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6"/>
  </p:notesMasterIdLst>
  <p:handoutMasterIdLst>
    <p:handoutMasterId r:id="rId17"/>
  </p:handoutMasterIdLst>
  <p:sldIdLst>
    <p:sldId id="377" r:id="rId2"/>
    <p:sldId id="702" r:id="rId3"/>
    <p:sldId id="722" r:id="rId4"/>
    <p:sldId id="723" r:id="rId5"/>
    <p:sldId id="724" r:id="rId6"/>
    <p:sldId id="412" r:id="rId7"/>
    <p:sldId id="726" r:id="rId8"/>
    <p:sldId id="727" r:id="rId9"/>
    <p:sldId id="728" r:id="rId10"/>
    <p:sldId id="729" r:id="rId11"/>
    <p:sldId id="733" r:id="rId12"/>
    <p:sldId id="714" r:id="rId13"/>
    <p:sldId id="373" r:id="rId14"/>
    <p:sldId id="732" r:id="rId15"/>
  </p:sldIdLst>
  <p:sldSz cx="9144000" cy="6858000" type="screen4x3"/>
  <p:notesSz cx="6858000" cy="9144000"/>
  <p:custDataLst>
    <p:tags r:id="rId1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41690290@qq.com" initials="5" lastIdx="1" clrIdx="0">
    <p:extLst>
      <p:ext uri="{19B8F6BF-5375-455C-9EA6-DF929625EA0E}">
        <p15:presenceInfo xmlns:p15="http://schemas.microsoft.com/office/powerpoint/2012/main" userId="06089c860f2229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2D92E"/>
    <a:srgbClr val="CCECFF"/>
    <a:srgbClr val="6B95C7"/>
    <a:srgbClr val="C76A5D"/>
    <a:srgbClr val="8FAFD5"/>
    <a:srgbClr val="E6EAF2"/>
    <a:srgbClr val="E9EDF4"/>
    <a:srgbClr val="B2CB7F"/>
    <a:srgbClr val="AAE60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7" autoAdjust="0"/>
    <p:restoredTop sz="93669" autoAdjust="0"/>
  </p:normalViewPr>
  <p:slideViewPr>
    <p:cSldViewPr snapToObjects="1" showGuides="1">
      <p:cViewPr varScale="1">
        <p:scale>
          <a:sx n="103" d="100"/>
          <a:sy n="103" d="100"/>
        </p:scale>
        <p:origin x="1236" y="108"/>
      </p:cViewPr>
      <p:guideLst>
        <p:guide orient="horz" pos="2160"/>
        <p:guide pos="2880"/>
      </p:guideLst>
    </p:cSldViewPr>
  </p:slideViewPr>
  <p:notesTextViewPr>
    <p:cViewPr>
      <p:scale>
        <a:sx n="1" d="1"/>
        <a:sy n="1" d="1"/>
      </p:scale>
      <p:origin x="0" y="0"/>
    </p:cViewPr>
  </p:notesTextViewPr>
  <p:sorterViewPr>
    <p:cViewPr>
      <p:scale>
        <a:sx n="100" d="100"/>
        <a:sy n="100" d="100"/>
      </p:scale>
      <p:origin x="0" y="1128"/>
    </p:cViewPr>
  </p:sorterViewPr>
  <p:notesViewPr>
    <p:cSldViewPr snapToObjects="1">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EC55220B-8E29-4898-8E79-BDE9115A2719}" type="datetimeFigureOut">
              <a:rPr lang="zh-CN" altLang="en-US"/>
              <a:t>2023/10/4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E52E76B9-C972-4F76-B176-148B4FDECB30}"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2B997CC-4BD2-4F32-B157-4B46814BB0A7}" type="datetimeFigureOut">
              <a:rPr lang="zh-CN" altLang="en-US"/>
              <a:t>2023/10/4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3C0CD070-2F41-42B5-AE50-5BF9F0D8BC1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
        <p:nvSpPr>
          <p:cNvPr id="61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9F029B3-0600-4A4E-A8A9-5221187C920B}"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91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B741F6F-06B4-445C-ACC7-DED7FE2A3E1E}" type="slidenum">
              <a:rPr lang="zh-CN" altLang="en-US"/>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06F47E63-ED66-4891-A18B-744B978E3C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5E5DF6CC-1797-4535-8652-2D7BB098AE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0964" name="灯片编号占位符 3">
            <a:extLst>
              <a:ext uri="{FF2B5EF4-FFF2-40B4-BE49-F238E27FC236}">
                <a16:creationId xmlns:a16="http://schemas.microsoft.com/office/drawing/2014/main" id="{53D0C5D7-83D4-4B15-A3A9-888F6AF79B1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8A908BF-C4FD-4341-A7EE-B890AA17692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48196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CE260491-0E31-48FF-BBF5-EC58DBAF94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D66E227F-D4F3-44DB-A446-DE6587E244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3012" name="灯片编号占位符 3">
            <a:extLst>
              <a:ext uri="{FF2B5EF4-FFF2-40B4-BE49-F238E27FC236}">
                <a16:creationId xmlns:a16="http://schemas.microsoft.com/office/drawing/2014/main" id="{38045DA9-6E19-45AB-9A34-39F366AB792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F4F82DD-3DBB-4B16-8E4A-C0442C70838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064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BDC4EFB9-ACD5-45B5-8ECF-2CC02D59FE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0FD63A3D-F12B-4982-A483-BEAE9AA303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196" name="灯片编号占位符 3">
            <a:extLst>
              <a:ext uri="{FF2B5EF4-FFF2-40B4-BE49-F238E27FC236}">
                <a16:creationId xmlns:a16="http://schemas.microsoft.com/office/drawing/2014/main" id="{8ECB2E31-3CD2-4AB1-8494-D4C654B36BD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EA740D-F68F-46F1-AA1E-5870C44758E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7253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34D4F2BE-FD20-4AF7-A50F-ACE54C4C8C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1FAD3ACA-9609-4760-ABCB-FF863AA2B9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3503523B-2C50-4EF8-BCCF-47A1FBC39EC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55A009-2D39-49FD-9149-AB7F7149B76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7194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894F68B7-F540-4E63-961D-94FD364777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1D0873ED-FDE0-4423-8936-4D5EFEF79E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a:extLst>
              <a:ext uri="{FF2B5EF4-FFF2-40B4-BE49-F238E27FC236}">
                <a16:creationId xmlns:a16="http://schemas.microsoft.com/office/drawing/2014/main" id="{F1E9E0C3-9901-433F-ADA4-DBE3CECB3E8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D85353-BE56-4E6F-B5B3-B4312B60C6A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11977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91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B741F6F-06B4-445C-ACC7-DED7FE2A3E1E}" type="slidenum">
              <a:rPr lang="zh-CN" altLang="en-US"/>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A9F32E23-B7A6-49F4-AC0F-DA0AAAD911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EB9E53F9-CBE9-4AE5-8414-BDEAE2079C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0B137230-69CE-4AB6-837D-FDF4B175006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CF5BB3-8B02-4266-BF3C-08496A19266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1261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A9F32E23-B7A6-49F4-AC0F-DA0AAAD911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EB9E53F9-CBE9-4AE5-8414-BDEAE2079C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0B137230-69CE-4AB6-837D-FDF4B175006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CF5BB3-8B02-4266-BF3C-08496A19266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48360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1EB35553-58AF-43BF-891D-74D7138733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F708D188-B87B-41D4-9B71-DD808F4473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a:extLst>
              <a:ext uri="{FF2B5EF4-FFF2-40B4-BE49-F238E27FC236}">
                <a16:creationId xmlns:a16="http://schemas.microsoft.com/office/drawing/2014/main" id="{B9C0898E-CF89-4C72-ADE4-1C23ADB4105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46AA1F-BC87-4C29-818D-50884FC19A2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0780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E3275CE3-C52D-4196-9751-C8F7A3B1F9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1D4342B0-76AD-421F-92CB-2B4795CD69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灯片编号占位符 3">
            <a:extLst>
              <a:ext uri="{FF2B5EF4-FFF2-40B4-BE49-F238E27FC236}">
                <a16:creationId xmlns:a16="http://schemas.microsoft.com/office/drawing/2014/main" id="{C68F33AC-3E79-476A-8EFD-FB4BDF183A3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D803723-6F85-4893-835D-A6F0095B27A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75842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灯片编号占位符 5">
            <a:extLst>
              <a:ext uri="{FF2B5EF4-FFF2-40B4-BE49-F238E27FC236}">
                <a16:creationId xmlns:a16="http://schemas.microsoft.com/office/drawing/2014/main" id="{BBE141FD-37AC-4E69-9A50-263AD6725CC5}"/>
              </a:ext>
            </a:extLst>
          </p:cNvPr>
          <p:cNvSpPr>
            <a:spLocks noGrp="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E669B2-3A63-4C8C-9165-6F852CBD7C8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日期占位符 3">
            <a:extLst>
              <a:ext uri="{FF2B5EF4-FFF2-40B4-BE49-F238E27FC236}">
                <a16:creationId xmlns:a16="http://schemas.microsoft.com/office/drawing/2014/main" id="{0E1309B6-7B75-446C-8F95-ABEA12E0D2F2}"/>
              </a:ext>
            </a:extLst>
          </p:cNvPr>
          <p:cNvSpPr>
            <a:spLocks noGrp="1"/>
          </p:cNvSpPr>
          <p:nvPr>
            <p:ph type="dt" sz="half"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C1A00D0-1F11-4BA5-A2D1-4E7AE8E8DDD7}"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2023/10/4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4">
            <a:extLst>
              <a:ext uri="{FF2B5EF4-FFF2-40B4-BE49-F238E27FC236}">
                <a16:creationId xmlns:a16="http://schemas.microsoft.com/office/drawing/2014/main" id="{829A6E50-83AA-4E0E-9E83-7600DE2C690E}"/>
              </a:ext>
            </a:extLst>
          </p:cNvPr>
          <p:cNvSpPr>
            <a:spLocks noGrp="1"/>
          </p:cNvSpPr>
          <p:nvPr>
            <p:ph type="ftr"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389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EB5966E9-8610-4E4B-8E61-78FF8C2A7349}"/>
              </a:ext>
            </a:extLst>
          </p:cNvPr>
          <p:cNvSpPr>
            <a:spLocks noGrp="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8B7D97E-D809-47FB-B0DE-9C46FD7E9D2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日期占位符 3">
            <a:extLst>
              <a:ext uri="{FF2B5EF4-FFF2-40B4-BE49-F238E27FC236}">
                <a16:creationId xmlns:a16="http://schemas.microsoft.com/office/drawing/2014/main" id="{172DE70E-256B-45FC-9450-B6A385B158CA}"/>
              </a:ext>
            </a:extLst>
          </p:cNvPr>
          <p:cNvSpPr>
            <a:spLocks noGrp="1"/>
          </p:cNvSpPr>
          <p:nvPr>
            <p:ph type="dt" sz="half"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23E7B75-73E7-4EF9-ABE0-FEEA81B472B0}"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2023/10/4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4">
            <a:extLst>
              <a:ext uri="{FF2B5EF4-FFF2-40B4-BE49-F238E27FC236}">
                <a16:creationId xmlns:a16="http://schemas.microsoft.com/office/drawing/2014/main" id="{0A20D0C4-9EE4-458B-8732-58E37417BA9E}"/>
              </a:ext>
            </a:extLst>
          </p:cNvPr>
          <p:cNvSpPr>
            <a:spLocks noGrp="1"/>
          </p:cNvSpPr>
          <p:nvPr>
            <p:ph type="ftr"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80519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15">
            <a:extLst>
              <a:ext uri="{FF2B5EF4-FFF2-40B4-BE49-F238E27FC236}">
                <a16:creationId xmlns:a16="http://schemas.microsoft.com/office/drawing/2014/main" id="{213A5AB7-2B8C-4D3D-A438-CDA12975D161}"/>
              </a:ext>
            </a:extLst>
          </p:cNvPr>
          <p:cNvGrpSpPr>
            <a:grpSpLocks/>
          </p:cNvGrpSpPr>
          <p:nvPr userDrawn="1"/>
        </p:nvGrpSpPr>
        <p:grpSpPr bwMode="auto">
          <a:xfrm>
            <a:off x="495300" y="6453188"/>
            <a:ext cx="1816100" cy="247650"/>
            <a:chOff x="4843424" y="6383787"/>
            <a:chExt cx="1816809" cy="246856"/>
          </a:xfrm>
        </p:grpSpPr>
        <p:pic>
          <p:nvPicPr>
            <p:cNvPr id="17" name="Picture 2" descr="H:\桌面\design.png">
              <a:extLst>
                <a:ext uri="{FF2B5EF4-FFF2-40B4-BE49-F238E27FC236}">
                  <a16:creationId xmlns:a16="http://schemas.microsoft.com/office/drawing/2014/main" id="{783B3F05-2DEA-4B1F-BEDD-F13D2DAEDD1C}"/>
                </a:ext>
              </a:extLst>
            </p:cNvPr>
            <p:cNvPicPr>
              <a:picLocks noChangeAspect="1" noChangeArrowheads="1"/>
            </p:cNvPicPr>
            <p:nvPr/>
          </p:nvPicPr>
          <p:blipFill>
            <a:blip r:embed="rId4"/>
            <a:srcRect/>
            <a:stretch>
              <a:fillRect/>
            </a:stretch>
          </p:blipFill>
          <p:spPr bwMode="auto">
            <a:xfrm>
              <a:off x="5940815" y="6383787"/>
              <a:ext cx="719418" cy="246856"/>
            </a:xfrm>
            <a:prstGeom prst="rect">
              <a:avLst/>
            </a:prstGeom>
            <a:noFill/>
            <a:effectLst>
              <a:outerShdw blurRad="63500" sx="102000" sy="102000" algn="ctr" rotWithShape="0">
                <a:prstClr val="black">
                  <a:alpha val="40000"/>
                </a:prstClr>
              </a:outerShdw>
            </a:effectLst>
          </p:spPr>
        </p:pic>
        <p:pic>
          <p:nvPicPr>
            <p:cNvPr id="18" name="Picture 3" descr="H:\桌面\tanker.png">
              <a:extLst>
                <a:ext uri="{FF2B5EF4-FFF2-40B4-BE49-F238E27FC236}">
                  <a16:creationId xmlns:a16="http://schemas.microsoft.com/office/drawing/2014/main" id="{0C4B2039-2332-4F11-BDD9-60A50BB926CE}"/>
                </a:ext>
              </a:extLst>
            </p:cNvPr>
            <p:cNvPicPr>
              <a:picLocks noChangeAspect="1" noChangeArrowheads="1"/>
            </p:cNvPicPr>
            <p:nvPr/>
          </p:nvPicPr>
          <p:blipFill>
            <a:blip r:embed="rId5"/>
            <a:srcRect/>
            <a:stretch>
              <a:fillRect/>
            </a:stretch>
          </p:blipFill>
          <p:spPr bwMode="auto">
            <a:xfrm>
              <a:off x="4843424" y="6383787"/>
              <a:ext cx="1102155" cy="219955"/>
            </a:xfrm>
            <a:prstGeom prst="rect">
              <a:avLst/>
            </a:prstGeom>
            <a:noFill/>
            <a:effectLst>
              <a:outerShdw blurRad="63500" sx="102000" sy="102000" algn="ctr" rotWithShape="0">
                <a:prstClr val="black">
                  <a:alpha val="40000"/>
                </a:prstClr>
              </a:outerShdw>
            </a:effectLst>
          </p:spPr>
        </p:pic>
      </p:grpSp>
      <p:sp>
        <p:nvSpPr>
          <p:cNvPr id="7" name="矩形 6">
            <a:extLst>
              <a:ext uri="{FF2B5EF4-FFF2-40B4-BE49-F238E27FC236}">
                <a16:creationId xmlns:a16="http://schemas.microsoft.com/office/drawing/2014/main" id="{C4F18DDC-5EBB-477E-8A72-98777CB2456B}"/>
              </a:ext>
            </a:extLst>
          </p:cNvPr>
          <p:cNvSpPr/>
          <p:nvPr userDrawn="1"/>
        </p:nvSpPr>
        <p:spPr>
          <a:xfrm>
            <a:off x="465138" y="6356350"/>
            <a:ext cx="1846262" cy="344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灯片编号占位符 5">
            <a:extLst>
              <a:ext uri="{FF2B5EF4-FFF2-40B4-BE49-F238E27FC236}">
                <a16:creationId xmlns:a16="http://schemas.microsoft.com/office/drawing/2014/main" id="{01C421D1-EED7-41EB-94C6-3235120A1D7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3624448-2C4C-44F1-83E8-08B3C41CDA9D}" type="slidenum">
              <a:rPr lang="zh-CN" altLang="en-US"/>
              <a:pPr>
                <a:defRPr/>
              </a:pPr>
              <a:t>‹#›</a:t>
            </a:fld>
            <a:endParaRPr lang="zh-CN" altLang="en-US"/>
          </a:p>
        </p:txBody>
      </p:sp>
      <p:sp>
        <p:nvSpPr>
          <p:cNvPr id="1029" name="标题占位符 1">
            <a:extLst>
              <a:ext uri="{FF2B5EF4-FFF2-40B4-BE49-F238E27FC236}">
                <a16:creationId xmlns:a16="http://schemas.microsoft.com/office/drawing/2014/main" id="{5CA44677-5BB5-455D-ABBC-5DF2DA919A4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a:extLst>
              <a:ext uri="{FF2B5EF4-FFF2-40B4-BE49-F238E27FC236}">
                <a16:creationId xmlns:a16="http://schemas.microsoft.com/office/drawing/2014/main" id="{65EC2729-2C52-41E8-B5E3-BE9926F69AB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1D2630-7912-4750-BD51-F0BD4EE3D58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CE20E53-B4DC-4CBA-B52B-C32A820FD91D}" type="datetimeFigureOut">
              <a:rPr lang="zh-CN" altLang="en-US"/>
              <a:pPr>
                <a:defRPr/>
              </a:pPr>
              <a:t>2023/10/4</a:t>
            </a:fld>
            <a:endParaRPr lang="zh-CN" altLang="en-US"/>
          </a:p>
        </p:txBody>
      </p:sp>
      <p:sp>
        <p:nvSpPr>
          <p:cNvPr id="5" name="页脚占位符 4">
            <a:extLst>
              <a:ext uri="{FF2B5EF4-FFF2-40B4-BE49-F238E27FC236}">
                <a16:creationId xmlns:a16="http://schemas.microsoft.com/office/drawing/2014/main" id="{56E0C4E2-997E-46A3-A0DB-B009D528144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3" name="TextBox 12">
            <a:extLst>
              <a:ext uri="{FF2B5EF4-FFF2-40B4-BE49-F238E27FC236}">
                <a16:creationId xmlns:a16="http://schemas.microsoft.com/office/drawing/2014/main" id="{8C969386-52CB-4848-BBE7-FA0398DD7977}"/>
              </a:ext>
            </a:extLst>
          </p:cNvPr>
          <p:cNvSpPr txBox="1"/>
          <p:nvPr userDrawn="1"/>
        </p:nvSpPr>
        <p:spPr>
          <a:xfrm>
            <a:off x="7092950" y="0"/>
            <a:ext cx="1593850" cy="254000"/>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Verdana" pitchFamily="34" charset="0"/>
                <a:ea typeface="+mn-ea"/>
                <a:cs typeface="Verdana" pitchFamily="34" charset="0"/>
              </a:rPr>
              <a:t>Tankertanker Design</a:t>
            </a:r>
            <a:endParaRPr lang="zh-CN" altLang="en-US" sz="1050" dirty="0">
              <a:solidFill>
                <a:schemeClr val="bg1"/>
              </a:solidFill>
              <a:latin typeface="Verdana" pitchFamily="34" charset="0"/>
              <a:ea typeface="+mn-ea"/>
              <a:cs typeface="Verdana" pitchFamily="34" charset="0"/>
            </a:endParaRPr>
          </a:p>
        </p:txBody>
      </p:sp>
      <p:sp>
        <p:nvSpPr>
          <p:cNvPr id="14" name="TextBox 13">
            <a:extLst>
              <a:ext uri="{FF2B5EF4-FFF2-40B4-BE49-F238E27FC236}">
                <a16:creationId xmlns:a16="http://schemas.microsoft.com/office/drawing/2014/main" id="{43A6D032-F652-4D8B-BC82-9C304CF1BE61}"/>
              </a:ext>
            </a:extLst>
          </p:cNvPr>
          <p:cNvSpPr txBox="1"/>
          <p:nvPr userDrawn="1"/>
        </p:nvSpPr>
        <p:spPr>
          <a:xfrm>
            <a:off x="465138" y="1135063"/>
            <a:ext cx="1595437" cy="254000"/>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Verdana" pitchFamily="34" charset="0"/>
                <a:ea typeface="+mn-ea"/>
                <a:cs typeface="Verdana" pitchFamily="34" charset="0"/>
              </a:rPr>
              <a:t>Tankertanker Design</a:t>
            </a:r>
            <a:endParaRPr lang="zh-CN" altLang="en-US" sz="1050" dirty="0">
              <a:solidFill>
                <a:schemeClr val="bg1"/>
              </a:solidFill>
              <a:latin typeface="Verdana" pitchFamily="34" charset="0"/>
              <a:ea typeface="+mn-ea"/>
              <a:cs typeface="Verdana" pitchFamily="34" charset="0"/>
            </a:endParaRPr>
          </a:p>
        </p:txBody>
      </p:sp>
      <p:pic>
        <p:nvPicPr>
          <p:cNvPr id="1035" name="Picture 2">
            <a:extLst>
              <a:ext uri="{FF2B5EF4-FFF2-40B4-BE49-F238E27FC236}">
                <a16:creationId xmlns:a16="http://schemas.microsoft.com/office/drawing/2014/main" id="{9DB33D4C-C667-4714-BC54-C81DA9FC788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50" y="404813"/>
            <a:ext cx="4016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96613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item.jd.com/13395339.html" TargetMode="External"/><Relationship Id="rId7" Type="http://schemas.openxmlformats.org/officeDocument/2006/relationships/hyperlink" Target="https://blog.csdn.net/audyxiao001"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bigdatamininglab.github.io/" TargetMode="External"/><Relationship Id="rId5" Type="http://schemas.openxmlformats.org/officeDocument/2006/relationships/hyperlink" Target="https://detail.tmall.com/item_o.htm?id=687374654836" TargetMode="External"/><Relationship Id="rId10" Type="http://schemas.openxmlformats.org/officeDocument/2006/relationships/image" Target="../media/image11.jpeg"/><Relationship Id="rId4" Type="http://schemas.openxmlformats.org/officeDocument/2006/relationships/hyperlink" Target="http://product.dangdang.com/29469230.html" TargetMode="External"/><Relationship Id="rId9" Type="http://schemas.openxmlformats.org/officeDocument/2006/relationships/hyperlink" Target="https://t.zsxq.com/0aLkVg0o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988" y="995363"/>
            <a:ext cx="6126162"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9" name="Rectangle 37"/>
          <p:cNvSpPr>
            <a:spLocks noGrp="1"/>
          </p:cNvSpPr>
          <p:nvPr>
            <p:ph type="ctrTitle"/>
          </p:nvPr>
        </p:nvSpPr>
        <p:spPr>
          <a:xfrm>
            <a:off x="184175" y="1316518"/>
            <a:ext cx="4479900" cy="2404590"/>
          </a:xfrm>
        </p:spPr>
        <p:txBody>
          <a:bodyPr/>
          <a:lstStyle/>
          <a:p>
            <a:pPr eaLnBrk="1" hangingPunct="1">
              <a:lnSpc>
                <a:spcPct val="150000"/>
              </a:lnSpc>
            </a:pPr>
            <a:r>
              <a:rPr lang="zh-CN" altLang="en-US" sz="2800" b="1" dirty="0">
                <a:solidFill>
                  <a:srgbClr val="CC0000"/>
                </a:solidFill>
              </a:rPr>
              <a:t>第一章 人工智能概述及其快速入门</a:t>
            </a:r>
            <a:br>
              <a:rPr lang="en-US" altLang="zh-CN" sz="2800" b="1" dirty="0">
                <a:solidFill>
                  <a:srgbClr val="CC0000"/>
                </a:solidFill>
              </a:rPr>
            </a:br>
            <a:r>
              <a:rPr lang="zh-CN" altLang="en-US" sz="2000" b="1" dirty="0">
                <a:solidFill>
                  <a:srgbClr val="002060"/>
                </a:solidFill>
              </a:rPr>
              <a:t>图书</a:t>
            </a:r>
            <a:r>
              <a:rPr lang="en-US" altLang="zh-CN" sz="2000" b="1" dirty="0">
                <a:solidFill>
                  <a:srgbClr val="002060"/>
                </a:solidFill>
              </a:rPr>
              <a:t>《</a:t>
            </a:r>
            <a:r>
              <a:rPr lang="zh-CN" altLang="en-US" sz="2000" b="1" dirty="0">
                <a:solidFill>
                  <a:srgbClr val="002060"/>
                </a:solidFill>
              </a:rPr>
              <a:t>人工智能怎么学</a:t>
            </a:r>
            <a:r>
              <a:rPr lang="en-US" altLang="zh-CN" sz="2000" b="1" dirty="0">
                <a:solidFill>
                  <a:srgbClr val="002060"/>
                </a:solidFill>
              </a:rPr>
              <a:t>》</a:t>
            </a:r>
            <a:br>
              <a:rPr lang="en-US" altLang="zh-CN" sz="2000" b="1" dirty="0">
                <a:solidFill>
                  <a:srgbClr val="002060"/>
                </a:solidFill>
              </a:rPr>
            </a:br>
            <a:r>
              <a:rPr lang="en-US" altLang="zh-CN" sz="2000" dirty="0">
                <a:solidFill>
                  <a:srgbClr val="002060"/>
                </a:solidFill>
              </a:rPr>
              <a:t>ISBN 978-7-5478-5682-6</a:t>
            </a:r>
            <a:br>
              <a:rPr lang="en-US" altLang="zh-CN" sz="2000" dirty="0">
                <a:solidFill>
                  <a:srgbClr val="002060"/>
                </a:solidFill>
              </a:rPr>
            </a:br>
            <a:r>
              <a:rPr lang="zh-CN" altLang="en-US" sz="2000" dirty="0">
                <a:solidFill>
                  <a:srgbClr val="002060"/>
                </a:solidFill>
              </a:rPr>
              <a:t>配套课件</a:t>
            </a:r>
            <a:endParaRPr lang="en-US" altLang="zh-CN" sz="2000" b="1" dirty="0">
              <a:solidFill>
                <a:srgbClr val="002060"/>
              </a:solidFill>
            </a:endParaRPr>
          </a:p>
        </p:txBody>
      </p:sp>
      <p:sp>
        <p:nvSpPr>
          <p:cNvPr id="3111" name="Freeform 39"/>
          <p:cNvSpPr/>
          <p:nvPr/>
        </p:nvSpPr>
        <p:spPr bwMode="auto">
          <a:xfrm>
            <a:off x="6378575" y="3451225"/>
            <a:ext cx="2400300" cy="517525"/>
          </a:xfrm>
          <a:custGeom>
            <a:avLst/>
            <a:gdLst>
              <a:gd name="T0" fmla="*/ 0 w 1512"/>
              <a:gd name="T1" fmla="*/ 2147483646 h 326"/>
              <a:gd name="T2" fmla="*/ 2147483646 w 1512"/>
              <a:gd name="T3" fmla="*/ 2147483646 h 326"/>
              <a:gd name="T4" fmla="*/ 2147483646 w 1512"/>
              <a:gd name="T5" fmla="*/ 2147483646 h 326"/>
              <a:gd name="T6" fmla="*/ 2147483646 w 1512"/>
              <a:gd name="T7" fmla="*/ 2147483646 h 326"/>
              <a:gd name="T8" fmla="*/ 2147483646 w 1512"/>
              <a:gd name="T9" fmla="*/ 2147483646 h 326"/>
              <a:gd name="T10" fmla="*/ 2147483646 w 1512"/>
              <a:gd name="T11" fmla="*/ 2147483646 h 326"/>
              <a:gd name="T12" fmla="*/ 2147483646 w 1512"/>
              <a:gd name="T13" fmla="*/ 2147483646 h 326"/>
              <a:gd name="T14" fmla="*/ 2147483646 w 1512"/>
              <a:gd name="T15" fmla="*/ 2147483646 h 326"/>
              <a:gd name="T16" fmla="*/ 2147483646 w 1512"/>
              <a:gd name="T17" fmla="*/ 2147483646 h 326"/>
              <a:gd name="T18" fmla="*/ 2147483646 w 1512"/>
              <a:gd name="T19" fmla="*/ 2147483646 h 326"/>
              <a:gd name="T20" fmla="*/ 2147483646 w 1512"/>
              <a:gd name="T21" fmla="*/ 2147483646 h 326"/>
              <a:gd name="T22" fmla="*/ 2147483646 w 1512"/>
              <a:gd name="T23" fmla="*/ 2147483646 h 3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12"/>
              <a:gd name="T37" fmla="*/ 0 h 326"/>
              <a:gd name="T38" fmla="*/ 1512 w 1512"/>
              <a:gd name="T39" fmla="*/ 326 h 3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12" h="326">
                <a:moveTo>
                  <a:pt x="0" y="238"/>
                </a:moveTo>
                <a:cubicBezTo>
                  <a:pt x="115" y="253"/>
                  <a:pt x="559" y="315"/>
                  <a:pt x="688" y="326"/>
                </a:cubicBezTo>
                <a:cubicBezTo>
                  <a:pt x="762" y="306"/>
                  <a:pt x="759" y="314"/>
                  <a:pt x="772" y="302"/>
                </a:cubicBezTo>
                <a:lnTo>
                  <a:pt x="768" y="256"/>
                </a:lnTo>
                <a:cubicBezTo>
                  <a:pt x="787" y="219"/>
                  <a:pt x="796" y="86"/>
                  <a:pt x="884" y="80"/>
                </a:cubicBezTo>
                <a:cubicBezTo>
                  <a:pt x="972" y="74"/>
                  <a:pt x="963" y="205"/>
                  <a:pt x="974" y="238"/>
                </a:cubicBezTo>
                <a:lnTo>
                  <a:pt x="978" y="270"/>
                </a:lnTo>
                <a:cubicBezTo>
                  <a:pt x="1037" y="258"/>
                  <a:pt x="1214" y="194"/>
                  <a:pt x="1330" y="164"/>
                </a:cubicBezTo>
                <a:cubicBezTo>
                  <a:pt x="1318" y="118"/>
                  <a:pt x="1319" y="68"/>
                  <a:pt x="1334" y="44"/>
                </a:cubicBezTo>
                <a:cubicBezTo>
                  <a:pt x="1345" y="20"/>
                  <a:pt x="1378" y="0"/>
                  <a:pt x="1418" y="22"/>
                </a:cubicBezTo>
                <a:cubicBezTo>
                  <a:pt x="1458" y="44"/>
                  <a:pt x="1433" y="94"/>
                  <a:pt x="1448" y="102"/>
                </a:cubicBezTo>
                <a:lnTo>
                  <a:pt x="1512" y="66"/>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2" name="Freeform 40"/>
          <p:cNvSpPr/>
          <p:nvPr/>
        </p:nvSpPr>
        <p:spPr bwMode="auto">
          <a:xfrm>
            <a:off x="6356350" y="2714625"/>
            <a:ext cx="2438400" cy="1089025"/>
          </a:xfrm>
          <a:custGeom>
            <a:avLst/>
            <a:gdLst>
              <a:gd name="T0" fmla="*/ 2147483646 w 1536"/>
              <a:gd name="T1" fmla="*/ 2147483646 h 686"/>
              <a:gd name="T2" fmla="*/ 2147483646 w 1536"/>
              <a:gd name="T3" fmla="*/ 2147483646 h 686"/>
              <a:gd name="T4" fmla="*/ 2147483646 w 1536"/>
              <a:gd name="T5" fmla="*/ 2147483646 h 686"/>
              <a:gd name="T6" fmla="*/ 2147483646 w 1536"/>
              <a:gd name="T7" fmla="*/ 2147483646 h 686"/>
              <a:gd name="T8" fmla="*/ 2147483646 w 1536"/>
              <a:gd name="T9" fmla="*/ 2147483646 h 686"/>
              <a:gd name="T10" fmla="*/ 2147483646 w 1536"/>
              <a:gd name="T11" fmla="*/ 2147483646 h 686"/>
              <a:gd name="T12" fmla="*/ 2147483646 w 1536"/>
              <a:gd name="T13" fmla="*/ 2147483646 h 686"/>
              <a:gd name="T14" fmla="*/ 2147483646 w 1536"/>
              <a:gd name="T15" fmla="*/ 2147483646 h 686"/>
              <a:gd name="T16" fmla="*/ 2147483646 w 1536"/>
              <a:gd name="T17" fmla="*/ 2147483646 h 686"/>
              <a:gd name="T18" fmla="*/ 2147483646 w 1536"/>
              <a:gd name="T19" fmla="*/ 2147483646 h 686"/>
              <a:gd name="T20" fmla="*/ 2147483646 w 1536"/>
              <a:gd name="T21" fmla="*/ 2147483646 h 686"/>
              <a:gd name="T22" fmla="*/ 2147483646 w 1536"/>
              <a:gd name="T23" fmla="*/ 0 h 686"/>
              <a:gd name="T24" fmla="*/ 2147483646 w 1536"/>
              <a:gd name="T25" fmla="*/ 2147483646 h 686"/>
              <a:gd name="T26" fmla="*/ 2147483646 w 1536"/>
              <a:gd name="T27" fmla="*/ 2147483646 h 686"/>
              <a:gd name="T28" fmla="*/ 2147483646 w 1536"/>
              <a:gd name="T29" fmla="*/ 2147483646 h 686"/>
              <a:gd name="T30" fmla="*/ 2147483646 w 1536"/>
              <a:gd name="T31" fmla="*/ 2147483646 h 686"/>
              <a:gd name="T32" fmla="*/ 2147483646 w 1536"/>
              <a:gd name="T33" fmla="*/ 2147483646 h 686"/>
              <a:gd name="T34" fmla="*/ 2147483646 w 1536"/>
              <a:gd name="T35" fmla="*/ 2147483646 h 686"/>
              <a:gd name="T36" fmla="*/ 2147483646 w 1536"/>
              <a:gd name="T37" fmla="*/ 2147483646 h 686"/>
              <a:gd name="T38" fmla="*/ 2147483646 w 1536"/>
              <a:gd name="T39" fmla="*/ 2147483646 h 686"/>
              <a:gd name="T40" fmla="*/ 2147483646 w 1536"/>
              <a:gd name="T41" fmla="*/ 2147483646 h 686"/>
              <a:gd name="T42" fmla="*/ 2147483646 w 1536"/>
              <a:gd name="T43" fmla="*/ 2147483646 h 6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6"/>
              <a:gd name="T67" fmla="*/ 0 h 686"/>
              <a:gd name="T68" fmla="*/ 1536 w 1536"/>
              <a:gd name="T69" fmla="*/ 686 h 6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6" h="686">
                <a:moveTo>
                  <a:pt x="10" y="686"/>
                </a:moveTo>
                <a:cubicBezTo>
                  <a:pt x="10" y="681"/>
                  <a:pt x="0" y="666"/>
                  <a:pt x="12" y="658"/>
                </a:cubicBezTo>
                <a:cubicBezTo>
                  <a:pt x="24" y="650"/>
                  <a:pt x="46" y="650"/>
                  <a:pt x="84" y="636"/>
                </a:cubicBezTo>
                <a:cubicBezTo>
                  <a:pt x="82" y="569"/>
                  <a:pt x="80" y="502"/>
                  <a:pt x="80" y="502"/>
                </a:cubicBezTo>
                <a:cubicBezTo>
                  <a:pt x="106" y="522"/>
                  <a:pt x="118" y="515"/>
                  <a:pt x="132" y="510"/>
                </a:cubicBezTo>
                <a:cubicBezTo>
                  <a:pt x="146" y="505"/>
                  <a:pt x="160" y="486"/>
                  <a:pt x="164" y="470"/>
                </a:cubicBezTo>
                <a:cubicBezTo>
                  <a:pt x="168" y="454"/>
                  <a:pt x="161" y="435"/>
                  <a:pt x="152" y="424"/>
                </a:cubicBezTo>
                <a:cubicBezTo>
                  <a:pt x="143" y="413"/>
                  <a:pt x="140" y="416"/>
                  <a:pt x="112" y="406"/>
                </a:cubicBezTo>
                <a:cubicBezTo>
                  <a:pt x="148" y="389"/>
                  <a:pt x="300" y="360"/>
                  <a:pt x="382" y="314"/>
                </a:cubicBezTo>
                <a:cubicBezTo>
                  <a:pt x="432" y="248"/>
                  <a:pt x="452" y="135"/>
                  <a:pt x="490" y="86"/>
                </a:cubicBezTo>
                <a:cubicBezTo>
                  <a:pt x="531" y="35"/>
                  <a:pt x="567" y="36"/>
                  <a:pt x="620" y="22"/>
                </a:cubicBezTo>
                <a:cubicBezTo>
                  <a:pt x="673" y="8"/>
                  <a:pt x="728" y="5"/>
                  <a:pt x="806" y="0"/>
                </a:cubicBezTo>
                <a:lnTo>
                  <a:pt x="1066" y="2"/>
                </a:lnTo>
                <a:lnTo>
                  <a:pt x="1244" y="14"/>
                </a:lnTo>
                <a:cubicBezTo>
                  <a:pt x="1295" y="27"/>
                  <a:pt x="1344" y="37"/>
                  <a:pt x="1374" y="78"/>
                </a:cubicBezTo>
                <a:cubicBezTo>
                  <a:pt x="1392" y="115"/>
                  <a:pt x="1411" y="227"/>
                  <a:pt x="1422" y="260"/>
                </a:cubicBezTo>
                <a:lnTo>
                  <a:pt x="1440" y="274"/>
                </a:lnTo>
                <a:lnTo>
                  <a:pt x="1452" y="300"/>
                </a:lnTo>
                <a:cubicBezTo>
                  <a:pt x="1463" y="311"/>
                  <a:pt x="1500" y="306"/>
                  <a:pt x="1508" y="340"/>
                </a:cubicBezTo>
                <a:cubicBezTo>
                  <a:pt x="1516" y="374"/>
                  <a:pt x="1495" y="477"/>
                  <a:pt x="1500" y="504"/>
                </a:cubicBezTo>
                <a:lnTo>
                  <a:pt x="1536" y="504"/>
                </a:lnTo>
                <a:lnTo>
                  <a:pt x="1534" y="522"/>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3" name="Oval 41"/>
          <p:cNvSpPr>
            <a:spLocks noChangeArrowheads="1"/>
          </p:cNvSpPr>
          <p:nvPr/>
        </p:nvSpPr>
        <p:spPr bwMode="auto">
          <a:xfrm rot="395641">
            <a:off x="6472238" y="3362325"/>
            <a:ext cx="122237" cy="163513"/>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14" name="Oval 42"/>
          <p:cNvSpPr>
            <a:spLocks noChangeArrowheads="1"/>
          </p:cNvSpPr>
          <p:nvPr/>
        </p:nvSpPr>
        <p:spPr bwMode="auto">
          <a:xfrm rot="228844">
            <a:off x="7361238" y="3449638"/>
            <a:ext cx="146050" cy="15875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15" name="Freeform 43"/>
          <p:cNvSpPr/>
          <p:nvPr/>
        </p:nvSpPr>
        <p:spPr bwMode="auto">
          <a:xfrm>
            <a:off x="6892925" y="3206750"/>
            <a:ext cx="1771650" cy="644525"/>
          </a:xfrm>
          <a:custGeom>
            <a:avLst/>
            <a:gdLst>
              <a:gd name="T0" fmla="*/ 0 w 1116"/>
              <a:gd name="T1" fmla="*/ 2147483646 h 406"/>
              <a:gd name="T2" fmla="*/ 2147483646 w 1116"/>
              <a:gd name="T3" fmla="*/ 2147483646 h 406"/>
              <a:gd name="T4" fmla="*/ 2147483646 w 1116"/>
              <a:gd name="T5" fmla="*/ 2147483646 h 406"/>
              <a:gd name="T6" fmla="*/ 2147483646 w 1116"/>
              <a:gd name="T7" fmla="*/ 2147483646 h 406"/>
              <a:gd name="T8" fmla="*/ 2147483646 w 1116"/>
              <a:gd name="T9" fmla="*/ 2147483646 h 406"/>
              <a:gd name="T10" fmla="*/ 2147483646 w 1116"/>
              <a:gd name="T11" fmla="*/ 2147483646 h 406"/>
              <a:gd name="T12" fmla="*/ 2147483646 w 1116"/>
              <a:gd name="T13" fmla="*/ 2147483646 h 406"/>
              <a:gd name="T14" fmla="*/ 2147483646 w 1116"/>
              <a:gd name="T15" fmla="*/ 0 h 406"/>
              <a:gd name="T16" fmla="*/ 0 60000 65536"/>
              <a:gd name="T17" fmla="*/ 0 60000 65536"/>
              <a:gd name="T18" fmla="*/ 0 60000 65536"/>
              <a:gd name="T19" fmla="*/ 0 60000 65536"/>
              <a:gd name="T20" fmla="*/ 0 60000 65536"/>
              <a:gd name="T21" fmla="*/ 0 60000 65536"/>
              <a:gd name="T22" fmla="*/ 0 60000 65536"/>
              <a:gd name="T23" fmla="*/ 0 60000 65536"/>
              <a:gd name="T24" fmla="*/ 0 w 1116"/>
              <a:gd name="T25" fmla="*/ 0 h 406"/>
              <a:gd name="T26" fmla="*/ 1116 w 111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6" h="406">
                <a:moveTo>
                  <a:pt x="0" y="380"/>
                </a:moveTo>
                <a:cubicBezTo>
                  <a:pt x="42" y="386"/>
                  <a:pt x="140" y="406"/>
                  <a:pt x="152" y="394"/>
                </a:cubicBezTo>
                <a:cubicBezTo>
                  <a:pt x="164" y="382"/>
                  <a:pt x="170" y="174"/>
                  <a:pt x="178" y="150"/>
                </a:cubicBezTo>
                <a:cubicBezTo>
                  <a:pt x="186" y="126"/>
                  <a:pt x="260" y="105"/>
                  <a:pt x="330" y="92"/>
                </a:cubicBezTo>
                <a:lnTo>
                  <a:pt x="598" y="74"/>
                </a:lnTo>
                <a:cubicBezTo>
                  <a:pt x="699" y="73"/>
                  <a:pt x="926" y="98"/>
                  <a:pt x="936" y="88"/>
                </a:cubicBezTo>
                <a:cubicBezTo>
                  <a:pt x="946" y="78"/>
                  <a:pt x="930" y="37"/>
                  <a:pt x="960" y="22"/>
                </a:cubicBezTo>
                <a:lnTo>
                  <a:pt x="1116"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6" name="Oval 44"/>
          <p:cNvSpPr>
            <a:spLocks noChangeArrowheads="1"/>
          </p:cNvSpPr>
          <p:nvPr/>
        </p:nvSpPr>
        <p:spPr bwMode="auto">
          <a:xfrm rot="317278">
            <a:off x="7610475" y="3619500"/>
            <a:ext cx="252413" cy="47783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17" name="Oval 45"/>
          <p:cNvSpPr>
            <a:spLocks noChangeArrowheads="1"/>
          </p:cNvSpPr>
          <p:nvPr/>
        </p:nvSpPr>
        <p:spPr bwMode="auto">
          <a:xfrm rot="317278">
            <a:off x="7659688" y="3727450"/>
            <a:ext cx="150812" cy="28575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18" name="Freeform 46"/>
          <p:cNvSpPr/>
          <p:nvPr/>
        </p:nvSpPr>
        <p:spPr bwMode="auto">
          <a:xfrm>
            <a:off x="7508875" y="3968750"/>
            <a:ext cx="190500" cy="139700"/>
          </a:xfrm>
          <a:custGeom>
            <a:avLst/>
            <a:gdLst>
              <a:gd name="T0" fmla="*/ 0 w 120"/>
              <a:gd name="T1" fmla="*/ 0 h 88"/>
              <a:gd name="T2" fmla="*/ 2147483646 w 120"/>
              <a:gd name="T3" fmla="*/ 2147483646 h 88"/>
              <a:gd name="T4" fmla="*/ 2147483646 w 120"/>
              <a:gd name="T5" fmla="*/ 2147483646 h 88"/>
              <a:gd name="T6" fmla="*/ 0 60000 65536"/>
              <a:gd name="T7" fmla="*/ 0 60000 65536"/>
              <a:gd name="T8" fmla="*/ 0 60000 65536"/>
              <a:gd name="T9" fmla="*/ 0 w 120"/>
              <a:gd name="T10" fmla="*/ 0 h 88"/>
              <a:gd name="T11" fmla="*/ 120 w 120"/>
              <a:gd name="T12" fmla="*/ 88 h 88"/>
            </a:gdLst>
            <a:ahLst/>
            <a:cxnLst>
              <a:cxn ang="T6">
                <a:pos x="T0" y="T1"/>
              </a:cxn>
              <a:cxn ang="T7">
                <a:pos x="T2" y="T3"/>
              </a:cxn>
              <a:cxn ang="T8">
                <a:pos x="T4" y="T5"/>
              </a:cxn>
            </a:cxnLst>
            <a:rect l="T9" t="T10" r="T11" b="T12"/>
            <a:pathLst>
              <a:path w="120" h="88">
                <a:moveTo>
                  <a:pt x="0" y="0"/>
                </a:moveTo>
                <a:cubicBezTo>
                  <a:pt x="7" y="13"/>
                  <a:pt x="18" y="64"/>
                  <a:pt x="38" y="78"/>
                </a:cubicBezTo>
                <a:cubicBezTo>
                  <a:pt x="52" y="88"/>
                  <a:pt x="103" y="81"/>
                  <a:pt x="120" y="82"/>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127"/>
          <p:cNvGrpSpPr/>
          <p:nvPr/>
        </p:nvGrpSpPr>
        <p:grpSpPr bwMode="auto">
          <a:xfrm>
            <a:off x="7512050" y="3963988"/>
            <a:ext cx="161925" cy="125412"/>
            <a:chOff x="4732" y="2497"/>
            <a:chExt cx="102" cy="79"/>
          </a:xfrm>
        </p:grpSpPr>
        <p:sp>
          <p:nvSpPr>
            <p:cNvPr id="5198" name="Freeform 48"/>
            <p:cNvSpPr/>
            <p:nvPr/>
          </p:nvSpPr>
          <p:spPr bwMode="auto">
            <a:xfrm>
              <a:off x="4732" y="2497"/>
              <a:ext cx="81" cy="46"/>
            </a:xfrm>
            <a:custGeom>
              <a:avLst/>
              <a:gdLst>
                <a:gd name="T0" fmla="*/ 3 w 97"/>
                <a:gd name="T1" fmla="*/ 1 h 67"/>
                <a:gd name="T2" fmla="*/ 18 w 97"/>
                <a:gd name="T3" fmla="*/ 1 h 67"/>
                <a:gd name="T4" fmla="*/ 14 w 97"/>
                <a:gd name="T5" fmla="*/ 1 h 67"/>
                <a:gd name="T6" fmla="*/ 11 w 97"/>
                <a:gd name="T7" fmla="*/ 1 h 67"/>
                <a:gd name="T8" fmla="*/ 8 w 97"/>
                <a:gd name="T9" fmla="*/ 1 h 67"/>
                <a:gd name="T10" fmla="*/ 12 w 97"/>
                <a:gd name="T11" fmla="*/ 1 h 67"/>
                <a:gd name="T12" fmla="*/ 13 w 97"/>
                <a:gd name="T13" fmla="*/ 1 h 67"/>
                <a:gd name="T14" fmla="*/ 16 w 97"/>
                <a:gd name="T15" fmla="*/ 1 h 67"/>
                <a:gd name="T16" fmla="*/ 14 w 97"/>
                <a:gd name="T17" fmla="*/ 1 h 67"/>
                <a:gd name="T18" fmla="*/ 14 w 97"/>
                <a:gd name="T19" fmla="*/ 1 h 67"/>
                <a:gd name="T20" fmla="*/ 8 w 97"/>
                <a:gd name="T21" fmla="*/ 1 h 67"/>
                <a:gd name="T22" fmla="*/ 8 w 97"/>
                <a:gd name="T23" fmla="*/ 2 h 67"/>
                <a:gd name="T24" fmla="*/ 16 w 97"/>
                <a:gd name="T25" fmla="*/ 2 h 67"/>
                <a:gd name="T26" fmla="*/ 18 w 97"/>
                <a:gd name="T27" fmla="*/ 1 h 67"/>
                <a:gd name="T28" fmla="*/ 9 w 97"/>
                <a:gd name="T29" fmla="*/ 2 h 67"/>
                <a:gd name="T30" fmla="*/ 6 w 97"/>
                <a:gd name="T31" fmla="*/ 3 h 67"/>
                <a:gd name="T32" fmla="*/ 13 w 97"/>
                <a:gd name="T33" fmla="*/ 2 h 67"/>
                <a:gd name="T34" fmla="*/ 18 w 97"/>
                <a:gd name="T35" fmla="*/ 1 h 67"/>
                <a:gd name="T36" fmla="*/ 9 w 97"/>
                <a:gd name="T37" fmla="*/ 3 h 67"/>
                <a:gd name="T38" fmla="*/ 17 w 97"/>
                <a:gd name="T39" fmla="*/ 3 h 67"/>
                <a:gd name="T40" fmla="*/ 16 w 97"/>
                <a:gd name="T41" fmla="*/ 3 h 67"/>
                <a:gd name="T42" fmla="*/ 13 w 97"/>
                <a:gd name="T43" fmla="*/ 3 h 67"/>
                <a:gd name="T44" fmla="*/ 18 w 97"/>
                <a:gd name="T45" fmla="*/ 4 h 67"/>
                <a:gd name="T46" fmla="*/ 23 w 97"/>
                <a:gd name="T47" fmla="*/ 3 h 67"/>
                <a:gd name="T48" fmla="*/ 17 w 97"/>
                <a:gd name="T49" fmla="*/ 5 h 67"/>
                <a:gd name="T50" fmla="*/ 15 w 97"/>
                <a:gd name="T51" fmla="*/ 5 h 67"/>
                <a:gd name="T52" fmla="*/ 20 w 97"/>
                <a:gd name="T53" fmla="*/ 5 h 6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
                <a:gd name="T82" fmla="*/ 0 h 67"/>
                <a:gd name="T83" fmla="*/ 97 w 97"/>
                <a:gd name="T84" fmla="*/ 67 h 6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 h="67">
                  <a:moveTo>
                    <a:pt x="10" y="1"/>
                  </a:moveTo>
                  <a:cubicBezTo>
                    <a:pt x="27" y="2"/>
                    <a:pt x="45" y="0"/>
                    <a:pt x="62" y="3"/>
                  </a:cubicBezTo>
                  <a:cubicBezTo>
                    <a:pt x="66" y="4"/>
                    <a:pt x="54" y="6"/>
                    <a:pt x="50" y="7"/>
                  </a:cubicBezTo>
                  <a:cubicBezTo>
                    <a:pt x="18" y="18"/>
                    <a:pt x="60" y="6"/>
                    <a:pt x="36" y="13"/>
                  </a:cubicBezTo>
                  <a:cubicBezTo>
                    <a:pt x="33" y="14"/>
                    <a:pt x="25" y="15"/>
                    <a:pt x="28" y="15"/>
                  </a:cubicBezTo>
                  <a:cubicBezTo>
                    <a:pt x="33" y="15"/>
                    <a:pt x="37" y="14"/>
                    <a:pt x="42" y="13"/>
                  </a:cubicBezTo>
                  <a:cubicBezTo>
                    <a:pt x="44" y="12"/>
                    <a:pt x="46" y="12"/>
                    <a:pt x="48" y="11"/>
                  </a:cubicBezTo>
                  <a:cubicBezTo>
                    <a:pt x="51" y="10"/>
                    <a:pt x="59" y="8"/>
                    <a:pt x="56" y="9"/>
                  </a:cubicBezTo>
                  <a:cubicBezTo>
                    <a:pt x="54" y="10"/>
                    <a:pt x="52" y="10"/>
                    <a:pt x="50" y="11"/>
                  </a:cubicBezTo>
                  <a:cubicBezTo>
                    <a:pt x="42" y="15"/>
                    <a:pt x="34" y="18"/>
                    <a:pt x="26" y="21"/>
                  </a:cubicBezTo>
                  <a:cubicBezTo>
                    <a:pt x="21" y="35"/>
                    <a:pt x="18" y="32"/>
                    <a:pt x="28" y="35"/>
                  </a:cubicBezTo>
                  <a:cubicBezTo>
                    <a:pt x="38" y="33"/>
                    <a:pt x="46" y="31"/>
                    <a:pt x="56" y="29"/>
                  </a:cubicBezTo>
                  <a:cubicBezTo>
                    <a:pt x="58" y="28"/>
                    <a:pt x="64" y="25"/>
                    <a:pt x="62" y="25"/>
                  </a:cubicBezTo>
                  <a:cubicBezTo>
                    <a:pt x="52" y="25"/>
                    <a:pt x="44" y="33"/>
                    <a:pt x="34" y="35"/>
                  </a:cubicBezTo>
                  <a:cubicBezTo>
                    <a:pt x="18" y="39"/>
                    <a:pt x="18" y="39"/>
                    <a:pt x="20" y="39"/>
                  </a:cubicBezTo>
                  <a:cubicBezTo>
                    <a:pt x="28" y="39"/>
                    <a:pt x="36" y="38"/>
                    <a:pt x="44" y="37"/>
                  </a:cubicBezTo>
                  <a:cubicBezTo>
                    <a:pt x="51" y="33"/>
                    <a:pt x="57" y="29"/>
                    <a:pt x="64" y="25"/>
                  </a:cubicBezTo>
                  <a:cubicBezTo>
                    <a:pt x="55" y="38"/>
                    <a:pt x="46" y="40"/>
                    <a:pt x="32" y="45"/>
                  </a:cubicBezTo>
                  <a:cubicBezTo>
                    <a:pt x="42" y="48"/>
                    <a:pt x="51" y="46"/>
                    <a:pt x="60" y="43"/>
                  </a:cubicBezTo>
                  <a:cubicBezTo>
                    <a:pt x="58" y="45"/>
                    <a:pt x="56" y="48"/>
                    <a:pt x="54" y="49"/>
                  </a:cubicBezTo>
                  <a:cubicBezTo>
                    <a:pt x="51" y="51"/>
                    <a:pt x="47" y="52"/>
                    <a:pt x="44" y="53"/>
                  </a:cubicBezTo>
                  <a:cubicBezTo>
                    <a:pt x="19" y="64"/>
                    <a:pt x="0" y="62"/>
                    <a:pt x="64" y="59"/>
                  </a:cubicBezTo>
                  <a:cubicBezTo>
                    <a:pt x="64" y="59"/>
                    <a:pt x="86" y="53"/>
                    <a:pt x="84" y="51"/>
                  </a:cubicBezTo>
                  <a:cubicBezTo>
                    <a:pt x="82" y="49"/>
                    <a:pt x="68" y="57"/>
                    <a:pt x="60" y="61"/>
                  </a:cubicBezTo>
                  <a:cubicBezTo>
                    <a:pt x="57" y="62"/>
                    <a:pt x="52" y="65"/>
                    <a:pt x="52" y="65"/>
                  </a:cubicBezTo>
                  <a:cubicBezTo>
                    <a:pt x="91" y="67"/>
                    <a:pt x="97" y="67"/>
                    <a:pt x="72" y="67"/>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99" name="Freeform 51"/>
            <p:cNvSpPr/>
            <p:nvPr/>
          </p:nvSpPr>
          <p:spPr bwMode="auto">
            <a:xfrm>
              <a:off x="4744" y="2539"/>
              <a:ext cx="90" cy="37"/>
            </a:xfrm>
            <a:custGeom>
              <a:avLst/>
              <a:gdLst>
                <a:gd name="T0" fmla="*/ 13 w 90"/>
                <a:gd name="T1" fmla="*/ 7 h 37"/>
                <a:gd name="T2" fmla="*/ 43 w 90"/>
                <a:gd name="T3" fmla="*/ 5 h 37"/>
                <a:gd name="T4" fmla="*/ 56 w 90"/>
                <a:gd name="T5" fmla="*/ 2 h 37"/>
                <a:gd name="T6" fmla="*/ 32 w 90"/>
                <a:gd name="T7" fmla="*/ 11 h 37"/>
                <a:gd name="T8" fmla="*/ 26 w 90"/>
                <a:gd name="T9" fmla="*/ 14 h 37"/>
                <a:gd name="T10" fmla="*/ 50 w 90"/>
                <a:gd name="T11" fmla="*/ 16 h 37"/>
                <a:gd name="T12" fmla="*/ 29 w 90"/>
                <a:gd name="T13" fmla="*/ 17 h 37"/>
                <a:gd name="T14" fmla="*/ 53 w 90"/>
                <a:gd name="T15" fmla="*/ 17 h 37"/>
                <a:gd name="T16" fmla="*/ 38 w 90"/>
                <a:gd name="T17" fmla="*/ 23 h 37"/>
                <a:gd name="T18" fmla="*/ 20 w 90"/>
                <a:gd name="T19" fmla="*/ 29 h 37"/>
                <a:gd name="T20" fmla="*/ 50 w 90"/>
                <a:gd name="T21" fmla="*/ 25 h 37"/>
                <a:gd name="T22" fmla="*/ 80 w 90"/>
                <a:gd name="T23" fmla="*/ 25 h 37"/>
                <a:gd name="T24" fmla="*/ 38 w 90"/>
                <a:gd name="T25" fmla="*/ 26 h 37"/>
                <a:gd name="T26" fmla="*/ 68 w 90"/>
                <a:gd name="T27" fmla="*/ 25 h 37"/>
                <a:gd name="T28" fmla="*/ 76 w 90"/>
                <a:gd name="T29" fmla="*/ 23 h 37"/>
                <a:gd name="T30" fmla="*/ 80 w 90"/>
                <a:gd name="T31" fmla="*/ 25 h 37"/>
                <a:gd name="T32" fmla="*/ 52 w 90"/>
                <a:gd name="T33" fmla="*/ 28 h 37"/>
                <a:gd name="T34" fmla="*/ 70 w 90"/>
                <a:gd name="T35" fmla="*/ 29 h 37"/>
                <a:gd name="T36" fmla="*/ 62 w 90"/>
                <a:gd name="T37" fmla="*/ 31 h 37"/>
                <a:gd name="T38" fmla="*/ 47 w 90"/>
                <a:gd name="T39" fmla="*/ 32 h 37"/>
                <a:gd name="T40" fmla="*/ 74 w 90"/>
                <a:gd name="T41" fmla="*/ 37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37"/>
                <a:gd name="T65" fmla="*/ 90 w 90"/>
                <a:gd name="T66" fmla="*/ 37 h 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37">
                  <a:moveTo>
                    <a:pt x="13" y="7"/>
                  </a:moveTo>
                  <a:cubicBezTo>
                    <a:pt x="30" y="8"/>
                    <a:pt x="30" y="8"/>
                    <a:pt x="43" y="5"/>
                  </a:cubicBezTo>
                  <a:cubicBezTo>
                    <a:pt x="47" y="4"/>
                    <a:pt x="60" y="0"/>
                    <a:pt x="56" y="2"/>
                  </a:cubicBezTo>
                  <a:cubicBezTo>
                    <a:pt x="49" y="6"/>
                    <a:pt x="40" y="9"/>
                    <a:pt x="32" y="11"/>
                  </a:cubicBezTo>
                  <a:cubicBezTo>
                    <a:pt x="30" y="12"/>
                    <a:pt x="26" y="12"/>
                    <a:pt x="26" y="14"/>
                  </a:cubicBezTo>
                  <a:cubicBezTo>
                    <a:pt x="26" y="18"/>
                    <a:pt x="35" y="17"/>
                    <a:pt x="50" y="16"/>
                  </a:cubicBezTo>
                  <a:cubicBezTo>
                    <a:pt x="73" y="7"/>
                    <a:pt x="0" y="13"/>
                    <a:pt x="29" y="17"/>
                  </a:cubicBezTo>
                  <a:cubicBezTo>
                    <a:pt x="31" y="17"/>
                    <a:pt x="52" y="14"/>
                    <a:pt x="53" y="17"/>
                  </a:cubicBezTo>
                  <a:cubicBezTo>
                    <a:pt x="55" y="20"/>
                    <a:pt x="41" y="22"/>
                    <a:pt x="38" y="23"/>
                  </a:cubicBezTo>
                  <a:cubicBezTo>
                    <a:pt x="32" y="26"/>
                    <a:pt x="26" y="28"/>
                    <a:pt x="20" y="29"/>
                  </a:cubicBezTo>
                  <a:cubicBezTo>
                    <a:pt x="28" y="32"/>
                    <a:pt x="41" y="26"/>
                    <a:pt x="50" y="25"/>
                  </a:cubicBezTo>
                  <a:cubicBezTo>
                    <a:pt x="59" y="21"/>
                    <a:pt x="90" y="23"/>
                    <a:pt x="80" y="25"/>
                  </a:cubicBezTo>
                  <a:cubicBezTo>
                    <a:pt x="66" y="27"/>
                    <a:pt x="52" y="26"/>
                    <a:pt x="38" y="26"/>
                  </a:cubicBezTo>
                  <a:cubicBezTo>
                    <a:pt x="28" y="26"/>
                    <a:pt x="58" y="25"/>
                    <a:pt x="68" y="25"/>
                  </a:cubicBezTo>
                  <a:cubicBezTo>
                    <a:pt x="71" y="24"/>
                    <a:pt x="73" y="23"/>
                    <a:pt x="76" y="23"/>
                  </a:cubicBezTo>
                  <a:cubicBezTo>
                    <a:pt x="77" y="23"/>
                    <a:pt x="81" y="24"/>
                    <a:pt x="80" y="25"/>
                  </a:cubicBezTo>
                  <a:cubicBezTo>
                    <a:pt x="71" y="28"/>
                    <a:pt x="61" y="27"/>
                    <a:pt x="52" y="28"/>
                  </a:cubicBezTo>
                  <a:cubicBezTo>
                    <a:pt x="58" y="28"/>
                    <a:pt x="64" y="27"/>
                    <a:pt x="70" y="29"/>
                  </a:cubicBezTo>
                  <a:cubicBezTo>
                    <a:pt x="73" y="30"/>
                    <a:pt x="65" y="31"/>
                    <a:pt x="62" y="31"/>
                  </a:cubicBezTo>
                  <a:cubicBezTo>
                    <a:pt x="57" y="32"/>
                    <a:pt x="52" y="32"/>
                    <a:pt x="47" y="32"/>
                  </a:cubicBezTo>
                  <a:cubicBezTo>
                    <a:pt x="39" y="36"/>
                    <a:pt x="65" y="37"/>
                    <a:pt x="74" y="37"/>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29" name="Freeform 57"/>
          <p:cNvSpPr/>
          <p:nvPr/>
        </p:nvSpPr>
        <p:spPr bwMode="auto">
          <a:xfrm>
            <a:off x="8448675" y="3479800"/>
            <a:ext cx="173038" cy="392113"/>
          </a:xfrm>
          <a:custGeom>
            <a:avLst/>
            <a:gdLst>
              <a:gd name="T0" fmla="*/ 0 w 109"/>
              <a:gd name="T1" fmla="*/ 2147483646 h 247"/>
              <a:gd name="T2" fmla="*/ 2147483646 w 109"/>
              <a:gd name="T3" fmla="*/ 2147483646 h 247"/>
              <a:gd name="T4" fmla="*/ 2147483646 w 109"/>
              <a:gd name="T5" fmla="*/ 2147483646 h 247"/>
              <a:gd name="T6" fmla="*/ 2147483646 w 109"/>
              <a:gd name="T7" fmla="*/ 0 h 247"/>
              <a:gd name="T8" fmla="*/ 0 60000 65536"/>
              <a:gd name="T9" fmla="*/ 0 60000 65536"/>
              <a:gd name="T10" fmla="*/ 0 60000 65536"/>
              <a:gd name="T11" fmla="*/ 0 60000 65536"/>
              <a:gd name="T12" fmla="*/ 0 w 109"/>
              <a:gd name="T13" fmla="*/ 0 h 247"/>
              <a:gd name="T14" fmla="*/ 109 w 109"/>
              <a:gd name="T15" fmla="*/ 247 h 247"/>
            </a:gdLst>
            <a:ahLst/>
            <a:cxnLst>
              <a:cxn ang="T8">
                <a:pos x="T0" y="T1"/>
              </a:cxn>
              <a:cxn ang="T9">
                <a:pos x="T2" y="T3"/>
              </a:cxn>
              <a:cxn ang="T10">
                <a:pos x="T4" y="T5"/>
              </a:cxn>
              <a:cxn ang="T11">
                <a:pos x="T6" y="T7"/>
              </a:cxn>
            </a:cxnLst>
            <a:rect l="T12" t="T13" r="T14" b="T15"/>
            <a:pathLst>
              <a:path w="109" h="247">
                <a:moveTo>
                  <a:pt x="0" y="158"/>
                </a:moveTo>
                <a:cubicBezTo>
                  <a:pt x="8" y="170"/>
                  <a:pt x="33" y="247"/>
                  <a:pt x="49" y="232"/>
                </a:cubicBezTo>
                <a:cubicBezTo>
                  <a:pt x="89" y="232"/>
                  <a:pt x="109" y="110"/>
                  <a:pt x="98" y="70"/>
                </a:cubicBezTo>
                <a:cubicBezTo>
                  <a:pt x="87" y="30"/>
                  <a:pt x="73" y="15"/>
                  <a:pt x="66"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0" name="Freeform 58"/>
          <p:cNvSpPr/>
          <p:nvPr/>
        </p:nvSpPr>
        <p:spPr bwMode="auto">
          <a:xfrm>
            <a:off x="8347075" y="3759200"/>
            <a:ext cx="165100" cy="117475"/>
          </a:xfrm>
          <a:custGeom>
            <a:avLst/>
            <a:gdLst>
              <a:gd name="T0" fmla="*/ 0 w 104"/>
              <a:gd name="T1" fmla="*/ 0 h 74"/>
              <a:gd name="T2" fmla="*/ 2147483646 w 104"/>
              <a:gd name="T3" fmla="*/ 2147483646 h 74"/>
              <a:gd name="T4" fmla="*/ 2147483646 w 104"/>
              <a:gd name="T5" fmla="*/ 2147483646 h 74"/>
              <a:gd name="T6" fmla="*/ 0 60000 65536"/>
              <a:gd name="T7" fmla="*/ 0 60000 65536"/>
              <a:gd name="T8" fmla="*/ 0 60000 65536"/>
              <a:gd name="T9" fmla="*/ 0 w 104"/>
              <a:gd name="T10" fmla="*/ 0 h 74"/>
              <a:gd name="T11" fmla="*/ 104 w 104"/>
              <a:gd name="T12" fmla="*/ 74 h 74"/>
            </a:gdLst>
            <a:ahLst/>
            <a:cxnLst>
              <a:cxn ang="T6">
                <a:pos x="T0" y="T1"/>
              </a:cxn>
              <a:cxn ang="T7">
                <a:pos x="T2" y="T3"/>
              </a:cxn>
              <a:cxn ang="T8">
                <a:pos x="T4" y="T5"/>
              </a:cxn>
            </a:cxnLst>
            <a:rect l="T9" t="T10" r="T11" b="T12"/>
            <a:pathLst>
              <a:path w="104" h="74">
                <a:moveTo>
                  <a:pt x="0" y="0"/>
                </a:moveTo>
                <a:cubicBezTo>
                  <a:pt x="5" y="11"/>
                  <a:pt x="15" y="54"/>
                  <a:pt x="32" y="64"/>
                </a:cubicBezTo>
                <a:cubicBezTo>
                  <a:pt x="46" y="74"/>
                  <a:pt x="89" y="61"/>
                  <a:pt x="104" y="6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1" name="Freeform 59"/>
          <p:cNvSpPr/>
          <p:nvPr/>
        </p:nvSpPr>
        <p:spPr bwMode="auto">
          <a:xfrm>
            <a:off x="8359775" y="3748088"/>
            <a:ext cx="128588" cy="98425"/>
          </a:xfrm>
          <a:custGeom>
            <a:avLst/>
            <a:gdLst>
              <a:gd name="T0" fmla="*/ 2147483646 w 97"/>
              <a:gd name="T1" fmla="*/ 2147483646 h 67"/>
              <a:gd name="T2" fmla="*/ 2147483646 w 97"/>
              <a:gd name="T3" fmla="*/ 2147483646 h 67"/>
              <a:gd name="T4" fmla="*/ 2147483646 w 97"/>
              <a:gd name="T5" fmla="*/ 2147483646 h 67"/>
              <a:gd name="T6" fmla="*/ 2147483646 w 97"/>
              <a:gd name="T7" fmla="*/ 2147483646 h 67"/>
              <a:gd name="T8" fmla="*/ 2147483646 w 97"/>
              <a:gd name="T9" fmla="*/ 2147483646 h 67"/>
              <a:gd name="T10" fmla="*/ 2147483646 w 97"/>
              <a:gd name="T11" fmla="*/ 2147483646 h 67"/>
              <a:gd name="T12" fmla="*/ 2147483646 w 97"/>
              <a:gd name="T13" fmla="*/ 2147483646 h 67"/>
              <a:gd name="T14" fmla="*/ 2147483646 w 97"/>
              <a:gd name="T15" fmla="*/ 2147483646 h 67"/>
              <a:gd name="T16" fmla="*/ 2147483646 w 97"/>
              <a:gd name="T17" fmla="*/ 2147483646 h 67"/>
              <a:gd name="T18" fmla="*/ 2147483646 w 97"/>
              <a:gd name="T19" fmla="*/ 2147483646 h 67"/>
              <a:gd name="T20" fmla="*/ 2147483646 w 97"/>
              <a:gd name="T21" fmla="*/ 2147483646 h 67"/>
              <a:gd name="T22" fmla="*/ 2147483646 w 97"/>
              <a:gd name="T23" fmla="*/ 2147483646 h 67"/>
              <a:gd name="T24" fmla="*/ 2147483646 w 97"/>
              <a:gd name="T25" fmla="*/ 2147483646 h 67"/>
              <a:gd name="T26" fmla="*/ 2147483646 w 97"/>
              <a:gd name="T27" fmla="*/ 2147483646 h 67"/>
              <a:gd name="T28" fmla="*/ 2147483646 w 97"/>
              <a:gd name="T29" fmla="*/ 2147483646 h 67"/>
              <a:gd name="T30" fmla="*/ 2147483646 w 97"/>
              <a:gd name="T31" fmla="*/ 2147483646 h 67"/>
              <a:gd name="T32" fmla="*/ 2147483646 w 97"/>
              <a:gd name="T33" fmla="*/ 2147483646 h 67"/>
              <a:gd name="T34" fmla="*/ 2147483646 w 97"/>
              <a:gd name="T35" fmla="*/ 2147483646 h 67"/>
              <a:gd name="T36" fmla="*/ 2147483646 w 97"/>
              <a:gd name="T37" fmla="*/ 2147483646 h 67"/>
              <a:gd name="T38" fmla="*/ 2147483646 w 97"/>
              <a:gd name="T39" fmla="*/ 2147483646 h 67"/>
              <a:gd name="T40" fmla="*/ 2147483646 w 97"/>
              <a:gd name="T41" fmla="*/ 2147483646 h 67"/>
              <a:gd name="T42" fmla="*/ 2147483646 w 97"/>
              <a:gd name="T43" fmla="*/ 2147483646 h 67"/>
              <a:gd name="T44" fmla="*/ 2147483646 w 97"/>
              <a:gd name="T45" fmla="*/ 2147483646 h 67"/>
              <a:gd name="T46" fmla="*/ 2147483646 w 97"/>
              <a:gd name="T47" fmla="*/ 2147483646 h 67"/>
              <a:gd name="T48" fmla="*/ 2147483646 w 97"/>
              <a:gd name="T49" fmla="*/ 2147483646 h 67"/>
              <a:gd name="T50" fmla="*/ 2147483646 w 97"/>
              <a:gd name="T51" fmla="*/ 2147483646 h 67"/>
              <a:gd name="T52" fmla="*/ 2147483646 w 97"/>
              <a:gd name="T53" fmla="*/ 2147483646 h 6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
              <a:gd name="T82" fmla="*/ 0 h 67"/>
              <a:gd name="T83" fmla="*/ 97 w 97"/>
              <a:gd name="T84" fmla="*/ 67 h 6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 h="67">
                <a:moveTo>
                  <a:pt x="10" y="1"/>
                </a:moveTo>
                <a:cubicBezTo>
                  <a:pt x="27" y="2"/>
                  <a:pt x="45" y="0"/>
                  <a:pt x="62" y="3"/>
                </a:cubicBezTo>
                <a:cubicBezTo>
                  <a:pt x="66" y="4"/>
                  <a:pt x="54" y="6"/>
                  <a:pt x="50" y="7"/>
                </a:cubicBezTo>
                <a:cubicBezTo>
                  <a:pt x="18" y="18"/>
                  <a:pt x="60" y="6"/>
                  <a:pt x="36" y="13"/>
                </a:cubicBezTo>
                <a:cubicBezTo>
                  <a:pt x="33" y="14"/>
                  <a:pt x="25" y="15"/>
                  <a:pt x="28" y="15"/>
                </a:cubicBezTo>
                <a:cubicBezTo>
                  <a:pt x="33" y="15"/>
                  <a:pt x="37" y="14"/>
                  <a:pt x="42" y="13"/>
                </a:cubicBezTo>
                <a:cubicBezTo>
                  <a:pt x="44" y="12"/>
                  <a:pt x="46" y="12"/>
                  <a:pt x="48" y="11"/>
                </a:cubicBezTo>
                <a:cubicBezTo>
                  <a:pt x="51" y="10"/>
                  <a:pt x="59" y="8"/>
                  <a:pt x="56" y="9"/>
                </a:cubicBezTo>
                <a:cubicBezTo>
                  <a:pt x="54" y="10"/>
                  <a:pt x="52" y="10"/>
                  <a:pt x="50" y="11"/>
                </a:cubicBezTo>
                <a:cubicBezTo>
                  <a:pt x="42" y="15"/>
                  <a:pt x="34" y="18"/>
                  <a:pt x="26" y="21"/>
                </a:cubicBezTo>
                <a:cubicBezTo>
                  <a:pt x="21" y="35"/>
                  <a:pt x="18" y="32"/>
                  <a:pt x="28" y="35"/>
                </a:cubicBezTo>
                <a:cubicBezTo>
                  <a:pt x="38" y="33"/>
                  <a:pt x="46" y="31"/>
                  <a:pt x="56" y="29"/>
                </a:cubicBezTo>
                <a:cubicBezTo>
                  <a:pt x="58" y="28"/>
                  <a:pt x="64" y="25"/>
                  <a:pt x="62" y="25"/>
                </a:cubicBezTo>
                <a:cubicBezTo>
                  <a:pt x="52" y="25"/>
                  <a:pt x="44" y="33"/>
                  <a:pt x="34" y="35"/>
                </a:cubicBezTo>
                <a:cubicBezTo>
                  <a:pt x="18" y="39"/>
                  <a:pt x="18" y="39"/>
                  <a:pt x="20" y="39"/>
                </a:cubicBezTo>
                <a:cubicBezTo>
                  <a:pt x="28" y="39"/>
                  <a:pt x="36" y="38"/>
                  <a:pt x="44" y="37"/>
                </a:cubicBezTo>
                <a:cubicBezTo>
                  <a:pt x="51" y="33"/>
                  <a:pt x="57" y="29"/>
                  <a:pt x="64" y="25"/>
                </a:cubicBezTo>
                <a:cubicBezTo>
                  <a:pt x="55" y="38"/>
                  <a:pt x="46" y="40"/>
                  <a:pt x="32" y="45"/>
                </a:cubicBezTo>
                <a:cubicBezTo>
                  <a:pt x="42" y="48"/>
                  <a:pt x="51" y="46"/>
                  <a:pt x="60" y="43"/>
                </a:cubicBezTo>
                <a:cubicBezTo>
                  <a:pt x="58" y="45"/>
                  <a:pt x="56" y="48"/>
                  <a:pt x="54" y="49"/>
                </a:cubicBezTo>
                <a:cubicBezTo>
                  <a:pt x="51" y="51"/>
                  <a:pt x="47" y="52"/>
                  <a:pt x="44" y="53"/>
                </a:cubicBezTo>
                <a:cubicBezTo>
                  <a:pt x="19" y="64"/>
                  <a:pt x="0" y="62"/>
                  <a:pt x="64" y="59"/>
                </a:cubicBezTo>
                <a:cubicBezTo>
                  <a:pt x="64" y="59"/>
                  <a:pt x="86" y="53"/>
                  <a:pt x="84" y="51"/>
                </a:cubicBezTo>
                <a:cubicBezTo>
                  <a:pt x="82" y="49"/>
                  <a:pt x="68" y="57"/>
                  <a:pt x="60" y="61"/>
                </a:cubicBezTo>
                <a:cubicBezTo>
                  <a:pt x="57" y="62"/>
                  <a:pt x="52" y="65"/>
                  <a:pt x="52" y="65"/>
                </a:cubicBezTo>
                <a:cubicBezTo>
                  <a:pt x="91" y="67"/>
                  <a:pt x="97" y="67"/>
                  <a:pt x="72" y="67"/>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3" name="Oval 61"/>
          <p:cNvSpPr>
            <a:spLocks noChangeArrowheads="1"/>
          </p:cNvSpPr>
          <p:nvPr/>
        </p:nvSpPr>
        <p:spPr bwMode="auto">
          <a:xfrm>
            <a:off x="8488363" y="3533775"/>
            <a:ext cx="92075" cy="2540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38" name="Freeform 66"/>
          <p:cNvSpPr/>
          <p:nvPr/>
        </p:nvSpPr>
        <p:spPr bwMode="auto">
          <a:xfrm>
            <a:off x="7086600" y="2860675"/>
            <a:ext cx="831850" cy="200025"/>
          </a:xfrm>
          <a:custGeom>
            <a:avLst/>
            <a:gdLst>
              <a:gd name="T0" fmla="*/ 0 w 524"/>
              <a:gd name="T1" fmla="*/ 2147483646 h 126"/>
              <a:gd name="T2" fmla="*/ 2147483646 w 524"/>
              <a:gd name="T3" fmla="*/ 2147483646 h 126"/>
              <a:gd name="T4" fmla="*/ 2147483646 w 524"/>
              <a:gd name="T5" fmla="*/ 2147483646 h 126"/>
              <a:gd name="T6" fmla="*/ 2147483646 w 524"/>
              <a:gd name="T7" fmla="*/ 2147483646 h 126"/>
              <a:gd name="T8" fmla="*/ 0 60000 65536"/>
              <a:gd name="T9" fmla="*/ 0 60000 65536"/>
              <a:gd name="T10" fmla="*/ 0 60000 65536"/>
              <a:gd name="T11" fmla="*/ 0 60000 65536"/>
              <a:gd name="T12" fmla="*/ 0 w 524"/>
              <a:gd name="T13" fmla="*/ 0 h 126"/>
              <a:gd name="T14" fmla="*/ 524 w 524"/>
              <a:gd name="T15" fmla="*/ 126 h 126"/>
            </a:gdLst>
            <a:ahLst/>
            <a:cxnLst>
              <a:cxn ang="T8">
                <a:pos x="T0" y="T1"/>
              </a:cxn>
              <a:cxn ang="T9">
                <a:pos x="T2" y="T3"/>
              </a:cxn>
              <a:cxn ang="T10">
                <a:pos x="T4" y="T5"/>
              </a:cxn>
              <a:cxn ang="T11">
                <a:pos x="T6" y="T7"/>
              </a:cxn>
            </a:cxnLst>
            <a:rect l="T12" t="T13" r="T14" b="T15"/>
            <a:pathLst>
              <a:path w="524" h="126">
                <a:moveTo>
                  <a:pt x="0" y="84"/>
                </a:moveTo>
                <a:cubicBezTo>
                  <a:pt x="6" y="71"/>
                  <a:pt x="22" y="16"/>
                  <a:pt x="38" y="8"/>
                </a:cubicBezTo>
                <a:cubicBezTo>
                  <a:pt x="54" y="0"/>
                  <a:pt x="500" y="14"/>
                  <a:pt x="512" y="34"/>
                </a:cubicBezTo>
                <a:cubicBezTo>
                  <a:pt x="524" y="54"/>
                  <a:pt x="506" y="107"/>
                  <a:pt x="504" y="12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9" name="Freeform 67"/>
          <p:cNvSpPr/>
          <p:nvPr/>
        </p:nvSpPr>
        <p:spPr bwMode="auto">
          <a:xfrm>
            <a:off x="7042150" y="2997200"/>
            <a:ext cx="847725" cy="209550"/>
          </a:xfrm>
          <a:custGeom>
            <a:avLst/>
            <a:gdLst>
              <a:gd name="T0" fmla="*/ 2147483646 w 534"/>
              <a:gd name="T1" fmla="*/ 0 h 132"/>
              <a:gd name="T2" fmla="*/ 2147483646 w 534"/>
              <a:gd name="T3" fmla="*/ 2147483646 h 132"/>
              <a:gd name="T4" fmla="*/ 2147483646 w 534"/>
              <a:gd name="T5" fmla="*/ 2147483646 h 132"/>
              <a:gd name="T6" fmla="*/ 2147483646 w 534"/>
              <a:gd name="T7" fmla="*/ 2147483646 h 132"/>
              <a:gd name="T8" fmla="*/ 0 60000 65536"/>
              <a:gd name="T9" fmla="*/ 0 60000 65536"/>
              <a:gd name="T10" fmla="*/ 0 60000 65536"/>
              <a:gd name="T11" fmla="*/ 0 60000 65536"/>
              <a:gd name="T12" fmla="*/ 0 w 534"/>
              <a:gd name="T13" fmla="*/ 0 h 132"/>
              <a:gd name="T14" fmla="*/ 534 w 534"/>
              <a:gd name="T15" fmla="*/ 132 h 132"/>
            </a:gdLst>
            <a:ahLst/>
            <a:cxnLst>
              <a:cxn ang="T8">
                <a:pos x="T0" y="T1"/>
              </a:cxn>
              <a:cxn ang="T9">
                <a:pos x="T2" y="T3"/>
              </a:cxn>
              <a:cxn ang="T10">
                <a:pos x="T4" y="T5"/>
              </a:cxn>
              <a:cxn ang="T11">
                <a:pos x="T6" y="T7"/>
              </a:cxn>
            </a:cxnLst>
            <a:rect l="T12" t="T13" r="T14" b="T15"/>
            <a:pathLst>
              <a:path w="534" h="132">
                <a:moveTo>
                  <a:pt x="28" y="0"/>
                </a:moveTo>
                <a:cubicBezTo>
                  <a:pt x="28" y="0"/>
                  <a:pt x="0" y="72"/>
                  <a:pt x="8" y="80"/>
                </a:cubicBezTo>
                <a:cubicBezTo>
                  <a:pt x="16" y="88"/>
                  <a:pt x="456" y="132"/>
                  <a:pt x="486" y="124"/>
                </a:cubicBezTo>
                <a:cubicBezTo>
                  <a:pt x="516" y="116"/>
                  <a:pt x="522" y="57"/>
                  <a:pt x="534" y="4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79"/>
          <p:cNvGrpSpPr/>
          <p:nvPr/>
        </p:nvGrpSpPr>
        <p:grpSpPr bwMode="auto">
          <a:xfrm>
            <a:off x="7096125" y="2838450"/>
            <a:ext cx="757238" cy="336550"/>
            <a:chOff x="4460" y="1780"/>
            <a:chExt cx="487" cy="228"/>
          </a:xfrm>
        </p:grpSpPr>
        <p:sp>
          <p:nvSpPr>
            <p:cNvPr id="5191" name="Freeform 68"/>
            <p:cNvSpPr/>
            <p:nvPr/>
          </p:nvSpPr>
          <p:spPr bwMode="auto">
            <a:xfrm rot="5738122" flipV="1">
              <a:off x="4445" y="1829"/>
              <a:ext cx="201" cy="103"/>
            </a:xfrm>
            <a:custGeom>
              <a:avLst/>
              <a:gdLst>
                <a:gd name="T0" fmla="*/ 53 w 192"/>
                <a:gd name="T1" fmla="*/ 0 h 210"/>
                <a:gd name="T2" fmla="*/ 233 w 192"/>
                <a:gd name="T3" fmla="*/ 0 h 210"/>
                <a:gd name="T4" fmla="*/ 168 w 192"/>
                <a:gd name="T5" fmla="*/ 0 h 210"/>
                <a:gd name="T6" fmla="*/ 64 w 192"/>
                <a:gd name="T7" fmla="*/ 0 h 210"/>
                <a:gd name="T8" fmla="*/ 227 w 192"/>
                <a:gd name="T9" fmla="*/ 0 h 210"/>
                <a:gd name="T10" fmla="*/ 200 w 192"/>
                <a:gd name="T11" fmla="*/ 0 h 210"/>
                <a:gd name="T12" fmla="*/ 176 w 192"/>
                <a:gd name="T13" fmla="*/ 0 h 210"/>
                <a:gd name="T14" fmla="*/ 95 w 192"/>
                <a:gd name="T15" fmla="*/ 0 h 210"/>
                <a:gd name="T16" fmla="*/ 144 w 192"/>
                <a:gd name="T17" fmla="*/ 0 h 210"/>
                <a:gd name="T18" fmla="*/ 193 w 192"/>
                <a:gd name="T19" fmla="*/ 0 h 210"/>
                <a:gd name="T20" fmla="*/ 207 w 192"/>
                <a:gd name="T21" fmla="*/ 0 h 210"/>
                <a:gd name="T22" fmla="*/ 259 w 192"/>
                <a:gd name="T23" fmla="*/ 0 h 210"/>
                <a:gd name="T24" fmla="*/ 236 w 192"/>
                <a:gd name="T25" fmla="*/ 0 h 210"/>
                <a:gd name="T26" fmla="*/ 193 w 192"/>
                <a:gd name="T27" fmla="*/ 0 h 210"/>
                <a:gd name="T28" fmla="*/ 49 w 192"/>
                <a:gd name="T29" fmla="*/ 0 h 210"/>
                <a:gd name="T30" fmla="*/ 168 w 192"/>
                <a:gd name="T31" fmla="*/ 0 h 210"/>
                <a:gd name="T32" fmla="*/ 223 w 192"/>
                <a:gd name="T33" fmla="*/ 0 h 210"/>
                <a:gd name="T34" fmla="*/ 195 w 192"/>
                <a:gd name="T35" fmla="*/ 0 h 210"/>
                <a:gd name="T36" fmla="*/ 134 w 192"/>
                <a:gd name="T37" fmla="*/ 0 h 210"/>
                <a:gd name="T38" fmla="*/ 76 w 192"/>
                <a:gd name="T39" fmla="*/ 0 h 210"/>
                <a:gd name="T40" fmla="*/ 125 w 192"/>
                <a:gd name="T41" fmla="*/ 0 h 210"/>
                <a:gd name="T42" fmla="*/ 259 w 192"/>
                <a:gd name="T43" fmla="*/ 0 h 210"/>
                <a:gd name="T44" fmla="*/ 51 w 192"/>
                <a:gd name="T45" fmla="*/ 0 h 210"/>
                <a:gd name="T46" fmla="*/ 51 w 192"/>
                <a:gd name="T47" fmla="*/ 0 h 210"/>
                <a:gd name="T48" fmla="*/ 186 w 192"/>
                <a:gd name="T49" fmla="*/ 0 h 210"/>
                <a:gd name="T50" fmla="*/ 247 w 192"/>
                <a:gd name="T51" fmla="*/ 0 h 210"/>
                <a:gd name="T52" fmla="*/ 225 w 192"/>
                <a:gd name="T53" fmla="*/ 0 h 210"/>
                <a:gd name="T54" fmla="*/ 180 w 192"/>
                <a:gd name="T55" fmla="*/ 0 h 210"/>
                <a:gd name="T56" fmla="*/ 125 w 192"/>
                <a:gd name="T57" fmla="*/ 1 h 210"/>
                <a:gd name="T58" fmla="*/ 114 w 192"/>
                <a:gd name="T59" fmla="*/ 1 h 210"/>
                <a:gd name="T60" fmla="*/ 101 w 192"/>
                <a:gd name="T61" fmla="*/ 1 h 210"/>
                <a:gd name="T62" fmla="*/ 188 w 192"/>
                <a:gd name="T63" fmla="*/ 1 h 210"/>
                <a:gd name="T64" fmla="*/ 225 w 192"/>
                <a:gd name="T65" fmla="*/ 1 h 210"/>
                <a:gd name="T66" fmla="*/ 214 w 192"/>
                <a:gd name="T67" fmla="*/ 1 h 210"/>
                <a:gd name="T68" fmla="*/ 200 w 192"/>
                <a:gd name="T69" fmla="*/ 1 h 210"/>
                <a:gd name="T70" fmla="*/ 139 w 192"/>
                <a:gd name="T71" fmla="*/ 1 h 210"/>
                <a:gd name="T72" fmla="*/ 81 w 192"/>
                <a:gd name="T73" fmla="*/ 1 h 210"/>
                <a:gd name="T74" fmla="*/ 197 w 192"/>
                <a:gd name="T75" fmla="*/ 1 h 210"/>
                <a:gd name="T76" fmla="*/ 186 w 192"/>
                <a:gd name="T77" fmla="*/ 1 h 210"/>
                <a:gd name="T78" fmla="*/ 170 w 192"/>
                <a:gd name="T79" fmla="*/ 1 h 210"/>
                <a:gd name="T80" fmla="*/ 131 w 192"/>
                <a:gd name="T81" fmla="*/ 1 h 210"/>
                <a:gd name="T82" fmla="*/ 51 w 192"/>
                <a:gd name="T83" fmla="*/ 1 h 210"/>
                <a:gd name="T84" fmla="*/ 53 w 192"/>
                <a:gd name="T85" fmla="*/ 1 h 210"/>
                <a:gd name="T86" fmla="*/ 219 w 192"/>
                <a:gd name="T87" fmla="*/ 1 h 210"/>
                <a:gd name="T88" fmla="*/ 188 w 192"/>
                <a:gd name="T89" fmla="*/ 1 h 210"/>
                <a:gd name="T90" fmla="*/ 161 w 192"/>
                <a:gd name="T91" fmla="*/ 1 h 210"/>
                <a:gd name="T92" fmla="*/ 225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92" name="Freeform 69"/>
            <p:cNvSpPr/>
            <p:nvPr/>
          </p:nvSpPr>
          <p:spPr bwMode="auto">
            <a:xfrm rot="5738122" flipV="1">
              <a:off x="4539" y="1836"/>
              <a:ext cx="189" cy="92"/>
            </a:xfrm>
            <a:custGeom>
              <a:avLst/>
              <a:gdLst>
                <a:gd name="T0" fmla="*/ 32 w 192"/>
                <a:gd name="T1" fmla="*/ 0 h 210"/>
                <a:gd name="T2" fmla="*/ 152 w 192"/>
                <a:gd name="T3" fmla="*/ 0 h 210"/>
                <a:gd name="T4" fmla="*/ 107 w 192"/>
                <a:gd name="T5" fmla="*/ 0 h 210"/>
                <a:gd name="T6" fmla="*/ 40 w 192"/>
                <a:gd name="T7" fmla="*/ 0 h 210"/>
                <a:gd name="T8" fmla="*/ 149 w 192"/>
                <a:gd name="T9" fmla="*/ 0 h 210"/>
                <a:gd name="T10" fmla="*/ 131 w 192"/>
                <a:gd name="T11" fmla="*/ 0 h 210"/>
                <a:gd name="T12" fmla="*/ 113 w 192"/>
                <a:gd name="T13" fmla="*/ 0 h 210"/>
                <a:gd name="T14" fmla="*/ 62 w 192"/>
                <a:gd name="T15" fmla="*/ 0 h 210"/>
                <a:gd name="T16" fmla="*/ 93 w 192"/>
                <a:gd name="T17" fmla="*/ 0 h 210"/>
                <a:gd name="T18" fmla="*/ 125 w 192"/>
                <a:gd name="T19" fmla="*/ 0 h 210"/>
                <a:gd name="T20" fmla="*/ 137 w 192"/>
                <a:gd name="T21" fmla="*/ 0 h 210"/>
                <a:gd name="T22" fmla="*/ 166 w 192"/>
                <a:gd name="T23" fmla="*/ 0 h 210"/>
                <a:gd name="T24" fmla="*/ 153 w 192"/>
                <a:gd name="T25" fmla="*/ 0 h 210"/>
                <a:gd name="T26" fmla="*/ 125 w 192"/>
                <a:gd name="T27" fmla="*/ 0 h 210"/>
                <a:gd name="T28" fmla="*/ 32 w 192"/>
                <a:gd name="T29" fmla="*/ 0 h 210"/>
                <a:gd name="T30" fmla="*/ 107 w 192"/>
                <a:gd name="T31" fmla="*/ 0 h 210"/>
                <a:gd name="T32" fmla="*/ 146 w 192"/>
                <a:gd name="T33" fmla="*/ 0 h 210"/>
                <a:gd name="T34" fmla="*/ 127 w 192"/>
                <a:gd name="T35" fmla="*/ 0 h 210"/>
                <a:gd name="T36" fmla="*/ 89 w 192"/>
                <a:gd name="T37" fmla="*/ 0 h 210"/>
                <a:gd name="T38" fmla="*/ 48 w 192"/>
                <a:gd name="T39" fmla="*/ 0 h 210"/>
                <a:gd name="T40" fmla="*/ 84 w 192"/>
                <a:gd name="T41" fmla="*/ 0 h 210"/>
                <a:gd name="T42" fmla="*/ 166 w 192"/>
                <a:gd name="T43" fmla="*/ 0 h 210"/>
                <a:gd name="T44" fmla="*/ 32 w 192"/>
                <a:gd name="T45" fmla="*/ 0 h 210"/>
                <a:gd name="T46" fmla="*/ 32 w 192"/>
                <a:gd name="T47" fmla="*/ 0 h 210"/>
                <a:gd name="T48" fmla="*/ 121 w 192"/>
                <a:gd name="T49" fmla="*/ 0 h 210"/>
                <a:gd name="T50" fmla="*/ 158 w 192"/>
                <a:gd name="T51" fmla="*/ 0 h 210"/>
                <a:gd name="T52" fmla="*/ 148 w 192"/>
                <a:gd name="T53" fmla="*/ 0 h 210"/>
                <a:gd name="T54" fmla="*/ 117 w 192"/>
                <a:gd name="T55" fmla="*/ 0 h 210"/>
                <a:gd name="T56" fmla="*/ 84 w 192"/>
                <a:gd name="T57" fmla="*/ 0 h 210"/>
                <a:gd name="T58" fmla="*/ 76 w 192"/>
                <a:gd name="T59" fmla="*/ 0 h 210"/>
                <a:gd name="T60" fmla="*/ 66 w 192"/>
                <a:gd name="T61" fmla="*/ 0 h 210"/>
                <a:gd name="T62" fmla="*/ 123 w 192"/>
                <a:gd name="T63" fmla="*/ 0 h 210"/>
                <a:gd name="T64" fmla="*/ 148 w 192"/>
                <a:gd name="T65" fmla="*/ 0 h 210"/>
                <a:gd name="T66" fmla="*/ 141 w 192"/>
                <a:gd name="T67" fmla="*/ 0 h 210"/>
                <a:gd name="T68" fmla="*/ 131 w 192"/>
                <a:gd name="T69" fmla="*/ 0 h 210"/>
                <a:gd name="T70" fmla="*/ 91 w 192"/>
                <a:gd name="T71" fmla="*/ 0 h 210"/>
                <a:gd name="T72" fmla="*/ 52 w 192"/>
                <a:gd name="T73" fmla="*/ 0 h 210"/>
                <a:gd name="T74" fmla="*/ 129 w 192"/>
                <a:gd name="T75" fmla="*/ 0 h 210"/>
                <a:gd name="T76" fmla="*/ 121 w 192"/>
                <a:gd name="T77" fmla="*/ 0 h 210"/>
                <a:gd name="T78" fmla="*/ 109 w 192"/>
                <a:gd name="T79" fmla="*/ 0 h 210"/>
                <a:gd name="T80" fmla="*/ 88 w 192"/>
                <a:gd name="T81" fmla="*/ 0 h 210"/>
                <a:gd name="T82" fmla="*/ 32 w 192"/>
                <a:gd name="T83" fmla="*/ 0 h 210"/>
                <a:gd name="T84" fmla="*/ 32 w 192"/>
                <a:gd name="T85" fmla="*/ 0 h 210"/>
                <a:gd name="T86" fmla="*/ 145 w 192"/>
                <a:gd name="T87" fmla="*/ 0 h 210"/>
                <a:gd name="T88" fmla="*/ 123 w 192"/>
                <a:gd name="T89" fmla="*/ 0 h 210"/>
                <a:gd name="T90" fmla="*/ 103 w 192"/>
                <a:gd name="T91" fmla="*/ 1 h 210"/>
                <a:gd name="T92" fmla="*/ 148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193" name="Group 71"/>
            <p:cNvGrpSpPr/>
            <p:nvPr/>
          </p:nvGrpSpPr>
          <p:grpSpPr bwMode="auto">
            <a:xfrm rot="5738122" flipV="1">
              <a:off x="4666" y="1805"/>
              <a:ext cx="213" cy="186"/>
              <a:chOff x="4509" y="1832"/>
              <a:chExt cx="194" cy="202"/>
            </a:xfrm>
          </p:grpSpPr>
          <p:sp>
            <p:nvSpPr>
              <p:cNvPr id="5196" name="Freeform 72"/>
              <p:cNvSpPr/>
              <p:nvPr/>
            </p:nvSpPr>
            <p:spPr bwMode="auto">
              <a:xfrm>
                <a:off x="4511" y="1832"/>
                <a:ext cx="192" cy="100"/>
              </a:xfrm>
              <a:custGeom>
                <a:avLst/>
                <a:gdLst>
                  <a:gd name="T0" fmla="*/ 39 w 192"/>
                  <a:gd name="T1" fmla="*/ 0 h 210"/>
                  <a:gd name="T2" fmla="*/ 169 w 192"/>
                  <a:gd name="T3" fmla="*/ 0 h 210"/>
                  <a:gd name="T4" fmla="*/ 121 w 192"/>
                  <a:gd name="T5" fmla="*/ 0 h 210"/>
                  <a:gd name="T6" fmla="*/ 47 w 192"/>
                  <a:gd name="T7" fmla="*/ 0 h 210"/>
                  <a:gd name="T8" fmla="*/ 165 w 192"/>
                  <a:gd name="T9" fmla="*/ 0 h 210"/>
                  <a:gd name="T10" fmla="*/ 145 w 192"/>
                  <a:gd name="T11" fmla="*/ 0 h 210"/>
                  <a:gd name="T12" fmla="*/ 127 w 192"/>
                  <a:gd name="T13" fmla="*/ 0 h 210"/>
                  <a:gd name="T14" fmla="*/ 69 w 192"/>
                  <a:gd name="T15" fmla="*/ 0 h 210"/>
                  <a:gd name="T16" fmla="*/ 105 w 192"/>
                  <a:gd name="T17" fmla="*/ 0 h 210"/>
                  <a:gd name="T18" fmla="*/ 139 w 192"/>
                  <a:gd name="T19" fmla="*/ 0 h 210"/>
                  <a:gd name="T20" fmla="*/ 151 w 192"/>
                  <a:gd name="T21" fmla="*/ 0 h 210"/>
                  <a:gd name="T22" fmla="*/ 187 w 192"/>
                  <a:gd name="T23" fmla="*/ 0 h 210"/>
                  <a:gd name="T24" fmla="*/ 171 w 192"/>
                  <a:gd name="T25" fmla="*/ 0 h 210"/>
                  <a:gd name="T26" fmla="*/ 139 w 192"/>
                  <a:gd name="T27" fmla="*/ 0 h 210"/>
                  <a:gd name="T28" fmla="*/ 35 w 192"/>
                  <a:gd name="T29" fmla="*/ 0 h 210"/>
                  <a:gd name="T30" fmla="*/ 121 w 192"/>
                  <a:gd name="T31" fmla="*/ 0 h 210"/>
                  <a:gd name="T32" fmla="*/ 161 w 192"/>
                  <a:gd name="T33" fmla="*/ 0 h 210"/>
                  <a:gd name="T34" fmla="*/ 141 w 192"/>
                  <a:gd name="T35" fmla="*/ 0 h 210"/>
                  <a:gd name="T36" fmla="*/ 97 w 192"/>
                  <a:gd name="T37" fmla="*/ 0 h 210"/>
                  <a:gd name="T38" fmla="*/ 55 w 192"/>
                  <a:gd name="T39" fmla="*/ 0 h 210"/>
                  <a:gd name="T40" fmla="*/ 91 w 192"/>
                  <a:gd name="T41" fmla="*/ 0 h 210"/>
                  <a:gd name="T42" fmla="*/ 187 w 192"/>
                  <a:gd name="T43" fmla="*/ 0 h 210"/>
                  <a:gd name="T44" fmla="*/ 37 w 192"/>
                  <a:gd name="T45" fmla="*/ 0 h 210"/>
                  <a:gd name="T46" fmla="*/ 37 w 192"/>
                  <a:gd name="T47" fmla="*/ 0 h 210"/>
                  <a:gd name="T48" fmla="*/ 135 w 192"/>
                  <a:gd name="T49" fmla="*/ 0 h 210"/>
                  <a:gd name="T50" fmla="*/ 179 w 192"/>
                  <a:gd name="T51" fmla="*/ 0 h 210"/>
                  <a:gd name="T52" fmla="*/ 163 w 192"/>
                  <a:gd name="T53" fmla="*/ 0 h 210"/>
                  <a:gd name="T54" fmla="*/ 131 w 192"/>
                  <a:gd name="T55" fmla="*/ 0 h 210"/>
                  <a:gd name="T56" fmla="*/ 91 w 192"/>
                  <a:gd name="T57" fmla="*/ 0 h 210"/>
                  <a:gd name="T58" fmla="*/ 83 w 192"/>
                  <a:gd name="T59" fmla="*/ 0 h 210"/>
                  <a:gd name="T60" fmla="*/ 73 w 192"/>
                  <a:gd name="T61" fmla="*/ 0 h 210"/>
                  <a:gd name="T62" fmla="*/ 137 w 192"/>
                  <a:gd name="T63" fmla="*/ 0 h 210"/>
                  <a:gd name="T64" fmla="*/ 163 w 192"/>
                  <a:gd name="T65" fmla="*/ 0 h 210"/>
                  <a:gd name="T66" fmla="*/ 155 w 192"/>
                  <a:gd name="T67" fmla="*/ 0 h 210"/>
                  <a:gd name="T68" fmla="*/ 145 w 192"/>
                  <a:gd name="T69" fmla="*/ 1 h 210"/>
                  <a:gd name="T70" fmla="*/ 101 w 192"/>
                  <a:gd name="T71" fmla="*/ 1 h 210"/>
                  <a:gd name="T72" fmla="*/ 59 w 192"/>
                  <a:gd name="T73" fmla="*/ 1 h 210"/>
                  <a:gd name="T74" fmla="*/ 143 w 192"/>
                  <a:gd name="T75" fmla="*/ 1 h 210"/>
                  <a:gd name="T76" fmla="*/ 135 w 192"/>
                  <a:gd name="T77" fmla="*/ 1 h 210"/>
                  <a:gd name="T78" fmla="*/ 123 w 192"/>
                  <a:gd name="T79" fmla="*/ 1 h 210"/>
                  <a:gd name="T80" fmla="*/ 95 w 192"/>
                  <a:gd name="T81" fmla="*/ 1 h 210"/>
                  <a:gd name="T82" fmla="*/ 37 w 192"/>
                  <a:gd name="T83" fmla="*/ 1 h 210"/>
                  <a:gd name="T84" fmla="*/ 39 w 192"/>
                  <a:gd name="T85" fmla="*/ 1 h 210"/>
                  <a:gd name="T86" fmla="*/ 159 w 192"/>
                  <a:gd name="T87" fmla="*/ 1 h 210"/>
                  <a:gd name="T88" fmla="*/ 137 w 192"/>
                  <a:gd name="T89" fmla="*/ 1 h 210"/>
                  <a:gd name="T90" fmla="*/ 117 w 192"/>
                  <a:gd name="T91" fmla="*/ 1 h 210"/>
                  <a:gd name="T92" fmla="*/ 163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97" name="Freeform 73"/>
              <p:cNvSpPr/>
              <p:nvPr/>
            </p:nvSpPr>
            <p:spPr bwMode="auto">
              <a:xfrm>
                <a:off x="4509" y="1934"/>
                <a:ext cx="192" cy="100"/>
              </a:xfrm>
              <a:custGeom>
                <a:avLst/>
                <a:gdLst>
                  <a:gd name="T0" fmla="*/ 39 w 192"/>
                  <a:gd name="T1" fmla="*/ 0 h 210"/>
                  <a:gd name="T2" fmla="*/ 169 w 192"/>
                  <a:gd name="T3" fmla="*/ 0 h 210"/>
                  <a:gd name="T4" fmla="*/ 121 w 192"/>
                  <a:gd name="T5" fmla="*/ 0 h 210"/>
                  <a:gd name="T6" fmla="*/ 47 w 192"/>
                  <a:gd name="T7" fmla="*/ 0 h 210"/>
                  <a:gd name="T8" fmla="*/ 165 w 192"/>
                  <a:gd name="T9" fmla="*/ 0 h 210"/>
                  <a:gd name="T10" fmla="*/ 145 w 192"/>
                  <a:gd name="T11" fmla="*/ 0 h 210"/>
                  <a:gd name="T12" fmla="*/ 127 w 192"/>
                  <a:gd name="T13" fmla="*/ 0 h 210"/>
                  <a:gd name="T14" fmla="*/ 69 w 192"/>
                  <a:gd name="T15" fmla="*/ 0 h 210"/>
                  <a:gd name="T16" fmla="*/ 105 w 192"/>
                  <a:gd name="T17" fmla="*/ 0 h 210"/>
                  <a:gd name="T18" fmla="*/ 139 w 192"/>
                  <a:gd name="T19" fmla="*/ 0 h 210"/>
                  <a:gd name="T20" fmla="*/ 151 w 192"/>
                  <a:gd name="T21" fmla="*/ 0 h 210"/>
                  <a:gd name="T22" fmla="*/ 187 w 192"/>
                  <a:gd name="T23" fmla="*/ 0 h 210"/>
                  <a:gd name="T24" fmla="*/ 171 w 192"/>
                  <a:gd name="T25" fmla="*/ 0 h 210"/>
                  <a:gd name="T26" fmla="*/ 139 w 192"/>
                  <a:gd name="T27" fmla="*/ 0 h 210"/>
                  <a:gd name="T28" fmla="*/ 35 w 192"/>
                  <a:gd name="T29" fmla="*/ 0 h 210"/>
                  <a:gd name="T30" fmla="*/ 121 w 192"/>
                  <a:gd name="T31" fmla="*/ 0 h 210"/>
                  <a:gd name="T32" fmla="*/ 161 w 192"/>
                  <a:gd name="T33" fmla="*/ 0 h 210"/>
                  <a:gd name="T34" fmla="*/ 141 w 192"/>
                  <a:gd name="T35" fmla="*/ 0 h 210"/>
                  <a:gd name="T36" fmla="*/ 97 w 192"/>
                  <a:gd name="T37" fmla="*/ 0 h 210"/>
                  <a:gd name="T38" fmla="*/ 55 w 192"/>
                  <a:gd name="T39" fmla="*/ 0 h 210"/>
                  <a:gd name="T40" fmla="*/ 91 w 192"/>
                  <a:gd name="T41" fmla="*/ 0 h 210"/>
                  <a:gd name="T42" fmla="*/ 187 w 192"/>
                  <a:gd name="T43" fmla="*/ 0 h 210"/>
                  <a:gd name="T44" fmla="*/ 37 w 192"/>
                  <a:gd name="T45" fmla="*/ 0 h 210"/>
                  <a:gd name="T46" fmla="*/ 37 w 192"/>
                  <a:gd name="T47" fmla="*/ 0 h 210"/>
                  <a:gd name="T48" fmla="*/ 135 w 192"/>
                  <a:gd name="T49" fmla="*/ 0 h 210"/>
                  <a:gd name="T50" fmla="*/ 179 w 192"/>
                  <a:gd name="T51" fmla="*/ 0 h 210"/>
                  <a:gd name="T52" fmla="*/ 163 w 192"/>
                  <a:gd name="T53" fmla="*/ 0 h 210"/>
                  <a:gd name="T54" fmla="*/ 131 w 192"/>
                  <a:gd name="T55" fmla="*/ 0 h 210"/>
                  <a:gd name="T56" fmla="*/ 91 w 192"/>
                  <a:gd name="T57" fmla="*/ 0 h 210"/>
                  <a:gd name="T58" fmla="*/ 83 w 192"/>
                  <a:gd name="T59" fmla="*/ 0 h 210"/>
                  <a:gd name="T60" fmla="*/ 73 w 192"/>
                  <a:gd name="T61" fmla="*/ 0 h 210"/>
                  <a:gd name="T62" fmla="*/ 137 w 192"/>
                  <a:gd name="T63" fmla="*/ 0 h 210"/>
                  <a:gd name="T64" fmla="*/ 163 w 192"/>
                  <a:gd name="T65" fmla="*/ 0 h 210"/>
                  <a:gd name="T66" fmla="*/ 155 w 192"/>
                  <a:gd name="T67" fmla="*/ 0 h 210"/>
                  <a:gd name="T68" fmla="*/ 145 w 192"/>
                  <a:gd name="T69" fmla="*/ 1 h 210"/>
                  <a:gd name="T70" fmla="*/ 101 w 192"/>
                  <a:gd name="T71" fmla="*/ 1 h 210"/>
                  <a:gd name="T72" fmla="*/ 59 w 192"/>
                  <a:gd name="T73" fmla="*/ 1 h 210"/>
                  <a:gd name="T74" fmla="*/ 143 w 192"/>
                  <a:gd name="T75" fmla="*/ 1 h 210"/>
                  <a:gd name="T76" fmla="*/ 135 w 192"/>
                  <a:gd name="T77" fmla="*/ 1 h 210"/>
                  <a:gd name="T78" fmla="*/ 123 w 192"/>
                  <a:gd name="T79" fmla="*/ 1 h 210"/>
                  <a:gd name="T80" fmla="*/ 95 w 192"/>
                  <a:gd name="T81" fmla="*/ 1 h 210"/>
                  <a:gd name="T82" fmla="*/ 37 w 192"/>
                  <a:gd name="T83" fmla="*/ 1 h 210"/>
                  <a:gd name="T84" fmla="*/ 39 w 192"/>
                  <a:gd name="T85" fmla="*/ 1 h 210"/>
                  <a:gd name="T86" fmla="*/ 159 w 192"/>
                  <a:gd name="T87" fmla="*/ 1 h 210"/>
                  <a:gd name="T88" fmla="*/ 137 w 192"/>
                  <a:gd name="T89" fmla="*/ 1 h 210"/>
                  <a:gd name="T90" fmla="*/ 117 w 192"/>
                  <a:gd name="T91" fmla="*/ 1 h 210"/>
                  <a:gd name="T92" fmla="*/ 163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94" name="Freeform 75"/>
            <p:cNvSpPr/>
            <p:nvPr/>
          </p:nvSpPr>
          <p:spPr bwMode="auto">
            <a:xfrm rot="5738122" flipV="1">
              <a:off x="4796" y="1858"/>
              <a:ext cx="209" cy="92"/>
            </a:xfrm>
            <a:custGeom>
              <a:avLst/>
              <a:gdLst>
                <a:gd name="T0" fmla="*/ 70 w 192"/>
                <a:gd name="T1" fmla="*/ 0 h 210"/>
                <a:gd name="T2" fmla="*/ 306 w 192"/>
                <a:gd name="T3" fmla="*/ 0 h 210"/>
                <a:gd name="T4" fmla="*/ 220 w 192"/>
                <a:gd name="T5" fmla="*/ 0 h 210"/>
                <a:gd name="T6" fmla="*/ 85 w 192"/>
                <a:gd name="T7" fmla="*/ 0 h 210"/>
                <a:gd name="T8" fmla="*/ 299 w 192"/>
                <a:gd name="T9" fmla="*/ 0 h 210"/>
                <a:gd name="T10" fmla="*/ 263 w 192"/>
                <a:gd name="T11" fmla="*/ 0 h 210"/>
                <a:gd name="T12" fmla="*/ 229 w 192"/>
                <a:gd name="T13" fmla="*/ 0 h 210"/>
                <a:gd name="T14" fmla="*/ 125 w 192"/>
                <a:gd name="T15" fmla="*/ 0 h 210"/>
                <a:gd name="T16" fmla="*/ 189 w 192"/>
                <a:gd name="T17" fmla="*/ 0 h 210"/>
                <a:gd name="T18" fmla="*/ 251 w 192"/>
                <a:gd name="T19" fmla="*/ 0 h 210"/>
                <a:gd name="T20" fmla="*/ 273 w 192"/>
                <a:gd name="T21" fmla="*/ 0 h 210"/>
                <a:gd name="T22" fmla="*/ 339 w 192"/>
                <a:gd name="T23" fmla="*/ 0 h 210"/>
                <a:gd name="T24" fmla="*/ 308 w 192"/>
                <a:gd name="T25" fmla="*/ 0 h 210"/>
                <a:gd name="T26" fmla="*/ 251 w 192"/>
                <a:gd name="T27" fmla="*/ 0 h 210"/>
                <a:gd name="T28" fmla="*/ 63 w 192"/>
                <a:gd name="T29" fmla="*/ 0 h 210"/>
                <a:gd name="T30" fmla="*/ 220 w 192"/>
                <a:gd name="T31" fmla="*/ 0 h 210"/>
                <a:gd name="T32" fmla="*/ 291 w 192"/>
                <a:gd name="T33" fmla="*/ 0 h 210"/>
                <a:gd name="T34" fmla="*/ 256 w 192"/>
                <a:gd name="T35" fmla="*/ 0 h 210"/>
                <a:gd name="T36" fmla="*/ 175 w 192"/>
                <a:gd name="T37" fmla="*/ 0 h 210"/>
                <a:gd name="T38" fmla="*/ 99 w 192"/>
                <a:gd name="T39" fmla="*/ 0 h 210"/>
                <a:gd name="T40" fmla="*/ 164 w 192"/>
                <a:gd name="T41" fmla="*/ 0 h 210"/>
                <a:gd name="T42" fmla="*/ 339 w 192"/>
                <a:gd name="T43" fmla="*/ 0 h 210"/>
                <a:gd name="T44" fmla="*/ 67 w 192"/>
                <a:gd name="T45" fmla="*/ 0 h 210"/>
                <a:gd name="T46" fmla="*/ 67 w 192"/>
                <a:gd name="T47" fmla="*/ 0 h 210"/>
                <a:gd name="T48" fmla="*/ 244 w 192"/>
                <a:gd name="T49" fmla="*/ 0 h 210"/>
                <a:gd name="T50" fmla="*/ 323 w 192"/>
                <a:gd name="T51" fmla="*/ 0 h 210"/>
                <a:gd name="T52" fmla="*/ 295 w 192"/>
                <a:gd name="T53" fmla="*/ 0 h 210"/>
                <a:gd name="T54" fmla="*/ 238 w 192"/>
                <a:gd name="T55" fmla="*/ 0 h 210"/>
                <a:gd name="T56" fmla="*/ 164 w 192"/>
                <a:gd name="T57" fmla="*/ 0 h 210"/>
                <a:gd name="T58" fmla="*/ 149 w 192"/>
                <a:gd name="T59" fmla="*/ 0 h 210"/>
                <a:gd name="T60" fmla="*/ 132 w 192"/>
                <a:gd name="T61" fmla="*/ 0 h 210"/>
                <a:gd name="T62" fmla="*/ 248 w 192"/>
                <a:gd name="T63" fmla="*/ 0 h 210"/>
                <a:gd name="T64" fmla="*/ 295 w 192"/>
                <a:gd name="T65" fmla="*/ 0 h 210"/>
                <a:gd name="T66" fmla="*/ 281 w 192"/>
                <a:gd name="T67" fmla="*/ 0 h 210"/>
                <a:gd name="T68" fmla="*/ 263 w 192"/>
                <a:gd name="T69" fmla="*/ 0 h 210"/>
                <a:gd name="T70" fmla="*/ 185 w 192"/>
                <a:gd name="T71" fmla="*/ 0 h 210"/>
                <a:gd name="T72" fmla="*/ 107 w 192"/>
                <a:gd name="T73" fmla="*/ 0 h 210"/>
                <a:gd name="T74" fmla="*/ 259 w 192"/>
                <a:gd name="T75" fmla="*/ 0 h 210"/>
                <a:gd name="T76" fmla="*/ 244 w 192"/>
                <a:gd name="T77" fmla="*/ 0 h 210"/>
                <a:gd name="T78" fmla="*/ 223 w 192"/>
                <a:gd name="T79" fmla="*/ 0 h 210"/>
                <a:gd name="T80" fmla="*/ 172 w 192"/>
                <a:gd name="T81" fmla="*/ 0 h 210"/>
                <a:gd name="T82" fmla="*/ 67 w 192"/>
                <a:gd name="T83" fmla="*/ 0 h 210"/>
                <a:gd name="T84" fmla="*/ 70 w 192"/>
                <a:gd name="T85" fmla="*/ 0 h 210"/>
                <a:gd name="T86" fmla="*/ 288 w 192"/>
                <a:gd name="T87" fmla="*/ 0 h 210"/>
                <a:gd name="T88" fmla="*/ 248 w 192"/>
                <a:gd name="T89" fmla="*/ 0 h 210"/>
                <a:gd name="T90" fmla="*/ 210 w 192"/>
                <a:gd name="T91" fmla="*/ 1 h 210"/>
                <a:gd name="T92" fmla="*/ 295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95" name="Freeform 78"/>
            <p:cNvSpPr/>
            <p:nvPr/>
          </p:nvSpPr>
          <p:spPr bwMode="auto">
            <a:xfrm>
              <a:off x="4460" y="1858"/>
              <a:ext cx="34" cy="123"/>
            </a:xfrm>
            <a:custGeom>
              <a:avLst/>
              <a:gdLst>
                <a:gd name="T0" fmla="*/ 0 w 28"/>
                <a:gd name="T1" fmla="*/ 66 h 123"/>
                <a:gd name="T2" fmla="*/ 23 w 28"/>
                <a:gd name="T3" fmla="*/ 86 h 123"/>
                <a:gd name="T4" fmla="*/ 23 w 28"/>
                <a:gd name="T5" fmla="*/ 18 h 123"/>
                <a:gd name="T6" fmla="*/ 89 w 28"/>
                <a:gd name="T7" fmla="*/ 76 h 123"/>
                <a:gd name="T8" fmla="*/ 57 w 28"/>
                <a:gd name="T9" fmla="*/ 100 h 123"/>
                <a:gd name="T10" fmla="*/ 77 w 28"/>
                <a:gd name="T11" fmla="*/ 72 h 123"/>
                <a:gd name="T12" fmla="*/ 89 w 28"/>
                <a:gd name="T13" fmla="*/ 10 h 123"/>
                <a:gd name="T14" fmla="*/ 93 w 28"/>
                <a:gd name="T15" fmla="*/ 4 h 123"/>
                <a:gd name="T16" fmla="*/ 57 w 28"/>
                <a:gd name="T17" fmla="*/ 52 h 123"/>
                <a:gd name="T18" fmla="*/ 57 w 28"/>
                <a:gd name="T19" fmla="*/ 100 h 123"/>
                <a:gd name="T20" fmla="*/ 72 w 28"/>
                <a:gd name="T21" fmla="*/ 94 h 123"/>
                <a:gd name="T22" fmla="*/ 93 w 28"/>
                <a:gd name="T23" fmla="*/ 78 h 123"/>
                <a:gd name="T24" fmla="*/ 109 w 28"/>
                <a:gd name="T25" fmla="*/ 0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123"/>
                <a:gd name="T41" fmla="*/ 28 w 28"/>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123">
                  <a:moveTo>
                    <a:pt x="0" y="66"/>
                  </a:moveTo>
                  <a:cubicBezTo>
                    <a:pt x="2" y="75"/>
                    <a:pt x="1" y="113"/>
                    <a:pt x="6" y="86"/>
                  </a:cubicBezTo>
                  <a:cubicBezTo>
                    <a:pt x="8" y="61"/>
                    <a:pt x="14" y="41"/>
                    <a:pt x="6" y="18"/>
                  </a:cubicBezTo>
                  <a:cubicBezTo>
                    <a:pt x="21" y="13"/>
                    <a:pt x="19" y="61"/>
                    <a:pt x="22" y="76"/>
                  </a:cubicBezTo>
                  <a:cubicBezTo>
                    <a:pt x="20" y="113"/>
                    <a:pt x="22" y="123"/>
                    <a:pt x="14" y="100"/>
                  </a:cubicBezTo>
                  <a:cubicBezTo>
                    <a:pt x="16" y="90"/>
                    <a:pt x="19" y="82"/>
                    <a:pt x="20" y="72"/>
                  </a:cubicBezTo>
                  <a:cubicBezTo>
                    <a:pt x="21" y="51"/>
                    <a:pt x="21" y="31"/>
                    <a:pt x="22" y="10"/>
                  </a:cubicBezTo>
                  <a:cubicBezTo>
                    <a:pt x="22" y="8"/>
                    <a:pt x="24" y="2"/>
                    <a:pt x="24" y="4"/>
                  </a:cubicBezTo>
                  <a:cubicBezTo>
                    <a:pt x="24" y="21"/>
                    <a:pt x="17" y="36"/>
                    <a:pt x="14" y="52"/>
                  </a:cubicBezTo>
                  <a:cubicBezTo>
                    <a:pt x="13" y="67"/>
                    <a:pt x="10" y="86"/>
                    <a:pt x="14" y="100"/>
                  </a:cubicBezTo>
                  <a:cubicBezTo>
                    <a:pt x="15" y="102"/>
                    <a:pt x="17" y="96"/>
                    <a:pt x="18" y="94"/>
                  </a:cubicBezTo>
                  <a:cubicBezTo>
                    <a:pt x="21" y="89"/>
                    <a:pt x="22" y="83"/>
                    <a:pt x="24" y="78"/>
                  </a:cubicBezTo>
                  <a:cubicBezTo>
                    <a:pt x="24" y="68"/>
                    <a:pt x="15" y="13"/>
                    <a:pt x="28" y="0"/>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52" name="Freeform 80"/>
          <p:cNvSpPr/>
          <p:nvPr/>
        </p:nvSpPr>
        <p:spPr bwMode="auto">
          <a:xfrm>
            <a:off x="6962775" y="3368675"/>
            <a:ext cx="185738" cy="422275"/>
          </a:xfrm>
          <a:custGeom>
            <a:avLst/>
            <a:gdLst>
              <a:gd name="T0" fmla="*/ 0 w 117"/>
              <a:gd name="T1" fmla="*/ 2147483646 h 266"/>
              <a:gd name="T2" fmla="*/ 2147483646 w 117"/>
              <a:gd name="T3" fmla="*/ 2147483646 h 266"/>
              <a:gd name="T4" fmla="*/ 2147483646 w 117"/>
              <a:gd name="T5" fmla="*/ 2147483646 h 266"/>
              <a:gd name="T6" fmla="*/ 2147483646 w 117"/>
              <a:gd name="T7" fmla="*/ 2147483646 h 266"/>
              <a:gd name="T8" fmla="*/ 0 60000 65536"/>
              <a:gd name="T9" fmla="*/ 0 60000 65536"/>
              <a:gd name="T10" fmla="*/ 0 60000 65536"/>
              <a:gd name="T11" fmla="*/ 0 60000 65536"/>
              <a:gd name="T12" fmla="*/ 0 w 117"/>
              <a:gd name="T13" fmla="*/ 0 h 266"/>
              <a:gd name="T14" fmla="*/ 117 w 117"/>
              <a:gd name="T15" fmla="*/ 266 h 266"/>
            </a:gdLst>
            <a:ahLst/>
            <a:cxnLst>
              <a:cxn ang="T8">
                <a:pos x="T0" y="T1"/>
              </a:cxn>
              <a:cxn ang="T9">
                <a:pos x="T2" y="T3"/>
              </a:cxn>
              <a:cxn ang="T10">
                <a:pos x="T4" y="T5"/>
              </a:cxn>
              <a:cxn ang="T11">
                <a:pos x="T6" y="T7"/>
              </a:cxn>
            </a:cxnLst>
            <a:rect l="T12" t="T13" r="T14" b="T15"/>
            <a:pathLst>
              <a:path w="117" h="266">
                <a:moveTo>
                  <a:pt x="0" y="4"/>
                </a:moveTo>
                <a:cubicBezTo>
                  <a:pt x="17" y="7"/>
                  <a:pt x="90" y="0"/>
                  <a:pt x="102" y="20"/>
                </a:cubicBezTo>
                <a:cubicBezTo>
                  <a:pt x="117" y="62"/>
                  <a:pt x="108" y="250"/>
                  <a:pt x="90" y="258"/>
                </a:cubicBezTo>
                <a:cubicBezTo>
                  <a:pt x="72" y="266"/>
                  <a:pt x="22" y="258"/>
                  <a:pt x="4" y="25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3" name="Freeform 81"/>
          <p:cNvSpPr/>
          <p:nvPr/>
        </p:nvSpPr>
        <p:spPr bwMode="auto">
          <a:xfrm>
            <a:off x="6786563" y="3363913"/>
            <a:ext cx="185737" cy="415925"/>
          </a:xfrm>
          <a:custGeom>
            <a:avLst/>
            <a:gdLst>
              <a:gd name="T0" fmla="*/ 2147483646 w 117"/>
              <a:gd name="T1" fmla="*/ 2147483646 h 262"/>
              <a:gd name="T2" fmla="*/ 2147483646 w 117"/>
              <a:gd name="T3" fmla="*/ 2147483646 h 262"/>
              <a:gd name="T4" fmla="*/ 2147483646 w 117"/>
              <a:gd name="T5" fmla="*/ 2147483646 h 262"/>
              <a:gd name="T6" fmla="*/ 2147483646 w 117"/>
              <a:gd name="T7" fmla="*/ 2147483646 h 262"/>
              <a:gd name="T8" fmla="*/ 0 60000 65536"/>
              <a:gd name="T9" fmla="*/ 0 60000 65536"/>
              <a:gd name="T10" fmla="*/ 0 60000 65536"/>
              <a:gd name="T11" fmla="*/ 0 60000 65536"/>
              <a:gd name="T12" fmla="*/ 0 w 117"/>
              <a:gd name="T13" fmla="*/ 0 h 262"/>
              <a:gd name="T14" fmla="*/ 117 w 117"/>
              <a:gd name="T15" fmla="*/ 262 h 262"/>
            </a:gdLst>
            <a:ahLst/>
            <a:cxnLst>
              <a:cxn ang="T8">
                <a:pos x="T0" y="T1"/>
              </a:cxn>
              <a:cxn ang="T9">
                <a:pos x="T2" y="T3"/>
              </a:cxn>
              <a:cxn ang="T10">
                <a:pos x="T4" y="T5"/>
              </a:cxn>
              <a:cxn ang="T11">
                <a:pos x="T6" y="T7"/>
              </a:cxn>
            </a:cxnLst>
            <a:rect l="T12" t="T13" r="T14" b="T15"/>
            <a:pathLst>
              <a:path w="117" h="262">
                <a:moveTo>
                  <a:pt x="117" y="262"/>
                </a:moveTo>
                <a:cubicBezTo>
                  <a:pt x="100" y="258"/>
                  <a:pt x="27" y="259"/>
                  <a:pt x="15" y="239"/>
                </a:cubicBezTo>
                <a:cubicBezTo>
                  <a:pt x="0" y="197"/>
                  <a:pt x="9" y="16"/>
                  <a:pt x="27" y="8"/>
                </a:cubicBezTo>
                <a:cubicBezTo>
                  <a:pt x="45" y="0"/>
                  <a:pt x="95" y="8"/>
                  <a:pt x="113" y="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4" name="Freeform 82"/>
          <p:cNvSpPr/>
          <p:nvPr/>
        </p:nvSpPr>
        <p:spPr bwMode="auto">
          <a:xfrm>
            <a:off x="6743700" y="3228975"/>
            <a:ext cx="206375" cy="584200"/>
          </a:xfrm>
          <a:custGeom>
            <a:avLst/>
            <a:gdLst>
              <a:gd name="T0" fmla="*/ 2147483646 w 130"/>
              <a:gd name="T1" fmla="*/ 0 h 368"/>
              <a:gd name="T2" fmla="*/ 2147483646 w 130"/>
              <a:gd name="T3" fmla="*/ 2147483646 h 368"/>
              <a:gd name="T4" fmla="*/ 2147483646 w 130"/>
              <a:gd name="T5" fmla="*/ 2147483646 h 368"/>
              <a:gd name="T6" fmla="*/ 2147483646 w 130"/>
              <a:gd name="T7" fmla="*/ 2147483646 h 368"/>
              <a:gd name="T8" fmla="*/ 0 60000 65536"/>
              <a:gd name="T9" fmla="*/ 0 60000 65536"/>
              <a:gd name="T10" fmla="*/ 0 60000 65536"/>
              <a:gd name="T11" fmla="*/ 0 60000 65536"/>
              <a:gd name="T12" fmla="*/ 0 w 130"/>
              <a:gd name="T13" fmla="*/ 0 h 368"/>
              <a:gd name="T14" fmla="*/ 130 w 130"/>
              <a:gd name="T15" fmla="*/ 368 h 368"/>
            </a:gdLst>
            <a:ahLst/>
            <a:cxnLst>
              <a:cxn ang="T8">
                <a:pos x="T0" y="T1"/>
              </a:cxn>
              <a:cxn ang="T9">
                <a:pos x="T2" y="T3"/>
              </a:cxn>
              <a:cxn ang="T10">
                <a:pos x="T4" y="T5"/>
              </a:cxn>
              <a:cxn ang="T11">
                <a:pos x="T6" y="T7"/>
              </a:cxn>
            </a:cxnLst>
            <a:rect l="T12" t="T13" r="T14" b="T15"/>
            <a:pathLst>
              <a:path w="130" h="368">
                <a:moveTo>
                  <a:pt x="130" y="0"/>
                </a:moveTo>
                <a:cubicBezTo>
                  <a:pt x="111" y="16"/>
                  <a:pt x="28" y="66"/>
                  <a:pt x="14" y="98"/>
                </a:cubicBezTo>
                <a:cubicBezTo>
                  <a:pt x="0" y="130"/>
                  <a:pt x="0" y="332"/>
                  <a:pt x="8" y="344"/>
                </a:cubicBezTo>
                <a:cubicBezTo>
                  <a:pt x="16" y="356"/>
                  <a:pt x="89" y="363"/>
                  <a:pt x="110" y="36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5" name="Freeform 83"/>
          <p:cNvSpPr/>
          <p:nvPr/>
        </p:nvSpPr>
        <p:spPr bwMode="auto">
          <a:xfrm>
            <a:off x="7886700" y="2825750"/>
            <a:ext cx="711200" cy="425450"/>
          </a:xfrm>
          <a:custGeom>
            <a:avLst/>
            <a:gdLst>
              <a:gd name="T0" fmla="*/ 0 w 448"/>
              <a:gd name="T1" fmla="*/ 2147483646 h 268"/>
              <a:gd name="T2" fmla="*/ 2147483646 w 448"/>
              <a:gd name="T3" fmla="*/ 2147483646 h 268"/>
              <a:gd name="T4" fmla="*/ 2147483646 w 448"/>
              <a:gd name="T5" fmla="*/ 2147483646 h 268"/>
              <a:gd name="T6" fmla="*/ 2147483646 w 448"/>
              <a:gd name="T7" fmla="*/ 2147483646 h 268"/>
              <a:gd name="T8" fmla="*/ 0 60000 65536"/>
              <a:gd name="T9" fmla="*/ 0 60000 65536"/>
              <a:gd name="T10" fmla="*/ 0 60000 65536"/>
              <a:gd name="T11" fmla="*/ 0 60000 65536"/>
              <a:gd name="T12" fmla="*/ 0 w 448"/>
              <a:gd name="T13" fmla="*/ 0 h 268"/>
              <a:gd name="T14" fmla="*/ 448 w 448"/>
              <a:gd name="T15" fmla="*/ 268 h 268"/>
            </a:gdLst>
            <a:ahLst/>
            <a:cxnLst>
              <a:cxn ang="T8">
                <a:pos x="T0" y="T1"/>
              </a:cxn>
              <a:cxn ang="T9">
                <a:pos x="T2" y="T3"/>
              </a:cxn>
              <a:cxn ang="T10">
                <a:pos x="T4" y="T5"/>
              </a:cxn>
              <a:cxn ang="T11">
                <a:pos x="T6" y="T7"/>
              </a:cxn>
            </a:cxnLst>
            <a:rect l="T12" t="T13" r="T14" b="T15"/>
            <a:pathLst>
              <a:path w="448" h="268">
                <a:moveTo>
                  <a:pt x="0" y="268"/>
                </a:moveTo>
                <a:cubicBezTo>
                  <a:pt x="10" y="231"/>
                  <a:pt x="34" y="78"/>
                  <a:pt x="60" y="48"/>
                </a:cubicBezTo>
                <a:cubicBezTo>
                  <a:pt x="125" y="5"/>
                  <a:pt x="364" y="0"/>
                  <a:pt x="392" y="12"/>
                </a:cubicBezTo>
                <a:cubicBezTo>
                  <a:pt x="420" y="24"/>
                  <a:pt x="436" y="156"/>
                  <a:pt x="448" y="194"/>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6" name="Freeform 84"/>
          <p:cNvSpPr/>
          <p:nvPr/>
        </p:nvSpPr>
        <p:spPr bwMode="auto">
          <a:xfrm>
            <a:off x="7893050" y="3136900"/>
            <a:ext cx="708025" cy="114300"/>
          </a:xfrm>
          <a:custGeom>
            <a:avLst/>
            <a:gdLst>
              <a:gd name="T0" fmla="*/ 0 w 446"/>
              <a:gd name="T1" fmla="*/ 2147483646 h 72"/>
              <a:gd name="T2" fmla="*/ 2147483646 w 446"/>
              <a:gd name="T3" fmla="*/ 2147483646 h 72"/>
              <a:gd name="T4" fmla="*/ 2147483646 w 446"/>
              <a:gd name="T5" fmla="*/ 2147483646 h 72"/>
              <a:gd name="T6" fmla="*/ 2147483646 w 446"/>
              <a:gd name="T7" fmla="*/ 0 h 72"/>
              <a:gd name="T8" fmla="*/ 0 60000 65536"/>
              <a:gd name="T9" fmla="*/ 0 60000 65536"/>
              <a:gd name="T10" fmla="*/ 0 60000 65536"/>
              <a:gd name="T11" fmla="*/ 0 60000 65536"/>
              <a:gd name="T12" fmla="*/ 0 w 446"/>
              <a:gd name="T13" fmla="*/ 0 h 72"/>
              <a:gd name="T14" fmla="*/ 446 w 446"/>
              <a:gd name="T15" fmla="*/ 72 h 72"/>
            </a:gdLst>
            <a:ahLst/>
            <a:cxnLst>
              <a:cxn ang="T8">
                <a:pos x="T0" y="T1"/>
              </a:cxn>
              <a:cxn ang="T9">
                <a:pos x="T2" y="T3"/>
              </a:cxn>
              <a:cxn ang="T10">
                <a:pos x="T4" y="T5"/>
              </a:cxn>
              <a:cxn ang="T11">
                <a:pos x="T6" y="T7"/>
              </a:cxn>
            </a:cxnLst>
            <a:rect l="T12" t="T13" r="T14" b="T15"/>
            <a:pathLst>
              <a:path w="446" h="72">
                <a:moveTo>
                  <a:pt x="0" y="72"/>
                </a:moveTo>
                <a:lnTo>
                  <a:pt x="210" y="48"/>
                </a:lnTo>
                <a:lnTo>
                  <a:pt x="346" y="26"/>
                </a:lnTo>
                <a:lnTo>
                  <a:pt x="446"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128"/>
          <p:cNvGrpSpPr/>
          <p:nvPr/>
        </p:nvGrpSpPr>
        <p:grpSpPr bwMode="auto">
          <a:xfrm>
            <a:off x="7967663" y="2924175"/>
            <a:ext cx="200025" cy="257175"/>
            <a:chOff x="5019" y="1842"/>
            <a:chExt cx="126" cy="162"/>
          </a:xfrm>
        </p:grpSpPr>
        <p:sp>
          <p:nvSpPr>
            <p:cNvPr id="5189" name="Freeform 63"/>
            <p:cNvSpPr/>
            <p:nvPr/>
          </p:nvSpPr>
          <p:spPr bwMode="auto">
            <a:xfrm rot="-678596">
              <a:off x="5019" y="1842"/>
              <a:ext cx="114" cy="80"/>
            </a:xfrm>
            <a:custGeom>
              <a:avLst/>
              <a:gdLst>
                <a:gd name="T0" fmla="*/ 1 w 192"/>
                <a:gd name="T1" fmla="*/ 0 h 210"/>
                <a:gd name="T2" fmla="*/ 4 w 192"/>
                <a:gd name="T3" fmla="*/ 0 h 210"/>
                <a:gd name="T4" fmla="*/ 3 w 192"/>
                <a:gd name="T5" fmla="*/ 0 h 210"/>
                <a:gd name="T6" fmla="*/ 1 w 192"/>
                <a:gd name="T7" fmla="*/ 0 h 210"/>
                <a:gd name="T8" fmla="*/ 4 w 192"/>
                <a:gd name="T9" fmla="*/ 0 h 210"/>
                <a:gd name="T10" fmla="*/ 4 w 192"/>
                <a:gd name="T11" fmla="*/ 0 h 210"/>
                <a:gd name="T12" fmla="*/ 4 w 192"/>
                <a:gd name="T13" fmla="*/ 0 h 210"/>
                <a:gd name="T14" fmla="*/ 2 w 192"/>
                <a:gd name="T15" fmla="*/ 0 h 210"/>
                <a:gd name="T16" fmla="*/ 3 w 192"/>
                <a:gd name="T17" fmla="*/ 0 h 210"/>
                <a:gd name="T18" fmla="*/ 4 w 192"/>
                <a:gd name="T19" fmla="*/ 0 h 210"/>
                <a:gd name="T20" fmla="*/ 4 w 192"/>
                <a:gd name="T21" fmla="*/ 0 h 210"/>
                <a:gd name="T22" fmla="*/ 5 w 192"/>
                <a:gd name="T23" fmla="*/ 0 h 210"/>
                <a:gd name="T24" fmla="*/ 4 w 192"/>
                <a:gd name="T25" fmla="*/ 0 h 210"/>
                <a:gd name="T26" fmla="*/ 4 w 192"/>
                <a:gd name="T27" fmla="*/ 0 h 210"/>
                <a:gd name="T28" fmla="*/ 1 w 192"/>
                <a:gd name="T29" fmla="*/ 0 h 210"/>
                <a:gd name="T30" fmla="*/ 3 w 192"/>
                <a:gd name="T31" fmla="*/ 0 h 210"/>
                <a:gd name="T32" fmla="*/ 4 w 192"/>
                <a:gd name="T33" fmla="*/ 0 h 210"/>
                <a:gd name="T34" fmla="*/ 4 w 192"/>
                <a:gd name="T35" fmla="*/ 0 h 210"/>
                <a:gd name="T36" fmla="*/ 2 w 192"/>
                <a:gd name="T37" fmla="*/ 0 h 210"/>
                <a:gd name="T38" fmla="*/ 1 w 192"/>
                <a:gd name="T39" fmla="*/ 0 h 210"/>
                <a:gd name="T40" fmla="*/ 2 w 192"/>
                <a:gd name="T41" fmla="*/ 0 h 210"/>
                <a:gd name="T42" fmla="*/ 5 w 192"/>
                <a:gd name="T43" fmla="*/ 0 h 210"/>
                <a:gd name="T44" fmla="*/ 1 w 192"/>
                <a:gd name="T45" fmla="*/ 0 h 210"/>
                <a:gd name="T46" fmla="*/ 1 w 192"/>
                <a:gd name="T47" fmla="*/ 0 h 210"/>
                <a:gd name="T48" fmla="*/ 4 w 192"/>
                <a:gd name="T49" fmla="*/ 0 h 210"/>
                <a:gd name="T50" fmla="*/ 5 w 192"/>
                <a:gd name="T51" fmla="*/ 0 h 210"/>
                <a:gd name="T52" fmla="*/ 4 w 192"/>
                <a:gd name="T53" fmla="*/ 0 h 210"/>
                <a:gd name="T54" fmla="*/ 4 w 192"/>
                <a:gd name="T55" fmla="*/ 0 h 210"/>
                <a:gd name="T56" fmla="*/ 2 w 192"/>
                <a:gd name="T57" fmla="*/ 0 h 210"/>
                <a:gd name="T58" fmla="*/ 2 w 192"/>
                <a:gd name="T59" fmla="*/ 0 h 210"/>
                <a:gd name="T60" fmla="*/ 2 w 192"/>
                <a:gd name="T61" fmla="*/ 0 h 210"/>
                <a:gd name="T62" fmla="*/ 4 w 192"/>
                <a:gd name="T63" fmla="*/ 0 h 210"/>
                <a:gd name="T64" fmla="*/ 4 w 192"/>
                <a:gd name="T65" fmla="*/ 0 h 210"/>
                <a:gd name="T66" fmla="*/ 4 w 192"/>
                <a:gd name="T67" fmla="*/ 0 h 210"/>
                <a:gd name="T68" fmla="*/ 4 w 192"/>
                <a:gd name="T69" fmla="*/ 0 h 210"/>
                <a:gd name="T70" fmla="*/ 2 w 192"/>
                <a:gd name="T71" fmla="*/ 0 h 210"/>
                <a:gd name="T72" fmla="*/ 1 w 192"/>
                <a:gd name="T73" fmla="*/ 0 h 210"/>
                <a:gd name="T74" fmla="*/ 4 w 192"/>
                <a:gd name="T75" fmla="*/ 0 h 210"/>
                <a:gd name="T76" fmla="*/ 4 w 192"/>
                <a:gd name="T77" fmla="*/ 0 h 210"/>
                <a:gd name="T78" fmla="*/ 3 w 192"/>
                <a:gd name="T79" fmla="*/ 0 h 210"/>
                <a:gd name="T80" fmla="*/ 2 w 192"/>
                <a:gd name="T81" fmla="*/ 0 h 210"/>
                <a:gd name="T82" fmla="*/ 1 w 192"/>
                <a:gd name="T83" fmla="*/ 0 h 210"/>
                <a:gd name="T84" fmla="*/ 1 w 192"/>
                <a:gd name="T85" fmla="*/ 0 h 210"/>
                <a:gd name="T86" fmla="*/ 4 w 192"/>
                <a:gd name="T87" fmla="*/ 0 h 210"/>
                <a:gd name="T88" fmla="*/ 4 w 192"/>
                <a:gd name="T89" fmla="*/ 0 h 210"/>
                <a:gd name="T90" fmla="*/ 3 w 192"/>
                <a:gd name="T91" fmla="*/ 0 h 210"/>
                <a:gd name="T92" fmla="*/ 4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90" name="Freeform 85"/>
            <p:cNvSpPr/>
            <p:nvPr/>
          </p:nvSpPr>
          <p:spPr bwMode="auto">
            <a:xfrm rot="-678596">
              <a:off x="5031" y="1924"/>
              <a:ext cx="114" cy="80"/>
            </a:xfrm>
            <a:custGeom>
              <a:avLst/>
              <a:gdLst>
                <a:gd name="T0" fmla="*/ 1 w 192"/>
                <a:gd name="T1" fmla="*/ 0 h 210"/>
                <a:gd name="T2" fmla="*/ 4 w 192"/>
                <a:gd name="T3" fmla="*/ 0 h 210"/>
                <a:gd name="T4" fmla="*/ 3 w 192"/>
                <a:gd name="T5" fmla="*/ 0 h 210"/>
                <a:gd name="T6" fmla="*/ 1 w 192"/>
                <a:gd name="T7" fmla="*/ 0 h 210"/>
                <a:gd name="T8" fmla="*/ 4 w 192"/>
                <a:gd name="T9" fmla="*/ 0 h 210"/>
                <a:gd name="T10" fmla="*/ 4 w 192"/>
                <a:gd name="T11" fmla="*/ 0 h 210"/>
                <a:gd name="T12" fmla="*/ 4 w 192"/>
                <a:gd name="T13" fmla="*/ 0 h 210"/>
                <a:gd name="T14" fmla="*/ 2 w 192"/>
                <a:gd name="T15" fmla="*/ 0 h 210"/>
                <a:gd name="T16" fmla="*/ 3 w 192"/>
                <a:gd name="T17" fmla="*/ 0 h 210"/>
                <a:gd name="T18" fmla="*/ 4 w 192"/>
                <a:gd name="T19" fmla="*/ 0 h 210"/>
                <a:gd name="T20" fmla="*/ 4 w 192"/>
                <a:gd name="T21" fmla="*/ 0 h 210"/>
                <a:gd name="T22" fmla="*/ 5 w 192"/>
                <a:gd name="T23" fmla="*/ 0 h 210"/>
                <a:gd name="T24" fmla="*/ 4 w 192"/>
                <a:gd name="T25" fmla="*/ 0 h 210"/>
                <a:gd name="T26" fmla="*/ 4 w 192"/>
                <a:gd name="T27" fmla="*/ 0 h 210"/>
                <a:gd name="T28" fmla="*/ 1 w 192"/>
                <a:gd name="T29" fmla="*/ 0 h 210"/>
                <a:gd name="T30" fmla="*/ 3 w 192"/>
                <a:gd name="T31" fmla="*/ 0 h 210"/>
                <a:gd name="T32" fmla="*/ 4 w 192"/>
                <a:gd name="T33" fmla="*/ 0 h 210"/>
                <a:gd name="T34" fmla="*/ 4 w 192"/>
                <a:gd name="T35" fmla="*/ 0 h 210"/>
                <a:gd name="T36" fmla="*/ 2 w 192"/>
                <a:gd name="T37" fmla="*/ 0 h 210"/>
                <a:gd name="T38" fmla="*/ 1 w 192"/>
                <a:gd name="T39" fmla="*/ 0 h 210"/>
                <a:gd name="T40" fmla="*/ 2 w 192"/>
                <a:gd name="T41" fmla="*/ 0 h 210"/>
                <a:gd name="T42" fmla="*/ 5 w 192"/>
                <a:gd name="T43" fmla="*/ 0 h 210"/>
                <a:gd name="T44" fmla="*/ 1 w 192"/>
                <a:gd name="T45" fmla="*/ 0 h 210"/>
                <a:gd name="T46" fmla="*/ 1 w 192"/>
                <a:gd name="T47" fmla="*/ 0 h 210"/>
                <a:gd name="T48" fmla="*/ 4 w 192"/>
                <a:gd name="T49" fmla="*/ 0 h 210"/>
                <a:gd name="T50" fmla="*/ 5 w 192"/>
                <a:gd name="T51" fmla="*/ 0 h 210"/>
                <a:gd name="T52" fmla="*/ 4 w 192"/>
                <a:gd name="T53" fmla="*/ 0 h 210"/>
                <a:gd name="T54" fmla="*/ 4 w 192"/>
                <a:gd name="T55" fmla="*/ 0 h 210"/>
                <a:gd name="T56" fmla="*/ 2 w 192"/>
                <a:gd name="T57" fmla="*/ 0 h 210"/>
                <a:gd name="T58" fmla="*/ 2 w 192"/>
                <a:gd name="T59" fmla="*/ 0 h 210"/>
                <a:gd name="T60" fmla="*/ 2 w 192"/>
                <a:gd name="T61" fmla="*/ 0 h 210"/>
                <a:gd name="T62" fmla="*/ 4 w 192"/>
                <a:gd name="T63" fmla="*/ 0 h 210"/>
                <a:gd name="T64" fmla="*/ 4 w 192"/>
                <a:gd name="T65" fmla="*/ 0 h 210"/>
                <a:gd name="T66" fmla="*/ 4 w 192"/>
                <a:gd name="T67" fmla="*/ 0 h 210"/>
                <a:gd name="T68" fmla="*/ 4 w 192"/>
                <a:gd name="T69" fmla="*/ 0 h 210"/>
                <a:gd name="T70" fmla="*/ 2 w 192"/>
                <a:gd name="T71" fmla="*/ 0 h 210"/>
                <a:gd name="T72" fmla="*/ 1 w 192"/>
                <a:gd name="T73" fmla="*/ 0 h 210"/>
                <a:gd name="T74" fmla="*/ 4 w 192"/>
                <a:gd name="T75" fmla="*/ 0 h 210"/>
                <a:gd name="T76" fmla="*/ 4 w 192"/>
                <a:gd name="T77" fmla="*/ 0 h 210"/>
                <a:gd name="T78" fmla="*/ 3 w 192"/>
                <a:gd name="T79" fmla="*/ 0 h 210"/>
                <a:gd name="T80" fmla="*/ 2 w 192"/>
                <a:gd name="T81" fmla="*/ 0 h 210"/>
                <a:gd name="T82" fmla="*/ 1 w 192"/>
                <a:gd name="T83" fmla="*/ 0 h 210"/>
                <a:gd name="T84" fmla="*/ 1 w 192"/>
                <a:gd name="T85" fmla="*/ 0 h 210"/>
                <a:gd name="T86" fmla="*/ 4 w 192"/>
                <a:gd name="T87" fmla="*/ 0 h 210"/>
                <a:gd name="T88" fmla="*/ 4 w 192"/>
                <a:gd name="T89" fmla="*/ 0 h 210"/>
                <a:gd name="T90" fmla="*/ 3 w 192"/>
                <a:gd name="T91" fmla="*/ 0 h 210"/>
                <a:gd name="T92" fmla="*/ 4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129"/>
          <p:cNvGrpSpPr/>
          <p:nvPr/>
        </p:nvGrpSpPr>
        <p:grpSpPr bwMode="auto">
          <a:xfrm>
            <a:off x="8207375" y="2894013"/>
            <a:ext cx="187325" cy="271462"/>
            <a:chOff x="5170" y="1823"/>
            <a:chExt cx="118" cy="171"/>
          </a:xfrm>
        </p:grpSpPr>
        <p:sp>
          <p:nvSpPr>
            <p:cNvPr id="5187" name="Freeform 86"/>
            <p:cNvSpPr/>
            <p:nvPr/>
          </p:nvSpPr>
          <p:spPr bwMode="auto">
            <a:xfrm rot="10121404">
              <a:off x="5170" y="1823"/>
              <a:ext cx="114" cy="89"/>
            </a:xfrm>
            <a:custGeom>
              <a:avLst/>
              <a:gdLst>
                <a:gd name="T0" fmla="*/ 1 w 192"/>
                <a:gd name="T1" fmla="*/ 0 h 210"/>
                <a:gd name="T2" fmla="*/ 4 w 192"/>
                <a:gd name="T3" fmla="*/ 0 h 210"/>
                <a:gd name="T4" fmla="*/ 3 w 192"/>
                <a:gd name="T5" fmla="*/ 0 h 210"/>
                <a:gd name="T6" fmla="*/ 1 w 192"/>
                <a:gd name="T7" fmla="*/ 0 h 210"/>
                <a:gd name="T8" fmla="*/ 4 w 192"/>
                <a:gd name="T9" fmla="*/ 0 h 210"/>
                <a:gd name="T10" fmla="*/ 4 w 192"/>
                <a:gd name="T11" fmla="*/ 0 h 210"/>
                <a:gd name="T12" fmla="*/ 4 w 192"/>
                <a:gd name="T13" fmla="*/ 0 h 210"/>
                <a:gd name="T14" fmla="*/ 2 w 192"/>
                <a:gd name="T15" fmla="*/ 0 h 210"/>
                <a:gd name="T16" fmla="*/ 3 w 192"/>
                <a:gd name="T17" fmla="*/ 0 h 210"/>
                <a:gd name="T18" fmla="*/ 4 w 192"/>
                <a:gd name="T19" fmla="*/ 0 h 210"/>
                <a:gd name="T20" fmla="*/ 4 w 192"/>
                <a:gd name="T21" fmla="*/ 0 h 210"/>
                <a:gd name="T22" fmla="*/ 5 w 192"/>
                <a:gd name="T23" fmla="*/ 0 h 210"/>
                <a:gd name="T24" fmla="*/ 4 w 192"/>
                <a:gd name="T25" fmla="*/ 0 h 210"/>
                <a:gd name="T26" fmla="*/ 4 w 192"/>
                <a:gd name="T27" fmla="*/ 0 h 210"/>
                <a:gd name="T28" fmla="*/ 1 w 192"/>
                <a:gd name="T29" fmla="*/ 0 h 210"/>
                <a:gd name="T30" fmla="*/ 3 w 192"/>
                <a:gd name="T31" fmla="*/ 0 h 210"/>
                <a:gd name="T32" fmla="*/ 4 w 192"/>
                <a:gd name="T33" fmla="*/ 0 h 210"/>
                <a:gd name="T34" fmla="*/ 4 w 192"/>
                <a:gd name="T35" fmla="*/ 0 h 210"/>
                <a:gd name="T36" fmla="*/ 2 w 192"/>
                <a:gd name="T37" fmla="*/ 0 h 210"/>
                <a:gd name="T38" fmla="*/ 1 w 192"/>
                <a:gd name="T39" fmla="*/ 0 h 210"/>
                <a:gd name="T40" fmla="*/ 2 w 192"/>
                <a:gd name="T41" fmla="*/ 0 h 210"/>
                <a:gd name="T42" fmla="*/ 5 w 192"/>
                <a:gd name="T43" fmla="*/ 0 h 210"/>
                <a:gd name="T44" fmla="*/ 1 w 192"/>
                <a:gd name="T45" fmla="*/ 0 h 210"/>
                <a:gd name="T46" fmla="*/ 1 w 192"/>
                <a:gd name="T47" fmla="*/ 0 h 210"/>
                <a:gd name="T48" fmla="*/ 4 w 192"/>
                <a:gd name="T49" fmla="*/ 0 h 210"/>
                <a:gd name="T50" fmla="*/ 5 w 192"/>
                <a:gd name="T51" fmla="*/ 0 h 210"/>
                <a:gd name="T52" fmla="*/ 4 w 192"/>
                <a:gd name="T53" fmla="*/ 0 h 210"/>
                <a:gd name="T54" fmla="*/ 4 w 192"/>
                <a:gd name="T55" fmla="*/ 0 h 210"/>
                <a:gd name="T56" fmla="*/ 2 w 192"/>
                <a:gd name="T57" fmla="*/ 0 h 210"/>
                <a:gd name="T58" fmla="*/ 2 w 192"/>
                <a:gd name="T59" fmla="*/ 0 h 210"/>
                <a:gd name="T60" fmla="*/ 2 w 192"/>
                <a:gd name="T61" fmla="*/ 0 h 210"/>
                <a:gd name="T62" fmla="*/ 4 w 192"/>
                <a:gd name="T63" fmla="*/ 0 h 210"/>
                <a:gd name="T64" fmla="*/ 4 w 192"/>
                <a:gd name="T65" fmla="*/ 0 h 210"/>
                <a:gd name="T66" fmla="*/ 4 w 192"/>
                <a:gd name="T67" fmla="*/ 0 h 210"/>
                <a:gd name="T68" fmla="*/ 4 w 192"/>
                <a:gd name="T69" fmla="*/ 0 h 210"/>
                <a:gd name="T70" fmla="*/ 2 w 192"/>
                <a:gd name="T71" fmla="*/ 0 h 210"/>
                <a:gd name="T72" fmla="*/ 1 w 192"/>
                <a:gd name="T73" fmla="*/ 0 h 210"/>
                <a:gd name="T74" fmla="*/ 4 w 192"/>
                <a:gd name="T75" fmla="*/ 0 h 210"/>
                <a:gd name="T76" fmla="*/ 4 w 192"/>
                <a:gd name="T77" fmla="*/ 0 h 210"/>
                <a:gd name="T78" fmla="*/ 3 w 192"/>
                <a:gd name="T79" fmla="*/ 0 h 210"/>
                <a:gd name="T80" fmla="*/ 2 w 192"/>
                <a:gd name="T81" fmla="*/ 0 h 210"/>
                <a:gd name="T82" fmla="*/ 1 w 192"/>
                <a:gd name="T83" fmla="*/ 0 h 210"/>
                <a:gd name="T84" fmla="*/ 1 w 192"/>
                <a:gd name="T85" fmla="*/ 0 h 210"/>
                <a:gd name="T86" fmla="*/ 4 w 192"/>
                <a:gd name="T87" fmla="*/ 0 h 210"/>
                <a:gd name="T88" fmla="*/ 4 w 192"/>
                <a:gd name="T89" fmla="*/ 0 h 210"/>
                <a:gd name="T90" fmla="*/ 3 w 192"/>
                <a:gd name="T91" fmla="*/ 0 h 210"/>
                <a:gd name="T92" fmla="*/ 4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88" name="Freeform 87"/>
            <p:cNvSpPr/>
            <p:nvPr/>
          </p:nvSpPr>
          <p:spPr bwMode="auto">
            <a:xfrm rot="-678596">
              <a:off x="5174" y="1911"/>
              <a:ext cx="114" cy="83"/>
            </a:xfrm>
            <a:custGeom>
              <a:avLst/>
              <a:gdLst>
                <a:gd name="T0" fmla="*/ 1 w 192"/>
                <a:gd name="T1" fmla="*/ 0 h 210"/>
                <a:gd name="T2" fmla="*/ 4 w 192"/>
                <a:gd name="T3" fmla="*/ 0 h 210"/>
                <a:gd name="T4" fmla="*/ 3 w 192"/>
                <a:gd name="T5" fmla="*/ 0 h 210"/>
                <a:gd name="T6" fmla="*/ 1 w 192"/>
                <a:gd name="T7" fmla="*/ 0 h 210"/>
                <a:gd name="T8" fmla="*/ 4 w 192"/>
                <a:gd name="T9" fmla="*/ 0 h 210"/>
                <a:gd name="T10" fmla="*/ 4 w 192"/>
                <a:gd name="T11" fmla="*/ 0 h 210"/>
                <a:gd name="T12" fmla="*/ 4 w 192"/>
                <a:gd name="T13" fmla="*/ 0 h 210"/>
                <a:gd name="T14" fmla="*/ 2 w 192"/>
                <a:gd name="T15" fmla="*/ 0 h 210"/>
                <a:gd name="T16" fmla="*/ 3 w 192"/>
                <a:gd name="T17" fmla="*/ 0 h 210"/>
                <a:gd name="T18" fmla="*/ 4 w 192"/>
                <a:gd name="T19" fmla="*/ 0 h 210"/>
                <a:gd name="T20" fmla="*/ 4 w 192"/>
                <a:gd name="T21" fmla="*/ 0 h 210"/>
                <a:gd name="T22" fmla="*/ 5 w 192"/>
                <a:gd name="T23" fmla="*/ 0 h 210"/>
                <a:gd name="T24" fmla="*/ 4 w 192"/>
                <a:gd name="T25" fmla="*/ 0 h 210"/>
                <a:gd name="T26" fmla="*/ 4 w 192"/>
                <a:gd name="T27" fmla="*/ 0 h 210"/>
                <a:gd name="T28" fmla="*/ 1 w 192"/>
                <a:gd name="T29" fmla="*/ 0 h 210"/>
                <a:gd name="T30" fmla="*/ 3 w 192"/>
                <a:gd name="T31" fmla="*/ 0 h 210"/>
                <a:gd name="T32" fmla="*/ 4 w 192"/>
                <a:gd name="T33" fmla="*/ 0 h 210"/>
                <a:gd name="T34" fmla="*/ 4 w 192"/>
                <a:gd name="T35" fmla="*/ 0 h 210"/>
                <a:gd name="T36" fmla="*/ 2 w 192"/>
                <a:gd name="T37" fmla="*/ 0 h 210"/>
                <a:gd name="T38" fmla="*/ 1 w 192"/>
                <a:gd name="T39" fmla="*/ 0 h 210"/>
                <a:gd name="T40" fmla="*/ 2 w 192"/>
                <a:gd name="T41" fmla="*/ 0 h 210"/>
                <a:gd name="T42" fmla="*/ 5 w 192"/>
                <a:gd name="T43" fmla="*/ 0 h 210"/>
                <a:gd name="T44" fmla="*/ 1 w 192"/>
                <a:gd name="T45" fmla="*/ 0 h 210"/>
                <a:gd name="T46" fmla="*/ 1 w 192"/>
                <a:gd name="T47" fmla="*/ 0 h 210"/>
                <a:gd name="T48" fmla="*/ 4 w 192"/>
                <a:gd name="T49" fmla="*/ 0 h 210"/>
                <a:gd name="T50" fmla="*/ 5 w 192"/>
                <a:gd name="T51" fmla="*/ 0 h 210"/>
                <a:gd name="T52" fmla="*/ 4 w 192"/>
                <a:gd name="T53" fmla="*/ 0 h 210"/>
                <a:gd name="T54" fmla="*/ 4 w 192"/>
                <a:gd name="T55" fmla="*/ 0 h 210"/>
                <a:gd name="T56" fmla="*/ 2 w 192"/>
                <a:gd name="T57" fmla="*/ 0 h 210"/>
                <a:gd name="T58" fmla="*/ 2 w 192"/>
                <a:gd name="T59" fmla="*/ 0 h 210"/>
                <a:gd name="T60" fmla="*/ 2 w 192"/>
                <a:gd name="T61" fmla="*/ 0 h 210"/>
                <a:gd name="T62" fmla="*/ 4 w 192"/>
                <a:gd name="T63" fmla="*/ 0 h 210"/>
                <a:gd name="T64" fmla="*/ 4 w 192"/>
                <a:gd name="T65" fmla="*/ 0 h 210"/>
                <a:gd name="T66" fmla="*/ 4 w 192"/>
                <a:gd name="T67" fmla="*/ 0 h 210"/>
                <a:gd name="T68" fmla="*/ 4 w 192"/>
                <a:gd name="T69" fmla="*/ 0 h 210"/>
                <a:gd name="T70" fmla="*/ 2 w 192"/>
                <a:gd name="T71" fmla="*/ 0 h 210"/>
                <a:gd name="T72" fmla="*/ 1 w 192"/>
                <a:gd name="T73" fmla="*/ 0 h 210"/>
                <a:gd name="T74" fmla="*/ 4 w 192"/>
                <a:gd name="T75" fmla="*/ 0 h 210"/>
                <a:gd name="T76" fmla="*/ 4 w 192"/>
                <a:gd name="T77" fmla="*/ 0 h 210"/>
                <a:gd name="T78" fmla="*/ 3 w 192"/>
                <a:gd name="T79" fmla="*/ 0 h 210"/>
                <a:gd name="T80" fmla="*/ 2 w 192"/>
                <a:gd name="T81" fmla="*/ 0 h 210"/>
                <a:gd name="T82" fmla="*/ 1 w 192"/>
                <a:gd name="T83" fmla="*/ 0 h 210"/>
                <a:gd name="T84" fmla="*/ 1 w 192"/>
                <a:gd name="T85" fmla="*/ 0 h 210"/>
                <a:gd name="T86" fmla="*/ 4 w 192"/>
                <a:gd name="T87" fmla="*/ 0 h 210"/>
                <a:gd name="T88" fmla="*/ 4 w 192"/>
                <a:gd name="T89" fmla="*/ 0 h 210"/>
                <a:gd name="T90" fmla="*/ 3 w 192"/>
                <a:gd name="T91" fmla="*/ 0 h 210"/>
                <a:gd name="T92" fmla="*/ 4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130"/>
          <p:cNvGrpSpPr/>
          <p:nvPr/>
        </p:nvGrpSpPr>
        <p:grpSpPr bwMode="auto">
          <a:xfrm>
            <a:off x="8383588" y="2900363"/>
            <a:ext cx="168275" cy="217487"/>
            <a:chOff x="5281" y="1827"/>
            <a:chExt cx="106" cy="137"/>
          </a:xfrm>
        </p:grpSpPr>
        <p:sp>
          <p:nvSpPr>
            <p:cNvPr id="5185" name="Freeform 88"/>
            <p:cNvSpPr/>
            <p:nvPr/>
          </p:nvSpPr>
          <p:spPr bwMode="auto">
            <a:xfrm rot="-678596">
              <a:off x="5281" y="1827"/>
              <a:ext cx="98" cy="80"/>
            </a:xfrm>
            <a:custGeom>
              <a:avLst/>
              <a:gdLst>
                <a:gd name="T0" fmla="*/ 1 w 192"/>
                <a:gd name="T1" fmla="*/ 0 h 210"/>
                <a:gd name="T2" fmla="*/ 2 w 192"/>
                <a:gd name="T3" fmla="*/ 0 h 210"/>
                <a:gd name="T4" fmla="*/ 1 w 192"/>
                <a:gd name="T5" fmla="*/ 0 h 210"/>
                <a:gd name="T6" fmla="*/ 1 w 192"/>
                <a:gd name="T7" fmla="*/ 0 h 210"/>
                <a:gd name="T8" fmla="*/ 2 w 192"/>
                <a:gd name="T9" fmla="*/ 0 h 210"/>
                <a:gd name="T10" fmla="*/ 2 w 192"/>
                <a:gd name="T11" fmla="*/ 0 h 210"/>
                <a:gd name="T12" fmla="*/ 2 w 192"/>
                <a:gd name="T13" fmla="*/ 0 h 210"/>
                <a:gd name="T14" fmla="*/ 1 w 192"/>
                <a:gd name="T15" fmla="*/ 0 h 210"/>
                <a:gd name="T16" fmla="*/ 1 w 192"/>
                <a:gd name="T17" fmla="*/ 0 h 210"/>
                <a:gd name="T18" fmla="*/ 2 w 192"/>
                <a:gd name="T19" fmla="*/ 0 h 210"/>
                <a:gd name="T20" fmla="*/ 2 w 192"/>
                <a:gd name="T21" fmla="*/ 0 h 210"/>
                <a:gd name="T22" fmla="*/ 2 w 192"/>
                <a:gd name="T23" fmla="*/ 0 h 210"/>
                <a:gd name="T24" fmla="*/ 2 w 192"/>
                <a:gd name="T25" fmla="*/ 0 h 210"/>
                <a:gd name="T26" fmla="*/ 2 w 192"/>
                <a:gd name="T27" fmla="*/ 0 h 210"/>
                <a:gd name="T28" fmla="*/ 1 w 192"/>
                <a:gd name="T29" fmla="*/ 0 h 210"/>
                <a:gd name="T30" fmla="*/ 1 w 192"/>
                <a:gd name="T31" fmla="*/ 0 h 210"/>
                <a:gd name="T32" fmla="*/ 2 w 192"/>
                <a:gd name="T33" fmla="*/ 0 h 210"/>
                <a:gd name="T34" fmla="*/ 2 w 192"/>
                <a:gd name="T35" fmla="*/ 0 h 210"/>
                <a:gd name="T36" fmla="*/ 1 w 192"/>
                <a:gd name="T37" fmla="*/ 0 h 210"/>
                <a:gd name="T38" fmla="*/ 1 w 192"/>
                <a:gd name="T39" fmla="*/ 0 h 210"/>
                <a:gd name="T40" fmla="*/ 1 w 192"/>
                <a:gd name="T41" fmla="*/ 0 h 210"/>
                <a:gd name="T42" fmla="*/ 2 w 192"/>
                <a:gd name="T43" fmla="*/ 0 h 210"/>
                <a:gd name="T44" fmla="*/ 1 w 192"/>
                <a:gd name="T45" fmla="*/ 0 h 210"/>
                <a:gd name="T46" fmla="*/ 1 w 192"/>
                <a:gd name="T47" fmla="*/ 0 h 210"/>
                <a:gd name="T48" fmla="*/ 2 w 192"/>
                <a:gd name="T49" fmla="*/ 0 h 210"/>
                <a:gd name="T50" fmla="*/ 2 w 192"/>
                <a:gd name="T51" fmla="*/ 0 h 210"/>
                <a:gd name="T52" fmla="*/ 2 w 192"/>
                <a:gd name="T53" fmla="*/ 0 h 210"/>
                <a:gd name="T54" fmla="*/ 2 w 192"/>
                <a:gd name="T55" fmla="*/ 0 h 210"/>
                <a:gd name="T56" fmla="*/ 1 w 192"/>
                <a:gd name="T57" fmla="*/ 0 h 210"/>
                <a:gd name="T58" fmla="*/ 1 w 192"/>
                <a:gd name="T59" fmla="*/ 0 h 210"/>
                <a:gd name="T60" fmla="*/ 1 w 192"/>
                <a:gd name="T61" fmla="*/ 0 h 210"/>
                <a:gd name="T62" fmla="*/ 2 w 192"/>
                <a:gd name="T63" fmla="*/ 0 h 210"/>
                <a:gd name="T64" fmla="*/ 2 w 192"/>
                <a:gd name="T65" fmla="*/ 0 h 210"/>
                <a:gd name="T66" fmla="*/ 2 w 192"/>
                <a:gd name="T67" fmla="*/ 0 h 210"/>
                <a:gd name="T68" fmla="*/ 2 w 192"/>
                <a:gd name="T69" fmla="*/ 0 h 210"/>
                <a:gd name="T70" fmla="*/ 1 w 192"/>
                <a:gd name="T71" fmla="*/ 0 h 210"/>
                <a:gd name="T72" fmla="*/ 1 w 192"/>
                <a:gd name="T73" fmla="*/ 0 h 210"/>
                <a:gd name="T74" fmla="*/ 2 w 192"/>
                <a:gd name="T75" fmla="*/ 0 h 210"/>
                <a:gd name="T76" fmla="*/ 2 w 192"/>
                <a:gd name="T77" fmla="*/ 0 h 210"/>
                <a:gd name="T78" fmla="*/ 1 w 192"/>
                <a:gd name="T79" fmla="*/ 0 h 210"/>
                <a:gd name="T80" fmla="*/ 1 w 192"/>
                <a:gd name="T81" fmla="*/ 0 h 210"/>
                <a:gd name="T82" fmla="*/ 1 w 192"/>
                <a:gd name="T83" fmla="*/ 0 h 210"/>
                <a:gd name="T84" fmla="*/ 1 w 192"/>
                <a:gd name="T85" fmla="*/ 0 h 210"/>
                <a:gd name="T86" fmla="*/ 2 w 192"/>
                <a:gd name="T87" fmla="*/ 0 h 210"/>
                <a:gd name="T88" fmla="*/ 2 w 192"/>
                <a:gd name="T89" fmla="*/ 0 h 210"/>
                <a:gd name="T90" fmla="*/ 1 w 192"/>
                <a:gd name="T91" fmla="*/ 0 h 210"/>
                <a:gd name="T92" fmla="*/ 2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86" name="Freeform 89"/>
            <p:cNvSpPr/>
            <p:nvPr/>
          </p:nvSpPr>
          <p:spPr bwMode="auto">
            <a:xfrm rot="-678596">
              <a:off x="5301" y="1896"/>
              <a:ext cx="86" cy="68"/>
            </a:xfrm>
            <a:custGeom>
              <a:avLst/>
              <a:gdLst>
                <a:gd name="T0" fmla="*/ 0 w 192"/>
                <a:gd name="T1" fmla="*/ 0 h 210"/>
                <a:gd name="T2" fmla="*/ 0 w 192"/>
                <a:gd name="T3" fmla="*/ 0 h 210"/>
                <a:gd name="T4" fmla="*/ 0 w 192"/>
                <a:gd name="T5" fmla="*/ 0 h 210"/>
                <a:gd name="T6" fmla="*/ 0 w 192"/>
                <a:gd name="T7" fmla="*/ 0 h 210"/>
                <a:gd name="T8" fmla="*/ 0 w 192"/>
                <a:gd name="T9" fmla="*/ 0 h 210"/>
                <a:gd name="T10" fmla="*/ 0 w 192"/>
                <a:gd name="T11" fmla="*/ 0 h 210"/>
                <a:gd name="T12" fmla="*/ 0 w 192"/>
                <a:gd name="T13" fmla="*/ 0 h 210"/>
                <a:gd name="T14" fmla="*/ 0 w 192"/>
                <a:gd name="T15" fmla="*/ 0 h 210"/>
                <a:gd name="T16" fmla="*/ 0 w 192"/>
                <a:gd name="T17" fmla="*/ 0 h 210"/>
                <a:gd name="T18" fmla="*/ 0 w 192"/>
                <a:gd name="T19" fmla="*/ 0 h 210"/>
                <a:gd name="T20" fmla="*/ 0 w 192"/>
                <a:gd name="T21" fmla="*/ 0 h 210"/>
                <a:gd name="T22" fmla="*/ 1 w 192"/>
                <a:gd name="T23" fmla="*/ 0 h 210"/>
                <a:gd name="T24" fmla="*/ 0 w 192"/>
                <a:gd name="T25" fmla="*/ 0 h 210"/>
                <a:gd name="T26" fmla="*/ 0 w 192"/>
                <a:gd name="T27" fmla="*/ 0 h 210"/>
                <a:gd name="T28" fmla="*/ 0 w 192"/>
                <a:gd name="T29" fmla="*/ 0 h 210"/>
                <a:gd name="T30" fmla="*/ 0 w 192"/>
                <a:gd name="T31" fmla="*/ 0 h 210"/>
                <a:gd name="T32" fmla="*/ 0 w 192"/>
                <a:gd name="T33" fmla="*/ 0 h 210"/>
                <a:gd name="T34" fmla="*/ 0 w 192"/>
                <a:gd name="T35" fmla="*/ 0 h 210"/>
                <a:gd name="T36" fmla="*/ 0 w 192"/>
                <a:gd name="T37" fmla="*/ 0 h 210"/>
                <a:gd name="T38" fmla="*/ 0 w 192"/>
                <a:gd name="T39" fmla="*/ 0 h 210"/>
                <a:gd name="T40" fmla="*/ 0 w 192"/>
                <a:gd name="T41" fmla="*/ 0 h 210"/>
                <a:gd name="T42" fmla="*/ 1 w 192"/>
                <a:gd name="T43" fmla="*/ 0 h 210"/>
                <a:gd name="T44" fmla="*/ 0 w 192"/>
                <a:gd name="T45" fmla="*/ 0 h 210"/>
                <a:gd name="T46" fmla="*/ 0 w 192"/>
                <a:gd name="T47" fmla="*/ 0 h 210"/>
                <a:gd name="T48" fmla="*/ 0 w 192"/>
                <a:gd name="T49" fmla="*/ 0 h 210"/>
                <a:gd name="T50" fmla="*/ 0 w 192"/>
                <a:gd name="T51" fmla="*/ 0 h 210"/>
                <a:gd name="T52" fmla="*/ 0 w 192"/>
                <a:gd name="T53" fmla="*/ 0 h 210"/>
                <a:gd name="T54" fmla="*/ 0 w 192"/>
                <a:gd name="T55" fmla="*/ 0 h 210"/>
                <a:gd name="T56" fmla="*/ 0 w 192"/>
                <a:gd name="T57" fmla="*/ 0 h 210"/>
                <a:gd name="T58" fmla="*/ 0 w 192"/>
                <a:gd name="T59" fmla="*/ 0 h 210"/>
                <a:gd name="T60" fmla="*/ 0 w 192"/>
                <a:gd name="T61" fmla="*/ 0 h 210"/>
                <a:gd name="T62" fmla="*/ 0 w 192"/>
                <a:gd name="T63" fmla="*/ 0 h 210"/>
                <a:gd name="T64" fmla="*/ 0 w 192"/>
                <a:gd name="T65" fmla="*/ 0 h 210"/>
                <a:gd name="T66" fmla="*/ 0 w 192"/>
                <a:gd name="T67" fmla="*/ 0 h 210"/>
                <a:gd name="T68" fmla="*/ 0 w 192"/>
                <a:gd name="T69" fmla="*/ 0 h 210"/>
                <a:gd name="T70" fmla="*/ 0 w 192"/>
                <a:gd name="T71" fmla="*/ 0 h 210"/>
                <a:gd name="T72" fmla="*/ 0 w 192"/>
                <a:gd name="T73" fmla="*/ 0 h 210"/>
                <a:gd name="T74" fmla="*/ 0 w 192"/>
                <a:gd name="T75" fmla="*/ 0 h 210"/>
                <a:gd name="T76" fmla="*/ 0 w 192"/>
                <a:gd name="T77" fmla="*/ 0 h 210"/>
                <a:gd name="T78" fmla="*/ 0 w 192"/>
                <a:gd name="T79" fmla="*/ 0 h 210"/>
                <a:gd name="T80" fmla="*/ 0 w 192"/>
                <a:gd name="T81" fmla="*/ 0 h 210"/>
                <a:gd name="T82" fmla="*/ 0 w 192"/>
                <a:gd name="T83" fmla="*/ 0 h 210"/>
                <a:gd name="T84" fmla="*/ 0 w 192"/>
                <a:gd name="T85" fmla="*/ 0 h 210"/>
                <a:gd name="T86" fmla="*/ 0 w 192"/>
                <a:gd name="T87" fmla="*/ 0 h 210"/>
                <a:gd name="T88" fmla="*/ 0 w 192"/>
                <a:gd name="T89" fmla="*/ 0 h 210"/>
                <a:gd name="T90" fmla="*/ 0 w 192"/>
                <a:gd name="T91" fmla="*/ 0 h 210"/>
                <a:gd name="T92" fmla="*/ 0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 name="Group 91"/>
          <p:cNvGrpSpPr/>
          <p:nvPr/>
        </p:nvGrpSpPr>
        <p:grpSpPr bwMode="auto">
          <a:xfrm>
            <a:off x="6792913" y="3419475"/>
            <a:ext cx="304800" cy="311150"/>
            <a:chOff x="4279" y="2154"/>
            <a:chExt cx="192" cy="196"/>
          </a:xfrm>
        </p:grpSpPr>
        <p:sp>
          <p:nvSpPr>
            <p:cNvPr id="5183" name="Freeform 64"/>
            <p:cNvSpPr/>
            <p:nvPr/>
          </p:nvSpPr>
          <p:spPr bwMode="auto">
            <a:xfrm>
              <a:off x="4279" y="2250"/>
              <a:ext cx="192" cy="100"/>
            </a:xfrm>
            <a:custGeom>
              <a:avLst/>
              <a:gdLst>
                <a:gd name="T0" fmla="*/ 39 w 192"/>
                <a:gd name="T1" fmla="*/ 0 h 210"/>
                <a:gd name="T2" fmla="*/ 169 w 192"/>
                <a:gd name="T3" fmla="*/ 0 h 210"/>
                <a:gd name="T4" fmla="*/ 121 w 192"/>
                <a:gd name="T5" fmla="*/ 0 h 210"/>
                <a:gd name="T6" fmla="*/ 47 w 192"/>
                <a:gd name="T7" fmla="*/ 0 h 210"/>
                <a:gd name="T8" fmla="*/ 165 w 192"/>
                <a:gd name="T9" fmla="*/ 0 h 210"/>
                <a:gd name="T10" fmla="*/ 145 w 192"/>
                <a:gd name="T11" fmla="*/ 0 h 210"/>
                <a:gd name="T12" fmla="*/ 127 w 192"/>
                <a:gd name="T13" fmla="*/ 0 h 210"/>
                <a:gd name="T14" fmla="*/ 69 w 192"/>
                <a:gd name="T15" fmla="*/ 0 h 210"/>
                <a:gd name="T16" fmla="*/ 105 w 192"/>
                <a:gd name="T17" fmla="*/ 0 h 210"/>
                <a:gd name="T18" fmla="*/ 139 w 192"/>
                <a:gd name="T19" fmla="*/ 0 h 210"/>
                <a:gd name="T20" fmla="*/ 151 w 192"/>
                <a:gd name="T21" fmla="*/ 0 h 210"/>
                <a:gd name="T22" fmla="*/ 187 w 192"/>
                <a:gd name="T23" fmla="*/ 0 h 210"/>
                <a:gd name="T24" fmla="*/ 171 w 192"/>
                <a:gd name="T25" fmla="*/ 0 h 210"/>
                <a:gd name="T26" fmla="*/ 139 w 192"/>
                <a:gd name="T27" fmla="*/ 0 h 210"/>
                <a:gd name="T28" fmla="*/ 35 w 192"/>
                <a:gd name="T29" fmla="*/ 0 h 210"/>
                <a:gd name="T30" fmla="*/ 121 w 192"/>
                <a:gd name="T31" fmla="*/ 0 h 210"/>
                <a:gd name="T32" fmla="*/ 161 w 192"/>
                <a:gd name="T33" fmla="*/ 0 h 210"/>
                <a:gd name="T34" fmla="*/ 141 w 192"/>
                <a:gd name="T35" fmla="*/ 0 h 210"/>
                <a:gd name="T36" fmla="*/ 97 w 192"/>
                <a:gd name="T37" fmla="*/ 0 h 210"/>
                <a:gd name="T38" fmla="*/ 55 w 192"/>
                <a:gd name="T39" fmla="*/ 0 h 210"/>
                <a:gd name="T40" fmla="*/ 91 w 192"/>
                <a:gd name="T41" fmla="*/ 0 h 210"/>
                <a:gd name="T42" fmla="*/ 187 w 192"/>
                <a:gd name="T43" fmla="*/ 0 h 210"/>
                <a:gd name="T44" fmla="*/ 37 w 192"/>
                <a:gd name="T45" fmla="*/ 0 h 210"/>
                <a:gd name="T46" fmla="*/ 37 w 192"/>
                <a:gd name="T47" fmla="*/ 0 h 210"/>
                <a:gd name="T48" fmla="*/ 135 w 192"/>
                <a:gd name="T49" fmla="*/ 0 h 210"/>
                <a:gd name="T50" fmla="*/ 179 w 192"/>
                <a:gd name="T51" fmla="*/ 0 h 210"/>
                <a:gd name="T52" fmla="*/ 163 w 192"/>
                <a:gd name="T53" fmla="*/ 0 h 210"/>
                <a:gd name="T54" fmla="*/ 131 w 192"/>
                <a:gd name="T55" fmla="*/ 0 h 210"/>
                <a:gd name="T56" fmla="*/ 91 w 192"/>
                <a:gd name="T57" fmla="*/ 0 h 210"/>
                <a:gd name="T58" fmla="*/ 83 w 192"/>
                <a:gd name="T59" fmla="*/ 0 h 210"/>
                <a:gd name="T60" fmla="*/ 73 w 192"/>
                <a:gd name="T61" fmla="*/ 0 h 210"/>
                <a:gd name="T62" fmla="*/ 137 w 192"/>
                <a:gd name="T63" fmla="*/ 0 h 210"/>
                <a:gd name="T64" fmla="*/ 163 w 192"/>
                <a:gd name="T65" fmla="*/ 0 h 210"/>
                <a:gd name="T66" fmla="*/ 155 w 192"/>
                <a:gd name="T67" fmla="*/ 0 h 210"/>
                <a:gd name="T68" fmla="*/ 145 w 192"/>
                <a:gd name="T69" fmla="*/ 1 h 210"/>
                <a:gd name="T70" fmla="*/ 101 w 192"/>
                <a:gd name="T71" fmla="*/ 1 h 210"/>
                <a:gd name="T72" fmla="*/ 59 w 192"/>
                <a:gd name="T73" fmla="*/ 1 h 210"/>
                <a:gd name="T74" fmla="*/ 143 w 192"/>
                <a:gd name="T75" fmla="*/ 1 h 210"/>
                <a:gd name="T76" fmla="*/ 135 w 192"/>
                <a:gd name="T77" fmla="*/ 1 h 210"/>
                <a:gd name="T78" fmla="*/ 123 w 192"/>
                <a:gd name="T79" fmla="*/ 1 h 210"/>
                <a:gd name="T80" fmla="*/ 95 w 192"/>
                <a:gd name="T81" fmla="*/ 1 h 210"/>
                <a:gd name="T82" fmla="*/ 37 w 192"/>
                <a:gd name="T83" fmla="*/ 1 h 210"/>
                <a:gd name="T84" fmla="*/ 39 w 192"/>
                <a:gd name="T85" fmla="*/ 1 h 210"/>
                <a:gd name="T86" fmla="*/ 159 w 192"/>
                <a:gd name="T87" fmla="*/ 1 h 210"/>
                <a:gd name="T88" fmla="*/ 137 w 192"/>
                <a:gd name="T89" fmla="*/ 1 h 210"/>
                <a:gd name="T90" fmla="*/ 117 w 192"/>
                <a:gd name="T91" fmla="*/ 1 h 210"/>
                <a:gd name="T92" fmla="*/ 163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84" name="Freeform 90"/>
            <p:cNvSpPr/>
            <p:nvPr/>
          </p:nvSpPr>
          <p:spPr bwMode="auto">
            <a:xfrm>
              <a:off x="4279" y="2154"/>
              <a:ext cx="192" cy="100"/>
            </a:xfrm>
            <a:custGeom>
              <a:avLst/>
              <a:gdLst>
                <a:gd name="T0" fmla="*/ 39 w 192"/>
                <a:gd name="T1" fmla="*/ 0 h 210"/>
                <a:gd name="T2" fmla="*/ 169 w 192"/>
                <a:gd name="T3" fmla="*/ 0 h 210"/>
                <a:gd name="T4" fmla="*/ 121 w 192"/>
                <a:gd name="T5" fmla="*/ 0 h 210"/>
                <a:gd name="T6" fmla="*/ 47 w 192"/>
                <a:gd name="T7" fmla="*/ 0 h 210"/>
                <a:gd name="T8" fmla="*/ 165 w 192"/>
                <a:gd name="T9" fmla="*/ 0 h 210"/>
                <a:gd name="T10" fmla="*/ 145 w 192"/>
                <a:gd name="T11" fmla="*/ 0 h 210"/>
                <a:gd name="T12" fmla="*/ 127 w 192"/>
                <a:gd name="T13" fmla="*/ 0 h 210"/>
                <a:gd name="T14" fmla="*/ 69 w 192"/>
                <a:gd name="T15" fmla="*/ 0 h 210"/>
                <a:gd name="T16" fmla="*/ 105 w 192"/>
                <a:gd name="T17" fmla="*/ 0 h 210"/>
                <a:gd name="T18" fmla="*/ 139 w 192"/>
                <a:gd name="T19" fmla="*/ 0 h 210"/>
                <a:gd name="T20" fmla="*/ 151 w 192"/>
                <a:gd name="T21" fmla="*/ 0 h 210"/>
                <a:gd name="T22" fmla="*/ 187 w 192"/>
                <a:gd name="T23" fmla="*/ 0 h 210"/>
                <a:gd name="T24" fmla="*/ 171 w 192"/>
                <a:gd name="T25" fmla="*/ 0 h 210"/>
                <a:gd name="T26" fmla="*/ 139 w 192"/>
                <a:gd name="T27" fmla="*/ 0 h 210"/>
                <a:gd name="T28" fmla="*/ 35 w 192"/>
                <a:gd name="T29" fmla="*/ 0 h 210"/>
                <a:gd name="T30" fmla="*/ 121 w 192"/>
                <a:gd name="T31" fmla="*/ 0 h 210"/>
                <a:gd name="T32" fmla="*/ 161 w 192"/>
                <a:gd name="T33" fmla="*/ 0 h 210"/>
                <a:gd name="T34" fmla="*/ 141 w 192"/>
                <a:gd name="T35" fmla="*/ 0 h 210"/>
                <a:gd name="T36" fmla="*/ 97 w 192"/>
                <a:gd name="T37" fmla="*/ 0 h 210"/>
                <a:gd name="T38" fmla="*/ 55 w 192"/>
                <a:gd name="T39" fmla="*/ 0 h 210"/>
                <a:gd name="T40" fmla="*/ 91 w 192"/>
                <a:gd name="T41" fmla="*/ 0 h 210"/>
                <a:gd name="T42" fmla="*/ 187 w 192"/>
                <a:gd name="T43" fmla="*/ 0 h 210"/>
                <a:gd name="T44" fmla="*/ 37 w 192"/>
                <a:gd name="T45" fmla="*/ 0 h 210"/>
                <a:gd name="T46" fmla="*/ 37 w 192"/>
                <a:gd name="T47" fmla="*/ 0 h 210"/>
                <a:gd name="T48" fmla="*/ 135 w 192"/>
                <a:gd name="T49" fmla="*/ 0 h 210"/>
                <a:gd name="T50" fmla="*/ 179 w 192"/>
                <a:gd name="T51" fmla="*/ 0 h 210"/>
                <a:gd name="T52" fmla="*/ 163 w 192"/>
                <a:gd name="T53" fmla="*/ 0 h 210"/>
                <a:gd name="T54" fmla="*/ 131 w 192"/>
                <a:gd name="T55" fmla="*/ 0 h 210"/>
                <a:gd name="T56" fmla="*/ 91 w 192"/>
                <a:gd name="T57" fmla="*/ 0 h 210"/>
                <a:gd name="T58" fmla="*/ 83 w 192"/>
                <a:gd name="T59" fmla="*/ 0 h 210"/>
                <a:gd name="T60" fmla="*/ 73 w 192"/>
                <a:gd name="T61" fmla="*/ 0 h 210"/>
                <a:gd name="T62" fmla="*/ 137 w 192"/>
                <a:gd name="T63" fmla="*/ 0 h 210"/>
                <a:gd name="T64" fmla="*/ 163 w 192"/>
                <a:gd name="T65" fmla="*/ 0 h 210"/>
                <a:gd name="T66" fmla="*/ 155 w 192"/>
                <a:gd name="T67" fmla="*/ 0 h 210"/>
                <a:gd name="T68" fmla="*/ 145 w 192"/>
                <a:gd name="T69" fmla="*/ 1 h 210"/>
                <a:gd name="T70" fmla="*/ 101 w 192"/>
                <a:gd name="T71" fmla="*/ 1 h 210"/>
                <a:gd name="T72" fmla="*/ 59 w 192"/>
                <a:gd name="T73" fmla="*/ 1 h 210"/>
                <a:gd name="T74" fmla="*/ 143 w 192"/>
                <a:gd name="T75" fmla="*/ 1 h 210"/>
                <a:gd name="T76" fmla="*/ 135 w 192"/>
                <a:gd name="T77" fmla="*/ 1 h 210"/>
                <a:gd name="T78" fmla="*/ 123 w 192"/>
                <a:gd name="T79" fmla="*/ 1 h 210"/>
                <a:gd name="T80" fmla="*/ 95 w 192"/>
                <a:gd name="T81" fmla="*/ 1 h 210"/>
                <a:gd name="T82" fmla="*/ 37 w 192"/>
                <a:gd name="T83" fmla="*/ 1 h 210"/>
                <a:gd name="T84" fmla="*/ 39 w 192"/>
                <a:gd name="T85" fmla="*/ 1 h 210"/>
                <a:gd name="T86" fmla="*/ 159 w 192"/>
                <a:gd name="T87" fmla="*/ 1 h 210"/>
                <a:gd name="T88" fmla="*/ 137 w 192"/>
                <a:gd name="T89" fmla="*/ 1 h 210"/>
                <a:gd name="T90" fmla="*/ 117 w 192"/>
                <a:gd name="T91" fmla="*/ 1 h 210"/>
                <a:gd name="T92" fmla="*/ 163 w 192"/>
                <a:gd name="T93" fmla="*/ 1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64" name="Freeform 92"/>
          <p:cNvSpPr/>
          <p:nvPr/>
        </p:nvSpPr>
        <p:spPr bwMode="auto">
          <a:xfrm>
            <a:off x="7467600" y="2741613"/>
            <a:ext cx="187325" cy="52387"/>
          </a:xfrm>
          <a:custGeom>
            <a:avLst/>
            <a:gdLst>
              <a:gd name="T0" fmla="*/ 0 w 118"/>
              <a:gd name="T1" fmla="*/ 2147483646 h 33"/>
              <a:gd name="T2" fmla="*/ 2147483646 w 118"/>
              <a:gd name="T3" fmla="*/ 2147483646 h 33"/>
              <a:gd name="T4" fmla="*/ 2147483646 w 118"/>
              <a:gd name="T5" fmla="*/ 2147483646 h 33"/>
              <a:gd name="T6" fmla="*/ 2147483646 w 118"/>
              <a:gd name="T7" fmla="*/ 2147483646 h 33"/>
              <a:gd name="T8" fmla="*/ 0 60000 65536"/>
              <a:gd name="T9" fmla="*/ 0 60000 65536"/>
              <a:gd name="T10" fmla="*/ 0 60000 65536"/>
              <a:gd name="T11" fmla="*/ 0 60000 65536"/>
              <a:gd name="T12" fmla="*/ 0 w 118"/>
              <a:gd name="T13" fmla="*/ 0 h 33"/>
              <a:gd name="T14" fmla="*/ 118 w 118"/>
              <a:gd name="T15" fmla="*/ 33 h 33"/>
            </a:gdLst>
            <a:ahLst/>
            <a:cxnLst>
              <a:cxn ang="T8">
                <a:pos x="T0" y="T1"/>
              </a:cxn>
              <a:cxn ang="T9">
                <a:pos x="T2" y="T3"/>
              </a:cxn>
              <a:cxn ang="T10">
                <a:pos x="T4" y="T5"/>
              </a:cxn>
              <a:cxn ang="T11">
                <a:pos x="T6" y="T7"/>
              </a:cxn>
            </a:cxnLst>
            <a:rect l="T12" t="T13" r="T14" b="T15"/>
            <a:pathLst>
              <a:path w="118" h="33">
                <a:moveTo>
                  <a:pt x="0" y="31"/>
                </a:moveTo>
                <a:cubicBezTo>
                  <a:pt x="3" y="27"/>
                  <a:pt x="1" y="8"/>
                  <a:pt x="17" y="4"/>
                </a:cubicBezTo>
                <a:cubicBezTo>
                  <a:pt x="35" y="0"/>
                  <a:pt x="80" y="2"/>
                  <a:pt x="98" y="7"/>
                </a:cubicBezTo>
                <a:cubicBezTo>
                  <a:pt x="116" y="12"/>
                  <a:pt x="114" y="28"/>
                  <a:pt x="118" y="3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65" name="Freeform 93"/>
          <p:cNvSpPr/>
          <p:nvPr/>
        </p:nvSpPr>
        <p:spPr bwMode="auto">
          <a:xfrm rot="10800000">
            <a:off x="7467600" y="2786063"/>
            <a:ext cx="187325" cy="52387"/>
          </a:xfrm>
          <a:custGeom>
            <a:avLst/>
            <a:gdLst>
              <a:gd name="T0" fmla="*/ 0 w 118"/>
              <a:gd name="T1" fmla="*/ 2147483646 h 33"/>
              <a:gd name="T2" fmla="*/ 2147483646 w 118"/>
              <a:gd name="T3" fmla="*/ 2147483646 h 33"/>
              <a:gd name="T4" fmla="*/ 2147483646 w 118"/>
              <a:gd name="T5" fmla="*/ 2147483646 h 33"/>
              <a:gd name="T6" fmla="*/ 2147483646 w 118"/>
              <a:gd name="T7" fmla="*/ 2147483646 h 33"/>
              <a:gd name="T8" fmla="*/ 0 60000 65536"/>
              <a:gd name="T9" fmla="*/ 0 60000 65536"/>
              <a:gd name="T10" fmla="*/ 0 60000 65536"/>
              <a:gd name="T11" fmla="*/ 0 60000 65536"/>
              <a:gd name="T12" fmla="*/ 0 w 118"/>
              <a:gd name="T13" fmla="*/ 0 h 33"/>
              <a:gd name="T14" fmla="*/ 118 w 118"/>
              <a:gd name="T15" fmla="*/ 33 h 33"/>
            </a:gdLst>
            <a:ahLst/>
            <a:cxnLst>
              <a:cxn ang="T8">
                <a:pos x="T0" y="T1"/>
              </a:cxn>
              <a:cxn ang="T9">
                <a:pos x="T2" y="T3"/>
              </a:cxn>
              <a:cxn ang="T10">
                <a:pos x="T4" y="T5"/>
              </a:cxn>
              <a:cxn ang="T11">
                <a:pos x="T6" y="T7"/>
              </a:cxn>
            </a:cxnLst>
            <a:rect l="T12" t="T13" r="T14" b="T15"/>
            <a:pathLst>
              <a:path w="118" h="33">
                <a:moveTo>
                  <a:pt x="0" y="31"/>
                </a:moveTo>
                <a:cubicBezTo>
                  <a:pt x="3" y="27"/>
                  <a:pt x="1" y="8"/>
                  <a:pt x="17" y="4"/>
                </a:cubicBezTo>
                <a:cubicBezTo>
                  <a:pt x="35" y="0"/>
                  <a:pt x="80" y="2"/>
                  <a:pt x="98" y="7"/>
                </a:cubicBezTo>
                <a:cubicBezTo>
                  <a:pt x="116" y="12"/>
                  <a:pt x="114" y="28"/>
                  <a:pt x="118" y="3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66" name="Freeform 94"/>
          <p:cNvSpPr/>
          <p:nvPr/>
        </p:nvSpPr>
        <p:spPr bwMode="auto">
          <a:xfrm rot="5400000">
            <a:off x="7517606" y="2710657"/>
            <a:ext cx="73025" cy="141288"/>
          </a:xfrm>
          <a:custGeom>
            <a:avLst/>
            <a:gdLst>
              <a:gd name="T0" fmla="*/ 2147483646 w 192"/>
              <a:gd name="T1" fmla="*/ 0 h 210"/>
              <a:gd name="T2" fmla="*/ 2147483646 w 192"/>
              <a:gd name="T3" fmla="*/ 2147483646 h 210"/>
              <a:gd name="T4" fmla="*/ 2147483646 w 192"/>
              <a:gd name="T5" fmla="*/ 2147483646 h 210"/>
              <a:gd name="T6" fmla="*/ 2147483646 w 192"/>
              <a:gd name="T7" fmla="*/ 2147483646 h 210"/>
              <a:gd name="T8" fmla="*/ 2147483646 w 192"/>
              <a:gd name="T9" fmla="*/ 2147483646 h 210"/>
              <a:gd name="T10" fmla="*/ 2147483646 w 192"/>
              <a:gd name="T11" fmla="*/ 2147483646 h 210"/>
              <a:gd name="T12" fmla="*/ 2147483646 w 192"/>
              <a:gd name="T13" fmla="*/ 2147483646 h 210"/>
              <a:gd name="T14" fmla="*/ 2147483646 w 192"/>
              <a:gd name="T15" fmla="*/ 2147483646 h 210"/>
              <a:gd name="T16" fmla="*/ 2147483646 w 192"/>
              <a:gd name="T17" fmla="*/ 2147483646 h 210"/>
              <a:gd name="T18" fmla="*/ 2147483646 w 192"/>
              <a:gd name="T19" fmla="*/ 2147483646 h 210"/>
              <a:gd name="T20" fmla="*/ 2147483646 w 192"/>
              <a:gd name="T21" fmla="*/ 2147483646 h 210"/>
              <a:gd name="T22" fmla="*/ 2147483646 w 192"/>
              <a:gd name="T23" fmla="*/ 2147483646 h 210"/>
              <a:gd name="T24" fmla="*/ 2147483646 w 192"/>
              <a:gd name="T25" fmla="*/ 2147483646 h 210"/>
              <a:gd name="T26" fmla="*/ 2147483646 w 192"/>
              <a:gd name="T27" fmla="*/ 2147483646 h 210"/>
              <a:gd name="T28" fmla="*/ 2147483646 w 192"/>
              <a:gd name="T29" fmla="*/ 2147483646 h 210"/>
              <a:gd name="T30" fmla="*/ 2147483646 w 192"/>
              <a:gd name="T31" fmla="*/ 2147483646 h 210"/>
              <a:gd name="T32" fmla="*/ 2147483646 w 192"/>
              <a:gd name="T33" fmla="*/ 2147483646 h 210"/>
              <a:gd name="T34" fmla="*/ 2147483646 w 192"/>
              <a:gd name="T35" fmla="*/ 2147483646 h 210"/>
              <a:gd name="T36" fmla="*/ 2147483646 w 192"/>
              <a:gd name="T37" fmla="*/ 2147483646 h 210"/>
              <a:gd name="T38" fmla="*/ 2147483646 w 192"/>
              <a:gd name="T39" fmla="*/ 2147483646 h 210"/>
              <a:gd name="T40" fmla="*/ 2147483646 w 192"/>
              <a:gd name="T41" fmla="*/ 2147483646 h 210"/>
              <a:gd name="T42" fmla="*/ 2147483646 w 192"/>
              <a:gd name="T43" fmla="*/ 2147483646 h 210"/>
              <a:gd name="T44" fmla="*/ 2147483646 w 192"/>
              <a:gd name="T45" fmla="*/ 2147483646 h 210"/>
              <a:gd name="T46" fmla="*/ 2147483646 w 192"/>
              <a:gd name="T47" fmla="*/ 2147483646 h 210"/>
              <a:gd name="T48" fmla="*/ 2147483646 w 192"/>
              <a:gd name="T49" fmla="*/ 2147483646 h 210"/>
              <a:gd name="T50" fmla="*/ 2147483646 w 192"/>
              <a:gd name="T51" fmla="*/ 2147483646 h 210"/>
              <a:gd name="T52" fmla="*/ 2147483646 w 192"/>
              <a:gd name="T53" fmla="*/ 2147483646 h 210"/>
              <a:gd name="T54" fmla="*/ 2147483646 w 192"/>
              <a:gd name="T55" fmla="*/ 2147483646 h 210"/>
              <a:gd name="T56" fmla="*/ 2147483646 w 192"/>
              <a:gd name="T57" fmla="*/ 2147483646 h 210"/>
              <a:gd name="T58" fmla="*/ 2147483646 w 192"/>
              <a:gd name="T59" fmla="*/ 2147483646 h 210"/>
              <a:gd name="T60" fmla="*/ 2147483646 w 192"/>
              <a:gd name="T61" fmla="*/ 2147483646 h 210"/>
              <a:gd name="T62" fmla="*/ 2147483646 w 192"/>
              <a:gd name="T63" fmla="*/ 2147483646 h 210"/>
              <a:gd name="T64" fmla="*/ 2147483646 w 192"/>
              <a:gd name="T65" fmla="*/ 2147483646 h 210"/>
              <a:gd name="T66" fmla="*/ 2147483646 w 192"/>
              <a:gd name="T67" fmla="*/ 2147483646 h 210"/>
              <a:gd name="T68" fmla="*/ 2147483646 w 192"/>
              <a:gd name="T69" fmla="*/ 2147483646 h 210"/>
              <a:gd name="T70" fmla="*/ 2147483646 w 192"/>
              <a:gd name="T71" fmla="*/ 2147483646 h 210"/>
              <a:gd name="T72" fmla="*/ 2147483646 w 192"/>
              <a:gd name="T73" fmla="*/ 2147483646 h 210"/>
              <a:gd name="T74" fmla="*/ 2147483646 w 192"/>
              <a:gd name="T75" fmla="*/ 2147483646 h 210"/>
              <a:gd name="T76" fmla="*/ 2147483646 w 192"/>
              <a:gd name="T77" fmla="*/ 2147483646 h 210"/>
              <a:gd name="T78" fmla="*/ 2147483646 w 192"/>
              <a:gd name="T79" fmla="*/ 2147483646 h 210"/>
              <a:gd name="T80" fmla="*/ 2147483646 w 192"/>
              <a:gd name="T81" fmla="*/ 2147483646 h 210"/>
              <a:gd name="T82" fmla="*/ 2147483646 w 192"/>
              <a:gd name="T83" fmla="*/ 2147483646 h 210"/>
              <a:gd name="T84" fmla="*/ 2147483646 w 192"/>
              <a:gd name="T85" fmla="*/ 2147483646 h 210"/>
              <a:gd name="T86" fmla="*/ 2147483646 w 192"/>
              <a:gd name="T87" fmla="*/ 2147483646 h 210"/>
              <a:gd name="T88" fmla="*/ 2147483646 w 192"/>
              <a:gd name="T89" fmla="*/ 2147483646 h 210"/>
              <a:gd name="T90" fmla="*/ 2147483646 w 192"/>
              <a:gd name="T91" fmla="*/ 2147483646 h 210"/>
              <a:gd name="T92" fmla="*/ 2147483646 w 192"/>
              <a:gd name="T93" fmla="*/ 2147483646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67" name="Freeform 95"/>
          <p:cNvSpPr/>
          <p:nvPr/>
        </p:nvSpPr>
        <p:spPr bwMode="auto">
          <a:xfrm>
            <a:off x="7353300" y="3376613"/>
            <a:ext cx="171450" cy="166687"/>
          </a:xfrm>
          <a:custGeom>
            <a:avLst/>
            <a:gdLst>
              <a:gd name="T0" fmla="*/ 2147483646 w 111"/>
              <a:gd name="T1" fmla="*/ 0 h 105"/>
              <a:gd name="T2" fmla="*/ 2147483646 w 111"/>
              <a:gd name="T3" fmla="*/ 2147483646 h 105"/>
              <a:gd name="T4" fmla="*/ 2147483646 w 111"/>
              <a:gd name="T5" fmla="*/ 2147483646 h 105"/>
              <a:gd name="T6" fmla="*/ 0 60000 65536"/>
              <a:gd name="T7" fmla="*/ 0 60000 65536"/>
              <a:gd name="T8" fmla="*/ 0 60000 65536"/>
              <a:gd name="T9" fmla="*/ 0 w 111"/>
              <a:gd name="T10" fmla="*/ 0 h 105"/>
              <a:gd name="T11" fmla="*/ 111 w 111"/>
              <a:gd name="T12" fmla="*/ 105 h 105"/>
            </a:gdLst>
            <a:ahLst/>
            <a:cxnLst>
              <a:cxn ang="T6">
                <a:pos x="T0" y="T1"/>
              </a:cxn>
              <a:cxn ang="T7">
                <a:pos x="T2" y="T3"/>
              </a:cxn>
              <a:cxn ang="T8">
                <a:pos x="T4" y="T5"/>
              </a:cxn>
            </a:cxnLst>
            <a:rect l="T9" t="T10" r="T11" b="T12"/>
            <a:pathLst>
              <a:path w="111" h="105">
                <a:moveTo>
                  <a:pt x="111" y="0"/>
                </a:moveTo>
                <a:cubicBezTo>
                  <a:pt x="95" y="7"/>
                  <a:pt x="34" y="27"/>
                  <a:pt x="17" y="44"/>
                </a:cubicBezTo>
                <a:cubicBezTo>
                  <a:pt x="0" y="61"/>
                  <a:pt x="8" y="92"/>
                  <a:pt x="6" y="105"/>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68" name="Freeform 96"/>
          <p:cNvSpPr/>
          <p:nvPr/>
        </p:nvSpPr>
        <p:spPr bwMode="auto">
          <a:xfrm>
            <a:off x="6562725" y="3852863"/>
            <a:ext cx="290513" cy="163512"/>
          </a:xfrm>
          <a:custGeom>
            <a:avLst/>
            <a:gdLst>
              <a:gd name="T0" fmla="*/ 0 w 183"/>
              <a:gd name="T1" fmla="*/ 0 h 103"/>
              <a:gd name="T2" fmla="*/ 2147483646 w 183"/>
              <a:gd name="T3" fmla="*/ 2147483646 h 103"/>
              <a:gd name="T4" fmla="*/ 2147483646 w 183"/>
              <a:gd name="T5" fmla="*/ 2147483646 h 103"/>
              <a:gd name="T6" fmla="*/ 2147483646 w 183"/>
              <a:gd name="T7" fmla="*/ 2147483646 h 103"/>
              <a:gd name="T8" fmla="*/ 2147483646 w 183"/>
              <a:gd name="T9" fmla="*/ 2147483646 h 103"/>
              <a:gd name="T10" fmla="*/ 0 60000 65536"/>
              <a:gd name="T11" fmla="*/ 0 60000 65536"/>
              <a:gd name="T12" fmla="*/ 0 60000 65536"/>
              <a:gd name="T13" fmla="*/ 0 60000 65536"/>
              <a:gd name="T14" fmla="*/ 0 60000 65536"/>
              <a:gd name="T15" fmla="*/ 0 w 183"/>
              <a:gd name="T16" fmla="*/ 0 h 103"/>
              <a:gd name="T17" fmla="*/ 183 w 183"/>
              <a:gd name="T18" fmla="*/ 103 h 103"/>
            </a:gdLst>
            <a:ahLst/>
            <a:cxnLst>
              <a:cxn ang="T10">
                <a:pos x="T0" y="T1"/>
              </a:cxn>
              <a:cxn ang="T11">
                <a:pos x="T2" y="T3"/>
              </a:cxn>
              <a:cxn ang="T12">
                <a:pos x="T4" y="T5"/>
              </a:cxn>
              <a:cxn ang="T13">
                <a:pos x="T6" y="T7"/>
              </a:cxn>
              <a:cxn ang="T14">
                <a:pos x="T8" y="T9"/>
              </a:cxn>
            </a:cxnLst>
            <a:rect l="T15" t="T16" r="T17" b="T18"/>
            <a:pathLst>
              <a:path w="183" h="103">
                <a:moveTo>
                  <a:pt x="0" y="0"/>
                </a:moveTo>
                <a:cubicBezTo>
                  <a:pt x="5" y="11"/>
                  <a:pt x="17" y="50"/>
                  <a:pt x="32" y="66"/>
                </a:cubicBezTo>
                <a:cubicBezTo>
                  <a:pt x="47" y="82"/>
                  <a:pt x="70" y="95"/>
                  <a:pt x="90" y="99"/>
                </a:cubicBezTo>
                <a:cubicBezTo>
                  <a:pt x="110" y="103"/>
                  <a:pt x="132" y="103"/>
                  <a:pt x="147" y="90"/>
                </a:cubicBezTo>
                <a:cubicBezTo>
                  <a:pt x="162" y="77"/>
                  <a:pt x="176" y="38"/>
                  <a:pt x="183" y="24"/>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69" name="Freeform 97"/>
          <p:cNvSpPr/>
          <p:nvPr/>
        </p:nvSpPr>
        <p:spPr bwMode="auto">
          <a:xfrm>
            <a:off x="6534150" y="3870325"/>
            <a:ext cx="339725" cy="127000"/>
          </a:xfrm>
          <a:custGeom>
            <a:avLst/>
            <a:gdLst>
              <a:gd name="T0" fmla="*/ 2147483646 w 214"/>
              <a:gd name="T1" fmla="*/ 0 h 80"/>
              <a:gd name="T2" fmla="*/ 2147483646 w 214"/>
              <a:gd name="T3" fmla="*/ 2147483646 h 80"/>
              <a:gd name="T4" fmla="*/ 2147483646 w 214"/>
              <a:gd name="T5" fmla="*/ 2147483646 h 80"/>
              <a:gd name="T6" fmla="*/ 2147483646 w 214"/>
              <a:gd name="T7" fmla="*/ 2147483646 h 80"/>
              <a:gd name="T8" fmla="*/ 2147483646 w 214"/>
              <a:gd name="T9" fmla="*/ 2147483646 h 80"/>
              <a:gd name="T10" fmla="*/ 2147483646 w 214"/>
              <a:gd name="T11" fmla="*/ 2147483646 h 80"/>
              <a:gd name="T12" fmla="*/ 2147483646 w 214"/>
              <a:gd name="T13" fmla="*/ 2147483646 h 80"/>
              <a:gd name="T14" fmla="*/ 2147483646 w 214"/>
              <a:gd name="T15" fmla="*/ 2147483646 h 80"/>
              <a:gd name="T16" fmla="*/ 2147483646 w 214"/>
              <a:gd name="T17" fmla="*/ 2147483646 h 80"/>
              <a:gd name="T18" fmla="*/ 2147483646 w 214"/>
              <a:gd name="T19" fmla="*/ 2147483646 h 80"/>
              <a:gd name="T20" fmla="*/ 2147483646 w 214"/>
              <a:gd name="T21" fmla="*/ 2147483646 h 80"/>
              <a:gd name="T22" fmla="*/ 2147483646 w 214"/>
              <a:gd name="T23" fmla="*/ 2147483646 h 80"/>
              <a:gd name="T24" fmla="*/ 2147483646 w 214"/>
              <a:gd name="T25" fmla="*/ 2147483646 h 80"/>
              <a:gd name="T26" fmla="*/ 2147483646 w 214"/>
              <a:gd name="T27" fmla="*/ 2147483646 h 80"/>
              <a:gd name="T28" fmla="*/ 2147483646 w 214"/>
              <a:gd name="T29" fmla="*/ 2147483646 h 80"/>
              <a:gd name="T30" fmla="*/ 2147483646 w 214"/>
              <a:gd name="T31" fmla="*/ 2147483646 h 80"/>
              <a:gd name="T32" fmla="*/ 2147483646 w 214"/>
              <a:gd name="T33" fmla="*/ 2147483646 h 80"/>
              <a:gd name="T34" fmla="*/ 2147483646 w 214"/>
              <a:gd name="T35" fmla="*/ 2147483646 h 80"/>
              <a:gd name="T36" fmla="*/ 2147483646 w 214"/>
              <a:gd name="T37" fmla="*/ 2147483646 h 80"/>
              <a:gd name="T38" fmla="*/ 2147483646 w 214"/>
              <a:gd name="T39" fmla="*/ 2147483646 h 80"/>
              <a:gd name="T40" fmla="*/ 2147483646 w 214"/>
              <a:gd name="T41" fmla="*/ 2147483646 h 80"/>
              <a:gd name="T42" fmla="*/ 2147483646 w 214"/>
              <a:gd name="T43" fmla="*/ 2147483646 h 80"/>
              <a:gd name="T44" fmla="*/ 2147483646 w 214"/>
              <a:gd name="T45" fmla="*/ 2147483646 h 80"/>
              <a:gd name="T46" fmla="*/ 2147483646 w 214"/>
              <a:gd name="T47" fmla="*/ 2147483646 h 80"/>
              <a:gd name="T48" fmla="*/ 2147483646 w 214"/>
              <a:gd name="T49" fmla="*/ 2147483646 h 80"/>
              <a:gd name="T50" fmla="*/ 2147483646 w 214"/>
              <a:gd name="T51" fmla="*/ 2147483646 h 80"/>
              <a:gd name="T52" fmla="*/ 2147483646 w 214"/>
              <a:gd name="T53" fmla="*/ 2147483646 h 80"/>
              <a:gd name="T54" fmla="*/ 2147483646 w 214"/>
              <a:gd name="T55" fmla="*/ 2147483646 h 80"/>
              <a:gd name="T56" fmla="*/ 2147483646 w 214"/>
              <a:gd name="T57" fmla="*/ 2147483646 h 80"/>
              <a:gd name="T58" fmla="*/ 2147483646 w 214"/>
              <a:gd name="T59" fmla="*/ 2147483646 h 80"/>
              <a:gd name="T60" fmla="*/ 2147483646 w 214"/>
              <a:gd name="T61" fmla="*/ 2147483646 h 80"/>
              <a:gd name="T62" fmla="*/ 2147483646 w 214"/>
              <a:gd name="T63" fmla="*/ 2147483646 h 80"/>
              <a:gd name="T64" fmla="*/ 2147483646 w 214"/>
              <a:gd name="T65" fmla="*/ 2147483646 h 80"/>
              <a:gd name="T66" fmla="*/ 2147483646 w 214"/>
              <a:gd name="T67" fmla="*/ 2147483646 h 80"/>
              <a:gd name="T68" fmla="*/ 2147483646 w 214"/>
              <a:gd name="T69" fmla="*/ 2147483646 h 80"/>
              <a:gd name="T70" fmla="*/ 2147483646 w 214"/>
              <a:gd name="T71" fmla="*/ 2147483646 h 80"/>
              <a:gd name="T72" fmla="*/ 2147483646 w 214"/>
              <a:gd name="T73" fmla="*/ 2147483646 h 80"/>
              <a:gd name="T74" fmla="*/ 2147483646 w 214"/>
              <a:gd name="T75" fmla="*/ 2147483646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4"/>
              <a:gd name="T115" fmla="*/ 0 h 80"/>
              <a:gd name="T116" fmla="*/ 214 w 214"/>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4" h="80">
                <a:moveTo>
                  <a:pt x="26" y="0"/>
                </a:moveTo>
                <a:cubicBezTo>
                  <a:pt x="195" y="4"/>
                  <a:pt x="109" y="4"/>
                  <a:pt x="56" y="6"/>
                </a:cubicBezTo>
                <a:cubicBezTo>
                  <a:pt x="0" y="13"/>
                  <a:pt x="99" y="8"/>
                  <a:pt x="123" y="12"/>
                </a:cubicBezTo>
                <a:cubicBezTo>
                  <a:pt x="126" y="13"/>
                  <a:pt x="133" y="17"/>
                  <a:pt x="130" y="16"/>
                </a:cubicBezTo>
                <a:cubicBezTo>
                  <a:pt x="128" y="15"/>
                  <a:pt x="123" y="14"/>
                  <a:pt x="123" y="14"/>
                </a:cubicBezTo>
                <a:cubicBezTo>
                  <a:pt x="113" y="15"/>
                  <a:pt x="103" y="16"/>
                  <a:pt x="93" y="16"/>
                </a:cubicBezTo>
                <a:cubicBezTo>
                  <a:pt x="76" y="17"/>
                  <a:pt x="22" y="15"/>
                  <a:pt x="40" y="18"/>
                </a:cubicBezTo>
                <a:cubicBezTo>
                  <a:pt x="65" y="22"/>
                  <a:pt x="92" y="19"/>
                  <a:pt x="119" y="20"/>
                </a:cubicBezTo>
                <a:cubicBezTo>
                  <a:pt x="162" y="26"/>
                  <a:pt x="88" y="25"/>
                  <a:pt x="81" y="26"/>
                </a:cubicBezTo>
                <a:cubicBezTo>
                  <a:pt x="119" y="27"/>
                  <a:pt x="214" y="18"/>
                  <a:pt x="178" y="24"/>
                </a:cubicBezTo>
                <a:cubicBezTo>
                  <a:pt x="133" y="31"/>
                  <a:pt x="101" y="29"/>
                  <a:pt x="56" y="30"/>
                </a:cubicBezTo>
                <a:cubicBezTo>
                  <a:pt x="52" y="30"/>
                  <a:pt x="50" y="31"/>
                  <a:pt x="46" y="32"/>
                </a:cubicBezTo>
                <a:cubicBezTo>
                  <a:pt x="81" y="33"/>
                  <a:pt x="116" y="32"/>
                  <a:pt x="151" y="34"/>
                </a:cubicBezTo>
                <a:cubicBezTo>
                  <a:pt x="163" y="35"/>
                  <a:pt x="128" y="35"/>
                  <a:pt x="116" y="36"/>
                </a:cubicBezTo>
                <a:cubicBezTo>
                  <a:pt x="113" y="36"/>
                  <a:pt x="110" y="37"/>
                  <a:pt x="107" y="38"/>
                </a:cubicBezTo>
                <a:cubicBezTo>
                  <a:pt x="91" y="47"/>
                  <a:pt x="99" y="44"/>
                  <a:pt x="86" y="48"/>
                </a:cubicBezTo>
                <a:cubicBezTo>
                  <a:pt x="77" y="47"/>
                  <a:pt x="67" y="48"/>
                  <a:pt x="58" y="46"/>
                </a:cubicBezTo>
                <a:cubicBezTo>
                  <a:pt x="56" y="46"/>
                  <a:pt x="63" y="44"/>
                  <a:pt x="65" y="44"/>
                </a:cubicBezTo>
                <a:cubicBezTo>
                  <a:pt x="106" y="43"/>
                  <a:pt x="136" y="35"/>
                  <a:pt x="176" y="34"/>
                </a:cubicBezTo>
                <a:cubicBezTo>
                  <a:pt x="141" y="28"/>
                  <a:pt x="23" y="35"/>
                  <a:pt x="86" y="44"/>
                </a:cubicBezTo>
                <a:cubicBezTo>
                  <a:pt x="106" y="43"/>
                  <a:pt x="124" y="42"/>
                  <a:pt x="144" y="42"/>
                </a:cubicBezTo>
                <a:cubicBezTo>
                  <a:pt x="159" y="42"/>
                  <a:pt x="115" y="42"/>
                  <a:pt x="100" y="44"/>
                </a:cubicBezTo>
                <a:cubicBezTo>
                  <a:pt x="95" y="45"/>
                  <a:pt x="85" y="52"/>
                  <a:pt x="81" y="54"/>
                </a:cubicBezTo>
                <a:cubicBezTo>
                  <a:pt x="105" y="67"/>
                  <a:pt x="90" y="60"/>
                  <a:pt x="149" y="56"/>
                </a:cubicBezTo>
                <a:cubicBezTo>
                  <a:pt x="151" y="56"/>
                  <a:pt x="144" y="54"/>
                  <a:pt x="142" y="54"/>
                </a:cubicBezTo>
                <a:cubicBezTo>
                  <a:pt x="83" y="46"/>
                  <a:pt x="142" y="56"/>
                  <a:pt x="107" y="50"/>
                </a:cubicBezTo>
                <a:cubicBezTo>
                  <a:pt x="100" y="51"/>
                  <a:pt x="79" y="52"/>
                  <a:pt x="86" y="52"/>
                </a:cubicBezTo>
                <a:cubicBezTo>
                  <a:pt x="158" y="52"/>
                  <a:pt x="213" y="47"/>
                  <a:pt x="123" y="52"/>
                </a:cubicBezTo>
                <a:cubicBezTo>
                  <a:pt x="113" y="53"/>
                  <a:pt x="101" y="53"/>
                  <a:pt x="91" y="54"/>
                </a:cubicBezTo>
                <a:cubicBezTo>
                  <a:pt x="80" y="67"/>
                  <a:pt x="57" y="63"/>
                  <a:pt x="112" y="60"/>
                </a:cubicBezTo>
                <a:cubicBezTo>
                  <a:pt x="114" y="61"/>
                  <a:pt x="121" y="63"/>
                  <a:pt x="119" y="64"/>
                </a:cubicBezTo>
                <a:cubicBezTo>
                  <a:pt x="109" y="67"/>
                  <a:pt x="81" y="65"/>
                  <a:pt x="91" y="66"/>
                </a:cubicBezTo>
                <a:cubicBezTo>
                  <a:pt x="109" y="69"/>
                  <a:pt x="129" y="67"/>
                  <a:pt x="149" y="68"/>
                </a:cubicBezTo>
                <a:cubicBezTo>
                  <a:pt x="151" y="70"/>
                  <a:pt x="108" y="79"/>
                  <a:pt x="102" y="80"/>
                </a:cubicBezTo>
                <a:cubicBezTo>
                  <a:pt x="146" y="77"/>
                  <a:pt x="127" y="78"/>
                  <a:pt x="112" y="74"/>
                </a:cubicBezTo>
                <a:cubicBezTo>
                  <a:pt x="122" y="73"/>
                  <a:pt x="134" y="74"/>
                  <a:pt x="144" y="72"/>
                </a:cubicBezTo>
                <a:cubicBezTo>
                  <a:pt x="151" y="71"/>
                  <a:pt x="116" y="69"/>
                  <a:pt x="123" y="68"/>
                </a:cubicBezTo>
                <a:cubicBezTo>
                  <a:pt x="135" y="67"/>
                  <a:pt x="146" y="68"/>
                  <a:pt x="158" y="6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0" name="Freeform 108"/>
          <p:cNvSpPr/>
          <p:nvPr/>
        </p:nvSpPr>
        <p:spPr bwMode="auto">
          <a:xfrm>
            <a:off x="6699250" y="3835400"/>
            <a:ext cx="390525" cy="79375"/>
          </a:xfrm>
          <a:custGeom>
            <a:avLst/>
            <a:gdLst>
              <a:gd name="T0" fmla="*/ 2147483646 w 246"/>
              <a:gd name="T1" fmla="*/ 2147483646 h 50"/>
              <a:gd name="T2" fmla="*/ 2147483646 w 246"/>
              <a:gd name="T3" fmla="*/ 2147483646 h 50"/>
              <a:gd name="T4" fmla="*/ 2147483646 w 246"/>
              <a:gd name="T5" fmla="*/ 2147483646 h 50"/>
              <a:gd name="T6" fmla="*/ 2147483646 w 246"/>
              <a:gd name="T7" fmla="*/ 2147483646 h 50"/>
              <a:gd name="T8" fmla="*/ 0 60000 65536"/>
              <a:gd name="T9" fmla="*/ 0 60000 65536"/>
              <a:gd name="T10" fmla="*/ 0 60000 65536"/>
              <a:gd name="T11" fmla="*/ 0 60000 65536"/>
              <a:gd name="T12" fmla="*/ 0 w 246"/>
              <a:gd name="T13" fmla="*/ 0 h 50"/>
              <a:gd name="T14" fmla="*/ 246 w 246"/>
              <a:gd name="T15" fmla="*/ 50 h 50"/>
            </a:gdLst>
            <a:ahLst/>
            <a:cxnLst>
              <a:cxn ang="T8">
                <a:pos x="T0" y="T1"/>
              </a:cxn>
              <a:cxn ang="T9">
                <a:pos x="T2" y="T3"/>
              </a:cxn>
              <a:cxn ang="T10">
                <a:pos x="T4" y="T5"/>
              </a:cxn>
              <a:cxn ang="T11">
                <a:pos x="T6" y="T7"/>
              </a:cxn>
            </a:cxnLst>
            <a:rect l="T12" t="T13" r="T14" b="T15"/>
            <a:pathLst>
              <a:path w="246" h="50">
                <a:moveTo>
                  <a:pt x="6" y="36"/>
                </a:moveTo>
                <a:cubicBezTo>
                  <a:pt x="6" y="31"/>
                  <a:pt x="0" y="16"/>
                  <a:pt x="10" y="5"/>
                </a:cubicBezTo>
                <a:cubicBezTo>
                  <a:pt x="18" y="0"/>
                  <a:pt x="234" y="9"/>
                  <a:pt x="240" y="21"/>
                </a:cubicBezTo>
                <a:cubicBezTo>
                  <a:pt x="246" y="33"/>
                  <a:pt x="242" y="44"/>
                  <a:pt x="242" y="5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9" name="Freeform 117"/>
          <p:cNvSpPr/>
          <p:nvPr/>
        </p:nvSpPr>
        <p:spPr bwMode="auto">
          <a:xfrm rot="10800000">
            <a:off x="6699250" y="3889375"/>
            <a:ext cx="390525" cy="79375"/>
          </a:xfrm>
          <a:custGeom>
            <a:avLst/>
            <a:gdLst>
              <a:gd name="T0" fmla="*/ 2147483646 w 246"/>
              <a:gd name="T1" fmla="*/ 2147483646 h 50"/>
              <a:gd name="T2" fmla="*/ 2147483646 w 246"/>
              <a:gd name="T3" fmla="*/ 2147483646 h 50"/>
              <a:gd name="T4" fmla="*/ 2147483646 w 246"/>
              <a:gd name="T5" fmla="*/ 2147483646 h 50"/>
              <a:gd name="T6" fmla="*/ 2147483646 w 246"/>
              <a:gd name="T7" fmla="*/ 2147483646 h 50"/>
              <a:gd name="T8" fmla="*/ 0 60000 65536"/>
              <a:gd name="T9" fmla="*/ 0 60000 65536"/>
              <a:gd name="T10" fmla="*/ 0 60000 65536"/>
              <a:gd name="T11" fmla="*/ 0 60000 65536"/>
              <a:gd name="T12" fmla="*/ 0 w 246"/>
              <a:gd name="T13" fmla="*/ 0 h 50"/>
              <a:gd name="T14" fmla="*/ 246 w 246"/>
              <a:gd name="T15" fmla="*/ 50 h 50"/>
            </a:gdLst>
            <a:ahLst/>
            <a:cxnLst>
              <a:cxn ang="T8">
                <a:pos x="T0" y="T1"/>
              </a:cxn>
              <a:cxn ang="T9">
                <a:pos x="T2" y="T3"/>
              </a:cxn>
              <a:cxn ang="T10">
                <a:pos x="T4" y="T5"/>
              </a:cxn>
              <a:cxn ang="T11">
                <a:pos x="T6" y="T7"/>
              </a:cxn>
            </a:cxnLst>
            <a:rect l="T12" t="T13" r="T14" b="T15"/>
            <a:pathLst>
              <a:path w="246" h="50">
                <a:moveTo>
                  <a:pt x="6" y="36"/>
                </a:moveTo>
                <a:cubicBezTo>
                  <a:pt x="6" y="31"/>
                  <a:pt x="0" y="16"/>
                  <a:pt x="10" y="5"/>
                </a:cubicBezTo>
                <a:cubicBezTo>
                  <a:pt x="18" y="0"/>
                  <a:pt x="234" y="9"/>
                  <a:pt x="240" y="21"/>
                </a:cubicBezTo>
                <a:cubicBezTo>
                  <a:pt x="246" y="33"/>
                  <a:pt x="242" y="44"/>
                  <a:pt x="242" y="5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 name="Group 126"/>
          <p:cNvGrpSpPr/>
          <p:nvPr/>
        </p:nvGrpSpPr>
        <p:grpSpPr bwMode="auto">
          <a:xfrm>
            <a:off x="6715125" y="3833813"/>
            <a:ext cx="344488" cy="114300"/>
            <a:chOff x="4230" y="2415"/>
            <a:chExt cx="217" cy="72"/>
          </a:xfrm>
        </p:grpSpPr>
        <p:sp>
          <p:nvSpPr>
            <p:cNvPr id="5177" name="Freeform 119"/>
            <p:cNvSpPr/>
            <p:nvPr/>
          </p:nvSpPr>
          <p:spPr bwMode="auto">
            <a:xfrm rot="5845286" flipV="1">
              <a:off x="4241" y="2418"/>
              <a:ext cx="66" cy="59"/>
            </a:xfrm>
            <a:custGeom>
              <a:avLst/>
              <a:gdLst>
                <a:gd name="T0" fmla="*/ 0 w 192"/>
                <a:gd name="T1" fmla="*/ 0 h 210"/>
                <a:gd name="T2" fmla="*/ 0 w 192"/>
                <a:gd name="T3" fmla="*/ 0 h 210"/>
                <a:gd name="T4" fmla="*/ 0 w 192"/>
                <a:gd name="T5" fmla="*/ 0 h 210"/>
                <a:gd name="T6" fmla="*/ 0 w 192"/>
                <a:gd name="T7" fmla="*/ 0 h 210"/>
                <a:gd name="T8" fmla="*/ 0 w 192"/>
                <a:gd name="T9" fmla="*/ 0 h 210"/>
                <a:gd name="T10" fmla="*/ 0 w 192"/>
                <a:gd name="T11" fmla="*/ 0 h 210"/>
                <a:gd name="T12" fmla="*/ 0 w 192"/>
                <a:gd name="T13" fmla="*/ 0 h 210"/>
                <a:gd name="T14" fmla="*/ 0 w 192"/>
                <a:gd name="T15" fmla="*/ 0 h 210"/>
                <a:gd name="T16" fmla="*/ 0 w 192"/>
                <a:gd name="T17" fmla="*/ 0 h 210"/>
                <a:gd name="T18" fmla="*/ 0 w 192"/>
                <a:gd name="T19" fmla="*/ 0 h 210"/>
                <a:gd name="T20" fmla="*/ 0 w 192"/>
                <a:gd name="T21" fmla="*/ 0 h 210"/>
                <a:gd name="T22" fmla="*/ 0 w 192"/>
                <a:gd name="T23" fmla="*/ 0 h 210"/>
                <a:gd name="T24" fmla="*/ 0 w 192"/>
                <a:gd name="T25" fmla="*/ 0 h 210"/>
                <a:gd name="T26" fmla="*/ 0 w 192"/>
                <a:gd name="T27" fmla="*/ 0 h 210"/>
                <a:gd name="T28" fmla="*/ 0 w 192"/>
                <a:gd name="T29" fmla="*/ 0 h 210"/>
                <a:gd name="T30" fmla="*/ 0 w 192"/>
                <a:gd name="T31" fmla="*/ 0 h 210"/>
                <a:gd name="T32" fmla="*/ 0 w 192"/>
                <a:gd name="T33" fmla="*/ 0 h 210"/>
                <a:gd name="T34" fmla="*/ 0 w 192"/>
                <a:gd name="T35" fmla="*/ 0 h 210"/>
                <a:gd name="T36" fmla="*/ 0 w 192"/>
                <a:gd name="T37" fmla="*/ 0 h 210"/>
                <a:gd name="T38" fmla="*/ 0 w 192"/>
                <a:gd name="T39" fmla="*/ 0 h 210"/>
                <a:gd name="T40" fmla="*/ 0 w 192"/>
                <a:gd name="T41" fmla="*/ 0 h 210"/>
                <a:gd name="T42" fmla="*/ 0 w 192"/>
                <a:gd name="T43" fmla="*/ 0 h 210"/>
                <a:gd name="T44" fmla="*/ 0 w 192"/>
                <a:gd name="T45" fmla="*/ 0 h 210"/>
                <a:gd name="T46" fmla="*/ 0 w 192"/>
                <a:gd name="T47" fmla="*/ 0 h 210"/>
                <a:gd name="T48" fmla="*/ 0 w 192"/>
                <a:gd name="T49" fmla="*/ 0 h 210"/>
                <a:gd name="T50" fmla="*/ 0 w 192"/>
                <a:gd name="T51" fmla="*/ 0 h 210"/>
                <a:gd name="T52" fmla="*/ 0 w 192"/>
                <a:gd name="T53" fmla="*/ 0 h 210"/>
                <a:gd name="T54" fmla="*/ 0 w 192"/>
                <a:gd name="T55" fmla="*/ 0 h 210"/>
                <a:gd name="T56" fmla="*/ 0 w 192"/>
                <a:gd name="T57" fmla="*/ 0 h 210"/>
                <a:gd name="T58" fmla="*/ 0 w 192"/>
                <a:gd name="T59" fmla="*/ 0 h 210"/>
                <a:gd name="T60" fmla="*/ 0 w 192"/>
                <a:gd name="T61" fmla="*/ 0 h 210"/>
                <a:gd name="T62" fmla="*/ 0 w 192"/>
                <a:gd name="T63" fmla="*/ 0 h 210"/>
                <a:gd name="T64" fmla="*/ 0 w 192"/>
                <a:gd name="T65" fmla="*/ 0 h 210"/>
                <a:gd name="T66" fmla="*/ 0 w 192"/>
                <a:gd name="T67" fmla="*/ 0 h 210"/>
                <a:gd name="T68" fmla="*/ 0 w 192"/>
                <a:gd name="T69" fmla="*/ 0 h 210"/>
                <a:gd name="T70" fmla="*/ 0 w 192"/>
                <a:gd name="T71" fmla="*/ 0 h 210"/>
                <a:gd name="T72" fmla="*/ 0 w 192"/>
                <a:gd name="T73" fmla="*/ 0 h 210"/>
                <a:gd name="T74" fmla="*/ 0 w 192"/>
                <a:gd name="T75" fmla="*/ 0 h 210"/>
                <a:gd name="T76" fmla="*/ 0 w 192"/>
                <a:gd name="T77" fmla="*/ 0 h 210"/>
                <a:gd name="T78" fmla="*/ 0 w 192"/>
                <a:gd name="T79" fmla="*/ 0 h 210"/>
                <a:gd name="T80" fmla="*/ 0 w 192"/>
                <a:gd name="T81" fmla="*/ 0 h 210"/>
                <a:gd name="T82" fmla="*/ 0 w 192"/>
                <a:gd name="T83" fmla="*/ 0 h 210"/>
                <a:gd name="T84" fmla="*/ 0 w 192"/>
                <a:gd name="T85" fmla="*/ 0 h 210"/>
                <a:gd name="T86" fmla="*/ 0 w 192"/>
                <a:gd name="T87" fmla="*/ 0 h 210"/>
                <a:gd name="T88" fmla="*/ 0 w 192"/>
                <a:gd name="T89" fmla="*/ 0 h 210"/>
                <a:gd name="T90" fmla="*/ 0 w 192"/>
                <a:gd name="T91" fmla="*/ 0 h 210"/>
                <a:gd name="T92" fmla="*/ 0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78" name="Freeform 120"/>
            <p:cNvSpPr/>
            <p:nvPr/>
          </p:nvSpPr>
          <p:spPr bwMode="auto">
            <a:xfrm rot="5959835" flipV="1">
              <a:off x="4273" y="2432"/>
              <a:ext cx="68" cy="41"/>
            </a:xfrm>
            <a:custGeom>
              <a:avLst/>
              <a:gdLst>
                <a:gd name="T0" fmla="*/ 0 w 192"/>
                <a:gd name="T1" fmla="*/ 0 h 210"/>
                <a:gd name="T2" fmla="*/ 0 w 192"/>
                <a:gd name="T3" fmla="*/ 0 h 210"/>
                <a:gd name="T4" fmla="*/ 0 w 192"/>
                <a:gd name="T5" fmla="*/ 0 h 210"/>
                <a:gd name="T6" fmla="*/ 0 w 192"/>
                <a:gd name="T7" fmla="*/ 0 h 210"/>
                <a:gd name="T8" fmla="*/ 0 w 192"/>
                <a:gd name="T9" fmla="*/ 0 h 210"/>
                <a:gd name="T10" fmla="*/ 0 w 192"/>
                <a:gd name="T11" fmla="*/ 0 h 210"/>
                <a:gd name="T12" fmla="*/ 0 w 192"/>
                <a:gd name="T13" fmla="*/ 0 h 210"/>
                <a:gd name="T14" fmla="*/ 0 w 192"/>
                <a:gd name="T15" fmla="*/ 0 h 210"/>
                <a:gd name="T16" fmla="*/ 0 w 192"/>
                <a:gd name="T17" fmla="*/ 0 h 210"/>
                <a:gd name="T18" fmla="*/ 0 w 192"/>
                <a:gd name="T19" fmla="*/ 0 h 210"/>
                <a:gd name="T20" fmla="*/ 0 w 192"/>
                <a:gd name="T21" fmla="*/ 0 h 210"/>
                <a:gd name="T22" fmla="*/ 0 w 192"/>
                <a:gd name="T23" fmla="*/ 0 h 210"/>
                <a:gd name="T24" fmla="*/ 0 w 192"/>
                <a:gd name="T25" fmla="*/ 0 h 210"/>
                <a:gd name="T26" fmla="*/ 0 w 192"/>
                <a:gd name="T27" fmla="*/ 0 h 210"/>
                <a:gd name="T28" fmla="*/ 0 w 192"/>
                <a:gd name="T29" fmla="*/ 0 h 210"/>
                <a:gd name="T30" fmla="*/ 0 w 192"/>
                <a:gd name="T31" fmla="*/ 0 h 210"/>
                <a:gd name="T32" fmla="*/ 0 w 192"/>
                <a:gd name="T33" fmla="*/ 0 h 210"/>
                <a:gd name="T34" fmla="*/ 0 w 192"/>
                <a:gd name="T35" fmla="*/ 0 h 210"/>
                <a:gd name="T36" fmla="*/ 0 w 192"/>
                <a:gd name="T37" fmla="*/ 0 h 210"/>
                <a:gd name="T38" fmla="*/ 0 w 192"/>
                <a:gd name="T39" fmla="*/ 0 h 210"/>
                <a:gd name="T40" fmla="*/ 0 w 192"/>
                <a:gd name="T41" fmla="*/ 0 h 210"/>
                <a:gd name="T42" fmla="*/ 0 w 192"/>
                <a:gd name="T43" fmla="*/ 0 h 210"/>
                <a:gd name="T44" fmla="*/ 0 w 192"/>
                <a:gd name="T45" fmla="*/ 0 h 210"/>
                <a:gd name="T46" fmla="*/ 0 w 192"/>
                <a:gd name="T47" fmla="*/ 0 h 210"/>
                <a:gd name="T48" fmla="*/ 0 w 192"/>
                <a:gd name="T49" fmla="*/ 0 h 210"/>
                <a:gd name="T50" fmla="*/ 0 w 192"/>
                <a:gd name="T51" fmla="*/ 0 h 210"/>
                <a:gd name="T52" fmla="*/ 0 w 192"/>
                <a:gd name="T53" fmla="*/ 0 h 210"/>
                <a:gd name="T54" fmla="*/ 0 w 192"/>
                <a:gd name="T55" fmla="*/ 0 h 210"/>
                <a:gd name="T56" fmla="*/ 0 w 192"/>
                <a:gd name="T57" fmla="*/ 0 h 210"/>
                <a:gd name="T58" fmla="*/ 0 w 192"/>
                <a:gd name="T59" fmla="*/ 0 h 210"/>
                <a:gd name="T60" fmla="*/ 0 w 192"/>
                <a:gd name="T61" fmla="*/ 0 h 210"/>
                <a:gd name="T62" fmla="*/ 0 w 192"/>
                <a:gd name="T63" fmla="*/ 0 h 210"/>
                <a:gd name="T64" fmla="*/ 0 w 192"/>
                <a:gd name="T65" fmla="*/ 0 h 210"/>
                <a:gd name="T66" fmla="*/ 0 w 192"/>
                <a:gd name="T67" fmla="*/ 0 h 210"/>
                <a:gd name="T68" fmla="*/ 0 w 192"/>
                <a:gd name="T69" fmla="*/ 0 h 210"/>
                <a:gd name="T70" fmla="*/ 0 w 192"/>
                <a:gd name="T71" fmla="*/ 0 h 210"/>
                <a:gd name="T72" fmla="*/ 0 w 192"/>
                <a:gd name="T73" fmla="*/ 0 h 210"/>
                <a:gd name="T74" fmla="*/ 0 w 192"/>
                <a:gd name="T75" fmla="*/ 0 h 210"/>
                <a:gd name="T76" fmla="*/ 0 w 192"/>
                <a:gd name="T77" fmla="*/ 0 h 210"/>
                <a:gd name="T78" fmla="*/ 0 w 192"/>
                <a:gd name="T79" fmla="*/ 0 h 210"/>
                <a:gd name="T80" fmla="*/ 0 w 192"/>
                <a:gd name="T81" fmla="*/ 0 h 210"/>
                <a:gd name="T82" fmla="*/ 0 w 192"/>
                <a:gd name="T83" fmla="*/ 0 h 210"/>
                <a:gd name="T84" fmla="*/ 0 w 192"/>
                <a:gd name="T85" fmla="*/ 0 h 210"/>
                <a:gd name="T86" fmla="*/ 0 w 192"/>
                <a:gd name="T87" fmla="*/ 0 h 210"/>
                <a:gd name="T88" fmla="*/ 0 w 192"/>
                <a:gd name="T89" fmla="*/ 0 h 210"/>
                <a:gd name="T90" fmla="*/ 0 w 192"/>
                <a:gd name="T91" fmla="*/ 0 h 210"/>
                <a:gd name="T92" fmla="*/ 0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79" name="Freeform 122"/>
            <p:cNvSpPr/>
            <p:nvPr/>
          </p:nvSpPr>
          <p:spPr bwMode="auto">
            <a:xfrm rot="5959835" flipV="1">
              <a:off x="4321" y="2428"/>
              <a:ext cx="56" cy="41"/>
            </a:xfrm>
            <a:custGeom>
              <a:avLst/>
              <a:gdLst>
                <a:gd name="T0" fmla="*/ 0 w 192"/>
                <a:gd name="T1" fmla="*/ 0 h 210"/>
                <a:gd name="T2" fmla="*/ 0 w 192"/>
                <a:gd name="T3" fmla="*/ 0 h 210"/>
                <a:gd name="T4" fmla="*/ 0 w 192"/>
                <a:gd name="T5" fmla="*/ 0 h 210"/>
                <a:gd name="T6" fmla="*/ 0 w 192"/>
                <a:gd name="T7" fmla="*/ 0 h 210"/>
                <a:gd name="T8" fmla="*/ 0 w 192"/>
                <a:gd name="T9" fmla="*/ 0 h 210"/>
                <a:gd name="T10" fmla="*/ 0 w 192"/>
                <a:gd name="T11" fmla="*/ 0 h 210"/>
                <a:gd name="T12" fmla="*/ 0 w 192"/>
                <a:gd name="T13" fmla="*/ 0 h 210"/>
                <a:gd name="T14" fmla="*/ 0 w 192"/>
                <a:gd name="T15" fmla="*/ 0 h 210"/>
                <a:gd name="T16" fmla="*/ 0 w 192"/>
                <a:gd name="T17" fmla="*/ 0 h 210"/>
                <a:gd name="T18" fmla="*/ 0 w 192"/>
                <a:gd name="T19" fmla="*/ 0 h 210"/>
                <a:gd name="T20" fmla="*/ 0 w 192"/>
                <a:gd name="T21" fmla="*/ 0 h 210"/>
                <a:gd name="T22" fmla="*/ 0 w 192"/>
                <a:gd name="T23" fmla="*/ 0 h 210"/>
                <a:gd name="T24" fmla="*/ 0 w 192"/>
                <a:gd name="T25" fmla="*/ 0 h 210"/>
                <a:gd name="T26" fmla="*/ 0 w 192"/>
                <a:gd name="T27" fmla="*/ 0 h 210"/>
                <a:gd name="T28" fmla="*/ 0 w 192"/>
                <a:gd name="T29" fmla="*/ 0 h 210"/>
                <a:gd name="T30" fmla="*/ 0 w 192"/>
                <a:gd name="T31" fmla="*/ 0 h 210"/>
                <a:gd name="T32" fmla="*/ 0 w 192"/>
                <a:gd name="T33" fmla="*/ 0 h 210"/>
                <a:gd name="T34" fmla="*/ 0 w 192"/>
                <a:gd name="T35" fmla="*/ 0 h 210"/>
                <a:gd name="T36" fmla="*/ 0 w 192"/>
                <a:gd name="T37" fmla="*/ 0 h 210"/>
                <a:gd name="T38" fmla="*/ 0 w 192"/>
                <a:gd name="T39" fmla="*/ 0 h 210"/>
                <a:gd name="T40" fmla="*/ 0 w 192"/>
                <a:gd name="T41" fmla="*/ 0 h 210"/>
                <a:gd name="T42" fmla="*/ 0 w 192"/>
                <a:gd name="T43" fmla="*/ 0 h 210"/>
                <a:gd name="T44" fmla="*/ 0 w 192"/>
                <a:gd name="T45" fmla="*/ 0 h 210"/>
                <a:gd name="T46" fmla="*/ 0 w 192"/>
                <a:gd name="T47" fmla="*/ 0 h 210"/>
                <a:gd name="T48" fmla="*/ 0 w 192"/>
                <a:gd name="T49" fmla="*/ 0 h 210"/>
                <a:gd name="T50" fmla="*/ 0 w 192"/>
                <a:gd name="T51" fmla="*/ 0 h 210"/>
                <a:gd name="T52" fmla="*/ 0 w 192"/>
                <a:gd name="T53" fmla="*/ 0 h 210"/>
                <a:gd name="T54" fmla="*/ 0 w 192"/>
                <a:gd name="T55" fmla="*/ 0 h 210"/>
                <a:gd name="T56" fmla="*/ 0 w 192"/>
                <a:gd name="T57" fmla="*/ 0 h 210"/>
                <a:gd name="T58" fmla="*/ 0 w 192"/>
                <a:gd name="T59" fmla="*/ 0 h 210"/>
                <a:gd name="T60" fmla="*/ 0 w 192"/>
                <a:gd name="T61" fmla="*/ 0 h 210"/>
                <a:gd name="T62" fmla="*/ 0 w 192"/>
                <a:gd name="T63" fmla="*/ 0 h 210"/>
                <a:gd name="T64" fmla="*/ 0 w 192"/>
                <a:gd name="T65" fmla="*/ 0 h 210"/>
                <a:gd name="T66" fmla="*/ 0 w 192"/>
                <a:gd name="T67" fmla="*/ 0 h 210"/>
                <a:gd name="T68" fmla="*/ 0 w 192"/>
                <a:gd name="T69" fmla="*/ 0 h 210"/>
                <a:gd name="T70" fmla="*/ 0 w 192"/>
                <a:gd name="T71" fmla="*/ 0 h 210"/>
                <a:gd name="T72" fmla="*/ 0 w 192"/>
                <a:gd name="T73" fmla="*/ 0 h 210"/>
                <a:gd name="T74" fmla="*/ 0 w 192"/>
                <a:gd name="T75" fmla="*/ 0 h 210"/>
                <a:gd name="T76" fmla="*/ 0 w 192"/>
                <a:gd name="T77" fmla="*/ 0 h 210"/>
                <a:gd name="T78" fmla="*/ 0 w 192"/>
                <a:gd name="T79" fmla="*/ 0 h 210"/>
                <a:gd name="T80" fmla="*/ 0 w 192"/>
                <a:gd name="T81" fmla="*/ 0 h 210"/>
                <a:gd name="T82" fmla="*/ 0 w 192"/>
                <a:gd name="T83" fmla="*/ 0 h 210"/>
                <a:gd name="T84" fmla="*/ 0 w 192"/>
                <a:gd name="T85" fmla="*/ 0 h 210"/>
                <a:gd name="T86" fmla="*/ 0 w 192"/>
                <a:gd name="T87" fmla="*/ 0 h 210"/>
                <a:gd name="T88" fmla="*/ 0 w 192"/>
                <a:gd name="T89" fmla="*/ 0 h 210"/>
                <a:gd name="T90" fmla="*/ 0 w 192"/>
                <a:gd name="T91" fmla="*/ 0 h 210"/>
                <a:gd name="T92" fmla="*/ 0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80" name="Freeform 123"/>
            <p:cNvSpPr/>
            <p:nvPr/>
          </p:nvSpPr>
          <p:spPr bwMode="auto">
            <a:xfrm rot="5959835" flipV="1">
              <a:off x="4362" y="2434"/>
              <a:ext cx="56" cy="41"/>
            </a:xfrm>
            <a:custGeom>
              <a:avLst/>
              <a:gdLst>
                <a:gd name="T0" fmla="*/ 0 w 192"/>
                <a:gd name="T1" fmla="*/ 0 h 210"/>
                <a:gd name="T2" fmla="*/ 0 w 192"/>
                <a:gd name="T3" fmla="*/ 0 h 210"/>
                <a:gd name="T4" fmla="*/ 0 w 192"/>
                <a:gd name="T5" fmla="*/ 0 h 210"/>
                <a:gd name="T6" fmla="*/ 0 w 192"/>
                <a:gd name="T7" fmla="*/ 0 h 210"/>
                <a:gd name="T8" fmla="*/ 0 w 192"/>
                <a:gd name="T9" fmla="*/ 0 h 210"/>
                <a:gd name="T10" fmla="*/ 0 w 192"/>
                <a:gd name="T11" fmla="*/ 0 h 210"/>
                <a:gd name="T12" fmla="*/ 0 w 192"/>
                <a:gd name="T13" fmla="*/ 0 h 210"/>
                <a:gd name="T14" fmla="*/ 0 w 192"/>
                <a:gd name="T15" fmla="*/ 0 h 210"/>
                <a:gd name="T16" fmla="*/ 0 w 192"/>
                <a:gd name="T17" fmla="*/ 0 h 210"/>
                <a:gd name="T18" fmla="*/ 0 w 192"/>
                <a:gd name="T19" fmla="*/ 0 h 210"/>
                <a:gd name="T20" fmla="*/ 0 w 192"/>
                <a:gd name="T21" fmla="*/ 0 h 210"/>
                <a:gd name="T22" fmla="*/ 0 w 192"/>
                <a:gd name="T23" fmla="*/ 0 h 210"/>
                <a:gd name="T24" fmla="*/ 0 w 192"/>
                <a:gd name="T25" fmla="*/ 0 h 210"/>
                <a:gd name="T26" fmla="*/ 0 w 192"/>
                <a:gd name="T27" fmla="*/ 0 h 210"/>
                <a:gd name="T28" fmla="*/ 0 w 192"/>
                <a:gd name="T29" fmla="*/ 0 h 210"/>
                <a:gd name="T30" fmla="*/ 0 w 192"/>
                <a:gd name="T31" fmla="*/ 0 h 210"/>
                <a:gd name="T32" fmla="*/ 0 w 192"/>
                <a:gd name="T33" fmla="*/ 0 h 210"/>
                <a:gd name="T34" fmla="*/ 0 w 192"/>
                <a:gd name="T35" fmla="*/ 0 h 210"/>
                <a:gd name="T36" fmla="*/ 0 w 192"/>
                <a:gd name="T37" fmla="*/ 0 h 210"/>
                <a:gd name="T38" fmla="*/ 0 w 192"/>
                <a:gd name="T39" fmla="*/ 0 h 210"/>
                <a:gd name="T40" fmla="*/ 0 w 192"/>
                <a:gd name="T41" fmla="*/ 0 h 210"/>
                <a:gd name="T42" fmla="*/ 0 w 192"/>
                <a:gd name="T43" fmla="*/ 0 h 210"/>
                <a:gd name="T44" fmla="*/ 0 w 192"/>
                <a:gd name="T45" fmla="*/ 0 h 210"/>
                <a:gd name="T46" fmla="*/ 0 w 192"/>
                <a:gd name="T47" fmla="*/ 0 h 210"/>
                <a:gd name="T48" fmla="*/ 0 w 192"/>
                <a:gd name="T49" fmla="*/ 0 h 210"/>
                <a:gd name="T50" fmla="*/ 0 w 192"/>
                <a:gd name="T51" fmla="*/ 0 h 210"/>
                <a:gd name="T52" fmla="*/ 0 w 192"/>
                <a:gd name="T53" fmla="*/ 0 h 210"/>
                <a:gd name="T54" fmla="*/ 0 w 192"/>
                <a:gd name="T55" fmla="*/ 0 h 210"/>
                <a:gd name="T56" fmla="*/ 0 w 192"/>
                <a:gd name="T57" fmla="*/ 0 h 210"/>
                <a:gd name="T58" fmla="*/ 0 w 192"/>
                <a:gd name="T59" fmla="*/ 0 h 210"/>
                <a:gd name="T60" fmla="*/ 0 w 192"/>
                <a:gd name="T61" fmla="*/ 0 h 210"/>
                <a:gd name="T62" fmla="*/ 0 w 192"/>
                <a:gd name="T63" fmla="*/ 0 h 210"/>
                <a:gd name="T64" fmla="*/ 0 w 192"/>
                <a:gd name="T65" fmla="*/ 0 h 210"/>
                <a:gd name="T66" fmla="*/ 0 w 192"/>
                <a:gd name="T67" fmla="*/ 0 h 210"/>
                <a:gd name="T68" fmla="*/ 0 w 192"/>
                <a:gd name="T69" fmla="*/ 0 h 210"/>
                <a:gd name="T70" fmla="*/ 0 w 192"/>
                <a:gd name="T71" fmla="*/ 0 h 210"/>
                <a:gd name="T72" fmla="*/ 0 w 192"/>
                <a:gd name="T73" fmla="*/ 0 h 210"/>
                <a:gd name="T74" fmla="*/ 0 w 192"/>
                <a:gd name="T75" fmla="*/ 0 h 210"/>
                <a:gd name="T76" fmla="*/ 0 w 192"/>
                <a:gd name="T77" fmla="*/ 0 h 210"/>
                <a:gd name="T78" fmla="*/ 0 w 192"/>
                <a:gd name="T79" fmla="*/ 0 h 210"/>
                <a:gd name="T80" fmla="*/ 0 w 192"/>
                <a:gd name="T81" fmla="*/ 0 h 210"/>
                <a:gd name="T82" fmla="*/ 0 w 192"/>
                <a:gd name="T83" fmla="*/ 0 h 210"/>
                <a:gd name="T84" fmla="*/ 0 w 192"/>
                <a:gd name="T85" fmla="*/ 0 h 210"/>
                <a:gd name="T86" fmla="*/ 0 w 192"/>
                <a:gd name="T87" fmla="*/ 0 h 210"/>
                <a:gd name="T88" fmla="*/ 0 w 192"/>
                <a:gd name="T89" fmla="*/ 0 h 210"/>
                <a:gd name="T90" fmla="*/ 0 w 192"/>
                <a:gd name="T91" fmla="*/ 0 h 210"/>
                <a:gd name="T92" fmla="*/ 0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81" name="Freeform 124"/>
            <p:cNvSpPr/>
            <p:nvPr/>
          </p:nvSpPr>
          <p:spPr bwMode="auto">
            <a:xfrm rot="5959835" flipV="1">
              <a:off x="4399" y="2437"/>
              <a:ext cx="56" cy="41"/>
            </a:xfrm>
            <a:custGeom>
              <a:avLst/>
              <a:gdLst>
                <a:gd name="T0" fmla="*/ 0 w 192"/>
                <a:gd name="T1" fmla="*/ 0 h 210"/>
                <a:gd name="T2" fmla="*/ 0 w 192"/>
                <a:gd name="T3" fmla="*/ 0 h 210"/>
                <a:gd name="T4" fmla="*/ 0 w 192"/>
                <a:gd name="T5" fmla="*/ 0 h 210"/>
                <a:gd name="T6" fmla="*/ 0 w 192"/>
                <a:gd name="T7" fmla="*/ 0 h 210"/>
                <a:gd name="T8" fmla="*/ 0 w 192"/>
                <a:gd name="T9" fmla="*/ 0 h 210"/>
                <a:gd name="T10" fmla="*/ 0 w 192"/>
                <a:gd name="T11" fmla="*/ 0 h 210"/>
                <a:gd name="T12" fmla="*/ 0 w 192"/>
                <a:gd name="T13" fmla="*/ 0 h 210"/>
                <a:gd name="T14" fmla="*/ 0 w 192"/>
                <a:gd name="T15" fmla="*/ 0 h 210"/>
                <a:gd name="T16" fmla="*/ 0 w 192"/>
                <a:gd name="T17" fmla="*/ 0 h 210"/>
                <a:gd name="T18" fmla="*/ 0 w 192"/>
                <a:gd name="T19" fmla="*/ 0 h 210"/>
                <a:gd name="T20" fmla="*/ 0 w 192"/>
                <a:gd name="T21" fmla="*/ 0 h 210"/>
                <a:gd name="T22" fmla="*/ 0 w 192"/>
                <a:gd name="T23" fmla="*/ 0 h 210"/>
                <a:gd name="T24" fmla="*/ 0 w 192"/>
                <a:gd name="T25" fmla="*/ 0 h 210"/>
                <a:gd name="T26" fmla="*/ 0 w 192"/>
                <a:gd name="T27" fmla="*/ 0 h 210"/>
                <a:gd name="T28" fmla="*/ 0 w 192"/>
                <a:gd name="T29" fmla="*/ 0 h 210"/>
                <a:gd name="T30" fmla="*/ 0 w 192"/>
                <a:gd name="T31" fmla="*/ 0 h 210"/>
                <a:gd name="T32" fmla="*/ 0 w 192"/>
                <a:gd name="T33" fmla="*/ 0 h 210"/>
                <a:gd name="T34" fmla="*/ 0 w 192"/>
                <a:gd name="T35" fmla="*/ 0 h 210"/>
                <a:gd name="T36" fmla="*/ 0 w 192"/>
                <a:gd name="T37" fmla="*/ 0 h 210"/>
                <a:gd name="T38" fmla="*/ 0 w 192"/>
                <a:gd name="T39" fmla="*/ 0 h 210"/>
                <a:gd name="T40" fmla="*/ 0 w 192"/>
                <a:gd name="T41" fmla="*/ 0 h 210"/>
                <a:gd name="T42" fmla="*/ 0 w 192"/>
                <a:gd name="T43" fmla="*/ 0 h 210"/>
                <a:gd name="T44" fmla="*/ 0 w 192"/>
                <a:gd name="T45" fmla="*/ 0 h 210"/>
                <a:gd name="T46" fmla="*/ 0 w 192"/>
                <a:gd name="T47" fmla="*/ 0 h 210"/>
                <a:gd name="T48" fmla="*/ 0 w 192"/>
                <a:gd name="T49" fmla="*/ 0 h 210"/>
                <a:gd name="T50" fmla="*/ 0 w 192"/>
                <a:gd name="T51" fmla="*/ 0 h 210"/>
                <a:gd name="T52" fmla="*/ 0 w 192"/>
                <a:gd name="T53" fmla="*/ 0 h 210"/>
                <a:gd name="T54" fmla="*/ 0 w 192"/>
                <a:gd name="T55" fmla="*/ 0 h 210"/>
                <a:gd name="T56" fmla="*/ 0 w 192"/>
                <a:gd name="T57" fmla="*/ 0 h 210"/>
                <a:gd name="T58" fmla="*/ 0 w 192"/>
                <a:gd name="T59" fmla="*/ 0 h 210"/>
                <a:gd name="T60" fmla="*/ 0 w 192"/>
                <a:gd name="T61" fmla="*/ 0 h 210"/>
                <a:gd name="T62" fmla="*/ 0 w 192"/>
                <a:gd name="T63" fmla="*/ 0 h 210"/>
                <a:gd name="T64" fmla="*/ 0 w 192"/>
                <a:gd name="T65" fmla="*/ 0 h 210"/>
                <a:gd name="T66" fmla="*/ 0 w 192"/>
                <a:gd name="T67" fmla="*/ 0 h 210"/>
                <a:gd name="T68" fmla="*/ 0 w 192"/>
                <a:gd name="T69" fmla="*/ 0 h 210"/>
                <a:gd name="T70" fmla="*/ 0 w 192"/>
                <a:gd name="T71" fmla="*/ 0 h 210"/>
                <a:gd name="T72" fmla="*/ 0 w 192"/>
                <a:gd name="T73" fmla="*/ 0 h 210"/>
                <a:gd name="T74" fmla="*/ 0 w 192"/>
                <a:gd name="T75" fmla="*/ 0 h 210"/>
                <a:gd name="T76" fmla="*/ 0 w 192"/>
                <a:gd name="T77" fmla="*/ 0 h 210"/>
                <a:gd name="T78" fmla="*/ 0 w 192"/>
                <a:gd name="T79" fmla="*/ 0 h 210"/>
                <a:gd name="T80" fmla="*/ 0 w 192"/>
                <a:gd name="T81" fmla="*/ 0 h 210"/>
                <a:gd name="T82" fmla="*/ 0 w 192"/>
                <a:gd name="T83" fmla="*/ 0 h 210"/>
                <a:gd name="T84" fmla="*/ 0 w 192"/>
                <a:gd name="T85" fmla="*/ 0 h 210"/>
                <a:gd name="T86" fmla="*/ 0 w 192"/>
                <a:gd name="T87" fmla="*/ 0 h 210"/>
                <a:gd name="T88" fmla="*/ 0 w 192"/>
                <a:gd name="T89" fmla="*/ 0 h 210"/>
                <a:gd name="T90" fmla="*/ 0 w 192"/>
                <a:gd name="T91" fmla="*/ 0 h 210"/>
                <a:gd name="T92" fmla="*/ 0 w 192"/>
                <a:gd name="T93" fmla="*/ 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210"/>
                <a:gd name="T143" fmla="*/ 192 w 192"/>
                <a:gd name="T144" fmla="*/ 210 h 2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210">
                  <a:moveTo>
                    <a:pt x="39" y="0"/>
                  </a:moveTo>
                  <a:cubicBezTo>
                    <a:pt x="82" y="1"/>
                    <a:pt x="126" y="1"/>
                    <a:pt x="169" y="6"/>
                  </a:cubicBezTo>
                  <a:cubicBezTo>
                    <a:pt x="156" y="15"/>
                    <a:pt x="136" y="13"/>
                    <a:pt x="121" y="14"/>
                  </a:cubicBezTo>
                  <a:cubicBezTo>
                    <a:pt x="97" y="19"/>
                    <a:pt x="71" y="20"/>
                    <a:pt x="47" y="26"/>
                  </a:cubicBezTo>
                  <a:cubicBezTo>
                    <a:pt x="84" y="2"/>
                    <a:pt x="58" y="17"/>
                    <a:pt x="165" y="24"/>
                  </a:cubicBezTo>
                  <a:cubicBezTo>
                    <a:pt x="172" y="24"/>
                    <a:pt x="152" y="27"/>
                    <a:pt x="145" y="28"/>
                  </a:cubicBezTo>
                  <a:cubicBezTo>
                    <a:pt x="139" y="29"/>
                    <a:pt x="133" y="31"/>
                    <a:pt x="127" y="32"/>
                  </a:cubicBezTo>
                  <a:cubicBezTo>
                    <a:pt x="108" y="35"/>
                    <a:pt x="88" y="37"/>
                    <a:pt x="69" y="40"/>
                  </a:cubicBezTo>
                  <a:cubicBezTo>
                    <a:pt x="27" y="56"/>
                    <a:pt x="0" y="56"/>
                    <a:pt x="105" y="50"/>
                  </a:cubicBezTo>
                  <a:cubicBezTo>
                    <a:pt x="116" y="48"/>
                    <a:pt x="128" y="47"/>
                    <a:pt x="139" y="44"/>
                  </a:cubicBezTo>
                  <a:cubicBezTo>
                    <a:pt x="143" y="43"/>
                    <a:pt x="151" y="40"/>
                    <a:pt x="151" y="40"/>
                  </a:cubicBezTo>
                  <a:cubicBezTo>
                    <a:pt x="163" y="41"/>
                    <a:pt x="175" y="40"/>
                    <a:pt x="187" y="42"/>
                  </a:cubicBezTo>
                  <a:cubicBezTo>
                    <a:pt x="192" y="43"/>
                    <a:pt x="176" y="43"/>
                    <a:pt x="171" y="44"/>
                  </a:cubicBezTo>
                  <a:cubicBezTo>
                    <a:pt x="159" y="47"/>
                    <a:pt x="155" y="51"/>
                    <a:pt x="139" y="54"/>
                  </a:cubicBezTo>
                  <a:cubicBezTo>
                    <a:pt x="105" y="60"/>
                    <a:pt x="68" y="63"/>
                    <a:pt x="35" y="74"/>
                  </a:cubicBezTo>
                  <a:cubicBezTo>
                    <a:pt x="60" y="82"/>
                    <a:pt x="94" y="73"/>
                    <a:pt x="121" y="70"/>
                  </a:cubicBezTo>
                  <a:cubicBezTo>
                    <a:pt x="134" y="66"/>
                    <a:pt x="148" y="64"/>
                    <a:pt x="161" y="60"/>
                  </a:cubicBezTo>
                  <a:cubicBezTo>
                    <a:pt x="184" y="65"/>
                    <a:pt x="166" y="60"/>
                    <a:pt x="141" y="64"/>
                  </a:cubicBezTo>
                  <a:cubicBezTo>
                    <a:pt x="122" y="67"/>
                    <a:pt x="125" y="70"/>
                    <a:pt x="97" y="72"/>
                  </a:cubicBezTo>
                  <a:cubicBezTo>
                    <a:pt x="82" y="75"/>
                    <a:pt x="70" y="82"/>
                    <a:pt x="55" y="86"/>
                  </a:cubicBezTo>
                  <a:cubicBezTo>
                    <a:pt x="63" y="98"/>
                    <a:pt x="77" y="95"/>
                    <a:pt x="91" y="96"/>
                  </a:cubicBezTo>
                  <a:cubicBezTo>
                    <a:pt x="123" y="94"/>
                    <a:pt x="154" y="88"/>
                    <a:pt x="187" y="86"/>
                  </a:cubicBezTo>
                  <a:cubicBezTo>
                    <a:pt x="136" y="99"/>
                    <a:pt x="90" y="106"/>
                    <a:pt x="37" y="108"/>
                  </a:cubicBezTo>
                  <a:cubicBezTo>
                    <a:pt x="33" y="109"/>
                    <a:pt x="20" y="110"/>
                    <a:pt x="37" y="116"/>
                  </a:cubicBezTo>
                  <a:cubicBezTo>
                    <a:pt x="80" y="115"/>
                    <a:pt x="95" y="110"/>
                    <a:pt x="135" y="102"/>
                  </a:cubicBezTo>
                  <a:cubicBezTo>
                    <a:pt x="150" y="103"/>
                    <a:pt x="165" y="101"/>
                    <a:pt x="179" y="104"/>
                  </a:cubicBezTo>
                  <a:cubicBezTo>
                    <a:pt x="185" y="105"/>
                    <a:pt x="169" y="110"/>
                    <a:pt x="163" y="112"/>
                  </a:cubicBezTo>
                  <a:cubicBezTo>
                    <a:pt x="138" y="119"/>
                    <a:pt x="165" y="113"/>
                    <a:pt x="131" y="120"/>
                  </a:cubicBezTo>
                  <a:cubicBezTo>
                    <a:pt x="118" y="126"/>
                    <a:pt x="105" y="132"/>
                    <a:pt x="91" y="134"/>
                  </a:cubicBezTo>
                  <a:cubicBezTo>
                    <a:pt x="88" y="135"/>
                    <a:pt x="86" y="137"/>
                    <a:pt x="83" y="138"/>
                  </a:cubicBezTo>
                  <a:cubicBezTo>
                    <a:pt x="80" y="139"/>
                    <a:pt x="76" y="139"/>
                    <a:pt x="73" y="140"/>
                  </a:cubicBezTo>
                  <a:cubicBezTo>
                    <a:pt x="52" y="145"/>
                    <a:pt x="116" y="141"/>
                    <a:pt x="137" y="140"/>
                  </a:cubicBezTo>
                  <a:cubicBezTo>
                    <a:pt x="155" y="137"/>
                    <a:pt x="147" y="139"/>
                    <a:pt x="163" y="134"/>
                  </a:cubicBezTo>
                  <a:cubicBezTo>
                    <a:pt x="166" y="133"/>
                    <a:pt x="158" y="137"/>
                    <a:pt x="155" y="138"/>
                  </a:cubicBezTo>
                  <a:cubicBezTo>
                    <a:pt x="152" y="140"/>
                    <a:pt x="149" y="143"/>
                    <a:pt x="145" y="144"/>
                  </a:cubicBezTo>
                  <a:cubicBezTo>
                    <a:pt x="137" y="147"/>
                    <a:pt x="111" y="157"/>
                    <a:pt x="101" y="158"/>
                  </a:cubicBezTo>
                  <a:cubicBezTo>
                    <a:pt x="87" y="160"/>
                    <a:pt x="73" y="159"/>
                    <a:pt x="59" y="160"/>
                  </a:cubicBezTo>
                  <a:cubicBezTo>
                    <a:pt x="11" y="167"/>
                    <a:pt x="53" y="160"/>
                    <a:pt x="143" y="164"/>
                  </a:cubicBezTo>
                  <a:cubicBezTo>
                    <a:pt x="146" y="164"/>
                    <a:pt x="138" y="165"/>
                    <a:pt x="135" y="166"/>
                  </a:cubicBezTo>
                  <a:cubicBezTo>
                    <a:pt x="131" y="167"/>
                    <a:pt x="127" y="167"/>
                    <a:pt x="123" y="168"/>
                  </a:cubicBezTo>
                  <a:cubicBezTo>
                    <a:pt x="114" y="169"/>
                    <a:pt x="104" y="171"/>
                    <a:pt x="95" y="172"/>
                  </a:cubicBezTo>
                  <a:cubicBezTo>
                    <a:pt x="75" y="175"/>
                    <a:pt x="58" y="177"/>
                    <a:pt x="37" y="178"/>
                  </a:cubicBezTo>
                  <a:cubicBezTo>
                    <a:pt x="25" y="184"/>
                    <a:pt x="21" y="195"/>
                    <a:pt x="39" y="196"/>
                  </a:cubicBezTo>
                  <a:cubicBezTo>
                    <a:pt x="79" y="197"/>
                    <a:pt x="119" y="197"/>
                    <a:pt x="159" y="198"/>
                  </a:cubicBezTo>
                  <a:cubicBezTo>
                    <a:pt x="144" y="203"/>
                    <a:pt x="151" y="203"/>
                    <a:pt x="137" y="200"/>
                  </a:cubicBezTo>
                  <a:cubicBezTo>
                    <a:pt x="40" y="203"/>
                    <a:pt x="78" y="206"/>
                    <a:pt x="117" y="210"/>
                  </a:cubicBezTo>
                  <a:cubicBezTo>
                    <a:pt x="155" y="208"/>
                    <a:pt x="140" y="208"/>
                    <a:pt x="163" y="208"/>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82" name="Freeform 125"/>
            <p:cNvSpPr/>
            <p:nvPr/>
          </p:nvSpPr>
          <p:spPr bwMode="auto">
            <a:xfrm rot="221713">
              <a:off x="4230" y="2434"/>
              <a:ext cx="15" cy="33"/>
            </a:xfrm>
            <a:custGeom>
              <a:avLst/>
              <a:gdLst>
                <a:gd name="T0" fmla="*/ 0 w 28"/>
                <a:gd name="T1" fmla="*/ 0 h 123"/>
                <a:gd name="T2" fmla="*/ 1 w 28"/>
                <a:gd name="T3" fmla="*/ 0 h 123"/>
                <a:gd name="T4" fmla="*/ 1 w 28"/>
                <a:gd name="T5" fmla="*/ 0 h 123"/>
                <a:gd name="T6" fmla="*/ 1 w 28"/>
                <a:gd name="T7" fmla="*/ 0 h 123"/>
                <a:gd name="T8" fmla="*/ 1 w 28"/>
                <a:gd name="T9" fmla="*/ 0 h 123"/>
                <a:gd name="T10" fmla="*/ 1 w 28"/>
                <a:gd name="T11" fmla="*/ 0 h 123"/>
                <a:gd name="T12" fmla="*/ 1 w 28"/>
                <a:gd name="T13" fmla="*/ 0 h 123"/>
                <a:gd name="T14" fmla="*/ 1 w 28"/>
                <a:gd name="T15" fmla="*/ 0 h 123"/>
                <a:gd name="T16" fmla="*/ 1 w 28"/>
                <a:gd name="T17" fmla="*/ 0 h 123"/>
                <a:gd name="T18" fmla="*/ 1 w 28"/>
                <a:gd name="T19" fmla="*/ 0 h 123"/>
                <a:gd name="T20" fmla="*/ 1 w 28"/>
                <a:gd name="T21" fmla="*/ 0 h 123"/>
                <a:gd name="T22" fmla="*/ 1 w 28"/>
                <a:gd name="T23" fmla="*/ 0 h 123"/>
                <a:gd name="T24" fmla="*/ 1 w 28"/>
                <a:gd name="T25" fmla="*/ 0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123"/>
                <a:gd name="T41" fmla="*/ 28 w 28"/>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123">
                  <a:moveTo>
                    <a:pt x="0" y="66"/>
                  </a:moveTo>
                  <a:cubicBezTo>
                    <a:pt x="2" y="75"/>
                    <a:pt x="1" y="113"/>
                    <a:pt x="6" y="86"/>
                  </a:cubicBezTo>
                  <a:cubicBezTo>
                    <a:pt x="8" y="61"/>
                    <a:pt x="14" y="41"/>
                    <a:pt x="6" y="18"/>
                  </a:cubicBezTo>
                  <a:cubicBezTo>
                    <a:pt x="21" y="13"/>
                    <a:pt x="19" y="61"/>
                    <a:pt x="22" y="76"/>
                  </a:cubicBezTo>
                  <a:cubicBezTo>
                    <a:pt x="20" y="113"/>
                    <a:pt x="22" y="123"/>
                    <a:pt x="14" y="100"/>
                  </a:cubicBezTo>
                  <a:cubicBezTo>
                    <a:pt x="16" y="90"/>
                    <a:pt x="19" y="82"/>
                    <a:pt x="20" y="72"/>
                  </a:cubicBezTo>
                  <a:cubicBezTo>
                    <a:pt x="21" y="51"/>
                    <a:pt x="21" y="31"/>
                    <a:pt x="22" y="10"/>
                  </a:cubicBezTo>
                  <a:cubicBezTo>
                    <a:pt x="22" y="8"/>
                    <a:pt x="24" y="2"/>
                    <a:pt x="24" y="4"/>
                  </a:cubicBezTo>
                  <a:cubicBezTo>
                    <a:pt x="24" y="21"/>
                    <a:pt x="17" y="36"/>
                    <a:pt x="14" y="52"/>
                  </a:cubicBezTo>
                  <a:cubicBezTo>
                    <a:pt x="13" y="67"/>
                    <a:pt x="10" y="86"/>
                    <a:pt x="14" y="100"/>
                  </a:cubicBezTo>
                  <a:cubicBezTo>
                    <a:pt x="15" y="102"/>
                    <a:pt x="17" y="96"/>
                    <a:pt x="18" y="94"/>
                  </a:cubicBezTo>
                  <a:cubicBezTo>
                    <a:pt x="21" y="89"/>
                    <a:pt x="22" y="83"/>
                    <a:pt x="24" y="78"/>
                  </a:cubicBezTo>
                  <a:cubicBezTo>
                    <a:pt x="24" y="68"/>
                    <a:pt x="15" y="13"/>
                    <a:pt x="28" y="0"/>
                  </a:cubicBez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58" name="Group 13"/>
          <p:cNvGrpSpPr/>
          <p:nvPr/>
        </p:nvGrpSpPr>
        <p:grpSpPr bwMode="auto">
          <a:xfrm>
            <a:off x="0" y="0"/>
            <a:ext cx="10199688" cy="1214438"/>
            <a:chOff x="814" y="1605"/>
            <a:chExt cx="5184" cy="576"/>
          </a:xfrm>
        </p:grpSpPr>
        <p:sp>
          <p:nvSpPr>
            <p:cNvPr id="5169" name="Rectangle 4"/>
            <p:cNvSpPr>
              <a:spLocks noChangeArrowheads="1"/>
            </p:cNvSpPr>
            <p:nvPr/>
          </p:nvSpPr>
          <p:spPr bwMode="auto">
            <a:xfrm>
              <a:off x="814" y="1605"/>
              <a:ext cx="576" cy="576"/>
            </a:xfrm>
            <a:prstGeom prst="rect">
              <a:avLst/>
            </a:prstGeom>
            <a:solidFill>
              <a:schemeClr val="bg1"/>
            </a:solidFill>
            <a:ln w="9525">
              <a:solidFill>
                <a:schemeClr val="bg2"/>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0" name="Rectangle 5"/>
            <p:cNvSpPr>
              <a:spLocks noChangeArrowheads="1"/>
            </p:cNvSpPr>
            <p:nvPr/>
          </p:nvSpPr>
          <p:spPr bwMode="auto">
            <a:xfrm>
              <a:off x="1472" y="1605"/>
              <a:ext cx="576" cy="576"/>
            </a:xfrm>
            <a:prstGeom prst="rect">
              <a:avLst/>
            </a:prstGeom>
            <a:solidFill>
              <a:schemeClr val="tx1"/>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1" name="Rectangle 6"/>
            <p:cNvSpPr>
              <a:spLocks noChangeArrowheads="1"/>
            </p:cNvSpPr>
            <p:nvPr/>
          </p:nvSpPr>
          <p:spPr bwMode="auto">
            <a:xfrm>
              <a:off x="2130" y="1605"/>
              <a:ext cx="576" cy="576"/>
            </a:xfrm>
            <a:prstGeom prst="rect">
              <a:avLst/>
            </a:prstGeom>
            <a:solidFill>
              <a:schemeClr val="bg2"/>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2" name="Rectangle 7"/>
            <p:cNvSpPr>
              <a:spLocks noChangeArrowheads="1"/>
            </p:cNvSpPr>
            <p:nvPr/>
          </p:nvSpPr>
          <p:spPr bwMode="auto">
            <a:xfrm>
              <a:off x="2788" y="1605"/>
              <a:ext cx="576" cy="576"/>
            </a:xfrm>
            <a:prstGeom prst="rect">
              <a:avLst/>
            </a:prstGeom>
            <a:solidFill>
              <a:schemeClr val="tx2"/>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3" name="Rectangle 8"/>
            <p:cNvSpPr>
              <a:spLocks noChangeArrowheads="1"/>
            </p:cNvSpPr>
            <p:nvPr/>
          </p:nvSpPr>
          <p:spPr bwMode="auto">
            <a:xfrm>
              <a:off x="3447" y="1605"/>
              <a:ext cx="576" cy="576"/>
            </a:xfrm>
            <a:prstGeom prst="rect">
              <a:avLst/>
            </a:prstGeom>
            <a:solidFill>
              <a:schemeClr val="accent1"/>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4" name="Rectangle 9"/>
            <p:cNvSpPr>
              <a:spLocks noChangeArrowheads="1"/>
            </p:cNvSpPr>
            <p:nvPr/>
          </p:nvSpPr>
          <p:spPr bwMode="auto">
            <a:xfrm>
              <a:off x="4105" y="1605"/>
              <a:ext cx="576" cy="576"/>
            </a:xfrm>
            <a:prstGeom prst="rect">
              <a:avLst/>
            </a:prstGeom>
            <a:solidFill>
              <a:schemeClr val="accent2"/>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5" name="Rectangle 10"/>
            <p:cNvSpPr>
              <a:spLocks noChangeArrowheads="1"/>
            </p:cNvSpPr>
            <p:nvPr/>
          </p:nvSpPr>
          <p:spPr bwMode="auto">
            <a:xfrm>
              <a:off x="4763" y="1605"/>
              <a:ext cx="576" cy="576"/>
            </a:xfrm>
            <a:prstGeom prst="rect">
              <a:avLst/>
            </a:prstGeom>
            <a:solidFill>
              <a:schemeClr val="hlink"/>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76" name="Rectangle 11"/>
            <p:cNvSpPr>
              <a:spLocks noChangeArrowheads="1"/>
            </p:cNvSpPr>
            <p:nvPr/>
          </p:nvSpPr>
          <p:spPr bwMode="auto">
            <a:xfrm>
              <a:off x="5422" y="1605"/>
              <a:ext cx="576" cy="576"/>
            </a:xfrm>
            <a:prstGeom prst="rect">
              <a:avLst/>
            </a:prstGeom>
            <a:solidFill>
              <a:schemeClr val="folHlink"/>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grpSp>
      <p:grpSp>
        <p:nvGrpSpPr>
          <p:cNvPr id="5159" name="Group 13"/>
          <p:cNvGrpSpPr/>
          <p:nvPr/>
        </p:nvGrpSpPr>
        <p:grpSpPr bwMode="auto">
          <a:xfrm rot="10800000">
            <a:off x="76200" y="5094288"/>
            <a:ext cx="10123488" cy="1763712"/>
            <a:chOff x="814" y="1605"/>
            <a:chExt cx="5184" cy="576"/>
          </a:xfrm>
        </p:grpSpPr>
        <p:sp>
          <p:nvSpPr>
            <p:cNvPr id="5161" name="Rectangle 4"/>
            <p:cNvSpPr>
              <a:spLocks noChangeArrowheads="1"/>
            </p:cNvSpPr>
            <p:nvPr/>
          </p:nvSpPr>
          <p:spPr bwMode="auto">
            <a:xfrm>
              <a:off x="814" y="1605"/>
              <a:ext cx="576" cy="576"/>
            </a:xfrm>
            <a:prstGeom prst="rect">
              <a:avLst/>
            </a:prstGeom>
            <a:solidFill>
              <a:schemeClr val="bg1"/>
            </a:solidFill>
            <a:ln w="9525">
              <a:solidFill>
                <a:schemeClr val="bg2"/>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2" name="Rectangle 5"/>
            <p:cNvSpPr>
              <a:spLocks noChangeArrowheads="1"/>
            </p:cNvSpPr>
            <p:nvPr/>
          </p:nvSpPr>
          <p:spPr bwMode="auto">
            <a:xfrm>
              <a:off x="1472" y="1605"/>
              <a:ext cx="576" cy="576"/>
            </a:xfrm>
            <a:prstGeom prst="rect">
              <a:avLst/>
            </a:prstGeom>
            <a:solidFill>
              <a:schemeClr val="tx1"/>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3" name="Rectangle 6"/>
            <p:cNvSpPr>
              <a:spLocks noChangeArrowheads="1"/>
            </p:cNvSpPr>
            <p:nvPr/>
          </p:nvSpPr>
          <p:spPr bwMode="auto">
            <a:xfrm>
              <a:off x="2130" y="1605"/>
              <a:ext cx="576" cy="576"/>
            </a:xfrm>
            <a:prstGeom prst="rect">
              <a:avLst/>
            </a:prstGeom>
            <a:solidFill>
              <a:schemeClr val="bg2"/>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4" name="Rectangle 7"/>
            <p:cNvSpPr>
              <a:spLocks noChangeArrowheads="1"/>
            </p:cNvSpPr>
            <p:nvPr/>
          </p:nvSpPr>
          <p:spPr bwMode="auto">
            <a:xfrm>
              <a:off x="2788" y="1605"/>
              <a:ext cx="576" cy="576"/>
            </a:xfrm>
            <a:prstGeom prst="rect">
              <a:avLst/>
            </a:prstGeom>
            <a:solidFill>
              <a:schemeClr val="tx2"/>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5" name="Rectangle 8"/>
            <p:cNvSpPr>
              <a:spLocks noChangeArrowheads="1"/>
            </p:cNvSpPr>
            <p:nvPr/>
          </p:nvSpPr>
          <p:spPr bwMode="auto">
            <a:xfrm>
              <a:off x="3447" y="1605"/>
              <a:ext cx="576" cy="576"/>
            </a:xfrm>
            <a:prstGeom prst="rect">
              <a:avLst/>
            </a:prstGeom>
            <a:solidFill>
              <a:schemeClr val="accent1"/>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6" name="Rectangle 9"/>
            <p:cNvSpPr>
              <a:spLocks noChangeArrowheads="1"/>
            </p:cNvSpPr>
            <p:nvPr/>
          </p:nvSpPr>
          <p:spPr bwMode="auto">
            <a:xfrm>
              <a:off x="4105" y="1605"/>
              <a:ext cx="576" cy="576"/>
            </a:xfrm>
            <a:prstGeom prst="rect">
              <a:avLst/>
            </a:prstGeom>
            <a:solidFill>
              <a:schemeClr val="accent2"/>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7" name="Rectangle 10"/>
            <p:cNvSpPr>
              <a:spLocks noChangeArrowheads="1"/>
            </p:cNvSpPr>
            <p:nvPr/>
          </p:nvSpPr>
          <p:spPr bwMode="auto">
            <a:xfrm>
              <a:off x="4763" y="1605"/>
              <a:ext cx="576" cy="576"/>
            </a:xfrm>
            <a:prstGeom prst="rect">
              <a:avLst/>
            </a:prstGeom>
            <a:solidFill>
              <a:schemeClr val="hlink"/>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5168" name="Rectangle 11"/>
            <p:cNvSpPr>
              <a:spLocks noChangeArrowheads="1"/>
            </p:cNvSpPr>
            <p:nvPr/>
          </p:nvSpPr>
          <p:spPr bwMode="auto">
            <a:xfrm>
              <a:off x="5422" y="1605"/>
              <a:ext cx="576" cy="576"/>
            </a:xfrm>
            <a:prstGeom prst="rect">
              <a:avLst/>
            </a:prstGeom>
            <a:solidFill>
              <a:schemeClr val="folHlink"/>
            </a:solidFill>
            <a:ln w="9525">
              <a:solidFill>
                <a:schemeClr val="bg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grpSp>
      <p:sp>
        <p:nvSpPr>
          <p:cNvPr id="4" name="Rectangle 37">
            <a:extLst>
              <a:ext uri="{FF2B5EF4-FFF2-40B4-BE49-F238E27FC236}">
                <a16:creationId xmlns:a16="http://schemas.microsoft.com/office/drawing/2014/main" id="{D7C2E99A-C615-A7C2-1D0F-DEBE550842CC}"/>
              </a:ext>
            </a:extLst>
          </p:cNvPr>
          <p:cNvSpPr txBox="1">
            <a:spLocks/>
          </p:cNvSpPr>
          <p:nvPr/>
        </p:nvSpPr>
        <p:spPr bwMode="auto">
          <a:xfrm>
            <a:off x="164586" y="3802063"/>
            <a:ext cx="528161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lnSpc>
                <a:spcPct val="150000"/>
              </a:lnSpc>
            </a:pPr>
            <a:r>
              <a:rPr lang="zh-CN" altLang="en-US" sz="1400" dirty="0">
                <a:solidFill>
                  <a:srgbClr val="00B0F0"/>
                </a:solidFill>
              </a:rPr>
              <a:t>此课件仅供个人学习或者教师授课使用，不得用于商业用途。如您在公开场合使用此课件中的内容，请在显著位置进行引用，引用的格式如下：</a:t>
            </a:r>
            <a:endParaRPr lang="en-US" altLang="zh-CN" sz="1400" dirty="0">
              <a:solidFill>
                <a:srgbClr val="00B0F0"/>
              </a:solidFill>
            </a:endParaRPr>
          </a:p>
          <a:p>
            <a:pPr algn="l" eaLnBrk="1" hangingPunct="1">
              <a:lnSpc>
                <a:spcPct val="150000"/>
              </a:lnSpc>
            </a:pPr>
            <a:r>
              <a:rPr lang="en-US" altLang="zh-CN" sz="1400" dirty="0">
                <a:solidFill>
                  <a:srgbClr val="00B0F0"/>
                </a:solidFill>
              </a:rPr>
              <a:t>[1]</a:t>
            </a:r>
            <a:r>
              <a:rPr lang="zh-CN" altLang="en-US" sz="1400" dirty="0">
                <a:solidFill>
                  <a:srgbClr val="00B0F0"/>
                </a:solidFill>
              </a:rPr>
              <a:t>肖建力</a:t>
            </a:r>
            <a:r>
              <a:rPr lang="en-US" altLang="zh-CN" sz="1400" dirty="0">
                <a:solidFill>
                  <a:srgbClr val="00B0F0"/>
                </a:solidFill>
              </a:rPr>
              <a:t>.</a:t>
            </a:r>
            <a:r>
              <a:rPr lang="zh-CN" altLang="en-US" sz="1400" dirty="0">
                <a:solidFill>
                  <a:srgbClr val="00B0F0"/>
                </a:solidFill>
              </a:rPr>
              <a:t>人工智能怎么学</a:t>
            </a:r>
            <a:r>
              <a:rPr lang="en-US" altLang="zh-CN" sz="1400" dirty="0">
                <a:solidFill>
                  <a:srgbClr val="00B0F0"/>
                </a:solidFill>
              </a:rPr>
              <a:t>[M].</a:t>
            </a:r>
            <a:r>
              <a:rPr lang="zh-CN" altLang="en-US" sz="1400" dirty="0">
                <a:solidFill>
                  <a:srgbClr val="00B0F0"/>
                </a:solidFill>
              </a:rPr>
              <a:t>上海科学技术出版社</a:t>
            </a:r>
            <a:r>
              <a:rPr lang="en-US" altLang="zh-CN" sz="1400" dirty="0">
                <a:solidFill>
                  <a:srgbClr val="00B0F0"/>
                </a:solidFill>
              </a:rPr>
              <a:t>,2022.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11"/>
                                        </p:tgtEl>
                                        <p:attrNameLst>
                                          <p:attrName>style.visibility</p:attrName>
                                        </p:attrNameLst>
                                      </p:cBhvr>
                                      <p:to>
                                        <p:strVal val="visible"/>
                                      </p:to>
                                    </p:set>
                                    <p:animEffect transition="in" filter="wipe(left)">
                                      <p:cBhvr>
                                        <p:cTn id="7" dur="500"/>
                                        <p:tgtEl>
                                          <p:spTgt spid="31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12"/>
                                        </p:tgtEl>
                                        <p:attrNameLst>
                                          <p:attrName>style.visibility</p:attrName>
                                        </p:attrNameLst>
                                      </p:cBhvr>
                                      <p:to>
                                        <p:strVal val="visible"/>
                                      </p:to>
                                    </p:set>
                                    <p:animEffect transition="in" filter="wipe(right)">
                                      <p:cBhvr>
                                        <p:cTn id="11" dur="500"/>
                                        <p:tgtEl>
                                          <p:spTgt spid="31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13"/>
                                        </p:tgtEl>
                                        <p:attrNameLst>
                                          <p:attrName>style.visibility</p:attrName>
                                        </p:attrNameLst>
                                      </p:cBhvr>
                                      <p:to>
                                        <p:strVal val="visible"/>
                                      </p:to>
                                    </p:set>
                                    <p:animEffect transition="in" filter="wipe(left)">
                                      <p:cBhvr>
                                        <p:cTn id="15" dur="500"/>
                                        <p:tgtEl>
                                          <p:spTgt spid="311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67"/>
                                        </p:tgtEl>
                                        <p:attrNameLst>
                                          <p:attrName>style.visibility</p:attrName>
                                        </p:attrNameLst>
                                      </p:cBhvr>
                                      <p:to>
                                        <p:strVal val="visible"/>
                                      </p:to>
                                    </p:set>
                                    <p:animEffect transition="in" filter="wipe(up)">
                                      <p:cBhvr>
                                        <p:cTn id="19" dur="500"/>
                                        <p:tgtEl>
                                          <p:spTgt spid="3167"/>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114"/>
                                        </p:tgtEl>
                                        <p:attrNameLst>
                                          <p:attrName>style.visibility</p:attrName>
                                        </p:attrNameLst>
                                      </p:cBhvr>
                                      <p:to>
                                        <p:strVal val="visible"/>
                                      </p:to>
                                    </p:set>
                                    <p:animEffect transition="in" filter="wipe(down)">
                                      <p:cBhvr>
                                        <p:cTn id="23" dur="500"/>
                                        <p:tgtEl>
                                          <p:spTgt spid="3114"/>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154"/>
                                        </p:tgtEl>
                                        <p:attrNameLst>
                                          <p:attrName>style.visibility</p:attrName>
                                        </p:attrNameLst>
                                      </p:cBhvr>
                                      <p:to>
                                        <p:strVal val="visible"/>
                                      </p:to>
                                    </p:set>
                                    <p:animEffect transition="in" filter="wipe(up)">
                                      <p:cBhvr>
                                        <p:cTn id="27" dur="500"/>
                                        <p:tgtEl>
                                          <p:spTgt spid="315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115"/>
                                        </p:tgtEl>
                                        <p:attrNameLst>
                                          <p:attrName>style.visibility</p:attrName>
                                        </p:attrNameLst>
                                      </p:cBhvr>
                                      <p:to>
                                        <p:strVal val="visible"/>
                                      </p:to>
                                    </p:set>
                                    <p:animEffect transition="in" filter="wipe(left)">
                                      <p:cBhvr>
                                        <p:cTn id="31" dur="500"/>
                                        <p:tgtEl>
                                          <p:spTgt spid="3115"/>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153"/>
                                        </p:tgtEl>
                                        <p:attrNameLst>
                                          <p:attrName>style.visibility</p:attrName>
                                        </p:attrNameLst>
                                      </p:cBhvr>
                                      <p:to>
                                        <p:strVal val="visible"/>
                                      </p:to>
                                    </p:set>
                                    <p:animEffect transition="in" filter="wipe(up)">
                                      <p:cBhvr>
                                        <p:cTn id="35" dur="500"/>
                                        <p:tgtEl>
                                          <p:spTgt spid="3153"/>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152"/>
                                        </p:tgtEl>
                                        <p:attrNameLst>
                                          <p:attrName>style.visibility</p:attrName>
                                        </p:attrNameLst>
                                      </p:cBhvr>
                                      <p:to>
                                        <p:strVal val="visible"/>
                                      </p:to>
                                    </p:set>
                                    <p:animEffect transition="in" filter="wipe(down)">
                                      <p:cBhvr>
                                        <p:cTn id="39" dur="500"/>
                                        <p:tgtEl>
                                          <p:spTgt spid="31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3129"/>
                                        </p:tgtEl>
                                        <p:attrNameLst>
                                          <p:attrName>style.visibility</p:attrName>
                                        </p:attrNameLst>
                                      </p:cBhvr>
                                      <p:to>
                                        <p:strVal val="visible"/>
                                      </p:to>
                                    </p:set>
                                    <p:animEffect transition="in" filter="wipe(up)">
                                      <p:cBhvr>
                                        <p:cTn id="47" dur="500"/>
                                        <p:tgtEl>
                                          <p:spTgt spid="3129"/>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3133"/>
                                        </p:tgtEl>
                                        <p:attrNameLst>
                                          <p:attrName>style.visibility</p:attrName>
                                        </p:attrNameLst>
                                      </p:cBhvr>
                                      <p:to>
                                        <p:strVal val="visible"/>
                                      </p:to>
                                    </p:set>
                                    <p:animEffect transition="in" filter="wipe(down)">
                                      <p:cBhvr>
                                        <p:cTn id="51" dur="500"/>
                                        <p:tgtEl>
                                          <p:spTgt spid="313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130"/>
                                        </p:tgtEl>
                                        <p:attrNameLst>
                                          <p:attrName>style.visibility</p:attrName>
                                        </p:attrNameLst>
                                      </p:cBhvr>
                                      <p:to>
                                        <p:strVal val="visible"/>
                                      </p:to>
                                    </p:set>
                                    <p:animEffect transition="in" filter="wipe(up)">
                                      <p:cBhvr>
                                        <p:cTn id="55" dur="500"/>
                                        <p:tgtEl>
                                          <p:spTgt spid="3130"/>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3131"/>
                                        </p:tgtEl>
                                        <p:attrNameLst>
                                          <p:attrName>style.visibility</p:attrName>
                                        </p:attrNameLst>
                                      </p:cBhvr>
                                      <p:to>
                                        <p:strVal val="visible"/>
                                      </p:to>
                                    </p:set>
                                    <p:animEffect transition="in" filter="wipe(up)">
                                      <p:cBhvr>
                                        <p:cTn id="59" dur="500"/>
                                        <p:tgtEl>
                                          <p:spTgt spid="3131"/>
                                        </p:tgtEl>
                                      </p:cBhvr>
                                    </p:animEffect>
                                  </p:childTnLst>
                                </p:cTn>
                              </p:par>
                            </p:childTnLst>
                          </p:cTn>
                        </p:par>
                        <p:par>
                          <p:cTn id="60" fill="hold">
                            <p:stCondLst>
                              <p:cond delay="7000"/>
                            </p:stCondLst>
                            <p:childTnLst>
                              <p:par>
                                <p:cTn id="61" presetID="22" presetClass="entr" presetSubtype="1" fill="hold" nodeType="afterEffect">
                                  <p:stCondLst>
                                    <p:cond delay="0"/>
                                  </p:stCondLst>
                                  <p:childTnLst>
                                    <p:set>
                                      <p:cBhvr>
                                        <p:cTn id="62" dur="1" fill="hold">
                                          <p:stCondLst>
                                            <p:cond delay="0"/>
                                          </p:stCondLst>
                                        </p:cTn>
                                        <p:tgtEl>
                                          <p:spTgt spid="3116"/>
                                        </p:tgtEl>
                                        <p:attrNameLst>
                                          <p:attrName>style.visibility</p:attrName>
                                        </p:attrNameLst>
                                      </p:cBhvr>
                                      <p:to>
                                        <p:strVal val="visible"/>
                                      </p:to>
                                    </p:set>
                                    <p:animEffect transition="in" filter="wipe(up)">
                                      <p:cBhvr>
                                        <p:cTn id="63" dur="500"/>
                                        <p:tgtEl>
                                          <p:spTgt spid="3116"/>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3117"/>
                                        </p:tgtEl>
                                        <p:attrNameLst>
                                          <p:attrName>style.visibility</p:attrName>
                                        </p:attrNameLst>
                                      </p:cBhvr>
                                      <p:to>
                                        <p:strVal val="visible"/>
                                      </p:to>
                                    </p:set>
                                    <p:animEffect transition="in" filter="wipe(down)">
                                      <p:cBhvr>
                                        <p:cTn id="67" dur="500"/>
                                        <p:tgtEl>
                                          <p:spTgt spid="3117"/>
                                        </p:tgtEl>
                                      </p:cBhvr>
                                    </p:animEffect>
                                  </p:childTnLst>
                                </p:cTn>
                              </p:par>
                            </p:childTnLst>
                          </p:cTn>
                        </p:par>
                        <p:par>
                          <p:cTn id="68" fill="hold">
                            <p:stCondLst>
                              <p:cond delay="8000"/>
                            </p:stCondLst>
                            <p:childTnLst>
                              <p:par>
                                <p:cTn id="69" presetID="22" presetClass="entr" presetSubtype="4" fill="hold" nodeType="afterEffect">
                                  <p:stCondLst>
                                    <p:cond delay="0"/>
                                  </p:stCondLst>
                                  <p:childTnLst>
                                    <p:set>
                                      <p:cBhvr>
                                        <p:cTn id="70" dur="1" fill="hold">
                                          <p:stCondLst>
                                            <p:cond delay="0"/>
                                          </p:stCondLst>
                                        </p:cTn>
                                        <p:tgtEl>
                                          <p:spTgt spid="3118"/>
                                        </p:tgtEl>
                                        <p:attrNameLst>
                                          <p:attrName>style.visibility</p:attrName>
                                        </p:attrNameLst>
                                      </p:cBhvr>
                                      <p:to>
                                        <p:strVal val="visible"/>
                                      </p:to>
                                    </p:set>
                                    <p:animEffect transition="in" filter="wipe(down)">
                                      <p:cBhvr>
                                        <p:cTn id="71" dur="500"/>
                                        <p:tgtEl>
                                          <p:spTgt spid="3118"/>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up)">
                                      <p:cBhvr>
                                        <p:cTn id="75" dur="500"/>
                                        <p:tgtEl>
                                          <p:spTgt spid="2"/>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3168"/>
                                        </p:tgtEl>
                                        <p:attrNameLst>
                                          <p:attrName>style.visibility</p:attrName>
                                        </p:attrNameLst>
                                      </p:cBhvr>
                                      <p:to>
                                        <p:strVal val="visible"/>
                                      </p:to>
                                    </p:set>
                                    <p:animEffect transition="in" filter="wipe(left)">
                                      <p:cBhvr>
                                        <p:cTn id="79" dur="500"/>
                                        <p:tgtEl>
                                          <p:spTgt spid="3168"/>
                                        </p:tgtEl>
                                      </p:cBhvr>
                                    </p:animEffect>
                                  </p:childTnLst>
                                </p:cTn>
                              </p:par>
                            </p:childTnLst>
                          </p:cTn>
                        </p:par>
                        <p:par>
                          <p:cTn id="80" fill="hold">
                            <p:stCondLst>
                              <p:cond delay="9500"/>
                            </p:stCondLst>
                            <p:childTnLst>
                              <p:par>
                                <p:cTn id="81" presetID="22" presetClass="entr" presetSubtype="1" fill="hold" nodeType="afterEffect">
                                  <p:stCondLst>
                                    <p:cond delay="0"/>
                                  </p:stCondLst>
                                  <p:childTnLst>
                                    <p:set>
                                      <p:cBhvr>
                                        <p:cTn id="82" dur="1" fill="hold">
                                          <p:stCondLst>
                                            <p:cond delay="0"/>
                                          </p:stCondLst>
                                        </p:cTn>
                                        <p:tgtEl>
                                          <p:spTgt spid="3169"/>
                                        </p:tgtEl>
                                        <p:attrNameLst>
                                          <p:attrName>style.visibility</p:attrName>
                                        </p:attrNameLst>
                                      </p:cBhvr>
                                      <p:to>
                                        <p:strVal val="visible"/>
                                      </p:to>
                                    </p:set>
                                    <p:animEffect transition="in" filter="wipe(up)">
                                      <p:cBhvr>
                                        <p:cTn id="83" dur="500"/>
                                        <p:tgtEl>
                                          <p:spTgt spid="3169"/>
                                        </p:tgtEl>
                                      </p:cBhvr>
                                    </p:animEffect>
                                  </p:childTnLst>
                                </p:cTn>
                              </p:par>
                            </p:childTnLst>
                          </p:cTn>
                        </p:par>
                        <p:par>
                          <p:cTn id="84" fill="hold">
                            <p:stCondLst>
                              <p:cond delay="10000"/>
                            </p:stCondLst>
                            <p:childTnLst>
                              <p:par>
                                <p:cTn id="85" presetID="22" presetClass="entr" presetSubtype="8" fill="hold" nodeType="afterEffect">
                                  <p:stCondLst>
                                    <p:cond delay="0"/>
                                  </p:stCondLst>
                                  <p:childTnLst>
                                    <p:set>
                                      <p:cBhvr>
                                        <p:cTn id="86" dur="1" fill="hold">
                                          <p:stCondLst>
                                            <p:cond delay="0"/>
                                          </p:stCondLst>
                                        </p:cTn>
                                        <p:tgtEl>
                                          <p:spTgt spid="3180"/>
                                        </p:tgtEl>
                                        <p:attrNameLst>
                                          <p:attrName>style.visibility</p:attrName>
                                        </p:attrNameLst>
                                      </p:cBhvr>
                                      <p:to>
                                        <p:strVal val="visible"/>
                                      </p:to>
                                    </p:set>
                                    <p:animEffect transition="in" filter="wipe(left)">
                                      <p:cBhvr>
                                        <p:cTn id="87" dur="500"/>
                                        <p:tgtEl>
                                          <p:spTgt spid="3180"/>
                                        </p:tgtEl>
                                      </p:cBhvr>
                                    </p:animEffect>
                                  </p:childTnLst>
                                </p:cTn>
                              </p:par>
                            </p:childTnLst>
                          </p:cTn>
                        </p:par>
                        <p:par>
                          <p:cTn id="88" fill="hold">
                            <p:stCondLst>
                              <p:cond delay="10500"/>
                            </p:stCondLst>
                            <p:childTnLst>
                              <p:par>
                                <p:cTn id="89" presetID="22" presetClass="entr" presetSubtype="2" fill="hold" nodeType="afterEffect">
                                  <p:stCondLst>
                                    <p:cond delay="0"/>
                                  </p:stCondLst>
                                  <p:childTnLst>
                                    <p:set>
                                      <p:cBhvr>
                                        <p:cTn id="90" dur="1" fill="hold">
                                          <p:stCondLst>
                                            <p:cond delay="0"/>
                                          </p:stCondLst>
                                        </p:cTn>
                                        <p:tgtEl>
                                          <p:spTgt spid="3189"/>
                                        </p:tgtEl>
                                        <p:attrNameLst>
                                          <p:attrName>style.visibility</p:attrName>
                                        </p:attrNameLst>
                                      </p:cBhvr>
                                      <p:to>
                                        <p:strVal val="visible"/>
                                      </p:to>
                                    </p:set>
                                    <p:animEffect transition="in" filter="wipe(right)">
                                      <p:cBhvr>
                                        <p:cTn id="91" dur="500"/>
                                        <p:tgtEl>
                                          <p:spTgt spid="3189"/>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wipe(left)">
                                      <p:cBhvr>
                                        <p:cTn id="95" dur="500"/>
                                        <p:tgtEl>
                                          <p:spTgt spid="9"/>
                                        </p:tgtEl>
                                      </p:cBhvr>
                                    </p:animEffect>
                                  </p:childTnLst>
                                </p:cTn>
                              </p:par>
                            </p:childTnLst>
                          </p:cTn>
                        </p:par>
                        <p:par>
                          <p:cTn id="96" fill="hold">
                            <p:stCondLst>
                              <p:cond delay="11500"/>
                            </p:stCondLst>
                            <p:childTnLst>
                              <p:par>
                                <p:cTn id="97" presetID="22" presetClass="entr" presetSubtype="8" fill="hold" nodeType="afterEffect">
                                  <p:stCondLst>
                                    <p:cond delay="0"/>
                                  </p:stCondLst>
                                  <p:childTnLst>
                                    <p:set>
                                      <p:cBhvr>
                                        <p:cTn id="98" dur="1" fill="hold">
                                          <p:stCondLst>
                                            <p:cond delay="0"/>
                                          </p:stCondLst>
                                        </p:cTn>
                                        <p:tgtEl>
                                          <p:spTgt spid="3138"/>
                                        </p:tgtEl>
                                        <p:attrNameLst>
                                          <p:attrName>style.visibility</p:attrName>
                                        </p:attrNameLst>
                                      </p:cBhvr>
                                      <p:to>
                                        <p:strVal val="visible"/>
                                      </p:to>
                                    </p:set>
                                    <p:animEffect transition="in" filter="wipe(left)">
                                      <p:cBhvr>
                                        <p:cTn id="99" dur="500"/>
                                        <p:tgtEl>
                                          <p:spTgt spid="3138"/>
                                        </p:tgtEl>
                                      </p:cBhvr>
                                    </p:animEffect>
                                  </p:childTnLst>
                                </p:cTn>
                              </p:par>
                            </p:childTnLst>
                          </p:cTn>
                        </p:par>
                        <p:par>
                          <p:cTn id="100" fill="hold">
                            <p:stCondLst>
                              <p:cond delay="12000"/>
                            </p:stCondLst>
                            <p:childTnLst>
                              <p:par>
                                <p:cTn id="101" presetID="22" presetClass="entr" presetSubtype="2" fill="hold" nodeType="afterEffect">
                                  <p:stCondLst>
                                    <p:cond delay="0"/>
                                  </p:stCondLst>
                                  <p:childTnLst>
                                    <p:set>
                                      <p:cBhvr>
                                        <p:cTn id="102" dur="1" fill="hold">
                                          <p:stCondLst>
                                            <p:cond delay="0"/>
                                          </p:stCondLst>
                                        </p:cTn>
                                        <p:tgtEl>
                                          <p:spTgt spid="3139"/>
                                        </p:tgtEl>
                                        <p:attrNameLst>
                                          <p:attrName>style.visibility</p:attrName>
                                        </p:attrNameLst>
                                      </p:cBhvr>
                                      <p:to>
                                        <p:strVal val="visible"/>
                                      </p:to>
                                    </p:set>
                                    <p:animEffect transition="in" filter="wipe(right)">
                                      <p:cBhvr>
                                        <p:cTn id="103" dur="500"/>
                                        <p:tgtEl>
                                          <p:spTgt spid="3139"/>
                                        </p:tgtEl>
                                      </p:cBhvr>
                                    </p:animEffect>
                                  </p:childTnLst>
                                </p:cTn>
                              </p:par>
                            </p:childTnLst>
                          </p:cTn>
                        </p:par>
                        <p:par>
                          <p:cTn id="104" fill="hold">
                            <p:stCondLst>
                              <p:cond delay="12500"/>
                            </p:stCondLst>
                            <p:childTnLst>
                              <p:par>
                                <p:cTn id="105" presetID="22" presetClass="entr" presetSubtype="8" fill="hold" nodeType="after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wipe(left)">
                                      <p:cBhvr>
                                        <p:cTn id="107" dur="500"/>
                                        <p:tgtEl>
                                          <p:spTgt spid="3"/>
                                        </p:tgtEl>
                                      </p:cBhvr>
                                    </p:animEffect>
                                  </p:childTnLst>
                                </p:cTn>
                              </p:par>
                            </p:childTnLst>
                          </p:cTn>
                        </p:par>
                        <p:par>
                          <p:cTn id="108" fill="hold">
                            <p:stCondLst>
                              <p:cond delay="13000"/>
                            </p:stCondLst>
                            <p:childTnLst>
                              <p:par>
                                <p:cTn id="109" presetID="22" presetClass="entr" presetSubtype="8" fill="hold" nodeType="afterEffect">
                                  <p:stCondLst>
                                    <p:cond delay="0"/>
                                  </p:stCondLst>
                                  <p:childTnLst>
                                    <p:set>
                                      <p:cBhvr>
                                        <p:cTn id="110" dur="1" fill="hold">
                                          <p:stCondLst>
                                            <p:cond delay="0"/>
                                          </p:stCondLst>
                                        </p:cTn>
                                        <p:tgtEl>
                                          <p:spTgt spid="3155"/>
                                        </p:tgtEl>
                                        <p:attrNameLst>
                                          <p:attrName>style.visibility</p:attrName>
                                        </p:attrNameLst>
                                      </p:cBhvr>
                                      <p:to>
                                        <p:strVal val="visible"/>
                                      </p:to>
                                    </p:set>
                                    <p:animEffect transition="in" filter="wipe(left)">
                                      <p:cBhvr>
                                        <p:cTn id="111" dur="500"/>
                                        <p:tgtEl>
                                          <p:spTgt spid="3155"/>
                                        </p:tgtEl>
                                      </p:cBhvr>
                                    </p:animEffect>
                                  </p:childTnLst>
                                </p:cTn>
                              </p:par>
                            </p:childTnLst>
                          </p:cTn>
                        </p:par>
                        <p:par>
                          <p:cTn id="112" fill="hold">
                            <p:stCondLst>
                              <p:cond delay="13500"/>
                            </p:stCondLst>
                            <p:childTnLst>
                              <p:par>
                                <p:cTn id="113" presetID="22" presetClass="entr" presetSubtype="2" fill="hold" nodeType="afterEffect">
                                  <p:stCondLst>
                                    <p:cond delay="0"/>
                                  </p:stCondLst>
                                  <p:childTnLst>
                                    <p:set>
                                      <p:cBhvr>
                                        <p:cTn id="114" dur="1" fill="hold">
                                          <p:stCondLst>
                                            <p:cond delay="0"/>
                                          </p:stCondLst>
                                        </p:cTn>
                                        <p:tgtEl>
                                          <p:spTgt spid="3156"/>
                                        </p:tgtEl>
                                        <p:attrNameLst>
                                          <p:attrName>style.visibility</p:attrName>
                                        </p:attrNameLst>
                                      </p:cBhvr>
                                      <p:to>
                                        <p:strVal val="visible"/>
                                      </p:to>
                                    </p:set>
                                    <p:animEffect transition="in" filter="wipe(right)">
                                      <p:cBhvr>
                                        <p:cTn id="115" dur="500"/>
                                        <p:tgtEl>
                                          <p:spTgt spid="3156"/>
                                        </p:tgtEl>
                                      </p:cBhvr>
                                    </p:animEffect>
                                  </p:childTnLst>
                                </p:cTn>
                              </p:par>
                            </p:childTnLst>
                          </p:cTn>
                        </p:par>
                        <p:par>
                          <p:cTn id="116" fill="hold">
                            <p:stCondLst>
                              <p:cond delay="14000"/>
                            </p:stCondLst>
                            <p:childTnLst>
                              <p:par>
                                <p:cTn id="117" presetID="22" presetClass="entr" presetSubtype="1" fill="hold" nodeType="after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wipe(up)">
                                      <p:cBhvr>
                                        <p:cTn id="119" dur="500"/>
                                        <p:tgtEl>
                                          <p:spTgt spid="5"/>
                                        </p:tgtEl>
                                      </p:cBhvr>
                                    </p:animEffect>
                                  </p:childTnLst>
                                </p:cTn>
                              </p:par>
                            </p:childTnLst>
                          </p:cTn>
                        </p:par>
                        <p:par>
                          <p:cTn id="120" fill="hold">
                            <p:stCondLst>
                              <p:cond delay="14500"/>
                            </p:stCondLst>
                            <p:childTnLst>
                              <p:par>
                                <p:cTn id="121" presetID="22" presetClass="entr" presetSubtype="1" fill="hold" nodeType="afterEffect">
                                  <p:stCondLst>
                                    <p:cond delay="0"/>
                                  </p:stCondLst>
                                  <p:childTnLst>
                                    <p:set>
                                      <p:cBhvr>
                                        <p:cTn id="122" dur="1" fill="hold">
                                          <p:stCondLst>
                                            <p:cond delay="0"/>
                                          </p:stCondLst>
                                        </p:cTn>
                                        <p:tgtEl>
                                          <p:spTgt spid="6"/>
                                        </p:tgtEl>
                                        <p:attrNameLst>
                                          <p:attrName>style.visibility</p:attrName>
                                        </p:attrNameLst>
                                      </p:cBhvr>
                                      <p:to>
                                        <p:strVal val="visible"/>
                                      </p:to>
                                    </p:set>
                                    <p:animEffect transition="in" filter="wipe(up)">
                                      <p:cBhvr>
                                        <p:cTn id="123" dur="500"/>
                                        <p:tgtEl>
                                          <p:spTgt spid="6"/>
                                        </p:tgtEl>
                                      </p:cBhvr>
                                    </p:animEffect>
                                  </p:childTnLst>
                                </p:cTn>
                              </p:par>
                            </p:childTnLst>
                          </p:cTn>
                        </p:par>
                        <p:par>
                          <p:cTn id="124" fill="hold">
                            <p:stCondLst>
                              <p:cond delay="15000"/>
                            </p:stCondLst>
                            <p:childTnLst>
                              <p:par>
                                <p:cTn id="125" presetID="22" presetClass="entr" presetSubtype="1" fill="hold" nodeType="after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wipe(up)">
                                      <p:cBhvr>
                                        <p:cTn id="127" dur="500"/>
                                        <p:tgtEl>
                                          <p:spTgt spid="7"/>
                                        </p:tgtEl>
                                      </p:cBhvr>
                                    </p:animEffect>
                                  </p:childTnLst>
                                </p:cTn>
                              </p:par>
                            </p:childTnLst>
                          </p:cTn>
                        </p:par>
                        <p:par>
                          <p:cTn id="128" fill="hold">
                            <p:stCondLst>
                              <p:cond delay="15500"/>
                            </p:stCondLst>
                            <p:childTnLst>
                              <p:par>
                                <p:cTn id="129" presetID="22" presetClass="entr" presetSubtype="8" fill="hold" nodeType="afterEffect">
                                  <p:stCondLst>
                                    <p:cond delay="0"/>
                                  </p:stCondLst>
                                  <p:childTnLst>
                                    <p:set>
                                      <p:cBhvr>
                                        <p:cTn id="130" dur="1" fill="hold">
                                          <p:stCondLst>
                                            <p:cond delay="0"/>
                                          </p:stCondLst>
                                        </p:cTn>
                                        <p:tgtEl>
                                          <p:spTgt spid="3164"/>
                                        </p:tgtEl>
                                        <p:attrNameLst>
                                          <p:attrName>style.visibility</p:attrName>
                                        </p:attrNameLst>
                                      </p:cBhvr>
                                      <p:to>
                                        <p:strVal val="visible"/>
                                      </p:to>
                                    </p:set>
                                    <p:animEffect transition="in" filter="wipe(left)">
                                      <p:cBhvr>
                                        <p:cTn id="131" dur="500"/>
                                        <p:tgtEl>
                                          <p:spTgt spid="3164"/>
                                        </p:tgtEl>
                                      </p:cBhvr>
                                    </p:animEffect>
                                  </p:childTnLst>
                                </p:cTn>
                              </p:par>
                            </p:childTnLst>
                          </p:cTn>
                        </p:par>
                        <p:par>
                          <p:cTn id="132" fill="hold">
                            <p:stCondLst>
                              <p:cond delay="16000"/>
                            </p:stCondLst>
                            <p:childTnLst>
                              <p:par>
                                <p:cTn id="133" presetID="22" presetClass="entr" presetSubtype="2" fill="hold" nodeType="afterEffect">
                                  <p:stCondLst>
                                    <p:cond delay="0"/>
                                  </p:stCondLst>
                                  <p:childTnLst>
                                    <p:set>
                                      <p:cBhvr>
                                        <p:cTn id="134" dur="1" fill="hold">
                                          <p:stCondLst>
                                            <p:cond delay="0"/>
                                          </p:stCondLst>
                                        </p:cTn>
                                        <p:tgtEl>
                                          <p:spTgt spid="3165"/>
                                        </p:tgtEl>
                                        <p:attrNameLst>
                                          <p:attrName>style.visibility</p:attrName>
                                        </p:attrNameLst>
                                      </p:cBhvr>
                                      <p:to>
                                        <p:strVal val="visible"/>
                                      </p:to>
                                    </p:set>
                                    <p:animEffect transition="in" filter="wipe(right)">
                                      <p:cBhvr>
                                        <p:cTn id="135" dur="500"/>
                                        <p:tgtEl>
                                          <p:spTgt spid="3165"/>
                                        </p:tgtEl>
                                      </p:cBhvr>
                                    </p:animEffect>
                                  </p:childTnLst>
                                </p:cTn>
                              </p:par>
                            </p:childTnLst>
                          </p:cTn>
                        </p:par>
                        <p:par>
                          <p:cTn id="136" fill="hold">
                            <p:stCondLst>
                              <p:cond delay="16500"/>
                            </p:stCondLst>
                            <p:childTnLst>
                              <p:par>
                                <p:cTn id="137" presetID="22" presetClass="entr" presetSubtype="8" fill="hold" nodeType="afterEffect">
                                  <p:stCondLst>
                                    <p:cond delay="0"/>
                                  </p:stCondLst>
                                  <p:childTnLst>
                                    <p:set>
                                      <p:cBhvr>
                                        <p:cTn id="138" dur="1" fill="hold">
                                          <p:stCondLst>
                                            <p:cond delay="0"/>
                                          </p:stCondLst>
                                        </p:cTn>
                                        <p:tgtEl>
                                          <p:spTgt spid="3166"/>
                                        </p:tgtEl>
                                        <p:attrNameLst>
                                          <p:attrName>style.visibility</p:attrName>
                                        </p:attrNameLst>
                                      </p:cBhvr>
                                      <p:to>
                                        <p:strVal val="visible"/>
                                      </p:to>
                                    </p:set>
                                    <p:animEffect transition="in" filter="wipe(left)">
                                      <p:cBhvr>
                                        <p:cTn id="139" dur="500"/>
                                        <p:tgtEl>
                                          <p:spTgt spid="3166"/>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2053"/>
                                        </p:tgtEl>
                                        <p:attrNameLst>
                                          <p:attrName>style.visibility</p:attrName>
                                        </p:attrNameLst>
                                      </p:cBhvr>
                                      <p:to>
                                        <p:strVal val="visible"/>
                                      </p:to>
                                    </p:set>
                                    <p:animEffect transition="in" filter="fade">
                                      <p:cBhvr>
                                        <p:cTn id="143" dur="2700"/>
                                        <p:tgtEl>
                                          <p:spTgt spid="2053"/>
                                        </p:tgtEl>
                                      </p:cBhvr>
                                    </p:animEffect>
                                  </p:childTnLst>
                                </p:cTn>
                              </p:par>
                            </p:childTnLst>
                          </p:cTn>
                        </p:par>
                        <p:par>
                          <p:cTn id="144" fill="hold">
                            <p:stCondLst>
                              <p:cond delay="20000"/>
                            </p:stCondLst>
                            <p:childTnLst>
                              <p:par>
                                <p:cTn id="145" presetID="10" presetClass="exit" presetSubtype="0" fill="hold" nodeType="afterEffect">
                                  <p:stCondLst>
                                    <p:cond delay="0"/>
                                  </p:stCondLst>
                                  <p:childTnLst>
                                    <p:animEffect transition="out" filter="fade">
                                      <p:cBhvr>
                                        <p:cTn id="146" dur="1000"/>
                                        <p:tgtEl>
                                          <p:spTgt spid="3111"/>
                                        </p:tgtEl>
                                      </p:cBhvr>
                                    </p:animEffect>
                                    <p:set>
                                      <p:cBhvr>
                                        <p:cTn id="147" dur="1" fill="hold">
                                          <p:stCondLst>
                                            <p:cond delay="999"/>
                                          </p:stCondLst>
                                        </p:cTn>
                                        <p:tgtEl>
                                          <p:spTgt spid="3111"/>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1000"/>
                                        <p:tgtEl>
                                          <p:spTgt spid="3112"/>
                                        </p:tgtEl>
                                      </p:cBhvr>
                                    </p:animEffect>
                                    <p:set>
                                      <p:cBhvr>
                                        <p:cTn id="150" dur="1" fill="hold">
                                          <p:stCondLst>
                                            <p:cond delay="999"/>
                                          </p:stCondLst>
                                        </p:cTn>
                                        <p:tgtEl>
                                          <p:spTgt spid="3112"/>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1000"/>
                                        <p:tgtEl>
                                          <p:spTgt spid="3113"/>
                                        </p:tgtEl>
                                      </p:cBhvr>
                                    </p:animEffect>
                                    <p:set>
                                      <p:cBhvr>
                                        <p:cTn id="153" dur="1" fill="hold">
                                          <p:stCondLst>
                                            <p:cond delay="999"/>
                                          </p:stCondLst>
                                        </p:cTn>
                                        <p:tgtEl>
                                          <p:spTgt spid="3113"/>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1000"/>
                                        <p:tgtEl>
                                          <p:spTgt spid="3114"/>
                                        </p:tgtEl>
                                      </p:cBhvr>
                                    </p:animEffect>
                                    <p:set>
                                      <p:cBhvr>
                                        <p:cTn id="156" dur="1" fill="hold">
                                          <p:stCondLst>
                                            <p:cond delay="999"/>
                                          </p:stCondLst>
                                        </p:cTn>
                                        <p:tgtEl>
                                          <p:spTgt spid="3114"/>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1000"/>
                                        <p:tgtEl>
                                          <p:spTgt spid="3115"/>
                                        </p:tgtEl>
                                      </p:cBhvr>
                                    </p:animEffect>
                                    <p:set>
                                      <p:cBhvr>
                                        <p:cTn id="159" dur="1" fill="hold">
                                          <p:stCondLst>
                                            <p:cond delay="999"/>
                                          </p:stCondLst>
                                        </p:cTn>
                                        <p:tgtEl>
                                          <p:spTgt spid="3115"/>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1000"/>
                                        <p:tgtEl>
                                          <p:spTgt spid="3116"/>
                                        </p:tgtEl>
                                      </p:cBhvr>
                                    </p:animEffect>
                                    <p:set>
                                      <p:cBhvr>
                                        <p:cTn id="162" dur="1" fill="hold">
                                          <p:stCondLst>
                                            <p:cond delay="999"/>
                                          </p:stCondLst>
                                        </p:cTn>
                                        <p:tgtEl>
                                          <p:spTgt spid="3116"/>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1000"/>
                                        <p:tgtEl>
                                          <p:spTgt spid="3117"/>
                                        </p:tgtEl>
                                      </p:cBhvr>
                                    </p:animEffect>
                                    <p:set>
                                      <p:cBhvr>
                                        <p:cTn id="165" dur="1" fill="hold">
                                          <p:stCondLst>
                                            <p:cond delay="999"/>
                                          </p:stCondLst>
                                        </p:cTn>
                                        <p:tgtEl>
                                          <p:spTgt spid="3117"/>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1000"/>
                                        <p:tgtEl>
                                          <p:spTgt spid="3118"/>
                                        </p:tgtEl>
                                      </p:cBhvr>
                                    </p:animEffect>
                                    <p:set>
                                      <p:cBhvr>
                                        <p:cTn id="168" dur="1" fill="hold">
                                          <p:stCondLst>
                                            <p:cond delay="999"/>
                                          </p:stCondLst>
                                        </p:cTn>
                                        <p:tgtEl>
                                          <p:spTgt spid="3118"/>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1000"/>
                                        <p:tgtEl>
                                          <p:spTgt spid="2"/>
                                        </p:tgtEl>
                                      </p:cBhvr>
                                    </p:animEffect>
                                    <p:set>
                                      <p:cBhvr>
                                        <p:cTn id="171" dur="1" fill="hold">
                                          <p:stCondLst>
                                            <p:cond delay="999"/>
                                          </p:stCondLst>
                                        </p:cTn>
                                        <p:tgtEl>
                                          <p:spTgt spid="2"/>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1000"/>
                                        <p:tgtEl>
                                          <p:spTgt spid="3129"/>
                                        </p:tgtEl>
                                      </p:cBhvr>
                                    </p:animEffect>
                                    <p:set>
                                      <p:cBhvr>
                                        <p:cTn id="174" dur="1" fill="hold">
                                          <p:stCondLst>
                                            <p:cond delay="999"/>
                                          </p:stCondLst>
                                        </p:cTn>
                                        <p:tgtEl>
                                          <p:spTgt spid="3129"/>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1000"/>
                                        <p:tgtEl>
                                          <p:spTgt spid="3130"/>
                                        </p:tgtEl>
                                      </p:cBhvr>
                                    </p:animEffect>
                                    <p:set>
                                      <p:cBhvr>
                                        <p:cTn id="177" dur="1" fill="hold">
                                          <p:stCondLst>
                                            <p:cond delay="999"/>
                                          </p:stCondLst>
                                        </p:cTn>
                                        <p:tgtEl>
                                          <p:spTgt spid="3130"/>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1000"/>
                                        <p:tgtEl>
                                          <p:spTgt spid="3131"/>
                                        </p:tgtEl>
                                      </p:cBhvr>
                                    </p:animEffect>
                                    <p:set>
                                      <p:cBhvr>
                                        <p:cTn id="180" dur="1" fill="hold">
                                          <p:stCondLst>
                                            <p:cond delay="999"/>
                                          </p:stCondLst>
                                        </p:cTn>
                                        <p:tgtEl>
                                          <p:spTgt spid="3131"/>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1000"/>
                                        <p:tgtEl>
                                          <p:spTgt spid="3133"/>
                                        </p:tgtEl>
                                      </p:cBhvr>
                                    </p:animEffect>
                                    <p:set>
                                      <p:cBhvr>
                                        <p:cTn id="183" dur="1" fill="hold">
                                          <p:stCondLst>
                                            <p:cond delay="999"/>
                                          </p:stCondLst>
                                        </p:cTn>
                                        <p:tgtEl>
                                          <p:spTgt spid="3133"/>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1000"/>
                                        <p:tgtEl>
                                          <p:spTgt spid="3138"/>
                                        </p:tgtEl>
                                      </p:cBhvr>
                                    </p:animEffect>
                                    <p:set>
                                      <p:cBhvr>
                                        <p:cTn id="186" dur="1" fill="hold">
                                          <p:stCondLst>
                                            <p:cond delay="999"/>
                                          </p:stCondLst>
                                        </p:cTn>
                                        <p:tgtEl>
                                          <p:spTgt spid="3138"/>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1000"/>
                                        <p:tgtEl>
                                          <p:spTgt spid="3139"/>
                                        </p:tgtEl>
                                      </p:cBhvr>
                                    </p:animEffect>
                                    <p:set>
                                      <p:cBhvr>
                                        <p:cTn id="189" dur="1" fill="hold">
                                          <p:stCondLst>
                                            <p:cond delay="999"/>
                                          </p:stCondLst>
                                        </p:cTn>
                                        <p:tgtEl>
                                          <p:spTgt spid="3139"/>
                                        </p:tgtEl>
                                        <p:attrNameLst>
                                          <p:attrName>style.visibility</p:attrName>
                                        </p:attrNameLst>
                                      </p:cBhvr>
                                      <p:to>
                                        <p:strVal val="hidden"/>
                                      </p:to>
                                    </p:set>
                                  </p:childTnLst>
                                </p:cTn>
                              </p:par>
                              <p:par>
                                <p:cTn id="190" presetID="10" presetClass="exit" presetSubtype="0" fill="hold" nodeType="withEffect">
                                  <p:stCondLst>
                                    <p:cond delay="0"/>
                                  </p:stCondLst>
                                  <p:childTnLst>
                                    <p:animEffect transition="out" filter="fade">
                                      <p:cBhvr>
                                        <p:cTn id="191" dur="1000"/>
                                        <p:tgtEl>
                                          <p:spTgt spid="3"/>
                                        </p:tgtEl>
                                      </p:cBhvr>
                                    </p:animEffect>
                                    <p:set>
                                      <p:cBhvr>
                                        <p:cTn id="192" dur="1" fill="hold">
                                          <p:stCondLst>
                                            <p:cond delay="999"/>
                                          </p:stCondLst>
                                        </p:cTn>
                                        <p:tgtEl>
                                          <p:spTgt spid="3"/>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1000"/>
                                        <p:tgtEl>
                                          <p:spTgt spid="3152"/>
                                        </p:tgtEl>
                                      </p:cBhvr>
                                    </p:animEffect>
                                    <p:set>
                                      <p:cBhvr>
                                        <p:cTn id="195" dur="1" fill="hold">
                                          <p:stCondLst>
                                            <p:cond delay="999"/>
                                          </p:stCondLst>
                                        </p:cTn>
                                        <p:tgtEl>
                                          <p:spTgt spid="3152"/>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1000"/>
                                        <p:tgtEl>
                                          <p:spTgt spid="3153"/>
                                        </p:tgtEl>
                                      </p:cBhvr>
                                    </p:animEffect>
                                    <p:set>
                                      <p:cBhvr>
                                        <p:cTn id="198" dur="1" fill="hold">
                                          <p:stCondLst>
                                            <p:cond delay="999"/>
                                          </p:stCondLst>
                                        </p:cTn>
                                        <p:tgtEl>
                                          <p:spTgt spid="3153"/>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1000"/>
                                        <p:tgtEl>
                                          <p:spTgt spid="3154"/>
                                        </p:tgtEl>
                                      </p:cBhvr>
                                    </p:animEffect>
                                    <p:set>
                                      <p:cBhvr>
                                        <p:cTn id="201" dur="1" fill="hold">
                                          <p:stCondLst>
                                            <p:cond delay="999"/>
                                          </p:stCondLst>
                                        </p:cTn>
                                        <p:tgtEl>
                                          <p:spTgt spid="3154"/>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1000"/>
                                        <p:tgtEl>
                                          <p:spTgt spid="3155"/>
                                        </p:tgtEl>
                                      </p:cBhvr>
                                    </p:animEffect>
                                    <p:set>
                                      <p:cBhvr>
                                        <p:cTn id="204" dur="1" fill="hold">
                                          <p:stCondLst>
                                            <p:cond delay="999"/>
                                          </p:stCondLst>
                                        </p:cTn>
                                        <p:tgtEl>
                                          <p:spTgt spid="3155"/>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1000"/>
                                        <p:tgtEl>
                                          <p:spTgt spid="3156"/>
                                        </p:tgtEl>
                                      </p:cBhvr>
                                    </p:animEffect>
                                    <p:set>
                                      <p:cBhvr>
                                        <p:cTn id="207" dur="1" fill="hold">
                                          <p:stCondLst>
                                            <p:cond delay="999"/>
                                          </p:stCondLst>
                                        </p:cTn>
                                        <p:tgtEl>
                                          <p:spTgt spid="3156"/>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1000"/>
                                        <p:tgtEl>
                                          <p:spTgt spid="5"/>
                                        </p:tgtEl>
                                      </p:cBhvr>
                                    </p:animEffect>
                                    <p:set>
                                      <p:cBhvr>
                                        <p:cTn id="210" dur="1" fill="hold">
                                          <p:stCondLst>
                                            <p:cond delay="999"/>
                                          </p:stCondLst>
                                        </p:cTn>
                                        <p:tgtEl>
                                          <p:spTgt spid="5"/>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1000"/>
                                        <p:tgtEl>
                                          <p:spTgt spid="6"/>
                                        </p:tgtEl>
                                      </p:cBhvr>
                                    </p:animEffect>
                                    <p:set>
                                      <p:cBhvr>
                                        <p:cTn id="213" dur="1" fill="hold">
                                          <p:stCondLst>
                                            <p:cond delay="999"/>
                                          </p:stCondLst>
                                        </p:cTn>
                                        <p:tgtEl>
                                          <p:spTgt spid="6"/>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1000"/>
                                        <p:tgtEl>
                                          <p:spTgt spid="7"/>
                                        </p:tgtEl>
                                      </p:cBhvr>
                                    </p:animEffect>
                                    <p:set>
                                      <p:cBhvr>
                                        <p:cTn id="216" dur="1" fill="hold">
                                          <p:stCondLst>
                                            <p:cond delay="999"/>
                                          </p:stCondLst>
                                        </p:cTn>
                                        <p:tgtEl>
                                          <p:spTgt spid="7"/>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1000"/>
                                        <p:tgtEl>
                                          <p:spTgt spid="8"/>
                                        </p:tgtEl>
                                      </p:cBhvr>
                                    </p:animEffect>
                                    <p:set>
                                      <p:cBhvr>
                                        <p:cTn id="219" dur="1" fill="hold">
                                          <p:stCondLst>
                                            <p:cond delay="999"/>
                                          </p:stCondLst>
                                        </p:cTn>
                                        <p:tgtEl>
                                          <p:spTgt spid="8"/>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1000"/>
                                        <p:tgtEl>
                                          <p:spTgt spid="3164"/>
                                        </p:tgtEl>
                                      </p:cBhvr>
                                    </p:animEffect>
                                    <p:set>
                                      <p:cBhvr>
                                        <p:cTn id="222" dur="1" fill="hold">
                                          <p:stCondLst>
                                            <p:cond delay="999"/>
                                          </p:stCondLst>
                                        </p:cTn>
                                        <p:tgtEl>
                                          <p:spTgt spid="3164"/>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1000"/>
                                        <p:tgtEl>
                                          <p:spTgt spid="3165"/>
                                        </p:tgtEl>
                                      </p:cBhvr>
                                    </p:animEffect>
                                    <p:set>
                                      <p:cBhvr>
                                        <p:cTn id="225" dur="1" fill="hold">
                                          <p:stCondLst>
                                            <p:cond delay="999"/>
                                          </p:stCondLst>
                                        </p:cTn>
                                        <p:tgtEl>
                                          <p:spTgt spid="3165"/>
                                        </p:tgtEl>
                                        <p:attrNameLst>
                                          <p:attrName>style.visibility</p:attrName>
                                        </p:attrNameLst>
                                      </p:cBhvr>
                                      <p:to>
                                        <p:strVal val="hidden"/>
                                      </p:to>
                                    </p:set>
                                  </p:childTnLst>
                                </p:cTn>
                              </p:par>
                              <p:par>
                                <p:cTn id="226" presetID="10" presetClass="exit" presetSubtype="0" fill="hold" nodeType="withEffect">
                                  <p:stCondLst>
                                    <p:cond delay="0"/>
                                  </p:stCondLst>
                                  <p:childTnLst>
                                    <p:animEffect transition="out" filter="fade">
                                      <p:cBhvr>
                                        <p:cTn id="227" dur="1000"/>
                                        <p:tgtEl>
                                          <p:spTgt spid="3166"/>
                                        </p:tgtEl>
                                      </p:cBhvr>
                                    </p:animEffect>
                                    <p:set>
                                      <p:cBhvr>
                                        <p:cTn id="228" dur="1" fill="hold">
                                          <p:stCondLst>
                                            <p:cond delay="999"/>
                                          </p:stCondLst>
                                        </p:cTn>
                                        <p:tgtEl>
                                          <p:spTgt spid="3166"/>
                                        </p:tgtEl>
                                        <p:attrNameLst>
                                          <p:attrName>style.visibility</p:attrName>
                                        </p:attrNameLst>
                                      </p:cBhvr>
                                      <p:to>
                                        <p:strVal val="hidden"/>
                                      </p:to>
                                    </p:set>
                                  </p:childTnLst>
                                </p:cTn>
                              </p:par>
                              <p:par>
                                <p:cTn id="229" presetID="10" presetClass="exit" presetSubtype="0" fill="hold" nodeType="withEffect">
                                  <p:stCondLst>
                                    <p:cond delay="0"/>
                                  </p:stCondLst>
                                  <p:childTnLst>
                                    <p:animEffect transition="out" filter="fade">
                                      <p:cBhvr>
                                        <p:cTn id="230" dur="1000"/>
                                        <p:tgtEl>
                                          <p:spTgt spid="3167"/>
                                        </p:tgtEl>
                                      </p:cBhvr>
                                    </p:animEffect>
                                    <p:set>
                                      <p:cBhvr>
                                        <p:cTn id="231" dur="1" fill="hold">
                                          <p:stCondLst>
                                            <p:cond delay="999"/>
                                          </p:stCondLst>
                                        </p:cTn>
                                        <p:tgtEl>
                                          <p:spTgt spid="3167"/>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1000"/>
                                        <p:tgtEl>
                                          <p:spTgt spid="3168"/>
                                        </p:tgtEl>
                                      </p:cBhvr>
                                    </p:animEffect>
                                    <p:set>
                                      <p:cBhvr>
                                        <p:cTn id="234" dur="1" fill="hold">
                                          <p:stCondLst>
                                            <p:cond delay="999"/>
                                          </p:stCondLst>
                                        </p:cTn>
                                        <p:tgtEl>
                                          <p:spTgt spid="3168"/>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1000"/>
                                        <p:tgtEl>
                                          <p:spTgt spid="3169"/>
                                        </p:tgtEl>
                                      </p:cBhvr>
                                    </p:animEffect>
                                    <p:set>
                                      <p:cBhvr>
                                        <p:cTn id="237" dur="1" fill="hold">
                                          <p:stCondLst>
                                            <p:cond delay="999"/>
                                          </p:stCondLst>
                                        </p:cTn>
                                        <p:tgtEl>
                                          <p:spTgt spid="3169"/>
                                        </p:tgtEl>
                                        <p:attrNameLst>
                                          <p:attrName>style.visibility</p:attrName>
                                        </p:attrNameLst>
                                      </p:cBhvr>
                                      <p:to>
                                        <p:strVal val="hidden"/>
                                      </p:to>
                                    </p:set>
                                  </p:childTnLst>
                                </p:cTn>
                              </p:par>
                              <p:par>
                                <p:cTn id="238" presetID="10" presetClass="exit" presetSubtype="0" fill="hold" nodeType="withEffect">
                                  <p:stCondLst>
                                    <p:cond delay="0"/>
                                  </p:stCondLst>
                                  <p:childTnLst>
                                    <p:animEffect transition="out" filter="fade">
                                      <p:cBhvr>
                                        <p:cTn id="239" dur="1000"/>
                                        <p:tgtEl>
                                          <p:spTgt spid="3180"/>
                                        </p:tgtEl>
                                      </p:cBhvr>
                                    </p:animEffect>
                                    <p:set>
                                      <p:cBhvr>
                                        <p:cTn id="240" dur="1" fill="hold">
                                          <p:stCondLst>
                                            <p:cond delay="999"/>
                                          </p:stCondLst>
                                        </p:cTn>
                                        <p:tgtEl>
                                          <p:spTgt spid="3180"/>
                                        </p:tgtEl>
                                        <p:attrNameLst>
                                          <p:attrName>style.visibility</p:attrName>
                                        </p:attrNameLst>
                                      </p:cBhvr>
                                      <p:to>
                                        <p:strVal val="hidden"/>
                                      </p:to>
                                    </p:set>
                                  </p:childTnLst>
                                </p:cTn>
                              </p:par>
                              <p:par>
                                <p:cTn id="241" presetID="10" presetClass="exit" presetSubtype="0" fill="hold" nodeType="withEffect">
                                  <p:stCondLst>
                                    <p:cond delay="0"/>
                                  </p:stCondLst>
                                  <p:childTnLst>
                                    <p:animEffect transition="out" filter="fade">
                                      <p:cBhvr>
                                        <p:cTn id="242" dur="1000"/>
                                        <p:tgtEl>
                                          <p:spTgt spid="3189"/>
                                        </p:tgtEl>
                                      </p:cBhvr>
                                    </p:animEffect>
                                    <p:set>
                                      <p:cBhvr>
                                        <p:cTn id="243" dur="1" fill="hold">
                                          <p:stCondLst>
                                            <p:cond delay="999"/>
                                          </p:stCondLst>
                                        </p:cTn>
                                        <p:tgtEl>
                                          <p:spTgt spid="3189"/>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1000"/>
                                        <p:tgtEl>
                                          <p:spTgt spid="9"/>
                                        </p:tgtEl>
                                      </p:cBhvr>
                                    </p:animEffect>
                                    <p:set>
                                      <p:cBhvr>
                                        <p:cTn id="246" dur="1" fill="hold">
                                          <p:stCondLst>
                                            <p:cond delay="999"/>
                                          </p:stCondLst>
                                        </p:cTn>
                                        <p:tgtEl>
                                          <p:spTgt spid="9"/>
                                        </p:tgtEl>
                                        <p:attrNameLst>
                                          <p:attrName>style.visibility</p:attrName>
                                        </p:attrNameLst>
                                      </p:cBhvr>
                                      <p:to>
                                        <p:strVal val="hidden"/>
                                      </p:to>
                                    </p:set>
                                  </p:childTnLst>
                                </p:cTn>
                              </p:par>
                            </p:childTnLst>
                          </p:cTn>
                        </p:par>
                        <p:par>
                          <p:cTn id="247" fill="hold">
                            <p:stCondLst>
                              <p:cond delay="21000"/>
                            </p:stCondLst>
                            <p:childTnLst>
                              <p:par>
                                <p:cTn id="248" presetID="6" presetClass="emph" presetSubtype="0" fill="hold" nodeType="afterEffect">
                                  <p:stCondLst>
                                    <p:cond delay="0"/>
                                  </p:stCondLst>
                                  <p:childTnLst>
                                    <p:animScale>
                                      <p:cBhvr>
                                        <p:cTn id="249" dur="3200" fill="hold"/>
                                        <p:tgtEl>
                                          <p:spTgt spid="2053"/>
                                        </p:tgtEl>
                                      </p:cBhvr>
                                      <p:by x="120000" y="120000"/>
                                    </p:animScale>
                                  </p:childTnLst>
                                </p:cTn>
                              </p:par>
                              <p:par>
                                <p:cTn id="250" presetID="35" presetClass="path" presetSubtype="0" accel="50000" decel="50000" fill="hold" nodeType="withEffect">
                                  <p:stCondLst>
                                    <p:cond delay="800"/>
                                  </p:stCondLst>
                                  <p:childTnLst>
                                    <p:animMotion origin="layout" path="M -3.88889E-6 0 L -0.1092 0.04722 " pathEditMode="relative" rAng="0" ptsTypes="AA">
                                      <p:cBhvr>
                                        <p:cTn id="251" dur="3300" fill="hold"/>
                                        <p:tgtEl>
                                          <p:spTgt spid="2053"/>
                                        </p:tgtEl>
                                        <p:attrNameLst>
                                          <p:attrName>ppt_x</p:attrName>
                                          <p:attrName>ppt_y</p:attrName>
                                        </p:attrNameLst>
                                      </p:cBhvr>
                                      <p:rCtr x="-5500" y="2400"/>
                                    </p:animMotion>
                                  </p:childTnLst>
                                </p:cTn>
                              </p:par>
                              <p:par>
                                <p:cTn id="252" presetID="42" presetClass="entr" presetSubtype="0" fill="hold" nodeType="withEffect">
                                  <p:stCondLst>
                                    <p:cond delay="3900"/>
                                  </p:stCondLst>
                                  <p:childTnLst>
                                    <p:set>
                                      <p:cBhvr>
                                        <p:cTn id="253" dur="1" fill="hold">
                                          <p:stCondLst>
                                            <p:cond delay="0"/>
                                          </p:stCondLst>
                                        </p:cTn>
                                        <p:tgtEl>
                                          <p:spTgt spid="3109"/>
                                        </p:tgtEl>
                                        <p:attrNameLst>
                                          <p:attrName>style.visibility</p:attrName>
                                        </p:attrNameLst>
                                      </p:cBhvr>
                                      <p:to>
                                        <p:strVal val="visible"/>
                                      </p:to>
                                    </p:set>
                                    <p:animEffect transition="in" filter="fade">
                                      <p:cBhvr>
                                        <p:cTn id="254" dur="2000"/>
                                        <p:tgtEl>
                                          <p:spTgt spid="3109"/>
                                        </p:tgtEl>
                                      </p:cBhvr>
                                    </p:animEffect>
                                    <p:anim calcmode="lin" valueType="num">
                                      <p:cBhvr>
                                        <p:cTn id="255" dur="2000" fill="hold"/>
                                        <p:tgtEl>
                                          <p:spTgt spid="3109"/>
                                        </p:tgtEl>
                                        <p:attrNameLst>
                                          <p:attrName>ppt_x</p:attrName>
                                        </p:attrNameLst>
                                      </p:cBhvr>
                                      <p:tavLst>
                                        <p:tav tm="0">
                                          <p:val>
                                            <p:strVal val="#ppt_x"/>
                                          </p:val>
                                        </p:tav>
                                        <p:tav tm="100000">
                                          <p:val>
                                            <p:strVal val="#ppt_x"/>
                                          </p:val>
                                        </p:tav>
                                      </p:tavLst>
                                    </p:anim>
                                    <p:anim calcmode="lin" valueType="num">
                                      <p:cBhvr>
                                        <p:cTn id="256" dur="2000" fill="hold"/>
                                        <p:tgtEl>
                                          <p:spTgt spid="3109"/>
                                        </p:tgtEl>
                                        <p:attrNameLst>
                                          <p:attrName>ppt_y</p:attrName>
                                        </p:attrNameLst>
                                      </p:cBhvr>
                                      <p:tavLst>
                                        <p:tav tm="0">
                                          <p:val>
                                            <p:strVal val="#ppt_y+.1"/>
                                          </p:val>
                                        </p:tav>
                                        <p:tav tm="100000">
                                          <p:val>
                                            <p:strVal val="#ppt_y"/>
                                          </p:val>
                                        </p:tav>
                                      </p:tavLst>
                                    </p:anim>
                                  </p:childTnLst>
                                </p:cTn>
                              </p:par>
                              <p:par>
                                <p:cTn id="257" presetID="42" presetClass="entr" presetSubtype="0" fill="hold" nodeType="withEffect">
                                  <p:stCondLst>
                                    <p:cond delay="3900"/>
                                  </p:stCondLst>
                                  <p:childTnLst>
                                    <p:set>
                                      <p:cBhvr>
                                        <p:cTn id="258" dur="1" fill="hold">
                                          <p:stCondLst>
                                            <p:cond delay="0"/>
                                          </p:stCondLst>
                                        </p:cTn>
                                        <p:tgtEl>
                                          <p:spTgt spid="4"/>
                                        </p:tgtEl>
                                        <p:attrNameLst>
                                          <p:attrName>style.visibility</p:attrName>
                                        </p:attrNameLst>
                                      </p:cBhvr>
                                      <p:to>
                                        <p:strVal val="visible"/>
                                      </p:to>
                                    </p:set>
                                    <p:animEffect transition="in" filter="fade">
                                      <p:cBhvr>
                                        <p:cTn id="259" dur="2000"/>
                                        <p:tgtEl>
                                          <p:spTgt spid="4"/>
                                        </p:tgtEl>
                                      </p:cBhvr>
                                    </p:animEffect>
                                    <p:anim calcmode="lin" valueType="num">
                                      <p:cBhvr>
                                        <p:cTn id="260" dur="2000" fill="hold"/>
                                        <p:tgtEl>
                                          <p:spTgt spid="4"/>
                                        </p:tgtEl>
                                        <p:attrNameLst>
                                          <p:attrName>ppt_x</p:attrName>
                                        </p:attrNameLst>
                                      </p:cBhvr>
                                      <p:tavLst>
                                        <p:tav tm="0">
                                          <p:val>
                                            <p:strVal val="#ppt_x"/>
                                          </p:val>
                                        </p:tav>
                                        <p:tav tm="100000">
                                          <p:val>
                                            <p:strVal val="#ppt_x"/>
                                          </p:val>
                                        </p:tav>
                                      </p:tavLst>
                                    </p:anim>
                                    <p:anim calcmode="lin" valueType="num">
                                      <p:cBhvr>
                                        <p:cTn id="261"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9" grpId="0"/>
      <p:bldP spid="3111" grpId="0" animBg="1"/>
      <p:bldP spid="3111" grpId="1" animBg="1"/>
      <p:bldP spid="3112" grpId="0" animBg="1"/>
      <p:bldP spid="3112" grpId="1" animBg="1"/>
      <p:bldP spid="3113" grpId="0" animBg="1"/>
      <p:bldP spid="3113" grpId="1" animBg="1"/>
      <p:bldP spid="3114" grpId="0" animBg="1"/>
      <p:bldP spid="3114" grpId="1" animBg="1"/>
      <p:bldP spid="3115" grpId="0" animBg="1"/>
      <p:bldP spid="3115" grpId="1" animBg="1"/>
      <p:bldP spid="3116" grpId="0" animBg="1"/>
      <p:bldP spid="3116" grpId="1" animBg="1"/>
      <p:bldP spid="3117" grpId="0" animBg="1"/>
      <p:bldP spid="3117" grpId="1" animBg="1"/>
      <p:bldP spid="3118" grpId="0" animBg="1"/>
      <p:bldP spid="3118" grpId="1" animBg="1"/>
      <p:bldP spid="3129" grpId="0" animBg="1"/>
      <p:bldP spid="3129" grpId="1" animBg="1"/>
      <p:bldP spid="3130" grpId="0" animBg="1"/>
      <p:bldP spid="3130" grpId="1" animBg="1"/>
      <p:bldP spid="3131" grpId="0" animBg="1"/>
      <p:bldP spid="3131" grpId="1" animBg="1"/>
      <p:bldP spid="3133" grpId="0" animBg="1"/>
      <p:bldP spid="3133" grpId="1" animBg="1"/>
      <p:bldP spid="3138" grpId="0" animBg="1"/>
      <p:bldP spid="3138" grpId="1" animBg="1"/>
      <p:bldP spid="3139" grpId="0" animBg="1"/>
      <p:bldP spid="3139" grpId="1" animBg="1"/>
      <p:bldP spid="3152" grpId="0" animBg="1"/>
      <p:bldP spid="3152" grpId="1" animBg="1"/>
      <p:bldP spid="3153" grpId="0" animBg="1"/>
      <p:bldP spid="3153" grpId="1" animBg="1"/>
      <p:bldP spid="3154" grpId="0" animBg="1"/>
      <p:bldP spid="3154" grpId="1" animBg="1"/>
      <p:bldP spid="3155" grpId="0" animBg="1"/>
      <p:bldP spid="3155" grpId="1" animBg="1"/>
      <p:bldP spid="3156" grpId="0" animBg="1"/>
      <p:bldP spid="3156" grpId="1" animBg="1"/>
      <p:bldP spid="3164" grpId="0" animBg="1"/>
      <p:bldP spid="3164" grpId="1" animBg="1"/>
      <p:bldP spid="3165" grpId="0" animBg="1"/>
      <p:bldP spid="3165" grpId="1" animBg="1"/>
      <p:bldP spid="3166" grpId="0" animBg="1"/>
      <p:bldP spid="3166" grpId="1" animBg="1"/>
      <p:bldP spid="3167" grpId="0" animBg="1"/>
      <p:bldP spid="3167" grpId="1" animBg="1"/>
      <p:bldP spid="3168" grpId="0" animBg="1"/>
      <p:bldP spid="3168" grpId="1" animBg="1"/>
      <p:bldP spid="3169" grpId="0" animBg="1"/>
      <p:bldP spid="3169" grpId="1" animBg="1"/>
      <p:bldP spid="3180" grpId="0" animBg="1"/>
      <p:bldP spid="3180" grpId="1" animBg="1"/>
      <p:bldP spid="3189" grpId="0" animBg="1"/>
      <p:bldP spid="3189" grpId="1"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69326C04-7310-4471-BC1C-2619FEEB1301}"/>
              </a:ext>
            </a:extLst>
          </p:cNvPr>
          <p:cNvSpPr>
            <a:spLocks noGrp="1"/>
          </p:cNvSpPr>
          <p:nvPr>
            <p:ph type="title" idx="4294967295"/>
          </p:nvPr>
        </p:nvSpPr>
        <p:spPr>
          <a:xfrm>
            <a:off x="879475" y="260350"/>
            <a:ext cx="8085138" cy="576263"/>
          </a:xfrm>
        </p:spPr>
        <p:txBody>
          <a:bodyPr/>
          <a:lstStyle/>
          <a:p>
            <a:pPr algn="l" eaLnBrk="1" hangingPunct="1"/>
            <a:r>
              <a:rPr lang="en-US" altLang="zh-CN" sz="3200" b="1">
                <a:solidFill>
                  <a:srgbClr val="A6A6A6"/>
                </a:solidFill>
                <a:latin typeface="微软雅黑" panose="020B0503020204020204" pitchFamily="34" charset="-122"/>
                <a:ea typeface="微软雅黑" panose="020B0503020204020204" pitchFamily="34" charset="-122"/>
              </a:rPr>
              <a:t>1.3.3</a:t>
            </a:r>
            <a:r>
              <a:rPr lang="zh-CN" altLang="en-US" sz="3200" b="1">
                <a:solidFill>
                  <a:srgbClr val="A6A6A6"/>
                </a:solidFill>
                <a:latin typeface="微软雅黑" panose="020B0503020204020204" pitchFamily="34" charset="-122"/>
                <a:ea typeface="微软雅黑" panose="020B0503020204020204" pitchFamily="34" charset="-122"/>
              </a:rPr>
              <a:t>人工智能的主要学派</a:t>
            </a:r>
          </a:p>
        </p:txBody>
      </p:sp>
      <p:cxnSp>
        <p:nvCxnSpPr>
          <p:cNvPr id="20" name="直接连接符 19">
            <a:extLst>
              <a:ext uri="{FF2B5EF4-FFF2-40B4-BE49-F238E27FC236}">
                <a16:creationId xmlns:a16="http://schemas.microsoft.com/office/drawing/2014/main" id="{B563DB80-4DB0-4BB3-B877-E53F4C886147}"/>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1623B14-A7F9-49C1-86F5-DA83EBC697FC}"/>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AD2E2EF-1FA3-4AF3-BC05-69DF7ED287CB}"/>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B6D98FB-73F8-469F-82FD-54EE73C68174}"/>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751" name="Rectangle 9">
            <a:extLst>
              <a:ext uri="{FF2B5EF4-FFF2-40B4-BE49-F238E27FC236}">
                <a16:creationId xmlns:a16="http://schemas.microsoft.com/office/drawing/2014/main" id="{08A80F52-EA04-425B-A31C-81A9833F98A4}"/>
              </a:ext>
            </a:extLst>
          </p:cNvPr>
          <p:cNvSpPr>
            <a:spLocks noChangeArrowheads="1"/>
          </p:cNvSpPr>
          <p:nvPr/>
        </p:nvSpPr>
        <p:spPr bwMode="auto">
          <a:xfrm>
            <a:off x="415925" y="1082457"/>
            <a:ext cx="8205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根据王万森教授的著作</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人工智能原理及其应用</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的主要流派可分为：</a:t>
            </a:r>
            <a:r>
              <a:rPr kumimoji="0" lang="zh-CN" altLang="en-US" sz="18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符号主义</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连接主义</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cs typeface="+mn-cs"/>
              </a:rPr>
              <a:t>行为主义</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9D8E9721-B21F-4E37-BEF4-97C0153BFB12}"/>
              </a:ext>
            </a:extLst>
          </p:cNvPr>
          <p:cNvSpPr txBox="1"/>
          <p:nvPr/>
        </p:nvSpPr>
        <p:spPr>
          <a:xfrm>
            <a:off x="374478" y="1841031"/>
            <a:ext cx="8494633" cy="1200329"/>
          </a:xfrm>
          <a:prstGeom prst="rect">
            <a:avLst/>
          </a:prstGeom>
          <a:noFill/>
        </p:spPr>
        <p:txBody>
          <a:bodyPr wrap="none" rtlCol="0">
            <a:spAutoFit/>
          </a:bodyPr>
          <a:lstStyle/>
          <a:p>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符号主义是一种基于逻辑推理的智能模拟方法，又称为逻辑主义、心理学派或计算</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机学派。它是基于物理符号系统假设和有限合理性原理的</a:t>
            </a:r>
            <a:r>
              <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学派。符号主义学派认</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起源于数理逻辑，人类认识（智能）的基本元素是符号，认识过程则是符号表</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示上的一种运算。</a:t>
            </a:r>
          </a:p>
        </p:txBody>
      </p:sp>
      <p:sp>
        <p:nvSpPr>
          <p:cNvPr id="10" name="文本框 9">
            <a:extLst>
              <a:ext uri="{FF2B5EF4-FFF2-40B4-BE49-F238E27FC236}">
                <a16:creationId xmlns:a16="http://schemas.microsoft.com/office/drawing/2014/main" id="{7A242B67-3909-4802-9730-EAB47EFDDB1A}"/>
              </a:ext>
            </a:extLst>
          </p:cNvPr>
          <p:cNvSpPr txBox="1"/>
          <p:nvPr/>
        </p:nvSpPr>
        <p:spPr>
          <a:xfrm>
            <a:off x="361662" y="3212214"/>
            <a:ext cx="8494633" cy="701731"/>
          </a:xfrm>
          <a:prstGeom prst="rect">
            <a:avLst/>
          </a:prstGeom>
          <a:noFill/>
        </p:spPr>
        <p:txBody>
          <a:bodyPr wrap="none" rtlCol="0">
            <a:spAutoFit/>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连接主义又称为仿生学派或生理学派，是基于神经网络及网络间的连接机制与学习</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算法的</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学派。这一学派认为</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源于仿生学，特别是人脑模型的研究。</a:t>
            </a:r>
          </a:p>
        </p:txBody>
      </p:sp>
      <p:sp>
        <p:nvSpPr>
          <p:cNvPr id="4" name="文本框 3">
            <a:extLst>
              <a:ext uri="{FF2B5EF4-FFF2-40B4-BE49-F238E27FC236}">
                <a16:creationId xmlns:a16="http://schemas.microsoft.com/office/drawing/2014/main" id="{2FAF7581-B94B-4FFF-BB6E-076532667472}"/>
              </a:ext>
            </a:extLst>
          </p:cNvPr>
          <p:cNvSpPr txBox="1"/>
          <p:nvPr/>
        </p:nvSpPr>
        <p:spPr>
          <a:xfrm>
            <a:off x="377349" y="4084799"/>
            <a:ext cx="8533105" cy="1200329"/>
          </a:xfrm>
          <a:prstGeom prst="rect">
            <a:avLst/>
          </a:prstGeom>
          <a:noFill/>
        </p:spPr>
        <p:txBody>
          <a:bodyPr wrap="none" rtlCol="0">
            <a:spAutoFit/>
          </a:bodyPr>
          <a:lstStyle/>
          <a:p>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行为主义又称为进化主义或控制论学派，是基于控制论和“感知</a:t>
            </a:r>
            <a:r>
              <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动作”控制系</a:t>
            </a:r>
            <a:endPar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a:p>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统的</a:t>
            </a:r>
            <a:r>
              <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学派。行为主义认为</a:t>
            </a:r>
            <a:r>
              <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起源于控制论，提出智能取决于感知和行为，取决于</a:t>
            </a:r>
            <a:endPar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a:p>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对外界复杂环境的适应，而不是表示和推理。</a:t>
            </a:r>
          </a:p>
          <a:p>
            <a:endParaRPr lang="zh-CN" altLang="en-US" dirty="0"/>
          </a:p>
        </p:txBody>
      </p:sp>
    </p:spTree>
    <p:extLst>
      <p:ext uri="{BB962C8B-B14F-4D97-AF65-F5344CB8AC3E}">
        <p14:creationId xmlns:p14="http://schemas.microsoft.com/office/powerpoint/2010/main" val="419305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p:cNvSpPr txBox="1"/>
          <p:nvPr/>
        </p:nvSpPr>
        <p:spPr bwMode="auto">
          <a:xfrm>
            <a:off x="1043607" y="365590"/>
            <a:ext cx="7344816" cy="5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r>
              <a:rPr lang="en-US" altLang="zh-CN" sz="3200" b="1" dirty="0">
                <a:solidFill>
                  <a:srgbClr val="A6A6A6"/>
                </a:solidFill>
                <a:latin typeface="微软雅黑" panose="020B0503020204020204" pitchFamily="34" charset="-122"/>
                <a:ea typeface="微软雅黑" panose="020B0503020204020204" pitchFamily="34" charset="-122"/>
              </a:rPr>
              <a:t>1.4</a:t>
            </a:r>
            <a:r>
              <a:rPr lang="zh-CN" altLang="en-US" sz="3200" b="1" dirty="0">
                <a:solidFill>
                  <a:srgbClr val="A6A6A6"/>
                </a:solidFill>
                <a:latin typeface="微软雅黑" panose="020B0503020204020204" pitchFamily="34" charset="-122"/>
                <a:ea typeface="微软雅黑" panose="020B0503020204020204" pitchFamily="34" charset="-122"/>
              </a:rPr>
              <a:t>快速入门人工智能的方法与精要</a:t>
            </a:r>
          </a:p>
        </p:txBody>
      </p:sp>
      <p:grpSp>
        <p:nvGrpSpPr>
          <p:cNvPr id="65" name="组合 64">
            <a:extLst>
              <a:ext uri="{FF2B5EF4-FFF2-40B4-BE49-F238E27FC236}">
                <a16:creationId xmlns:a16="http://schemas.microsoft.com/office/drawing/2014/main" id="{ACCFABBA-2728-4FE7-B583-4DC207AF765D}"/>
              </a:ext>
            </a:extLst>
          </p:cNvPr>
          <p:cNvGrpSpPr/>
          <p:nvPr/>
        </p:nvGrpSpPr>
        <p:grpSpPr>
          <a:xfrm>
            <a:off x="2509654" y="2291453"/>
            <a:ext cx="5446713" cy="503433"/>
            <a:chOff x="2509655" y="2165865"/>
            <a:chExt cx="2637697" cy="503433"/>
          </a:xfrm>
        </p:grpSpPr>
        <p:sp>
          <p:nvSpPr>
            <p:cNvPr id="74" name="圆角矩形 48">
              <a:extLst>
                <a:ext uri="{FF2B5EF4-FFF2-40B4-BE49-F238E27FC236}">
                  <a16:creationId xmlns:a16="http://schemas.microsoft.com/office/drawing/2014/main" id="{F147EBE9-C436-4E76-837D-9D2137D7D543}"/>
                </a:ext>
              </a:extLst>
            </p:cNvPr>
            <p:cNvSpPr/>
            <p:nvPr/>
          </p:nvSpPr>
          <p:spPr>
            <a:xfrm>
              <a:off x="2509655" y="2165865"/>
              <a:ext cx="2637697" cy="503433"/>
            </a:xfrm>
            <a:prstGeom prst="roundRect">
              <a:avLst>
                <a:gd name="adj" fmla="val 50000"/>
              </a:avLst>
            </a:prstGeom>
            <a:gradFill>
              <a:gsLst>
                <a:gs pos="0">
                  <a:srgbClr val="0059F5">
                    <a:alpha val="0"/>
                  </a:srgbClr>
                </a:gs>
                <a:gs pos="100000">
                  <a:srgbClr val="15FFFF">
                    <a:alpha val="46000"/>
                  </a:srgbClr>
                </a:gs>
              </a:gsLst>
              <a:lin ang="5400000" scaled="0"/>
            </a:gra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75" name="文本框 15">
              <a:extLst>
                <a:ext uri="{FF2B5EF4-FFF2-40B4-BE49-F238E27FC236}">
                  <a16:creationId xmlns:a16="http://schemas.microsoft.com/office/drawing/2014/main" id="{050A3CF8-D7BD-443C-A42D-93B1C4EC4456}"/>
                </a:ext>
              </a:extLst>
            </p:cNvPr>
            <p:cNvSpPr txBox="1"/>
            <p:nvPr/>
          </p:nvSpPr>
          <p:spPr>
            <a:xfrm flipH="1">
              <a:off x="2740249" y="2186749"/>
              <a:ext cx="2176508" cy="461665"/>
            </a:xfrm>
            <a:prstGeom prst="rect">
              <a:avLst/>
            </a:prstGeom>
            <a:noFill/>
          </p:spPr>
          <p:txBody>
            <a:bodyPr wrap="square" lIns="91440" tIns="45720" rIns="91440" bIns="4572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快速入门人工智能的方法</a:t>
              </a:r>
            </a:p>
          </p:txBody>
        </p:sp>
      </p:grpSp>
      <p:grpSp>
        <p:nvGrpSpPr>
          <p:cNvPr id="76" name="组合 75">
            <a:extLst>
              <a:ext uri="{FF2B5EF4-FFF2-40B4-BE49-F238E27FC236}">
                <a16:creationId xmlns:a16="http://schemas.microsoft.com/office/drawing/2014/main" id="{33A5324F-D87B-49C4-BFAF-2647AD009804}"/>
              </a:ext>
            </a:extLst>
          </p:cNvPr>
          <p:cNvGrpSpPr/>
          <p:nvPr/>
        </p:nvGrpSpPr>
        <p:grpSpPr>
          <a:xfrm>
            <a:off x="2509654" y="3429690"/>
            <a:ext cx="5446713" cy="503433"/>
            <a:chOff x="2509655" y="2165865"/>
            <a:chExt cx="2637697" cy="503433"/>
          </a:xfrm>
        </p:grpSpPr>
        <p:sp>
          <p:nvSpPr>
            <p:cNvPr id="77" name="圆角矩形 51">
              <a:extLst>
                <a:ext uri="{FF2B5EF4-FFF2-40B4-BE49-F238E27FC236}">
                  <a16:creationId xmlns:a16="http://schemas.microsoft.com/office/drawing/2014/main" id="{407573E8-5E1D-4C5F-95F3-06AD0F34365F}"/>
                </a:ext>
              </a:extLst>
            </p:cNvPr>
            <p:cNvSpPr/>
            <p:nvPr/>
          </p:nvSpPr>
          <p:spPr>
            <a:xfrm>
              <a:off x="2509655" y="2165865"/>
              <a:ext cx="2637697" cy="503433"/>
            </a:xfrm>
            <a:prstGeom prst="roundRect">
              <a:avLst>
                <a:gd name="adj" fmla="val 50000"/>
              </a:avLst>
            </a:prstGeom>
            <a:gradFill>
              <a:gsLst>
                <a:gs pos="0">
                  <a:srgbClr val="0059F5">
                    <a:alpha val="0"/>
                  </a:srgbClr>
                </a:gs>
                <a:gs pos="100000">
                  <a:srgbClr val="15FFFF">
                    <a:alpha val="46000"/>
                  </a:srgbClr>
                </a:gs>
              </a:gsLst>
              <a:lin ang="5400000" scaled="0"/>
            </a:gra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78" name="文本框 15">
              <a:extLst>
                <a:ext uri="{FF2B5EF4-FFF2-40B4-BE49-F238E27FC236}">
                  <a16:creationId xmlns:a16="http://schemas.microsoft.com/office/drawing/2014/main" id="{B731E491-7D81-4DCC-9659-8C5D47A4D3EF}"/>
                </a:ext>
              </a:extLst>
            </p:cNvPr>
            <p:cNvSpPr txBox="1"/>
            <p:nvPr/>
          </p:nvSpPr>
          <p:spPr>
            <a:xfrm flipH="1">
              <a:off x="2740249" y="2186749"/>
              <a:ext cx="2176508" cy="461665"/>
            </a:xfrm>
            <a:prstGeom prst="rect">
              <a:avLst/>
            </a:prstGeom>
            <a:noFill/>
          </p:spPr>
          <p:txBody>
            <a:bodyPr wrap="square" lIns="91440" tIns="45720" rIns="91440" bIns="4572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快速入门人工智能的精要 </a:t>
              </a:r>
            </a:p>
          </p:txBody>
        </p:sp>
      </p:grpSp>
      <p:cxnSp>
        <p:nvCxnSpPr>
          <p:cNvPr id="18" name="直接连接符 17">
            <a:extLst>
              <a:ext uri="{FF2B5EF4-FFF2-40B4-BE49-F238E27FC236}">
                <a16:creationId xmlns:a16="http://schemas.microsoft.com/office/drawing/2014/main" id="{802473F7-8A91-4F9C-9687-C3C52FF3A9F4}"/>
              </a:ext>
            </a:extLst>
          </p:cNvPr>
          <p:cNvCxnSpPr>
            <a:cxnSpLocks/>
          </p:cNvCxnSpPr>
          <p:nvPr/>
        </p:nvCxnSpPr>
        <p:spPr>
          <a:xfrm>
            <a:off x="2145975" y="2119040"/>
            <a:ext cx="0" cy="2299563"/>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58FCEAD5-EE7D-4560-9838-F6000C61AC82}"/>
              </a:ext>
            </a:extLst>
          </p:cNvPr>
          <p:cNvGrpSpPr/>
          <p:nvPr/>
        </p:nvGrpSpPr>
        <p:grpSpPr>
          <a:xfrm>
            <a:off x="2047120" y="2423012"/>
            <a:ext cx="197710" cy="197708"/>
            <a:chOff x="10224381" y="3025993"/>
            <a:chExt cx="197710" cy="197708"/>
          </a:xfrm>
          <a:solidFill>
            <a:schemeClr val="accent1"/>
          </a:solidFill>
        </p:grpSpPr>
        <p:sp>
          <p:nvSpPr>
            <p:cNvPr id="20" name="椭圆 19">
              <a:extLst>
                <a:ext uri="{FF2B5EF4-FFF2-40B4-BE49-F238E27FC236}">
                  <a16:creationId xmlns:a16="http://schemas.microsoft.com/office/drawing/2014/main" id="{4FBAA3D9-18C4-43F5-973F-0EFB09F699BD}"/>
                </a:ext>
              </a:extLst>
            </p:cNvPr>
            <p:cNvSpPr/>
            <p:nvPr/>
          </p:nvSpPr>
          <p:spPr>
            <a:xfrm>
              <a:off x="10224381" y="3025993"/>
              <a:ext cx="197710" cy="1977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21" name="椭圆 20">
              <a:extLst>
                <a:ext uri="{FF2B5EF4-FFF2-40B4-BE49-F238E27FC236}">
                  <a16:creationId xmlns:a16="http://schemas.microsoft.com/office/drawing/2014/main" id="{E0DB9C9A-9A5C-4094-8B81-479B592E652C}"/>
                </a:ext>
              </a:extLst>
            </p:cNvPr>
            <p:cNvSpPr/>
            <p:nvPr/>
          </p:nvSpPr>
          <p:spPr>
            <a:xfrm>
              <a:off x="10281049" y="3082661"/>
              <a:ext cx="84376" cy="843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grpSp>
        <p:nvGrpSpPr>
          <p:cNvPr id="22" name="组合 21">
            <a:extLst>
              <a:ext uri="{FF2B5EF4-FFF2-40B4-BE49-F238E27FC236}">
                <a16:creationId xmlns:a16="http://schemas.microsoft.com/office/drawing/2014/main" id="{B1E56B75-73E6-418F-82E6-F20637FD5D49}"/>
              </a:ext>
            </a:extLst>
          </p:cNvPr>
          <p:cNvGrpSpPr/>
          <p:nvPr/>
        </p:nvGrpSpPr>
        <p:grpSpPr>
          <a:xfrm>
            <a:off x="2047120" y="3561175"/>
            <a:ext cx="197710" cy="197708"/>
            <a:chOff x="10224381" y="3025993"/>
            <a:chExt cx="197710" cy="197708"/>
          </a:xfrm>
          <a:solidFill>
            <a:schemeClr val="accent6"/>
          </a:solidFill>
        </p:grpSpPr>
        <p:sp>
          <p:nvSpPr>
            <p:cNvPr id="23" name="椭圆 22">
              <a:extLst>
                <a:ext uri="{FF2B5EF4-FFF2-40B4-BE49-F238E27FC236}">
                  <a16:creationId xmlns:a16="http://schemas.microsoft.com/office/drawing/2014/main" id="{0A4E19B0-4B23-4FEA-8C99-F9CA3B7C1898}"/>
                </a:ext>
              </a:extLst>
            </p:cNvPr>
            <p:cNvSpPr/>
            <p:nvPr/>
          </p:nvSpPr>
          <p:spPr>
            <a:xfrm>
              <a:off x="10224381" y="3025993"/>
              <a:ext cx="197710" cy="1977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24" name="椭圆 23">
              <a:extLst>
                <a:ext uri="{FF2B5EF4-FFF2-40B4-BE49-F238E27FC236}">
                  <a16:creationId xmlns:a16="http://schemas.microsoft.com/office/drawing/2014/main" id="{36C0BCAC-ABFE-400C-AD10-70EE51636063}"/>
                </a:ext>
              </a:extLst>
            </p:cNvPr>
            <p:cNvSpPr/>
            <p:nvPr/>
          </p:nvSpPr>
          <p:spPr>
            <a:xfrm>
              <a:off x="10281049" y="3082661"/>
              <a:ext cx="84376" cy="843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sp>
        <p:nvSpPr>
          <p:cNvPr id="28" name="椭圆 27">
            <a:extLst>
              <a:ext uri="{FF2B5EF4-FFF2-40B4-BE49-F238E27FC236}">
                <a16:creationId xmlns:a16="http://schemas.microsoft.com/office/drawing/2014/main" id="{16B03A03-5B35-4136-AA60-2624A2ADEF48}"/>
              </a:ext>
            </a:extLst>
          </p:cNvPr>
          <p:cNvSpPr/>
          <p:nvPr/>
        </p:nvSpPr>
        <p:spPr>
          <a:xfrm>
            <a:off x="1155498" y="2257915"/>
            <a:ext cx="624115" cy="624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22E74C17-80C7-4F98-BC6E-D41170E55616}"/>
              </a:ext>
            </a:extLst>
          </p:cNvPr>
          <p:cNvSpPr txBox="1"/>
          <p:nvPr/>
        </p:nvSpPr>
        <p:spPr>
          <a:xfrm>
            <a:off x="1199671" y="2333221"/>
            <a:ext cx="562976"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sp>
        <p:nvSpPr>
          <p:cNvPr id="30" name="椭圆 29">
            <a:extLst>
              <a:ext uri="{FF2B5EF4-FFF2-40B4-BE49-F238E27FC236}">
                <a16:creationId xmlns:a16="http://schemas.microsoft.com/office/drawing/2014/main" id="{2ABAE488-D5BA-4350-A21F-681D276D03E1}"/>
              </a:ext>
            </a:extLst>
          </p:cNvPr>
          <p:cNvSpPr/>
          <p:nvPr/>
        </p:nvSpPr>
        <p:spPr>
          <a:xfrm>
            <a:off x="1155498" y="3390159"/>
            <a:ext cx="624115" cy="6241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89C7D5A6-3F50-4FBC-8D34-0CCEC1694C98}"/>
              </a:ext>
            </a:extLst>
          </p:cNvPr>
          <p:cNvSpPr txBox="1"/>
          <p:nvPr/>
        </p:nvSpPr>
        <p:spPr>
          <a:xfrm>
            <a:off x="1199671" y="3471383"/>
            <a:ext cx="527709"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B4D1039-0CC2-4F45-A66B-907FD567A919}"/>
              </a:ext>
            </a:extLst>
          </p:cNvPr>
          <p:cNvSpPr>
            <a:spLocks noGrp="1"/>
          </p:cNvSpPr>
          <p:nvPr>
            <p:ph type="title" idx="4294967295"/>
          </p:nvPr>
        </p:nvSpPr>
        <p:spPr>
          <a:xfrm>
            <a:off x="879475" y="361950"/>
            <a:ext cx="8085138" cy="533400"/>
          </a:xfrm>
        </p:spPr>
        <p:txBody>
          <a:bodyPr/>
          <a:lstStyle/>
          <a:p>
            <a:pPr algn="l" eaLnBrk="1" hangingPunct="1"/>
            <a:r>
              <a:rPr lang="en-US" altLang="zh-CN" sz="3200" b="1" dirty="0">
                <a:solidFill>
                  <a:srgbClr val="A6A6A6"/>
                </a:solidFill>
                <a:latin typeface="微软雅黑" panose="020B0503020204020204" pitchFamily="34" charset="-122"/>
                <a:ea typeface="微软雅黑" panose="020B0503020204020204" pitchFamily="34" charset="-122"/>
              </a:rPr>
              <a:t>1.4.1</a:t>
            </a:r>
            <a:r>
              <a:rPr lang="zh-CN" altLang="en-US" sz="3200" b="1" dirty="0">
                <a:solidFill>
                  <a:srgbClr val="A6A6A6"/>
                </a:solidFill>
                <a:latin typeface="微软雅黑" panose="020B0503020204020204" pitchFamily="34" charset="-122"/>
                <a:ea typeface="微软雅黑" panose="020B0503020204020204" pitchFamily="34" charset="-122"/>
              </a:rPr>
              <a:t>快速入门人工智能的方法</a:t>
            </a:r>
          </a:p>
        </p:txBody>
      </p:sp>
      <p:cxnSp>
        <p:nvCxnSpPr>
          <p:cNvPr id="20" name="直接连接符 19">
            <a:extLst>
              <a:ext uri="{FF2B5EF4-FFF2-40B4-BE49-F238E27FC236}">
                <a16:creationId xmlns:a16="http://schemas.microsoft.com/office/drawing/2014/main" id="{9ECCDFE9-BA57-46A2-BE13-AE7745512C41}"/>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AF9E55-C3BA-4B0B-9995-F919FE3002C0}"/>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C7C2383-6A9B-41BC-90F8-2BA547A827A3}"/>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0714288-9D2E-4B16-A378-75AB4BA00B93}"/>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943" name="Rectangle 9">
            <a:extLst>
              <a:ext uri="{FF2B5EF4-FFF2-40B4-BE49-F238E27FC236}">
                <a16:creationId xmlns:a16="http://schemas.microsoft.com/office/drawing/2014/main" id="{1492DD55-FD82-4B51-B6ED-EE9B15C381AE}"/>
              </a:ext>
            </a:extLst>
          </p:cNvPr>
          <p:cNvSpPr>
            <a:spLocks noChangeArrowheads="1"/>
          </p:cNvSpPr>
          <p:nvPr/>
        </p:nvSpPr>
        <p:spPr bwMode="auto">
          <a:xfrm>
            <a:off x="5526360" y="907306"/>
            <a:ext cx="32221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自顶向下的方法：从顶端由自己所要解决的问题逐渐向下层发散开去，一层一层地找到自己需要</a:t>
            </a:r>
            <a:r>
              <a:rPr kumimoji="0" lang="en-US" alt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的哪些工具、技能和知识。</a:t>
            </a:r>
            <a:endParaRPr kumimoji="0" lang="el-GR" alt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9944" name="文本框 3">
            <a:extLst>
              <a:ext uri="{FF2B5EF4-FFF2-40B4-BE49-F238E27FC236}">
                <a16:creationId xmlns:a16="http://schemas.microsoft.com/office/drawing/2014/main" id="{80AF9C24-F242-4B0C-82AB-E0BB52C6B1F0}"/>
              </a:ext>
            </a:extLst>
          </p:cNvPr>
          <p:cNvSpPr txBox="1">
            <a:spLocks noChangeArrowheads="1"/>
          </p:cNvSpPr>
          <p:nvPr/>
        </p:nvSpPr>
        <p:spPr bwMode="auto">
          <a:xfrm>
            <a:off x="1619672" y="4806928"/>
            <a:ext cx="30556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的快速入门方法</a:t>
            </a:r>
          </a:p>
        </p:txBody>
      </p:sp>
      <p:pic>
        <p:nvPicPr>
          <p:cNvPr id="39945" name="图片 4">
            <a:extLst>
              <a:ext uri="{FF2B5EF4-FFF2-40B4-BE49-F238E27FC236}">
                <a16:creationId xmlns:a16="http://schemas.microsoft.com/office/drawing/2014/main" id="{A79DCB30-0D5A-463E-99D8-DB0AE39B1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35" y="966614"/>
            <a:ext cx="5091731"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Rectangle 9">
            <a:extLst>
              <a:ext uri="{FF2B5EF4-FFF2-40B4-BE49-F238E27FC236}">
                <a16:creationId xmlns:a16="http://schemas.microsoft.com/office/drawing/2014/main" id="{BBA3BBDC-CD04-49DC-88C8-0C981F61D0D1}"/>
              </a:ext>
            </a:extLst>
          </p:cNvPr>
          <p:cNvSpPr>
            <a:spLocks noChangeArrowheads="1"/>
          </p:cNvSpPr>
          <p:nvPr/>
        </p:nvSpPr>
        <p:spPr bwMode="auto">
          <a:xfrm>
            <a:off x="1115616" y="5313557"/>
            <a:ext cx="6696744"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强调快速入门</a:t>
            </a:r>
            <a:r>
              <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的同时，也要高度重视系统地学习</a:t>
            </a:r>
            <a:r>
              <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学习</a:t>
            </a:r>
            <a:r>
              <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必须将通过解决具体问题实现快速入门与从底层理论开始进行全面学习这两种方式结合起来。</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这样既能够保证学习的效率，又能够打下全面的基础。</a:t>
            </a:r>
          </a:p>
        </p:txBody>
      </p:sp>
      <p:sp>
        <p:nvSpPr>
          <p:cNvPr id="3" name="文本框 2">
            <a:extLst>
              <a:ext uri="{FF2B5EF4-FFF2-40B4-BE49-F238E27FC236}">
                <a16:creationId xmlns:a16="http://schemas.microsoft.com/office/drawing/2014/main" id="{D74C448B-8F3D-F7D8-08C8-1097B840EC8A}"/>
              </a:ext>
            </a:extLst>
          </p:cNvPr>
          <p:cNvSpPr txBox="1"/>
          <p:nvPr/>
        </p:nvSpPr>
        <p:spPr>
          <a:xfrm>
            <a:off x="5526360" y="2422863"/>
            <a:ext cx="3222101"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在专业层面，确定自己需要解决的专业领域问题的具体内容。</a:t>
            </a:r>
          </a:p>
        </p:txBody>
      </p:sp>
      <p:sp>
        <p:nvSpPr>
          <p:cNvPr id="5" name="文本框 4">
            <a:extLst>
              <a:ext uri="{FF2B5EF4-FFF2-40B4-BE49-F238E27FC236}">
                <a16:creationId xmlns:a16="http://schemas.microsoft.com/office/drawing/2014/main" id="{EDF7EFC7-8C79-9F59-0132-1692E7AAF144}"/>
              </a:ext>
            </a:extLst>
          </p:cNvPr>
          <p:cNvSpPr txBox="1"/>
          <p:nvPr/>
        </p:nvSpPr>
        <p:spPr>
          <a:xfrm>
            <a:off x="5501580" y="3324602"/>
            <a:ext cx="3246883" cy="646331"/>
          </a:xfrm>
          <a:prstGeom prst="rect">
            <a:avLst/>
          </a:prstGeom>
          <a:noFill/>
        </p:spPr>
        <p:txBody>
          <a:bodyPr wrap="square">
            <a:spAutoFit/>
          </a:bodyPr>
          <a:lstStyle/>
          <a:p>
            <a:r>
              <a:rPr kumimoji="0" lang="en-US" altLang="zh-CN" sz="18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在技术层面，确定要解决的问题需要哪些技术；</a:t>
            </a:r>
            <a:endParaRPr lang="zh-CN" altLang="en-US" dirty="0">
              <a:solidFill>
                <a:schemeClr val="accent2">
                  <a:lumMod val="50000"/>
                </a:schemeClr>
              </a:solidFill>
            </a:endParaRPr>
          </a:p>
        </p:txBody>
      </p:sp>
      <p:sp>
        <p:nvSpPr>
          <p:cNvPr id="7" name="文本框 6">
            <a:extLst>
              <a:ext uri="{FF2B5EF4-FFF2-40B4-BE49-F238E27FC236}">
                <a16:creationId xmlns:a16="http://schemas.microsoft.com/office/drawing/2014/main" id="{45B2F3AC-B40D-E104-1BD9-2F438D34C05E}"/>
              </a:ext>
            </a:extLst>
          </p:cNvPr>
          <p:cNvSpPr txBox="1"/>
          <p:nvPr/>
        </p:nvSpPr>
        <p:spPr>
          <a:xfrm>
            <a:off x="5526360" y="4001781"/>
            <a:ext cx="3328839" cy="1200329"/>
          </a:xfrm>
          <a:prstGeom prst="rect">
            <a:avLst/>
          </a:prstGeom>
          <a:noFill/>
        </p:spPr>
        <p:txBody>
          <a:bodyPr wrap="square">
            <a:spAutoFit/>
          </a:bodyPr>
          <a:lstStyle/>
          <a:p>
            <a:r>
              <a:rPr kumimoji="0" lang="en-US" altLang="zh-CN" sz="18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rPr>
              <a:t>在工具层面，确定到底要使用各个技术中的哪些工具，以便能够最终解决该专业领域的问题。</a:t>
            </a:r>
            <a:endParaRPr lang="zh-CN" altLang="en-US" dirty="0">
              <a:solidFill>
                <a:schemeClr val="accent2">
                  <a:lumMod val="75000"/>
                </a:schemeClr>
              </a:solidFill>
            </a:endParaRPr>
          </a:p>
        </p:txBody>
      </p:sp>
      <p:cxnSp>
        <p:nvCxnSpPr>
          <p:cNvPr id="9" name="直接连接符 8">
            <a:extLst>
              <a:ext uri="{FF2B5EF4-FFF2-40B4-BE49-F238E27FC236}">
                <a16:creationId xmlns:a16="http://schemas.microsoft.com/office/drawing/2014/main" id="{13D556A5-BB10-B069-2F8B-39134B58C05A}"/>
              </a:ext>
            </a:extLst>
          </p:cNvPr>
          <p:cNvCxnSpPr/>
          <p:nvPr/>
        </p:nvCxnSpPr>
        <p:spPr>
          <a:xfrm>
            <a:off x="395537" y="1412776"/>
            <a:ext cx="4839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2E0046A-D487-2114-6B1C-957C07BE9E09}"/>
              </a:ext>
            </a:extLst>
          </p:cNvPr>
          <p:cNvCxnSpPr/>
          <p:nvPr/>
        </p:nvCxnSpPr>
        <p:spPr>
          <a:xfrm>
            <a:off x="352924" y="2132856"/>
            <a:ext cx="4839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031D74-B2D6-9CBE-8A80-EFC6F0645C39}"/>
              </a:ext>
            </a:extLst>
          </p:cNvPr>
          <p:cNvCxnSpPr/>
          <p:nvPr/>
        </p:nvCxnSpPr>
        <p:spPr>
          <a:xfrm>
            <a:off x="352924" y="3140968"/>
            <a:ext cx="48393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48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6" grpId="0"/>
      <p:bldP spid="3"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C8E9002-4DBB-490A-8D63-2AEC17657350}"/>
              </a:ext>
            </a:extLst>
          </p:cNvPr>
          <p:cNvSpPr>
            <a:spLocks noGrp="1"/>
          </p:cNvSpPr>
          <p:nvPr>
            <p:ph type="title" idx="4294967295"/>
          </p:nvPr>
        </p:nvSpPr>
        <p:spPr>
          <a:xfrm>
            <a:off x="879475" y="361950"/>
            <a:ext cx="8085138" cy="533400"/>
          </a:xfrm>
        </p:spPr>
        <p:txBody>
          <a:bodyPr/>
          <a:lstStyle/>
          <a:p>
            <a:pPr algn="l" eaLnBrk="1" hangingPunct="1"/>
            <a:r>
              <a:rPr lang="en-US" altLang="zh-CN" sz="3200" b="1">
                <a:solidFill>
                  <a:srgbClr val="A6A6A6"/>
                </a:solidFill>
                <a:latin typeface="微软雅黑" panose="020B0503020204020204" pitchFamily="34" charset="-122"/>
                <a:ea typeface="微软雅黑" panose="020B0503020204020204" pitchFamily="34" charset="-122"/>
              </a:rPr>
              <a:t>1.4.2</a:t>
            </a:r>
            <a:r>
              <a:rPr lang="zh-CN" altLang="en-US" sz="3200" b="1">
                <a:solidFill>
                  <a:srgbClr val="A6A6A6"/>
                </a:solidFill>
                <a:latin typeface="微软雅黑" panose="020B0503020204020204" pitchFamily="34" charset="-122"/>
                <a:ea typeface="微软雅黑" panose="020B0503020204020204" pitchFamily="34" charset="-122"/>
              </a:rPr>
              <a:t>快速入门人工智能的精要</a:t>
            </a:r>
          </a:p>
        </p:txBody>
      </p:sp>
      <p:cxnSp>
        <p:nvCxnSpPr>
          <p:cNvPr id="20" name="直接连接符 19">
            <a:extLst>
              <a:ext uri="{FF2B5EF4-FFF2-40B4-BE49-F238E27FC236}">
                <a16:creationId xmlns:a16="http://schemas.microsoft.com/office/drawing/2014/main" id="{674C49E5-0FFF-429D-90F2-43A43C02F356}"/>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B72063C-BB57-48E1-84F1-AB50AB7AF199}"/>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846D5EE-A530-4E32-BF60-9E671A8E5EA2}"/>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C5EE191-AE00-4F14-879C-0565B26ACB42}"/>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992" name="Rectangle 9">
            <a:extLst>
              <a:ext uri="{FF2B5EF4-FFF2-40B4-BE49-F238E27FC236}">
                <a16:creationId xmlns:a16="http://schemas.microsoft.com/office/drawing/2014/main" id="{B4FE7172-62BB-412A-9F1C-B9C5E3628B16}"/>
              </a:ext>
            </a:extLst>
          </p:cNvPr>
          <p:cNvSpPr>
            <a:spLocks noChangeArrowheads="1"/>
          </p:cNvSpPr>
          <p:nvPr/>
        </p:nvSpPr>
        <p:spPr bwMode="auto">
          <a:xfrm>
            <a:off x="611559" y="1296193"/>
            <a:ext cx="7848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既要重视</a:t>
            </a: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理论知识的学习，又要重视专业领域知识的学习。</a:t>
            </a:r>
            <a:endParaRPr kumimoji="0" lang="el-GR"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41993" name="Rectangle 9">
            <a:extLst>
              <a:ext uri="{FF2B5EF4-FFF2-40B4-BE49-F238E27FC236}">
                <a16:creationId xmlns:a16="http://schemas.microsoft.com/office/drawing/2014/main" id="{6B2954BE-A7E5-4E2D-A0FC-7436BF6AD8D0}"/>
              </a:ext>
            </a:extLst>
          </p:cNvPr>
          <p:cNvSpPr>
            <a:spLocks noChangeArrowheads="1"/>
          </p:cNvSpPr>
          <p:nvPr/>
        </p:nvSpPr>
        <p:spPr bwMode="auto">
          <a:xfrm>
            <a:off x="611560" y="2013356"/>
            <a:ext cx="6550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必须高度重视编程技术的训练</a:t>
            </a:r>
            <a:r>
              <a:rPr kumimoji="0" lang="zh-CN" altLang="en-US"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t>
            </a:r>
            <a:endParaRPr kumimoji="0" lang="el-GR" altLang="zh-CN" sz="18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sp>
        <p:nvSpPr>
          <p:cNvPr id="2" name="Rectangle 9">
            <a:extLst>
              <a:ext uri="{FF2B5EF4-FFF2-40B4-BE49-F238E27FC236}">
                <a16:creationId xmlns:a16="http://schemas.microsoft.com/office/drawing/2014/main" id="{E9B57E8C-BC20-D842-4E76-F66B1F3417DB}"/>
              </a:ext>
            </a:extLst>
          </p:cNvPr>
          <p:cNvSpPr>
            <a:spLocks noChangeArrowheads="1"/>
          </p:cNvSpPr>
          <p:nvPr/>
        </p:nvSpPr>
        <p:spPr bwMode="auto">
          <a:xfrm>
            <a:off x="611559" y="2509574"/>
            <a:ext cx="79676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在打好理论基础的同时，尽量学习最新的理论、技术和框架，学习过程要注重学习的效率。</a:t>
            </a:r>
            <a:endParaRPr kumimoji="0" lang="el-GR" altLang="zh-CN" sz="1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endParaRPr>
          </a:p>
        </p:txBody>
      </p:sp>
      <p:sp>
        <p:nvSpPr>
          <p:cNvPr id="3" name="Rectangle 9">
            <a:extLst>
              <a:ext uri="{FF2B5EF4-FFF2-40B4-BE49-F238E27FC236}">
                <a16:creationId xmlns:a16="http://schemas.microsoft.com/office/drawing/2014/main" id="{4773845B-5377-4A62-5A1D-B2F9B1E0835C}"/>
              </a:ext>
            </a:extLst>
          </p:cNvPr>
          <p:cNvSpPr>
            <a:spLocks noChangeArrowheads="1"/>
          </p:cNvSpPr>
          <p:nvPr/>
        </p:nvSpPr>
        <p:spPr bwMode="auto">
          <a:xfrm>
            <a:off x="611559" y="3351038"/>
            <a:ext cx="7935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cs typeface="+mn-cs"/>
              </a:rPr>
              <a:t>(4)</a:t>
            </a:r>
            <a:r>
              <a:rPr kumimoji="0" lang="zh-CN" altLang="en-US" sz="1800" b="0"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cs typeface="+mn-cs"/>
              </a:rPr>
              <a:t>高度重视</a:t>
            </a:r>
            <a:r>
              <a:rPr kumimoji="0" lang="en-US" altLang="zh-CN" sz="1800" b="0"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cs typeface="+mn-cs"/>
              </a:rPr>
              <a:t>技术的实战。</a:t>
            </a:r>
            <a:endParaRPr kumimoji="0" lang="el-GR" altLang="zh-CN" sz="1800" b="0"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Rectangle 9">
            <a:extLst>
              <a:ext uri="{FF2B5EF4-FFF2-40B4-BE49-F238E27FC236}">
                <a16:creationId xmlns:a16="http://schemas.microsoft.com/office/drawing/2014/main" id="{611023F6-6E6A-470D-D9FE-7E61CED154EE}"/>
              </a:ext>
            </a:extLst>
          </p:cNvPr>
          <p:cNvSpPr>
            <a:spLocks noChangeArrowheads="1"/>
          </p:cNvSpPr>
          <p:nvPr/>
        </p:nvSpPr>
        <p:spPr bwMode="auto">
          <a:xfrm>
            <a:off x="611559" y="3922275"/>
            <a:ext cx="80117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(5)</a:t>
            </a:r>
            <a:r>
              <a:rPr kumimoji="0" lang="zh-CN" altLang="en-US" sz="18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加入或组建自己的</a:t>
            </a:r>
            <a:r>
              <a:rPr kumimoji="0" lang="en-US" altLang="zh-CN" sz="18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学习小组，相互督促，共同进步。</a:t>
            </a:r>
            <a:endParaRPr kumimoji="0" lang="el-GR" altLang="zh-CN" sz="18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Rectangle 9">
            <a:extLst>
              <a:ext uri="{FF2B5EF4-FFF2-40B4-BE49-F238E27FC236}">
                <a16:creationId xmlns:a16="http://schemas.microsoft.com/office/drawing/2014/main" id="{67A62F5C-2084-8A83-8B8E-6A960F6FB980}"/>
              </a:ext>
            </a:extLst>
          </p:cNvPr>
          <p:cNvSpPr>
            <a:spLocks noChangeArrowheads="1"/>
          </p:cNvSpPr>
          <p:nvPr/>
        </p:nvSpPr>
        <p:spPr bwMode="auto">
          <a:xfrm>
            <a:off x="611559" y="4475544"/>
            <a:ext cx="80932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(6)</a:t>
            </a:r>
            <a:r>
              <a:rPr kumimoji="0" lang="zh-CN" altLang="en-US" sz="18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必须每天坚持学习。</a:t>
            </a:r>
            <a:endParaRPr kumimoji="0" lang="el-GR" altLang="zh-CN" sz="18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8243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p:bldP spid="41993" grpId="0"/>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E08D26-AE64-4B43-A3E3-163A417A8EC2}"/>
              </a:ext>
            </a:extLst>
          </p:cNvPr>
          <p:cNvSpPr txBox="1"/>
          <p:nvPr/>
        </p:nvSpPr>
        <p:spPr>
          <a:xfrm>
            <a:off x="971600" y="332656"/>
            <a:ext cx="4572000" cy="584775"/>
          </a:xfrm>
          <a:prstGeom prst="rect">
            <a:avLst/>
          </a:prstGeom>
          <a:noFill/>
        </p:spPr>
        <p:txBody>
          <a:bodyPr wrap="square">
            <a:spAutoFit/>
          </a:bodyPr>
          <a:lstStyle/>
          <a:p>
            <a:r>
              <a:rPr lang="zh-CN" altLang="en-US" sz="3200" b="1" dirty="0">
                <a:solidFill>
                  <a:srgbClr val="A6A6A6"/>
                </a:solidFill>
                <a:latin typeface="微软雅黑" panose="020B0503020204020204" pitchFamily="34" charset="-122"/>
                <a:ea typeface="微软雅黑" panose="020B0503020204020204" pitchFamily="34" charset="-122"/>
              </a:rPr>
              <a:t>人工智能学习资源</a:t>
            </a:r>
            <a:endParaRPr lang="zh-CN" altLang="en-US" sz="3200" dirty="0"/>
          </a:p>
        </p:txBody>
      </p:sp>
      <p:pic>
        <p:nvPicPr>
          <p:cNvPr id="4" name="图片 3">
            <a:extLst>
              <a:ext uri="{FF2B5EF4-FFF2-40B4-BE49-F238E27FC236}">
                <a16:creationId xmlns:a16="http://schemas.microsoft.com/office/drawing/2014/main" id="{1E1320C8-131A-5DF0-24D2-EC90E4173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889" y="278191"/>
            <a:ext cx="1728192" cy="2104984"/>
          </a:xfrm>
          <a:prstGeom prst="rect">
            <a:avLst/>
          </a:prstGeom>
        </p:spPr>
      </p:pic>
      <p:sp>
        <p:nvSpPr>
          <p:cNvPr id="7" name="文本框 6">
            <a:extLst>
              <a:ext uri="{FF2B5EF4-FFF2-40B4-BE49-F238E27FC236}">
                <a16:creationId xmlns:a16="http://schemas.microsoft.com/office/drawing/2014/main" id="{33481318-1C05-49F2-7AE6-6F11CCFD37CB}"/>
              </a:ext>
            </a:extLst>
          </p:cNvPr>
          <p:cNvSpPr txBox="1"/>
          <p:nvPr/>
        </p:nvSpPr>
        <p:spPr>
          <a:xfrm>
            <a:off x="387565" y="872074"/>
            <a:ext cx="6488946" cy="1354217"/>
          </a:xfrm>
          <a:prstGeom prst="rect">
            <a:avLst/>
          </a:prstGeom>
          <a:noFill/>
        </p:spPr>
        <p:txBody>
          <a:bodyPr wrap="square">
            <a:spAutoFit/>
          </a:bodyPr>
          <a:lstStyle/>
          <a:p>
            <a:r>
              <a:rPr lang="zh-CN" altLang="zh-CN"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图书</a:t>
            </a:r>
            <a:r>
              <a:rPr lang="en-US" altLang="zh-CN"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人工智能怎么学</a:t>
            </a:r>
            <a:r>
              <a:rPr lang="en-US" altLang="zh-CN"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购买方式</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京东：</a:t>
            </a:r>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3"/>
              </a:rPr>
              <a:t>https://item.jd.com/13395339.html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当当：</a:t>
            </a:r>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4"/>
              </a:rPr>
              <a:t>http://product.dangdang.com/29469230.html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天猫：</a:t>
            </a:r>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5"/>
              </a:rPr>
              <a:t>https://detail.tmall.com/item_o.htm?id=687374654836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B0702F69-EDE0-292F-301D-90762E6908D9}"/>
              </a:ext>
            </a:extLst>
          </p:cNvPr>
          <p:cNvSpPr txBox="1"/>
          <p:nvPr/>
        </p:nvSpPr>
        <p:spPr>
          <a:xfrm>
            <a:off x="6483318" y="4797152"/>
            <a:ext cx="2373205" cy="584775"/>
          </a:xfrm>
          <a:prstGeom prst="rect">
            <a:avLst/>
          </a:prstGeom>
          <a:noFill/>
        </p:spPr>
        <p:txBody>
          <a:bodyPr wrap="square">
            <a:spAutoFit/>
          </a:bodyPr>
          <a:lstStyle/>
          <a:p>
            <a:r>
              <a:rPr lang="zh-CN" altLang="en-US" sz="32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微信公众号</a:t>
            </a:r>
            <a:endParaRPr lang="en-US" altLang="zh-CN" sz="32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E5A32995-7878-8A6D-E5E6-B20D5C31B5E5}"/>
              </a:ext>
            </a:extLst>
          </p:cNvPr>
          <p:cNvSpPr txBox="1"/>
          <p:nvPr/>
        </p:nvSpPr>
        <p:spPr>
          <a:xfrm>
            <a:off x="329402" y="2244247"/>
            <a:ext cx="4572000" cy="1354217"/>
          </a:xfrm>
          <a:prstGeom prst="rect">
            <a:avLst/>
          </a:prstGeom>
          <a:noFill/>
        </p:spPr>
        <p:txBody>
          <a:bodyPr wrap="square">
            <a:spAutoFit/>
          </a:bodyPr>
          <a:lstStyle/>
          <a:p>
            <a:r>
              <a:rPr lang="zh-CN" altLang="en-US"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网站、博客</a:t>
            </a:r>
            <a:endParaRPr lang="en-US" altLang="zh-CN"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图书官网</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u="sng" dirty="0">
                <a:solidFill>
                  <a:srgbClr val="0000FF"/>
                </a:solidFill>
                <a:effectLst/>
                <a:latin typeface="等线" panose="02010600030101010101" pitchFamily="2" charset="-122"/>
                <a:cs typeface="Times New Roman" panose="02020603050405020304" pitchFamily="18" charset="0"/>
                <a:hlinkClick r:id="rId6"/>
              </a:rPr>
              <a:t>https://bigdatamininglab.github.io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CSDN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u="sng" dirty="0">
                <a:solidFill>
                  <a:srgbClr val="0000FF"/>
                </a:solidFill>
                <a:effectLst/>
                <a:latin typeface="等线" panose="02010600030101010101" pitchFamily="2" charset="-122"/>
                <a:cs typeface="Times New Roman" panose="02020603050405020304" pitchFamily="18" charset="0"/>
                <a:hlinkClick r:id="rId7"/>
              </a:rPr>
              <a:t>https://blog.csdn.net/audyxiao001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E224E07B-14C2-6738-F583-98DDB0D3200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42445" y="2258988"/>
            <a:ext cx="2538164" cy="2538164"/>
          </a:xfrm>
          <a:prstGeom prst="rect">
            <a:avLst/>
          </a:prstGeom>
          <a:noFill/>
          <a:ln>
            <a:noFill/>
          </a:ln>
        </p:spPr>
      </p:pic>
      <p:sp>
        <p:nvSpPr>
          <p:cNvPr id="12" name="文本框 11">
            <a:extLst>
              <a:ext uri="{FF2B5EF4-FFF2-40B4-BE49-F238E27FC236}">
                <a16:creationId xmlns:a16="http://schemas.microsoft.com/office/drawing/2014/main" id="{5392BC7F-3D83-6922-BEDA-073FC6CEEB7E}"/>
              </a:ext>
            </a:extLst>
          </p:cNvPr>
          <p:cNvSpPr txBox="1"/>
          <p:nvPr/>
        </p:nvSpPr>
        <p:spPr>
          <a:xfrm>
            <a:off x="329402" y="3637777"/>
            <a:ext cx="5466734" cy="800219"/>
          </a:xfrm>
          <a:prstGeom prst="rect">
            <a:avLst/>
          </a:prstGeom>
          <a:noFill/>
        </p:spPr>
        <p:txBody>
          <a:bodyPr wrap="square">
            <a:spAutoFit/>
          </a:bodyPr>
          <a:lstStyle/>
          <a:p>
            <a:r>
              <a:rPr lang="zh-CN" altLang="en-US"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rPr>
              <a:t>知识星球</a:t>
            </a:r>
            <a:endParaRPr lang="en-US" altLang="zh-CN" sz="2800" b="1" kern="100" dirty="0">
              <a:solidFill>
                <a:srgbClr val="0070C0"/>
              </a:solidFill>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知识星球官网</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u="sng" dirty="0">
                <a:solidFill>
                  <a:srgbClr val="0000FF"/>
                </a:solidFill>
                <a:effectLst/>
                <a:latin typeface="等线" panose="02010600030101010101" pitchFamily="2" charset="-122"/>
                <a:cs typeface="Times New Roman" panose="02020603050405020304" pitchFamily="18" charset="0"/>
                <a:hlinkClick r:id="rId9"/>
              </a:rPr>
              <a:t>https://t.zsxq.com/0aLkVg0os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21E70F92-690D-270D-E618-A481E2F4E3F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29401" y="4477309"/>
            <a:ext cx="4658191" cy="2380691"/>
          </a:xfrm>
          <a:prstGeom prst="rect">
            <a:avLst/>
          </a:prstGeom>
          <a:noFill/>
          <a:ln>
            <a:noFill/>
          </a:ln>
        </p:spPr>
      </p:pic>
      <p:sp>
        <p:nvSpPr>
          <p:cNvPr id="3" name="文本框 2">
            <a:extLst>
              <a:ext uri="{FF2B5EF4-FFF2-40B4-BE49-F238E27FC236}">
                <a16:creationId xmlns:a16="http://schemas.microsoft.com/office/drawing/2014/main" id="{97E37065-5378-5B06-C179-779D4116D2A6}"/>
              </a:ext>
            </a:extLst>
          </p:cNvPr>
          <p:cNvSpPr txBox="1"/>
          <p:nvPr/>
        </p:nvSpPr>
        <p:spPr>
          <a:xfrm>
            <a:off x="6084168" y="5547357"/>
            <a:ext cx="2987264" cy="1077218"/>
          </a:xfrm>
          <a:prstGeom prst="rect">
            <a:avLst/>
          </a:prstGeom>
          <a:noFill/>
        </p:spPr>
        <p:txBody>
          <a:bodyPr wrap="square">
            <a:spAutoFit/>
          </a:bodyPr>
          <a:lstStyle/>
          <a:p>
            <a:r>
              <a:rPr lang="zh-CN" altLang="en-US" sz="3200" b="1" kern="100" dirty="0">
                <a:solidFill>
                  <a:srgbClr val="0070C0"/>
                </a:solidFill>
                <a:latin typeface="等线" panose="02010600030101010101" pitchFamily="2" charset="-122"/>
                <a:ea typeface="等线" panose="02010600030101010101" pitchFamily="2" charset="-122"/>
                <a:cs typeface="Times New Roman" panose="02020603050405020304" pitchFamily="18" charset="0"/>
              </a:rPr>
              <a:t>图书读者</a:t>
            </a:r>
            <a:r>
              <a:rPr lang="en-US" altLang="zh-CN" sz="3200" b="1" kern="100" dirty="0">
                <a:solidFill>
                  <a:srgbClr val="0070C0"/>
                </a:solidFill>
                <a:latin typeface="等线" panose="02010600030101010101" pitchFamily="2" charset="-122"/>
                <a:ea typeface="等线" panose="02010600030101010101" pitchFamily="2" charset="-122"/>
                <a:cs typeface="Times New Roman" panose="02020603050405020304" pitchFamily="18" charset="0"/>
              </a:rPr>
              <a:t>QQ</a:t>
            </a:r>
            <a:r>
              <a:rPr lang="zh-CN" altLang="zh-CN" sz="3200" b="1" kern="100" dirty="0">
                <a:solidFill>
                  <a:srgbClr val="0070C0"/>
                </a:solidFill>
                <a:latin typeface="等线" panose="02010600030101010101" pitchFamily="2" charset="-122"/>
                <a:ea typeface="等线" panose="02010600030101010101" pitchFamily="2" charset="-122"/>
                <a:cs typeface="Times New Roman" panose="02020603050405020304" pitchFamily="18" charset="0"/>
              </a:rPr>
              <a:t>群</a:t>
            </a:r>
            <a:r>
              <a:rPr lang="en-US" altLang="zh-CN" sz="3200" b="1" kern="100" dirty="0">
                <a:solidFill>
                  <a:srgbClr val="0070C0"/>
                </a:solidFill>
                <a:latin typeface="等线" panose="02010600030101010101" pitchFamily="2" charset="-122"/>
                <a:ea typeface="等线" panose="02010600030101010101" pitchFamily="2" charset="-122"/>
                <a:cs typeface="Times New Roman" panose="02020603050405020304" pitchFamily="18" charset="0"/>
              </a:rPr>
              <a:t>600587177</a:t>
            </a:r>
            <a:endParaRPr lang="zh-CN" altLang="en-US" sz="3200" b="1" kern="100" dirty="0">
              <a:solidFill>
                <a:srgbClr val="0070C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0941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0">
            <a:extLst>
              <a:ext uri="{FF2B5EF4-FFF2-40B4-BE49-F238E27FC236}">
                <a16:creationId xmlns:a16="http://schemas.microsoft.com/office/drawing/2014/main" id="{915357D3-E477-4918-9522-91C6276CF361}"/>
              </a:ext>
            </a:extLst>
          </p:cNvPr>
          <p:cNvGrpSpPr>
            <a:grpSpLocks/>
          </p:cNvGrpSpPr>
          <p:nvPr/>
        </p:nvGrpSpPr>
        <p:grpSpPr bwMode="auto">
          <a:xfrm>
            <a:off x="0" y="3408363"/>
            <a:ext cx="9144000" cy="1676400"/>
            <a:chOff x="0" y="2086"/>
            <a:chExt cx="5760" cy="1056"/>
          </a:xfrm>
        </p:grpSpPr>
        <p:sp>
          <p:nvSpPr>
            <p:cNvPr id="7193" name="Rectangle 3">
              <a:extLst>
                <a:ext uri="{FF2B5EF4-FFF2-40B4-BE49-F238E27FC236}">
                  <a16:creationId xmlns:a16="http://schemas.microsoft.com/office/drawing/2014/main" id="{7AA769B8-22ED-433F-911E-F90A922EB13D}"/>
                </a:ext>
              </a:extLst>
            </p:cNvPr>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7194" name="Rectangle 12">
              <a:extLst>
                <a:ext uri="{FF2B5EF4-FFF2-40B4-BE49-F238E27FC236}">
                  <a16:creationId xmlns:a16="http://schemas.microsoft.com/office/drawing/2014/main" id="{E60D340C-0F37-4C05-882E-D72617DD4AEB}"/>
                </a:ext>
              </a:extLst>
            </p:cNvPr>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cxnSp>
        <p:nvCxnSpPr>
          <p:cNvPr id="13" name="直接连接符 12">
            <a:extLst>
              <a:ext uri="{FF2B5EF4-FFF2-40B4-BE49-F238E27FC236}">
                <a16:creationId xmlns:a16="http://schemas.microsoft.com/office/drawing/2014/main" id="{38664A57-8F3C-4F24-8A94-F0E66913B54E}"/>
              </a:ext>
            </a:extLst>
          </p:cNvPr>
          <p:cNvCxnSpPr/>
          <p:nvPr/>
        </p:nvCxnSpPr>
        <p:spPr>
          <a:xfrm>
            <a:off x="8964613" y="1766888"/>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7172" name="标题 1">
            <a:extLst>
              <a:ext uri="{FF2B5EF4-FFF2-40B4-BE49-F238E27FC236}">
                <a16:creationId xmlns:a16="http://schemas.microsoft.com/office/drawing/2014/main" id="{F0F7E7D2-A178-4398-863B-65925367436F}"/>
              </a:ext>
            </a:extLst>
          </p:cNvPr>
          <p:cNvSpPr>
            <a:spLocks noGrp="1"/>
          </p:cNvSpPr>
          <p:nvPr>
            <p:ph type="title" idx="4294967295"/>
          </p:nvPr>
        </p:nvSpPr>
        <p:spPr>
          <a:xfrm>
            <a:off x="879475" y="293688"/>
            <a:ext cx="8229600" cy="646112"/>
          </a:xfrm>
        </p:spPr>
        <p:txBody>
          <a:bodyPr/>
          <a:lstStyle/>
          <a:p>
            <a:pPr algn="l" eaLnBrk="1" hangingPunct="1"/>
            <a:r>
              <a:rPr lang="zh-CN" altLang="en-US" sz="3200" b="1">
                <a:solidFill>
                  <a:srgbClr val="A6A6A6"/>
                </a:solidFill>
                <a:latin typeface="微软雅黑" panose="020B0503020204020204" pitchFamily="34" charset="-122"/>
                <a:ea typeface="微软雅黑" panose="020B0503020204020204" pitchFamily="34" charset="-122"/>
              </a:rPr>
              <a:t>主要内容</a:t>
            </a:r>
          </a:p>
        </p:txBody>
      </p:sp>
      <p:cxnSp>
        <p:nvCxnSpPr>
          <p:cNvPr id="12" name="直接连接符 11">
            <a:extLst>
              <a:ext uri="{FF2B5EF4-FFF2-40B4-BE49-F238E27FC236}">
                <a16:creationId xmlns:a16="http://schemas.microsoft.com/office/drawing/2014/main" id="{7D46D56B-E9C8-4442-842A-C8A5290A740F}"/>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A487167-9CC3-4572-BA8B-EA723F54F452}"/>
              </a:ext>
            </a:extLst>
          </p:cNvPr>
          <p:cNvCxnSpPr/>
          <p:nvPr/>
        </p:nvCxnSpPr>
        <p:spPr>
          <a:xfrm>
            <a:off x="8964613" y="3468688"/>
            <a:ext cx="0" cy="172878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3195C6C-0FFB-48E1-B867-E9133D602CF3}"/>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
            <a:extLst>
              <a:ext uri="{FF2B5EF4-FFF2-40B4-BE49-F238E27FC236}">
                <a16:creationId xmlns:a16="http://schemas.microsoft.com/office/drawing/2014/main" id="{93050313-8BC3-4FD3-B894-ACA4CEB78FAF}"/>
              </a:ext>
            </a:extLst>
          </p:cNvPr>
          <p:cNvCxnSpPr/>
          <p:nvPr/>
        </p:nvCxnSpPr>
        <p:spPr>
          <a:xfrm>
            <a:off x="0" y="1935163"/>
            <a:ext cx="9144000" cy="0"/>
          </a:xfrm>
          <a:prstGeom prst="line">
            <a:avLst/>
          </a:prstGeom>
          <a:ln w="15875">
            <a:gradFill flip="none" rotWithShape="1">
              <a:gsLst>
                <a:gs pos="0">
                  <a:schemeClr val="tx1">
                    <a:lumMod val="50000"/>
                    <a:lumOff val="50000"/>
                  </a:schemeClr>
                </a:gs>
                <a:gs pos="50000">
                  <a:schemeClr val="bg1">
                    <a:lumMod val="6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FE203FD7-B149-4623-81FC-B4D385FC3D93}"/>
              </a:ext>
            </a:extLst>
          </p:cNvPr>
          <p:cNvCxnSpPr/>
          <p:nvPr/>
        </p:nvCxnSpPr>
        <p:spPr>
          <a:xfrm>
            <a:off x="1639962" y="2605881"/>
            <a:ext cx="5292967" cy="0"/>
          </a:xfrm>
          <a:prstGeom prst="line">
            <a:avLst/>
          </a:prstGeom>
          <a:ln w="15875">
            <a:gradFill flip="none" rotWithShape="1">
              <a:gsLst>
                <a:gs pos="0">
                  <a:schemeClr val="bg1"/>
                </a:gs>
                <a:gs pos="61000">
                  <a:schemeClr val="bg1">
                    <a:lumMod val="6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C3727BB0-0E67-4F7C-BB58-DB184FF7DDC7}"/>
              </a:ext>
            </a:extLst>
          </p:cNvPr>
          <p:cNvCxnSpPr/>
          <p:nvPr/>
        </p:nvCxnSpPr>
        <p:spPr>
          <a:xfrm>
            <a:off x="1639962" y="3367881"/>
            <a:ext cx="5292967" cy="0"/>
          </a:xfrm>
          <a:prstGeom prst="line">
            <a:avLst/>
          </a:prstGeom>
          <a:ln w="15875">
            <a:gradFill flip="none" rotWithShape="1">
              <a:gsLst>
                <a:gs pos="0">
                  <a:schemeClr val="bg1"/>
                </a:gs>
                <a:gs pos="61000">
                  <a:schemeClr val="bg1">
                    <a:lumMod val="6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4" name="Straight Connector 33">
            <a:extLst>
              <a:ext uri="{FF2B5EF4-FFF2-40B4-BE49-F238E27FC236}">
                <a16:creationId xmlns:a16="http://schemas.microsoft.com/office/drawing/2014/main" id="{27EB6673-E7E7-47F8-AA60-4A2B86F61C9F}"/>
              </a:ext>
            </a:extLst>
          </p:cNvPr>
          <p:cNvCxnSpPr/>
          <p:nvPr/>
        </p:nvCxnSpPr>
        <p:spPr>
          <a:xfrm>
            <a:off x="1639962" y="4142581"/>
            <a:ext cx="5292967" cy="0"/>
          </a:xfrm>
          <a:prstGeom prst="line">
            <a:avLst/>
          </a:prstGeom>
          <a:ln w="15875">
            <a:gradFill flip="none" rotWithShape="1">
              <a:gsLst>
                <a:gs pos="0">
                  <a:schemeClr val="bg1"/>
                </a:gs>
                <a:gs pos="61000">
                  <a:schemeClr val="bg1">
                    <a:lumMod val="6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34">
            <a:extLst>
              <a:ext uri="{FF2B5EF4-FFF2-40B4-BE49-F238E27FC236}">
                <a16:creationId xmlns:a16="http://schemas.microsoft.com/office/drawing/2014/main" id="{12E87181-F197-4790-B959-7BAD35163E9F}"/>
              </a:ext>
            </a:extLst>
          </p:cNvPr>
          <p:cNvCxnSpPr/>
          <p:nvPr/>
        </p:nvCxnSpPr>
        <p:spPr>
          <a:xfrm>
            <a:off x="0" y="4989513"/>
            <a:ext cx="9144000" cy="0"/>
          </a:xfrm>
          <a:prstGeom prst="line">
            <a:avLst/>
          </a:prstGeom>
          <a:ln w="15875">
            <a:gradFill flip="none" rotWithShape="1">
              <a:gsLst>
                <a:gs pos="0">
                  <a:schemeClr val="tx1">
                    <a:lumMod val="50000"/>
                    <a:lumOff val="50000"/>
                  </a:schemeClr>
                </a:gs>
                <a:gs pos="50000">
                  <a:schemeClr val="bg1">
                    <a:lumMod val="6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圆角矩形 4">
            <a:extLst>
              <a:ext uri="{FF2B5EF4-FFF2-40B4-BE49-F238E27FC236}">
                <a16:creationId xmlns:a16="http://schemas.microsoft.com/office/drawing/2014/main" id="{47E8250D-C7F5-4C29-A9BE-DFBD5551CB01}"/>
              </a:ext>
            </a:extLst>
          </p:cNvPr>
          <p:cNvSpPr/>
          <p:nvPr/>
        </p:nvSpPr>
        <p:spPr>
          <a:xfrm>
            <a:off x="1820361" y="2009252"/>
            <a:ext cx="576064" cy="576064"/>
          </a:xfrm>
          <a:prstGeom prst="roundRect">
            <a:avLst/>
          </a:prstGeom>
          <a:noFill/>
          <a:ln>
            <a:solidFill>
              <a:schemeClr val="bg1">
                <a:lumMod val="85000"/>
              </a:schemeClr>
            </a:solidFill>
          </a:ln>
          <a:scene3d>
            <a:camera prst="perspectiveContrastingLeftFacing">
              <a:rot lat="0" lon="2400000" rev="2138678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rPr>
              <a:t>1</a:t>
            </a:r>
            <a:endParaRPr kumimoji="0" lang="zh-CN" altLang="en-US"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endParaRPr>
          </a:p>
        </p:txBody>
      </p:sp>
      <p:sp>
        <p:nvSpPr>
          <p:cNvPr id="29" name="圆角矩形 28">
            <a:extLst>
              <a:ext uri="{FF2B5EF4-FFF2-40B4-BE49-F238E27FC236}">
                <a16:creationId xmlns:a16="http://schemas.microsoft.com/office/drawing/2014/main" id="{206931CA-5279-418D-9659-566CDD8C9B24}"/>
              </a:ext>
            </a:extLst>
          </p:cNvPr>
          <p:cNvSpPr/>
          <p:nvPr/>
        </p:nvSpPr>
        <p:spPr>
          <a:xfrm>
            <a:off x="1820361" y="2753840"/>
            <a:ext cx="576064" cy="576064"/>
          </a:xfrm>
          <a:prstGeom prst="roundRect">
            <a:avLst/>
          </a:prstGeom>
          <a:noFill/>
          <a:ln>
            <a:solidFill>
              <a:schemeClr val="bg1">
                <a:lumMod val="85000"/>
              </a:schemeClr>
            </a:solidFill>
          </a:ln>
          <a:scene3d>
            <a:camera prst="perspectiveContrastingLeftFacing">
              <a:rot lat="0" lon="2400000" rev="2138678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rPr>
              <a:t>2</a:t>
            </a:r>
            <a:endParaRPr kumimoji="0" lang="zh-CN" altLang="en-US"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endParaRPr>
          </a:p>
        </p:txBody>
      </p:sp>
      <p:sp>
        <p:nvSpPr>
          <p:cNvPr id="30" name="圆角矩形 29">
            <a:extLst>
              <a:ext uri="{FF2B5EF4-FFF2-40B4-BE49-F238E27FC236}">
                <a16:creationId xmlns:a16="http://schemas.microsoft.com/office/drawing/2014/main" id="{0890D380-4883-42BC-9D95-D8063149026E}"/>
              </a:ext>
            </a:extLst>
          </p:cNvPr>
          <p:cNvSpPr/>
          <p:nvPr/>
        </p:nvSpPr>
        <p:spPr>
          <a:xfrm>
            <a:off x="1820361" y="3533295"/>
            <a:ext cx="576064" cy="576064"/>
          </a:xfrm>
          <a:prstGeom prst="roundRect">
            <a:avLst/>
          </a:prstGeom>
          <a:noFill/>
          <a:ln>
            <a:solidFill>
              <a:schemeClr val="bg1">
                <a:lumMod val="85000"/>
              </a:schemeClr>
            </a:solidFill>
          </a:ln>
          <a:scene3d>
            <a:camera prst="perspectiveContrastingLeftFacing">
              <a:rot lat="0" lon="2400000" rev="2138678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rPr>
              <a:t>3</a:t>
            </a:r>
            <a:endParaRPr kumimoji="0" lang="zh-CN" altLang="en-US"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endParaRPr>
          </a:p>
        </p:txBody>
      </p:sp>
      <p:sp>
        <p:nvSpPr>
          <p:cNvPr id="31" name="圆角矩形 30">
            <a:extLst>
              <a:ext uri="{FF2B5EF4-FFF2-40B4-BE49-F238E27FC236}">
                <a16:creationId xmlns:a16="http://schemas.microsoft.com/office/drawing/2014/main" id="{92A66E1A-1971-4DDD-BA86-107DFB0659AA}"/>
              </a:ext>
            </a:extLst>
          </p:cNvPr>
          <p:cNvSpPr/>
          <p:nvPr/>
        </p:nvSpPr>
        <p:spPr>
          <a:xfrm>
            <a:off x="1820361" y="4301633"/>
            <a:ext cx="576064" cy="576064"/>
          </a:xfrm>
          <a:prstGeom prst="roundRect">
            <a:avLst/>
          </a:prstGeom>
          <a:noFill/>
          <a:ln>
            <a:solidFill>
              <a:schemeClr val="bg1">
                <a:lumMod val="85000"/>
              </a:schemeClr>
            </a:solidFill>
          </a:ln>
          <a:scene3d>
            <a:camera prst="perspectiveContrastingLeftFacing">
              <a:rot lat="0" lon="2400000" rev="2138678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rPr>
              <a:t>4</a:t>
            </a:r>
            <a:endParaRPr kumimoji="0" lang="zh-CN" altLang="en-US" sz="3800" b="0" i="0" u="none" strike="noStrike" kern="1200" cap="none" spc="0" normalizeH="0" baseline="0" noProof="0" dirty="0">
              <a:ln>
                <a:noFill/>
              </a:ln>
              <a:solidFill>
                <a:prstClr val="white">
                  <a:lumMod val="95000"/>
                </a:prstClr>
              </a:solidFill>
              <a:effectLst>
                <a:outerShdw blurRad="63500" sx="102000" sy="102000" algn="ctr" rotWithShape="0">
                  <a:prstClr val="black">
                    <a:alpha val="40000"/>
                  </a:prstClr>
                </a:outerShdw>
              </a:effectLst>
              <a:uLnTx/>
              <a:uFillTx/>
              <a:latin typeface="Arial Black" pitchFamily="34" charset="0"/>
              <a:ea typeface="宋体" panose="02010600030101010101" pitchFamily="2" charset="-122"/>
              <a:cs typeface="+mn-cs"/>
            </a:endParaRPr>
          </a:p>
        </p:txBody>
      </p:sp>
      <p:sp>
        <p:nvSpPr>
          <p:cNvPr id="7185" name="Rectangle 24">
            <a:extLst>
              <a:ext uri="{FF2B5EF4-FFF2-40B4-BE49-F238E27FC236}">
                <a16:creationId xmlns:a16="http://schemas.microsoft.com/office/drawing/2014/main" id="{0573F209-9CA8-4408-9B7A-2FBB02F3CA56}"/>
              </a:ext>
            </a:extLst>
          </p:cNvPr>
          <p:cNvSpPr>
            <a:spLocks noChangeArrowheads="1"/>
          </p:cNvSpPr>
          <p:nvPr/>
        </p:nvSpPr>
        <p:spPr bwMode="auto">
          <a:xfrm>
            <a:off x="2551113" y="2020888"/>
            <a:ext cx="5821362" cy="622300"/>
          </a:xfrm>
          <a:prstGeom prst="rect">
            <a:avLst/>
          </a:prstGeom>
          <a:solidFill>
            <a:srgbClr val="CCEC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86" name="Rectangle 25">
            <a:extLst>
              <a:ext uri="{FF2B5EF4-FFF2-40B4-BE49-F238E27FC236}">
                <a16:creationId xmlns:a16="http://schemas.microsoft.com/office/drawing/2014/main" id="{47E42E92-0B5F-4226-A2C3-F1DDF8910539}"/>
              </a:ext>
            </a:extLst>
          </p:cNvPr>
          <p:cNvSpPr>
            <a:spLocks noChangeArrowheads="1"/>
          </p:cNvSpPr>
          <p:nvPr/>
        </p:nvSpPr>
        <p:spPr bwMode="auto">
          <a:xfrm>
            <a:off x="2551113" y="2762250"/>
            <a:ext cx="5821362" cy="642938"/>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87" name="Rectangle 28">
            <a:extLst>
              <a:ext uri="{FF2B5EF4-FFF2-40B4-BE49-F238E27FC236}">
                <a16:creationId xmlns:a16="http://schemas.microsoft.com/office/drawing/2014/main" id="{A9217BFB-E700-467B-B11A-27B43F510FDA}"/>
              </a:ext>
            </a:extLst>
          </p:cNvPr>
          <p:cNvSpPr>
            <a:spLocks noChangeArrowheads="1"/>
          </p:cNvSpPr>
          <p:nvPr/>
        </p:nvSpPr>
        <p:spPr bwMode="auto">
          <a:xfrm>
            <a:off x="2551113" y="3536950"/>
            <a:ext cx="5821362" cy="642938"/>
          </a:xfrm>
          <a:prstGeom prst="rect">
            <a:avLst/>
          </a:prstGeom>
          <a:solidFill>
            <a:srgbClr val="FFCCCC"/>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88" name="Rectangle 29">
            <a:extLst>
              <a:ext uri="{FF2B5EF4-FFF2-40B4-BE49-F238E27FC236}">
                <a16:creationId xmlns:a16="http://schemas.microsoft.com/office/drawing/2014/main" id="{D649720E-32A3-4375-B44C-F2E69A7D4DE6}"/>
              </a:ext>
            </a:extLst>
          </p:cNvPr>
          <p:cNvSpPr>
            <a:spLocks noChangeArrowheads="1"/>
          </p:cNvSpPr>
          <p:nvPr/>
        </p:nvSpPr>
        <p:spPr bwMode="auto">
          <a:xfrm>
            <a:off x="2551113" y="4292600"/>
            <a:ext cx="5821362" cy="642938"/>
          </a:xfrm>
          <a:prstGeom prst="rect">
            <a:avLst/>
          </a:prstGeom>
          <a:solidFill>
            <a:srgbClr val="CCFFCC"/>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89" name="Text Box 30">
            <a:extLst>
              <a:ext uri="{FF2B5EF4-FFF2-40B4-BE49-F238E27FC236}">
                <a16:creationId xmlns:a16="http://schemas.microsoft.com/office/drawing/2014/main" id="{6DA54151-C963-456F-A71F-7378CD6A062F}"/>
              </a:ext>
            </a:extLst>
          </p:cNvPr>
          <p:cNvSpPr txBox="1">
            <a:spLocks noChangeArrowheads="1"/>
          </p:cNvSpPr>
          <p:nvPr/>
        </p:nvSpPr>
        <p:spPr bwMode="auto">
          <a:xfrm>
            <a:off x="2551113" y="2160588"/>
            <a:ext cx="4957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cs"/>
              </a:rPr>
              <a:t>人工智能的基本概念</a:t>
            </a:r>
          </a:p>
        </p:txBody>
      </p:sp>
      <p:sp>
        <p:nvSpPr>
          <p:cNvPr id="7190" name="Text Box 31">
            <a:extLst>
              <a:ext uri="{FF2B5EF4-FFF2-40B4-BE49-F238E27FC236}">
                <a16:creationId xmlns:a16="http://schemas.microsoft.com/office/drawing/2014/main" id="{83FAEEF4-D7A5-44F9-AB96-81E9436577D9}"/>
              </a:ext>
            </a:extLst>
          </p:cNvPr>
          <p:cNvSpPr txBox="1">
            <a:spLocks noChangeArrowheads="1"/>
          </p:cNvSpPr>
          <p:nvPr/>
        </p:nvSpPr>
        <p:spPr bwMode="auto">
          <a:xfrm>
            <a:off x="2551113" y="2813050"/>
            <a:ext cx="4957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cs"/>
              </a:rPr>
              <a:t>人工智能的发展历程</a:t>
            </a:r>
          </a:p>
        </p:txBody>
      </p:sp>
      <p:sp>
        <p:nvSpPr>
          <p:cNvPr id="7191" name="Text Box 32">
            <a:extLst>
              <a:ext uri="{FF2B5EF4-FFF2-40B4-BE49-F238E27FC236}">
                <a16:creationId xmlns:a16="http://schemas.microsoft.com/office/drawing/2014/main" id="{609AF0F5-7BEE-4867-9C35-CC194ABB6688}"/>
              </a:ext>
            </a:extLst>
          </p:cNvPr>
          <p:cNvSpPr txBox="1">
            <a:spLocks noChangeArrowheads="1"/>
          </p:cNvSpPr>
          <p:nvPr/>
        </p:nvSpPr>
        <p:spPr bwMode="auto">
          <a:xfrm>
            <a:off x="2551113" y="3660775"/>
            <a:ext cx="4957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cs"/>
              </a:rPr>
              <a:t>人工智能的研究内容</a:t>
            </a:r>
          </a:p>
        </p:txBody>
      </p:sp>
      <p:sp>
        <p:nvSpPr>
          <p:cNvPr id="7192" name="Text Box 33">
            <a:extLst>
              <a:ext uri="{FF2B5EF4-FFF2-40B4-BE49-F238E27FC236}">
                <a16:creationId xmlns:a16="http://schemas.microsoft.com/office/drawing/2014/main" id="{F2E47535-AA09-42F1-A640-EC4E64DA7499}"/>
              </a:ext>
            </a:extLst>
          </p:cNvPr>
          <p:cNvSpPr txBox="1">
            <a:spLocks noChangeArrowheads="1"/>
          </p:cNvSpPr>
          <p:nvPr/>
        </p:nvSpPr>
        <p:spPr bwMode="auto">
          <a:xfrm>
            <a:off x="2574925" y="4414838"/>
            <a:ext cx="639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cs"/>
              </a:rPr>
              <a:t>快速入门人工智能的方法与精要</a:t>
            </a:r>
          </a:p>
        </p:txBody>
      </p:sp>
    </p:spTree>
    <p:extLst>
      <p:ext uri="{BB962C8B-B14F-4D97-AF65-F5344CB8AC3E}">
        <p14:creationId xmlns:p14="http://schemas.microsoft.com/office/powerpoint/2010/main" val="387681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2D5DC6D-EBA5-479A-B8CC-6E08443CD6CE}"/>
              </a:ext>
            </a:extLst>
          </p:cNvPr>
          <p:cNvSpPr>
            <a:spLocks noGrp="1"/>
          </p:cNvSpPr>
          <p:nvPr>
            <p:ph type="title" idx="4294967295"/>
          </p:nvPr>
        </p:nvSpPr>
        <p:spPr>
          <a:xfrm>
            <a:off x="879475" y="333375"/>
            <a:ext cx="7148513" cy="503238"/>
          </a:xfrm>
        </p:spPr>
        <p:txBody>
          <a:bodyPr/>
          <a:lstStyle/>
          <a:p>
            <a:pPr algn="l" eaLnBrk="1" hangingPunct="1"/>
            <a:r>
              <a:rPr lang="en-US" altLang="zh-CN" sz="3200" b="1" dirty="0">
                <a:solidFill>
                  <a:srgbClr val="A6A6A6"/>
                </a:solidFill>
                <a:latin typeface="微软雅黑" panose="020B0503020204020204" pitchFamily="34" charset="-122"/>
                <a:ea typeface="微软雅黑" panose="020B0503020204020204" pitchFamily="34" charset="-122"/>
              </a:rPr>
              <a:t>1.1</a:t>
            </a:r>
            <a:r>
              <a:rPr lang="zh-CN" altLang="en-US" sz="3200" b="1" dirty="0">
                <a:solidFill>
                  <a:srgbClr val="A6A6A6"/>
                </a:solidFill>
                <a:latin typeface="微软雅黑" panose="020B0503020204020204" pitchFamily="34" charset="-122"/>
                <a:ea typeface="微软雅黑" panose="020B0503020204020204" pitchFamily="34" charset="-122"/>
              </a:rPr>
              <a:t>人工智能的基本概念</a:t>
            </a:r>
          </a:p>
        </p:txBody>
      </p:sp>
      <p:cxnSp>
        <p:nvCxnSpPr>
          <p:cNvPr id="20" name="直接连接符 19">
            <a:extLst>
              <a:ext uri="{FF2B5EF4-FFF2-40B4-BE49-F238E27FC236}">
                <a16:creationId xmlns:a16="http://schemas.microsoft.com/office/drawing/2014/main" id="{4BECEFAB-F3F4-4F8F-AFD7-6D8BFA82301C}"/>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7D43E7-C646-4085-AE12-21AE34916915}"/>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33EC042-A54B-46EC-9020-4D2E79C78AB9}"/>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0D2FA4C-CB4E-42AF-A130-944F7176B5BC}"/>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271" name="文本框 13">
            <a:extLst>
              <a:ext uri="{FF2B5EF4-FFF2-40B4-BE49-F238E27FC236}">
                <a16:creationId xmlns:a16="http://schemas.microsoft.com/office/drawing/2014/main" id="{2336B65D-49D0-46B6-8B76-328F78D9B3C6}"/>
              </a:ext>
            </a:extLst>
          </p:cNvPr>
          <p:cNvSpPr txBox="1">
            <a:spLocks noChangeArrowheads="1"/>
          </p:cNvSpPr>
          <p:nvPr/>
        </p:nvSpPr>
        <p:spPr bwMode="auto">
          <a:xfrm>
            <a:off x="468312" y="1162050"/>
            <a:ext cx="835216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人工智能（</a:t>
            </a:r>
            <a:r>
              <a:rPr kumimoji="0" lang="en-US" altLang="zh-CN" sz="1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Artificial Intelligence, AI</a:t>
            </a:r>
            <a:r>
              <a:rPr kumimoji="0" lang="zh-CN" altLang="en-US" sz="1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）还没有一个统一、清晰、严格的定义。</a:t>
            </a:r>
            <a:endParaRPr kumimoji="0" lang="en-US" altLang="zh-CN" sz="1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人工智</a:t>
            </a:r>
            <a:r>
              <a:rPr lang="zh-CN" altLang="en-US" dirty="0">
                <a:solidFill>
                  <a:schemeClr val="accent6">
                    <a:lumMod val="75000"/>
                  </a:schemeClr>
                </a:solidFill>
                <a:latin typeface="微软雅黑" panose="020B0503020204020204" pitchFamily="34" charset="-122"/>
                <a:ea typeface="微软雅黑" panose="020B0503020204020204" pitchFamily="34" charset="-122"/>
              </a:rPr>
              <a:t>能</a:t>
            </a:r>
            <a:r>
              <a:rPr kumimoji="0" lang="zh-CN" altLang="en-US" sz="1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是一个快速发展的学科，又是一个交叉性非常强的学科。</a:t>
            </a:r>
            <a:endParaRPr kumimoji="0" lang="en-US" altLang="zh-CN" sz="1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给出一个令大家都能接受的定义非常困难。</a:t>
            </a:r>
            <a:endParaRPr kumimoji="0" lang="en-US" altLang="zh-CN" sz="18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accent5">
                    <a:lumMod val="75000"/>
                  </a:schemeClr>
                </a:solidFill>
                <a:effectLst/>
                <a:uLnTx/>
                <a:uFillTx/>
                <a:latin typeface="微软雅黑" panose="020B0503020204020204" pitchFamily="34" charset="-122"/>
                <a:ea typeface="微软雅黑" panose="020B0503020204020204" pitchFamily="34" charset="-122"/>
                <a:cs typeface="+mn-cs"/>
              </a:rPr>
              <a:t>从能力的角度看，人工智能是指用人工的方法在机器（例如计算机等）上实现的智能。</a:t>
            </a:r>
            <a:endParaRPr kumimoji="0" lang="en-US" altLang="zh-CN" sz="1800" b="0" i="0" u="none" strike="noStrike" kern="1200" cap="none" spc="0" normalizeH="0" baseline="0" noProof="0" dirty="0">
              <a:ln>
                <a:noFill/>
              </a:ln>
              <a:solidFill>
                <a:schemeClr val="accent5">
                  <a:lumMod val="75000"/>
                </a:schemeClr>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从学科的角度看，人工智能是一门研究如何构造智能机器或智能系统，使其能够模拟、延伸和扩展人类智能的学科。</a:t>
            </a:r>
          </a:p>
        </p:txBody>
      </p:sp>
      <p:sp>
        <p:nvSpPr>
          <p:cNvPr id="11272" name="文本框 1">
            <a:extLst>
              <a:ext uri="{FF2B5EF4-FFF2-40B4-BE49-F238E27FC236}">
                <a16:creationId xmlns:a16="http://schemas.microsoft.com/office/drawing/2014/main" id="{0F69A41E-6535-4B12-ACAE-D52080B8339E}"/>
              </a:ext>
            </a:extLst>
          </p:cNvPr>
          <p:cNvSpPr txBox="1">
            <a:spLocks noChangeArrowheads="1"/>
          </p:cNvSpPr>
          <p:nvPr/>
        </p:nvSpPr>
        <p:spPr bwMode="auto">
          <a:xfrm>
            <a:off x="447905" y="3341569"/>
            <a:ext cx="7993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通俗地来说，所谓人工智能是指组建一个这样的机器或系统，它能够实现数据的感知，并基于感知的数据进行预测或决策，实现类似人脑的功能。</a:t>
            </a:r>
          </a:p>
        </p:txBody>
      </p:sp>
      <p:pic>
        <p:nvPicPr>
          <p:cNvPr id="2" name="图片 3">
            <a:extLst>
              <a:ext uri="{FF2B5EF4-FFF2-40B4-BE49-F238E27FC236}">
                <a16:creationId xmlns:a16="http://schemas.microsoft.com/office/drawing/2014/main" id="{678AB81E-BB51-1A7C-B8E0-2F6A4A5B1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343" y="4147831"/>
            <a:ext cx="719931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a:extLst>
              <a:ext uri="{FF2B5EF4-FFF2-40B4-BE49-F238E27FC236}">
                <a16:creationId xmlns:a16="http://schemas.microsoft.com/office/drawing/2014/main" id="{D9773D7A-117B-4D56-D094-7BAB77032F48}"/>
              </a:ext>
            </a:extLst>
          </p:cNvPr>
          <p:cNvSpPr txBox="1">
            <a:spLocks noChangeArrowheads="1"/>
          </p:cNvSpPr>
          <p:nvPr/>
        </p:nvSpPr>
        <p:spPr bwMode="auto">
          <a:xfrm>
            <a:off x="3410743" y="5878206"/>
            <a:ext cx="2320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图 </a:t>
            </a:r>
            <a:r>
              <a:rPr kumimoji="0" lang="en-US" altLang="zh-CN" sz="14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1‑1</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人工智能系统示意图</a:t>
            </a:r>
          </a:p>
        </p:txBody>
      </p:sp>
    </p:spTree>
    <p:extLst>
      <p:ext uri="{BB962C8B-B14F-4D97-AF65-F5344CB8AC3E}">
        <p14:creationId xmlns:p14="http://schemas.microsoft.com/office/powerpoint/2010/main" val="364598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22CE294B-35C6-45E6-B641-E88957ABB5A3}"/>
              </a:ext>
            </a:extLst>
          </p:cNvPr>
          <p:cNvSpPr>
            <a:spLocks noGrp="1"/>
          </p:cNvSpPr>
          <p:nvPr>
            <p:ph type="title" idx="4294967295"/>
          </p:nvPr>
        </p:nvSpPr>
        <p:spPr>
          <a:xfrm>
            <a:off x="879475" y="333375"/>
            <a:ext cx="7148513" cy="503238"/>
          </a:xfrm>
        </p:spPr>
        <p:txBody>
          <a:bodyPr/>
          <a:lstStyle/>
          <a:p>
            <a:pPr algn="l" eaLnBrk="1" hangingPunct="1"/>
            <a:r>
              <a:rPr lang="en-US" altLang="zh-CN" sz="3200" b="1" dirty="0">
                <a:solidFill>
                  <a:srgbClr val="A6A6A6"/>
                </a:solidFill>
                <a:latin typeface="微软雅黑" panose="020B0503020204020204" pitchFamily="34" charset="-122"/>
                <a:ea typeface="微软雅黑" panose="020B0503020204020204" pitchFamily="34" charset="-122"/>
              </a:rPr>
              <a:t>1.2</a:t>
            </a:r>
            <a:r>
              <a:rPr lang="zh-CN" altLang="en-US" sz="3200" b="1" dirty="0">
                <a:solidFill>
                  <a:srgbClr val="A6A6A6"/>
                </a:solidFill>
                <a:latin typeface="微软雅黑" panose="020B0503020204020204" pitchFamily="34" charset="-122"/>
                <a:ea typeface="微软雅黑" panose="020B0503020204020204" pitchFamily="34" charset="-122"/>
              </a:rPr>
              <a:t>人工智能的发展历程</a:t>
            </a:r>
          </a:p>
        </p:txBody>
      </p:sp>
      <p:cxnSp>
        <p:nvCxnSpPr>
          <p:cNvPr id="20" name="直接连接符 19">
            <a:extLst>
              <a:ext uri="{FF2B5EF4-FFF2-40B4-BE49-F238E27FC236}">
                <a16:creationId xmlns:a16="http://schemas.microsoft.com/office/drawing/2014/main" id="{4125A831-2945-48ED-BA2D-CB4EFF8A2F4E}"/>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C161239-522B-4D50-9B1B-A5B10505FFBB}"/>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463" name="文本框 23">
            <a:extLst>
              <a:ext uri="{FF2B5EF4-FFF2-40B4-BE49-F238E27FC236}">
                <a16:creationId xmlns:a16="http://schemas.microsoft.com/office/drawing/2014/main" id="{790490BB-4CC1-46A9-B981-7931776D7D98}"/>
              </a:ext>
            </a:extLst>
          </p:cNvPr>
          <p:cNvSpPr txBox="1">
            <a:spLocks noChangeArrowheads="1"/>
          </p:cNvSpPr>
          <p:nvPr/>
        </p:nvSpPr>
        <p:spPr bwMode="auto">
          <a:xfrm>
            <a:off x="179388" y="981075"/>
            <a:ext cx="82184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的发展出现了多次低估和复苏，经历了许多波折，在广大研究人员的共同努力下，不断突破其瓶颈，近年来其发展达到了增长和爆发期，大致的发展过程可以参见图</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1-2</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19465" name="文本框 5">
            <a:extLst>
              <a:ext uri="{FF2B5EF4-FFF2-40B4-BE49-F238E27FC236}">
                <a16:creationId xmlns:a16="http://schemas.microsoft.com/office/drawing/2014/main" id="{1693AB41-4621-4727-9EAE-223928BB494F}"/>
              </a:ext>
            </a:extLst>
          </p:cNvPr>
          <p:cNvSpPr txBox="1">
            <a:spLocks noChangeArrowheads="1"/>
          </p:cNvSpPr>
          <p:nvPr/>
        </p:nvSpPr>
        <p:spPr bwMode="auto">
          <a:xfrm>
            <a:off x="3275856" y="6453336"/>
            <a:ext cx="1782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图</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1-2 AI</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发展历程图</a:t>
            </a:r>
          </a:p>
        </p:txBody>
      </p:sp>
      <p:grpSp>
        <p:nvGrpSpPr>
          <p:cNvPr id="21" name="组合 20">
            <a:extLst>
              <a:ext uri="{FF2B5EF4-FFF2-40B4-BE49-F238E27FC236}">
                <a16:creationId xmlns:a16="http://schemas.microsoft.com/office/drawing/2014/main" id="{22BBFA17-D639-438B-4656-1455C6A55264}"/>
              </a:ext>
            </a:extLst>
          </p:cNvPr>
          <p:cNvGrpSpPr/>
          <p:nvPr/>
        </p:nvGrpSpPr>
        <p:grpSpPr>
          <a:xfrm>
            <a:off x="41321" y="3165493"/>
            <a:ext cx="9109125" cy="591865"/>
            <a:chOff x="41321" y="3165493"/>
            <a:chExt cx="9109125" cy="591865"/>
          </a:xfrm>
        </p:grpSpPr>
        <p:sp>
          <p:nvSpPr>
            <p:cNvPr id="72" name="箭头: V 形 71">
              <a:extLst>
                <a:ext uri="{FF2B5EF4-FFF2-40B4-BE49-F238E27FC236}">
                  <a16:creationId xmlns:a16="http://schemas.microsoft.com/office/drawing/2014/main" id="{7F14D0BC-037D-4603-BD21-F1CD6520980C}"/>
                </a:ext>
              </a:extLst>
            </p:cNvPr>
            <p:cNvSpPr/>
            <p:nvPr/>
          </p:nvSpPr>
          <p:spPr>
            <a:xfrm>
              <a:off x="41321" y="3181294"/>
              <a:ext cx="1296144" cy="576064"/>
            </a:xfrm>
            <a:prstGeom prst="chevron">
              <a:avLst/>
            </a:prstGeom>
            <a:solidFill>
              <a:srgbClr val="B2CB7F"/>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200" dirty="0">
                  <a:solidFill>
                    <a:schemeClr val="tx1"/>
                  </a:solidFill>
                  <a:latin typeface="微软雅黑" panose="020B0503020204020204" pitchFamily="34" charset="-122"/>
                  <a:ea typeface="微软雅黑" panose="020B0503020204020204" pitchFamily="34" charset="-122"/>
                </a:rPr>
                <a:t>50</a:t>
              </a:r>
              <a:r>
                <a:rPr lang="zh-CN" altLang="en-US" sz="1200" dirty="0">
                  <a:solidFill>
                    <a:schemeClr val="tx1"/>
                  </a:solidFill>
                  <a:latin typeface="微软雅黑" panose="020B0503020204020204" pitchFamily="34" charset="-122"/>
                  <a:ea typeface="微软雅黑" panose="020B0503020204020204" pitchFamily="34" charset="-122"/>
                </a:rPr>
                <a:t>年代</a:t>
              </a:r>
            </a:p>
          </p:txBody>
        </p:sp>
        <p:sp>
          <p:nvSpPr>
            <p:cNvPr id="73" name="箭头: V 形 72">
              <a:extLst>
                <a:ext uri="{FF2B5EF4-FFF2-40B4-BE49-F238E27FC236}">
                  <a16:creationId xmlns:a16="http://schemas.microsoft.com/office/drawing/2014/main" id="{02D8192A-3494-4905-8559-2A0ACE1C3AF5}"/>
                </a:ext>
              </a:extLst>
            </p:cNvPr>
            <p:cNvSpPr/>
            <p:nvPr/>
          </p:nvSpPr>
          <p:spPr>
            <a:xfrm>
              <a:off x="955135" y="3181294"/>
              <a:ext cx="1149810" cy="576064"/>
            </a:xfrm>
            <a:prstGeom prst="chevron">
              <a:avLst/>
            </a:prstGeom>
            <a:solidFill>
              <a:srgbClr val="E6EA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200" dirty="0">
                  <a:solidFill>
                    <a:schemeClr val="tx1"/>
                  </a:solidFill>
                  <a:latin typeface="微软雅黑" panose="020B0503020204020204" pitchFamily="34" charset="-122"/>
                  <a:ea typeface="微软雅黑" panose="020B0503020204020204" pitchFamily="34" charset="-122"/>
                </a:rPr>
                <a:t>60</a:t>
              </a:r>
              <a:r>
                <a:rPr lang="zh-CN" altLang="en-US" sz="1200" dirty="0">
                  <a:solidFill>
                    <a:schemeClr val="tx1"/>
                  </a:solidFill>
                  <a:latin typeface="微软雅黑" panose="020B0503020204020204" pitchFamily="34" charset="-122"/>
                  <a:ea typeface="微软雅黑" panose="020B0503020204020204" pitchFamily="34" charset="-122"/>
                </a:rPr>
                <a:t>年代</a:t>
              </a:r>
            </a:p>
          </p:txBody>
        </p:sp>
        <p:sp>
          <p:nvSpPr>
            <p:cNvPr id="74" name="箭头: V 形 73">
              <a:extLst>
                <a:ext uri="{FF2B5EF4-FFF2-40B4-BE49-F238E27FC236}">
                  <a16:creationId xmlns:a16="http://schemas.microsoft.com/office/drawing/2014/main" id="{87236FE7-7F4D-4ED9-AD37-B902F818521F}"/>
                </a:ext>
              </a:extLst>
            </p:cNvPr>
            <p:cNvSpPr/>
            <p:nvPr/>
          </p:nvSpPr>
          <p:spPr>
            <a:xfrm>
              <a:off x="1791902" y="3169183"/>
              <a:ext cx="1437777" cy="576064"/>
            </a:xfrm>
            <a:prstGeom prst="chevron">
              <a:avLst/>
            </a:prstGeom>
            <a:solidFill>
              <a:srgbClr val="8FAF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400" dirty="0">
                  <a:solidFill>
                    <a:schemeClr val="tx1"/>
                  </a:solidFill>
                  <a:latin typeface="微软雅黑" panose="020B0503020204020204" pitchFamily="34" charset="-122"/>
                  <a:ea typeface="微软雅黑" panose="020B0503020204020204" pitchFamily="34" charset="-122"/>
                </a:rPr>
                <a:t>70</a:t>
              </a:r>
              <a:r>
                <a:rPr lang="zh-CN" altLang="en-US" sz="1400" dirty="0">
                  <a:solidFill>
                    <a:schemeClr val="tx1"/>
                  </a:solidFill>
                  <a:latin typeface="微软雅黑" panose="020B0503020204020204" pitchFamily="34" charset="-122"/>
                  <a:ea typeface="微软雅黑" panose="020B0503020204020204" pitchFamily="34" charset="-122"/>
                </a:rPr>
                <a:t>年代</a:t>
              </a:r>
            </a:p>
          </p:txBody>
        </p:sp>
        <p:sp>
          <p:nvSpPr>
            <p:cNvPr id="75" name="箭头: V 形 74">
              <a:extLst>
                <a:ext uri="{FF2B5EF4-FFF2-40B4-BE49-F238E27FC236}">
                  <a16:creationId xmlns:a16="http://schemas.microsoft.com/office/drawing/2014/main" id="{EACE0977-90C9-4522-93A2-92BF282E7A6F}"/>
                </a:ext>
              </a:extLst>
            </p:cNvPr>
            <p:cNvSpPr/>
            <p:nvPr/>
          </p:nvSpPr>
          <p:spPr>
            <a:xfrm>
              <a:off x="4402053" y="3169183"/>
              <a:ext cx="1296144" cy="576064"/>
            </a:xfrm>
            <a:prstGeom prst="chevron">
              <a:avLst/>
            </a:prstGeom>
            <a:solidFill>
              <a:srgbClr val="8FAF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200" dirty="0">
                  <a:solidFill>
                    <a:schemeClr val="tx1"/>
                  </a:solidFill>
                  <a:latin typeface="微软雅黑" panose="020B0503020204020204" pitchFamily="34" charset="-122"/>
                  <a:ea typeface="微软雅黑" panose="020B0503020204020204" pitchFamily="34" charset="-122"/>
                </a:rPr>
                <a:t>90</a:t>
              </a:r>
              <a:r>
                <a:rPr lang="zh-CN" altLang="en-US" sz="1200" dirty="0">
                  <a:solidFill>
                    <a:schemeClr val="tx1"/>
                  </a:solidFill>
                  <a:latin typeface="微软雅黑" panose="020B0503020204020204" pitchFamily="34" charset="-122"/>
                  <a:ea typeface="微软雅黑" panose="020B0503020204020204" pitchFamily="34" charset="-122"/>
                </a:rPr>
                <a:t>年代</a:t>
              </a:r>
            </a:p>
          </p:txBody>
        </p:sp>
        <p:sp>
          <p:nvSpPr>
            <p:cNvPr id="76" name="箭头: V 形 75">
              <a:extLst>
                <a:ext uri="{FF2B5EF4-FFF2-40B4-BE49-F238E27FC236}">
                  <a16:creationId xmlns:a16="http://schemas.microsoft.com/office/drawing/2014/main" id="{1524ABBE-7115-495E-BDC2-3E30A331CD94}"/>
                </a:ext>
              </a:extLst>
            </p:cNvPr>
            <p:cNvSpPr/>
            <p:nvPr/>
          </p:nvSpPr>
          <p:spPr>
            <a:xfrm>
              <a:off x="2774366" y="3169183"/>
              <a:ext cx="1915717" cy="576064"/>
            </a:xfrm>
            <a:prstGeom prst="chevron">
              <a:avLst/>
            </a:prstGeom>
            <a:solidFill>
              <a:srgbClr val="E9ED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20</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200" dirty="0">
                  <a:solidFill>
                    <a:schemeClr val="tx1"/>
                  </a:solidFill>
                  <a:latin typeface="微软雅黑" panose="020B0503020204020204" pitchFamily="34" charset="-122"/>
                  <a:ea typeface="微软雅黑" panose="020B0503020204020204" pitchFamily="34" charset="-122"/>
                </a:rPr>
                <a:t>80</a:t>
              </a:r>
              <a:r>
                <a:rPr lang="zh-CN" altLang="en-US" sz="1200" dirty="0">
                  <a:solidFill>
                    <a:schemeClr val="tx1"/>
                  </a:solidFill>
                  <a:latin typeface="微软雅黑" panose="020B0503020204020204" pitchFamily="34" charset="-122"/>
                  <a:ea typeface="微软雅黑" panose="020B0503020204020204" pitchFamily="34" charset="-122"/>
                </a:rPr>
                <a:t>年代</a:t>
              </a:r>
            </a:p>
          </p:txBody>
        </p:sp>
        <p:sp>
          <p:nvSpPr>
            <p:cNvPr id="77" name="箭头: V 形 76">
              <a:extLst>
                <a:ext uri="{FF2B5EF4-FFF2-40B4-BE49-F238E27FC236}">
                  <a16:creationId xmlns:a16="http://schemas.microsoft.com/office/drawing/2014/main" id="{277CD75D-8583-4578-8A30-2B877CE1D72D}"/>
                </a:ext>
              </a:extLst>
            </p:cNvPr>
            <p:cNvSpPr/>
            <p:nvPr/>
          </p:nvSpPr>
          <p:spPr>
            <a:xfrm>
              <a:off x="5384517" y="3169183"/>
              <a:ext cx="1296144" cy="576064"/>
            </a:xfrm>
            <a:prstGeom prst="chevron">
              <a:avLst/>
            </a:prstGeom>
            <a:solidFill>
              <a:srgbClr val="E6EA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进入</a:t>
              </a:r>
              <a:r>
                <a:rPr lang="en-US" altLang="zh-CN" sz="1200" dirty="0">
                  <a:solidFill>
                    <a:schemeClr val="tx1"/>
                  </a:solidFill>
                  <a:latin typeface="微软雅黑" panose="020B0503020204020204" pitchFamily="34" charset="-122"/>
                  <a:ea typeface="微软雅黑" panose="020B0503020204020204" pitchFamily="34" charset="-122"/>
                </a:rPr>
                <a:t>21</a:t>
              </a:r>
              <a:r>
                <a:rPr lang="zh-CN" altLang="en-US" sz="1200" dirty="0">
                  <a:solidFill>
                    <a:schemeClr val="tx1"/>
                  </a:solidFill>
                  <a:latin typeface="微软雅黑" panose="020B0503020204020204" pitchFamily="34" charset="-122"/>
                  <a:ea typeface="微软雅黑" panose="020B0503020204020204" pitchFamily="34" charset="-122"/>
                </a:rPr>
                <a:t>世纪</a:t>
              </a:r>
            </a:p>
          </p:txBody>
        </p:sp>
        <p:sp>
          <p:nvSpPr>
            <p:cNvPr id="78" name="箭头: V 形 77">
              <a:extLst>
                <a:ext uri="{FF2B5EF4-FFF2-40B4-BE49-F238E27FC236}">
                  <a16:creationId xmlns:a16="http://schemas.microsoft.com/office/drawing/2014/main" id="{2BA76A5D-C230-4816-9626-1EB21BCE4376}"/>
                </a:ext>
              </a:extLst>
            </p:cNvPr>
            <p:cNvSpPr/>
            <p:nvPr/>
          </p:nvSpPr>
          <p:spPr>
            <a:xfrm>
              <a:off x="6400274" y="3169183"/>
              <a:ext cx="1824399" cy="576064"/>
            </a:xfrm>
            <a:prstGeom prst="chevron">
              <a:avLst/>
            </a:prstGeom>
            <a:solidFill>
              <a:srgbClr val="8FAF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21</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200" dirty="0">
                  <a:solidFill>
                    <a:schemeClr val="tx1"/>
                  </a:solidFill>
                  <a:latin typeface="微软雅黑" panose="020B0503020204020204" pitchFamily="34" charset="-122"/>
                  <a:ea typeface="微软雅黑" panose="020B0503020204020204" pitchFamily="34" charset="-122"/>
                </a:rPr>
                <a:t>10</a:t>
              </a:r>
              <a:r>
                <a:rPr lang="zh-CN" altLang="en-US" sz="1200" dirty="0">
                  <a:solidFill>
                    <a:schemeClr val="tx1"/>
                  </a:solidFill>
                  <a:latin typeface="微软雅黑" panose="020B0503020204020204" pitchFamily="34" charset="-122"/>
                  <a:ea typeface="微软雅黑" panose="020B0503020204020204" pitchFamily="34" charset="-122"/>
                </a:rPr>
                <a:t>年代</a:t>
              </a:r>
            </a:p>
          </p:txBody>
        </p:sp>
        <p:sp>
          <p:nvSpPr>
            <p:cNvPr id="79" name="箭头: V 形 78">
              <a:extLst>
                <a:ext uri="{FF2B5EF4-FFF2-40B4-BE49-F238E27FC236}">
                  <a16:creationId xmlns:a16="http://schemas.microsoft.com/office/drawing/2014/main" id="{BD75D33D-491C-48CD-8A1E-90BE8F85EADF}"/>
                </a:ext>
              </a:extLst>
            </p:cNvPr>
            <p:cNvSpPr/>
            <p:nvPr/>
          </p:nvSpPr>
          <p:spPr>
            <a:xfrm>
              <a:off x="7957337" y="3165493"/>
              <a:ext cx="1193109" cy="576064"/>
            </a:xfrm>
            <a:prstGeom prst="chevron">
              <a:avLst/>
            </a:prstGeom>
            <a:solidFill>
              <a:srgbClr val="C76A5D"/>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r"/>
              <a:r>
                <a:rPr lang="en-US" altLang="zh-CN" sz="1200" dirty="0">
                  <a:solidFill>
                    <a:schemeClr val="tx1"/>
                  </a:solidFill>
                  <a:latin typeface="微软雅黑" panose="020B0503020204020204" pitchFamily="34" charset="-122"/>
                  <a:ea typeface="微软雅黑" panose="020B0503020204020204" pitchFamily="34" charset="-122"/>
                </a:rPr>
                <a:t>21</a:t>
              </a:r>
              <a:r>
                <a:rPr lang="zh-CN" altLang="en-US" sz="1200" dirty="0">
                  <a:solidFill>
                    <a:schemeClr val="tx1"/>
                  </a:solidFill>
                  <a:latin typeface="微软雅黑" panose="020B0503020204020204" pitchFamily="34" charset="-122"/>
                  <a:ea typeface="微软雅黑" panose="020B0503020204020204" pitchFamily="34" charset="-122"/>
                </a:rPr>
                <a:t>世纪</a:t>
              </a:r>
              <a:r>
                <a:rPr lang="en-US" altLang="zh-CN" sz="1200" dirty="0">
                  <a:solidFill>
                    <a:schemeClr val="tx1"/>
                  </a:solidFill>
                  <a:latin typeface="微软雅黑" panose="020B0503020204020204" pitchFamily="34" charset="-122"/>
                  <a:ea typeface="微软雅黑" panose="020B0503020204020204" pitchFamily="34" charset="-122"/>
                </a:rPr>
                <a:t>20</a:t>
              </a:r>
              <a:r>
                <a:rPr lang="zh-CN" altLang="en-US" sz="1200" dirty="0">
                  <a:solidFill>
                    <a:schemeClr val="tx1"/>
                  </a:solidFill>
                  <a:latin typeface="微软雅黑" panose="020B0503020204020204" pitchFamily="34" charset="-122"/>
                  <a:ea typeface="微软雅黑" panose="020B0503020204020204" pitchFamily="34" charset="-122"/>
                </a:rPr>
                <a:t>年代</a:t>
              </a:r>
            </a:p>
          </p:txBody>
        </p:sp>
      </p:grpSp>
      <p:cxnSp>
        <p:nvCxnSpPr>
          <p:cNvPr id="80" name="直接连接符 79">
            <a:extLst>
              <a:ext uri="{FF2B5EF4-FFF2-40B4-BE49-F238E27FC236}">
                <a16:creationId xmlns:a16="http://schemas.microsoft.com/office/drawing/2014/main" id="{626BFA53-CA6D-45D7-B0AA-A52E186B516C}"/>
              </a:ext>
            </a:extLst>
          </p:cNvPr>
          <p:cNvCxnSpPr/>
          <p:nvPr/>
        </p:nvCxnSpPr>
        <p:spPr>
          <a:xfrm>
            <a:off x="2114894" y="1803936"/>
            <a:ext cx="0" cy="44644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直接连接符 80">
            <a:extLst>
              <a:ext uri="{FF2B5EF4-FFF2-40B4-BE49-F238E27FC236}">
                <a16:creationId xmlns:a16="http://schemas.microsoft.com/office/drawing/2014/main" id="{EDBBAA10-F0CB-40D5-B401-B03233F4494E}"/>
              </a:ext>
            </a:extLst>
          </p:cNvPr>
          <p:cNvCxnSpPr/>
          <p:nvPr/>
        </p:nvCxnSpPr>
        <p:spPr>
          <a:xfrm>
            <a:off x="3179889" y="1841147"/>
            <a:ext cx="0" cy="44644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直接连接符 81">
            <a:extLst>
              <a:ext uri="{FF2B5EF4-FFF2-40B4-BE49-F238E27FC236}">
                <a16:creationId xmlns:a16="http://schemas.microsoft.com/office/drawing/2014/main" id="{39BB5A68-C520-4585-951A-00438374EA41}"/>
              </a:ext>
            </a:extLst>
          </p:cNvPr>
          <p:cNvCxnSpPr/>
          <p:nvPr/>
        </p:nvCxnSpPr>
        <p:spPr>
          <a:xfrm>
            <a:off x="4340075" y="1841147"/>
            <a:ext cx="0" cy="44644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直接连接符 82">
            <a:extLst>
              <a:ext uri="{FF2B5EF4-FFF2-40B4-BE49-F238E27FC236}">
                <a16:creationId xmlns:a16="http://schemas.microsoft.com/office/drawing/2014/main" id="{94B39495-0A7C-4216-9B31-C4D7857A305F}"/>
              </a:ext>
            </a:extLst>
          </p:cNvPr>
          <p:cNvCxnSpPr/>
          <p:nvPr/>
        </p:nvCxnSpPr>
        <p:spPr>
          <a:xfrm>
            <a:off x="5359505" y="1863377"/>
            <a:ext cx="0" cy="44644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直接连接符 83">
            <a:extLst>
              <a:ext uri="{FF2B5EF4-FFF2-40B4-BE49-F238E27FC236}">
                <a16:creationId xmlns:a16="http://schemas.microsoft.com/office/drawing/2014/main" id="{74AD3FFA-CABC-4747-95CE-979551E8302E}"/>
              </a:ext>
            </a:extLst>
          </p:cNvPr>
          <p:cNvCxnSpPr/>
          <p:nvPr/>
        </p:nvCxnSpPr>
        <p:spPr>
          <a:xfrm>
            <a:off x="6429250" y="1669297"/>
            <a:ext cx="0" cy="44644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组合 4">
            <a:extLst>
              <a:ext uri="{FF2B5EF4-FFF2-40B4-BE49-F238E27FC236}">
                <a16:creationId xmlns:a16="http://schemas.microsoft.com/office/drawing/2014/main" id="{B58C8458-E139-7A42-E0E5-535CB6328A5D}"/>
              </a:ext>
            </a:extLst>
          </p:cNvPr>
          <p:cNvGrpSpPr/>
          <p:nvPr/>
        </p:nvGrpSpPr>
        <p:grpSpPr>
          <a:xfrm>
            <a:off x="5256" y="1953685"/>
            <a:ext cx="1105765" cy="1227609"/>
            <a:chOff x="5256" y="1953685"/>
            <a:chExt cx="1105765" cy="1227609"/>
          </a:xfrm>
        </p:grpSpPr>
        <p:sp>
          <p:nvSpPr>
            <p:cNvPr id="85" name="箭头: 五边形 84">
              <a:extLst>
                <a:ext uri="{FF2B5EF4-FFF2-40B4-BE49-F238E27FC236}">
                  <a16:creationId xmlns:a16="http://schemas.microsoft.com/office/drawing/2014/main" id="{5E538FC3-E1E1-4ED5-9BBE-CC01D83A3D99}"/>
                </a:ext>
              </a:extLst>
            </p:cNvPr>
            <p:cNvSpPr/>
            <p:nvPr/>
          </p:nvSpPr>
          <p:spPr>
            <a:xfrm rot="5400000">
              <a:off x="409962" y="2825468"/>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A77259BF-65BD-F38E-996F-C5FD43C4A14F}"/>
                </a:ext>
              </a:extLst>
            </p:cNvPr>
            <p:cNvGrpSpPr/>
            <p:nvPr/>
          </p:nvGrpSpPr>
          <p:grpSpPr>
            <a:xfrm>
              <a:off x="5256" y="1953685"/>
              <a:ext cx="1105765" cy="1008112"/>
              <a:chOff x="5256" y="1953685"/>
              <a:chExt cx="1105765" cy="1008112"/>
            </a:xfrm>
          </p:grpSpPr>
          <p:sp>
            <p:nvSpPr>
              <p:cNvPr id="86" name="圆: 空心 85">
                <a:extLst>
                  <a:ext uri="{FF2B5EF4-FFF2-40B4-BE49-F238E27FC236}">
                    <a16:creationId xmlns:a16="http://schemas.microsoft.com/office/drawing/2014/main" id="{EDC57F18-30E9-4F4E-B1A5-6CC18C5EE12E}"/>
                  </a:ext>
                </a:extLst>
              </p:cNvPr>
              <p:cNvSpPr/>
              <p:nvPr/>
            </p:nvSpPr>
            <p:spPr>
              <a:xfrm>
                <a:off x="5256" y="1953685"/>
                <a:ext cx="1105765" cy="1008112"/>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FBA8EB56-EF4F-48AE-9F52-6052BFC6749C}"/>
                  </a:ext>
                </a:extLst>
              </p:cNvPr>
              <p:cNvSpPr txBox="1"/>
              <p:nvPr/>
            </p:nvSpPr>
            <p:spPr>
              <a:xfrm>
                <a:off x="129854" y="2226305"/>
                <a:ext cx="697627" cy="400110"/>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提出人工</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智能概念</a:t>
                </a:r>
              </a:p>
            </p:txBody>
          </p:sp>
        </p:grpSp>
      </p:grpSp>
      <p:grpSp>
        <p:nvGrpSpPr>
          <p:cNvPr id="4" name="组合 3">
            <a:extLst>
              <a:ext uri="{FF2B5EF4-FFF2-40B4-BE49-F238E27FC236}">
                <a16:creationId xmlns:a16="http://schemas.microsoft.com/office/drawing/2014/main" id="{2A9E527A-24A5-86DE-2954-5D45779FC6D3}"/>
              </a:ext>
            </a:extLst>
          </p:cNvPr>
          <p:cNvGrpSpPr/>
          <p:nvPr/>
        </p:nvGrpSpPr>
        <p:grpSpPr>
          <a:xfrm>
            <a:off x="311079" y="3757358"/>
            <a:ext cx="1105765" cy="1227609"/>
            <a:chOff x="311079" y="3757358"/>
            <a:chExt cx="1105765" cy="1227609"/>
          </a:xfrm>
        </p:grpSpPr>
        <p:sp>
          <p:nvSpPr>
            <p:cNvPr id="88" name="箭头: 五边形 87">
              <a:extLst>
                <a:ext uri="{FF2B5EF4-FFF2-40B4-BE49-F238E27FC236}">
                  <a16:creationId xmlns:a16="http://schemas.microsoft.com/office/drawing/2014/main" id="{826DBCF3-D94A-42C0-A98B-1B8147D1F82C}"/>
                </a:ext>
              </a:extLst>
            </p:cNvPr>
            <p:cNvSpPr/>
            <p:nvPr/>
          </p:nvSpPr>
          <p:spPr>
            <a:xfrm rot="16200000" flipV="1">
              <a:off x="715785" y="3723553"/>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9" name="圆: 空心 88">
              <a:extLst>
                <a:ext uri="{FF2B5EF4-FFF2-40B4-BE49-F238E27FC236}">
                  <a16:creationId xmlns:a16="http://schemas.microsoft.com/office/drawing/2014/main" id="{A2F5B8F2-6EF3-4830-ADE3-2CE905149B78}"/>
                </a:ext>
              </a:extLst>
            </p:cNvPr>
            <p:cNvSpPr/>
            <p:nvPr/>
          </p:nvSpPr>
          <p:spPr>
            <a:xfrm flipV="1">
              <a:off x="311079" y="3976855"/>
              <a:ext cx="1105765" cy="1008112"/>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2A8621C6-B362-4C79-93CC-F39111822762}"/>
                </a:ext>
              </a:extLst>
            </p:cNvPr>
            <p:cNvSpPr txBox="1"/>
            <p:nvPr/>
          </p:nvSpPr>
          <p:spPr>
            <a:xfrm>
              <a:off x="460869" y="4250078"/>
              <a:ext cx="697627" cy="400110"/>
            </a:xfrm>
            <a:prstGeom prst="rect">
              <a:avLst/>
            </a:prstGeom>
            <a:noFill/>
          </p:spPr>
          <p:txBody>
            <a:bodyPr wrap="none" rtlCol="0">
              <a:spAutoFit/>
            </a:bodyPr>
            <a:lstStyle/>
            <a:p>
              <a:r>
                <a:rPr lang="zh-CN" altLang="en-US" sz="1000" dirty="0">
                  <a:latin typeface="微软雅黑" panose="020B0503020204020204" pitchFamily="34" charset="-122"/>
                  <a:ea typeface="微软雅黑" panose="020B0503020204020204" pitchFamily="34" charset="-122"/>
                </a:rPr>
                <a:t>提出机器</a:t>
              </a:r>
              <a:endParaRPr lang="en-US" altLang="zh-CN" sz="1000" dirty="0">
                <a:latin typeface="微软雅黑" panose="020B0503020204020204" pitchFamily="34" charset="-122"/>
                <a:ea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rPr>
                <a:t>学习概念</a:t>
              </a:r>
            </a:p>
          </p:txBody>
        </p:sp>
      </p:grpSp>
      <p:sp>
        <p:nvSpPr>
          <p:cNvPr id="91" name="文本框 90">
            <a:extLst>
              <a:ext uri="{FF2B5EF4-FFF2-40B4-BE49-F238E27FC236}">
                <a16:creationId xmlns:a16="http://schemas.microsoft.com/office/drawing/2014/main" id="{EA4700C0-FAAA-4D76-817A-160274554F2F}"/>
              </a:ext>
            </a:extLst>
          </p:cNvPr>
          <p:cNvSpPr txBox="1"/>
          <p:nvPr/>
        </p:nvSpPr>
        <p:spPr>
          <a:xfrm>
            <a:off x="95877" y="5204464"/>
            <a:ext cx="2085827" cy="276999"/>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1956-1976</a:t>
            </a:r>
            <a:r>
              <a:rPr lang="zh-CN" altLang="en-US" sz="1200" b="1" dirty="0">
                <a:latin typeface="微软雅黑" panose="020B0503020204020204" pitchFamily="34" charset="-122"/>
                <a:ea typeface="微软雅黑" panose="020B0503020204020204" pitchFamily="34" charset="-122"/>
              </a:rPr>
              <a:t>年第一次繁荣期</a:t>
            </a:r>
          </a:p>
        </p:txBody>
      </p:sp>
      <p:grpSp>
        <p:nvGrpSpPr>
          <p:cNvPr id="6" name="组合 5">
            <a:extLst>
              <a:ext uri="{FF2B5EF4-FFF2-40B4-BE49-F238E27FC236}">
                <a16:creationId xmlns:a16="http://schemas.microsoft.com/office/drawing/2014/main" id="{D45DE05F-EE54-A009-B717-36ADEE78A453}"/>
              </a:ext>
            </a:extLst>
          </p:cNvPr>
          <p:cNvGrpSpPr/>
          <p:nvPr/>
        </p:nvGrpSpPr>
        <p:grpSpPr>
          <a:xfrm>
            <a:off x="2126987" y="2046072"/>
            <a:ext cx="949439" cy="1111000"/>
            <a:chOff x="2126987" y="2046072"/>
            <a:chExt cx="949439" cy="1111000"/>
          </a:xfrm>
        </p:grpSpPr>
        <p:sp>
          <p:nvSpPr>
            <p:cNvPr id="92" name="箭头: 五边形 91">
              <a:extLst>
                <a:ext uri="{FF2B5EF4-FFF2-40B4-BE49-F238E27FC236}">
                  <a16:creationId xmlns:a16="http://schemas.microsoft.com/office/drawing/2014/main" id="{50B0EEC8-6F80-46D0-B84C-3DDBF51CE429}"/>
                </a:ext>
              </a:extLst>
            </p:cNvPr>
            <p:cNvSpPr/>
            <p:nvPr/>
          </p:nvSpPr>
          <p:spPr>
            <a:xfrm rot="5400000">
              <a:off x="2448064" y="2801246"/>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8673E04-EF96-AAE3-EECC-CEFF182E0E3A}"/>
                </a:ext>
              </a:extLst>
            </p:cNvPr>
            <p:cNvGrpSpPr/>
            <p:nvPr/>
          </p:nvGrpSpPr>
          <p:grpSpPr>
            <a:xfrm>
              <a:off x="2126987" y="2046072"/>
              <a:ext cx="949439" cy="905588"/>
              <a:chOff x="2126987" y="2046072"/>
              <a:chExt cx="949439" cy="905588"/>
            </a:xfrm>
          </p:grpSpPr>
          <p:sp>
            <p:nvSpPr>
              <p:cNvPr id="93" name="圆: 空心 92">
                <a:extLst>
                  <a:ext uri="{FF2B5EF4-FFF2-40B4-BE49-F238E27FC236}">
                    <a16:creationId xmlns:a16="http://schemas.microsoft.com/office/drawing/2014/main" id="{72149D0E-21B1-460E-8AD5-F935DE51B0E8}"/>
                  </a:ext>
                </a:extLst>
              </p:cNvPr>
              <p:cNvSpPr/>
              <p:nvPr/>
            </p:nvSpPr>
            <p:spPr>
              <a:xfrm>
                <a:off x="2126987" y="2046072"/>
                <a:ext cx="949439" cy="905588"/>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72E1E93C-E4A3-45D1-84C6-C1C1C9BA371D}"/>
                  </a:ext>
                </a:extLst>
              </p:cNvPr>
              <p:cNvSpPr txBox="1"/>
              <p:nvPr/>
            </p:nvSpPr>
            <p:spPr>
              <a:xfrm>
                <a:off x="2191356" y="2318692"/>
                <a:ext cx="825867" cy="400110"/>
              </a:xfrm>
              <a:prstGeom prst="rect">
                <a:avLst/>
              </a:prstGeom>
              <a:noFill/>
            </p:spPr>
            <p:txBody>
              <a:bodyPr wrap="none" rtlCol="0">
                <a:spAutoFit/>
              </a:bodyPr>
              <a:lstStyle/>
              <a:p>
                <a:pPr algn="ctr"/>
                <a:r>
                  <a:rPr lang="zh-CN" altLang="en-US" sz="1000" dirty="0">
                    <a:latin typeface="微软雅黑" panose="020B0503020204020204" pitchFamily="34" charset="-122"/>
                    <a:ea typeface="微软雅黑" panose="020B0503020204020204" pitchFamily="34" charset="-122"/>
                  </a:rPr>
                  <a:t>机器翻译</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等项目失败</a:t>
                </a:r>
              </a:p>
            </p:txBody>
          </p:sp>
        </p:grpSp>
      </p:grpSp>
      <p:grpSp>
        <p:nvGrpSpPr>
          <p:cNvPr id="7" name="组合 6">
            <a:extLst>
              <a:ext uri="{FF2B5EF4-FFF2-40B4-BE49-F238E27FC236}">
                <a16:creationId xmlns:a16="http://schemas.microsoft.com/office/drawing/2014/main" id="{E2DC0554-E51C-4152-8F93-D26EBA1CBB2C}"/>
              </a:ext>
            </a:extLst>
          </p:cNvPr>
          <p:cNvGrpSpPr/>
          <p:nvPr/>
        </p:nvGrpSpPr>
        <p:grpSpPr>
          <a:xfrm>
            <a:off x="2066626" y="4392949"/>
            <a:ext cx="1315825" cy="1523495"/>
            <a:chOff x="2066626" y="4392949"/>
            <a:chExt cx="1315825" cy="1523495"/>
          </a:xfrm>
        </p:grpSpPr>
        <p:sp>
          <p:nvSpPr>
            <p:cNvPr id="95" name="文本框 94">
              <a:extLst>
                <a:ext uri="{FF2B5EF4-FFF2-40B4-BE49-F238E27FC236}">
                  <a16:creationId xmlns:a16="http://schemas.microsoft.com/office/drawing/2014/main" id="{66CE1C31-202A-4F9D-9C86-AF5C8A5E69F6}"/>
                </a:ext>
              </a:extLst>
            </p:cNvPr>
            <p:cNvSpPr txBox="1"/>
            <p:nvPr/>
          </p:nvSpPr>
          <p:spPr>
            <a:xfrm>
              <a:off x="2161788" y="4392949"/>
              <a:ext cx="1162498" cy="461665"/>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1976-1982</a:t>
              </a:r>
              <a:r>
                <a:rPr lang="zh-CN" altLang="en-US" sz="1200" b="1" dirty="0">
                  <a:latin typeface="微软雅黑" panose="020B0503020204020204" pitchFamily="34" charset="-122"/>
                  <a:ea typeface="微软雅黑" panose="020B0503020204020204" pitchFamily="34" charset="-122"/>
                </a:rPr>
                <a:t>年</a:t>
              </a:r>
              <a:endParaRPr lang="en-US" altLang="zh-CN"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第一次低估期</a:t>
              </a:r>
            </a:p>
          </p:txBody>
        </p:sp>
        <p:sp>
          <p:nvSpPr>
            <p:cNvPr id="96" name="文本框 95">
              <a:extLst>
                <a:ext uri="{FF2B5EF4-FFF2-40B4-BE49-F238E27FC236}">
                  <a16:creationId xmlns:a16="http://schemas.microsoft.com/office/drawing/2014/main" id="{0C493C0F-1932-4344-9627-D98E92B03791}"/>
                </a:ext>
              </a:extLst>
            </p:cNvPr>
            <p:cNvSpPr txBox="1"/>
            <p:nvPr/>
          </p:nvSpPr>
          <p:spPr>
            <a:xfrm>
              <a:off x="2066626" y="4900781"/>
              <a:ext cx="1315825" cy="1015663"/>
            </a:xfrm>
            <a:prstGeom prst="rect">
              <a:avLst/>
            </a:prstGeom>
            <a:noFill/>
          </p:spPr>
          <p:txBody>
            <a:bodyPr wrap="square" rtlCol="0">
              <a:spAutoFit/>
            </a:bodyPr>
            <a:lstStyle/>
            <a:p>
              <a:r>
                <a:rPr lang="zh-CN" altLang="en-US" sz="1200" dirty="0">
                  <a:solidFill>
                    <a:srgbClr val="6B95C7"/>
                  </a:solidFill>
                  <a:latin typeface="微软雅黑" panose="020B0503020204020204" pitchFamily="34" charset="-122"/>
                  <a:ea typeface="微软雅黑" panose="020B0503020204020204" pitchFamily="34" charset="-122"/>
                </a:rPr>
                <a:t>遭受质疑批评，</a:t>
              </a:r>
              <a:endParaRPr lang="en-US" altLang="zh-CN" sz="1200" dirty="0">
                <a:solidFill>
                  <a:srgbClr val="6B95C7"/>
                </a:solidFill>
                <a:latin typeface="微软雅黑" panose="020B0503020204020204" pitchFamily="34" charset="-122"/>
                <a:ea typeface="微软雅黑" panose="020B0503020204020204" pitchFamily="34" charset="-122"/>
              </a:endParaRPr>
            </a:p>
            <a:p>
              <a:r>
                <a:rPr lang="zh-CN" altLang="en-US" sz="1200" dirty="0">
                  <a:solidFill>
                    <a:srgbClr val="6B95C7"/>
                  </a:solidFill>
                  <a:latin typeface="微软雅黑" panose="020B0503020204020204" pitchFamily="34" charset="-122"/>
                  <a:ea typeface="微软雅黑" panose="020B0503020204020204" pitchFamily="34" charset="-122"/>
                </a:rPr>
                <a:t>算力不足，计</a:t>
              </a:r>
              <a:endParaRPr lang="en-US" altLang="zh-CN" sz="1200" dirty="0">
                <a:solidFill>
                  <a:srgbClr val="6B95C7"/>
                </a:solidFill>
                <a:latin typeface="微软雅黑" panose="020B0503020204020204" pitchFamily="34" charset="-122"/>
                <a:ea typeface="微软雅黑" panose="020B0503020204020204" pitchFamily="34" charset="-122"/>
              </a:endParaRPr>
            </a:p>
            <a:p>
              <a:r>
                <a:rPr lang="zh-CN" altLang="en-US" sz="1200" dirty="0">
                  <a:solidFill>
                    <a:srgbClr val="6B95C7"/>
                  </a:solidFill>
                  <a:latin typeface="微软雅黑" panose="020B0503020204020204" pitchFamily="34" charset="-122"/>
                  <a:ea typeface="微软雅黑" panose="020B0503020204020204" pitchFamily="34" charset="-122"/>
                </a:rPr>
                <a:t>算复杂度较高，</a:t>
              </a:r>
              <a:endParaRPr lang="en-US" altLang="zh-CN" sz="1200" dirty="0">
                <a:solidFill>
                  <a:srgbClr val="6B95C7"/>
                </a:solidFill>
                <a:latin typeface="微软雅黑" panose="020B0503020204020204" pitchFamily="34" charset="-122"/>
                <a:ea typeface="微软雅黑" panose="020B0503020204020204" pitchFamily="34" charset="-122"/>
              </a:endParaRPr>
            </a:p>
            <a:p>
              <a:r>
                <a:rPr lang="zh-CN" altLang="en-US" sz="1200" dirty="0">
                  <a:solidFill>
                    <a:srgbClr val="6B95C7"/>
                  </a:solidFill>
                  <a:latin typeface="微软雅黑" panose="020B0503020204020204" pitchFamily="34" charset="-122"/>
                  <a:ea typeface="微软雅黑" panose="020B0503020204020204" pitchFamily="34" charset="-122"/>
                </a:rPr>
                <a:t>常识与推理实</a:t>
              </a:r>
              <a:endParaRPr lang="en-US" altLang="zh-CN" sz="1200" dirty="0">
                <a:solidFill>
                  <a:srgbClr val="6B95C7"/>
                </a:solidFill>
                <a:latin typeface="微软雅黑" panose="020B0503020204020204" pitchFamily="34" charset="-122"/>
                <a:ea typeface="微软雅黑" panose="020B0503020204020204" pitchFamily="34" charset="-122"/>
              </a:endParaRPr>
            </a:p>
            <a:p>
              <a:r>
                <a:rPr lang="zh-CN" altLang="en-US" sz="1200" dirty="0">
                  <a:solidFill>
                    <a:srgbClr val="6B95C7"/>
                  </a:solidFill>
                  <a:latin typeface="微软雅黑" panose="020B0503020204020204" pitchFamily="34" charset="-122"/>
                  <a:ea typeface="微软雅黑" panose="020B0503020204020204" pitchFamily="34" charset="-122"/>
                </a:rPr>
                <a:t>现难度较大</a:t>
              </a:r>
            </a:p>
          </p:txBody>
        </p:sp>
      </p:grpSp>
      <p:grpSp>
        <p:nvGrpSpPr>
          <p:cNvPr id="8" name="组合 7">
            <a:extLst>
              <a:ext uri="{FF2B5EF4-FFF2-40B4-BE49-F238E27FC236}">
                <a16:creationId xmlns:a16="http://schemas.microsoft.com/office/drawing/2014/main" id="{16DCA7CF-06E7-7140-C551-394E35763CB7}"/>
              </a:ext>
            </a:extLst>
          </p:cNvPr>
          <p:cNvGrpSpPr/>
          <p:nvPr/>
        </p:nvGrpSpPr>
        <p:grpSpPr>
          <a:xfrm>
            <a:off x="3229680" y="1863377"/>
            <a:ext cx="1105765" cy="1227609"/>
            <a:chOff x="3229680" y="1863377"/>
            <a:chExt cx="1105765" cy="1227609"/>
          </a:xfrm>
        </p:grpSpPr>
        <p:sp>
          <p:nvSpPr>
            <p:cNvPr id="97" name="箭头: 五边形 96">
              <a:extLst>
                <a:ext uri="{FF2B5EF4-FFF2-40B4-BE49-F238E27FC236}">
                  <a16:creationId xmlns:a16="http://schemas.microsoft.com/office/drawing/2014/main" id="{34FFD799-06D9-4626-A6CD-91B3AE65858E}"/>
                </a:ext>
              </a:extLst>
            </p:cNvPr>
            <p:cNvSpPr/>
            <p:nvPr/>
          </p:nvSpPr>
          <p:spPr>
            <a:xfrm rot="5400000">
              <a:off x="3634386" y="2735160"/>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8" name="圆: 空心 97">
              <a:extLst>
                <a:ext uri="{FF2B5EF4-FFF2-40B4-BE49-F238E27FC236}">
                  <a16:creationId xmlns:a16="http://schemas.microsoft.com/office/drawing/2014/main" id="{75EC2B54-932E-4755-9A99-4F0348109D78}"/>
                </a:ext>
              </a:extLst>
            </p:cNvPr>
            <p:cNvSpPr/>
            <p:nvPr/>
          </p:nvSpPr>
          <p:spPr>
            <a:xfrm>
              <a:off x="3229680" y="1863377"/>
              <a:ext cx="1105765" cy="1008112"/>
            </a:xfrm>
            <a:prstGeom prst="donut">
              <a:avLst>
                <a:gd name="adj" fmla="val 100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9" name="文本框 98">
              <a:extLst>
                <a:ext uri="{FF2B5EF4-FFF2-40B4-BE49-F238E27FC236}">
                  <a16:creationId xmlns:a16="http://schemas.microsoft.com/office/drawing/2014/main" id="{01606C11-6A6F-41E5-A8C5-7837CB0CEDA1}"/>
                </a:ext>
              </a:extLst>
            </p:cNvPr>
            <p:cNvSpPr txBox="1"/>
            <p:nvPr/>
          </p:nvSpPr>
          <p:spPr>
            <a:xfrm>
              <a:off x="3382452" y="1993482"/>
              <a:ext cx="800219" cy="707886"/>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出现决策树模型和人工神经网络</a:t>
              </a:r>
            </a:p>
          </p:txBody>
        </p:sp>
      </p:grpSp>
      <p:grpSp>
        <p:nvGrpSpPr>
          <p:cNvPr id="9" name="组合 8">
            <a:extLst>
              <a:ext uri="{FF2B5EF4-FFF2-40B4-BE49-F238E27FC236}">
                <a16:creationId xmlns:a16="http://schemas.microsoft.com/office/drawing/2014/main" id="{80278979-8498-FC38-2B29-5B15C7D37A26}"/>
              </a:ext>
            </a:extLst>
          </p:cNvPr>
          <p:cNvGrpSpPr/>
          <p:nvPr/>
        </p:nvGrpSpPr>
        <p:grpSpPr>
          <a:xfrm>
            <a:off x="3161995" y="4831664"/>
            <a:ext cx="1315823" cy="1107996"/>
            <a:chOff x="3161995" y="4831664"/>
            <a:chExt cx="1315823" cy="1107996"/>
          </a:xfrm>
        </p:grpSpPr>
        <p:sp>
          <p:nvSpPr>
            <p:cNvPr id="100" name="文本框 99">
              <a:extLst>
                <a:ext uri="{FF2B5EF4-FFF2-40B4-BE49-F238E27FC236}">
                  <a16:creationId xmlns:a16="http://schemas.microsoft.com/office/drawing/2014/main" id="{FA5591DC-9D95-4D93-B8DC-7E1C6B0DBE74}"/>
                </a:ext>
              </a:extLst>
            </p:cNvPr>
            <p:cNvSpPr txBox="1"/>
            <p:nvPr/>
          </p:nvSpPr>
          <p:spPr>
            <a:xfrm>
              <a:off x="3167487" y="4831664"/>
              <a:ext cx="1162498" cy="461665"/>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1982-1987</a:t>
              </a:r>
              <a:r>
                <a:rPr lang="zh-CN" altLang="en-US" sz="1200" b="1" dirty="0">
                  <a:latin typeface="微软雅黑" panose="020B0503020204020204" pitchFamily="34" charset="-122"/>
                  <a:ea typeface="微软雅黑" panose="020B0503020204020204" pitchFamily="34" charset="-122"/>
                </a:rPr>
                <a:t>年</a:t>
              </a:r>
              <a:endParaRPr lang="en-US" altLang="zh-CN"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第二次繁荣期</a:t>
              </a:r>
            </a:p>
          </p:txBody>
        </p:sp>
        <p:sp>
          <p:nvSpPr>
            <p:cNvPr id="101" name="文本框 100">
              <a:extLst>
                <a:ext uri="{FF2B5EF4-FFF2-40B4-BE49-F238E27FC236}">
                  <a16:creationId xmlns:a16="http://schemas.microsoft.com/office/drawing/2014/main" id="{9861E083-E438-4F01-B563-C55E4F7BFCDC}"/>
                </a:ext>
              </a:extLst>
            </p:cNvPr>
            <p:cNvSpPr txBox="1"/>
            <p:nvPr/>
          </p:nvSpPr>
          <p:spPr>
            <a:xfrm>
              <a:off x="3161995" y="5293329"/>
              <a:ext cx="1315823" cy="646331"/>
            </a:xfrm>
            <a:prstGeom prst="rect">
              <a:avLst/>
            </a:prstGeom>
            <a:noFill/>
          </p:spPr>
          <p:txBody>
            <a:bodyPr wrap="square" rtlCol="0">
              <a:spAutoFit/>
            </a:bodyPr>
            <a:lstStyle/>
            <a:p>
              <a:r>
                <a:rPr lang="zh-CN" altLang="en-US" sz="1200" dirty="0">
                  <a:solidFill>
                    <a:srgbClr val="6B95C7"/>
                  </a:solidFill>
                  <a:latin typeface="微软雅黑" panose="020B0503020204020204" pitchFamily="34" charset="-122"/>
                  <a:ea typeface="微软雅黑" panose="020B0503020204020204" pitchFamily="34" charset="-122"/>
                </a:rPr>
                <a:t>专家系统盛行，第五代计算机发展</a:t>
              </a:r>
            </a:p>
          </p:txBody>
        </p:sp>
      </p:grpSp>
      <p:grpSp>
        <p:nvGrpSpPr>
          <p:cNvPr id="10" name="组合 9">
            <a:extLst>
              <a:ext uri="{FF2B5EF4-FFF2-40B4-BE49-F238E27FC236}">
                <a16:creationId xmlns:a16="http://schemas.microsoft.com/office/drawing/2014/main" id="{0B9877BA-9B02-6354-72E9-325C5EA18837}"/>
              </a:ext>
            </a:extLst>
          </p:cNvPr>
          <p:cNvGrpSpPr/>
          <p:nvPr/>
        </p:nvGrpSpPr>
        <p:grpSpPr>
          <a:xfrm>
            <a:off x="4372633" y="2044098"/>
            <a:ext cx="949439" cy="1111000"/>
            <a:chOff x="4372633" y="2044098"/>
            <a:chExt cx="949439" cy="1111000"/>
          </a:xfrm>
        </p:grpSpPr>
        <p:sp>
          <p:nvSpPr>
            <p:cNvPr id="102" name="箭头: 五边形 101">
              <a:extLst>
                <a:ext uri="{FF2B5EF4-FFF2-40B4-BE49-F238E27FC236}">
                  <a16:creationId xmlns:a16="http://schemas.microsoft.com/office/drawing/2014/main" id="{B224C5CE-EB02-400A-BEA2-19D4429C9DEA}"/>
                </a:ext>
              </a:extLst>
            </p:cNvPr>
            <p:cNvSpPr/>
            <p:nvPr/>
          </p:nvSpPr>
          <p:spPr>
            <a:xfrm rot="5400000">
              <a:off x="4693710" y="2799272"/>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3" name="圆: 空心 102">
              <a:extLst>
                <a:ext uri="{FF2B5EF4-FFF2-40B4-BE49-F238E27FC236}">
                  <a16:creationId xmlns:a16="http://schemas.microsoft.com/office/drawing/2014/main" id="{02960A9F-B544-4045-818E-467F940AADD2}"/>
                </a:ext>
              </a:extLst>
            </p:cNvPr>
            <p:cNvSpPr/>
            <p:nvPr/>
          </p:nvSpPr>
          <p:spPr>
            <a:xfrm>
              <a:off x="4372633" y="2044098"/>
              <a:ext cx="949439" cy="905588"/>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4" name="文本框 103">
              <a:extLst>
                <a:ext uri="{FF2B5EF4-FFF2-40B4-BE49-F238E27FC236}">
                  <a16:creationId xmlns:a16="http://schemas.microsoft.com/office/drawing/2014/main" id="{909CC5A8-3B0F-4689-8C9F-78F8BB39446D}"/>
                </a:ext>
              </a:extLst>
            </p:cNvPr>
            <p:cNvSpPr txBox="1"/>
            <p:nvPr/>
          </p:nvSpPr>
          <p:spPr>
            <a:xfrm>
              <a:off x="4501126" y="2316718"/>
              <a:ext cx="697627" cy="40011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LISP</a:t>
              </a:r>
              <a:r>
                <a:rPr lang="zh-CN" altLang="en-US" sz="1000" dirty="0">
                  <a:latin typeface="微软雅黑" panose="020B0503020204020204" pitchFamily="34" charset="-122"/>
                  <a:ea typeface="微软雅黑" panose="020B0503020204020204" pitchFamily="34" charset="-122"/>
                </a:rPr>
                <a:t>机</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市场崩塌</a:t>
              </a:r>
            </a:p>
          </p:txBody>
        </p:sp>
      </p:grpSp>
      <p:grpSp>
        <p:nvGrpSpPr>
          <p:cNvPr id="12" name="组合 11">
            <a:extLst>
              <a:ext uri="{FF2B5EF4-FFF2-40B4-BE49-F238E27FC236}">
                <a16:creationId xmlns:a16="http://schemas.microsoft.com/office/drawing/2014/main" id="{B7FAAC48-42AA-D2A3-276A-53342A3CB4C4}"/>
              </a:ext>
            </a:extLst>
          </p:cNvPr>
          <p:cNvGrpSpPr/>
          <p:nvPr/>
        </p:nvGrpSpPr>
        <p:grpSpPr>
          <a:xfrm>
            <a:off x="4361586" y="4702546"/>
            <a:ext cx="1162498" cy="1329446"/>
            <a:chOff x="4361586" y="4702546"/>
            <a:chExt cx="1162498" cy="1329446"/>
          </a:xfrm>
        </p:grpSpPr>
        <p:sp>
          <p:nvSpPr>
            <p:cNvPr id="105" name="文本框 104">
              <a:extLst>
                <a:ext uri="{FF2B5EF4-FFF2-40B4-BE49-F238E27FC236}">
                  <a16:creationId xmlns:a16="http://schemas.microsoft.com/office/drawing/2014/main" id="{3C3B3DBB-0D12-4EC4-BC99-DD0F7195EF5F}"/>
                </a:ext>
              </a:extLst>
            </p:cNvPr>
            <p:cNvSpPr txBox="1"/>
            <p:nvPr/>
          </p:nvSpPr>
          <p:spPr>
            <a:xfrm>
              <a:off x="4361586" y="4702546"/>
              <a:ext cx="1162498" cy="461665"/>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1987-1997</a:t>
              </a:r>
              <a:r>
                <a:rPr lang="zh-CN" altLang="en-US" sz="1200" b="1" dirty="0">
                  <a:latin typeface="微软雅黑" panose="020B0503020204020204" pitchFamily="34" charset="-122"/>
                  <a:ea typeface="微软雅黑" panose="020B0503020204020204" pitchFamily="34" charset="-122"/>
                </a:rPr>
                <a:t>年</a:t>
              </a:r>
              <a:endParaRPr lang="en-US" altLang="zh-CN"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第二次低估期</a:t>
              </a:r>
            </a:p>
          </p:txBody>
        </p:sp>
        <p:sp>
          <p:nvSpPr>
            <p:cNvPr id="106" name="文本框 105">
              <a:extLst>
                <a:ext uri="{FF2B5EF4-FFF2-40B4-BE49-F238E27FC236}">
                  <a16:creationId xmlns:a16="http://schemas.microsoft.com/office/drawing/2014/main" id="{44FC18B2-0D0C-4E22-87DB-4480A54D4640}"/>
                </a:ext>
              </a:extLst>
            </p:cNvPr>
            <p:cNvSpPr txBox="1"/>
            <p:nvPr/>
          </p:nvSpPr>
          <p:spPr>
            <a:xfrm>
              <a:off x="4410676" y="5200995"/>
              <a:ext cx="1036299" cy="830997"/>
            </a:xfrm>
            <a:prstGeom prst="rect">
              <a:avLst/>
            </a:prstGeom>
            <a:noFill/>
          </p:spPr>
          <p:txBody>
            <a:bodyPr wrap="square" rtlCol="0">
              <a:spAutoFit/>
            </a:bodyPr>
            <a:lstStyle/>
            <a:p>
              <a:r>
                <a:rPr lang="zh-CN" altLang="en-US" sz="1200" dirty="0">
                  <a:solidFill>
                    <a:srgbClr val="6B95C7"/>
                  </a:solidFill>
                  <a:latin typeface="微软雅黑" panose="020B0503020204020204" pitchFamily="34" charset="-122"/>
                  <a:ea typeface="微软雅黑" panose="020B0503020204020204" pitchFamily="34" charset="-122"/>
                </a:rPr>
                <a:t>技术陷入瓶颈，基于符号处理的模型遭到反对</a:t>
              </a:r>
            </a:p>
          </p:txBody>
        </p:sp>
      </p:grpSp>
      <p:grpSp>
        <p:nvGrpSpPr>
          <p:cNvPr id="11" name="组合 10">
            <a:extLst>
              <a:ext uri="{FF2B5EF4-FFF2-40B4-BE49-F238E27FC236}">
                <a16:creationId xmlns:a16="http://schemas.microsoft.com/office/drawing/2014/main" id="{90FA1C24-73B8-8B35-9DF9-1630BA0EFF6A}"/>
              </a:ext>
            </a:extLst>
          </p:cNvPr>
          <p:cNvGrpSpPr/>
          <p:nvPr/>
        </p:nvGrpSpPr>
        <p:grpSpPr>
          <a:xfrm>
            <a:off x="5380744" y="2046071"/>
            <a:ext cx="1033959" cy="1123113"/>
            <a:chOff x="5380744" y="2046071"/>
            <a:chExt cx="1033959" cy="1123113"/>
          </a:xfrm>
        </p:grpSpPr>
        <p:sp>
          <p:nvSpPr>
            <p:cNvPr id="107" name="箭头: 五边形 106">
              <a:extLst>
                <a:ext uri="{FF2B5EF4-FFF2-40B4-BE49-F238E27FC236}">
                  <a16:creationId xmlns:a16="http://schemas.microsoft.com/office/drawing/2014/main" id="{90AFCFAF-B6FC-4636-A646-09E8FD316BEB}"/>
                </a:ext>
              </a:extLst>
            </p:cNvPr>
            <p:cNvSpPr/>
            <p:nvPr/>
          </p:nvSpPr>
          <p:spPr>
            <a:xfrm rot="5400000">
              <a:off x="5824355" y="2870099"/>
              <a:ext cx="208538"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8" name="圆: 空心 107">
              <a:extLst>
                <a:ext uri="{FF2B5EF4-FFF2-40B4-BE49-F238E27FC236}">
                  <a16:creationId xmlns:a16="http://schemas.microsoft.com/office/drawing/2014/main" id="{1845B3CA-671C-4278-8813-EE629F78984B}"/>
                </a:ext>
              </a:extLst>
            </p:cNvPr>
            <p:cNvSpPr/>
            <p:nvPr/>
          </p:nvSpPr>
          <p:spPr>
            <a:xfrm>
              <a:off x="5380744" y="2046071"/>
              <a:ext cx="1019528" cy="993993"/>
            </a:xfrm>
            <a:prstGeom prst="donut">
              <a:avLst>
                <a:gd name="adj" fmla="val 8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9" name="文本框 108">
              <a:extLst>
                <a:ext uri="{FF2B5EF4-FFF2-40B4-BE49-F238E27FC236}">
                  <a16:creationId xmlns:a16="http://schemas.microsoft.com/office/drawing/2014/main" id="{2CD13061-F501-46FE-BDD0-CEF89C5A9A95}"/>
                </a:ext>
              </a:extLst>
            </p:cNvPr>
            <p:cNvSpPr txBox="1"/>
            <p:nvPr/>
          </p:nvSpPr>
          <p:spPr>
            <a:xfrm>
              <a:off x="5385254" y="2303303"/>
              <a:ext cx="1029449" cy="400110"/>
            </a:xfrm>
            <a:prstGeom prst="rect">
              <a:avLst/>
            </a:prstGeom>
            <a:noFill/>
          </p:spPr>
          <p:txBody>
            <a:bodyPr wrap="none" rtlCol="0">
              <a:spAutoFit/>
            </a:bodyPr>
            <a:lstStyle/>
            <a:p>
              <a:pPr algn="ctr"/>
              <a:r>
                <a:rPr lang="en-US" altLang="zh-CN" sz="1000" dirty="0" err="1">
                  <a:latin typeface="微软雅黑" panose="020B0503020204020204" pitchFamily="34" charset="-122"/>
                  <a:ea typeface="微软雅黑" panose="020B0503020204020204" pitchFamily="34" charset="-122"/>
                </a:rPr>
                <a:t>DeepBlue</a:t>
              </a:r>
              <a:r>
                <a:rPr lang="zh-CN" altLang="en-US" sz="1000" dirty="0">
                  <a:latin typeface="微软雅黑" panose="020B0503020204020204" pitchFamily="34" charset="-122"/>
                  <a:ea typeface="微软雅黑" panose="020B0503020204020204" pitchFamily="34" charset="-122"/>
                </a:rPr>
                <a:t>战胜</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国际象棋冠军</a:t>
              </a:r>
              <a:endParaRPr lang="en-US" altLang="zh-CN" sz="1000" dirty="0">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7E033F10-D8DD-F0F6-0C52-9C2118796AEF}"/>
              </a:ext>
            </a:extLst>
          </p:cNvPr>
          <p:cNvGrpSpPr/>
          <p:nvPr/>
        </p:nvGrpSpPr>
        <p:grpSpPr>
          <a:xfrm>
            <a:off x="5337625" y="3765974"/>
            <a:ext cx="1105765" cy="1239501"/>
            <a:chOff x="5337625" y="3765974"/>
            <a:chExt cx="1105765" cy="1239501"/>
          </a:xfrm>
        </p:grpSpPr>
        <p:sp>
          <p:nvSpPr>
            <p:cNvPr id="110" name="箭头: 五边形 109">
              <a:extLst>
                <a:ext uri="{FF2B5EF4-FFF2-40B4-BE49-F238E27FC236}">
                  <a16:creationId xmlns:a16="http://schemas.microsoft.com/office/drawing/2014/main" id="{5809FA8F-2316-44F6-9E8E-010DA51E07C0}"/>
                </a:ext>
              </a:extLst>
            </p:cNvPr>
            <p:cNvSpPr/>
            <p:nvPr/>
          </p:nvSpPr>
          <p:spPr>
            <a:xfrm rot="16200000" flipV="1">
              <a:off x="5723563" y="3732169"/>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1" name="圆: 空心 110">
              <a:extLst>
                <a:ext uri="{FF2B5EF4-FFF2-40B4-BE49-F238E27FC236}">
                  <a16:creationId xmlns:a16="http://schemas.microsoft.com/office/drawing/2014/main" id="{9A768782-3766-4A98-958B-29B58D302FA6}"/>
                </a:ext>
              </a:extLst>
            </p:cNvPr>
            <p:cNvSpPr/>
            <p:nvPr/>
          </p:nvSpPr>
          <p:spPr>
            <a:xfrm flipV="1">
              <a:off x="5337625" y="3997363"/>
              <a:ext cx="1105765" cy="1008112"/>
            </a:xfrm>
            <a:prstGeom prst="donut">
              <a:avLst>
                <a:gd name="adj" fmla="val 117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97443D11-3978-4EF0-814D-C1181828F051}"/>
                </a:ext>
              </a:extLst>
            </p:cNvPr>
            <p:cNvSpPr txBox="1"/>
            <p:nvPr/>
          </p:nvSpPr>
          <p:spPr>
            <a:xfrm>
              <a:off x="5458786" y="4270586"/>
              <a:ext cx="911791" cy="553998"/>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Hinton</a:t>
              </a:r>
              <a:r>
                <a:rPr lang="zh-CN" altLang="en-US" sz="1000" dirty="0">
                  <a:latin typeface="微软雅黑" panose="020B0503020204020204" pitchFamily="34" charset="-122"/>
                  <a:ea typeface="微软雅黑" panose="020B0503020204020204" pitchFamily="34" charset="-122"/>
                </a:rPr>
                <a:t>和他的学生开始深度学习</a:t>
              </a:r>
            </a:p>
          </p:txBody>
        </p:sp>
      </p:grpSp>
      <p:grpSp>
        <p:nvGrpSpPr>
          <p:cNvPr id="14" name="组合 13">
            <a:extLst>
              <a:ext uri="{FF2B5EF4-FFF2-40B4-BE49-F238E27FC236}">
                <a16:creationId xmlns:a16="http://schemas.microsoft.com/office/drawing/2014/main" id="{1C8664D4-53F5-4B40-D09B-6F352E8D9A21}"/>
              </a:ext>
            </a:extLst>
          </p:cNvPr>
          <p:cNvGrpSpPr/>
          <p:nvPr/>
        </p:nvGrpSpPr>
        <p:grpSpPr>
          <a:xfrm>
            <a:off x="5356864" y="5042259"/>
            <a:ext cx="1162498" cy="1226173"/>
            <a:chOff x="5356864" y="5042259"/>
            <a:chExt cx="1162498" cy="1226173"/>
          </a:xfrm>
        </p:grpSpPr>
        <p:sp>
          <p:nvSpPr>
            <p:cNvPr id="113" name="文本框 112">
              <a:extLst>
                <a:ext uri="{FF2B5EF4-FFF2-40B4-BE49-F238E27FC236}">
                  <a16:creationId xmlns:a16="http://schemas.microsoft.com/office/drawing/2014/main" id="{288664F0-0534-439F-B9E7-AEAD5AF6B59C}"/>
                </a:ext>
              </a:extLst>
            </p:cNvPr>
            <p:cNvSpPr txBox="1"/>
            <p:nvPr/>
          </p:nvSpPr>
          <p:spPr>
            <a:xfrm>
              <a:off x="5356864" y="5042259"/>
              <a:ext cx="1162498" cy="461665"/>
            </a:xfrm>
            <a:prstGeom prst="rect">
              <a:avLst/>
            </a:prstGeom>
            <a:noFill/>
          </p:spPr>
          <p:txBody>
            <a:bodyPr wrap="none" rtlCol="0">
              <a:spAutoFit/>
            </a:bodyPr>
            <a:lstStyle/>
            <a:p>
              <a:pPr algn="ctr"/>
              <a:r>
                <a:rPr lang="en-US" altLang="zh-CN" sz="1200" b="1" dirty="0">
                  <a:latin typeface="微软雅黑" panose="020B0503020204020204" pitchFamily="34" charset="-122"/>
                  <a:ea typeface="微软雅黑" panose="020B0503020204020204" pitchFamily="34" charset="-122"/>
                </a:rPr>
                <a:t>1997-2010</a:t>
              </a:r>
              <a:r>
                <a:rPr lang="zh-CN" altLang="en-US" sz="1200" b="1" dirty="0">
                  <a:latin typeface="微软雅黑" panose="020B0503020204020204" pitchFamily="34" charset="-122"/>
                  <a:ea typeface="微软雅黑" panose="020B0503020204020204" pitchFamily="34" charset="-122"/>
                </a:rPr>
                <a:t>年</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复苏期</a:t>
              </a:r>
            </a:p>
          </p:txBody>
        </p:sp>
        <p:sp>
          <p:nvSpPr>
            <p:cNvPr id="114" name="文本框 113">
              <a:extLst>
                <a:ext uri="{FF2B5EF4-FFF2-40B4-BE49-F238E27FC236}">
                  <a16:creationId xmlns:a16="http://schemas.microsoft.com/office/drawing/2014/main" id="{7269DEFA-04B7-4712-A457-2E94EB34C0DE}"/>
                </a:ext>
              </a:extLst>
            </p:cNvPr>
            <p:cNvSpPr txBox="1"/>
            <p:nvPr/>
          </p:nvSpPr>
          <p:spPr>
            <a:xfrm>
              <a:off x="5411771" y="5437435"/>
              <a:ext cx="1036299" cy="830997"/>
            </a:xfrm>
            <a:prstGeom prst="rect">
              <a:avLst/>
            </a:prstGeom>
            <a:noFill/>
          </p:spPr>
          <p:txBody>
            <a:bodyPr wrap="square" rtlCol="0">
              <a:spAutoFit/>
            </a:bodyPr>
            <a:lstStyle/>
            <a:p>
              <a:pPr algn="ctr"/>
              <a:r>
                <a:rPr lang="zh-CN" altLang="en-US" sz="1200" dirty="0">
                  <a:solidFill>
                    <a:srgbClr val="6B95C7"/>
                  </a:solidFill>
                  <a:latin typeface="微软雅黑" panose="020B0503020204020204" pitchFamily="34" charset="-122"/>
                  <a:ea typeface="微软雅黑" panose="020B0503020204020204" pitchFamily="34" charset="-122"/>
                </a:rPr>
                <a:t>计算机性能提升和互联网技术的普及</a:t>
              </a:r>
            </a:p>
          </p:txBody>
        </p:sp>
      </p:grpSp>
      <p:grpSp>
        <p:nvGrpSpPr>
          <p:cNvPr id="15" name="组合 14">
            <a:extLst>
              <a:ext uri="{FF2B5EF4-FFF2-40B4-BE49-F238E27FC236}">
                <a16:creationId xmlns:a16="http://schemas.microsoft.com/office/drawing/2014/main" id="{6F82DE89-5F04-B6CE-C6B6-84ECB061FC29}"/>
              </a:ext>
            </a:extLst>
          </p:cNvPr>
          <p:cNvGrpSpPr/>
          <p:nvPr/>
        </p:nvGrpSpPr>
        <p:grpSpPr>
          <a:xfrm>
            <a:off x="6400276" y="2241733"/>
            <a:ext cx="785543" cy="927451"/>
            <a:chOff x="6400276" y="2241733"/>
            <a:chExt cx="785543" cy="927451"/>
          </a:xfrm>
        </p:grpSpPr>
        <p:sp>
          <p:nvSpPr>
            <p:cNvPr id="115" name="箭头: 五边形 114">
              <a:extLst>
                <a:ext uri="{FF2B5EF4-FFF2-40B4-BE49-F238E27FC236}">
                  <a16:creationId xmlns:a16="http://schemas.microsoft.com/office/drawing/2014/main" id="{18B38599-9CB0-4377-A418-D33BF03F1DE0}"/>
                </a:ext>
              </a:extLst>
            </p:cNvPr>
            <p:cNvSpPr/>
            <p:nvPr/>
          </p:nvSpPr>
          <p:spPr>
            <a:xfrm rot="5400000">
              <a:off x="6673858" y="2864296"/>
              <a:ext cx="220144"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6" name="圆: 空心 115">
              <a:extLst>
                <a:ext uri="{FF2B5EF4-FFF2-40B4-BE49-F238E27FC236}">
                  <a16:creationId xmlns:a16="http://schemas.microsoft.com/office/drawing/2014/main" id="{4A7C8E1E-F93C-4F80-8716-F0040700F192}"/>
                </a:ext>
              </a:extLst>
            </p:cNvPr>
            <p:cNvSpPr/>
            <p:nvPr/>
          </p:nvSpPr>
          <p:spPr>
            <a:xfrm>
              <a:off x="6400276" y="2241733"/>
              <a:ext cx="785543" cy="790838"/>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3FE6545D-3640-4F76-98A1-9C57D519C70C}"/>
                </a:ext>
              </a:extLst>
            </p:cNvPr>
            <p:cNvSpPr txBox="1"/>
            <p:nvPr/>
          </p:nvSpPr>
          <p:spPr>
            <a:xfrm>
              <a:off x="6510544" y="2382300"/>
              <a:ext cx="606914" cy="553998"/>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大数据时代到来</a:t>
              </a:r>
            </a:p>
          </p:txBody>
        </p:sp>
      </p:grpSp>
      <p:grpSp>
        <p:nvGrpSpPr>
          <p:cNvPr id="17" name="组合 16">
            <a:extLst>
              <a:ext uri="{FF2B5EF4-FFF2-40B4-BE49-F238E27FC236}">
                <a16:creationId xmlns:a16="http://schemas.microsoft.com/office/drawing/2014/main" id="{E0BC38F8-4B7E-2C02-3928-50A8F52EAB4D}"/>
              </a:ext>
            </a:extLst>
          </p:cNvPr>
          <p:cNvGrpSpPr/>
          <p:nvPr/>
        </p:nvGrpSpPr>
        <p:grpSpPr>
          <a:xfrm>
            <a:off x="7207599" y="1933199"/>
            <a:ext cx="1105765" cy="1227609"/>
            <a:chOff x="7207599" y="1933199"/>
            <a:chExt cx="1105765" cy="1227609"/>
          </a:xfrm>
        </p:grpSpPr>
        <p:sp>
          <p:nvSpPr>
            <p:cNvPr id="118" name="箭头: 五边形 117">
              <a:extLst>
                <a:ext uri="{FF2B5EF4-FFF2-40B4-BE49-F238E27FC236}">
                  <a16:creationId xmlns:a16="http://schemas.microsoft.com/office/drawing/2014/main" id="{E7DEB2BB-68BF-43FD-BD81-8570E7BF8D27}"/>
                </a:ext>
              </a:extLst>
            </p:cNvPr>
            <p:cNvSpPr/>
            <p:nvPr/>
          </p:nvSpPr>
          <p:spPr>
            <a:xfrm rot="5400000">
              <a:off x="7612305" y="2804982"/>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9" name="圆: 空心 118">
              <a:extLst>
                <a:ext uri="{FF2B5EF4-FFF2-40B4-BE49-F238E27FC236}">
                  <a16:creationId xmlns:a16="http://schemas.microsoft.com/office/drawing/2014/main" id="{BD23E160-C414-43A3-A5D6-873D4CCF1167}"/>
                </a:ext>
              </a:extLst>
            </p:cNvPr>
            <p:cNvSpPr/>
            <p:nvPr/>
          </p:nvSpPr>
          <p:spPr>
            <a:xfrm>
              <a:off x="7207599" y="1933199"/>
              <a:ext cx="1105765" cy="1008112"/>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D5A495D6-C0C9-486F-ABF1-9FEBEBBCB673}"/>
                </a:ext>
              </a:extLst>
            </p:cNvPr>
            <p:cNvSpPr txBox="1"/>
            <p:nvPr/>
          </p:nvSpPr>
          <p:spPr>
            <a:xfrm>
              <a:off x="7323380" y="2219180"/>
              <a:ext cx="843501" cy="553998"/>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AlphaGo</a:t>
              </a:r>
              <a:r>
                <a:rPr lang="zh-CN" altLang="en-US" sz="1000" dirty="0">
                  <a:latin typeface="微软雅黑" panose="020B0503020204020204" pitchFamily="34" charset="-122"/>
                  <a:ea typeface="微软雅黑" panose="020B0503020204020204" pitchFamily="34" charset="-122"/>
                </a:rPr>
                <a:t>取</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得围棋比赛</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冠军</a:t>
              </a:r>
            </a:p>
          </p:txBody>
        </p:sp>
      </p:grpSp>
      <p:grpSp>
        <p:nvGrpSpPr>
          <p:cNvPr id="16" name="组合 15">
            <a:extLst>
              <a:ext uri="{FF2B5EF4-FFF2-40B4-BE49-F238E27FC236}">
                <a16:creationId xmlns:a16="http://schemas.microsoft.com/office/drawing/2014/main" id="{37E70E37-C91D-3EB8-E26E-6CFCFC2B9088}"/>
              </a:ext>
            </a:extLst>
          </p:cNvPr>
          <p:cNvGrpSpPr/>
          <p:nvPr/>
        </p:nvGrpSpPr>
        <p:grpSpPr>
          <a:xfrm>
            <a:off x="6490281" y="3711357"/>
            <a:ext cx="817220" cy="1023447"/>
            <a:chOff x="6490281" y="3711357"/>
            <a:chExt cx="817220" cy="1023447"/>
          </a:xfrm>
        </p:grpSpPr>
        <p:sp>
          <p:nvSpPr>
            <p:cNvPr id="121" name="箭头: 五边形 120">
              <a:extLst>
                <a:ext uri="{FF2B5EF4-FFF2-40B4-BE49-F238E27FC236}">
                  <a16:creationId xmlns:a16="http://schemas.microsoft.com/office/drawing/2014/main" id="{8F1A1E8C-9BFC-42E5-A8E7-AD7407B1F21C}"/>
                </a:ext>
              </a:extLst>
            </p:cNvPr>
            <p:cNvSpPr/>
            <p:nvPr/>
          </p:nvSpPr>
          <p:spPr>
            <a:xfrm rot="16200000" flipV="1">
              <a:off x="6758386" y="3632598"/>
              <a:ext cx="232113"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2" name="圆: 空心 121">
              <a:extLst>
                <a:ext uri="{FF2B5EF4-FFF2-40B4-BE49-F238E27FC236}">
                  <a16:creationId xmlns:a16="http://schemas.microsoft.com/office/drawing/2014/main" id="{D383BBB1-8DEE-46DE-AD4A-F5960FC3FA05}"/>
                </a:ext>
              </a:extLst>
            </p:cNvPr>
            <p:cNvSpPr/>
            <p:nvPr/>
          </p:nvSpPr>
          <p:spPr>
            <a:xfrm flipV="1">
              <a:off x="6490281" y="3883337"/>
              <a:ext cx="817220" cy="851467"/>
            </a:xfrm>
            <a:prstGeom prst="donut">
              <a:avLst>
                <a:gd name="adj" fmla="val 1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3" name="文本框 122">
              <a:extLst>
                <a:ext uri="{FF2B5EF4-FFF2-40B4-BE49-F238E27FC236}">
                  <a16:creationId xmlns:a16="http://schemas.microsoft.com/office/drawing/2014/main" id="{1736E578-B0D0-4823-8E32-B6DF06BADA66}"/>
                </a:ext>
              </a:extLst>
            </p:cNvPr>
            <p:cNvSpPr txBox="1"/>
            <p:nvPr/>
          </p:nvSpPr>
          <p:spPr>
            <a:xfrm>
              <a:off x="6570613" y="4109017"/>
              <a:ext cx="697627" cy="400110"/>
            </a:xfrm>
            <a:prstGeom prst="rect">
              <a:avLst/>
            </a:prstGeom>
            <a:noFill/>
          </p:spPr>
          <p:txBody>
            <a:bodyPr wrap="none" rtlCol="0">
              <a:spAutoFit/>
            </a:bodyPr>
            <a:lstStyle/>
            <a:p>
              <a:pPr algn="ctr"/>
              <a:r>
                <a:rPr lang="zh-CN" altLang="en-US" sz="1000" dirty="0">
                  <a:latin typeface="微软雅黑" panose="020B0503020204020204" pitchFamily="34" charset="-122"/>
                  <a:ea typeface="微软雅黑" panose="020B0503020204020204" pitchFamily="34" charset="-122"/>
                </a:rPr>
                <a:t>微软发布</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助理小娜</a:t>
              </a:r>
            </a:p>
          </p:txBody>
        </p:sp>
      </p:grpSp>
      <p:grpSp>
        <p:nvGrpSpPr>
          <p:cNvPr id="18" name="组合 17">
            <a:extLst>
              <a:ext uri="{FF2B5EF4-FFF2-40B4-BE49-F238E27FC236}">
                <a16:creationId xmlns:a16="http://schemas.microsoft.com/office/drawing/2014/main" id="{2DD6678E-FF93-37C8-F62D-32F396C98560}"/>
              </a:ext>
            </a:extLst>
          </p:cNvPr>
          <p:cNvGrpSpPr/>
          <p:nvPr/>
        </p:nvGrpSpPr>
        <p:grpSpPr>
          <a:xfrm>
            <a:off x="7328651" y="3754821"/>
            <a:ext cx="1105765" cy="1230145"/>
            <a:chOff x="7328651" y="3754821"/>
            <a:chExt cx="1105765" cy="1230145"/>
          </a:xfrm>
        </p:grpSpPr>
        <p:sp>
          <p:nvSpPr>
            <p:cNvPr id="124" name="箭头: 五边形 123">
              <a:extLst>
                <a:ext uri="{FF2B5EF4-FFF2-40B4-BE49-F238E27FC236}">
                  <a16:creationId xmlns:a16="http://schemas.microsoft.com/office/drawing/2014/main" id="{7E5DCFF8-A75E-41E8-A5B4-69B3553EBBE8}"/>
                </a:ext>
              </a:extLst>
            </p:cNvPr>
            <p:cNvSpPr/>
            <p:nvPr/>
          </p:nvSpPr>
          <p:spPr>
            <a:xfrm rot="16200000" flipV="1">
              <a:off x="7733357" y="3721016"/>
              <a:ext cx="322021" cy="389631"/>
            </a:xfrm>
            <a:prstGeom prst="homePlate">
              <a:avLst>
                <a:gd name="adj" fmla="val 4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5" name="圆: 空心 124">
              <a:extLst>
                <a:ext uri="{FF2B5EF4-FFF2-40B4-BE49-F238E27FC236}">
                  <a16:creationId xmlns:a16="http://schemas.microsoft.com/office/drawing/2014/main" id="{BCB16CAB-3C03-466C-918F-7C3088C86446}"/>
                </a:ext>
              </a:extLst>
            </p:cNvPr>
            <p:cNvSpPr/>
            <p:nvPr/>
          </p:nvSpPr>
          <p:spPr>
            <a:xfrm flipV="1">
              <a:off x="7328651" y="3974317"/>
              <a:ext cx="1105765" cy="1010649"/>
            </a:xfrm>
            <a:prstGeom prst="donut">
              <a:avLst>
                <a:gd name="adj" fmla="val 10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6525672D-2F1A-42E7-86B2-DC7EA37F0534}"/>
                </a:ext>
              </a:extLst>
            </p:cNvPr>
            <p:cNvSpPr txBox="1"/>
            <p:nvPr/>
          </p:nvSpPr>
          <p:spPr>
            <a:xfrm>
              <a:off x="7387833" y="4207327"/>
              <a:ext cx="1016310" cy="553998"/>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DeepMind</a:t>
              </a:r>
            </a:p>
            <a:p>
              <a:pPr algn="ctr"/>
              <a:r>
                <a:rPr lang="zh-CN" altLang="en-US" sz="1000" dirty="0">
                  <a:latin typeface="微软雅黑" panose="020B0503020204020204" pitchFamily="34" charset="-122"/>
                  <a:ea typeface="微软雅黑" panose="020B0503020204020204" pitchFamily="34" charset="-122"/>
                </a:rPr>
                <a:t>团队发布</a:t>
              </a:r>
              <a:endParaRPr lang="en-US" altLang="zh-CN" sz="1000" dirty="0">
                <a:latin typeface="微软雅黑" panose="020B0503020204020204" pitchFamily="34" charset="-122"/>
                <a:ea typeface="微软雅黑" panose="020B0503020204020204" pitchFamily="34" charset="-122"/>
              </a:endParaRPr>
            </a:p>
            <a:p>
              <a:pPr algn="ctr"/>
              <a:r>
                <a:rPr lang="en-US" altLang="zh-CN" sz="1000" dirty="0" err="1">
                  <a:latin typeface="微软雅黑" panose="020B0503020204020204" pitchFamily="34" charset="-122"/>
                  <a:ea typeface="微软雅黑" panose="020B0503020204020204" pitchFamily="34" charset="-122"/>
                </a:rPr>
                <a:t>AlphaGoZero</a:t>
              </a:r>
              <a:endParaRPr lang="zh-CN" altLang="en-US" sz="1000" dirty="0">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11242262-0E93-2448-2D5D-BB5382C20750}"/>
              </a:ext>
            </a:extLst>
          </p:cNvPr>
          <p:cNvGrpSpPr/>
          <p:nvPr/>
        </p:nvGrpSpPr>
        <p:grpSpPr>
          <a:xfrm>
            <a:off x="6600470" y="5062496"/>
            <a:ext cx="2113758" cy="870387"/>
            <a:chOff x="6600470" y="5062496"/>
            <a:chExt cx="2113758" cy="870387"/>
          </a:xfrm>
        </p:grpSpPr>
        <p:sp>
          <p:nvSpPr>
            <p:cNvPr id="127" name="文本框 126">
              <a:extLst>
                <a:ext uri="{FF2B5EF4-FFF2-40B4-BE49-F238E27FC236}">
                  <a16:creationId xmlns:a16="http://schemas.microsoft.com/office/drawing/2014/main" id="{203A1A80-88E8-45E8-85C6-A180E5DFC442}"/>
                </a:ext>
              </a:extLst>
            </p:cNvPr>
            <p:cNvSpPr txBox="1"/>
            <p:nvPr/>
          </p:nvSpPr>
          <p:spPr>
            <a:xfrm>
              <a:off x="6704662" y="5062496"/>
              <a:ext cx="1486304" cy="276999"/>
            </a:xfrm>
            <a:prstGeom prst="rect">
              <a:avLst/>
            </a:prstGeom>
            <a:noFill/>
          </p:spPr>
          <p:txBody>
            <a:bodyPr wrap="none" rtlCol="0">
              <a:spAutoFit/>
            </a:bodyPr>
            <a:lstStyle/>
            <a:p>
              <a:pPr algn="ctr"/>
              <a:r>
                <a:rPr lang="en-US" altLang="zh-CN" sz="1200" b="1" dirty="0">
                  <a:latin typeface="微软雅黑" panose="020B0503020204020204" pitchFamily="34" charset="-122"/>
                  <a:ea typeface="微软雅黑" panose="020B0503020204020204" pitchFamily="34" charset="-122"/>
                </a:rPr>
                <a:t>2010</a:t>
              </a:r>
              <a:r>
                <a:rPr lang="zh-CN" altLang="en-US" sz="1200" b="1" dirty="0">
                  <a:latin typeface="微软雅黑" panose="020B0503020204020204" pitchFamily="34" charset="-122"/>
                  <a:ea typeface="微软雅黑" panose="020B0503020204020204" pitchFamily="34" charset="-122"/>
                </a:rPr>
                <a:t>年增长爆发期</a:t>
              </a:r>
            </a:p>
          </p:txBody>
        </p:sp>
        <p:sp>
          <p:nvSpPr>
            <p:cNvPr id="128" name="文本框 127">
              <a:extLst>
                <a:ext uri="{FF2B5EF4-FFF2-40B4-BE49-F238E27FC236}">
                  <a16:creationId xmlns:a16="http://schemas.microsoft.com/office/drawing/2014/main" id="{2A7A97DB-CA5F-4194-AF1E-9E77A7348BFA}"/>
                </a:ext>
              </a:extLst>
            </p:cNvPr>
            <p:cNvSpPr txBox="1"/>
            <p:nvPr/>
          </p:nvSpPr>
          <p:spPr>
            <a:xfrm>
              <a:off x="6600470" y="5471218"/>
              <a:ext cx="2113758" cy="461665"/>
            </a:xfrm>
            <a:prstGeom prst="rect">
              <a:avLst/>
            </a:prstGeom>
            <a:noFill/>
          </p:spPr>
          <p:txBody>
            <a:bodyPr wrap="square" rtlCol="0">
              <a:spAutoFit/>
            </a:bodyPr>
            <a:lstStyle/>
            <a:p>
              <a:pPr algn="ctr"/>
              <a:r>
                <a:rPr lang="zh-CN" altLang="en-US" sz="1200" dirty="0">
                  <a:solidFill>
                    <a:srgbClr val="6B95C7"/>
                  </a:solidFill>
                  <a:latin typeface="微软雅黑" panose="020B0503020204020204" pitchFamily="34" charset="-122"/>
                  <a:ea typeface="微软雅黑" panose="020B0503020204020204" pitchFamily="34" charset="-122"/>
                </a:rPr>
                <a:t>新技术引发多模态数据不断出现，计算能力显著提高</a:t>
              </a:r>
            </a:p>
          </p:txBody>
        </p:sp>
      </p:grpSp>
    </p:spTree>
    <p:extLst>
      <p:ext uri="{BB962C8B-B14F-4D97-AF65-F5344CB8AC3E}">
        <p14:creationId xmlns:p14="http://schemas.microsoft.com/office/powerpoint/2010/main" val="250506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87EBC8E-0BE5-4A86-BC50-5AA6D9D7EC35}"/>
              </a:ext>
            </a:extLst>
          </p:cNvPr>
          <p:cNvSpPr txBox="1"/>
          <p:nvPr/>
        </p:nvSpPr>
        <p:spPr>
          <a:xfrm>
            <a:off x="539552" y="1340768"/>
            <a:ext cx="8280920" cy="458908"/>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的发展历程可以得到如下启示：</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A6E08D26-AE64-4B43-A3E3-163A417A8EC2}"/>
              </a:ext>
            </a:extLst>
          </p:cNvPr>
          <p:cNvSpPr txBox="1"/>
          <p:nvPr/>
        </p:nvSpPr>
        <p:spPr>
          <a:xfrm>
            <a:off x="971600" y="332656"/>
            <a:ext cx="4572000" cy="584775"/>
          </a:xfrm>
          <a:prstGeom prst="rect">
            <a:avLst/>
          </a:prstGeom>
          <a:noFill/>
        </p:spPr>
        <p:txBody>
          <a:bodyPr wrap="square">
            <a:spAutoFit/>
          </a:bodyPr>
          <a:lstStyle/>
          <a:p>
            <a:r>
              <a:rPr lang="en-US" altLang="zh-CN" sz="3200" b="1" dirty="0">
                <a:solidFill>
                  <a:srgbClr val="A6A6A6"/>
                </a:solidFill>
                <a:latin typeface="微软雅黑" panose="020B0503020204020204" pitchFamily="34" charset="-122"/>
                <a:ea typeface="微软雅黑" panose="020B0503020204020204" pitchFamily="34" charset="-122"/>
              </a:rPr>
              <a:t>1.2</a:t>
            </a:r>
            <a:r>
              <a:rPr lang="zh-CN" altLang="en-US" sz="3200" b="1" dirty="0">
                <a:solidFill>
                  <a:srgbClr val="A6A6A6"/>
                </a:solidFill>
                <a:latin typeface="微软雅黑" panose="020B0503020204020204" pitchFamily="34" charset="-122"/>
                <a:ea typeface="微软雅黑" panose="020B0503020204020204" pitchFamily="34" charset="-122"/>
              </a:rPr>
              <a:t>人工智能的发展历程</a:t>
            </a:r>
            <a:endParaRPr lang="zh-CN" altLang="en-US" sz="3200" dirty="0"/>
          </a:p>
        </p:txBody>
      </p:sp>
      <p:sp>
        <p:nvSpPr>
          <p:cNvPr id="7" name="文本框 6">
            <a:extLst>
              <a:ext uri="{FF2B5EF4-FFF2-40B4-BE49-F238E27FC236}">
                <a16:creationId xmlns:a16="http://schemas.microsoft.com/office/drawing/2014/main" id="{6A8651AA-A76A-9AC7-24D0-7133673C9057}"/>
              </a:ext>
            </a:extLst>
          </p:cNvPr>
          <p:cNvSpPr txBox="1"/>
          <p:nvPr/>
        </p:nvSpPr>
        <p:spPr>
          <a:xfrm>
            <a:off x="573112" y="1916832"/>
            <a:ext cx="7743303" cy="458908"/>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的发展目前还远未到达成熟期，它仅仅是处于起步阶段。</a:t>
            </a:r>
            <a:endParaRPr kumimoji="0"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8FAA57D5-A6D3-BE76-D455-86AF6A96FC26}"/>
              </a:ext>
            </a:extLst>
          </p:cNvPr>
          <p:cNvSpPr txBox="1"/>
          <p:nvPr/>
        </p:nvSpPr>
        <p:spPr>
          <a:xfrm>
            <a:off x="573112" y="2481700"/>
            <a:ext cx="8280920" cy="1289905"/>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是一门交叉性学科，它与数学、物理学、心理学、医学、电子学、计算机科学等学科广泛融合、深度交叉。学习</a:t>
            </a:r>
            <a:r>
              <a:rPr kumimoji="0" lang="en-US" altLang="zh-CN"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技术的人不能仅仅满足学习</a:t>
            </a:r>
            <a:r>
              <a:rPr kumimoji="0" lang="en-US" altLang="zh-CN"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rPr>
              <a:t>本身的内容，还应当对其他学科广泛了解。</a:t>
            </a:r>
            <a:endParaRPr kumimoji="0" lang="en-US" altLang="zh-CN" sz="1800" b="0" i="0" u="none" strike="noStrike" kern="1200" cap="none" spc="0" normalizeH="0" baseline="0" noProof="0" dirty="0">
              <a:ln>
                <a:noFill/>
              </a:ln>
              <a:solidFill>
                <a:schemeClr val="tx2">
                  <a:lumMod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67FD3205-400A-FD23-60EB-7604756FAB8A}"/>
              </a:ext>
            </a:extLst>
          </p:cNvPr>
          <p:cNvSpPr txBox="1"/>
          <p:nvPr/>
        </p:nvSpPr>
        <p:spPr>
          <a:xfrm>
            <a:off x="573112" y="3717032"/>
            <a:ext cx="8211567" cy="87440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schemeClr val="accent3">
                    <a:lumMod val="50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accent3">
                    <a:lumMod val="50000"/>
                  </a:schemeClr>
                </a:solidFill>
                <a:effectLst/>
                <a:uLnTx/>
                <a:uFillTx/>
                <a:latin typeface="微软雅黑" panose="020B0503020204020204" pitchFamily="34" charset="-122"/>
                <a:ea typeface="微软雅黑" panose="020B0503020204020204" pitchFamily="34" charset="-122"/>
                <a:cs typeface="+mn-cs"/>
              </a:rPr>
              <a:t>的发展历程是一个不断突破自我的过程。</a:t>
            </a:r>
            <a:r>
              <a:rPr kumimoji="0" lang="en-US" altLang="zh-CN" sz="1800" b="0" i="0" u="none" strike="noStrike" kern="1200" cap="none" spc="0" normalizeH="0" baseline="0" noProof="0" dirty="0">
                <a:ln>
                  <a:noFill/>
                </a:ln>
                <a:solidFill>
                  <a:schemeClr val="accent3">
                    <a:lumMod val="50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accent3">
                    <a:lumMod val="50000"/>
                  </a:schemeClr>
                </a:solidFill>
                <a:effectLst/>
                <a:uLnTx/>
                <a:uFillTx/>
                <a:latin typeface="微软雅黑" panose="020B0503020204020204" pitchFamily="34" charset="-122"/>
                <a:ea typeface="微软雅黑" panose="020B0503020204020204" pitchFamily="34" charset="-122"/>
                <a:cs typeface="+mn-cs"/>
              </a:rPr>
              <a:t>的研究者必须不断更新自己的知识结构和前沿技术，时刻做到与时俱进。</a:t>
            </a:r>
            <a:endParaRPr kumimoji="0" lang="en-US" altLang="zh-CN" sz="1800" b="0" i="0" u="none" strike="noStrike" kern="1200" cap="none" spc="0" normalizeH="0" baseline="0" noProof="0" dirty="0">
              <a:ln>
                <a:noFill/>
              </a:ln>
              <a:solidFill>
                <a:schemeClr val="accent3">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1404288C-4EA1-FAE9-BC94-2A264A4EF6DF}"/>
              </a:ext>
            </a:extLst>
          </p:cNvPr>
          <p:cNvSpPr txBox="1"/>
          <p:nvPr/>
        </p:nvSpPr>
        <p:spPr>
          <a:xfrm>
            <a:off x="573112" y="4577697"/>
            <a:ext cx="8191747" cy="458459"/>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rPr>
              <a:t>是一门理论与应用并重的学科，需要学习底层理论，也要解决具体问题。</a:t>
            </a:r>
            <a:endParaRPr lang="zh-CN" altLang="en-US" dirty="0">
              <a:solidFill>
                <a:schemeClr val="accent2">
                  <a:lumMod val="75000"/>
                </a:schemeClr>
              </a:solidFill>
            </a:endParaRPr>
          </a:p>
        </p:txBody>
      </p:sp>
    </p:spTree>
    <p:extLst>
      <p:ext uri="{BB962C8B-B14F-4D97-AF65-F5344CB8AC3E}">
        <p14:creationId xmlns:p14="http://schemas.microsoft.com/office/powerpoint/2010/main" val="143481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p:cNvSpPr txBox="1"/>
          <p:nvPr/>
        </p:nvSpPr>
        <p:spPr bwMode="auto">
          <a:xfrm>
            <a:off x="1043608" y="376108"/>
            <a:ext cx="68407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r>
              <a:rPr lang="en-US" altLang="zh-CN" sz="3200" b="1" dirty="0">
                <a:solidFill>
                  <a:srgbClr val="A6A6A6"/>
                </a:solidFill>
                <a:latin typeface="微软雅黑" panose="020B0503020204020204" pitchFamily="34" charset="-122"/>
                <a:ea typeface="微软雅黑" panose="020B0503020204020204" pitchFamily="34" charset="-122"/>
              </a:rPr>
              <a:t>1.3</a:t>
            </a:r>
            <a:r>
              <a:rPr lang="zh-CN" altLang="en-US" sz="3200" b="1" dirty="0">
                <a:solidFill>
                  <a:srgbClr val="A6A6A6"/>
                </a:solidFill>
                <a:latin typeface="微软雅黑" panose="020B0503020204020204" pitchFamily="34" charset="-122"/>
                <a:ea typeface="微软雅黑" panose="020B0503020204020204" pitchFamily="34" charset="-122"/>
              </a:rPr>
              <a:t>人工智能的研究内容</a:t>
            </a:r>
          </a:p>
        </p:txBody>
      </p:sp>
      <p:grpSp>
        <p:nvGrpSpPr>
          <p:cNvPr id="65" name="组合 64">
            <a:extLst>
              <a:ext uri="{FF2B5EF4-FFF2-40B4-BE49-F238E27FC236}">
                <a16:creationId xmlns:a16="http://schemas.microsoft.com/office/drawing/2014/main" id="{ACCFABBA-2728-4FE7-B583-4DC207AF765D}"/>
              </a:ext>
            </a:extLst>
          </p:cNvPr>
          <p:cNvGrpSpPr/>
          <p:nvPr/>
        </p:nvGrpSpPr>
        <p:grpSpPr>
          <a:xfrm>
            <a:off x="2509654" y="2039737"/>
            <a:ext cx="5446713" cy="503433"/>
            <a:chOff x="2509655" y="2165865"/>
            <a:chExt cx="2637697" cy="503433"/>
          </a:xfrm>
        </p:grpSpPr>
        <p:sp>
          <p:nvSpPr>
            <p:cNvPr id="74" name="圆角矩形 48">
              <a:extLst>
                <a:ext uri="{FF2B5EF4-FFF2-40B4-BE49-F238E27FC236}">
                  <a16:creationId xmlns:a16="http://schemas.microsoft.com/office/drawing/2014/main" id="{F147EBE9-C436-4E76-837D-9D2137D7D543}"/>
                </a:ext>
              </a:extLst>
            </p:cNvPr>
            <p:cNvSpPr/>
            <p:nvPr/>
          </p:nvSpPr>
          <p:spPr>
            <a:xfrm>
              <a:off x="2509655" y="2165865"/>
              <a:ext cx="2637697" cy="503433"/>
            </a:xfrm>
            <a:prstGeom prst="roundRect">
              <a:avLst>
                <a:gd name="adj" fmla="val 50000"/>
              </a:avLst>
            </a:prstGeom>
            <a:gradFill>
              <a:gsLst>
                <a:gs pos="0">
                  <a:srgbClr val="0059F5">
                    <a:alpha val="0"/>
                  </a:srgbClr>
                </a:gs>
                <a:gs pos="100000">
                  <a:srgbClr val="15FFFF">
                    <a:alpha val="46000"/>
                  </a:srgbClr>
                </a:gs>
              </a:gsLst>
              <a:lin ang="5400000" scaled="0"/>
            </a:gra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75" name="文本框 15">
              <a:extLst>
                <a:ext uri="{FF2B5EF4-FFF2-40B4-BE49-F238E27FC236}">
                  <a16:creationId xmlns:a16="http://schemas.microsoft.com/office/drawing/2014/main" id="{050A3CF8-D7BD-443C-A42D-93B1C4EC4456}"/>
                </a:ext>
              </a:extLst>
            </p:cNvPr>
            <p:cNvSpPr txBox="1"/>
            <p:nvPr/>
          </p:nvSpPr>
          <p:spPr>
            <a:xfrm flipH="1">
              <a:off x="2740248" y="2186749"/>
              <a:ext cx="2372236" cy="461665"/>
            </a:xfrm>
            <a:prstGeom prst="rect">
              <a:avLst/>
            </a:prstGeom>
            <a:noFill/>
          </p:spPr>
          <p:txBody>
            <a:bodyPr wrap="square" lIns="91440" tIns="45720" rIns="91440" bIns="4572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从数据角度看人工智能的研究内容</a:t>
              </a:r>
            </a:p>
          </p:txBody>
        </p:sp>
      </p:grpSp>
      <p:grpSp>
        <p:nvGrpSpPr>
          <p:cNvPr id="76" name="组合 75">
            <a:extLst>
              <a:ext uri="{FF2B5EF4-FFF2-40B4-BE49-F238E27FC236}">
                <a16:creationId xmlns:a16="http://schemas.microsoft.com/office/drawing/2014/main" id="{33A5324F-D87B-49C4-BFAF-2647AD009804}"/>
              </a:ext>
            </a:extLst>
          </p:cNvPr>
          <p:cNvGrpSpPr/>
          <p:nvPr/>
        </p:nvGrpSpPr>
        <p:grpSpPr>
          <a:xfrm>
            <a:off x="2509654" y="3177974"/>
            <a:ext cx="5590733" cy="503433"/>
            <a:chOff x="2509655" y="2165865"/>
            <a:chExt cx="2707442" cy="503433"/>
          </a:xfrm>
        </p:grpSpPr>
        <p:sp>
          <p:nvSpPr>
            <p:cNvPr id="77" name="圆角矩形 51">
              <a:extLst>
                <a:ext uri="{FF2B5EF4-FFF2-40B4-BE49-F238E27FC236}">
                  <a16:creationId xmlns:a16="http://schemas.microsoft.com/office/drawing/2014/main" id="{407573E8-5E1D-4C5F-95F3-06AD0F34365F}"/>
                </a:ext>
              </a:extLst>
            </p:cNvPr>
            <p:cNvSpPr/>
            <p:nvPr/>
          </p:nvSpPr>
          <p:spPr>
            <a:xfrm>
              <a:off x="2509655" y="2165865"/>
              <a:ext cx="2637697" cy="503433"/>
            </a:xfrm>
            <a:prstGeom prst="roundRect">
              <a:avLst>
                <a:gd name="adj" fmla="val 50000"/>
              </a:avLst>
            </a:prstGeom>
            <a:gradFill>
              <a:gsLst>
                <a:gs pos="0">
                  <a:srgbClr val="0059F5">
                    <a:alpha val="0"/>
                  </a:srgbClr>
                </a:gs>
                <a:gs pos="100000">
                  <a:srgbClr val="15FFFF">
                    <a:alpha val="46000"/>
                  </a:srgbClr>
                </a:gs>
              </a:gsLst>
              <a:lin ang="5400000" scaled="0"/>
            </a:gra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78" name="文本框 15">
              <a:extLst>
                <a:ext uri="{FF2B5EF4-FFF2-40B4-BE49-F238E27FC236}">
                  <a16:creationId xmlns:a16="http://schemas.microsoft.com/office/drawing/2014/main" id="{B731E491-7D81-4DCC-9659-8C5D47A4D3EF}"/>
                </a:ext>
              </a:extLst>
            </p:cNvPr>
            <p:cNvSpPr txBox="1"/>
            <p:nvPr/>
          </p:nvSpPr>
          <p:spPr>
            <a:xfrm flipH="1">
              <a:off x="2740248" y="2186749"/>
              <a:ext cx="2476849" cy="461665"/>
            </a:xfrm>
            <a:prstGeom prst="rect">
              <a:avLst/>
            </a:prstGeom>
            <a:noFill/>
          </p:spPr>
          <p:txBody>
            <a:bodyPr wrap="square" lIns="91440" tIns="45720" rIns="91440" bIns="4572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从应用角度看人工智能的研究内容</a:t>
              </a:r>
            </a:p>
          </p:txBody>
        </p:sp>
      </p:grpSp>
      <p:grpSp>
        <p:nvGrpSpPr>
          <p:cNvPr id="79" name="组合 78">
            <a:extLst>
              <a:ext uri="{FF2B5EF4-FFF2-40B4-BE49-F238E27FC236}">
                <a16:creationId xmlns:a16="http://schemas.microsoft.com/office/drawing/2014/main" id="{CA081134-D16D-4DA0-8698-EF82B5CDC6B8}"/>
              </a:ext>
            </a:extLst>
          </p:cNvPr>
          <p:cNvGrpSpPr/>
          <p:nvPr/>
        </p:nvGrpSpPr>
        <p:grpSpPr>
          <a:xfrm>
            <a:off x="2509654" y="4316211"/>
            <a:ext cx="5446713" cy="503433"/>
            <a:chOff x="2509655" y="2165865"/>
            <a:chExt cx="2637697" cy="503433"/>
          </a:xfrm>
        </p:grpSpPr>
        <p:sp>
          <p:nvSpPr>
            <p:cNvPr id="80" name="圆角矩形 54">
              <a:extLst>
                <a:ext uri="{FF2B5EF4-FFF2-40B4-BE49-F238E27FC236}">
                  <a16:creationId xmlns:a16="http://schemas.microsoft.com/office/drawing/2014/main" id="{5E37D60F-72F9-4ABE-A9A8-5CCBDA81D7AC}"/>
                </a:ext>
              </a:extLst>
            </p:cNvPr>
            <p:cNvSpPr/>
            <p:nvPr/>
          </p:nvSpPr>
          <p:spPr>
            <a:xfrm>
              <a:off x="2509655" y="2165865"/>
              <a:ext cx="2637697" cy="503433"/>
            </a:xfrm>
            <a:prstGeom prst="roundRect">
              <a:avLst>
                <a:gd name="adj" fmla="val 50000"/>
              </a:avLst>
            </a:prstGeom>
            <a:gradFill>
              <a:gsLst>
                <a:gs pos="0">
                  <a:srgbClr val="0059F5">
                    <a:alpha val="0"/>
                  </a:srgbClr>
                </a:gs>
                <a:gs pos="100000">
                  <a:srgbClr val="15FFFF">
                    <a:alpha val="46000"/>
                  </a:srgbClr>
                </a:gs>
              </a:gsLst>
              <a:lin ang="5400000" scaled="0"/>
            </a:gra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81" name="文本框 15">
              <a:extLst>
                <a:ext uri="{FF2B5EF4-FFF2-40B4-BE49-F238E27FC236}">
                  <a16:creationId xmlns:a16="http://schemas.microsoft.com/office/drawing/2014/main" id="{CB6DC7BE-EE71-4AAE-8283-F1FF6B160630}"/>
                </a:ext>
              </a:extLst>
            </p:cNvPr>
            <p:cNvSpPr txBox="1"/>
            <p:nvPr/>
          </p:nvSpPr>
          <p:spPr>
            <a:xfrm flipH="1">
              <a:off x="2740249" y="2186749"/>
              <a:ext cx="2176508" cy="461665"/>
            </a:xfrm>
            <a:prstGeom prst="rect">
              <a:avLst/>
            </a:prstGeom>
            <a:noFill/>
          </p:spPr>
          <p:txBody>
            <a:bodyPr wrap="square" lIns="91440" tIns="45720" rIns="91440" bIns="45720"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人工智能的主要学派</a:t>
              </a:r>
            </a:p>
          </p:txBody>
        </p:sp>
      </p:grpSp>
      <p:cxnSp>
        <p:nvCxnSpPr>
          <p:cNvPr id="42" name="直接连接符 41">
            <a:extLst>
              <a:ext uri="{FF2B5EF4-FFF2-40B4-BE49-F238E27FC236}">
                <a16:creationId xmlns:a16="http://schemas.microsoft.com/office/drawing/2014/main" id="{10555D53-2A7E-4822-92AC-D605971891E1}"/>
              </a:ext>
            </a:extLst>
          </p:cNvPr>
          <p:cNvCxnSpPr>
            <a:cxnSpLocks/>
          </p:cNvCxnSpPr>
          <p:nvPr/>
        </p:nvCxnSpPr>
        <p:spPr>
          <a:xfrm>
            <a:off x="2145975" y="1903920"/>
            <a:ext cx="0" cy="3163659"/>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993520B8-0144-4D10-A9CB-83454D7F90B4}"/>
              </a:ext>
            </a:extLst>
          </p:cNvPr>
          <p:cNvGrpSpPr/>
          <p:nvPr/>
        </p:nvGrpSpPr>
        <p:grpSpPr>
          <a:xfrm>
            <a:off x="2047120" y="2207892"/>
            <a:ext cx="197710" cy="197708"/>
            <a:chOff x="10224381" y="3025993"/>
            <a:chExt cx="197710" cy="197708"/>
          </a:xfrm>
          <a:solidFill>
            <a:schemeClr val="accent1"/>
          </a:solidFill>
        </p:grpSpPr>
        <p:sp>
          <p:nvSpPr>
            <p:cNvPr id="44" name="椭圆 43">
              <a:extLst>
                <a:ext uri="{FF2B5EF4-FFF2-40B4-BE49-F238E27FC236}">
                  <a16:creationId xmlns:a16="http://schemas.microsoft.com/office/drawing/2014/main" id="{BCC0BFC9-CF55-4C94-B80D-6655C2DFBEA4}"/>
                </a:ext>
              </a:extLst>
            </p:cNvPr>
            <p:cNvSpPr/>
            <p:nvPr/>
          </p:nvSpPr>
          <p:spPr>
            <a:xfrm>
              <a:off x="10224381" y="3025993"/>
              <a:ext cx="197710" cy="1977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48" name="椭圆 47">
              <a:extLst>
                <a:ext uri="{FF2B5EF4-FFF2-40B4-BE49-F238E27FC236}">
                  <a16:creationId xmlns:a16="http://schemas.microsoft.com/office/drawing/2014/main" id="{39DCF555-4974-4545-A59B-A5606C21A254}"/>
                </a:ext>
              </a:extLst>
            </p:cNvPr>
            <p:cNvSpPr/>
            <p:nvPr/>
          </p:nvSpPr>
          <p:spPr>
            <a:xfrm>
              <a:off x="10281049" y="3082661"/>
              <a:ext cx="84376" cy="843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grpSp>
        <p:nvGrpSpPr>
          <p:cNvPr id="59" name="组合 58">
            <a:extLst>
              <a:ext uri="{FF2B5EF4-FFF2-40B4-BE49-F238E27FC236}">
                <a16:creationId xmlns:a16="http://schemas.microsoft.com/office/drawing/2014/main" id="{CE98E370-D8F8-47DD-BEFA-8FDAB50D579A}"/>
              </a:ext>
            </a:extLst>
          </p:cNvPr>
          <p:cNvGrpSpPr/>
          <p:nvPr/>
        </p:nvGrpSpPr>
        <p:grpSpPr>
          <a:xfrm>
            <a:off x="2047120" y="3346055"/>
            <a:ext cx="197710" cy="197708"/>
            <a:chOff x="10224381" y="3025993"/>
            <a:chExt cx="197710" cy="197708"/>
          </a:xfrm>
          <a:solidFill>
            <a:schemeClr val="accent6"/>
          </a:solidFill>
        </p:grpSpPr>
        <p:sp>
          <p:nvSpPr>
            <p:cNvPr id="60" name="椭圆 59">
              <a:extLst>
                <a:ext uri="{FF2B5EF4-FFF2-40B4-BE49-F238E27FC236}">
                  <a16:creationId xmlns:a16="http://schemas.microsoft.com/office/drawing/2014/main" id="{12803C18-D9E2-4DA3-A54B-F87325C30EE1}"/>
                </a:ext>
              </a:extLst>
            </p:cNvPr>
            <p:cNvSpPr/>
            <p:nvPr/>
          </p:nvSpPr>
          <p:spPr>
            <a:xfrm>
              <a:off x="10224381" y="3025993"/>
              <a:ext cx="197710" cy="1977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61" name="椭圆 60">
              <a:extLst>
                <a:ext uri="{FF2B5EF4-FFF2-40B4-BE49-F238E27FC236}">
                  <a16:creationId xmlns:a16="http://schemas.microsoft.com/office/drawing/2014/main" id="{970631FF-D3E9-423E-8321-BA31E00C22D7}"/>
                </a:ext>
              </a:extLst>
            </p:cNvPr>
            <p:cNvSpPr/>
            <p:nvPr/>
          </p:nvSpPr>
          <p:spPr>
            <a:xfrm>
              <a:off x="10281049" y="3082661"/>
              <a:ext cx="84376" cy="843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grpSp>
        <p:nvGrpSpPr>
          <p:cNvPr id="62" name="组合 61">
            <a:extLst>
              <a:ext uri="{FF2B5EF4-FFF2-40B4-BE49-F238E27FC236}">
                <a16:creationId xmlns:a16="http://schemas.microsoft.com/office/drawing/2014/main" id="{5BFA2241-5E2D-4525-A9C4-5568AD04698F}"/>
              </a:ext>
            </a:extLst>
          </p:cNvPr>
          <p:cNvGrpSpPr/>
          <p:nvPr/>
        </p:nvGrpSpPr>
        <p:grpSpPr>
          <a:xfrm>
            <a:off x="2047120" y="4484218"/>
            <a:ext cx="197710" cy="197708"/>
            <a:chOff x="10224381" y="3025993"/>
            <a:chExt cx="197710" cy="197708"/>
          </a:xfrm>
          <a:solidFill>
            <a:schemeClr val="accent4"/>
          </a:solidFill>
        </p:grpSpPr>
        <p:sp>
          <p:nvSpPr>
            <p:cNvPr id="63" name="椭圆 62">
              <a:extLst>
                <a:ext uri="{FF2B5EF4-FFF2-40B4-BE49-F238E27FC236}">
                  <a16:creationId xmlns:a16="http://schemas.microsoft.com/office/drawing/2014/main" id="{8246CDB6-3A74-4CF7-B79E-3863AEBBF832}"/>
                </a:ext>
              </a:extLst>
            </p:cNvPr>
            <p:cNvSpPr/>
            <p:nvPr/>
          </p:nvSpPr>
          <p:spPr>
            <a:xfrm>
              <a:off x="10224381" y="3025993"/>
              <a:ext cx="197710" cy="1977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64" name="椭圆 63">
              <a:extLst>
                <a:ext uri="{FF2B5EF4-FFF2-40B4-BE49-F238E27FC236}">
                  <a16:creationId xmlns:a16="http://schemas.microsoft.com/office/drawing/2014/main" id="{167499D1-0CA7-4410-9EB8-C4D82C5C9F17}"/>
                </a:ext>
              </a:extLst>
            </p:cNvPr>
            <p:cNvSpPr/>
            <p:nvPr/>
          </p:nvSpPr>
          <p:spPr>
            <a:xfrm>
              <a:off x="10281049" y="3082661"/>
              <a:ext cx="84376" cy="843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sp>
        <p:nvSpPr>
          <p:cNvPr id="66" name="椭圆 65">
            <a:extLst>
              <a:ext uri="{FF2B5EF4-FFF2-40B4-BE49-F238E27FC236}">
                <a16:creationId xmlns:a16="http://schemas.microsoft.com/office/drawing/2014/main" id="{6C3843BD-8282-4173-B747-F993B51AE2F3}"/>
              </a:ext>
            </a:extLst>
          </p:cNvPr>
          <p:cNvSpPr/>
          <p:nvPr/>
        </p:nvSpPr>
        <p:spPr>
          <a:xfrm>
            <a:off x="1155498" y="2042795"/>
            <a:ext cx="624115" cy="624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F14C03C5-E9EB-4490-BA5D-0EAC050EC128}"/>
              </a:ext>
            </a:extLst>
          </p:cNvPr>
          <p:cNvSpPr txBox="1"/>
          <p:nvPr/>
        </p:nvSpPr>
        <p:spPr>
          <a:xfrm>
            <a:off x="1199671" y="2118101"/>
            <a:ext cx="562976"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sp>
        <p:nvSpPr>
          <p:cNvPr id="68" name="椭圆 67">
            <a:extLst>
              <a:ext uri="{FF2B5EF4-FFF2-40B4-BE49-F238E27FC236}">
                <a16:creationId xmlns:a16="http://schemas.microsoft.com/office/drawing/2014/main" id="{6A3F2AC4-0B85-447A-A27E-3BE3DA4821FF}"/>
              </a:ext>
            </a:extLst>
          </p:cNvPr>
          <p:cNvSpPr/>
          <p:nvPr/>
        </p:nvSpPr>
        <p:spPr>
          <a:xfrm>
            <a:off x="1155498" y="3175039"/>
            <a:ext cx="624115" cy="6241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a:extLst>
              <a:ext uri="{FF2B5EF4-FFF2-40B4-BE49-F238E27FC236}">
                <a16:creationId xmlns:a16="http://schemas.microsoft.com/office/drawing/2014/main" id="{50E63AF5-A690-4686-B34E-D48C0F03C92A}"/>
              </a:ext>
            </a:extLst>
          </p:cNvPr>
          <p:cNvSpPr/>
          <p:nvPr/>
        </p:nvSpPr>
        <p:spPr>
          <a:xfrm>
            <a:off x="1155498" y="4315619"/>
            <a:ext cx="624115" cy="62411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a:extLst>
              <a:ext uri="{FF2B5EF4-FFF2-40B4-BE49-F238E27FC236}">
                <a16:creationId xmlns:a16="http://schemas.microsoft.com/office/drawing/2014/main" id="{78ECA32E-71C2-4E18-AE8B-B5E1D1753649}"/>
              </a:ext>
            </a:extLst>
          </p:cNvPr>
          <p:cNvSpPr txBox="1"/>
          <p:nvPr/>
        </p:nvSpPr>
        <p:spPr>
          <a:xfrm>
            <a:off x="1199671" y="3256263"/>
            <a:ext cx="527709"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sp>
        <p:nvSpPr>
          <p:cNvPr id="71" name="文本框 70">
            <a:extLst>
              <a:ext uri="{FF2B5EF4-FFF2-40B4-BE49-F238E27FC236}">
                <a16:creationId xmlns:a16="http://schemas.microsoft.com/office/drawing/2014/main" id="{8ABB5A06-D15C-47CC-96FC-7864DE0BD664}"/>
              </a:ext>
            </a:extLst>
          </p:cNvPr>
          <p:cNvSpPr txBox="1"/>
          <p:nvPr/>
        </p:nvSpPr>
        <p:spPr>
          <a:xfrm>
            <a:off x="1199671" y="4391321"/>
            <a:ext cx="527709"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anim calcmode="lin" valueType="num">
                                      <p:cBhvr additive="base">
                                        <p:cTn id="15" dur="500" fill="hold"/>
                                        <p:tgtEl>
                                          <p:spTgt spid="79"/>
                                        </p:tgtEl>
                                        <p:attrNameLst>
                                          <p:attrName>ppt_x</p:attrName>
                                        </p:attrNameLst>
                                      </p:cBhvr>
                                      <p:tavLst>
                                        <p:tav tm="0">
                                          <p:val>
                                            <p:strVal val="#ppt_x"/>
                                          </p:val>
                                        </p:tav>
                                        <p:tav tm="100000">
                                          <p:val>
                                            <p:strVal val="#ppt_x"/>
                                          </p:val>
                                        </p:tav>
                                      </p:tavLst>
                                    </p:anim>
                                    <p:anim calcmode="lin" valueType="num">
                                      <p:cBhvr additive="base">
                                        <p:cTn id="16" dur="500" fill="hold"/>
                                        <p:tgtEl>
                                          <p:spTgt spid="7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50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50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590F00E-51F6-4E2F-B3E3-B6D0668FC650}"/>
              </a:ext>
            </a:extLst>
          </p:cNvPr>
          <p:cNvSpPr>
            <a:spLocks noGrp="1"/>
          </p:cNvSpPr>
          <p:nvPr>
            <p:ph type="title" idx="4294967295"/>
          </p:nvPr>
        </p:nvSpPr>
        <p:spPr>
          <a:xfrm>
            <a:off x="879475" y="404813"/>
            <a:ext cx="8085138" cy="431800"/>
          </a:xfrm>
        </p:spPr>
        <p:txBody>
          <a:bodyPr/>
          <a:lstStyle/>
          <a:p>
            <a:pPr algn="l" eaLnBrk="1" hangingPunct="1"/>
            <a:r>
              <a:rPr lang="en-US" altLang="zh-CN" sz="3200" b="1" dirty="0">
                <a:solidFill>
                  <a:srgbClr val="A6A6A6"/>
                </a:solidFill>
                <a:latin typeface="微软雅黑" panose="020B0503020204020204" pitchFamily="34" charset="-122"/>
                <a:ea typeface="微软雅黑" panose="020B0503020204020204" pitchFamily="34" charset="-122"/>
              </a:rPr>
              <a:t>1.3.1 </a:t>
            </a:r>
            <a:r>
              <a:rPr lang="zh-CN" altLang="en-US" sz="3200" b="1" dirty="0">
                <a:solidFill>
                  <a:srgbClr val="A6A6A6"/>
                </a:solidFill>
                <a:latin typeface="微软雅黑" panose="020B0503020204020204" pitchFamily="34" charset="-122"/>
                <a:ea typeface="微软雅黑" panose="020B0503020204020204" pitchFamily="34" charset="-122"/>
              </a:rPr>
              <a:t>从数据角度看人工智能的研究内容</a:t>
            </a:r>
          </a:p>
        </p:txBody>
      </p:sp>
      <p:cxnSp>
        <p:nvCxnSpPr>
          <p:cNvPr id="20" name="直接连接符 19">
            <a:extLst>
              <a:ext uri="{FF2B5EF4-FFF2-40B4-BE49-F238E27FC236}">
                <a16:creationId xmlns:a16="http://schemas.microsoft.com/office/drawing/2014/main" id="{0A5185E8-882C-4A1D-9F8A-5FEAFDA5C3AB}"/>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96E2D07-B9EB-4845-AAE4-0C9B6E9A6B5F}"/>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06096A2-4204-4975-A2E4-8F4AC46D7D45}"/>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267456D-AB2F-4201-87A5-87633ED041AE}"/>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655" name="Rectangle 9">
            <a:extLst>
              <a:ext uri="{FF2B5EF4-FFF2-40B4-BE49-F238E27FC236}">
                <a16:creationId xmlns:a16="http://schemas.microsoft.com/office/drawing/2014/main" id="{C3958912-089A-43B8-AE2B-EA9F8794CA36}"/>
              </a:ext>
            </a:extLst>
          </p:cNvPr>
          <p:cNvSpPr>
            <a:spLocks noChangeArrowheads="1"/>
          </p:cNvSpPr>
          <p:nvPr/>
        </p:nvSpPr>
        <p:spPr bwMode="auto">
          <a:xfrm>
            <a:off x="1043095" y="1988937"/>
            <a:ext cx="2859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系统所使用的常见数据：</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D290DFBD-DD43-3795-41DC-2B821A6ECF6E}"/>
              </a:ext>
            </a:extLst>
          </p:cNvPr>
          <p:cNvSpPr txBox="1"/>
          <p:nvPr/>
        </p:nvSpPr>
        <p:spPr>
          <a:xfrm>
            <a:off x="5354142" y="1988937"/>
            <a:ext cx="2727101" cy="369332"/>
          </a:xfrm>
          <a:prstGeom prst="rect">
            <a:avLst/>
          </a:prstGeom>
          <a:noFill/>
        </p:spPr>
        <p:txBody>
          <a:bodyPr wrap="square">
            <a:spAutoFit/>
          </a:bodyPr>
          <a:lstStyle/>
          <a:p>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的研究内容：</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EF87EDB1-27F7-3446-7F68-1B3E602D6B6C}"/>
              </a:ext>
            </a:extLst>
          </p:cNvPr>
          <p:cNvSpPr txBox="1"/>
          <p:nvPr/>
        </p:nvSpPr>
        <p:spPr>
          <a:xfrm>
            <a:off x="1187624" y="2718332"/>
            <a:ext cx="2972445"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多媒体数据（图像和视频）</a:t>
            </a:r>
            <a:endParaRPr lang="zh-CN" altLang="en-US" dirty="0"/>
          </a:p>
        </p:txBody>
      </p:sp>
      <p:sp>
        <p:nvSpPr>
          <p:cNvPr id="17" name="文本框 16">
            <a:extLst>
              <a:ext uri="{FF2B5EF4-FFF2-40B4-BE49-F238E27FC236}">
                <a16:creationId xmlns:a16="http://schemas.microsoft.com/office/drawing/2014/main" id="{273FCC08-3580-9B5A-ED18-092CE05B6D15}"/>
              </a:ext>
            </a:extLst>
          </p:cNvPr>
          <p:cNvSpPr txBox="1"/>
          <p:nvPr/>
        </p:nvSpPr>
        <p:spPr>
          <a:xfrm>
            <a:off x="1187624" y="3135099"/>
            <a:ext cx="1832033"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语音</a:t>
            </a:r>
            <a:r>
              <a:rPr lang="zh-CN" altLang="en-US" dirty="0">
                <a:solidFill>
                  <a:srgbClr val="0070C0"/>
                </a:solidFill>
                <a:latin typeface="微软雅黑" panose="020B0503020204020204" pitchFamily="34" charset="-122"/>
                <a:ea typeface="微软雅黑" panose="020B0503020204020204" pitchFamily="34" charset="-122"/>
              </a:rPr>
              <a:t>和文本</a:t>
            </a: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数据</a:t>
            </a:r>
            <a:endParaRPr kumimoji="0"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56A9B5F4-1AFA-873A-D0DE-C65796CB779C}"/>
              </a:ext>
            </a:extLst>
          </p:cNvPr>
          <p:cNvSpPr txBox="1"/>
          <p:nvPr/>
        </p:nvSpPr>
        <p:spPr>
          <a:xfrm>
            <a:off x="1187624" y="3525688"/>
            <a:ext cx="1244253"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嗅觉数据</a:t>
            </a:r>
            <a:endPar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id="{3586FF4A-630C-D811-665C-5E730C8495A6}"/>
              </a:ext>
            </a:extLst>
          </p:cNvPr>
          <p:cNvSpPr txBox="1"/>
          <p:nvPr/>
        </p:nvSpPr>
        <p:spPr>
          <a:xfrm>
            <a:off x="1211763" y="3976330"/>
            <a:ext cx="1244251"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触觉数据</a:t>
            </a:r>
            <a:endParaRPr lang="zh-CN" altLang="en-US" dirty="0">
              <a:solidFill>
                <a:schemeClr val="accent2">
                  <a:lumMod val="50000"/>
                </a:schemeClr>
              </a:solidFill>
            </a:endParaRPr>
          </a:p>
        </p:txBody>
      </p:sp>
      <p:sp>
        <p:nvSpPr>
          <p:cNvPr id="27" name="文本框 26">
            <a:extLst>
              <a:ext uri="{FF2B5EF4-FFF2-40B4-BE49-F238E27FC236}">
                <a16:creationId xmlns:a16="http://schemas.microsoft.com/office/drawing/2014/main" id="{4A6C88BB-EE1D-77AD-08E2-2F03DFCE28E8}"/>
              </a:ext>
            </a:extLst>
          </p:cNvPr>
          <p:cNvSpPr txBox="1"/>
          <p:nvPr/>
        </p:nvSpPr>
        <p:spPr>
          <a:xfrm>
            <a:off x="5537516" y="2658978"/>
            <a:ext cx="1421904"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计算机视觉</a:t>
            </a:r>
            <a:endParaRPr kumimoji="0" lang="en-US" altLang="zh-CN"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1F64FE13-7CCC-36BD-D63A-0ACF017BF158}"/>
              </a:ext>
            </a:extLst>
          </p:cNvPr>
          <p:cNvSpPr txBox="1"/>
          <p:nvPr/>
        </p:nvSpPr>
        <p:spPr>
          <a:xfrm>
            <a:off x="5537516" y="3070992"/>
            <a:ext cx="1606780"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自然语言处理</a:t>
            </a:r>
            <a:endParaRPr kumimoji="0"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1" name="文本框 30">
            <a:extLst>
              <a:ext uri="{FF2B5EF4-FFF2-40B4-BE49-F238E27FC236}">
                <a16:creationId xmlns:a16="http://schemas.microsoft.com/office/drawing/2014/main" id="{EC40E969-EC74-F7EA-0B2D-33750FE18911}"/>
              </a:ext>
            </a:extLst>
          </p:cNvPr>
          <p:cNvSpPr txBox="1"/>
          <p:nvPr/>
        </p:nvSpPr>
        <p:spPr>
          <a:xfrm>
            <a:off x="5594908" y="3525688"/>
            <a:ext cx="1355902"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计算机嗅觉</a:t>
            </a:r>
            <a:endPar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7649" name="文本框 27648">
            <a:extLst>
              <a:ext uri="{FF2B5EF4-FFF2-40B4-BE49-F238E27FC236}">
                <a16:creationId xmlns:a16="http://schemas.microsoft.com/office/drawing/2014/main" id="{9A5F21C8-26E1-EF7B-C161-79BD709C5D1F}"/>
              </a:ext>
            </a:extLst>
          </p:cNvPr>
          <p:cNvSpPr txBox="1"/>
          <p:nvPr/>
        </p:nvSpPr>
        <p:spPr>
          <a:xfrm>
            <a:off x="5557801" y="3980384"/>
            <a:ext cx="1381333"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计算机触觉</a:t>
            </a:r>
            <a:endParaRPr lang="zh-CN" altLang="en-US" dirty="0">
              <a:solidFill>
                <a:schemeClr val="accent2">
                  <a:lumMod val="50000"/>
                </a:schemeClr>
              </a:solidFill>
            </a:endParaRPr>
          </a:p>
        </p:txBody>
      </p:sp>
      <p:sp>
        <p:nvSpPr>
          <p:cNvPr id="27651" name="箭头: 右 27650">
            <a:extLst>
              <a:ext uri="{FF2B5EF4-FFF2-40B4-BE49-F238E27FC236}">
                <a16:creationId xmlns:a16="http://schemas.microsoft.com/office/drawing/2014/main" id="{B9F69E85-AE41-3EEA-711B-5B3534DACE6F}"/>
              </a:ext>
            </a:extLst>
          </p:cNvPr>
          <p:cNvSpPr/>
          <p:nvPr/>
        </p:nvSpPr>
        <p:spPr>
          <a:xfrm>
            <a:off x="4283968" y="2718332"/>
            <a:ext cx="936104" cy="309978"/>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52" name="箭头: 右 27651">
            <a:extLst>
              <a:ext uri="{FF2B5EF4-FFF2-40B4-BE49-F238E27FC236}">
                <a16:creationId xmlns:a16="http://schemas.microsoft.com/office/drawing/2014/main" id="{144A16C0-A1F2-A487-EC38-B2D9425C57DC}"/>
              </a:ext>
            </a:extLst>
          </p:cNvPr>
          <p:cNvSpPr/>
          <p:nvPr/>
        </p:nvSpPr>
        <p:spPr>
          <a:xfrm>
            <a:off x="4283968" y="3139312"/>
            <a:ext cx="936104" cy="309978"/>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53" name="箭头: 右 27652">
            <a:extLst>
              <a:ext uri="{FF2B5EF4-FFF2-40B4-BE49-F238E27FC236}">
                <a16:creationId xmlns:a16="http://schemas.microsoft.com/office/drawing/2014/main" id="{A52FFF52-1297-A2A7-033B-CD4FCD826DAE}"/>
              </a:ext>
            </a:extLst>
          </p:cNvPr>
          <p:cNvSpPr/>
          <p:nvPr/>
        </p:nvSpPr>
        <p:spPr>
          <a:xfrm>
            <a:off x="4283968" y="3539337"/>
            <a:ext cx="936104" cy="309978"/>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54" name="箭头: 右 27653">
            <a:extLst>
              <a:ext uri="{FF2B5EF4-FFF2-40B4-BE49-F238E27FC236}">
                <a16:creationId xmlns:a16="http://schemas.microsoft.com/office/drawing/2014/main" id="{1521B703-CEF7-33BA-F668-DDB018463D65}"/>
              </a:ext>
            </a:extLst>
          </p:cNvPr>
          <p:cNvSpPr/>
          <p:nvPr/>
        </p:nvSpPr>
        <p:spPr>
          <a:xfrm>
            <a:off x="4283968" y="4006007"/>
            <a:ext cx="936104" cy="309978"/>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14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5" grpId="0"/>
      <p:bldP spid="27" grpId="0"/>
      <p:bldP spid="29" grpId="0"/>
      <p:bldP spid="31" grpId="0"/>
      <p:bldP spid="27649" grpId="0"/>
      <p:bldP spid="27651" grpId="0" animBg="1"/>
      <p:bldP spid="27652" grpId="0" animBg="1"/>
      <p:bldP spid="27653" grpId="0" animBg="1"/>
      <p:bldP spid="276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590F00E-51F6-4E2F-B3E3-B6D0668FC650}"/>
              </a:ext>
            </a:extLst>
          </p:cNvPr>
          <p:cNvSpPr>
            <a:spLocks noGrp="1"/>
          </p:cNvSpPr>
          <p:nvPr>
            <p:ph type="title" idx="4294967295"/>
          </p:nvPr>
        </p:nvSpPr>
        <p:spPr>
          <a:xfrm>
            <a:off x="879475" y="404813"/>
            <a:ext cx="8085138" cy="431800"/>
          </a:xfrm>
        </p:spPr>
        <p:txBody>
          <a:bodyPr/>
          <a:lstStyle/>
          <a:p>
            <a:pPr algn="l" eaLnBrk="1" hangingPunct="1"/>
            <a:r>
              <a:rPr lang="en-US" altLang="zh-CN" sz="3200" b="1">
                <a:solidFill>
                  <a:srgbClr val="A6A6A6"/>
                </a:solidFill>
                <a:latin typeface="微软雅黑" panose="020B0503020204020204" pitchFamily="34" charset="-122"/>
                <a:ea typeface="微软雅黑" panose="020B0503020204020204" pitchFamily="34" charset="-122"/>
              </a:rPr>
              <a:t>1.3.1 </a:t>
            </a:r>
            <a:r>
              <a:rPr lang="zh-CN" altLang="en-US" sz="3200" b="1">
                <a:solidFill>
                  <a:srgbClr val="A6A6A6"/>
                </a:solidFill>
                <a:latin typeface="微软雅黑" panose="020B0503020204020204" pitchFamily="34" charset="-122"/>
                <a:ea typeface="微软雅黑" panose="020B0503020204020204" pitchFamily="34" charset="-122"/>
              </a:rPr>
              <a:t>从数据角度看人工智能的研究内容</a:t>
            </a:r>
          </a:p>
        </p:txBody>
      </p:sp>
      <p:cxnSp>
        <p:nvCxnSpPr>
          <p:cNvPr id="20" name="直接连接符 19">
            <a:extLst>
              <a:ext uri="{FF2B5EF4-FFF2-40B4-BE49-F238E27FC236}">
                <a16:creationId xmlns:a16="http://schemas.microsoft.com/office/drawing/2014/main" id="{0A5185E8-882C-4A1D-9F8A-5FEAFDA5C3AB}"/>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96E2D07-B9EB-4845-AAE4-0C9B6E9A6B5F}"/>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06096A2-4204-4975-A2E4-8F4AC46D7D45}"/>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267456D-AB2F-4201-87A5-87633ED041AE}"/>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656" name="图片 2">
            <a:extLst>
              <a:ext uri="{FF2B5EF4-FFF2-40B4-BE49-F238E27FC236}">
                <a16:creationId xmlns:a16="http://schemas.microsoft.com/office/drawing/2014/main" id="{A1D1216D-BA44-41DA-BA92-F7C92BA326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6" y="1153358"/>
            <a:ext cx="4957574" cy="478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文本框 3">
            <a:extLst>
              <a:ext uri="{FF2B5EF4-FFF2-40B4-BE49-F238E27FC236}">
                <a16:creationId xmlns:a16="http://schemas.microsoft.com/office/drawing/2014/main" id="{CD462364-22B6-49BF-B7C5-C174D13C8FB9}"/>
              </a:ext>
            </a:extLst>
          </p:cNvPr>
          <p:cNvSpPr txBox="1">
            <a:spLocks noChangeArrowheads="1"/>
          </p:cNvSpPr>
          <p:nvPr/>
        </p:nvSpPr>
        <p:spPr bwMode="auto">
          <a:xfrm>
            <a:off x="544712" y="5928518"/>
            <a:ext cx="3451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从数据类型的视角看</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的研究内容</a:t>
            </a:r>
          </a:p>
        </p:txBody>
      </p:sp>
      <p:sp>
        <p:nvSpPr>
          <p:cNvPr id="27658" name="Rectangle 9">
            <a:extLst>
              <a:ext uri="{FF2B5EF4-FFF2-40B4-BE49-F238E27FC236}">
                <a16:creationId xmlns:a16="http://schemas.microsoft.com/office/drawing/2014/main" id="{8DE7EC28-F2C5-4B8B-9D09-0E92C0DD8D0F}"/>
              </a:ext>
            </a:extLst>
          </p:cNvPr>
          <p:cNvSpPr>
            <a:spLocks noChangeArrowheads="1"/>
          </p:cNvSpPr>
          <p:nvPr/>
        </p:nvSpPr>
        <p:spPr bwMode="auto">
          <a:xfrm>
            <a:off x="5259133" y="1205368"/>
            <a:ext cx="35283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计算机视觉的研究内容是希望通过视觉传感器采集数据，然后交由计算机系统进行处理。</a:t>
            </a:r>
            <a:endParaRPr kumimoji="0" lang="en-US" altLang="zh-CN"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0E851B40-B83D-6DFF-0DF3-9667EABDAA27}"/>
              </a:ext>
            </a:extLst>
          </p:cNvPr>
          <p:cNvSpPr txBox="1"/>
          <p:nvPr/>
        </p:nvSpPr>
        <p:spPr>
          <a:xfrm>
            <a:off x="5241891" y="2333776"/>
            <a:ext cx="3562266"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自然语言处理的研究内容主要包括：语音识别、字符识别、文本翻译、人机对话等。</a:t>
            </a:r>
            <a:endParaRPr kumimoji="0"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3A208C03-3CA5-4C42-F9C3-B8BD1226D0A1}"/>
              </a:ext>
            </a:extLst>
          </p:cNvPr>
          <p:cNvSpPr txBox="1"/>
          <p:nvPr/>
        </p:nvSpPr>
        <p:spPr>
          <a:xfrm>
            <a:off x="5233168" y="3420783"/>
            <a:ext cx="3425843" cy="1200329"/>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计算机嗅觉的主要研究内容是通过嗅觉传感器采集气味分子的信息，从而分析气体的成分和特性。</a:t>
            </a:r>
            <a:endPar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080E8A91-DD51-1213-4515-3A8ECEAF38A1}"/>
              </a:ext>
            </a:extLst>
          </p:cNvPr>
          <p:cNvSpPr txBox="1"/>
          <p:nvPr/>
        </p:nvSpPr>
        <p:spPr>
          <a:xfrm>
            <a:off x="5233168" y="4551014"/>
            <a:ext cx="3528393" cy="1200329"/>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计算机触觉是指通过触觉传感器检测物体表面的温度、湿度、硬度、粗糙度等触感信息并进行分析处理。</a:t>
            </a:r>
            <a:endParaRPr kumimoji="0" lang="el-GR" altLang="zh-CN" sz="180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0644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p:bldP spid="4"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8AE637FE-D9F9-498F-AC80-77FA1B638D19}"/>
              </a:ext>
            </a:extLst>
          </p:cNvPr>
          <p:cNvSpPr>
            <a:spLocks noGrp="1"/>
          </p:cNvSpPr>
          <p:nvPr>
            <p:ph type="title" idx="4294967295"/>
          </p:nvPr>
        </p:nvSpPr>
        <p:spPr>
          <a:xfrm>
            <a:off x="879475" y="404813"/>
            <a:ext cx="8085138" cy="431800"/>
          </a:xfrm>
        </p:spPr>
        <p:txBody>
          <a:bodyPr/>
          <a:lstStyle/>
          <a:p>
            <a:pPr algn="l" eaLnBrk="1" hangingPunct="1"/>
            <a:r>
              <a:rPr lang="en-US" altLang="zh-CN" sz="3200" b="1">
                <a:solidFill>
                  <a:srgbClr val="A6A6A6"/>
                </a:solidFill>
                <a:latin typeface="微软雅黑" panose="020B0503020204020204" pitchFamily="34" charset="-122"/>
                <a:ea typeface="微软雅黑" panose="020B0503020204020204" pitchFamily="34" charset="-122"/>
              </a:rPr>
              <a:t>1.3.2</a:t>
            </a:r>
            <a:r>
              <a:rPr lang="zh-CN" altLang="en-US" sz="3200" b="1">
                <a:solidFill>
                  <a:srgbClr val="A6A6A6"/>
                </a:solidFill>
                <a:latin typeface="微软雅黑" panose="020B0503020204020204" pitchFamily="34" charset="-122"/>
                <a:ea typeface="微软雅黑" panose="020B0503020204020204" pitchFamily="34" charset="-122"/>
              </a:rPr>
              <a:t>从应用角度看人工智能的研究内容</a:t>
            </a:r>
          </a:p>
        </p:txBody>
      </p:sp>
      <p:cxnSp>
        <p:nvCxnSpPr>
          <p:cNvPr id="20" name="直接连接符 19">
            <a:extLst>
              <a:ext uri="{FF2B5EF4-FFF2-40B4-BE49-F238E27FC236}">
                <a16:creationId xmlns:a16="http://schemas.microsoft.com/office/drawing/2014/main" id="{EEE57380-1CFF-4C8F-B181-EB87BE306593}"/>
              </a:ext>
            </a:extLst>
          </p:cNvPr>
          <p:cNvCxnSpPr/>
          <p:nvPr/>
        </p:nvCxnSpPr>
        <p:spPr>
          <a:xfrm>
            <a:off x="8964613" y="0"/>
            <a:ext cx="0" cy="17287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5B7AF0D-4DEB-4362-970C-E9A80B09BE59}"/>
              </a:ext>
            </a:extLst>
          </p:cNvPr>
          <p:cNvCxnSpPr/>
          <p:nvPr/>
        </p:nvCxnSpPr>
        <p:spPr>
          <a:xfrm>
            <a:off x="8964613" y="1730375"/>
            <a:ext cx="0" cy="17272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74756C3-8878-4977-841E-B631AB75E3DB}"/>
              </a:ext>
            </a:extLst>
          </p:cNvPr>
          <p:cNvCxnSpPr/>
          <p:nvPr/>
        </p:nvCxnSpPr>
        <p:spPr>
          <a:xfrm>
            <a:off x="8964613" y="3432175"/>
            <a:ext cx="0" cy="172878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0635935-8243-469D-8538-07D35A4EF563}"/>
              </a:ext>
            </a:extLst>
          </p:cNvPr>
          <p:cNvCxnSpPr/>
          <p:nvPr/>
        </p:nvCxnSpPr>
        <p:spPr>
          <a:xfrm>
            <a:off x="8964613" y="5160963"/>
            <a:ext cx="0" cy="169227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703" name="Rectangle 9">
            <a:extLst>
              <a:ext uri="{FF2B5EF4-FFF2-40B4-BE49-F238E27FC236}">
                <a16:creationId xmlns:a16="http://schemas.microsoft.com/office/drawing/2014/main" id="{78ED37E0-F706-4EA4-AB5C-FC497EC0D1E9}"/>
              </a:ext>
            </a:extLst>
          </p:cNvPr>
          <p:cNvSpPr>
            <a:spLocks noChangeArrowheads="1"/>
          </p:cNvSpPr>
          <p:nvPr/>
        </p:nvSpPr>
        <p:spPr bwMode="auto">
          <a:xfrm>
            <a:off x="415925" y="1052513"/>
            <a:ext cx="8205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从应用的角度看，</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的研究内容就是利用</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的相关理论去解决生产生活中具体应用领域的问题。用现在比较流行的说法就是“</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704" name="文本框 3">
            <a:extLst>
              <a:ext uri="{FF2B5EF4-FFF2-40B4-BE49-F238E27FC236}">
                <a16:creationId xmlns:a16="http://schemas.microsoft.com/office/drawing/2014/main" id="{5E54ED9D-4C3F-4A8C-B8EB-EA828158E14F}"/>
              </a:ext>
            </a:extLst>
          </p:cNvPr>
          <p:cNvSpPr txBox="1">
            <a:spLocks noChangeArrowheads="1"/>
          </p:cNvSpPr>
          <p:nvPr/>
        </p:nvSpPr>
        <p:spPr bwMode="auto">
          <a:xfrm>
            <a:off x="2252822" y="5805487"/>
            <a:ext cx="3452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图 </a:t>
            </a:r>
            <a:r>
              <a:rPr kumimoji="0" lang="en-US" altLang="zh-CN"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从应用的视角看</a:t>
            </a:r>
            <a:r>
              <a:rPr kumimoji="0" lang="en-US" altLang="zh-CN"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AI</a:t>
            </a:r>
            <a:r>
              <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的研究内容示例</a:t>
            </a:r>
          </a:p>
        </p:txBody>
      </p:sp>
      <p:pic>
        <p:nvPicPr>
          <p:cNvPr id="29705" name="图片 4">
            <a:extLst>
              <a:ext uri="{FF2B5EF4-FFF2-40B4-BE49-F238E27FC236}">
                <a16:creationId xmlns:a16="http://schemas.microsoft.com/office/drawing/2014/main" id="{0696892A-6D81-4E9C-A8AB-556614644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698844"/>
            <a:ext cx="3876826" cy="394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0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6c6277e475342a88f9359975c1e8cba7887de4"/>
  <p:tag name="KSO_WPP_MARK_KEY" val="d71ba453-4cc0-44c5-8345-aad18bd9d7a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1462</Words>
  <Application>Microsoft Office PowerPoint</Application>
  <PresentationFormat>全屏显示(4:3)</PresentationFormat>
  <Paragraphs>160</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等线</vt:lpstr>
      <vt:lpstr>黑体</vt:lpstr>
      <vt:lpstr>思源黑体</vt:lpstr>
      <vt:lpstr>微软雅黑</vt:lpstr>
      <vt:lpstr>Arial</vt:lpstr>
      <vt:lpstr>Arial Black</vt:lpstr>
      <vt:lpstr>Calibri</vt:lpstr>
      <vt:lpstr>Verdana</vt:lpstr>
      <vt:lpstr>Wingdings</vt:lpstr>
      <vt:lpstr>1_Office 主题​​</vt:lpstr>
      <vt:lpstr>第一章 人工智能概述及其快速入门 图书《人工智能怎么学》 ISBN 978-7-5478-5682-6 配套课件</vt:lpstr>
      <vt:lpstr>主要内容</vt:lpstr>
      <vt:lpstr>1.1人工智能的基本概念</vt:lpstr>
      <vt:lpstr>1.2人工智能的发展历程</vt:lpstr>
      <vt:lpstr>PowerPoint 演示文稿</vt:lpstr>
      <vt:lpstr>PowerPoint 演示文稿</vt:lpstr>
      <vt:lpstr>1.3.1 从数据角度看人工智能的研究内容</vt:lpstr>
      <vt:lpstr>1.3.1 从数据角度看人工智能的研究内容</vt:lpstr>
      <vt:lpstr>1.3.2从应用角度看人工智能的研究内容</vt:lpstr>
      <vt:lpstr>1.3.3人工智能的主要学派</vt:lpstr>
      <vt:lpstr>PowerPoint 演示文稿</vt:lpstr>
      <vt:lpstr>1.4.1快速入门人工智能的方法</vt:lpstr>
      <vt:lpstr>1.4.2快速入门人工智能的精要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让色彩生动起来</dc:title>
  <dc:subject>《彩虹系列》——让色彩生动起来</dc:subject>
  <dc:creator>itankertanker@gmail.com</dc:creator>
  <cp:keywords>Tankertanker</cp:keywords>
  <cp:lastModifiedBy>DM</cp:lastModifiedBy>
  <cp:revision>450</cp:revision>
  <dcterms:created xsi:type="dcterms:W3CDTF">2011-03-30T14:55:00Z</dcterms:created>
  <dcterms:modified xsi:type="dcterms:W3CDTF">2023-10-04T01:39:33Z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D4E761659D494B588BCD799C1BF5F4E4_13</vt:lpwstr>
  </property>
  <property fmtid="{D5CDD505-2E9C-101B-9397-08002B2CF9AE}" pid="3" name="KSOProductBuildVer">
    <vt:lpwstr>2052-11.1.0.14309</vt:lpwstr>
  </property>
</Properties>
</file>