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9" r:id="rId3"/>
    <p:sldId id="320" r:id="rId4"/>
    <p:sldId id="314" r:id="rId5"/>
    <p:sldId id="321" r:id="rId6"/>
    <p:sldId id="327" r:id="rId7"/>
    <p:sldId id="322" r:id="rId8"/>
    <p:sldId id="326" r:id="rId9"/>
    <p:sldId id="323" r:id="rId10"/>
    <p:sldId id="324" r:id="rId11"/>
    <p:sldId id="325" r:id="rId12"/>
    <p:sldId id="329" r:id="rId13"/>
    <p:sldId id="264" r:id="rId14"/>
    <p:sldId id="268" r:id="rId15"/>
    <p:sldId id="328" r:id="rId16"/>
    <p:sldId id="330" r:id="rId17"/>
    <p:sldId id="331" r:id="rId18"/>
    <p:sldId id="332" r:id="rId19"/>
    <p:sldId id="274" r:id="rId20"/>
    <p:sldId id="333" r:id="rId21"/>
    <p:sldId id="334" r:id="rId22"/>
    <p:sldId id="335" r:id="rId23"/>
    <p:sldId id="285" r:id="rId24"/>
    <p:sldId id="336" r:id="rId25"/>
    <p:sldId id="337" r:id="rId26"/>
    <p:sldId id="338" r:id="rId27"/>
    <p:sldId id="339" r:id="rId28"/>
    <p:sldId id="292" r:id="rId29"/>
    <p:sldId id="340" r:id="rId30"/>
    <p:sldId id="341" r:id="rId31"/>
    <p:sldId id="342" r:id="rId32"/>
    <p:sldId id="298" r:id="rId33"/>
    <p:sldId id="301" r:id="rId34"/>
    <p:sldId id="303" r:id="rId35"/>
    <p:sldId id="308" r:id="rId36"/>
    <p:sldId id="309" r:id="rId37"/>
    <p:sldId id="316" r:id="rId38"/>
    <p:sldId id="318" r:id="rId39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5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287294" y="804834"/>
            <a:ext cx="8925840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Demi Cond" pitchFamily="34" charset="0"/>
              </a:rPr>
              <a:t>Learn Perl in </a:t>
            </a:r>
          </a:p>
          <a:p>
            <a:pPr algn="ctr"/>
            <a:r>
              <a:rPr lang="en-US" altLang="zh-CN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Demi Cond" pitchFamily="34" charset="0"/>
              </a:rPr>
              <a:t>         2-hours</a:t>
            </a:r>
            <a:endParaRPr lang="zh-CN" alt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lin Gothic Demi Cond" pitchFamily="34" charset="0"/>
            </a:endParaRPr>
          </a:p>
        </p:txBody>
      </p:sp>
      <p:pic>
        <p:nvPicPr>
          <p:cNvPr id="11" name="图片 10" descr="welc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822" y="8734452"/>
            <a:ext cx="47625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" name="图片 6" descr="hello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2" y="233330"/>
            <a:ext cx="8270998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hello_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2" y="3090850"/>
            <a:ext cx="5000660" cy="639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" y="90454"/>
            <a:ext cx="680085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 descr="图片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0" y="4591048"/>
            <a:ext cx="8315325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4" name="图片 1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4" y="1128866"/>
            <a:ext cx="8043037" cy="5533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90454"/>
            <a:ext cx="10337800" cy="23241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30302" y="2447908"/>
            <a:ext cx="8286808" cy="67403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runnable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script(shebang/</a:t>
            </a:r>
            <a:r>
              <a:rPr lang="en-US" altLang="zh-CN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pragma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/</a:t>
            </a:r>
            <a:r>
              <a:rPr lang="en-US" altLang="zh-CN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syntanx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variable (scalar array hash)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prototype (sub </a:t>
            </a:r>
            <a:r>
              <a:rPr lang="en-US" altLang="zh-CN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fibnacci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($$))</a:t>
            </a:r>
            <a:endParaRPr lang="en-US" altLang="zh-CN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recursion (sub </a:t>
            </a:r>
            <a:r>
              <a:rPr lang="en-US" altLang="zh-CN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fibnacci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basic IO (print)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expression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statement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container (hash array)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reference (anonymous array / hash)</a:t>
            </a:r>
          </a:p>
        </p:txBody>
      </p:sp>
      <p:pic>
        <p:nvPicPr>
          <p:cNvPr id="7" name="图片 6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VARIABLE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2" y="2116977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Scalar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2" y="2974233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Array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2" y="3831489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Hash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2" y="4688745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Type Glob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Scalar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8" name="图片 17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30" y="1784680"/>
            <a:ext cx="5643602" cy="7664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Array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" y="2590784"/>
            <a:ext cx="9591354" cy="535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755" y="3436333"/>
            <a:ext cx="2019123" cy="6083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Hash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1" y="1804966"/>
            <a:ext cx="5963419" cy="528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94" y="2814220"/>
            <a:ext cx="2185931" cy="2991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Context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0" name="图片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69" y="1804966"/>
            <a:ext cx="5433745" cy="7000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38" y="2947974"/>
            <a:ext cx="3220720" cy="342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4" y="2519346"/>
            <a:ext cx="7286676" cy="4419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72980" y="92430"/>
            <a:ext cx="37862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PREFACE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942" y="2376470"/>
            <a:ext cx="378621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B9535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What</a:t>
            </a:r>
            <a:r>
              <a:rPr lang="en-US" altLang="zh-CN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B9535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endParaRPr lang="zh-CN" alt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EB9535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8020" y="5448304"/>
            <a:ext cx="378621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Who</a:t>
            </a:r>
            <a:endParaRPr lang="zh-CN" altLang="en-US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92D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9128" y="4543432"/>
            <a:ext cx="3390900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032"/>
            <a:ext cx="9074168" cy="2632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94" y="5448304"/>
            <a:ext cx="5214974" cy="3708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3" name="图片 12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50" y="1947842"/>
            <a:ext cx="8358246" cy="6178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图片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" y="1662089"/>
            <a:ext cx="6500858" cy="3424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02" y="5805494"/>
            <a:ext cx="3478799" cy="242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418" y="1804966"/>
            <a:ext cx="1178727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Symbol Table 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(%main:: | %::)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Lexical Scoping (my)</a:t>
            </a: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Dynamic Scoping (local)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Package Scoping (our)</a:t>
            </a: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0" y="3519478"/>
            <a:ext cx="10965731" cy="264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2" name="图片 11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30830" cy="9775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4" y="2447908"/>
            <a:ext cx="4918531" cy="207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582" y="4876800"/>
            <a:ext cx="2643206" cy="2340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2" name="图片 11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2" y="2090718"/>
            <a:ext cx="5429288" cy="506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028" y="4376734"/>
            <a:ext cx="2446362" cy="1757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74168" y="4233858"/>
            <a:ext cx="39306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"/>
            <a:ext cx="9717110" cy="9753324"/>
          </a:xfrm>
          <a:prstGeom prst="rect">
            <a:avLst/>
          </a:prstGeom>
        </p:spPr>
      </p:pic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6"/>
            <a:ext cx="8645540" cy="96682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074168" y="4233858"/>
            <a:ext cx="39306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92D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485900" y="3937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25167" y="679450"/>
            <a:ext cx="236931" cy="857250"/>
          </a:xfrm>
          <a:custGeom>
            <a:avLst/>
            <a:gdLst>
              <a:gd name="connsiteX0" fmla="*/ 0 w 236931"/>
              <a:gd name="connsiteY0" fmla="*/ 209550 h 857250"/>
              <a:gd name="connsiteX1" fmla="*/ 103581 w 236931"/>
              <a:gd name="connsiteY1" fmla="*/ 209550 h 857250"/>
              <a:gd name="connsiteX2" fmla="*/ 103581 w 236931"/>
              <a:gd name="connsiteY2" fmla="*/ 857250 h 857250"/>
              <a:gd name="connsiteX3" fmla="*/ 236931 w 236931"/>
              <a:gd name="connsiteY3" fmla="*/ 857250 h 857250"/>
              <a:gd name="connsiteX4" fmla="*/ 236931 w 236931"/>
              <a:gd name="connsiteY4" fmla="*/ 0 h 857250"/>
              <a:gd name="connsiteX5" fmla="*/ 147332 w 236931"/>
              <a:gd name="connsiteY5" fmla="*/ 0 h 857250"/>
              <a:gd name="connsiteX6" fmla="*/ 0 w 236931"/>
              <a:gd name="connsiteY6" fmla="*/ 114300 h 857250"/>
              <a:gd name="connsiteX7" fmla="*/ 0 w 236931"/>
              <a:gd name="connsiteY7" fmla="*/ 2095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36931" h="857250">
                <a:moveTo>
                  <a:pt x="0" y="209550"/>
                </a:moveTo>
                <a:lnTo>
                  <a:pt x="103581" y="209550"/>
                </a:lnTo>
                <a:lnTo>
                  <a:pt x="103581" y="857250"/>
                </a:lnTo>
                <a:lnTo>
                  <a:pt x="236931" y="857250"/>
                </a:lnTo>
                <a:lnTo>
                  <a:pt x="236931" y="0"/>
                </a:lnTo>
                <a:lnTo>
                  <a:pt x="147332" y="0"/>
                </a:lnTo>
                <a:cubicBezTo>
                  <a:pt x="126504" y="61023"/>
                  <a:pt x="103581" y="114300"/>
                  <a:pt x="0" y="114300"/>
                </a:cubicBezTo>
                <a:lnTo>
                  <a:pt x="0" y="2095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89600" y="3937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260998" y="679450"/>
            <a:ext cx="400050" cy="857250"/>
          </a:xfrm>
          <a:custGeom>
            <a:avLst/>
            <a:gdLst>
              <a:gd name="connsiteX0" fmla="*/ 266700 w 400050"/>
              <a:gd name="connsiteY0" fmla="*/ 211924 h 857250"/>
              <a:gd name="connsiteX1" fmla="*/ 0 w 400050"/>
              <a:gd name="connsiteY1" fmla="*/ 752182 h 857250"/>
              <a:gd name="connsiteX2" fmla="*/ 0 w 400050"/>
              <a:gd name="connsiteY2" fmla="*/ 857250 h 857250"/>
              <a:gd name="connsiteX3" fmla="*/ 387845 w 400050"/>
              <a:gd name="connsiteY3" fmla="*/ 857250 h 857250"/>
              <a:gd name="connsiteX4" fmla="*/ 387845 w 400050"/>
              <a:gd name="connsiteY4" fmla="*/ 734910 h 857250"/>
              <a:gd name="connsiteX5" fmla="*/ 140499 w 400050"/>
              <a:gd name="connsiteY5" fmla="*/ 734910 h 857250"/>
              <a:gd name="connsiteX6" fmla="*/ 400050 w 400050"/>
              <a:gd name="connsiteY6" fmla="*/ 212826 h 857250"/>
              <a:gd name="connsiteX7" fmla="*/ 200025 w 400050"/>
              <a:gd name="connsiteY7" fmla="*/ 0 h 857250"/>
              <a:gd name="connsiteX8" fmla="*/ 0 w 400050"/>
              <a:gd name="connsiteY8" fmla="*/ 209257 h 857250"/>
              <a:gd name="connsiteX9" fmla="*/ 0 w 400050"/>
              <a:gd name="connsiteY9" fmla="*/ 290220 h 857250"/>
              <a:gd name="connsiteX10" fmla="*/ 133350 w 400050"/>
              <a:gd name="connsiteY10" fmla="*/ 290220 h 857250"/>
              <a:gd name="connsiteX11" fmla="*/ 133350 w 400050"/>
              <a:gd name="connsiteY11" fmla="*/ 198539 h 857250"/>
              <a:gd name="connsiteX12" fmla="*/ 200025 w 400050"/>
              <a:gd name="connsiteY12" fmla="*/ 114300 h 857250"/>
              <a:gd name="connsiteX13" fmla="*/ 266700 w 400050"/>
              <a:gd name="connsiteY13" fmla="*/ 211924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400050" h="857250">
                <a:moveTo>
                  <a:pt x="266700" y="211924"/>
                </a:moveTo>
                <a:cubicBezTo>
                  <a:pt x="266700" y="458990"/>
                  <a:pt x="0" y="500354"/>
                  <a:pt x="0" y="752182"/>
                </a:cubicBezTo>
                <a:lnTo>
                  <a:pt x="0" y="857250"/>
                </a:lnTo>
                <a:lnTo>
                  <a:pt x="387845" y="857250"/>
                </a:lnTo>
                <a:lnTo>
                  <a:pt x="387845" y="734910"/>
                </a:lnTo>
                <a:lnTo>
                  <a:pt x="140499" y="734910"/>
                </a:lnTo>
                <a:cubicBezTo>
                  <a:pt x="114007" y="586384"/>
                  <a:pt x="400050" y="490829"/>
                  <a:pt x="400050" y="212826"/>
                </a:cubicBezTo>
                <a:cubicBezTo>
                  <a:pt x="400050" y="77393"/>
                  <a:pt x="331889" y="0"/>
                  <a:pt x="200025" y="0"/>
                </a:cubicBezTo>
                <a:cubicBezTo>
                  <a:pt x="68160" y="0"/>
                  <a:pt x="0" y="76200"/>
                  <a:pt x="0" y="209257"/>
                </a:cubicBezTo>
                <a:lnTo>
                  <a:pt x="0" y="290220"/>
                </a:lnTo>
                <a:lnTo>
                  <a:pt x="133350" y="290220"/>
                </a:lnTo>
                <a:lnTo>
                  <a:pt x="133350" y="198539"/>
                </a:lnTo>
                <a:cubicBezTo>
                  <a:pt x="133350" y="137515"/>
                  <a:pt x="158953" y="114300"/>
                  <a:pt x="200025" y="114300"/>
                </a:cubicBezTo>
                <a:cubicBezTo>
                  <a:pt x="241096" y="114300"/>
                  <a:pt x="266700" y="135140"/>
                  <a:pt x="266700" y="21192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804400" y="3937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356748" y="679450"/>
            <a:ext cx="400050" cy="876300"/>
          </a:xfrm>
          <a:custGeom>
            <a:avLst/>
            <a:gdLst>
              <a:gd name="connsiteX0" fmla="*/ 266700 w 400050"/>
              <a:gd name="connsiteY0" fmla="*/ 266992 h 876300"/>
              <a:gd name="connsiteX1" fmla="*/ 189610 w 400050"/>
              <a:gd name="connsiteY1" fmla="*/ 361950 h 876300"/>
              <a:gd name="connsiteX2" fmla="*/ 139306 w 400050"/>
              <a:gd name="connsiteY2" fmla="*/ 361950 h 876300"/>
              <a:gd name="connsiteX3" fmla="*/ 139306 w 400050"/>
              <a:gd name="connsiteY3" fmla="*/ 476250 h 876300"/>
              <a:gd name="connsiteX4" fmla="*/ 182460 w 400050"/>
              <a:gd name="connsiteY4" fmla="*/ 476250 h 876300"/>
              <a:gd name="connsiteX5" fmla="*/ 266700 w 400050"/>
              <a:gd name="connsiteY5" fmla="*/ 590257 h 876300"/>
              <a:gd name="connsiteX6" fmla="*/ 266700 w 400050"/>
              <a:gd name="connsiteY6" fmla="*/ 660793 h 876300"/>
              <a:gd name="connsiteX7" fmla="*/ 200025 w 400050"/>
              <a:gd name="connsiteY7" fmla="*/ 762000 h 876300"/>
              <a:gd name="connsiteX8" fmla="*/ 133350 w 400050"/>
              <a:gd name="connsiteY8" fmla="*/ 673595 h 876300"/>
              <a:gd name="connsiteX9" fmla="*/ 133350 w 400050"/>
              <a:gd name="connsiteY9" fmla="*/ 590257 h 876300"/>
              <a:gd name="connsiteX10" fmla="*/ 0 w 400050"/>
              <a:gd name="connsiteY10" fmla="*/ 590257 h 876300"/>
              <a:gd name="connsiteX11" fmla="*/ 0 w 400050"/>
              <a:gd name="connsiteY11" fmla="*/ 661098 h 876300"/>
              <a:gd name="connsiteX12" fmla="*/ 200025 w 400050"/>
              <a:gd name="connsiteY12" fmla="*/ 876300 h 876300"/>
              <a:gd name="connsiteX13" fmla="*/ 400050 w 400050"/>
              <a:gd name="connsiteY13" fmla="*/ 660793 h 876300"/>
              <a:gd name="connsiteX14" fmla="*/ 400050 w 400050"/>
              <a:gd name="connsiteY14" fmla="*/ 593521 h 876300"/>
              <a:gd name="connsiteX15" fmla="*/ 306590 w 400050"/>
              <a:gd name="connsiteY15" fmla="*/ 413448 h 876300"/>
              <a:gd name="connsiteX16" fmla="*/ 400050 w 400050"/>
              <a:gd name="connsiteY16" fmla="*/ 237236 h 876300"/>
              <a:gd name="connsiteX17" fmla="*/ 400050 w 400050"/>
              <a:gd name="connsiteY17" fmla="*/ 215201 h 876300"/>
              <a:gd name="connsiteX18" fmla="*/ 200025 w 400050"/>
              <a:gd name="connsiteY18" fmla="*/ 0 h 876300"/>
              <a:gd name="connsiteX19" fmla="*/ 0 w 400050"/>
              <a:gd name="connsiteY19" fmla="*/ 214312 h 876300"/>
              <a:gd name="connsiteX20" fmla="*/ 0 w 400050"/>
              <a:gd name="connsiteY20" fmla="*/ 260451 h 876300"/>
              <a:gd name="connsiteX21" fmla="*/ 133350 w 400050"/>
              <a:gd name="connsiteY21" fmla="*/ 260451 h 876300"/>
              <a:gd name="connsiteX22" fmla="*/ 133350 w 400050"/>
              <a:gd name="connsiteY22" fmla="*/ 202704 h 876300"/>
              <a:gd name="connsiteX23" fmla="*/ 200025 w 400050"/>
              <a:gd name="connsiteY23" fmla="*/ 114300 h 876300"/>
              <a:gd name="connsiteX24" fmla="*/ 266700 w 400050"/>
              <a:gd name="connsiteY24" fmla="*/ 216992 h 876300"/>
              <a:gd name="connsiteX25" fmla="*/ 266700 w 400050"/>
              <a:gd name="connsiteY25" fmla="*/ 266992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400050" h="876300">
                <a:moveTo>
                  <a:pt x="266700" y="266992"/>
                </a:moveTo>
                <a:cubicBezTo>
                  <a:pt x="266700" y="338734"/>
                  <a:pt x="237528" y="361950"/>
                  <a:pt x="189610" y="361950"/>
                </a:cubicBezTo>
                <a:lnTo>
                  <a:pt x="139306" y="361950"/>
                </a:lnTo>
                <a:lnTo>
                  <a:pt x="139306" y="476250"/>
                </a:lnTo>
                <a:lnTo>
                  <a:pt x="182460" y="476250"/>
                </a:lnTo>
                <a:cubicBezTo>
                  <a:pt x="241096" y="476250"/>
                  <a:pt x="266700" y="506907"/>
                  <a:pt x="266700" y="590257"/>
                </a:cubicBezTo>
                <a:lnTo>
                  <a:pt x="266700" y="660793"/>
                </a:lnTo>
                <a:cubicBezTo>
                  <a:pt x="266700" y="740270"/>
                  <a:pt x="241096" y="762000"/>
                  <a:pt x="200025" y="762000"/>
                </a:cubicBezTo>
                <a:cubicBezTo>
                  <a:pt x="158953" y="762000"/>
                  <a:pt x="133350" y="737590"/>
                  <a:pt x="133350" y="673595"/>
                </a:cubicBezTo>
                <a:lnTo>
                  <a:pt x="133350" y="590257"/>
                </a:lnTo>
                <a:lnTo>
                  <a:pt x="0" y="590257"/>
                </a:lnTo>
                <a:lnTo>
                  <a:pt x="0" y="661098"/>
                </a:lnTo>
                <a:cubicBezTo>
                  <a:pt x="0" y="798017"/>
                  <a:pt x="68160" y="876300"/>
                  <a:pt x="200025" y="876300"/>
                </a:cubicBezTo>
                <a:cubicBezTo>
                  <a:pt x="331889" y="876300"/>
                  <a:pt x="400050" y="798017"/>
                  <a:pt x="400050" y="660793"/>
                </a:cubicBezTo>
                <a:lnTo>
                  <a:pt x="400050" y="593521"/>
                </a:lnTo>
                <a:cubicBezTo>
                  <a:pt x="400050" y="506615"/>
                  <a:pt x="373265" y="442912"/>
                  <a:pt x="306590" y="413448"/>
                </a:cubicBezTo>
                <a:cubicBezTo>
                  <a:pt x="370878" y="386651"/>
                  <a:pt x="400050" y="328904"/>
                  <a:pt x="400050" y="237236"/>
                </a:cubicBezTo>
                <a:lnTo>
                  <a:pt x="400050" y="215201"/>
                </a:lnTo>
                <a:cubicBezTo>
                  <a:pt x="400050" y="78282"/>
                  <a:pt x="331889" y="0"/>
                  <a:pt x="200025" y="0"/>
                </a:cubicBezTo>
                <a:cubicBezTo>
                  <a:pt x="68160" y="0"/>
                  <a:pt x="0" y="77990"/>
                  <a:pt x="0" y="214312"/>
                </a:cubicBezTo>
                <a:lnTo>
                  <a:pt x="0" y="260451"/>
                </a:lnTo>
                <a:lnTo>
                  <a:pt x="133350" y="260451"/>
                </a:lnTo>
                <a:lnTo>
                  <a:pt x="133350" y="202704"/>
                </a:lnTo>
                <a:cubicBezTo>
                  <a:pt x="133350" y="138709"/>
                  <a:pt x="158953" y="114300"/>
                  <a:pt x="200025" y="114300"/>
                </a:cubicBezTo>
                <a:cubicBezTo>
                  <a:pt x="241096" y="114300"/>
                  <a:pt x="266700" y="136029"/>
                  <a:pt x="266700" y="216992"/>
                </a:cubicBezTo>
                <a:lnTo>
                  <a:pt x="266700" y="26699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85900" y="36576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689600" y="36576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241948" y="3943350"/>
            <a:ext cx="400050" cy="876300"/>
          </a:xfrm>
          <a:custGeom>
            <a:avLst/>
            <a:gdLst>
              <a:gd name="connsiteX0" fmla="*/ 0 w 400050"/>
              <a:gd name="connsiteY0" fmla="*/ 587870 h 876300"/>
              <a:gd name="connsiteX1" fmla="*/ 0 w 400050"/>
              <a:gd name="connsiteY1" fmla="*/ 659307 h 876300"/>
              <a:gd name="connsiteX2" fmla="*/ 200025 w 400050"/>
              <a:gd name="connsiteY2" fmla="*/ 876300 h 876300"/>
              <a:gd name="connsiteX3" fmla="*/ 400050 w 400050"/>
              <a:gd name="connsiteY3" fmla="*/ 658114 h 876300"/>
              <a:gd name="connsiteX4" fmla="*/ 400050 w 400050"/>
              <a:gd name="connsiteY4" fmla="*/ 464934 h 876300"/>
              <a:gd name="connsiteX5" fmla="*/ 250926 w 400050"/>
              <a:gd name="connsiteY5" fmla="*/ 266700 h 876300"/>
              <a:gd name="connsiteX6" fmla="*/ 133350 w 400050"/>
              <a:gd name="connsiteY6" fmla="*/ 325043 h 876300"/>
              <a:gd name="connsiteX7" fmla="*/ 133350 w 400050"/>
              <a:gd name="connsiteY7" fmla="*/ 122339 h 876300"/>
              <a:gd name="connsiteX8" fmla="*/ 378320 w 400050"/>
              <a:gd name="connsiteY8" fmla="*/ 122339 h 876300"/>
              <a:gd name="connsiteX9" fmla="*/ 378320 w 400050"/>
              <a:gd name="connsiteY9" fmla="*/ 0 h 876300"/>
              <a:gd name="connsiteX10" fmla="*/ 19050 w 400050"/>
              <a:gd name="connsiteY10" fmla="*/ 0 h 876300"/>
              <a:gd name="connsiteX11" fmla="*/ 0 w 400050"/>
              <a:gd name="connsiteY11" fmla="*/ 498868 h 876300"/>
              <a:gd name="connsiteX12" fmla="*/ 133350 w 400050"/>
              <a:gd name="connsiteY12" fmla="*/ 498868 h 876300"/>
              <a:gd name="connsiteX13" fmla="*/ 133350 w 400050"/>
              <a:gd name="connsiteY13" fmla="*/ 471487 h 876300"/>
              <a:gd name="connsiteX14" fmla="*/ 200025 w 400050"/>
              <a:gd name="connsiteY14" fmla="*/ 381000 h 876300"/>
              <a:gd name="connsiteX15" fmla="*/ 266700 w 400050"/>
              <a:gd name="connsiteY15" fmla="*/ 471487 h 876300"/>
              <a:gd name="connsiteX16" fmla="*/ 266700 w 400050"/>
              <a:gd name="connsiteY16" fmla="*/ 672998 h 876300"/>
              <a:gd name="connsiteX17" fmla="*/ 200025 w 400050"/>
              <a:gd name="connsiteY17" fmla="*/ 762000 h 876300"/>
              <a:gd name="connsiteX18" fmla="*/ 133350 w 400050"/>
              <a:gd name="connsiteY18" fmla="*/ 672998 h 876300"/>
              <a:gd name="connsiteX19" fmla="*/ 133350 w 400050"/>
              <a:gd name="connsiteY19" fmla="*/ 587870 h 876300"/>
              <a:gd name="connsiteX20" fmla="*/ 0 w 400050"/>
              <a:gd name="connsiteY20" fmla="*/ 587870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00050" h="876300">
                <a:moveTo>
                  <a:pt x="0" y="587870"/>
                </a:moveTo>
                <a:lnTo>
                  <a:pt x="0" y="659307"/>
                </a:lnTo>
                <a:cubicBezTo>
                  <a:pt x="0" y="797420"/>
                  <a:pt x="68160" y="876300"/>
                  <a:pt x="200025" y="876300"/>
                </a:cubicBezTo>
                <a:cubicBezTo>
                  <a:pt x="331889" y="876300"/>
                  <a:pt x="400050" y="797128"/>
                  <a:pt x="400050" y="658114"/>
                </a:cubicBezTo>
                <a:lnTo>
                  <a:pt x="400050" y="464934"/>
                </a:lnTo>
                <a:cubicBezTo>
                  <a:pt x="400050" y="337248"/>
                  <a:pt x="349745" y="266700"/>
                  <a:pt x="250926" y="266700"/>
                </a:cubicBezTo>
                <a:cubicBezTo>
                  <a:pt x="197053" y="266700"/>
                  <a:pt x="157759" y="287235"/>
                  <a:pt x="133350" y="325043"/>
                </a:cubicBezTo>
                <a:lnTo>
                  <a:pt x="133350" y="122339"/>
                </a:lnTo>
                <a:lnTo>
                  <a:pt x="378320" y="122339"/>
                </a:lnTo>
                <a:lnTo>
                  <a:pt x="378320" y="0"/>
                </a:lnTo>
                <a:lnTo>
                  <a:pt x="19050" y="0"/>
                </a:lnTo>
                <a:lnTo>
                  <a:pt x="0" y="498868"/>
                </a:lnTo>
                <a:lnTo>
                  <a:pt x="133350" y="498868"/>
                </a:lnTo>
                <a:lnTo>
                  <a:pt x="133350" y="471487"/>
                </a:lnTo>
                <a:cubicBezTo>
                  <a:pt x="133350" y="406006"/>
                  <a:pt x="158953" y="381000"/>
                  <a:pt x="200025" y="381000"/>
                </a:cubicBezTo>
                <a:cubicBezTo>
                  <a:pt x="241096" y="381000"/>
                  <a:pt x="266700" y="406006"/>
                  <a:pt x="266700" y="471487"/>
                </a:cubicBezTo>
                <a:lnTo>
                  <a:pt x="266700" y="672998"/>
                </a:lnTo>
                <a:cubicBezTo>
                  <a:pt x="266700" y="738479"/>
                  <a:pt x="241096" y="762000"/>
                  <a:pt x="200025" y="762000"/>
                </a:cubicBezTo>
                <a:cubicBezTo>
                  <a:pt x="158953" y="762000"/>
                  <a:pt x="133350" y="738479"/>
                  <a:pt x="133350" y="672998"/>
                </a:cubicBezTo>
                <a:lnTo>
                  <a:pt x="133350" y="587870"/>
                </a:lnTo>
                <a:lnTo>
                  <a:pt x="0" y="5878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804400" y="36576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999174" y="7124700"/>
            <a:ext cx="2146300" cy="2146300"/>
          </a:xfrm>
          <a:custGeom>
            <a:avLst/>
            <a:gdLst>
              <a:gd name="connsiteX0" fmla="*/ 0 w 2146300"/>
              <a:gd name="connsiteY0" fmla="*/ 0 h 2146300"/>
              <a:gd name="connsiteX1" fmla="*/ 2146300 w 2146300"/>
              <a:gd name="connsiteY1" fmla="*/ 0 h 2146300"/>
              <a:gd name="connsiteX2" fmla="*/ 2146300 w 2146300"/>
              <a:gd name="connsiteY2" fmla="*/ 2146300 h 2146300"/>
              <a:gd name="connsiteX3" fmla="*/ 0 w 2146300"/>
              <a:gd name="connsiteY3" fmla="*/ 2146300 h 2146300"/>
              <a:gd name="connsiteX4" fmla="*/ 0 w 2146300"/>
              <a:gd name="connsiteY4" fmla="*/ 0 h 214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46300" h="2146300">
                <a:moveTo>
                  <a:pt x="0" y="0"/>
                </a:moveTo>
                <a:lnTo>
                  <a:pt x="2146300" y="0"/>
                </a:lnTo>
                <a:lnTo>
                  <a:pt x="2146300" y="2146300"/>
                </a:lnTo>
                <a:lnTo>
                  <a:pt x="0" y="2146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767371" y="7540625"/>
            <a:ext cx="600075" cy="1285875"/>
          </a:xfrm>
          <a:custGeom>
            <a:avLst/>
            <a:gdLst>
              <a:gd name="connsiteX0" fmla="*/ 0 w 600075"/>
              <a:gd name="connsiteY0" fmla="*/ 0 h 1285875"/>
              <a:gd name="connsiteX1" fmla="*/ 0 w 600075"/>
              <a:gd name="connsiteY1" fmla="*/ 183501 h 1285875"/>
              <a:gd name="connsiteX2" fmla="*/ 398259 w 600075"/>
              <a:gd name="connsiteY2" fmla="*/ 183501 h 1285875"/>
              <a:gd name="connsiteX3" fmla="*/ 105371 w 600075"/>
              <a:gd name="connsiteY3" fmla="*/ 1285875 h 1285875"/>
              <a:gd name="connsiteX4" fmla="*/ 305396 w 600075"/>
              <a:gd name="connsiteY4" fmla="*/ 1285875 h 1285875"/>
              <a:gd name="connsiteX5" fmla="*/ 600075 w 600075"/>
              <a:gd name="connsiteY5" fmla="*/ 176365 h 1285875"/>
              <a:gd name="connsiteX6" fmla="*/ 600075 w 600075"/>
              <a:gd name="connsiteY6" fmla="*/ 0 h 1285875"/>
              <a:gd name="connsiteX7" fmla="*/ 0 w 600075"/>
              <a:gd name="connsiteY7" fmla="*/ 0 h 128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0075" h="1285875">
                <a:moveTo>
                  <a:pt x="0" y="0"/>
                </a:moveTo>
                <a:lnTo>
                  <a:pt x="0" y="183501"/>
                </a:lnTo>
                <a:lnTo>
                  <a:pt x="398259" y="183501"/>
                </a:lnTo>
                <a:lnTo>
                  <a:pt x="105371" y="1285875"/>
                </a:lnTo>
                <a:lnTo>
                  <a:pt x="305396" y="1285875"/>
                </a:lnTo>
                <a:lnTo>
                  <a:pt x="600075" y="176365"/>
                </a:lnTo>
                <a:lnTo>
                  <a:pt x="600075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3937000"/>
            <a:ext cx="482600" cy="8763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7800" y="3937000"/>
            <a:ext cx="431800" cy="889000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0" y="7019940"/>
            <a:ext cx="564514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AGENDA</a:t>
            </a:r>
            <a:endParaRPr lang="zh-CN" altLang="en-US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45474" y="7664858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REFERENCES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5856" y="1767411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HELLO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59260" y="1767411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VARIABLE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31226" y="1767411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5856" y="5053559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260" y="5053559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2664" y="5053559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MORE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1" y="2662222"/>
            <a:ext cx="6547275" cy="3143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94" y="6376998"/>
            <a:ext cx="1643074" cy="1670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6" y="2297771"/>
            <a:ext cx="9358378" cy="5007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2100" y="190500"/>
            <a:ext cx="1422400" cy="31115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2980" y="92430"/>
            <a:ext cx="68580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More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18" y="1804966"/>
            <a:ext cx="1178727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Module (.pm)</a:t>
            </a: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Regular Expression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More Lib (CPAN)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OOP</a:t>
            </a: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Moose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Design Patterns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  <a:p>
            <a:pPr>
              <a:buFontTx/>
              <a:buChar char="-"/>
            </a:pP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Web Framework (</a:t>
            </a:r>
            <a:r>
              <a:rPr lang="en-US" altLang="zh-CN" sz="4800" b="1" dirty="0" err="1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mojo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catalyst dancer, etc)</a:t>
            </a:r>
          </a:p>
          <a:p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2193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18231"/>
          </a:xfrm>
          <a:custGeom>
            <a:avLst/>
            <a:gdLst>
              <a:gd name="connsiteX0" fmla="*/ 0 w 1408506"/>
              <a:gd name="connsiteY0" fmla="*/ 0 h 3018231"/>
              <a:gd name="connsiteX1" fmla="*/ 0 w 1408506"/>
              <a:gd name="connsiteY1" fmla="*/ 430720 h 3018231"/>
              <a:gd name="connsiteX2" fmla="*/ 934808 w 1408506"/>
              <a:gd name="connsiteY2" fmla="*/ 430720 h 3018231"/>
              <a:gd name="connsiteX3" fmla="*/ 247319 w 1408506"/>
              <a:gd name="connsiteY3" fmla="*/ 3018231 h 3018231"/>
              <a:gd name="connsiteX4" fmla="*/ 716826 w 1408506"/>
              <a:gd name="connsiteY4" fmla="*/ 3018231 h 3018231"/>
              <a:gd name="connsiteX5" fmla="*/ 1408506 w 1408506"/>
              <a:gd name="connsiteY5" fmla="*/ 413956 h 3018231"/>
              <a:gd name="connsiteX6" fmla="*/ 1408506 w 1408506"/>
              <a:gd name="connsiteY6" fmla="*/ 0 h 3018231"/>
              <a:gd name="connsiteX7" fmla="*/ 0 w 1408506"/>
              <a:gd name="connsiteY7" fmla="*/ 0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08506" h="3018231">
                <a:moveTo>
                  <a:pt x="0" y="0"/>
                </a:moveTo>
                <a:lnTo>
                  <a:pt x="0" y="430720"/>
                </a:lnTo>
                <a:lnTo>
                  <a:pt x="934808" y="430720"/>
                </a:lnTo>
                <a:lnTo>
                  <a:pt x="247319" y="3018231"/>
                </a:lnTo>
                <a:lnTo>
                  <a:pt x="716826" y="3018231"/>
                </a:lnTo>
                <a:lnTo>
                  <a:pt x="1408506" y="413956"/>
                </a:lnTo>
                <a:lnTo>
                  <a:pt x="1408506" y="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980" y="92430"/>
            <a:ext cx="67866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References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418" y="3590916"/>
            <a:ext cx="117872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- Learning Perl in 6</a:t>
            </a:r>
            <a:r>
              <a:rPr lang="en-US" altLang="zh-CN" sz="4800" b="1" baseline="30000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th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Edition by Randal L. Schwartz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  <a:p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- Developing Web Applications with Perl, </a:t>
            </a:r>
            <a:r>
              <a:rPr lang="en-US" altLang="zh-CN" sz="4800" b="1" dirty="0" err="1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memcached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, </a:t>
            </a:r>
            <a:r>
              <a:rPr lang="en-US" altLang="zh-CN" sz="4800" b="1" dirty="0" err="1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MySQL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and Apache by </a:t>
            </a:r>
            <a:r>
              <a:rPr lang="en-US" altLang="zh-CN" sz="4800" b="1" dirty="0" err="1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Patrict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 Galbraith</a:t>
            </a: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2193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0800" y="3822700"/>
            <a:ext cx="3060700" cy="193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1200" y="6362700"/>
            <a:ext cx="5943600" cy="23749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1200" y="6362700"/>
            <a:ext cx="5943600" cy="2374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454900" y="6502400"/>
            <a:ext cx="5276188" cy="2019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00"/>
              </a:lnSpc>
              <a:tabLst/>
            </a:pPr>
            <a:r>
              <a:rPr lang="en-US" altLang="zh-CN" sz="12000" dirty="0" smtClean="0">
                <a:solidFill>
                  <a:srgbClr val="FFFFFF"/>
                </a:solidFill>
                <a:latin typeface="Impact" pitchFamily="34" charset="0"/>
                <a:cs typeface="微软雅黑" pitchFamily="18" charset="0"/>
              </a:rPr>
              <a:t>JUSTTRY.</a:t>
            </a:r>
          </a:p>
        </p:txBody>
      </p:sp>
    </p:spTree>
    <p:extLst>
      <p:ext uri="{BB962C8B-B14F-4D97-AF65-F5344CB8AC3E}">
        <p14:creationId xmlns:p14="http://schemas.microsoft.com/office/powerpoint/2010/main" xmlns="" val="38736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4" y="352408"/>
            <a:ext cx="5245100" cy="2095500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145960" y="6339159"/>
            <a:ext cx="63564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Contact@Me</a:t>
            </a:r>
            <a:r>
              <a:rPr lang="en-US" altLang="zh-CN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:</a:t>
            </a:r>
            <a:endParaRPr lang="en-US" altLang="zh-CN" sz="6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  <a:p>
            <a:pPr algn="r"/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bigdatapi@qq.com</a:t>
            </a:r>
          </a:p>
          <a:p>
            <a:pPr algn="r"/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bigdatapi.com</a:t>
            </a:r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27" name="图片 26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2193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15856" y="2759919"/>
            <a:ext cx="11858708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Gill Sans MT Condensed" pitchFamily="34" charset="0"/>
              </a:rPr>
              <a:t>Sources Download Here</a:t>
            </a:r>
            <a:r>
              <a:rPr lang="en-US" altLang="zh-CN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Gill Sans MT Condensed" pitchFamily="34" charset="0"/>
              </a:rPr>
              <a:t>:</a:t>
            </a:r>
            <a:endParaRPr lang="en-US" altLang="zh-CN" sz="6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Gill Sans MT Condensed" pitchFamily="34" charset="0"/>
            </a:endParaRPr>
          </a:p>
          <a:p>
            <a:pPr algn="r"/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https</a:t>
            </a:r>
            <a:r>
              <a:rPr lang="en-US" altLang="zh-CN" sz="4800" b="1" dirty="0" smtClean="0">
                <a:ln w="31550" cmpd="sng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ill Sans MT Condensed" pitchFamily="34" charset="0"/>
              </a:rPr>
              <a:t>://github.com/bigdatapi/learn_perl_in_2hours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-Condensed-Black-Se" pitchFamily="2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-Condensed-Black-Se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65400"/>
            <a:ext cx="11938000" cy="402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97899" y="2364740"/>
            <a:ext cx="10090904" cy="40216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0"/>
              </a:lnSpc>
              <a:tabLst/>
            </a:pPr>
            <a:r>
              <a:rPr lang="en-US" altLang="zh-CN" sz="25900" dirty="0" smtClean="0">
                <a:solidFill>
                  <a:srgbClr val="FFFF00"/>
                </a:solidFill>
                <a:latin typeface="Impact" pitchFamily="34" charset="0"/>
                <a:cs typeface="微软雅黑" pitchFamily="18" charset="0"/>
              </a:rPr>
              <a:t>LEt’sgo!</a:t>
            </a:r>
          </a:p>
        </p:txBody>
      </p:sp>
    </p:spTree>
    <p:extLst>
      <p:ext uri="{BB962C8B-B14F-4D97-AF65-F5344CB8AC3E}">
        <p14:creationId xmlns:p14="http://schemas.microsoft.com/office/powerpoint/2010/main" xmlns="" val="36149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HELLO WORLD? NO!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856" y="2019280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Fibonacci sequence [1, 1, 2, 3, 5, 8...]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856" y="2876536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Read input from user, loop until EOF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856" y="3688613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Do valid check for user input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5856" y="4545869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Print welcome info, as well as fib </a:t>
            </a:r>
            <a:r>
              <a:rPr lang="en-US" altLang="zh-CN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nums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5856" y="5403125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Encapsulate to functions for re-usage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5856" y="6260381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Analyze complexity and make it visible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5856" y="7117637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Optimize it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hello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2" y="1090586"/>
            <a:ext cx="9276173" cy="550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8" name="图片 7" descr="hello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1801511"/>
            <a:ext cx="9286940" cy="4289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" name="图片 6" descr="hello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6" y="1162024"/>
            <a:ext cx="8858312" cy="5225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43" name="图片 42" descr="fib_r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98" y="1590652"/>
            <a:ext cx="7447620" cy="51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253</Words>
  <Application>Microsoft Office PowerPoint</Application>
  <PresentationFormat>自定义</PresentationFormat>
  <Paragraphs>74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harryczhang(张晨)</dc:creator>
  <cp:lastModifiedBy>QQ</cp:lastModifiedBy>
  <cp:revision>291</cp:revision>
  <dcterms:created xsi:type="dcterms:W3CDTF">2006-08-16T00:00:00Z</dcterms:created>
  <dcterms:modified xsi:type="dcterms:W3CDTF">2014-08-29T16:11:30Z</dcterms:modified>
</cp:coreProperties>
</file>