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415B-233A-4954-9650-B0C21E2C8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372CC-2E0B-4E48-8F36-CF4EAB0FC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9E17-982D-40F2-826A-53847505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FD5B-C48B-4447-92A4-A16D2F36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18CE-1E0B-4F97-8BF7-F6AA376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ADFD-932B-4F82-910D-DD33812C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91C68-4AC3-4725-AF14-F5E958D49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E9DD-9599-4A4C-A033-4C38953C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F7FF-BDFF-4039-BE4C-58FC94CD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4AE0-066D-4EDD-974E-D02E8CFF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7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B0987-C796-4DA0-98F3-06C2CD77C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DC337-3E0C-4B43-B7F6-C6C6E81FD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A58C-1603-4668-8DDA-8DC05716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E5B1-2339-4FF4-81FB-393D74DA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962C-75FF-4377-AB52-6046C129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4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674B-49D2-46D8-B83D-844EE437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6331-A0D1-49C4-A6A6-405DAD5D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1EF1-70B6-44F1-9F14-429C36E2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30205-5FD9-4936-B540-970A20FA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7B3E-2B5A-4318-854E-DAAD81C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5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A415-353B-49FB-ADF4-71E3744E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6280-76C3-42F6-899F-64B50686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7027-D312-402D-BB15-6E7741C4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536D-243D-4E80-AF96-070187E9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4EDF-ED98-415B-B043-0F0CF460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2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35C5-741C-4691-A6D4-159B23EB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F63F-A699-40BD-8A78-C6F8D7EE6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4312-5523-4272-85EE-E9D4915F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0430-E280-45CF-B6F1-E1BFC562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1568C-3069-492D-B07E-A4E06978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6D91-7EB1-49F9-BC4E-9CE7A230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5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3236-4950-4FBE-8A3B-2DD4102B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117A8-053C-4F24-AC0F-F46EC747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87F7C-EADE-468D-8ADF-B163EA69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0255C-5F42-4BB5-AA81-34EFA0A87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B195D-EDFF-43E2-A1F2-F1A9663F8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8DAF6-64F2-4A94-909D-2E307F50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35373-784F-4571-B55E-9504A0E7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99CCC-4D04-417D-98BF-4EC4FA8E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C40-32A1-4416-8EB9-E4238B65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F202C-37E2-4638-A94F-6CB7CAE7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E508-C533-476B-9869-A0FAA575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07C6-546B-4279-AE8A-7891529F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28B83-CFE2-4F31-8DE0-0390CD1F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600DB-B578-4E9F-A431-4A039FB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D014-C1A9-4D73-B0C9-99E2B284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2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AB90-5B64-4B79-9B7C-C4A7C683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95D4-2A47-48EB-9D9E-7FAC2FB1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D16FF-8CBD-4D47-9C52-CF18D6BD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B3845-0435-486B-B459-C01EE179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EB1B5-CDA6-4BE6-A6B6-9A61B68E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12B5-0E63-4277-80CE-0FA191A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1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A9DD-9246-423A-8640-4DDC4AA4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717C4-6CAE-4BDE-9E14-B45B817E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D2556-3DF3-4FEB-A00C-17949F384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C9AFD-724A-42F3-8686-5EF0D8AA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09C7E-EFA5-4C98-B236-3F61C591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F8D7-FDA8-4FB2-BA5E-0B1090A4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7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9BA87-4526-43C4-9981-3C464EC3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141F-7D3A-42F1-A5D3-BD5B4C09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DAB0-74ED-4FFA-AE50-EE168331A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91EB-6892-4A1D-AA34-9B4752094436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4A40-9ADE-49AD-ABE7-51B69E468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C8B6-4FB7-416C-A706-5B39CB71D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4840-84CA-4FED-ABD0-AECD9B8EA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2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ache_Hive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Apache_Sqoop_logo.svg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en.wikipedia.org/wiki/Apache_HBase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457F3BF-13AD-47D7-BC21-1B23501611D2}"/>
              </a:ext>
            </a:extLst>
          </p:cNvPr>
          <p:cNvSpPr/>
          <p:nvPr/>
        </p:nvSpPr>
        <p:spPr>
          <a:xfrm>
            <a:off x="0" y="-10839"/>
            <a:ext cx="6939280" cy="6858000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266386 w 4813275"/>
              <a:gd name="connsiteY2" fmla="*/ 2547868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386444 w 4813275"/>
              <a:gd name="connsiteY2" fmla="*/ 2825893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3169125 w 4813275"/>
              <a:gd name="connsiteY2" fmla="*/ 281406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3169125" y="281406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15919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Project Details </a:t>
            </a:r>
            <a:endParaRPr lang="en-US" sz="3200" dirty="0">
              <a:solidFill>
                <a:prstClr val="white"/>
              </a:solidFill>
              <a:latin typeface="Arial"/>
              <a:ea typeface="Arial Unicode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Credit card Fraud 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Arial"/>
                <a:ea typeface="Arial Unicode MS"/>
              </a:rPr>
              <a:t>Detection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CDB64-293F-4754-A04C-B86B9BC7E1A8}"/>
              </a:ext>
            </a:extLst>
          </p:cNvPr>
          <p:cNvSpPr txBox="1">
            <a:spLocks/>
          </p:cNvSpPr>
          <p:nvPr/>
        </p:nvSpPr>
        <p:spPr bwMode="auto">
          <a:xfrm>
            <a:off x="6370319" y="1778001"/>
            <a:ext cx="5463068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8016" tIns="36000" rIns="73152" bIns="3657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None/>
              <a:tabLst/>
              <a:defRPr/>
            </a:pPr>
            <a:r>
              <a:rPr kumimoji="0" lang="en-US" sz="4000" b="0" i="0" u="none" strike="noStrike" kern="10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Covered</a:t>
            </a:r>
          </a:p>
          <a:p>
            <a:pPr>
              <a:spcAft>
                <a:spcPts val="600"/>
              </a:spcAft>
              <a:buClr>
                <a:srgbClr val="181818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b="0" i="0" u="none" strike="noStrike" kern="10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Project Description</a:t>
            </a:r>
          </a:p>
          <a:p>
            <a:pPr>
              <a:spcAft>
                <a:spcPts val="600"/>
              </a:spcAft>
              <a:buClr>
                <a:srgbClr val="181818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prstClr val="black"/>
                </a:solidFill>
                <a:latin typeface="Arial"/>
                <a:ea typeface="Arial Unicode MS"/>
              </a:rPr>
              <a:t>Block diagram,</a:t>
            </a:r>
            <a:r>
              <a:rPr kumimoji="0" lang="en-US" b="0" i="0" u="none" strike="noStrike" kern="10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Framework, </a:t>
            </a:r>
            <a:r>
              <a:rPr lang="en-US" dirty="0">
                <a:solidFill>
                  <a:prstClr val="black"/>
                </a:solidFill>
                <a:latin typeface="Arial"/>
                <a:ea typeface="Arial Unicode MS"/>
              </a:rPr>
              <a:t>Project flow and handling.</a:t>
            </a:r>
          </a:p>
          <a:p>
            <a:pPr>
              <a:spcAft>
                <a:spcPts val="600"/>
              </a:spcAft>
              <a:buClr>
                <a:srgbClr val="181818"/>
              </a:buClr>
              <a:buFont typeface="Courier New" panose="02070309020205020404" pitchFamily="49" charset="0"/>
              <a:buChar char="o"/>
              <a:defRPr/>
            </a:pPr>
            <a:endParaRPr kumimoji="0" lang="en-US" sz="40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None/>
              <a:tabLst/>
              <a:defRPr/>
            </a:pPr>
            <a:endParaRPr kumimoji="0" lang="en-US" sz="40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6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kumimoji="0" lang="en-US" sz="16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kumimoji="0" lang="en-US" sz="16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kumimoji="0" lang="en-US" sz="16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kumimoji="0" lang="en-US" sz="28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kumimoji="0" lang="en-US" sz="28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kumimoji="0" lang="en-US" sz="28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Arial Unicode MS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en-US" sz="28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Arial Unicode MS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821AD-C336-4EDD-9DA3-BE51DC139879}"/>
              </a:ext>
            </a:extLst>
          </p:cNvPr>
          <p:cNvSpPr/>
          <p:nvPr/>
        </p:nvSpPr>
        <p:spPr>
          <a:xfrm>
            <a:off x="0" y="-9481"/>
            <a:ext cx="12191998" cy="4826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5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EA005-46ED-4808-BFAD-062F3C163CFB}"/>
              </a:ext>
            </a:extLst>
          </p:cNvPr>
          <p:cNvSpPr/>
          <p:nvPr/>
        </p:nvSpPr>
        <p:spPr>
          <a:xfrm>
            <a:off x="0" y="10839"/>
            <a:ext cx="12191998" cy="4826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2400" b="1" i="0" u="none" strike="noStrike" kern="100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Project Description and assumption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70D06-759F-4ED0-94AD-BAC8A9120DAD}"/>
              </a:ext>
            </a:extLst>
          </p:cNvPr>
          <p:cNvSpPr txBox="1"/>
          <p:nvPr/>
        </p:nvSpPr>
        <p:spPr>
          <a:xfrm>
            <a:off x="325120" y="1076541"/>
            <a:ext cx="11104880" cy="5030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member data and member score is generated by 3</a:t>
            </a:r>
            <a:r>
              <a:rPr lang="en-IN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txn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is av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ailable in csv.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Airflow can be used to schedule the jobs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jobs from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kafka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producer.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ingest the Card member data and member score  data with sqoop , create a hive table and process it will spark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along with card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the outcome will be written in data base that will have 2 tables, fraud and non fraud based upon 3 rules.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CF4BBAF-57C1-4596-A25F-193926681E92}"/>
              </a:ext>
            </a:extLst>
          </p:cNvPr>
          <p:cNvSpPr/>
          <p:nvPr/>
        </p:nvSpPr>
        <p:spPr>
          <a:xfrm>
            <a:off x="5161286" y="2920753"/>
            <a:ext cx="4267172" cy="305332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037E89-1499-4A62-B398-36A35377806A}"/>
              </a:ext>
            </a:extLst>
          </p:cNvPr>
          <p:cNvSpPr/>
          <p:nvPr/>
        </p:nvSpPr>
        <p:spPr>
          <a:xfrm>
            <a:off x="335280" y="2118653"/>
            <a:ext cx="1099546" cy="533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pic>
        <p:nvPicPr>
          <p:cNvPr id="1026" name="Picture 2" descr="How to insert a picture or clip art in an Excel file">
            <a:extLst>
              <a:ext uri="{FF2B5EF4-FFF2-40B4-BE49-F238E27FC236}">
                <a16:creationId xmlns:a16="http://schemas.microsoft.com/office/drawing/2014/main" id="{2B7F8AF5-27D2-4553-B827-A3487C81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3" y="600633"/>
            <a:ext cx="687070" cy="6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553BBE-E945-43CF-9D09-0DAC1D497671}"/>
              </a:ext>
            </a:extLst>
          </p:cNvPr>
          <p:cNvSpPr/>
          <p:nvPr/>
        </p:nvSpPr>
        <p:spPr>
          <a:xfrm>
            <a:off x="335280" y="3389412"/>
            <a:ext cx="1099546" cy="533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3DDF8BE-7F8B-48DB-8E4F-48DA8565A684}"/>
              </a:ext>
            </a:extLst>
          </p:cNvPr>
          <p:cNvSpPr/>
          <p:nvPr/>
        </p:nvSpPr>
        <p:spPr>
          <a:xfrm>
            <a:off x="2610434" y="5472825"/>
            <a:ext cx="1339777" cy="1150373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072140-DDC1-4E0D-939B-AB82B4D24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38225" y="6029274"/>
            <a:ext cx="1117494" cy="273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8D478A-C7F7-4A56-877E-6DF490FD2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2541" y="2949452"/>
            <a:ext cx="1032122" cy="2644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A025EC-7ED9-4DD7-96FC-2732252441E6}"/>
              </a:ext>
            </a:extLst>
          </p:cNvPr>
          <p:cNvCxnSpPr>
            <a:cxnSpLocks/>
          </p:cNvCxnSpPr>
          <p:nvPr/>
        </p:nvCxnSpPr>
        <p:spPr>
          <a:xfrm>
            <a:off x="814863" y="1222088"/>
            <a:ext cx="0" cy="8965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12561A-0251-4E44-8E62-F8E0025E465F}"/>
              </a:ext>
            </a:extLst>
          </p:cNvPr>
          <p:cNvCxnSpPr>
            <a:cxnSpLocks/>
          </p:cNvCxnSpPr>
          <p:nvPr/>
        </p:nvCxnSpPr>
        <p:spPr>
          <a:xfrm>
            <a:off x="816926" y="2632914"/>
            <a:ext cx="0" cy="7599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B46B1B7-6692-4691-96DA-E183C303E4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2687" y="3429000"/>
            <a:ext cx="524352" cy="447605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95D8759-4801-4A0A-9ED4-4BEF8A79CCBD}"/>
              </a:ext>
            </a:extLst>
          </p:cNvPr>
          <p:cNvSpPr/>
          <p:nvPr/>
        </p:nvSpPr>
        <p:spPr>
          <a:xfrm>
            <a:off x="2413000" y="3390177"/>
            <a:ext cx="1473200" cy="53310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3FD2A9-C228-4847-91B1-1BBF2CC95311}"/>
              </a:ext>
            </a:extLst>
          </p:cNvPr>
          <p:cNvSpPr txBox="1"/>
          <p:nvPr/>
        </p:nvSpPr>
        <p:spPr>
          <a:xfrm>
            <a:off x="2469754" y="3432925"/>
            <a:ext cx="1573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Generate cumulative parameter process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BBF029-E678-4D18-9144-79B47654A9EA}"/>
              </a:ext>
            </a:extLst>
          </p:cNvPr>
          <p:cNvCxnSpPr>
            <a:cxnSpLocks/>
          </p:cNvCxnSpPr>
          <p:nvPr/>
        </p:nvCxnSpPr>
        <p:spPr>
          <a:xfrm>
            <a:off x="1448150" y="3640674"/>
            <a:ext cx="100547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0ECC6118-FB8E-4A14-8BFC-06D83EB6DA56}"/>
              </a:ext>
            </a:extLst>
          </p:cNvPr>
          <p:cNvSpPr/>
          <p:nvPr/>
        </p:nvSpPr>
        <p:spPr>
          <a:xfrm>
            <a:off x="7508243" y="3185233"/>
            <a:ext cx="1310637" cy="533101"/>
          </a:xfrm>
          <a:prstGeom prst="diamond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0122D01-0ED3-4007-B322-98C113474552}"/>
              </a:ext>
            </a:extLst>
          </p:cNvPr>
          <p:cNvSpPr/>
          <p:nvPr/>
        </p:nvSpPr>
        <p:spPr>
          <a:xfrm>
            <a:off x="7508242" y="3922519"/>
            <a:ext cx="1310637" cy="533101"/>
          </a:xfrm>
          <a:prstGeom prst="diamond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62C48C2-0A40-48BD-9187-9BFB9BCCCEE4}"/>
              </a:ext>
            </a:extLst>
          </p:cNvPr>
          <p:cNvSpPr/>
          <p:nvPr/>
        </p:nvSpPr>
        <p:spPr>
          <a:xfrm>
            <a:off x="7508242" y="4659805"/>
            <a:ext cx="1310637" cy="533101"/>
          </a:xfrm>
          <a:prstGeom prst="diamond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F8F3B1-5810-469D-8CD3-11E6E0D95D31}"/>
              </a:ext>
            </a:extLst>
          </p:cNvPr>
          <p:cNvSpPr/>
          <p:nvPr/>
        </p:nvSpPr>
        <p:spPr>
          <a:xfrm>
            <a:off x="5527040" y="3730965"/>
            <a:ext cx="1572089" cy="311688"/>
          </a:xfrm>
          <a:prstGeom prst="rect">
            <a:avLst/>
          </a:prstGeom>
          <a:solidFill>
            <a:srgbClr val="FF0000"/>
          </a:solidFill>
          <a:ln w="12700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Fraud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5EE091-EDAE-4A6B-98A9-47BA382EEA4B}"/>
              </a:ext>
            </a:extLst>
          </p:cNvPr>
          <p:cNvSpPr/>
          <p:nvPr/>
        </p:nvSpPr>
        <p:spPr>
          <a:xfrm>
            <a:off x="5527040" y="5164552"/>
            <a:ext cx="1521437" cy="311688"/>
          </a:xfrm>
          <a:prstGeom prst="rect">
            <a:avLst/>
          </a:prstGeom>
          <a:solidFill>
            <a:srgbClr val="92D050"/>
          </a:solidFill>
          <a:ln w="12700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Genuine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7C723E-44C2-4E56-882E-FEA06B1025C6}"/>
              </a:ext>
            </a:extLst>
          </p:cNvPr>
          <p:cNvSpPr/>
          <p:nvPr/>
        </p:nvSpPr>
        <p:spPr>
          <a:xfrm>
            <a:off x="9888223" y="2492181"/>
            <a:ext cx="2174222" cy="2737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C2C4CF-313A-419F-B8D6-6E1199B59C22}"/>
              </a:ext>
            </a:extLst>
          </p:cNvPr>
          <p:cNvSpPr/>
          <p:nvPr/>
        </p:nvSpPr>
        <p:spPr>
          <a:xfrm>
            <a:off x="9888222" y="2941563"/>
            <a:ext cx="2174222" cy="18549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1DAB3A-EEF4-4048-B8C6-96671113CEAF}"/>
              </a:ext>
            </a:extLst>
          </p:cNvPr>
          <p:cNvSpPr/>
          <p:nvPr/>
        </p:nvSpPr>
        <p:spPr>
          <a:xfrm>
            <a:off x="9888222" y="3313543"/>
            <a:ext cx="2174222" cy="27019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A70146-B5E8-4BB7-BC44-C9D4EAC1469E}"/>
              </a:ext>
            </a:extLst>
          </p:cNvPr>
          <p:cNvSpPr/>
          <p:nvPr/>
        </p:nvSpPr>
        <p:spPr>
          <a:xfrm>
            <a:off x="9888219" y="3785999"/>
            <a:ext cx="2174222" cy="3087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76AF08-4F78-4301-8250-2E4A1241173B}"/>
              </a:ext>
            </a:extLst>
          </p:cNvPr>
          <p:cNvSpPr/>
          <p:nvPr/>
        </p:nvSpPr>
        <p:spPr>
          <a:xfrm>
            <a:off x="9888222" y="4371818"/>
            <a:ext cx="2174222" cy="89606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97C5EDA-83CB-4191-8116-B2F079D13CD9}"/>
              </a:ext>
            </a:extLst>
          </p:cNvPr>
          <p:cNvSpPr/>
          <p:nvPr/>
        </p:nvSpPr>
        <p:spPr>
          <a:xfrm>
            <a:off x="5706109" y="1192551"/>
            <a:ext cx="1473200" cy="5331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C0C35F9-662D-4170-9ABB-0965D5413D7D}"/>
              </a:ext>
            </a:extLst>
          </p:cNvPr>
          <p:cNvSpPr/>
          <p:nvPr/>
        </p:nvSpPr>
        <p:spPr>
          <a:xfrm>
            <a:off x="8082279" y="1192552"/>
            <a:ext cx="1473200" cy="5331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E7A17F0-B8D7-4A7B-8610-BB728FF0D9DC}"/>
              </a:ext>
            </a:extLst>
          </p:cNvPr>
          <p:cNvSpPr/>
          <p:nvPr/>
        </p:nvSpPr>
        <p:spPr>
          <a:xfrm>
            <a:off x="9888219" y="1183234"/>
            <a:ext cx="2174221" cy="5331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72A9787-1D53-40A3-9279-8F2120E0A479}"/>
              </a:ext>
            </a:extLst>
          </p:cNvPr>
          <p:cNvCxnSpPr>
            <a:cxnSpLocks/>
          </p:cNvCxnSpPr>
          <p:nvPr/>
        </p:nvCxnSpPr>
        <p:spPr>
          <a:xfrm>
            <a:off x="8154323" y="3711254"/>
            <a:ext cx="0" cy="2226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87FEBB-48E4-4258-9969-3FB233904D5B}"/>
              </a:ext>
            </a:extLst>
          </p:cNvPr>
          <p:cNvCxnSpPr>
            <a:cxnSpLocks/>
          </p:cNvCxnSpPr>
          <p:nvPr/>
        </p:nvCxnSpPr>
        <p:spPr>
          <a:xfrm>
            <a:off x="8154323" y="4463254"/>
            <a:ext cx="0" cy="2226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BDFFFBB-42D2-4332-B299-716C321E7ADD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10800000" flipV="1">
            <a:off x="6313085" y="3451783"/>
            <a:ext cx="1195158" cy="27918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5E0F603-3313-43EC-9288-D7487F72392C}"/>
              </a:ext>
            </a:extLst>
          </p:cNvPr>
          <p:cNvCxnSpPr>
            <a:cxnSpLocks/>
          </p:cNvCxnSpPr>
          <p:nvPr/>
        </p:nvCxnSpPr>
        <p:spPr>
          <a:xfrm rot="10800000">
            <a:off x="6313085" y="4062973"/>
            <a:ext cx="1211592" cy="87107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A17785-05A4-408D-B7C8-F4F3963FD5AE}"/>
              </a:ext>
            </a:extLst>
          </p:cNvPr>
          <p:cNvCxnSpPr>
            <a:cxnSpLocks/>
          </p:cNvCxnSpPr>
          <p:nvPr/>
        </p:nvCxnSpPr>
        <p:spPr>
          <a:xfrm flipH="1">
            <a:off x="6273800" y="4185330"/>
            <a:ext cx="12508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7EE6723-1257-403F-AFE1-DAE27A5C642C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7522022" y="4714283"/>
            <a:ext cx="162917" cy="112016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ylinder 83">
            <a:extLst>
              <a:ext uri="{FF2B5EF4-FFF2-40B4-BE49-F238E27FC236}">
                <a16:creationId xmlns:a16="http://schemas.microsoft.com/office/drawing/2014/main" id="{BDE6B235-FA51-4EC2-B1E2-D17930F1A591}"/>
              </a:ext>
            </a:extLst>
          </p:cNvPr>
          <p:cNvSpPr/>
          <p:nvPr/>
        </p:nvSpPr>
        <p:spPr>
          <a:xfrm>
            <a:off x="2698823" y="4399421"/>
            <a:ext cx="1243256" cy="840857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EDC26E7-132E-4944-BE87-4BC57C0244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807" y="4155602"/>
            <a:ext cx="2223714" cy="1797598"/>
          </a:xfrm>
          <a:prstGeom prst="bentConnector3">
            <a:avLst>
              <a:gd name="adj1" fmla="val 656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B334F1E-8890-4FB2-9862-266F3752C4C0}"/>
              </a:ext>
            </a:extLst>
          </p:cNvPr>
          <p:cNvCxnSpPr>
            <a:cxnSpLocks/>
          </p:cNvCxnSpPr>
          <p:nvPr/>
        </p:nvCxnSpPr>
        <p:spPr>
          <a:xfrm rot="5400000">
            <a:off x="5554973" y="4386545"/>
            <a:ext cx="294605" cy="3469674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B74818F-4BA5-41EE-8DBE-00DD4F064D59}"/>
              </a:ext>
            </a:extLst>
          </p:cNvPr>
          <p:cNvCxnSpPr>
            <a:cxnSpLocks/>
          </p:cNvCxnSpPr>
          <p:nvPr/>
        </p:nvCxnSpPr>
        <p:spPr>
          <a:xfrm rot="5400000">
            <a:off x="6981353" y="2256746"/>
            <a:ext cx="1125085" cy="714735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sf - Revision 1885461: /kafka/site/logos/originals/png">
            <a:extLst>
              <a:ext uri="{FF2B5EF4-FFF2-40B4-BE49-F238E27FC236}">
                <a16:creationId xmlns:a16="http://schemas.microsoft.com/office/drawing/2014/main" id="{19D4CB9B-C6D3-4729-8DFD-0C25841A7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66" y="1201908"/>
            <a:ext cx="1118235" cy="58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asf - Revision 1885461: /kafka/site/logos/originals/png">
            <a:extLst>
              <a:ext uri="{FF2B5EF4-FFF2-40B4-BE49-F238E27FC236}">
                <a16:creationId xmlns:a16="http://schemas.microsoft.com/office/drawing/2014/main" id="{E20FCA70-9E36-455A-9B4E-88E4C0A4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057" y="1173885"/>
            <a:ext cx="1118235" cy="58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Spark Streaming – ThirdEye Data">
            <a:extLst>
              <a:ext uri="{FF2B5EF4-FFF2-40B4-BE49-F238E27FC236}">
                <a16:creationId xmlns:a16="http://schemas.microsoft.com/office/drawing/2014/main" id="{D4FCE10B-C1B8-40B5-9B5D-62113D56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199" y="835653"/>
            <a:ext cx="1709104" cy="105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C9AC5C6-E2F1-4CC1-A475-6A686E3FE321}"/>
              </a:ext>
            </a:extLst>
          </p:cNvPr>
          <p:cNvCxnSpPr>
            <a:stCxn id="64" idx="3"/>
            <a:endCxn id="125" idx="1"/>
          </p:cNvCxnSpPr>
          <p:nvPr/>
        </p:nvCxnSpPr>
        <p:spPr>
          <a:xfrm>
            <a:off x="7179309" y="1459102"/>
            <a:ext cx="900748" cy="86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38C8D69-890F-4C60-9C5E-2AF573360F20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9555479" y="1449785"/>
            <a:ext cx="332740" cy="93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5AE3818-B4E6-498F-9374-E5328EDD4B25}"/>
              </a:ext>
            </a:extLst>
          </p:cNvPr>
          <p:cNvCxnSpPr>
            <a:stCxn id="58" idx="1"/>
            <a:endCxn id="37" idx="3"/>
          </p:cNvCxnSpPr>
          <p:nvPr/>
        </p:nvCxnSpPr>
        <p:spPr>
          <a:xfrm flipH="1">
            <a:off x="8818880" y="3448643"/>
            <a:ext cx="1069342" cy="31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8793C676-F155-4EF7-8CD3-6200D2227A4B}"/>
              </a:ext>
            </a:extLst>
          </p:cNvPr>
          <p:cNvCxnSpPr>
            <a:cxnSpLocks/>
          </p:cNvCxnSpPr>
          <p:nvPr/>
        </p:nvCxnSpPr>
        <p:spPr>
          <a:xfrm>
            <a:off x="10938168" y="1752252"/>
            <a:ext cx="18583" cy="7399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DEA52337-C7FC-4AAD-BE49-0B6C7EE05179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 flipH="1">
            <a:off x="10975333" y="2765927"/>
            <a:ext cx="1" cy="1756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D9B556B5-FF49-4EE9-AFF6-5DCFAB7AA6FB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>
            <a:off x="10975333" y="3127055"/>
            <a:ext cx="0" cy="1864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7A37071-3F26-4010-B406-C492AA21F712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H="1">
            <a:off x="10975330" y="3583742"/>
            <a:ext cx="3" cy="2022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50C08D38-4722-46AF-A245-73269D26AEC6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10975330" y="4094724"/>
            <a:ext cx="3" cy="2770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12" descr="How to create MySQL database in AWS? – Neha's Blog">
            <a:extLst>
              <a:ext uri="{FF2B5EF4-FFF2-40B4-BE49-F238E27FC236}">
                <a16:creationId xmlns:a16="http://schemas.microsoft.com/office/drawing/2014/main" id="{89373269-A373-41BA-8F12-BE29D96C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08" y="4752022"/>
            <a:ext cx="836247" cy="51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43EE8E61-0326-4C80-A044-60120C425834}"/>
              </a:ext>
            </a:extLst>
          </p:cNvPr>
          <p:cNvCxnSpPr>
            <a:stCxn id="1052" idx="2"/>
            <a:endCxn id="5" idx="0"/>
          </p:cNvCxnSpPr>
          <p:nvPr/>
        </p:nvCxnSpPr>
        <p:spPr>
          <a:xfrm>
            <a:off x="3264432" y="5267881"/>
            <a:ext cx="15891" cy="4925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FE635C4-A957-4014-A4AF-8DF6A01B8CFD}"/>
              </a:ext>
            </a:extLst>
          </p:cNvPr>
          <p:cNvSpPr/>
          <p:nvPr/>
        </p:nvSpPr>
        <p:spPr>
          <a:xfrm>
            <a:off x="0" y="-42074"/>
            <a:ext cx="12191998" cy="4826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100" b="1" i="0" u="none" strike="noStrike" kern="100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Block Diagram</a:t>
            </a:r>
          </a:p>
        </p:txBody>
      </p:sp>
      <p:cxnSp>
        <p:nvCxnSpPr>
          <p:cNvPr id="1076" name="Connector: Elbow 1075">
            <a:extLst>
              <a:ext uri="{FF2B5EF4-FFF2-40B4-BE49-F238E27FC236}">
                <a16:creationId xmlns:a16="http://schemas.microsoft.com/office/drawing/2014/main" id="{3A37E2D8-F6FA-45B1-BCEB-ECC31EDF5729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2230235" y="3003914"/>
            <a:ext cx="137279" cy="1701450"/>
          </a:xfrm>
          <a:prstGeom prst="bentConnector4">
            <a:avLst>
              <a:gd name="adj1" fmla="val -296679"/>
              <a:gd name="adj2" fmla="val 7349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DF29DB-0F22-4867-B0B2-61FB948EB89B}"/>
              </a:ext>
            </a:extLst>
          </p:cNvPr>
          <p:cNvSpPr txBox="1"/>
          <p:nvPr/>
        </p:nvSpPr>
        <p:spPr>
          <a:xfrm>
            <a:off x="870843" y="4914365"/>
            <a:ext cx="1653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2. Push the cumulative prepared Sheet to HBase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0D3E101-FB49-4789-9A88-B19F6E109E05}"/>
              </a:ext>
            </a:extLst>
          </p:cNvPr>
          <p:cNvSpPr txBox="1"/>
          <p:nvPr/>
        </p:nvSpPr>
        <p:spPr>
          <a:xfrm>
            <a:off x="8272806" y="3709372"/>
            <a:ext cx="44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No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9ECF869-B3A3-4B50-813D-929655FF85AD}"/>
              </a:ext>
            </a:extLst>
          </p:cNvPr>
          <p:cNvSpPr txBox="1"/>
          <p:nvPr/>
        </p:nvSpPr>
        <p:spPr>
          <a:xfrm>
            <a:off x="920420" y="1348359"/>
            <a:ext cx="1975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Manually prepare SQL scripts or using utilities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2FEC000-5740-4158-96BB-67D54A9C40DA}"/>
              </a:ext>
            </a:extLst>
          </p:cNvPr>
          <p:cNvSpPr txBox="1"/>
          <p:nvPr/>
        </p:nvSpPr>
        <p:spPr>
          <a:xfrm>
            <a:off x="1847248" y="3961315"/>
            <a:ext cx="1410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1. Push the generated records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F7EF38C-16E9-4AC6-A265-2075EA974A8F}"/>
              </a:ext>
            </a:extLst>
          </p:cNvPr>
          <p:cNvSpPr txBox="1"/>
          <p:nvPr/>
        </p:nvSpPr>
        <p:spPr>
          <a:xfrm>
            <a:off x="885052" y="2683809"/>
            <a:ext cx="197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Sqoop import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04984C0-1CA9-40B5-B129-773B6F538686}"/>
              </a:ext>
            </a:extLst>
          </p:cNvPr>
          <p:cNvSpPr txBox="1"/>
          <p:nvPr/>
        </p:nvSpPr>
        <p:spPr>
          <a:xfrm>
            <a:off x="6507523" y="3222179"/>
            <a:ext cx="44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Yes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CC7B3F3-E324-45E2-8287-DFE1FD03CE38}"/>
              </a:ext>
            </a:extLst>
          </p:cNvPr>
          <p:cNvSpPr txBox="1"/>
          <p:nvPr/>
        </p:nvSpPr>
        <p:spPr>
          <a:xfrm>
            <a:off x="6484216" y="4206762"/>
            <a:ext cx="44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8B3668D-A8EC-4DF1-B637-26F799BAA05C}"/>
              </a:ext>
            </a:extLst>
          </p:cNvPr>
          <p:cNvSpPr txBox="1"/>
          <p:nvPr/>
        </p:nvSpPr>
        <p:spPr>
          <a:xfrm>
            <a:off x="6507522" y="4694294"/>
            <a:ext cx="44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Yes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E298926-7DAC-4FAD-89AA-BD38AF07561C}"/>
              </a:ext>
            </a:extLst>
          </p:cNvPr>
          <p:cNvSpPr txBox="1"/>
          <p:nvPr/>
        </p:nvSpPr>
        <p:spPr>
          <a:xfrm>
            <a:off x="8228348" y="4449542"/>
            <a:ext cx="44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No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F73989-E4B6-4C9C-90D2-BACC308CB3B7}"/>
              </a:ext>
            </a:extLst>
          </p:cNvPr>
          <p:cNvSpPr txBox="1"/>
          <p:nvPr/>
        </p:nvSpPr>
        <p:spPr>
          <a:xfrm>
            <a:off x="8272805" y="5188516"/>
            <a:ext cx="44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No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CA65220-0A8B-4793-AED6-43A6F7D04068}"/>
              </a:ext>
            </a:extLst>
          </p:cNvPr>
          <p:cNvSpPr txBox="1"/>
          <p:nvPr/>
        </p:nvSpPr>
        <p:spPr>
          <a:xfrm>
            <a:off x="7746385" y="3335039"/>
            <a:ext cx="103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Score &lt; 200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BF52197-F908-49BC-8E89-380825507EDF}"/>
              </a:ext>
            </a:extLst>
          </p:cNvPr>
          <p:cNvSpPr txBox="1"/>
          <p:nvPr/>
        </p:nvSpPr>
        <p:spPr>
          <a:xfrm>
            <a:off x="7720621" y="3997606"/>
            <a:ext cx="135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Moving Balance threshold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A2F2D0-C643-4354-AD99-488BAC945108}"/>
              </a:ext>
            </a:extLst>
          </p:cNvPr>
          <p:cNvSpPr txBox="1"/>
          <p:nvPr/>
        </p:nvSpPr>
        <p:spPr>
          <a:xfrm>
            <a:off x="7853401" y="4705685"/>
            <a:ext cx="838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Location Threshold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8C25ACB-4153-4A33-89F8-7FA9E98A0C42}"/>
              </a:ext>
            </a:extLst>
          </p:cNvPr>
          <p:cNvSpPr txBox="1"/>
          <p:nvPr/>
        </p:nvSpPr>
        <p:spPr>
          <a:xfrm>
            <a:off x="6337343" y="1202159"/>
            <a:ext cx="838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Producer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6DCA3C6-0D9E-4970-931E-4F34DB8A7ABA}"/>
              </a:ext>
            </a:extLst>
          </p:cNvPr>
          <p:cNvSpPr txBox="1"/>
          <p:nvPr/>
        </p:nvSpPr>
        <p:spPr>
          <a:xfrm>
            <a:off x="8713961" y="1160745"/>
            <a:ext cx="838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Consumer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2B990F05-95EC-4FA6-82E5-18606475C5FC}"/>
              </a:ext>
            </a:extLst>
          </p:cNvPr>
          <p:cNvSpPr/>
          <p:nvPr/>
        </p:nvSpPr>
        <p:spPr>
          <a:xfrm>
            <a:off x="8082279" y="769804"/>
            <a:ext cx="1473200" cy="27212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Real time Terminal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0523704-98E8-4DF7-877F-4D5F05A8AC12}"/>
              </a:ext>
            </a:extLst>
          </p:cNvPr>
          <p:cNvCxnSpPr>
            <a:cxnSpLocks/>
          </p:cNvCxnSpPr>
          <p:nvPr/>
        </p:nvCxnSpPr>
        <p:spPr>
          <a:xfrm flipH="1">
            <a:off x="8753468" y="1049076"/>
            <a:ext cx="3" cy="1671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3133DEA-BE31-4713-8C90-CC659DC69653}"/>
              </a:ext>
            </a:extLst>
          </p:cNvPr>
          <p:cNvSpPr txBox="1"/>
          <p:nvPr/>
        </p:nvSpPr>
        <p:spPr>
          <a:xfrm>
            <a:off x="11238987" y="1487222"/>
            <a:ext cx="838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service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81AFFC5-61EF-49CA-8549-52C1EBA94C89}"/>
              </a:ext>
            </a:extLst>
          </p:cNvPr>
          <p:cNvSpPr txBox="1"/>
          <p:nvPr/>
        </p:nvSpPr>
        <p:spPr>
          <a:xfrm>
            <a:off x="10002068" y="2520540"/>
            <a:ext cx="197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Read xml Data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0EC8925-EA73-4EC4-B63E-EEAB1468207D}"/>
              </a:ext>
            </a:extLst>
          </p:cNvPr>
          <p:cNvSpPr txBox="1"/>
          <p:nvPr/>
        </p:nvSpPr>
        <p:spPr>
          <a:xfrm>
            <a:off x="9950436" y="2907351"/>
            <a:ext cx="197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Parsing the data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058E7AC-6339-480B-B781-D7EBEFCDA049}"/>
              </a:ext>
            </a:extLst>
          </p:cNvPr>
          <p:cNvSpPr txBox="1"/>
          <p:nvPr/>
        </p:nvSpPr>
        <p:spPr>
          <a:xfrm>
            <a:off x="10001817" y="3302422"/>
            <a:ext cx="197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Validating Rules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FE68D76-456E-442E-B8AE-76B8F5C54142}"/>
              </a:ext>
            </a:extLst>
          </p:cNvPr>
          <p:cNvSpPr txBox="1"/>
          <p:nvPr/>
        </p:nvSpPr>
        <p:spPr>
          <a:xfrm>
            <a:off x="10074538" y="3812126"/>
            <a:ext cx="197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Response to terminal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5D1EAA0-6223-4ACD-A967-F3B378830C19}"/>
              </a:ext>
            </a:extLst>
          </p:cNvPr>
          <p:cNvSpPr txBox="1"/>
          <p:nvPr/>
        </p:nvSpPr>
        <p:spPr>
          <a:xfrm>
            <a:off x="9941284" y="4438975"/>
            <a:ext cx="2108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N" sz="1100" dirty="0"/>
              <a:t>Post Transaction.</a:t>
            </a:r>
          </a:p>
          <a:p>
            <a:pPr marL="228600" indent="-228600">
              <a:buAutoNum type="arabicPeriod"/>
            </a:pPr>
            <a:r>
              <a:rPr lang="en-IN" sz="1100" dirty="0"/>
              <a:t>Calculate and  update the cumulative parameter.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1FCE66-B317-4C4F-9BFC-D39B8D536B92}"/>
              </a:ext>
            </a:extLst>
          </p:cNvPr>
          <p:cNvSpPr txBox="1"/>
          <p:nvPr/>
        </p:nvSpPr>
        <p:spPr>
          <a:xfrm>
            <a:off x="5961897" y="5581437"/>
            <a:ext cx="31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Rule Validation</a:t>
            </a:r>
          </a:p>
        </p:txBody>
      </p:sp>
      <p:pic>
        <p:nvPicPr>
          <p:cNvPr id="135" name="Picture 14" descr="Download MySQL Logo in SVG Vector or PNG File Format - Logo.wine">
            <a:extLst>
              <a:ext uri="{FF2B5EF4-FFF2-40B4-BE49-F238E27FC236}">
                <a16:creationId xmlns:a16="http://schemas.microsoft.com/office/drawing/2014/main" id="{57D7744D-C1B8-411E-999C-83CC1AD5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1" y="2061895"/>
            <a:ext cx="933683" cy="6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Apache Airflow">
            <a:extLst>
              <a:ext uri="{FF2B5EF4-FFF2-40B4-BE49-F238E27FC236}">
                <a16:creationId xmlns:a16="http://schemas.microsoft.com/office/drawing/2014/main" id="{065BBC10-068E-4C8D-843D-370C260C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82" y="557394"/>
            <a:ext cx="990186" cy="4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541CE30-9361-49B3-BBE3-9A57C8A24532}"/>
              </a:ext>
            </a:extLst>
          </p:cNvPr>
          <p:cNvSpPr/>
          <p:nvPr/>
        </p:nvSpPr>
        <p:spPr>
          <a:xfrm>
            <a:off x="107122" y="522900"/>
            <a:ext cx="12021472" cy="622334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EA005-46ED-4808-BFAD-062F3C163CFB}"/>
              </a:ext>
            </a:extLst>
          </p:cNvPr>
          <p:cNvSpPr/>
          <p:nvPr/>
        </p:nvSpPr>
        <p:spPr>
          <a:xfrm>
            <a:off x="0" y="10839"/>
            <a:ext cx="12191998" cy="4826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0" lang="en-US" sz="2400" b="1" i="0" u="none" strike="noStrike" kern="1000" cap="none" spc="-3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DC4BB-AAD3-4C01-B95C-C4D2F2526602}"/>
              </a:ext>
            </a:extLst>
          </p:cNvPr>
          <p:cNvSpPr/>
          <p:nvPr/>
        </p:nvSpPr>
        <p:spPr>
          <a:xfrm>
            <a:off x="1511211" y="2217192"/>
            <a:ext cx="3678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+mn-cs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085B7-FEF1-4EEB-A05F-B3A707E3C260}"/>
              </a:ext>
            </a:extLst>
          </p:cNvPr>
          <p:cNvSpPr/>
          <p:nvPr/>
        </p:nvSpPr>
        <p:spPr>
          <a:xfrm flipV="1">
            <a:off x="1637803" y="3034431"/>
            <a:ext cx="3425203" cy="1060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5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189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Ericsson Hilda</vt:lpstr>
      <vt:lpstr>Ericsson Hilda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Bigdata Factory</dc:creator>
  <cp:lastModifiedBy>Bigdata Factory</cp:lastModifiedBy>
  <cp:revision>43</cp:revision>
  <dcterms:created xsi:type="dcterms:W3CDTF">2020-12-22T04:01:35Z</dcterms:created>
  <dcterms:modified xsi:type="dcterms:W3CDTF">2021-01-17T12:38:47Z</dcterms:modified>
</cp:coreProperties>
</file>