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74" r:id="rId3"/>
    <p:sldId id="268" r:id="rId4"/>
    <p:sldId id="294" r:id="rId5"/>
    <p:sldId id="265" r:id="rId6"/>
    <p:sldId id="283" r:id="rId7"/>
    <p:sldId id="287" r:id="rId8"/>
    <p:sldId id="292" r:id="rId9"/>
    <p:sldId id="293" r:id="rId10"/>
    <p:sldId id="288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59B52C-765B-478E-9AD1-6224BAB65FF0}">
          <p14:sldIdLst>
            <p14:sldId id="274"/>
            <p14:sldId id="268"/>
            <p14:sldId id="294"/>
            <p14:sldId id="265"/>
            <p14:sldId id="283"/>
            <p14:sldId id="287"/>
            <p14:sldId id="292"/>
            <p14:sldId id="293"/>
            <p14:sldId id="288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9" autoAdjust="0"/>
    <p:restoredTop sz="97253" autoAdjust="0"/>
  </p:normalViewPr>
  <p:slideViewPr>
    <p:cSldViewPr snapToGrid="0">
      <p:cViewPr varScale="1">
        <p:scale>
          <a:sx n="74" d="100"/>
          <a:sy n="74" d="100"/>
        </p:scale>
        <p:origin x="78" y="13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8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19A3A-0646-468D-992B-BA10B6E873CE}" type="datetimeFigureOut">
              <a:rPr lang="en-SG" smtClean="0"/>
              <a:pPr/>
              <a:t>14/8/2019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A6CF7-F618-48F8-BE8D-DEF5B6FE484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403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A6CF7-F618-48F8-BE8D-DEF5B6FE4845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788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72BE-9CA9-495D-892C-78E90331A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5D8F0-048A-4A0A-BEBF-A23E37FE7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02B17-76C7-44BF-A0EC-E271A2FB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CE86-34A4-4439-879E-BDE2E260B0F6}" type="datetimeFigureOut">
              <a:rPr lang="en-SG" smtClean="0"/>
              <a:pPr/>
              <a:t>14/8/2019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55445-D8E7-4760-93D6-827EC7FB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8BEE5-085F-48E8-A684-18AE881C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3AFE-036B-48F3-A0F0-F9EAA77F2738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693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AFB1-543C-466D-8A38-E639A5FA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8D99E-6899-4764-8D30-5CFE4FCB0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3A91B-DE89-45B2-889B-51CB7DCC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CE86-34A4-4439-879E-BDE2E260B0F6}" type="datetimeFigureOut">
              <a:rPr lang="en-SG" smtClean="0"/>
              <a:pPr/>
              <a:t>14/8/2019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1A0BC-7E4F-4B92-BC3A-82B7155E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24605-DC69-4280-B96E-C3FF1C73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3AFE-036B-48F3-A0F0-F9EAA77F2738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045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737FF-C3E0-4E9B-A4CC-566EA4583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B27E5-4AF0-433C-B2ED-CB2AB1C4A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D4330-A2FF-4954-A6FB-9FA600AD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CE86-34A4-4439-879E-BDE2E260B0F6}" type="datetimeFigureOut">
              <a:rPr lang="en-SG" smtClean="0"/>
              <a:pPr/>
              <a:t>14/8/2019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27F8F-9382-4111-A5D6-E1A3E158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59B14-1B7B-4EC2-9C23-6966B42C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3AFE-036B-48F3-A0F0-F9EAA77F2738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1728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  <a:pPr/>
              <a:t>14/8/2019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3965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  <a:pPr/>
              <a:t>14/8/2019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8789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  <a:pPr/>
              <a:t>14/8/2019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0703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  <a:pPr/>
              <a:t>14/8/2019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353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  <a:pPr/>
              <a:t>14/8/2019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4017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  <a:pPr/>
              <a:t>14/8/2019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3083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  <a:pPr/>
              <a:t>14/8/2019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2418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  <a:pPr/>
              <a:t>14/8/2019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179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210E-84C3-4573-AD4A-44293D5A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10DE9-FBCD-47EB-A0B1-7F79640F8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400"/>
            </a:lvl1pPr>
            <a:lvl2pPr>
              <a:buFont typeface="Wingdings" pitchFamily="2" charset="2"/>
              <a:buChar char=""/>
              <a:defRPr sz="14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44ECF-ACC5-40FA-968C-3AB0F2D4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CE86-34A4-4439-879E-BDE2E260B0F6}" type="datetimeFigureOut">
              <a:rPr lang="en-SG" smtClean="0"/>
              <a:pPr/>
              <a:t>14/8/2019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D19FF-669F-489D-81D5-AC802ECD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07BB-8ADE-400D-854C-B1B49B03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3AFE-036B-48F3-A0F0-F9EAA77F2738}" type="slidenum">
              <a:rPr lang="en-SG" smtClean="0"/>
              <a:pPr/>
              <a:t>‹#›</a:t>
            </a:fld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BE4850-7C5D-4D6A-A865-6B711C59F9C6}"/>
              </a:ext>
            </a:extLst>
          </p:cNvPr>
          <p:cNvCxnSpPr/>
          <p:nvPr userDrawn="1"/>
        </p:nvCxnSpPr>
        <p:spPr>
          <a:xfrm>
            <a:off x="279132" y="943276"/>
            <a:ext cx="116561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2184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  <a:pPr/>
              <a:t>14/8/2019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956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  <a:pPr/>
              <a:t>14/8/2019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06805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  <a:pPr/>
              <a:t>14/8/2019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13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3FAA-F30D-41D5-B182-9F6B0BB3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8DC75-7015-46CF-8A70-AB4401B1B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0904D-FCE8-48C2-92F7-73C53AFF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CE86-34A4-4439-879E-BDE2E260B0F6}" type="datetimeFigureOut">
              <a:rPr lang="en-SG" smtClean="0"/>
              <a:pPr/>
              <a:t>14/8/2019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4D431-1DE1-4422-8709-E85D1A6B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488ED-50FB-4C4E-A377-C64A7446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3AFE-036B-48F3-A0F0-F9EAA77F2738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764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EB01-81BD-4FE5-B801-855E6ACD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57A3C-9821-4DE0-96A7-063C3D090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62899-CEA6-421A-BE1A-F30D23D03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C226B-D2CD-4D52-826D-16DEB26B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CE86-34A4-4439-879E-BDE2E260B0F6}" type="datetimeFigureOut">
              <a:rPr lang="en-SG" smtClean="0"/>
              <a:pPr/>
              <a:t>14/8/2019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BC193-203D-43C8-B867-F6F1DD7A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A504D-D52A-40FB-BAF5-76127BD2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3AFE-036B-48F3-A0F0-F9EAA77F2738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391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1158-0ACB-4F26-9665-C1D483DB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E0648-0C31-4C65-A05A-9964310B9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08E73-DEBE-4952-AD05-2661AE8CF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26684-2FFA-44A8-ABF5-7AEDDEFDF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BC05C-2A23-4680-845E-3508E30F4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565280-B2D7-4B8D-8F27-08321A56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CE86-34A4-4439-879E-BDE2E260B0F6}" type="datetimeFigureOut">
              <a:rPr lang="en-SG" smtClean="0"/>
              <a:pPr/>
              <a:t>14/8/2019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5ABF8A-D2AE-4FD3-89B5-CE8627FB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89E6EC-3121-4ADC-B0A2-A4AF6A2A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3AFE-036B-48F3-A0F0-F9EAA77F2738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74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4DCC9-457D-4838-86D3-BF41C0B3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17DF31-4565-4A25-88B5-959306EA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CE86-34A4-4439-879E-BDE2E260B0F6}" type="datetimeFigureOut">
              <a:rPr lang="en-SG" smtClean="0"/>
              <a:pPr/>
              <a:t>14/8/2019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72959-5849-478C-B233-6259E960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61F7F-EFDB-43AF-BAA9-F2B6091C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3AFE-036B-48F3-A0F0-F9EAA77F2738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836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2C959-B78C-48E3-A61D-6D71740F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CE86-34A4-4439-879E-BDE2E260B0F6}" type="datetimeFigureOut">
              <a:rPr lang="en-SG" smtClean="0"/>
              <a:pPr/>
              <a:t>14/8/2019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6B83D-FEC8-4338-9B2E-4DB24DAF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9FB81-1ECA-4D1D-9586-DC6E1519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3AFE-036B-48F3-A0F0-F9EAA77F2738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327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C2C0-81E7-42E1-BF76-7DBD72D3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7D66-E562-49ED-AF18-026EF04D8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2FC74-3680-4BEF-BE74-6288BC4A2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C869A-E1B7-4742-A769-C7AD0373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CE86-34A4-4439-879E-BDE2E260B0F6}" type="datetimeFigureOut">
              <a:rPr lang="en-SG" smtClean="0"/>
              <a:pPr/>
              <a:t>14/8/2019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CBD3A-9BCC-43F4-A34B-44A107C5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51127-1129-4E13-9145-8C368B7E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3AFE-036B-48F3-A0F0-F9EAA77F2738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935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73DE-316E-43EA-AA26-6108EBAE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F40DE-5AB8-4D05-9AFB-F584D4736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65F13-AB88-45CB-88C1-B2E758E16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5C9F2-B51A-420A-96FE-4350977E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CE86-34A4-4439-879E-BDE2E260B0F6}" type="datetimeFigureOut">
              <a:rPr lang="en-SG" smtClean="0"/>
              <a:pPr/>
              <a:t>14/8/2019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FC327-8115-4E50-816D-44649726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5BA9B-58FF-4017-BA29-F5EC2F91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3AFE-036B-48F3-A0F0-F9EAA77F2738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34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BD8D4-DC79-426A-83A0-693C82DD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298384"/>
            <a:ext cx="11656193" cy="517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D2316-F132-4445-91C3-0398D890C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9133" y="1135781"/>
            <a:ext cx="11656192" cy="490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B9D82-E70A-4BC0-B6F8-610406BFC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9132" y="62347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FCE86-34A4-4439-879E-BDE2E260B0F6}" type="datetimeFigureOut">
              <a:rPr lang="en-SG" smtClean="0"/>
              <a:pPr/>
              <a:t>14/8/2019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70A62-CA1C-46FC-BB04-0E77E3AA5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2704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46BCE-5C5B-4BCF-BDA6-F2FF0DD17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2125" y="62307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43AFE-036B-48F3-A0F0-F9EAA77F2738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065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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36CAE-59D8-44F9-8C65-99D4FF9A1B44}" type="datetimeFigureOut">
              <a:rPr lang="en-SG" smtClean="0"/>
              <a:pPr/>
              <a:t>14/8/2019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568DF-71A6-4937-A031-3CAFBB8A20F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677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3798034" y="3488747"/>
            <a:ext cx="1552450" cy="1208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Dispatcher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582541" y="3792408"/>
            <a:ext cx="1552450" cy="1208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Dispatcher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21473" y="3494179"/>
            <a:ext cx="1550747" cy="11977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Ingestion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31827" y="3790583"/>
            <a:ext cx="1550747" cy="11977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Ingestion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433" y="5750806"/>
            <a:ext cx="11515502" cy="8027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Messaging Queue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89088" y="2515352"/>
            <a:ext cx="11810457" cy="4200087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Kubernetes Cluster (e.g.,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minikube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cluster running at 192.168.99.100 as a virtual machine)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 flipH="1">
            <a:off x="510691" y="1799058"/>
            <a:ext cx="12214" cy="2272103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36427" y="457130"/>
            <a:ext cx="815245" cy="815245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3352516" y="4085436"/>
            <a:ext cx="1552450" cy="1208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Dispatcher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030947" y="747447"/>
            <a:ext cx="746226" cy="3486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IP Cam</a:t>
            </a:r>
          </a:p>
        </p:txBody>
      </p:sp>
      <p:pic>
        <p:nvPicPr>
          <p:cNvPr id="1032" name="Picture 8" descr="Image result for web  vide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81"/>
          <a:stretch/>
        </p:blipFill>
        <p:spPr bwMode="auto">
          <a:xfrm>
            <a:off x="7393006" y="526955"/>
            <a:ext cx="1438063" cy="81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Cloud 94"/>
          <p:cNvSpPr/>
          <p:nvPr/>
        </p:nvSpPr>
        <p:spPr>
          <a:xfrm>
            <a:off x="9611877" y="1610101"/>
            <a:ext cx="1507871" cy="5544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Internet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338536" y="703485"/>
            <a:ext cx="2872674" cy="49760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 display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 to: https://abc.com/dashboard</a:t>
            </a:r>
          </a:p>
        </p:txBody>
      </p:sp>
      <p:cxnSp>
        <p:nvCxnSpPr>
          <p:cNvPr id="109" name="Straight Connector 108"/>
          <p:cNvCxnSpPr>
            <a:stCxn id="95" idx="2"/>
          </p:cNvCxnSpPr>
          <p:nvPr/>
        </p:nvCxnSpPr>
        <p:spPr>
          <a:xfrm flipH="1">
            <a:off x="8871053" y="1887318"/>
            <a:ext cx="745501" cy="65889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80" idx="1"/>
            <a:endCxn id="2" idx="0"/>
          </p:cNvCxnSpPr>
          <p:nvPr/>
        </p:nvCxnSpPr>
        <p:spPr>
          <a:xfrm flipH="1">
            <a:off x="1860989" y="1884569"/>
            <a:ext cx="212108" cy="4682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032" idx="3"/>
          </p:cNvCxnSpPr>
          <p:nvPr/>
        </p:nvCxnSpPr>
        <p:spPr>
          <a:xfrm>
            <a:off x="8831069" y="932737"/>
            <a:ext cx="1138672" cy="720534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887949" y="4291797"/>
            <a:ext cx="1789034" cy="8647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373026" y="4085436"/>
            <a:ext cx="1550747" cy="11977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Ingestion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9969741" y="2079194"/>
            <a:ext cx="0" cy="2004401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1788678" y="5285383"/>
            <a:ext cx="0" cy="465423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0" y="0"/>
            <a:ext cx="12192000" cy="3486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Scalable </a:t>
            </a: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Microservices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Architecture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1673233" y="920820"/>
            <a:ext cx="612490" cy="730455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14389" y="1877390"/>
            <a:ext cx="0" cy="1919716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28268" y="1877390"/>
            <a:ext cx="13477" cy="1618286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086" idx="2"/>
          </p:cNvCxnSpPr>
          <p:nvPr/>
        </p:nvCxnSpPr>
        <p:spPr>
          <a:xfrm>
            <a:off x="547983" y="1133867"/>
            <a:ext cx="157950" cy="541307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1650374" y="3020183"/>
            <a:ext cx="267416" cy="375660"/>
            <a:chOff x="11285460" y="3482385"/>
            <a:chExt cx="267416" cy="375660"/>
          </a:xfrm>
        </p:grpSpPr>
        <p:sp>
          <p:nvSpPr>
            <p:cNvPr id="78" name="Oval 77"/>
            <p:cNvSpPr/>
            <p:nvPr/>
          </p:nvSpPr>
          <p:spPr>
            <a:xfrm>
              <a:off x="11285460" y="381232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1507157" y="348238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11400905" y="36472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574259" y="3045617"/>
            <a:ext cx="267416" cy="375660"/>
            <a:chOff x="11285460" y="3482385"/>
            <a:chExt cx="267416" cy="375660"/>
          </a:xfrm>
        </p:grpSpPr>
        <p:sp>
          <p:nvSpPr>
            <p:cNvPr id="108" name="Oval 107"/>
            <p:cNvSpPr/>
            <p:nvPr/>
          </p:nvSpPr>
          <p:spPr>
            <a:xfrm>
              <a:off x="11285460" y="381232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11507157" y="348238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11400905" y="36472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7122501" y="3493445"/>
            <a:ext cx="1552450" cy="1208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ML Model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907008" y="3797106"/>
            <a:ext cx="1552450" cy="1208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ML Model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676983" y="4090134"/>
            <a:ext cx="1552450" cy="1208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ML Model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7898726" y="3050315"/>
            <a:ext cx="267416" cy="375660"/>
            <a:chOff x="11285460" y="3482385"/>
            <a:chExt cx="267416" cy="375660"/>
          </a:xfrm>
        </p:grpSpPr>
        <p:sp>
          <p:nvSpPr>
            <p:cNvPr id="118" name="Oval 117"/>
            <p:cNvSpPr/>
            <p:nvPr/>
          </p:nvSpPr>
          <p:spPr>
            <a:xfrm>
              <a:off x="11285460" y="381232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11507157" y="348238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11400905" y="36472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10297804" y="3493445"/>
            <a:ext cx="1552450" cy="1208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 Display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0082311" y="3797106"/>
            <a:ext cx="1552450" cy="1208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 Display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9852286" y="4090134"/>
            <a:ext cx="1552450" cy="1208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 Display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11074029" y="3050315"/>
            <a:ext cx="267416" cy="375660"/>
            <a:chOff x="11285460" y="3482385"/>
            <a:chExt cx="267416" cy="375660"/>
          </a:xfrm>
        </p:grpSpPr>
        <p:sp>
          <p:nvSpPr>
            <p:cNvPr id="127" name="Oval 126"/>
            <p:cNvSpPr/>
            <p:nvPr/>
          </p:nvSpPr>
          <p:spPr>
            <a:xfrm>
              <a:off x="11285460" y="381232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11507157" y="348238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11400905" y="36472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30" name="Straight Connector 129"/>
          <p:cNvCxnSpPr/>
          <p:nvPr/>
        </p:nvCxnSpPr>
        <p:spPr>
          <a:xfrm>
            <a:off x="2051525" y="4980234"/>
            <a:ext cx="0" cy="770572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2285722" y="4683830"/>
            <a:ext cx="0" cy="1066976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utoShape 2" descr="Image result for heart rate sensor"/>
          <p:cNvSpPr>
            <a:spLocks noChangeAspect="1" noChangeArrowheads="1"/>
          </p:cNvSpPr>
          <p:nvPr/>
        </p:nvSpPr>
        <p:spPr bwMode="auto">
          <a:xfrm>
            <a:off x="7334660" y="328469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AutoShape 4" descr="Image result for heart rate sensor"/>
          <p:cNvSpPr>
            <a:spLocks noChangeAspect="1" noChangeArrowheads="1"/>
          </p:cNvSpPr>
          <p:nvPr/>
        </p:nvSpPr>
        <p:spPr bwMode="auto">
          <a:xfrm>
            <a:off x="7487060" y="343709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080" name="Picture 8" descr="Image result for heart rate sens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097" y="1487248"/>
            <a:ext cx="1058606" cy="79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Rectangle 131"/>
          <p:cNvSpPr/>
          <p:nvPr/>
        </p:nvSpPr>
        <p:spPr>
          <a:xfrm>
            <a:off x="3050941" y="1589487"/>
            <a:ext cx="994301" cy="48970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Heart Rate Monitor</a:t>
            </a:r>
          </a:p>
        </p:txBody>
      </p:sp>
      <p:pic>
        <p:nvPicPr>
          <p:cNvPr id="133" name="Picture 8" descr="Image result for web  vide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81"/>
          <a:stretch/>
        </p:blipFill>
        <p:spPr bwMode="auto">
          <a:xfrm>
            <a:off x="7359268" y="1516765"/>
            <a:ext cx="1438063" cy="81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Rectangle 133"/>
          <p:cNvSpPr/>
          <p:nvPr/>
        </p:nvSpPr>
        <p:spPr>
          <a:xfrm>
            <a:off x="4338536" y="1551312"/>
            <a:ext cx="2872673" cy="49760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 display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 to: https://abc.com/dashboard</a:t>
            </a:r>
          </a:p>
        </p:txBody>
      </p:sp>
      <p:cxnSp>
        <p:nvCxnSpPr>
          <p:cNvPr id="135" name="Straight Connector 134"/>
          <p:cNvCxnSpPr/>
          <p:nvPr/>
        </p:nvCxnSpPr>
        <p:spPr>
          <a:xfrm>
            <a:off x="5236242" y="4691922"/>
            <a:ext cx="0" cy="1066976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019435" y="5000447"/>
            <a:ext cx="0" cy="770572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795956" y="5283179"/>
            <a:ext cx="0" cy="465423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118956" y="3925524"/>
            <a:ext cx="1788052" cy="861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5340498" y="3606854"/>
            <a:ext cx="1782003" cy="15009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1239661" y="5292907"/>
            <a:ext cx="0" cy="465423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11502508" y="4987758"/>
            <a:ext cx="0" cy="770572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1736705" y="4691354"/>
            <a:ext cx="0" cy="1066976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loud 1"/>
          <p:cNvSpPr/>
          <p:nvPr/>
        </p:nvSpPr>
        <p:spPr>
          <a:xfrm>
            <a:off x="371036" y="1612034"/>
            <a:ext cx="1491196" cy="5544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Internet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>
            <a:off x="10155504" y="2079194"/>
            <a:ext cx="25003" cy="1711389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95" idx="1"/>
          </p:cNvCxnSpPr>
          <p:nvPr/>
        </p:nvCxnSpPr>
        <p:spPr>
          <a:xfrm>
            <a:off x="10365813" y="2163944"/>
            <a:ext cx="28273" cy="1324803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6" name="Picture 14" descr="Image result for wireless temperature sensor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4" t="11877" r="19337" b="7715"/>
          <a:stretch/>
        </p:blipFill>
        <p:spPr bwMode="auto">
          <a:xfrm>
            <a:off x="235686" y="369662"/>
            <a:ext cx="624594" cy="76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Rectangle 170"/>
          <p:cNvSpPr/>
          <p:nvPr/>
        </p:nvSpPr>
        <p:spPr>
          <a:xfrm>
            <a:off x="827218" y="479475"/>
            <a:ext cx="1139825" cy="4963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Temperature Monitor</a:t>
            </a:r>
          </a:p>
        </p:txBody>
      </p:sp>
    </p:spTree>
    <p:extLst>
      <p:ext uri="{BB962C8B-B14F-4D97-AF65-F5344CB8AC3E}">
        <p14:creationId xmlns:p14="http://schemas.microsoft.com/office/powerpoint/2010/main" val="1673006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803657" y="5156830"/>
            <a:ext cx="137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select pod where “</a:t>
            </a:r>
            <a:r>
              <a:rPr lang="en-IN" sz="1200" i="1" dirty="0"/>
              <a:t>app=</a:t>
            </a:r>
            <a:r>
              <a:rPr lang="en-IN" sz="1200" i="1" dirty="0" err="1"/>
              <a:t>tfsimagenet</a:t>
            </a:r>
            <a:r>
              <a:rPr lang="en-IN" sz="1200" i="1" dirty="0"/>
              <a:t>”</a:t>
            </a:r>
            <a:endParaRPr lang="en-US" sz="1200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A0B61-6292-4BD8-ADB6-732B894E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Kubernetes</a:t>
            </a:r>
            <a:r>
              <a:rPr lang="en-US" dirty="0"/>
              <a:t> Service</a:t>
            </a:r>
            <a:endParaRPr lang="en-SG" dirty="0"/>
          </a:p>
        </p:txBody>
      </p: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id="{75B334A5-50C3-41B0-81F4-DB1B6DD27B17}"/>
              </a:ext>
            </a:extLst>
          </p:cNvPr>
          <p:cNvSpPr/>
          <p:nvPr/>
        </p:nvSpPr>
        <p:spPr>
          <a:xfrm>
            <a:off x="9733154" y="5116913"/>
            <a:ext cx="703233" cy="513445"/>
          </a:xfrm>
          <a:prstGeom prst="roundRect">
            <a:avLst>
              <a:gd name="adj" fmla="val 115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Pod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C219D858-AFE2-4C4D-85DD-4B6759B661FA}"/>
              </a:ext>
            </a:extLst>
          </p:cNvPr>
          <p:cNvSpPr/>
          <p:nvPr/>
        </p:nvSpPr>
        <p:spPr>
          <a:xfrm>
            <a:off x="4872132" y="5287038"/>
            <a:ext cx="2931525" cy="834189"/>
          </a:xfrm>
          <a:prstGeom prst="roundRect">
            <a:avLst>
              <a:gd name="adj" fmla="val 115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tfsimagenet</a:t>
            </a:r>
            <a:r>
              <a:rPr lang="en-US" sz="1400" b="1" dirty="0">
                <a:solidFill>
                  <a:schemeClr val="tx1"/>
                </a:solidFill>
              </a:rPr>
              <a:t>-service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Forward network request to a pod matching the selector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cxnSpLocks/>
            <a:stCxn id="12" idx="3"/>
            <a:endCxn id="128" idx="1"/>
          </p:cNvCxnSpPr>
          <p:nvPr/>
        </p:nvCxnSpPr>
        <p:spPr>
          <a:xfrm flipV="1">
            <a:off x="7803657" y="5687709"/>
            <a:ext cx="1283218" cy="16424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279133" y="1135781"/>
            <a:ext cx="4918509" cy="2270359"/>
          </a:xfrm>
        </p:spPr>
        <p:txBody>
          <a:bodyPr>
            <a:normAutofit/>
          </a:bodyPr>
          <a:lstStyle/>
          <a:p>
            <a:r>
              <a:rPr lang="en-IN" sz="1400" dirty="0"/>
              <a:t>Services routes network requests to appropriate pods based on matching labels</a:t>
            </a:r>
            <a:endParaRPr lang="en-US" sz="1400" dirty="0"/>
          </a:p>
          <a:p>
            <a:pPr>
              <a:buNone/>
            </a:pPr>
            <a:endParaRPr lang="en-US" sz="1400" dirty="0"/>
          </a:p>
        </p:txBody>
      </p:sp>
      <p:sp>
        <p:nvSpPr>
          <p:cNvPr id="40" name="Rectangle: Rounded Corners 8">
            <a:extLst>
              <a:ext uri="{FF2B5EF4-FFF2-40B4-BE49-F238E27FC236}">
                <a16:creationId xmlns:a16="http://schemas.microsoft.com/office/drawing/2014/main" id="{C219D858-AFE2-4C4D-85DD-4B6759B661FA}"/>
              </a:ext>
            </a:extLst>
          </p:cNvPr>
          <p:cNvSpPr/>
          <p:nvPr/>
        </p:nvSpPr>
        <p:spPr>
          <a:xfrm>
            <a:off x="430191" y="3442802"/>
            <a:ext cx="3730814" cy="845900"/>
          </a:xfrm>
          <a:prstGeom prst="roundRect">
            <a:avLst>
              <a:gd name="adj" fmla="val 115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1400" dirty="0">
                <a:solidFill>
                  <a:schemeClr val="tx1"/>
                </a:solidFill>
              </a:rPr>
              <a:t>From outside </a:t>
            </a:r>
            <a:r>
              <a:rPr lang="en-US" sz="1400" dirty="0" err="1">
                <a:solidFill>
                  <a:schemeClr val="tx1"/>
                </a:solidFill>
              </a:rPr>
              <a:t>Kubernetes</a:t>
            </a:r>
            <a:r>
              <a:rPr lang="en-US" sz="1400" dirty="0">
                <a:solidFill>
                  <a:schemeClr val="tx1"/>
                </a:solidFill>
              </a:rPr>
              <a:t>, go to </a:t>
            </a:r>
          </a:p>
          <a:p>
            <a:pPr marL="0" lvl="1" algn="ctr"/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Kubernetes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Cluster IP&gt;:&lt;NODEPORT&gt;</a:t>
            </a:r>
            <a:r>
              <a:rPr lang="en-US" sz="1400" dirty="0">
                <a:solidFill>
                  <a:schemeClr val="tx1"/>
                </a:solidFill>
              </a:rPr>
              <a:t> Example:  http://192.168.99.100:30163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8">
            <a:extLst>
              <a:ext uri="{FF2B5EF4-FFF2-40B4-BE49-F238E27FC236}">
                <a16:creationId xmlns:a16="http://schemas.microsoft.com/office/drawing/2014/main" id="{C219D858-AFE2-4C4D-85DD-4B6759B661FA}"/>
              </a:ext>
            </a:extLst>
          </p:cNvPr>
          <p:cNvSpPr/>
          <p:nvPr/>
        </p:nvSpPr>
        <p:spPr>
          <a:xfrm>
            <a:off x="462240" y="5279567"/>
            <a:ext cx="3730814" cy="845900"/>
          </a:xfrm>
          <a:prstGeom prst="roundRect">
            <a:avLst>
              <a:gd name="adj" fmla="val 115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1400" dirty="0">
                <a:solidFill>
                  <a:schemeClr val="tx1"/>
                </a:solidFill>
              </a:rPr>
              <a:t>From inside </a:t>
            </a:r>
            <a:r>
              <a:rPr lang="en-US" sz="1400" dirty="0" err="1">
                <a:solidFill>
                  <a:schemeClr val="tx1"/>
                </a:solidFill>
              </a:rPr>
              <a:t>Kubernetes</a:t>
            </a:r>
            <a:r>
              <a:rPr lang="en-US" sz="1400" dirty="0">
                <a:solidFill>
                  <a:schemeClr val="tx1"/>
                </a:solidFill>
              </a:rPr>
              <a:t>, go to </a:t>
            </a:r>
          </a:p>
          <a:p>
            <a:pPr marL="0" lvl="1" algn="ctr"/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&lt;Service name&gt;:&lt;PORT&gt;</a:t>
            </a:r>
            <a:endParaRPr lang="en-US" sz="1400" dirty="0">
              <a:solidFill>
                <a:schemeClr val="tx1"/>
              </a:solidFill>
            </a:endParaRPr>
          </a:p>
          <a:p>
            <a:pPr marL="0" lvl="1" algn="ctr"/>
            <a:r>
              <a:rPr lang="en-US" sz="1400" dirty="0">
                <a:solidFill>
                  <a:schemeClr val="tx1"/>
                </a:solidFill>
              </a:rPr>
              <a:t>Example:  http://tfsimagenet-service:8080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20040" y="4776364"/>
            <a:ext cx="11567160" cy="1674796"/>
          </a:xfrm>
          <a:prstGeom prst="roundRect">
            <a:avLst>
              <a:gd name="adj" fmla="val 880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08778" y="4496853"/>
            <a:ext cx="2975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Kubernetes cluster at 192.168.99.100</a:t>
            </a:r>
            <a:endParaRPr lang="en-US" sz="1400" dirty="0"/>
          </a:p>
        </p:txBody>
      </p:sp>
      <p:cxnSp>
        <p:nvCxnSpPr>
          <p:cNvPr id="51" name="Straight Arrow Connector 50"/>
          <p:cNvCxnSpPr>
            <a:stCxn id="40" idx="3"/>
          </p:cNvCxnSpPr>
          <p:nvPr/>
        </p:nvCxnSpPr>
        <p:spPr>
          <a:xfrm>
            <a:off x="4161005" y="3865752"/>
            <a:ext cx="218490" cy="1225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87" idx="0"/>
          </p:cNvCxnSpPr>
          <p:nvPr/>
        </p:nvCxnSpPr>
        <p:spPr>
          <a:xfrm flipV="1">
            <a:off x="4356967" y="3861967"/>
            <a:ext cx="11074" cy="82497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1" idx="3"/>
            <a:endCxn id="92" idx="1"/>
          </p:cNvCxnSpPr>
          <p:nvPr/>
        </p:nvCxnSpPr>
        <p:spPr>
          <a:xfrm flipV="1">
            <a:off x="4193054" y="5698594"/>
            <a:ext cx="579936" cy="39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248104" y="4686939"/>
            <a:ext cx="217726" cy="19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363019" y="4357839"/>
            <a:ext cx="703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:30163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4272401" y="5303079"/>
            <a:ext cx="747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:8080</a:t>
            </a:r>
            <a:endParaRPr lang="en-US" sz="1400" dirty="0"/>
          </a:p>
        </p:txBody>
      </p:sp>
      <p:sp>
        <p:nvSpPr>
          <p:cNvPr id="92" name="Rectangle 91"/>
          <p:cNvSpPr/>
          <p:nvPr/>
        </p:nvSpPr>
        <p:spPr>
          <a:xfrm>
            <a:off x="4772990" y="5586108"/>
            <a:ext cx="217715" cy="224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>
            <a:cxnSpLocks/>
            <a:endCxn id="87" idx="2"/>
          </p:cNvCxnSpPr>
          <p:nvPr/>
        </p:nvCxnSpPr>
        <p:spPr>
          <a:xfrm flipV="1">
            <a:off x="4356967" y="4882882"/>
            <a:ext cx="0" cy="81303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9194433" y="5063592"/>
            <a:ext cx="59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:8501</a:t>
            </a:r>
            <a:endParaRPr lang="en-US" sz="1400" dirty="0"/>
          </a:p>
        </p:txBody>
      </p:sp>
      <p:sp>
        <p:nvSpPr>
          <p:cNvPr id="111" name="Rectangle 110"/>
          <p:cNvSpPr/>
          <p:nvPr/>
        </p:nvSpPr>
        <p:spPr>
          <a:xfrm>
            <a:off x="9669975" y="5295822"/>
            <a:ext cx="152411" cy="14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Rounded Corners 7">
            <a:extLst>
              <a:ext uri="{FF2B5EF4-FFF2-40B4-BE49-F238E27FC236}">
                <a16:creationId xmlns:a16="http://schemas.microsoft.com/office/drawing/2014/main" id="{75B334A5-50C3-41B0-81F4-DB1B6DD27B17}"/>
              </a:ext>
            </a:extLst>
          </p:cNvPr>
          <p:cNvSpPr/>
          <p:nvPr/>
        </p:nvSpPr>
        <p:spPr>
          <a:xfrm>
            <a:off x="9754926" y="5791828"/>
            <a:ext cx="703233" cy="513445"/>
          </a:xfrm>
          <a:prstGeom prst="roundRect">
            <a:avLst>
              <a:gd name="adj" fmla="val 115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Pod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216205" y="5738507"/>
            <a:ext cx="59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:8501</a:t>
            </a:r>
            <a:endParaRPr lang="en-US" sz="1400" dirty="0"/>
          </a:p>
        </p:txBody>
      </p:sp>
      <p:sp>
        <p:nvSpPr>
          <p:cNvPr id="118" name="Rectangle 117"/>
          <p:cNvSpPr/>
          <p:nvPr/>
        </p:nvSpPr>
        <p:spPr>
          <a:xfrm>
            <a:off x="9691747" y="5970737"/>
            <a:ext cx="152411" cy="14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7">
            <a:extLst>
              <a:ext uri="{FF2B5EF4-FFF2-40B4-BE49-F238E27FC236}">
                <a16:creationId xmlns:a16="http://schemas.microsoft.com/office/drawing/2014/main" id="{75B334A5-50C3-41B0-81F4-DB1B6DD27B17}"/>
              </a:ext>
            </a:extLst>
          </p:cNvPr>
          <p:cNvSpPr/>
          <p:nvPr/>
        </p:nvSpPr>
        <p:spPr>
          <a:xfrm>
            <a:off x="11014199" y="5102399"/>
            <a:ext cx="703233" cy="513445"/>
          </a:xfrm>
          <a:prstGeom prst="roundRect">
            <a:avLst>
              <a:gd name="adj" fmla="val 115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Pod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0475478" y="5049078"/>
            <a:ext cx="59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:8501</a:t>
            </a:r>
            <a:endParaRPr lang="en-US" sz="1400" dirty="0"/>
          </a:p>
        </p:txBody>
      </p:sp>
      <p:sp>
        <p:nvSpPr>
          <p:cNvPr id="124" name="Rectangle 123"/>
          <p:cNvSpPr/>
          <p:nvPr/>
        </p:nvSpPr>
        <p:spPr>
          <a:xfrm>
            <a:off x="10951020" y="5281308"/>
            <a:ext cx="152411" cy="14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: Rounded Corners 7">
            <a:extLst>
              <a:ext uri="{FF2B5EF4-FFF2-40B4-BE49-F238E27FC236}">
                <a16:creationId xmlns:a16="http://schemas.microsoft.com/office/drawing/2014/main" id="{75B334A5-50C3-41B0-81F4-DB1B6DD27B17}"/>
              </a:ext>
            </a:extLst>
          </p:cNvPr>
          <p:cNvSpPr/>
          <p:nvPr/>
        </p:nvSpPr>
        <p:spPr>
          <a:xfrm>
            <a:off x="11021456" y="5791828"/>
            <a:ext cx="703233" cy="513445"/>
          </a:xfrm>
          <a:prstGeom prst="roundRect">
            <a:avLst>
              <a:gd name="adj" fmla="val 115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Pod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82735" y="5738507"/>
            <a:ext cx="59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:8501</a:t>
            </a:r>
            <a:endParaRPr lang="en-US" sz="1400" dirty="0"/>
          </a:p>
        </p:txBody>
      </p:sp>
      <p:sp>
        <p:nvSpPr>
          <p:cNvPr id="127" name="Rectangle 126"/>
          <p:cNvSpPr/>
          <p:nvPr/>
        </p:nvSpPr>
        <p:spPr>
          <a:xfrm>
            <a:off x="10958277" y="5970737"/>
            <a:ext cx="152411" cy="14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Left Brace 127"/>
          <p:cNvSpPr/>
          <p:nvPr/>
        </p:nvSpPr>
        <p:spPr>
          <a:xfrm>
            <a:off x="9086875" y="5063594"/>
            <a:ext cx="232229" cy="12482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5029201" y="829733"/>
            <a:ext cx="321733" cy="220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13686" y="182087"/>
            <a:ext cx="6817914" cy="373948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6A9955"/>
                </a:solidFill>
                <a:latin typeface="Consolas"/>
              </a:rPr>
              <a:t># service.yml</a:t>
            </a:r>
            <a:endParaRPr lang="en-US" sz="1200" dirty="0">
              <a:solidFill>
                <a:srgbClr val="569CD6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569CD6"/>
                </a:solidFill>
                <a:latin typeface="Consolas"/>
              </a:rPr>
              <a:t>apiVersion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v1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kind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Service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endParaRPr lang="en-US" sz="1200" dirty="0">
              <a:solidFill>
                <a:srgbClr val="569CD6"/>
              </a:solidFill>
              <a:latin typeface="Consolas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metadata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  name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 err="1">
                <a:solidFill>
                  <a:srgbClr val="CE9178"/>
                </a:solidFill>
                <a:latin typeface="Consolas"/>
              </a:rPr>
              <a:t>tfsimagenet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-service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/>
              </a:rPr>
            </a:br>
            <a:r>
              <a:rPr lang="en-US" sz="1200" dirty="0">
                <a:solidFill>
                  <a:srgbClr val="569CD6"/>
                </a:solidFill>
                <a:latin typeface="Consolas"/>
              </a:rPr>
              <a:t>spec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  type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 err="1">
                <a:solidFill>
                  <a:srgbClr val="CE9178"/>
                </a:solidFill>
                <a:latin typeface="Consolas"/>
              </a:rPr>
              <a:t>NodePort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/>
              </a:rPr>
            </a:br>
            <a:r>
              <a:rPr lang="en-US" sz="1200" dirty="0">
                <a:solidFill>
                  <a:srgbClr val="D4D4D4"/>
                </a:solidFill>
                <a:latin typeface="Consolas"/>
              </a:rPr>
              <a:t>  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selector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    app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 err="1">
                <a:solidFill>
                  <a:srgbClr val="CE9178"/>
                </a:solidFill>
                <a:latin typeface="Consolas"/>
              </a:rPr>
              <a:t>tfsimagenet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/>
              </a:rPr>
            </a:br>
            <a:r>
              <a:rPr lang="en-US" sz="1200" dirty="0">
                <a:solidFill>
                  <a:srgbClr val="D4D4D4"/>
                </a:solidFill>
                <a:latin typeface="Consolas"/>
              </a:rPr>
              <a:t>  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ports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6A9955"/>
                </a:solidFill>
                <a:latin typeface="Consolas"/>
              </a:rPr>
              <a:t># Three types of ports for a service</a:t>
            </a:r>
            <a:endParaRPr lang="en-US" sz="1200" dirty="0">
              <a:solidFill>
                <a:srgbClr val="24292E"/>
              </a:solidFill>
              <a:latin typeface="SFMono-Regular"/>
            </a:endParaRPr>
          </a:p>
          <a:p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  # </a:t>
            </a:r>
            <a:r>
              <a:rPr lang="en-US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nodePort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 – static port on each node which is accessible from outside the cluster</a:t>
            </a:r>
            <a:endParaRPr lang="en-US" sz="1100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  # port – port exposed internally in the cluster</a:t>
            </a:r>
            <a:r>
              <a:rPr lang="en-US" sz="11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  # </a:t>
            </a:r>
            <a:r>
              <a:rPr lang="en-US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targetPort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 – the container port to send requests to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/>
              </a:rPr>
              <a:t>    - </a:t>
            </a:r>
            <a:r>
              <a:rPr lang="en-US" sz="1200" dirty="0" err="1">
                <a:solidFill>
                  <a:srgbClr val="569CD6"/>
                </a:solidFill>
                <a:latin typeface="Consolas"/>
              </a:rPr>
              <a:t>nodeport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B5CEA8"/>
                </a:solidFill>
                <a:latin typeface="Consolas"/>
              </a:rPr>
              <a:t>30163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      port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B5CEA8"/>
                </a:solidFill>
                <a:latin typeface="Consolas"/>
              </a:rPr>
              <a:t>8080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      </a:t>
            </a:r>
            <a:r>
              <a:rPr lang="en-US" sz="1200" dirty="0" err="1">
                <a:solidFill>
                  <a:srgbClr val="569CD6"/>
                </a:solidFill>
                <a:latin typeface="Consolas"/>
              </a:rPr>
              <a:t>targetPort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B5CEA8"/>
                </a:solidFill>
                <a:latin typeface="Consolas"/>
              </a:rPr>
              <a:t>8501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3481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>
            <a:extLst>
              <a:ext uri="{FF2B5EF4-FFF2-40B4-BE49-F238E27FC236}">
                <a16:creationId xmlns:a16="http://schemas.microsoft.com/office/drawing/2014/main" id="{0FABF2BB-2818-49CC-9851-A33E07CA1C06}"/>
              </a:ext>
            </a:extLst>
          </p:cNvPr>
          <p:cNvSpPr txBox="1"/>
          <p:nvPr/>
        </p:nvSpPr>
        <p:spPr>
          <a:xfrm>
            <a:off x="9565165" y="4740456"/>
            <a:ext cx="225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tfsemonet-service:8501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E546F6D-152B-43C3-932F-CC8CD3A2EE55}"/>
              </a:ext>
            </a:extLst>
          </p:cNvPr>
          <p:cNvSpPr/>
          <p:nvPr/>
        </p:nvSpPr>
        <p:spPr>
          <a:xfrm>
            <a:off x="5260665" y="1676123"/>
            <a:ext cx="3704890" cy="935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Pod: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tfsemonet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Uses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Haar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 cascade and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CNN model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Returns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expression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classification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REST API exposed at port 8501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B7A0F60-ED85-401B-8E31-CB2B3DA15D4D}"/>
              </a:ext>
            </a:extLst>
          </p:cNvPr>
          <p:cNvSpPr/>
          <p:nvPr/>
        </p:nvSpPr>
        <p:spPr>
          <a:xfrm>
            <a:off x="5280021" y="3161134"/>
            <a:ext cx="3695174" cy="9734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Pod: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tfsimagenet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Uses ResNet-50 model trained on ImageNet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Returns object classification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REST API exposed at port 8501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021976" y="4732333"/>
            <a:ext cx="2257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tfsimagenet-service:8501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091447" y="4781093"/>
            <a:ext cx="1659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kf1-service-:19095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1" name="Straight Connector 110"/>
          <p:cNvCxnSpPr>
            <a:cxnSpLocks/>
          </p:cNvCxnSpPr>
          <p:nvPr/>
        </p:nvCxnSpPr>
        <p:spPr>
          <a:xfrm>
            <a:off x="5862343" y="4451023"/>
            <a:ext cx="4762505" cy="0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105963" y="3427447"/>
            <a:ext cx="3695174" cy="9734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Pod: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tfsimagenet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Uses ResNet-50 model trained on ImageNet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Returns object classification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REST API exposed at port 8501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132618" y="2951637"/>
            <a:ext cx="177443" cy="163386"/>
            <a:chOff x="11039324" y="3907747"/>
            <a:chExt cx="267416" cy="375660"/>
          </a:xfrm>
        </p:grpSpPr>
        <p:sp>
          <p:nvSpPr>
            <p:cNvPr id="47" name="Oval 46"/>
            <p:cNvSpPr/>
            <p:nvPr/>
          </p:nvSpPr>
          <p:spPr>
            <a:xfrm>
              <a:off x="11039324" y="423768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>
              <a:off x="11261021" y="390774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11154769" y="407263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50434" y="5750806"/>
            <a:ext cx="6397208" cy="8027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StatefulSet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Kafka1 &amp; Zookeeper1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89088" y="1162871"/>
            <a:ext cx="11810457" cy="555257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Kubernetes Cluster (e.g.,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minikube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cluster running at 192.168.99.100 as a virtual machine)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6" name="Straight Connector 175"/>
          <p:cNvCxnSpPr>
            <a:cxnSpLocks/>
            <a:endCxn id="117" idx="0"/>
          </p:cNvCxnSpPr>
          <p:nvPr/>
        </p:nvCxnSpPr>
        <p:spPr>
          <a:xfrm flipH="1">
            <a:off x="1174929" y="854477"/>
            <a:ext cx="35064" cy="1568120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loud 1"/>
          <p:cNvSpPr/>
          <p:nvPr/>
        </p:nvSpPr>
        <p:spPr>
          <a:xfrm>
            <a:off x="447775" y="460216"/>
            <a:ext cx="1491196" cy="5544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Internet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36427" y="238646"/>
            <a:ext cx="815245" cy="815245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2188600" y="2422597"/>
            <a:ext cx="2705791" cy="19940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Pod: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goconsumer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 frames from Kafka topic videocam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 the TensorFlow Serving model for each frame.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Imprint prediction on frame and write to Kafka topic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videodisplay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432870" y="2565247"/>
            <a:ext cx="2392039" cy="13898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Pod: govideo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 frames from Kafka topic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videodisplay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Display at localhost:8080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52541" y="4783985"/>
            <a:ext cx="6401646" cy="799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Service: kf1-service &amp; zk1-service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030947" y="528963"/>
            <a:ext cx="746226" cy="3486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IP Cam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024839" y="4772970"/>
            <a:ext cx="2257811" cy="826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Service: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tfsimagenet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-service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2" name="Picture 8" descr="Image result for web  vide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81"/>
          <a:stretch/>
        </p:blipFill>
        <p:spPr bwMode="auto">
          <a:xfrm>
            <a:off x="8190675" y="308471"/>
            <a:ext cx="1438063" cy="81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1" name="Straight Connector 100"/>
          <p:cNvCxnSpPr>
            <a:cxnSpLocks/>
            <a:stCxn id="180" idx="2"/>
            <a:endCxn id="82" idx="0"/>
          </p:cNvCxnSpPr>
          <p:nvPr/>
        </p:nvCxnSpPr>
        <p:spPr>
          <a:xfrm>
            <a:off x="10624849" y="2396394"/>
            <a:ext cx="4041" cy="168853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loud 94"/>
          <p:cNvSpPr/>
          <p:nvPr/>
        </p:nvSpPr>
        <p:spPr>
          <a:xfrm>
            <a:off x="9849122" y="438183"/>
            <a:ext cx="1507871" cy="5544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Internet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686381" y="485001"/>
            <a:ext cx="2322497" cy="49760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 display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 to: 192.168.99.100:30163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441456" y="1586430"/>
            <a:ext cx="2357609" cy="8042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Service: govideo-service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6" name="Straight Connector 105"/>
          <p:cNvCxnSpPr>
            <a:cxnSpLocks/>
            <a:endCxn id="97" idx="0"/>
          </p:cNvCxnSpPr>
          <p:nvPr/>
        </p:nvCxnSpPr>
        <p:spPr>
          <a:xfrm>
            <a:off x="2851264" y="4423467"/>
            <a:ext cx="0" cy="350422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cxnSpLocks/>
            <a:endCxn id="95" idx="1"/>
          </p:cNvCxnSpPr>
          <p:nvPr/>
        </p:nvCxnSpPr>
        <p:spPr>
          <a:xfrm flipH="1" flipV="1">
            <a:off x="10603058" y="992026"/>
            <a:ext cx="3080" cy="594404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cxnSpLocks/>
          </p:cNvCxnSpPr>
          <p:nvPr/>
        </p:nvCxnSpPr>
        <p:spPr>
          <a:xfrm flipH="1">
            <a:off x="8056675" y="4527429"/>
            <a:ext cx="15035" cy="264142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cxnSpLocks/>
          </p:cNvCxnSpPr>
          <p:nvPr/>
        </p:nvCxnSpPr>
        <p:spPr>
          <a:xfrm flipV="1">
            <a:off x="10801155" y="4364031"/>
            <a:ext cx="0" cy="427540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2" idx="0"/>
          </p:cNvCxnSpPr>
          <p:nvPr/>
        </p:nvCxnSpPr>
        <p:spPr>
          <a:xfrm flipH="1">
            <a:off x="1937728" y="736268"/>
            <a:ext cx="320733" cy="1165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032" idx="3"/>
            <a:endCxn id="95" idx="2"/>
          </p:cNvCxnSpPr>
          <p:nvPr/>
        </p:nvCxnSpPr>
        <p:spPr>
          <a:xfrm>
            <a:off x="9628738" y="714253"/>
            <a:ext cx="225061" cy="1147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  <a:endCxn id="82" idx="2"/>
          </p:cNvCxnSpPr>
          <p:nvPr/>
        </p:nvCxnSpPr>
        <p:spPr>
          <a:xfrm flipV="1">
            <a:off x="10628890" y="3955057"/>
            <a:ext cx="0" cy="495966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1163638" y="5563474"/>
            <a:ext cx="0" cy="199267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>
            <a:off x="2819286" y="5587902"/>
            <a:ext cx="0" cy="138730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 flipV="1">
            <a:off x="5863231" y="4440546"/>
            <a:ext cx="0" cy="351025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  <a:endCxn id="98" idx="0"/>
          </p:cNvCxnSpPr>
          <p:nvPr/>
        </p:nvCxnSpPr>
        <p:spPr>
          <a:xfrm>
            <a:off x="4315567" y="4423467"/>
            <a:ext cx="0" cy="368104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/>
          </p:cNvCxnSpPr>
          <p:nvPr/>
        </p:nvCxnSpPr>
        <p:spPr>
          <a:xfrm>
            <a:off x="4325166" y="5578134"/>
            <a:ext cx="0" cy="165856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cxnSpLocks/>
          </p:cNvCxnSpPr>
          <p:nvPr/>
        </p:nvCxnSpPr>
        <p:spPr>
          <a:xfrm>
            <a:off x="5858575" y="5593086"/>
            <a:ext cx="1" cy="159096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373030" y="2422597"/>
            <a:ext cx="1603798" cy="19720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Pod: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goproducer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Producer grabs frames from IP-Cam video and enqueues frames in Kafka for data processing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62203" y="5753559"/>
            <a:ext cx="1421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Topic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videocam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1719" y="4784906"/>
            <a:ext cx="1615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kf1-service:19092 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111166" y="4773889"/>
            <a:ext cx="1480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kf1-service:19094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542549" y="4791571"/>
            <a:ext cx="1546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kf1-service-:19093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6" name="Straight Connector 155"/>
          <p:cNvCxnSpPr>
            <a:cxnSpLocks/>
          </p:cNvCxnSpPr>
          <p:nvPr/>
        </p:nvCxnSpPr>
        <p:spPr>
          <a:xfrm>
            <a:off x="4812036" y="4537804"/>
            <a:ext cx="5783806" cy="2555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cxnSpLocks/>
            <a:stCxn id="70" idx="3"/>
          </p:cNvCxnSpPr>
          <p:nvPr/>
        </p:nvCxnSpPr>
        <p:spPr>
          <a:xfrm flipV="1">
            <a:off x="8975195" y="3642193"/>
            <a:ext cx="207364" cy="5681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cxnSpLocks/>
            <a:stCxn id="85" idx="3"/>
          </p:cNvCxnSpPr>
          <p:nvPr/>
        </p:nvCxnSpPr>
        <p:spPr>
          <a:xfrm>
            <a:off x="8801137" y="3914187"/>
            <a:ext cx="384844" cy="3016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cxnSpLocks/>
          </p:cNvCxnSpPr>
          <p:nvPr/>
        </p:nvCxnSpPr>
        <p:spPr>
          <a:xfrm>
            <a:off x="9184816" y="3642193"/>
            <a:ext cx="0" cy="975928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cxnSpLocks/>
            <a:stCxn id="75" idx="3"/>
          </p:cNvCxnSpPr>
          <p:nvPr/>
        </p:nvCxnSpPr>
        <p:spPr>
          <a:xfrm>
            <a:off x="8965555" y="2143773"/>
            <a:ext cx="355909" cy="0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cxnSpLocks/>
          </p:cNvCxnSpPr>
          <p:nvPr/>
        </p:nvCxnSpPr>
        <p:spPr>
          <a:xfrm>
            <a:off x="4812036" y="4411022"/>
            <a:ext cx="0" cy="133935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cxnSpLocks/>
          </p:cNvCxnSpPr>
          <p:nvPr/>
        </p:nvCxnSpPr>
        <p:spPr>
          <a:xfrm>
            <a:off x="8239652" y="4606837"/>
            <a:ext cx="965783" cy="0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9461650" y="2088617"/>
            <a:ext cx="2326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Port: govideo-service:8080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5179265" y="5753559"/>
            <a:ext cx="1421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Topic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videodisplay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612743" y="5761954"/>
            <a:ext cx="1421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Topic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videodisplay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086635" y="5745894"/>
            <a:ext cx="1421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Topic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videocam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6" name="Straight Connector 185"/>
          <p:cNvCxnSpPr>
            <a:cxnSpLocks/>
            <a:stCxn id="117" idx="2"/>
            <a:endCxn id="96" idx="0"/>
          </p:cNvCxnSpPr>
          <p:nvPr/>
        </p:nvCxnSpPr>
        <p:spPr>
          <a:xfrm flipH="1">
            <a:off x="1169274" y="4394618"/>
            <a:ext cx="5655" cy="390288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9452472" y="1580005"/>
            <a:ext cx="2324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Port: external_ip:30163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12192000" cy="3486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Scalable </a:t>
            </a: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Microservices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Architecture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D8DB67-654F-4C99-BFDF-8C80519C75D5}"/>
              </a:ext>
            </a:extLst>
          </p:cNvPr>
          <p:cNvGrpSpPr/>
          <p:nvPr/>
        </p:nvGrpSpPr>
        <p:grpSpPr>
          <a:xfrm>
            <a:off x="7132618" y="1479563"/>
            <a:ext cx="177443" cy="163386"/>
            <a:chOff x="11039324" y="3907747"/>
            <a:chExt cx="267416" cy="37566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DE75CA9-3DCD-43FF-B1A7-BF040C4139DD}"/>
                </a:ext>
              </a:extLst>
            </p:cNvPr>
            <p:cNvSpPr/>
            <p:nvPr/>
          </p:nvSpPr>
          <p:spPr>
            <a:xfrm>
              <a:off x="11039324" y="423768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199F82B-F9F6-4D7A-BBFC-978955B2C843}"/>
                </a:ext>
              </a:extLst>
            </p:cNvPr>
            <p:cNvSpPr/>
            <p:nvPr/>
          </p:nvSpPr>
          <p:spPr>
            <a:xfrm>
              <a:off x="11261021" y="390774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2E69161-1052-4F38-B383-0F454B6D01CE}"/>
                </a:ext>
              </a:extLst>
            </p:cNvPr>
            <p:cNvSpPr/>
            <p:nvPr/>
          </p:nvSpPr>
          <p:spPr>
            <a:xfrm>
              <a:off x="11154769" y="407263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772ABECA-C7DB-468E-9970-8E5E00D2ACD1}"/>
              </a:ext>
            </a:extLst>
          </p:cNvPr>
          <p:cNvSpPr/>
          <p:nvPr/>
        </p:nvSpPr>
        <p:spPr>
          <a:xfrm>
            <a:off x="5082103" y="1927776"/>
            <a:ext cx="3719033" cy="935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Pod: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tfsemonet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Uses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Haar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 cascade and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CNN model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Returns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expression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classification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REST API exposed at port 8501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952D470-D23F-48A7-9D65-F3B873104FF4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8801136" y="2395426"/>
            <a:ext cx="523024" cy="0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0C1C8A7-DB7F-4C86-957A-DA39BF5D3571}"/>
              </a:ext>
            </a:extLst>
          </p:cNvPr>
          <p:cNvSpPr/>
          <p:nvPr/>
        </p:nvSpPr>
        <p:spPr>
          <a:xfrm>
            <a:off x="9565166" y="4781093"/>
            <a:ext cx="2257811" cy="826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Service: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tfsemonet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-service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401ACC7-1A8D-4A6E-8029-3A22FB5DAE56}"/>
              </a:ext>
            </a:extLst>
          </p:cNvPr>
          <p:cNvCxnSpPr>
            <a:cxnSpLocks/>
          </p:cNvCxnSpPr>
          <p:nvPr/>
        </p:nvCxnSpPr>
        <p:spPr>
          <a:xfrm>
            <a:off x="8250606" y="4595554"/>
            <a:ext cx="1" cy="178192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3240E59-E95B-4879-AE68-7AE26215F10A}"/>
              </a:ext>
            </a:extLst>
          </p:cNvPr>
          <p:cNvCxnSpPr>
            <a:cxnSpLocks/>
          </p:cNvCxnSpPr>
          <p:nvPr/>
        </p:nvCxnSpPr>
        <p:spPr>
          <a:xfrm>
            <a:off x="9308217" y="2141211"/>
            <a:ext cx="0" cy="2222819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4B00928-C983-484E-902C-E010AD1EE981}"/>
              </a:ext>
            </a:extLst>
          </p:cNvPr>
          <p:cNvCxnSpPr>
            <a:cxnSpLocks/>
          </p:cNvCxnSpPr>
          <p:nvPr/>
        </p:nvCxnSpPr>
        <p:spPr>
          <a:xfrm>
            <a:off x="9292275" y="4364030"/>
            <a:ext cx="1508880" cy="0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F4CC9A5-F878-490D-8CFB-597356AEFFB8}"/>
              </a:ext>
            </a:extLst>
          </p:cNvPr>
          <p:cNvCxnSpPr>
            <a:cxnSpLocks/>
          </p:cNvCxnSpPr>
          <p:nvPr/>
        </p:nvCxnSpPr>
        <p:spPr>
          <a:xfrm>
            <a:off x="10595842" y="4512253"/>
            <a:ext cx="1" cy="257047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47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TensorFlow</a:t>
            </a:r>
            <a:r>
              <a:rPr lang="en-IN" dirty="0"/>
              <a:t> </a:t>
            </a:r>
            <a:r>
              <a:rPr lang="en-IN" dirty="0" err="1"/>
              <a:t>SavedModel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1400" dirty="0"/>
              <a:t>Contains complete architecture and weights. 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1400" dirty="0"/>
              <a:t>Independent of the source code that created the model.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1400" dirty="0"/>
              <a:t>Suitable for deployment via </a:t>
            </a:r>
            <a:r>
              <a:rPr lang="en-US" sz="1400" dirty="0" err="1"/>
              <a:t>TensorFlow</a:t>
            </a:r>
            <a:r>
              <a:rPr lang="en-US" sz="1400" dirty="0"/>
              <a:t> Serving, </a:t>
            </a:r>
            <a:r>
              <a:rPr lang="en-US" sz="1400" dirty="0" err="1"/>
              <a:t>TensorFlow</a:t>
            </a:r>
            <a:r>
              <a:rPr lang="en-US" sz="1400" dirty="0"/>
              <a:t> </a:t>
            </a:r>
            <a:r>
              <a:rPr lang="en-US" sz="1400" dirty="0" err="1"/>
              <a:t>Lite</a:t>
            </a:r>
            <a:r>
              <a:rPr lang="en-US" sz="1400" dirty="0"/>
              <a:t>, in many programming languages (e.g., C++, Java, Go)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6375" y="2146115"/>
            <a:ext cx="1105662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586C0"/>
                </a:solidFill>
                <a:latin typeface="Consolas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/>
              </a:rPr>
              <a:t>tensorflow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C586C0"/>
                </a:solidFill>
                <a:latin typeface="Consolas"/>
              </a:rPr>
              <a:t>as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/>
              </a:rPr>
              <a:t>tf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r>
              <a:rPr lang="en-US" sz="1200" dirty="0">
                <a:solidFill>
                  <a:srgbClr val="C586C0"/>
                </a:solidFill>
                <a:latin typeface="Consolas"/>
              </a:rPr>
              <a:t>from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/>
              </a:rPr>
              <a:t>keras.models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C586C0"/>
                </a:solidFill>
                <a:latin typeface="Consolas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 Model</a:t>
            </a:r>
          </a:p>
          <a:p>
            <a:r>
              <a:rPr lang="en-US" sz="1200" dirty="0">
                <a:solidFill>
                  <a:srgbClr val="C586C0"/>
                </a:solidFill>
                <a:latin typeface="Consolas"/>
              </a:rPr>
              <a:t>from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/>
              </a:rPr>
              <a:t>keras.layers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C586C0"/>
                </a:solidFill>
                <a:latin typeface="Consolas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 Input, Conv2D, Activation, Flatten, Dense,</a:t>
            </a:r>
            <a:endParaRPr lang="en-IN" sz="1200" dirty="0">
              <a:solidFill>
                <a:srgbClr val="D4D4D4"/>
              </a:solidFill>
              <a:latin typeface="Consolas"/>
            </a:endParaRPr>
          </a:p>
          <a:p>
            <a:endParaRPr lang="en-IN" sz="1200" b="0" dirty="0">
              <a:solidFill>
                <a:srgbClr val="D4D4D4"/>
              </a:solidFill>
              <a:latin typeface="Consolas"/>
            </a:endParaRPr>
          </a:p>
          <a:p>
            <a:r>
              <a:rPr lang="en-IN" sz="1200" b="0" dirty="0">
                <a:solidFill>
                  <a:srgbClr val="D4D4D4"/>
                </a:solidFill>
                <a:latin typeface="Consolas"/>
              </a:rPr>
              <a:t>. . .</a:t>
            </a:r>
          </a:p>
          <a:p>
            <a:endParaRPr lang="en-IN" sz="1200" b="0" dirty="0">
              <a:solidFill>
                <a:srgbClr val="D4D4D4"/>
              </a:solidFill>
              <a:latin typeface="Consolas"/>
            </a:endParaRPr>
          </a:p>
          <a:p>
            <a:r>
              <a:rPr lang="en-US" sz="1200" dirty="0">
                <a:solidFill>
                  <a:srgbClr val="6A9955"/>
                </a:solidFill>
                <a:latin typeface="Consolas"/>
              </a:rPr>
              <a:t># </a:t>
            </a:r>
            <a:r>
              <a:rPr lang="en-IN" sz="1200" dirty="0" err="1">
                <a:solidFill>
                  <a:srgbClr val="6A9955"/>
                </a:solidFill>
                <a:latin typeface="Consolas"/>
              </a:rPr>
              <a:t>TensorFlow</a:t>
            </a:r>
            <a:r>
              <a:rPr lang="en-IN" sz="1200" dirty="0">
                <a:solidFill>
                  <a:srgbClr val="6A9955"/>
                </a:solidFill>
                <a:latin typeface="Consolas"/>
              </a:rPr>
              <a:t> graph</a:t>
            </a:r>
            <a:endParaRPr lang="en-IN" sz="1200" b="0" dirty="0">
              <a:solidFill>
                <a:srgbClr val="D4D4D4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D4D4D4"/>
                </a:solidFill>
                <a:latin typeface="Consolas"/>
              </a:rPr>
              <a:t>x_input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 = Input(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shape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=(</a:t>
            </a:r>
            <a:r>
              <a:rPr lang="en-US" sz="1200" dirty="0" err="1">
                <a:solidFill>
                  <a:srgbClr val="D4D4D4"/>
                </a:solidFill>
                <a:latin typeface="Consolas"/>
              </a:rPr>
              <a:t>Tx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, Ty, </a:t>
            </a:r>
            <a:r>
              <a:rPr lang="en-US" sz="1200" dirty="0" err="1">
                <a:solidFill>
                  <a:srgbClr val="D4D4D4"/>
                </a:solidFill>
                <a:latin typeface="Consolas"/>
              </a:rPr>
              <a:t>Tz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)) </a:t>
            </a:r>
            <a:r>
              <a:rPr lang="en-US" sz="1200" dirty="0">
                <a:solidFill>
                  <a:srgbClr val="6A9955"/>
                </a:solidFill>
                <a:latin typeface="Consolas"/>
              </a:rPr>
              <a:t># Desired shape of input data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D4D4D4"/>
                </a:solidFill>
                <a:latin typeface="Consolas"/>
              </a:rPr>
              <a:t>x_conv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 = Conv2D(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filters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=8,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kernel_size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=3,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strides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=1,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padding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'same'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)(</a:t>
            </a:r>
            <a:r>
              <a:rPr lang="en-US" sz="1200" dirty="0" err="1">
                <a:solidFill>
                  <a:srgbClr val="D4D4D4"/>
                </a:solidFill>
                <a:latin typeface="Consolas"/>
              </a:rPr>
              <a:t>x_input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r>
              <a:rPr lang="en-US" sz="1200" dirty="0" err="1">
                <a:solidFill>
                  <a:srgbClr val="D4D4D4"/>
                </a:solidFill>
                <a:latin typeface="Consolas"/>
              </a:rPr>
              <a:t>x_act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 = Activation(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/>
              </a:rPr>
              <a:t>relu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)(</a:t>
            </a:r>
            <a:r>
              <a:rPr lang="en-US" sz="1200" dirty="0" err="1">
                <a:solidFill>
                  <a:srgbClr val="D4D4D4"/>
                </a:solidFill>
                <a:latin typeface="Consolas"/>
              </a:rPr>
              <a:t>x_conv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r>
              <a:rPr lang="en-IN" sz="1200" dirty="0" err="1">
                <a:solidFill>
                  <a:srgbClr val="D4D4D4"/>
                </a:solidFill>
                <a:latin typeface="Consolas"/>
              </a:rPr>
              <a:t>x_flat</a:t>
            </a:r>
            <a:r>
              <a:rPr lang="en-IN" sz="1200" dirty="0">
                <a:solidFill>
                  <a:srgbClr val="D4D4D4"/>
                </a:solidFill>
                <a:latin typeface="Consolas"/>
              </a:rPr>
              <a:t> = Flatten()(</a:t>
            </a:r>
            <a:r>
              <a:rPr lang="en-IN" sz="1200" dirty="0" err="1">
                <a:solidFill>
                  <a:srgbClr val="D4D4D4"/>
                </a:solidFill>
                <a:latin typeface="Consolas"/>
              </a:rPr>
              <a:t>x_act</a:t>
            </a:r>
            <a:r>
              <a:rPr lang="en-IN" sz="12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r>
              <a:rPr lang="en-US" sz="1200" dirty="0" err="1">
                <a:solidFill>
                  <a:srgbClr val="D4D4D4"/>
                </a:solidFill>
                <a:latin typeface="Consolas"/>
              </a:rPr>
              <a:t>x_output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 = Dense(10, 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activation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/>
              </a:rPr>
              <a:t>softmax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)(</a:t>
            </a:r>
            <a:r>
              <a:rPr lang="en-US" sz="1200" dirty="0" err="1">
                <a:solidFill>
                  <a:srgbClr val="D4D4D4"/>
                </a:solidFill>
                <a:latin typeface="Consolas"/>
              </a:rPr>
              <a:t>x_flat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/>
              </a:rPr>
              <a:t>model = Model(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inputs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200" dirty="0" err="1">
                <a:solidFill>
                  <a:srgbClr val="D4D4D4"/>
                </a:solidFill>
                <a:latin typeface="Consolas"/>
              </a:rPr>
              <a:t>x_input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outputs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200" dirty="0" err="1">
                <a:solidFill>
                  <a:srgbClr val="D4D4D4"/>
                </a:solidFill>
                <a:latin typeface="Consolas"/>
              </a:rPr>
              <a:t>x_output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name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'Classifier'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endParaRPr lang="en-US" sz="1200" dirty="0">
              <a:solidFill>
                <a:srgbClr val="6A9955"/>
              </a:solidFill>
              <a:latin typeface="Consolas"/>
            </a:endParaRPr>
          </a:p>
          <a:p>
            <a:r>
              <a:rPr lang="en-US" sz="1200" dirty="0">
                <a:solidFill>
                  <a:srgbClr val="6A9955"/>
                </a:solidFill>
                <a:latin typeface="Consolas"/>
              </a:rPr>
              <a:t># Define an optimizer, compile, and fit the model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D4D4D4"/>
                </a:solidFill>
                <a:latin typeface="Consolas"/>
              </a:rPr>
              <a:t>model.compile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loss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/>
              </a:rPr>
              <a:t>categorical_crossentropy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optimizer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/>
              </a:rPr>
              <a:t>adam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metrics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=[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'accuracy'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])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/>
              </a:rPr>
              <a:t>model.fit(</a:t>
            </a:r>
            <a:r>
              <a:rPr lang="en-US" sz="1200" dirty="0" err="1">
                <a:solidFill>
                  <a:srgbClr val="D4D4D4"/>
                </a:solidFill>
                <a:latin typeface="Consolas"/>
              </a:rPr>
              <a:t>x_train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D4D4D4"/>
                </a:solidFill>
                <a:latin typeface="Consolas"/>
              </a:rPr>
              <a:t>y_train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epochs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B5CEA8"/>
                </a:solidFill>
                <a:latin typeface="Consolas"/>
              </a:rPr>
              <a:t>200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endParaRPr lang="en-US" sz="1200" dirty="0">
              <a:solidFill>
                <a:srgbClr val="6A9955"/>
              </a:solidFill>
              <a:latin typeface="Consolas"/>
            </a:endParaRPr>
          </a:p>
          <a:p>
            <a:r>
              <a:rPr lang="en-US" sz="1200" dirty="0">
                <a:solidFill>
                  <a:srgbClr val="6A9955"/>
                </a:solidFill>
                <a:latin typeface="Consolas"/>
              </a:rPr>
              <a:t># Save </a:t>
            </a:r>
            <a:r>
              <a:rPr lang="en-US" sz="1200" dirty="0" err="1">
                <a:solidFill>
                  <a:srgbClr val="6A9955"/>
                </a:solidFill>
                <a:latin typeface="Consolas"/>
              </a:rPr>
              <a:t>TensorFlow</a:t>
            </a:r>
            <a:r>
              <a:rPr lang="en-US" sz="1200" dirty="0">
                <a:solidFill>
                  <a:srgbClr val="6A9955"/>
                </a:solidFill>
                <a:latin typeface="Consolas"/>
              </a:rPr>
              <a:t> model</a:t>
            </a:r>
            <a:endParaRPr lang="en-IN" sz="1200" dirty="0">
              <a:solidFill>
                <a:srgbClr val="D4D4D4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D4D4D4"/>
                </a:solidFill>
                <a:latin typeface="Consolas"/>
              </a:rPr>
              <a:t>tf.saved_model.simple_save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D4D4D4"/>
                </a:solidFill>
                <a:latin typeface="Consolas"/>
              </a:rPr>
              <a:t>keras.backend.get_session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(), </a:t>
            </a:r>
            <a:r>
              <a:rPr lang="en-US" sz="1200" dirty="0" err="1">
                <a:solidFill>
                  <a:srgbClr val="D4D4D4"/>
                </a:solidFill>
                <a:latin typeface="Consolas"/>
              </a:rPr>
              <a:t>export_path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inputs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={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/>
              </a:rPr>
              <a:t>input_image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 err="1">
                <a:solidFill>
                  <a:srgbClr val="D4D4D4"/>
                </a:solidFill>
                <a:latin typeface="Consolas"/>
              </a:rPr>
              <a:t>model.inputs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}, 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outputs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={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/>
              </a:rPr>
              <a:t>output_prob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 err="1">
                <a:solidFill>
                  <a:srgbClr val="D4D4D4"/>
                </a:solidFill>
                <a:latin typeface="Consolas"/>
              </a:rPr>
              <a:t>model.outputs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})</a:t>
            </a:r>
            <a:endParaRPr lang="en-US" sz="1200" b="0" dirty="0">
              <a:solidFill>
                <a:srgbClr val="D4D4D4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E64B-93AA-4089-88FC-AF170B3A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TensorFlow</a:t>
            </a:r>
            <a:r>
              <a:rPr lang="en-US" dirty="0"/>
              <a:t> SavedModel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282388" y="5675737"/>
            <a:ext cx="5419166" cy="926768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OS: Linux, Windows, Mac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68573" y="5964004"/>
            <a:ext cx="1663840" cy="536294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TensorFlow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(Docker, compiled C++)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8655" y="5964005"/>
            <a:ext cx="1302228" cy="537080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Ingest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(Docker, Go, C++)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04037" y="5968390"/>
            <a:ext cx="1316835" cy="533122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Output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(Docker, Go, C++)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68109" y="5983941"/>
            <a:ext cx="537209" cy="17823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33697" y="5970494"/>
            <a:ext cx="496258" cy="245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</a:t>
            </a:r>
          </a:p>
        </p:txBody>
      </p:sp>
      <p:cxnSp>
        <p:nvCxnSpPr>
          <p:cNvPr id="29" name="Straight Arrow Connector 28"/>
          <p:cNvCxnSpPr>
            <a:cxnSpLocks/>
            <a:stCxn id="46" idx="2"/>
            <a:endCxn id="45" idx="0"/>
          </p:cNvCxnSpPr>
          <p:nvPr/>
        </p:nvCxnSpPr>
        <p:spPr>
          <a:xfrm flipH="1">
            <a:off x="6077024" y="1506071"/>
            <a:ext cx="6724" cy="268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8612" b="18976"/>
          <a:stretch/>
        </p:blipFill>
        <p:spPr bwMode="auto">
          <a:xfrm>
            <a:off x="1428777" y="2801559"/>
            <a:ext cx="309274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tangle 40"/>
          <p:cNvSpPr/>
          <p:nvPr/>
        </p:nvSpPr>
        <p:spPr>
          <a:xfrm>
            <a:off x="4709898" y="2801558"/>
            <a:ext cx="604588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D4D4D4"/>
                </a:solidFill>
                <a:latin typeface="Consolas"/>
              </a:rPr>
              <a:t>signature_def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/>
              </a:rPr>
              <a:t>serving_default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]: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/>
              </a:rPr>
              <a:t>  The given SavedModel </a:t>
            </a:r>
            <a:r>
              <a:rPr lang="en-US" sz="1200" dirty="0" err="1">
                <a:solidFill>
                  <a:srgbClr val="D4D4D4"/>
                </a:solidFill>
                <a:latin typeface="Consolas"/>
              </a:rPr>
              <a:t>SignatureDef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 contains the following </a:t>
            </a:r>
            <a:r>
              <a:rPr lang="en-US" sz="1200" dirty="0">
                <a:solidFill>
                  <a:srgbClr val="DCDCAA"/>
                </a:solidFill>
                <a:latin typeface="Consolas"/>
              </a:rPr>
              <a:t>input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(s):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/>
              </a:rPr>
              <a:t>    inputs[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/>
              </a:rPr>
              <a:t>input_image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] </a:t>
            </a:r>
            <a:r>
              <a:rPr lang="en-US" sz="1200" dirty="0" err="1">
                <a:solidFill>
                  <a:srgbClr val="D4D4D4"/>
                </a:solidFill>
                <a:latin typeface="Consolas"/>
              </a:rPr>
              <a:t>tensor_info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/>
              </a:rPr>
              <a:t>       </a:t>
            </a:r>
            <a:r>
              <a:rPr lang="en-US" sz="1200" dirty="0" err="1">
                <a:solidFill>
                  <a:srgbClr val="D4D4D4"/>
                </a:solidFill>
                <a:latin typeface="Consolas"/>
              </a:rPr>
              <a:t>dtype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DT_FLOAT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/>
              </a:rPr>
              <a:t>       shape: (-</a:t>
            </a:r>
            <a:r>
              <a:rPr lang="en-US" sz="12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B5CEA8"/>
                </a:solidFill>
                <a:latin typeface="Consolas"/>
              </a:rPr>
              <a:t>Tx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B5CEA8"/>
                </a:solidFill>
                <a:latin typeface="Consolas"/>
              </a:rPr>
              <a:t>Ty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B5CEA8"/>
                </a:solidFill>
                <a:latin typeface="Consolas"/>
              </a:rPr>
              <a:t>Tz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/>
              </a:rPr>
              <a:t>       name: Conv1_input:</a:t>
            </a:r>
            <a:r>
              <a:rPr lang="en-US" sz="1200" dirty="0">
                <a:solidFill>
                  <a:srgbClr val="B5CEA8"/>
                </a:solidFill>
                <a:latin typeface="Consolas"/>
              </a:rPr>
              <a:t>0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/>
              </a:rPr>
              <a:t>  The given SavedModel </a:t>
            </a:r>
            <a:r>
              <a:rPr lang="en-US" sz="1200" dirty="0" err="1">
                <a:solidFill>
                  <a:srgbClr val="D4D4D4"/>
                </a:solidFill>
                <a:latin typeface="Consolas"/>
              </a:rPr>
              <a:t>SignatureDef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 contains the following output(s):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/>
              </a:rPr>
              <a:t>    outputs[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/>
              </a:rPr>
              <a:t>output_prob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] </a:t>
            </a:r>
            <a:r>
              <a:rPr lang="en-US" sz="1200" dirty="0" err="1">
                <a:solidFill>
                  <a:srgbClr val="D4D4D4"/>
                </a:solidFill>
                <a:latin typeface="Consolas"/>
              </a:rPr>
              <a:t>tensor_info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/>
              </a:rPr>
              <a:t>      </a:t>
            </a:r>
            <a:r>
              <a:rPr lang="en-US" sz="1200" dirty="0" err="1">
                <a:solidFill>
                  <a:srgbClr val="D4D4D4"/>
                </a:solidFill>
                <a:latin typeface="Consolas"/>
              </a:rPr>
              <a:t>dtype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DT_FLOAT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/>
              </a:rPr>
              <a:t>      shape: (-</a:t>
            </a:r>
            <a:r>
              <a:rPr lang="en-US" sz="12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B5CEA8"/>
                </a:solidFill>
                <a:latin typeface="Consolas"/>
              </a:rPr>
              <a:t>10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/>
              </a:rPr>
              <a:t>      name: </a:t>
            </a:r>
            <a:r>
              <a:rPr lang="en-US" sz="1200" dirty="0" err="1">
                <a:solidFill>
                  <a:srgbClr val="D4D4D4"/>
                </a:solidFill>
                <a:latin typeface="Consolas"/>
              </a:rPr>
              <a:t>Softmax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/Softmax:</a:t>
            </a:r>
            <a:r>
              <a:rPr lang="en-US" sz="1200" dirty="0">
                <a:solidFill>
                  <a:srgbClr val="B5CEA8"/>
                </a:solidFill>
                <a:latin typeface="Consolas"/>
              </a:rPr>
              <a:t>0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/>
              </a:rPr>
              <a:t>  Method name </a:t>
            </a:r>
            <a:r>
              <a:rPr lang="en-US" sz="1200" dirty="0">
                <a:solidFill>
                  <a:srgbClr val="C586C0"/>
                </a:solidFill>
                <a:latin typeface="Consolas"/>
              </a:rPr>
              <a:t>is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 err="1">
                <a:solidFill>
                  <a:srgbClr val="D4D4D4"/>
                </a:solidFill>
                <a:latin typeface="Consolas"/>
              </a:rPr>
              <a:t>tensorflow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/serving/predict</a:t>
            </a:r>
            <a:endParaRPr lang="en-US" sz="1200" b="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284281" y="1775013"/>
            <a:ext cx="9585485" cy="3442446"/>
          </a:xfrm>
          <a:prstGeom prst="roundRect">
            <a:avLst>
              <a:gd name="adj" fmla="val 43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sz="1600" b="1" dirty="0" err="1">
                <a:solidFill>
                  <a:schemeClr val="tx1"/>
                </a:solidFill>
              </a:rPr>
              <a:t>TensorFlow</a:t>
            </a:r>
            <a:r>
              <a:rPr lang="en-IN" sz="1600" b="1" dirty="0">
                <a:solidFill>
                  <a:schemeClr val="tx1"/>
                </a:solidFill>
              </a:rPr>
              <a:t> Serving</a:t>
            </a:r>
          </a:p>
          <a:p>
            <a:pPr algn="ctr"/>
            <a:endParaRPr lang="en-IN" sz="800" b="1" dirty="0">
              <a:solidFill>
                <a:schemeClr val="tx1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</a:rPr>
              <a:t>TensorFlow </a:t>
            </a:r>
            <a:r>
              <a:rPr lang="en-IN" sz="1400" dirty="0" err="1">
                <a:solidFill>
                  <a:schemeClr val="tx1"/>
                </a:solidFill>
              </a:rPr>
              <a:t>SavedModel</a:t>
            </a:r>
            <a:r>
              <a:rPr lang="en-IN" sz="1400" dirty="0">
                <a:solidFill>
                  <a:schemeClr val="tx1"/>
                </a:solidFill>
              </a:rPr>
              <a:t>                                       TensorFlow </a:t>
            </a:r>
            <a:r>
              <a:rPr lang="en-IN" sz="1400" dirty="0" err="1">
                <a:solidFill>
                  <a:schemeClr val="tx1"/>
                </a:solidFill>
              </a:rPr>
              <a:t>SavedModel</a:t>
            </a:r>
            <a:r>
              <a:rPr lang="en-IN" sz="1400" dirty="0">
                <a:solidFill>
                  <a:schemeClr val="tx1"/>
                </a:solidFill>
              </a:rPr>
              <a:t> Signature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                   $ </a:t>
            </a:r>
            <a:r>
              <a:rPr lang="en-US" sz="1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saved_model_cli</a:t>
            </a:r>
            <a:r>
              <a:rPr lang="en-US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show --dir &lt;</a:t>
            </a:r>
            <a:r>
              <a:rPr lang="en-US" sz="1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export_path</a:t>
            </a:r>
            <a:r>
              <a:rPr lang="en-US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&gt; --all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297730" y="1129553"/>
            <a:ext cx="9572036" cy="376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SG" sz="1600" b="1" dirty="0" err="1">
                <a:solidFill>
                  <a:schemeClr val="tx1"/>
                </a:solidFill>
              </a:rPr>
              <a:t>TensorFlow</a:t>
            </a:r>
            <a:r>
              <a:rPr lang="en-SG" sz="1600" b="1" dirty="0">
                <a:solidFill>
                  <a:schemeClr val="tx1"/>
                </a:solidFill>
              </a:rPr>
              <a:t> Graph </a:t>
            </a:r>
            <a:r>
              <a:rPr lang="en-SG" sz="1600" dirty="0">
                <a:solidFill>
                  <a:schemeClr val="tx1"/>
                </a:solidFill>
              </a:rPr>
              <a:t>(Python binding)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225987" y="5680219"/>
            <a:ext cx="5715000" cy="926768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OS: Android , Embedded Devices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224230" y="5968486"/>
            <a:ext cx="1663840" cy="536294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TensorFlow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[.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tflite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(Android NNAPI)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299842" y="5968487"/>
            <a:ext cx="1302228" cy="537080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Ingest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Java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C++)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0574847" y="5972871"/>
            <a:ext cx="1316835" cy="533122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Output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Java,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C++)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9849012" y="5957047"/>
            <a:ext cx="760715" cy="24984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dirty="0" err="1">
                <a:solidFill>
                  <a:prstClr val="black"/>
                </a:solidFill>
                <a:latin typeface="Calibri" panose="020F0502020204030204"/>
              </a:rPr>
              <a:t>Functioncall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8" name="Straight Arrow Connector 77"/>
          <p:cNvCxnSpPr>
            <a:stCxn id="72" idx="3"/>
            <a:endCxn id="74" idx="1"/>
          </p:cNvCxnSpPr>
          <p:nvPr/>
        </p:nvCxnSpPr>
        <p:spPr>
          <a:xfrm>
            <a:off x="9888070" y="6236633"/>
            <a:ext cx="686777" cy="27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2" idx="3"/>
            <a:endCxn id="11" idx="1"/>
          </p:cNvCxnSpPr>
          <p:nvPr/>
        </p:nvCxnSpPr>
        <p:spPr>
          <a:xfrm flipV="1">
            <a:off x="1680883" y="6232151"/>
            <a:ext cx="487690" cy="3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1" idx="3"/>
            <a:endCxn id="13" idx="1"/>
          </p:cNvCxnSpPr>
          <p:nvPr/>
        </p:nvCxnSpPr>
        <p:spPr>
          <a:xfrm>
            <a:off x="3832413" y="6232151"/>
            <a:ext cx="471624" cy="2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3" idx="3"/>
            <a:endCxn id="72" idx="1"/>
          </p:cNvCxnSpPr>
          <p:nvPr/>
        </p:nvCxnSpPr>
        <p:spPr>
          <a:xfrm flipV="1">
            <a:off x="7602070" y="6236633"/>
            <a:ext cx="622160" cy="3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540600" y="5948083"/>
            <a:ext cx="760715" cy="24984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dirty="0" err="1">
                <a:solidFill>
                  <a:prstClr val="black"/>
                </a:solidFill>
                <a:latin typeface="Calibri" panose="020F0502020204030204"/>
              </a:rPr>
              <a:t>Functioncall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7" name="Straight Arrow Connector 96"/>
          <p:cNvCxnSpPr>
            <a:endCxn id="10" idx="0"/>
          </p:cNvCxnSpPr>
          <p:nvPr/>
        </p:nvCxnSpPr>
        <p:spPr>
          <a:xfrm rot="5400000">
            <a:off x="2887218" y="5564260"/>
            <a:ext cx="216231" cy="6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71" idx="0"/>
          </p:cNvCxnSpPr>
          <p:nvPr/>
        </p:nvCxnSpPr>
        <p:spPr>
          <a:xfrm rot="16200000" flipH="1">
            <a:off x="8969211" y="5565942"/>
            <a:ext cx="222391" cy="6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cxnSpLocks/>
            <a:stCxn id="45" idx="2"/>
          </p:cNvCxnSpPr>
          <p:nvPr/>
        </p:nvCxnSpPr>
        <p:spPr>
          <a:xfrm>
            <a:off x="6077024" y="5217459"/>
            <a:ext cx="0" cy="240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2998694" y="5459506"/>
            <a:ext cx="6091518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6400799" y="5338481"/>
            <a:ext cx="2433919" cy="2420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err="1">
                <a:solidFill>
                  <a:prstClr val="black"/>
                </a:solidFill>
              </a:rPr>
              <a:t>TensorFlow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Lite</a:t>
            </a:r>
            <a:r>
              <a:rPr lang="en-US" sz="1400" dirty="0">
                <a:solidFill>
                  <a:prstClr val="black"/>
                </a:solidFill>
              </a:rPr>
              <a:t> Converter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497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3C7C6-874B-44DE-9107-854590A86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33" y="1135781"/>
            <a:ext cx="11656192" cy="301288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/>
              <a:t>Apache Kafka is a publish/subscribe messaging system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dirty="0"/>
              <a:t>Also known as a distributed commit log</a:t>
            </a:r>
            <a:endParaRPr lang="en-IN" sz="1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IN" sz="1400" dirty="0"/>
              <a:t>Messages are queued into Topics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IN" sz="1400" dirty="0"/>
              <a:t>Each  Topic may contain multiple Partitions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Partitions are replicated in different brokers. </a:t>
            </a:r>
            <a:r>
              <a:rPr lang="en-IN" dirty="0"/>
              <a:t>Redundancy of messages in case of broker failure.</a:t>
            </a:r>
            <a:endParaRPr lang="en-IN" sz="1400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400" dirty="0"/>
              <a:t>Producers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IN" sz="1400" dirty="0"/>
              <a:t>Messages may be written to random/specific Partitions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SG" sz="1400" i="1" dirty="0"/>
              <a:t>Fire-and-forget: S</a:t>
            </a:r>
            <a:r>
              <a:rPr lang="en-US" sz="1400" dirty="0"/>
              <a:t>end a message to the server and don’t care if it arrives successfully or </a:t>
            </a:r>
            <a:r>
              <a:rPr lang="en-SG" sz="1400" dirty="0"/>
              <a:t>not.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IN" sz="1400" i="1" dirty="0"/>
              <a:t>Synchronous send</a:t>
            </a:r>
            <a:r>
              <a:rPr lang="en-IN" sz="1400" dirty="0"/>
              <a:t>: </a:t>
            </a:r>
            <a:r>
              <a:rPr lang="en-US" sz="1400" dirty="0"/>
              <a:t>Send a message, and wait to see if the send was successful or not.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SG" sz="1400" i="1" dirty="0"/>
              <a:t>Asynchronous send: </a:t>
            </a:r>
            <a:r>
              <a:rPr lang="en-US" sz="1400" dirty="0"/>
              <a:t>Send method with a callback function, which gets triggered when it receives a response from the Kafka broker.</a:t>
            </a:r>
            <a:endParaRPr lang="en-IN" sz="1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SG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FAAD7-EF8C-475E-AA9C-41191DF2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Kafka</a:t>
            </a:r>
            <a:endParaRPr lang="en-SG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4962258" y="4212937"/>
            <a:ext cx="7017734" cy="2493819"/>
            <a:chOff x="4955850" y="1122218"/>
            <a:chExt cx="7017734" cy="2493819"/>
          </a:xfrm>
        </p:grpSpPr>
        <p:sp>
          <p:nvSpPr>
            <p:cNvPr id="104" name="TextBox 103"/>
            <p:cNvSpPr txBox="1"/>
            <p:nvPr/>
          </p:nvSpPr>
          <p:spPr>
            <a:xfrm>
              <a:off x="10266218" y="2576945"/>
              <a:ext cx="651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read</a:t>
              </a:r>
              <a:endParaRPr lang="en-US" sz="14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955009" y="2576947"/>
              <a:ext cx="651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write</a:t>
              </a:r>
              <a:endParaRPr lang="en-US" sz="1400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7609028" y="2207123"/>
              <a:ext cx="2387600" cy="227804"/>
              <a:chOff x="1390650" y="2629694"/>
              <a:chExt cx="2387600" cy="22780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390650" y="2632363"/>
                <a:ext cx="2387600" cy="2251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</a:rPr>
                  <a:t>   1    2    3   4    5    6   7    8    9     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rot="5400000">
                <a:off x="1546225" y="2740025"/>
                <a:ext cx="22225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>
                <a:off x="1785937" y="2740025"/>
                <a:ext cx="22225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5400000">
                <a:off x="2025649" y="2740025"/>
                <a:ext cx="22225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2265361" y="2740025"/>
                <a:ext cx="22225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5400000">
                <a:off x="2505073" y="2740025"/>
                <a:ext cx="22225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5400000">
                <a:off x="2744785" y="2740025"/>
                <a:ext cx="22225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5400000">
                <a:off x="2984497" y="2740025"/>
                <a:ext cx="22225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rot="5400000">
                <a:off x="3224209" y="2740025"/>
                <a:ext cx="22225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5400000">
                <a:off x="3463925" y="2740025"/>
                <a:ext cx="22225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7602678" y="2742263"/>
              <a:ext cx="2387600" cy="227804"/>
              <a:chOff x="1390650" y="2629694"/>
              <a:chExt cx="2387600" cy="227804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390650" y="2632363"/>
                <a:ext cx="2387600" cy="2251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</a:rPr>
                  <a:t>   1    2    3   4    5           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 rot="5400000">
                <a:off x="1546225" y="2740025"/>
                <a:ext cx="22225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400000">
                <a:off x="1785937" y="2740025"/>
                <a:ext cx="22225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>
                <a:off x="2025649" y="2740025"/>
                <a:ext cx="22225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>
                <a:off x="2265361" y="2740025"/>
                <a:ext cx="22225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>
                <a:off x="2505073" y="2740025"/>
                <a:ext cx="22225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>
                <a:off x="2744785" y="2740025"/>
                <a:ext cx="22225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2984497" y="2740025"/>
                <a:ext cx="22225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>
                <a:off x="3224209" y="2740025"/>
                <a:ext cx="22225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3463925" y="2740025"/>
                <a:ext cx="22225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7596328" y="3262393"/>
              <a:ext cx="2387600" cy="227804"/>
              <a:chOff x="1390650" y="2629694"/>
              <a:chExt cx="2387600" cy="227804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390650" y="2632363"/>
                <a:ext cx="2387600" cy="2251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</a:rPr>
                  <a:t>   1    2    3   4    5    6    7    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 rot="5400000">
                <a:off x="1546225" y="2740025"/>
                <a:ext cx="22225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1785937" y="2740025"/>
                <a:ext cx="22225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>
                <a:off x="2025649" y="2740025"/>
                <a:ext cx="22225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>
                <a:off x="2265361" y="2740025"/>
                <a:ext cx="22225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>
                <a:off x="2505073" y="2740025"/>
                <a:ext cx="22225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2744785" y="2740025"/>
                <a:ext cx="22225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2984497" y="2740025"/>
                <a:ext cx="22225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>
                <a:off x="3224209" y="2740025"/>
                <a:ext cx="22225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5400000">
                <a:off x="3463925" y="2740025"/>
                <a:ext cx="22225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6612078" y="2149179"/>
              <a:ext cx="1092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Partition 0</a:t>
              </a:r>
              <a:endParaRPr 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99378" y="2684319"/>
              <a:ext cx="1092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Partition 1</a:t>
              </a:r>
              <a:endParaRPr 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93028" y="3204449"/>
              <a:ext cx="1092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Partition 2</a:t>
              </a:r>
              <a:endParaRPr lang="en-US" sz="1400" dirty="0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rot="5400000">
              <a:off x="9531131" y="2078183"/>
              <a:ext cx="222466" cy="79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9074726" y="1440873"/>
              <a:ext cx="11499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/>
                <a:t>High watermark</a:t>
              </a:r>
              <a:endParaRPr lang="en-US" sz="1400" dirty="0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rot="5400000">
              <a:off x="8602869" y="2078185"/>
              <a:ext cx="222466" cy="793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271165" y="1468584"/>
              <a:ext cx="942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/>
                <a:t>Read offset</a:t>
              </a:r>
              <a:endParaRPr lang="en-US" sz="1400" dirty="0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rot="5400000">
              <a:off x="8602874" y="2618512"/>
              <a:ext cx="222466" cy="79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5400000">
              <a:off x="8353487" y="2618513"/>
              <a:ext cx="222466" cy="793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5400000">
              <a:off x="8602884" y="3144987"/>
              <a:ext cx="222466" cy="793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>
              <a:off x="9060076" y="3158841"/>
              <a:ext cx="222466" cy="79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ounded Rectangle 80"/>
            <p:cNvSpPr/>
            <p:nvPr/>
          </p:nvSpPr>
          <p:spPr>
            <a:xfrm>
              <a:off x="6497778" y="1440873"/>
              <a:ext cx="3782291" cy="2175164"/>
            </a:xfrm>
            <a:prstGeom prst="roundRect">
              <a:avLst>
                <a:gd name="adj" fmla="val 711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483923" y="1122218"/>
              <a:ext cx="130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Topic</a:t>
              </a:r>
              <a:endParaRPr 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536877" y="1468583"/>
              <a:ext cx="942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/>
                <a:t>Commit offset</a:t>
              </a:r>
              <a:endParaRPr lang="en-US" sz="1400" dirty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rot="5400000">
              <a:off x="7882432" y="2078187"/>
              <a:ext cx="222466" cy="793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rot="5400000">
              <a:off x="7882427" y="2632382"/>
              <a:ext cx="222466" cy="793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rot="5400000">
              <a:off x="8118912" y="3158867"/>
              <a:ext cx="222466" cy="793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ounded Rectangle 87"/>
            <p:cNvSpPr/>
            <p:nvPr/>
          </p:nvSpPr>
          <p:spPr>
            <a:xfrm>
              <a:off x="4955850" y="2673928"/>
              <a:ext cx="997527" cy="36021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Producer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9" name="Left Bracket 88"/>
            <p:cNvSpPr/>
            <p:nvPr/>
          </p:nvSpPr>
          <p:spPr>
            <a:xfrm>
              <a:off x="6234542" y="2299856"/>
              <a:ext cx="290945" cy="1066799"/>
            </a:xfrm>
            <a:prstGeom prst="leftBracket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91" name="Straight Arrow Connector 90"/>
            <p:cNvCxnSpPr>
              <a:stCxn id="88" idx="3"/>
            </p:cNvCxnSpPr>
            <p:nvPr/>
          </p:nvCxnSpPr>
          <p:spPr>
            <a:xfrm flipV="1">
              <a:off x="5953377" y="2850776"/>
              <a:ext cx="562568" cy="3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ounded Rectangle 99"/>
            <p:cNvSpPr/>
            <p:nvPr/>
          </p:nvSpPr>
          <p:spPr>
            <a:xfrm>
              <a:off x="10865222" y="2660073"/>
              <a:ext cx="1108362" cy="36021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Consumer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Left Bracket 100"/>
            <p:cNvSpPr/>
            <p:nvPr/>
          </p:nvSpPr>
          <p:spPr>
            <a:xfrm flipH="1">
              <a:off x="10009602" y="2310449"/>
              <a:ext cx="630685" cy="1056207"/>
            </a:xfrm>
            <a:prstGeom prst="leftBracket">
              <a:avLst/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02" name="Straight Arrow Connector 101"/>
            <p:cNvCxnSpPr>
              <a:cxnSpLocks/>
              <a:stCxn id="39" idx="3"/>
            </p:cNvCxnSpPr>
            <p:nvPr/>
          </p:nvCxnSpPr>
          <p:spPr>
            <a:xfrm flipV="1">
              <a:off x="9990278" y="2850776"/>
              <a:ext cx="855620" cy="6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0C97C2F-7E1F-45CE-8593-06A5DB59BA33}"/>
              </a:ext>
            </a:extLst>
          </p:cNvPr>
          <p:cNvSpPr/>
          <p:nvPr/>
        </p:nvSpPr>
        <p:spPr>
          <a:xfrm>
            <a:off x="279134" y="4172324"/>
            <a:ext cx="464946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400" dirty="0"/>
              <a:t>Consumers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"/>
            </a:pPr>
            <a:r>
              <a:rPr lang="en-US" sz="1400" dirty="0"/>
              <a:t>Subscribes to one or more topics 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"/>
            </a:pPr>
            <a:r>
              <a:rPr lang="en-US" sz="1400" dirty="0"/>
              <a:t>No guarantee of message time-ordering across a topic, just within a single partition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"/>
            </a:pPr>
            <a:r>
              <a:rPr lang="en-IN" sz="1400" dirty="0"/>
              <a:t>Commit offsets automatically or at certain intervals</a:t>
            </a:r>
          </a:p>
        </p:txBody>
      </p:sp>
    </p:spTree>
    <p:extLst>
      <p:ext uri="{BB962C8B-B14F-4D97-AF65-F5344CB8AC3E}">
        <p14:creationId xmlns:p14="http://schemas.microsoft.com/office/powerpoint/2010/main" val="4623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BD556694-1CC3-4138-9AAE-EC1B5E7166B5}"/>
              </a:ext>
            </a:extLst>
          </p:cNvPr>
          <p:cNvSpPr/>
          <p:nvPr/>
        </p:nvSpPr>
        <p:spPr>
          <a:xfrm>
            <a:off x="6096000" y="815792"/>
            <a:ext cx="5997278" cy="255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E7097-687F-4BC6-A52D-25B87E80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Kafka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625A-98EC-4C24-92E2-F05C534E6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33" y="1135781"/>
            <a:ext cx="4292709" cy="490642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1400" dirty="0"/>
              <a:t>Consumer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1400" dirty="0"/>
              <a:t>Work as part of a </a:t>
            </a:r>
            <a:r>
              <a:rPr lang="en-US" sz="1400" i="1" dirty="0"/>
              <a:t>consumer group, where </a:t>
            </a:r>
            <a:r>
              <a:rPr lang="en-US" sz="1400" dirty="0"/>
              <a:t>each partition is only consumed by one member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1400" dirty="0"/>
              <a:t>If a consumer fails, the remaining group members will rebalance the partitions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1400" dirty="0"/>
              <a:t>Multiple consumer groups may consume same topic independently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IN" sz="1400" dirty="0"/>
              <a:t>Kafka buffers data and allows consumers to operate in asynchronous </a:t>
            </a:r>
            <a:r>
              <a:rPr lang="en-IN" sz="1400" dirty="0" err="1"/>
              <a:t>multirate</a:t>
            </a:r>
            <a:r>
              <a:rPr lang="en-IN" sz="1400" dirty="0"/>
              <a:t> systems</a:t>
            </a:r>
          </a:p>
          <a:p>
            <a:pPr lvl="1"/>
            <a:endParaRPr lang="en-US" sz="1400" dirty="0"/>
          </a:p>
          <a:p>
            <a:endParaRPr lang="en-SG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C2FD0D-FE84-4D30-8B5C-6EB423708793}"/>
              </a:ext>
            </a:extLst>
          </p:cNvPr>
          <p:cNvSpPr txBox="1"/>
          <p:nvPr/>
        </p:nvSpPr>
        <p:spPr>
          <a:xfrm>
            <a:off x="5417000" y="5372961"/>
            <a:ext cx="65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write</a:t>
            </a:r>
            <a:endParaRPr lang="en-US" sz="1400" dirty="0"/>
          </a:p>
        </p:txBody>
      </p:sp>
      <p:grpSp>
        <p:nvGrpSpPr>
          <p:cNvPr id="5" name="Group 36">
            <a:extLst>
              <a:ext uri="{FF2B5EF4-FFF2-40B4-BE49-F238E27FC236}">
                <a16:creationId xmlns:a16="http://schemas.microsoft.com/office/drawing/2014/main" id="{5443395D-086C-40DD-8883-E10A77D08C1A}"/>
              </a:ext>
            </a:extLst>
          </p:cNvPr>
          <p:cNvGrpSpPr/>
          <p:nvPr/>
        </p:nvGrpSpPr>
        <p:grpSpPr>
          <a:xfrm>
            <a:off x="7202444" y="5003137"/>
            <a:ext cx="2387600" cy="227804"/>
            <a:chOff x="1390650" y="2629694"/>
            <a:chExt cx="2387600" cy="227804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B14659DA-BB18-4643-AC6F-98219ABB287D}"/>
                </a:ext>
              </a:extLst>
            </p:cNvPr>
            <p:cNvSpPr/>
            <p:nvPr/>
          </p:nvSpPr>
          <p:spPr>
            <a:xfrm>
              <a:off x="1390650" y="2632363"/>
              <a:ext cx="2387600" cy="22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IN" sz="1400" dirty="0">
                  <a:solidFill>
                    <a:schemeClr val="tx1"/>
                  </a:solidFill>
                </a:rPr>
                <a:t>  1     2   3    4    5    6   7    8    9      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5">
              <a:extLst>
                <a:ext uri="{FF2B5EF4-FFF2-40B4-BE49-F238E27FC236}">
                  <a16:creationId xmlns:a16="http://schemas.microsoft.com/office/drawing/2014/main" id="{1D97E958-8D0E-48E6-B82B-687F4B92378B}"/>
                </a:ext>
              </a:extLst>
            </p:cNvPr>
            <p:cNvCxnSpPr/>
            <p:nvPr/>
          </p:nvCxnSpPr>
          <p:spPr>
            <a:xfrm rot="5400000">
              <a:off x="1546225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005E72-4A4B-4EE5-A6E3-C679CBFB4BAA}"/>
                </a:ext>
              </a:extLst>
            </p:cNvPr>
            <p:cNvCxnSpPr/>
            <p:nvPr/>
          </p:nvCxnSpPr>
          <p:spPr>
            <a:xfrm rot="5400000">
              <a:off x="1785937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A4005C9-9C33-4404-88C3-092A917492D2}"/>
                </a:ext>
              </a:extLst>
            </p:cNvPr>
            <p:cNvCxnSpPr/>
            <p:nvPr/>
          </p:nvCxnSpPr>
          <p:spPr>
            <a:xfrm rot="5400000">
              <a:off x="2025649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9E5B61-B15C-429F-A90E-D155CDEBE890}"/>
                </a:ext>
              </a:extLst>
            </p:cNvPr>
            <p:cNvCxnSpPr/>
            <p:nvPr/>
          </p:nvCxnSpPr>
          <p:spPr>
            <a:xfrm rot="5400000">
              <a:off x="2265361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2512C0-2F29-4A33-9AA6-F7B8C39424BF}"/>
                </a:ext>
              </a:extLst>
            </p:cNvPr>
            <p:cNvCxnSpPr/>
            <p:nvPr/>
          </p:nvCxnSpPr>
          <p:spPr>
            <a:xfrm rot="5400000">
              <a:off x="2505073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8DFFDAA-F79A-4DF4-A4F3-8A15CDE4EFE9}"/>
                </a:ext>
              </a:extLst>
            </p:cNvPr>
            <p:cNvCxnSpPr/>
            <p:nvPr/>
          </p:nvCxnSpPr>
          <p:spPr>
            <a:xfrm rot="5400000">
              <a:off x="2744785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D257AD0-A28B-4B18-A38E-5796F5CFED91}"/>
                </a:ext>
              </a:extLst>
            </p:cNvPr>
            <p:cNvCxnSpPr/>
            <p:nvPr/>
          </p:nvCxnSpPr>
          <p:spPr>
            <a:xfrm rot="5400000">
              <a:off x="2984497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B5B8F9D-EFA9-492D-AA9F-9C96542E3F93}"/>
                </a:ext>
              </a:extLst>
            </p:cNvPr>
            <p:cNvCxnSpPr/>
            <p:nvPr/>
          </p:nvCxnSpPr>
          <p:spPr>
            <a:xfrm rot="5400000">
              <a:off x="3224209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37B536-6E40-43EE-A243-4277BD1DD2C9}"/>
                </a:ext>
              </a:extLst>
            </p:cNvPr>
            <p:cNvCxnSpPr/>
            <p:nvPr/>
          </p:nvCxnSpPr>
          <p:spPr>
            <a:xfrm rot="5400000">
              <a:off x="3463925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37">
            <a:extLst>
              <a:ext uri="{FF2B5EF4-FFF2-40B4-BE49-F238E27FC236}">
                <a16:creationId xmlns:a16="http://schemas.microsoft.com/office/drawing/2014/main" id="{2A339757-A461-4443-9C8A-6DC2D48790EF}"/>
              </a:ext>
            </a:extLst>
          </p:cNvPr>
          <p:cNvGrpSpPr/>
          <p:nvPr/>
        </p:nvGrpSpPr>
        <p:grpSpPr>
          <a:xfrm>
            <a:off x="7196094" y="5538277"/>
            <a:ext cx="2387600" cy="227804"/>
            <a:chOff x="1390650" y="2629694"/>
            <a:chExt cx="2387600" cy="22780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E8DD5D-4D24-434C-9534-04EE72095CCC}"/>
                </a:ext>
              </a:extLst>
            </p:cNvPr>
            <p:cNvSpPr/>
            <p:nvPr/>
          </p:nvSpPr>
          <p:spPr>
            <a:xfrm>
              <a:off x="1390650" y="2632363"/>
              <a:ext cx="2387600" cy="22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IN" sz="1400" dirty="0">
                  <a:solidFill>
                    <a:schemeClr val="tx1"/>
                  </a:solidFill>
                </a:rPr>
                <a:t>   1    2    3    4   5            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7D7FA5C-4EB3-4A45-84ED-82EC090C08F6}"/>
                </a:ext>
              </a:extLst>
            </p:cNvPr>
            <p:cNvCxnSpPr/>
            <p:nvPr/>
          </p:nvCxnSpPr>
          <p:spPr>
            <a:xfrm rot="5400000">
              <a:off x="1546225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EB723D-0C9E-4C9B-A096-0205D0842E07}"/>
                </a:ext>
              </a:extLst>
            </p:cNvPr>
            <p:cNvCxnSpPr/>
            <p:nvPr/>
          </p:nvCxnSpPr>
          <p:spPr>
            <a:xfrm rot="5400000">
              <a:off x="1785937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1697F5-021A-4315-BBBE-587786954D44}"/>
                </a:ext>
              </a:extLst>
            </p:cNvPr>
            <p:cNvCxnSpPr/>
            <p:nvPr/>
          </p:nvCxnSpPr>
          <p:spPr>
            <a:xfrm rot="5400000">
              <a:off x="2025649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AC68E73-66A5-4C0A-A051-04A5495F9BDA}"/>
                </a:ext>
              </a:extLst>
            </p:cNvPr>
            <p:cNvCxnSpPr/>
            <p:nvPr/>
          </p:nvCxnSpPr>
          <p:spPr>
            <a:xfrm rot="5400000">
              <a:off x="2265361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6606AC-E402-4C3B-9A18-336196C24403}"/>
                </a:ext>
              </a:extLst>
            </p:cNvPr>
            <p:cNvCxnSpPr/>
            <p:nvPr/>
          </p:nvCxnSpPr>
          <p:spPr>
            <a:xfrm rot="5400000">
              <a:off x="2505073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2A1BAE-B5E3-407F-85D0-8B0A13097496}"/>
                </a:ext>
              </a:extLst>
            </p:cNvPr>
            <p:cNvCxnSpPr/>
            <p:nvPr/>
          </p:nvCxnSpPr>
          <p:spPr>
            <a:xfrm rot="5400000">
              <a:off x="2744785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B82377-9943-4F7C-8EE7-DFC448D92FE7}"/>
                </a:ext>
              </a:extLst>
            </p:cNvPr>
            <p:cNvCxnSpPr/>
            <p:nvPr/>
          </p:nvCxnSpPr>
          <p:spPr>
            <a:xfrm rot="5400000">
              <a:off x="2984497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3034ED1-C540-490B-9DD2-21BC042EA6C9}"/>
                </a:ext>
              </a:extLst>
            </p:cNvPr>
            <p:cNvCxnSpPr/>
            <p:nvPr/>
          </p:nvCxnSpPr>
          <p:spPr>
            <a:xfrm rot="5400000">
              <a:off x="3224209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46FEEBB-8EBF-4F2B-B36D-9C9152D46720}"/>
                </a:ext>
              </a:extLst>
            </p:cNvPr>
            <p:cNvCxnSpPr/>
            <p:nvPr/>
          </p:nvCxnSpPr>
          <p:spPr>
            <a:xfrm rot="5400000">
              <a:off x="3463925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48">
            <a:extLst>
              <a:ext uri="{FF2B5EF4-FFF2-40B4-BE49-F238E27FC236}">
                <a16:creationId xmlns:a16="http://schemas.microsoft.com/office/drawing/2014/main" id="{C0EFA5ED-3078-4D39-B738-FB54F31B3695}"/>
              </a:ext>
            </a:extLst>
          </p:cNvPr>
          <p:cNvGrpSpPr/>
          <p:nvPr/>
        </p:nvGrpSpPr>
        <p:grpSpPr>
          <a:xfrm>
            <a:off x="7189744" y="6058407"/>
            <a:ext cx="2387600" cy="227804"/>
            <a:chOff x="1390650" y="2629694"/>
            <a:chExt cx="2387600" cy="22780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A3F5A81-61B3-4A13-AC69-847CD278A385}"/>
                </a:ext>
              </a:extLst>
            </p:cNvPr>
            <p:cNvSpPr/>
            <p:nvPr/>
          </p:nvSpPr>
          <p:spPr>
            <a:xfrm>
              <a:off x="1390650" y="2632363"/>
              <a:ext cx="2387600" cy="22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IN" sz="1400" dirty="0">
                  <a:solidFill>
                    <a:schemeClr val="tx1"/>
                  </a:solidFill>
                </a:rPr>
                <a:t>   1    2    3    4   5    6    7     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21E0B65-F610-451A-9042-903A1C40AF69}"/>
                </a:ext>
              </a:extLst>
            </p:cNvPr>
            <p:cNvCxnSpPr/>
            <p:nvPr/>
          </p:nvCxnSpPr>
          <p:spPr>
            <a:xfrm rot="5400000">
              <a:off x="1546225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CE23BAC-E15A-4EC8-9687-964021F326C4}"/>
                </a:ext>
              </a:extLst>
            </p:cNvPr>
            <p:cNvCxnSpPr/>
            <p:nvPr/>
          </p:nvCxnSpPr>
          <p:spPr>
            <a:xfrm rot="5400000">
              <a:off x="1785937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995DD9-BE2C-4EED-8602-E2B3F0F3639B}"/>
                </a:ext>
              </a:extLst>
            </p:cNvPr>
            <p:cNvCxnSpPr/>
            <p:nvPr/>
          </p:nvCxnSpPr>
          <p:spPr>
            <a:xfrm rot="5400000">
              <a:off x="2025649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20E10EB-14D3-4B43-93B7-5BF467BCC3ED}"/>
                </a:ext>
              </a:extLst>
            </p:cNvPr>
            <p:cNvCxnSpPr/>
            <p:nvPr/>
          </p:nvCxnSpPr>
          <p:spPr>
            <a:xfrm rot="5400000">
              <a:off x="2265361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F4F2938-56B0-4805-8EA9-C2F812DF07B7}"/>
                </a:ext>
              </a:extLst>
            </p:cNvPr>
            <p:cNvCxnSpPr/>
            <p:nvPr/>
          </p:nvCxnSpPr>
          <p:spPr>
            <a:xfrm rot="5400000">
              <a:off x="2505073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F7ABB1B-1D5C-4FC0-BB52-A5DEA4C78B8A}"/>
                </a:ext>
              </a:extLst>
            </p:cNvPr>
            <p:cNvCxnSpPr/>
            <p:nvPr/>
          </p:nvCxnSpPr>
          <p:spPr>
            <a:xfrm rot="5400000">
              <a:off x="2744785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D2597-9CCC-405C-9C4F-FB36B5CDBD52}"/>
                </a:ext>
              </a:extLst>
            </p:cNvPr>
            <p:cNvCxnSpPr/>
            <p:nvPr/>
          </p:nvCxnSpPr>
          <p:spPr>
            <a:xfrm rot="5400000">
              <a:off x="2984497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9AEC20F-A7E7-47BB-9AD7-9F3590C5DA8A}"/>
                </a:ext>
              </a:extLst>
            </p:cNvPr>
            <p:cNvCxnSpPr/>
            <p:nvPr/>
          </p:nvCxnSpPr>
          <p:spPr>
            <a:xfrm rot="5400000">
              <a:off x="3224209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071D28-4F9D-4246-905C-8033A5C5D4F2}"/>
                </a:ext>
              </a:extLst>
            </p:cNvPr>
            <p:cNvCxnSpPr/>
            <p:nvPr/>
          </p:nvCxnSpPr>
          <p:spPr>
            <a:xfrm rot="5400000">
              <a:off x="3463925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31C2D8C-86DB-434E-8BFB-D3E849323707}"/>
              </a:ext>
            </a:extLst>
          </p:cNvPr>
          <p:cNvSpPr txBox="1"/>
          <p:nvPr/>
        </p:nvSpPr>
        <p:spPr>
          <a:xfrm>
            <a:off x="6205494" y="4945193"/>
            <a:ext cx="109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Partition 0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BFAA5D-A9BD-4EC9-B113-2268D2D631C6}"/>
              </a:ext>
            </a:extLst>
          </p:cNvPr>
          <p:cNvSpPr txBox="1"/>
          <p:nvPr/>
        </p:nvSpPr>
        <p:spPr>
          <a:xfrm>
            <a:off x="6192794" y="5480333"/>
            <a:ext cx="109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Partition 1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2DAE9C-3802-4484-9329-7461A1003303}"/>
              </a:ext>
            </a:extLst>
          </p:cNvPr>
          <p:cNvSpPr txBox="1"/>
          <p:nvPr/>
        </p:nvSpPr>
        <p:spPr>
          <a:xfrm>
            <a:off x="6186444" y="6000463"/>
            <a:ext cx="109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Partition 2</a:t>
            </a:r>
            <a:endParaRPr lang="en-US" sz="1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0EB553-89E5-417F-8DEC-9B9AD109772B}"/>
              </a:ext>
            </a:extLst>
          </p:cNvPr>
          <p:cNvCxnSpPr>
            <a:cxnSpLocks/>
          </p:cNvCxnSpPr>
          <p:nvPr/>
        </p:nvCxnSpPr>
        <p:spPr>
          <a:xfrm flipH="1">
            <a:off x="9237960" y="4540188"/>
            <a:ext cx="13518" cy="46294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4C27DAC-A5D3-443E-9A1C-3C952B414DB9}"/>
              </a:ext>
            </a:extLst>
          </p:cNvPr>
          <p:cNvSpPr txBox="1"/>
          <p:nvPr/>
        </p:nvSpPr>
        <p:spPr>
          <a:xfrm>
            <a:off x="8641631" y="4236887"/>
            <a:ext cx="1548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High watermark</a:t>
            </a:r>
            <a:endParaRPr lang="en-US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E6B1C8-C6B0-42DD-BAE8-8C5329A30638}"/>
              </a:ext>
            </a:extLst>
          </p:cNvPr>
          <p:cNvCxnSpPr/>
          <p:nvPr/>
        </p:nvCxnSpPr>
        <p:spPr>
          <a:xfrm rot="5400000">
            <a:off x="8448073" y="4874199"/>
            <a:ext cx="222466" cy="793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7857D47-1A93-4FC8-BE1D-D909796D8F86}"/>
              </a:ext>
            </a:extLst>
          </p:cNvPr>
          <p:cNvSpPr txBox="1"/>
          <p:nvPr/>
        </p:nvSpPr>
        <p:spPr>
          <a:xfrm>
            <a:off x="7898273" y="4501342"/>
            <a:ext cx="1518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Read offset A</a:t>
            </a:r>
            <a:endParaRPr lang="en-US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3A266D-C0B4-44FE-975D-B9934D4B490F}"/>
              </a:ext>
            </a:extLst>
          </p:cNvPr>
          <p:cNvCxnSpPr/>
          <p:nvPr/>
        </p:nvCxnSpPr>
        <p:spPr>
          <a:xfrm rot="5400000">
            <a:off x="8196290" y="5414526"/>
            <a:ext cx="222466" cy="79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0CBF9DA-E56E-4B11-9E80-6321999F8C36}"/>
              </a:ext>
            </a:extLst>
          </p:cNvPr>
          <p:cNvCxnSpPr/>
          <p:nvPr/>
        </p:nvCxnSpPr>
        <p:spPr>
          <a:xfrm rot="5400000">
            <a:off x="7946903" y="5414527"/>
            <a:ext cx="222466" cy="793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C77753-BE01-4760-BD42-F4C0A4514DCD}"/>
              </a:ext>
            </a:extLst>
          </p:cNvPr>
          <p:cNvCxnSpPr/>
          <p:nvPr/>
        </p:nvCxnSpPr>
        <p:spPr>
          <a:xfrm rot="5400000">
            <a:off x="8196300" y="5941001"/>
            <a:ext cx="222466" cy="793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6BFDDA7-CE1E-4106-BD10-DB764EF98C16}"/>
              </a:ext>
            </a:extLst>
          </p:cNvPr>
          <p:cNvCxnSpPr/>
          <p:nvPr/>
        </p:nvCxnSpPr>
        <p:spPr>
          <a:xfrm rot="5400000">
            <a:off x="8653492" y="5954855"/>
            <a:ext cx="222466" cy="79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121">
            <a:extLst>
              <a:ext uri="{FF2B5EF4-FFF2-40B4-BE49-F238E27FC236}">
                <a16:creationId xmlns:a16="http://schemas.microsoft.com/office/drawing/2014/main" id="{09F9ECDC-B0C8-47AE-AC95-5E331C4450E9}"/>
              </a:ext>
            </a:extLst>
          </p:cNvPr>
          <p:cNvSpPr/>
          <p:nvPr/>
        </p:nvSpPr>
        <p:spPr>
          <a:xfrm>
            <a:off x="6003609" y="4236887"/>
            <a:ext cx="4131025" cy="2175164"/>
          </a:xfrm>
          <a:prstGeom prst="roundRect">
            <a:avLst>
              <a:gd name="adj" fmla="val 71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F9E69-7E23-4F0C-A3D3-852B33C6D455}"/>
              </a:ext>
            </a:extLst>
          </p:cNvPr>
          <p:cNvSpPr txBox="1"/>
          <p:nvPr/>
        </p:nvSpPr>
        <p:spPr>
          <a:xfrm>
            <a:off x="6042736" y="3918232"/>
            <a:ext cx="130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Topic</a:t>
            </a:r>
            <a:endParaRPr 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FF2C2B-076F-4E1B-951B-F7CBFE0E58F9}"/>
              </a:ext>
            </a:extLst>
          </p:cNvPr>
          <p:cNvSpPr txBox="1"/>
          <p:nvPr/>
        </p:nvSpPr>
        <p:spPr>
          <a:xfrm>
            <a:off x="6011424" y="4237045"/>
            <a:ext cx="137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Commit offset A</a:t>
            </a:r>
            <a:endParaRPr lang="en-US" sz="14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99B815A-C83F-496F-900C-0BBFD0211AE9}"/>
              </a:ext>
            </a:extLst>
          </p:cNvPr>
          <p:cNvCxnSpPr>
            <a:cxnSpLocks/>
            <a:stCxn id="73" idx="1"/>
          </p:cNvCxnSpPr>
          <p:nvPr/>
        </p:nvCxnSpPr>
        <p:spPr>
          <a:xfrm>
            <a:off x="7315786" y="4389922"/>
            <a:ext cx="259610" cy="595908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B317FC5-B78D-404A-8724-7130F8A5A463}"/>
              </a:ext>
            </a:extLst>
          </p:cNvPr>
          <p:cNvCxnSpPr/>
          <p:nvPr/>
        </p:nvCxnSpPr>
        <p:spPr>
          <a:xfrm rot="5400000">
            <a:off x="7475843" y="5428396"/>
            <a:ext cx="222466" cy="793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5AB22E-83F5-42CB-814F-1BBE64AE296A}"/>
              </a:ext>
            </a:extLst>
          </p:cNvPr>
          <p:cNvCxnSpPr/>
          <p:nvPr/>
        </p:nvCxnSpPr>
        <p:spPr>
          <a:xfrm rot="5400000">
            <a:off x="7712328" y="5954881"/>
            <a:ext cx="222466" cy="793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127">
            <a:extLst>
              <a:ext uri="{FF2B5EF4-FFF2-40B4-BE49-F238E27FC236}">
                <a16:creationId xmlns:a16="http://schemas.microsoft.com/office/drawing/2014/main" id="{A611F51E-C5E2-4534-9ADF-CDB57DC5D7C4}"/>
              </a:ext>
            </a:extLst>
          </p:cNvPr>
          <p:cNvSpPr/>
          <p:nvPr/>
        </p:nvSpPr>
        <p:spPr>
          <a:xfrm>
            <a:off x="4404394" y="5469942"/>
            <a:ext cx="997527" cy="3602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Producer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Left Bracket 55">
            <a:extLst>
              <a:ext uri="{FF2B5EF4-FFF2-40B4-BE49-F238E27FC236}">
                <a16:creationId xmlns:a16="http://schemas.microsoft.com/office/drawing/2014/main" id="{96A36232-1897-4CCF-AC48-9327948C3C56}"/>
              </a:ext>
            </a:extLst>
          </p:cNvPr>
          <p:cNvSpPr/>
          <p:nvPr/>
        </p:nvSpPr>
        <p:spPr>
          <a:xfrm>
            <a:off x="5709980" y="5095870"/>
            <a:ext cx="290945" cy="1066799"/>
          </a:xfrm>
          <a:prstGeom prst="leftBracket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3138163-2F99-4373-9989-E9F5E07BA6B8}"/>
              </a:ext>
            </a:extLst>
          </p:cNvPr>
          <p:cNvCxnSpPr>
            <a:stCxn id="55" idx="3"/>
          </p:cNvCxnSpPr>
          <p:nvPr/>
        </p:nvCxnSpPr>
        <p:spPr>
          <a:xfrm>
            <a:off x="5401921" y="5650052"/>
            <a:ext cx="588593" cy="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276932-3CD3-4685-B2F7-973494732D09}"/>
              </a:ext>
            </a:extLst>
          </p:cNvPr>
          <p:cNvCxnSpPr>
            <a:cxnSpLocks/>
            <a:stCxn id="6" idx="3"/>
            <a:endCxn id="59" idx="1"/>
          </p:cNvCxnSpPr>
          <p:nvPr/>
        </p:nvCxnSpPr>
        <p:spPr>
          <a:xfrm flipV="1">
            <a:off x="9590044" y="4044773"/>
            <a:ext cx="899401" cy="107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164">
            <a:extLst>
              <a:ext uri="{FF2B5EF4-FFF2-40B4-BE49-F238E27FC236}">
                <a16:creationId xmlns:a16="http://schemas.microsoft.com/office/drawing/2014/main" id="{B6ED69A1-8BC0-4264-953C-CEE01508C569}"/>
              </a:ext>
            </a:extLst>
          </p:cNvPr>
          <p:cNvSpPr/>
          <p:nvPr/>
        </p:nvSpPr>
        <p:spPr>
          <a:xfrm>
            <a:off x="10489445" y="3864663"/>
            <a:ext cx="1246093" cy="3602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Consumer 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ounded Rectangle 167">
            <a:extLst>
              <a:ext uri="{FF2B5EF4-FFF2-40B4-BE49-F238E27FC236}">
                <a16:creationId xmlns:a16="http://schemas.microsoft.com/office/drawing/2014/main" id="{AAA710B6-D85A-4AF3-820E-E98108D50BBC}"/>
              </a:ext>
            </a:extLst>
          </p:cNvPr>
          <p:cNvSpPr/>
          <p:nvPr/>
        </p:nvSpPr>
        <p:spPr>
          <a:xfrm>
            <a:off x="10424730" y="3755420"/>
            <a:ext cx="1369077" cy="1013619"/>
          </a:xfrm>
          <a:prstGeom prst="roundRect">
            <a:avLst>
              <a:gd name="adj" fmla="val 131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EDBC9C-2ED9-465E-BAE6-E3456CF3FE50}"/>
              </a:ext>
            </a:extLst>
          </p:cNvPr>
          <p:cNvSpPr txBox="1"/>
          <p:nvPr/>
        </p:nvSpPr>
        <p:spPr>
          <a:xfrm>
            <a:off x="10323265" y="3416742"/>
            <a:ext cx="177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Consumer Group A</a:t>
            </a:r>
            <a:endParaRPr lang="en-US" sz="1400" dirty="0"/>
          </a:p>
        </p:txBody>
      </p:sp>
      <p:sp>
        <p:nvSpPr>
          <p:cNvPr id="62" name="Rounded Rectangle 169">
            <a:extLst>
              <a:ext uri="{FF2B5EF4-FFF2-40B4-BE49-F238E27FC236}">
                <a16:creationId xmlns:a16="http://schemas.microsoft.com/office/drawing/2014/main" id="{4C043610-4C63-43BF-ABDC-452AA92FB9B9}"/>
              </a:ext>
            </a:extLst>
          </p:cNvPr>
          <p:cNvSpPr/>
          <p:nvPr/>
        </p:nvSpPr>
        <p:spPr>
          <a:xfrm>
            <a:off x="10489445" y="4321238"/>
            <a:ext cx="1246093" cy="3602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Consumer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ounded Rectangle 164">
            <a:extLst>
              <a:ext uri="{FF2B5EF4-FFF2-40B4-BE49-F238E27FC236}">
                <a16:creationId xmlns:a16="http://schemas.microsoft.com/office/drawing/2014/main" id="{07680D4C-087D-4CCA-B18F-060B1E211D15}"/>
              </a:ext>
            </a:extLst>
          </p:cNvPr>
          <p:cNvSpPr/>
          <p:nvPr/>
        </p:nvSpPr>
        <p:spPr>
          <a:xfrm>
            <a:off x="10485812" y="5784232"/>
            <a:ext cx="1246093" cy="3602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Consumer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ounded Rectangle 167">
            <a:extLst>
              <a:ext uri="{FF2B5EF4-FFF2-40B4-BE49-F238E27FC236}">
                <a16:creationId xmlns:a16="http://schemas.microsoft.com/office/drawing/2014/main" id="{28710358-3204-461E-9BC9-44BE1AAF8FF0}"/>
              </a:ext>
            </a:extLst>
          </p:cNvPr>
          <p:cNvSpPr/>
          <p:nvPr/>
        </p:nvSpPr>
        <p:spPr>
          <a:xfrm>
            <a:off x="10418779" y="5220362"/>
            <a:ext cx="1369077" cy="1499643"/>
          </a:xfrm>
          <a:prstGeom prst="roundRect">
            <a:avLst>
              <a:gd name="adj" fmla="val 131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211BBB9-18E1-4DE0-BB43-DD330E93C346}"/>
              </a:ext>
            </a:extLst>
          </p:cNvPr>
          <p:cNvSpPr txBox="1"/>
          <p:nvPr/>
        </p:nvSpPr>
        <p:spPr>
          <a:xfrm>
            <a:off x="10317314" y="4881684"/>
            <a:ext cx="177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Consumer Group B</a:t>
            </a:r>
            <a:endParaRPr lang="en-US" sz="1400" dirty="0"/>
          </a:p>
        </p:txBody>
      </p:sp>
      <p:sp>
        <p:nvSpPr>
          <p:cNvPr id="68" name="Rounded Rectangle 169">
            <a:extLst>
              <a:ext uri="{FF2B5EF4-FFF2-40B4-BE49-F238E27FC236}">
                <a16:creationId xmlns:a16="http://schemas.microsoft.com/office/drawing/2014/main" id="{B2B4A423-3A3C-409C-8C19-E87B9029958C}"/>
              </a:ext>
            </a:extLst>
          </p:cNvPr>
          <p:cNvSpPr/>
          <p:nvPr/>
        </p:nvSpPr>
        <p:spPr>
          <a:xfrm>
            <a:off x="10485812" y="6250422"/>
            <a:ext cx="1246093" cy="3602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Consumer 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164">
            <a:extLst>
              <a:ext uri="{FF2B5EF4-FFF2-40B4-BE49-F238E27FC236}">
                <a16:creationId xmlns:a16="http://schemas.microsoft.com/office/drawing/2014/main" id="{092CC737-2ED6-4340-A78B-714B8D48848B}"/>
              </a:ext>
            </a:extLst>
          </p:cNvPr>
          <p:cNvSpPr/>
          <p:nvPr/>
        </p:nvSpPr>
        <p:spPr>
          <a:xfrm>
            <a:off x="10496036" y="5340450"/>
            <a:ext cx="1246093" cy="3602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Consumer 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81CC954-7D56-4FCF-A8CD-6600372E45BC}"/>
              </a:ext>
            </a:extLst>
          </p:cNvPr>
          <p:cNvSpPr txBox="1"/>
          <p:nvPr/>
        </p:nvSpPr>
        <p:spPr>
          <a:xfrm>
            <a:off x="7315786" y="4236033"/>
            <a:ext cx="1454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Read offset B</a:t>
            </a:r>
            <a:endParaRPr lang="en-US" sz="14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39A19F8-0ED1-40C5-B3B2-4DDACCE1863C}"/>
              </a:ext>
            </a:extLst>
          </p:cNvPr>
          <p:cNvCxnSpPr>
            <a:cxnSpLocks/>
            <a:stCxn id="73" idx="2"/>
          </p:cNvCxnSpPr>
          <p:nvPr/>
        </p:nvCxnSpPr>
        <p:spPr>
          <a:xfrm rot="5400000">
            <a:off x="7821124" y="4763738"/>
            <a:ext cx="442019" cy="2162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4913A6F-8178-44D3-87EF-8E99B4F59146}"/>
              </a:ext>
            </a:extLst>
          </p:cNvPr>
          <p:cNvCxnSpPr>
            <a:cxnSpLocks/>
          </p:cNvCxnSpPr>
          <p:nvPr/>
        </p:nvCxnSpPr>
        <p:spPr>
          <a:xfrm>
            <a:off x="7799536" y="5331103"/>
            <a:ext cx="1665" cy="2141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5BC5EA3-8E27-4E6F-B7DC-906E9314504F}"/>
              </a:ext>
            </a:extLst>
          </p:cNvPr>
          <p:cNvCxnSpPr>
            <a:cxnSpLocks/>
          </p:cNvCxnSpPr>
          <p:nvPr/>
        </p:nvCxnSpPr>
        <p:spPr>
          <a:xfrm>
            <a:off x="8050217" y="5839460"/>
            <a:ext cx="1665" cy="2141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093C12A-D5CF-46AB-B35F-2DB2CAEC98D3}"/>
              </a:ext>
            </a:extLst>
          </p:cNvPr>
          <p:cNvCxnSpPr>
            <a:cxnSpLocks/>
            <a:stCxn id="17" idx="3"/>
            <a:endCxn id="62" idx="1"/>
          </p:cNvCxnSpPr>
          <p:nvPr/>
        </p:nvCxnSpPr>
        <p:spPr>
          <a:xfrm flipV="1">
            <a:off x="9583694" y="4501348"/>
            <a:ext cx="905751" cy="115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0B7A76E-83A3-4DC5-959C-3AEFF29091FA}"/>
              </a:ext>
            </a:extLst>
          </p:cNvPr>
          <p:cNvCxnSpPr>
            <a:cxnSpLocks/>
            <a:stCxn id="28" idx="3"/>
            <a:endCxn id="68" idx="1"/>
          </p:cNvCxnSpPr>
          <p:nvPr/>
        </p:nvCxnSpPr>
        <p:spPr>
          <a:xfrm>
            <a:off x="9577344" y="6173644"/>
            <a:ext cx="908468" cy="25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D133E4F-D669-4415-A1DE-927692358EA7}"/>
              </a:ext>
            </a:extLst>
          </p:cNvPr>
          <p:cNvCxnSpPr>
            <a:cxnSpLocks/>
            <a:stCxn id="17" idx="3"/>
            <a:endCxn id="65" idx="1"/>
          </p:cNvCxnSpPr>
          <p:nvPr/>
        </p:nvCxnSpPr>
        <p:spPr>
          <a:xfrm>
            <a:off x="9583694" y="5653514"/>
            <a:ext cx="902118" cy="31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3DA315E-B2ED-4EE7-BA1F-A3A0447ACE53}"/>
              </a:ext>
            </a:extLst>
          </p:cNvPr>
          <p:cNvCxnSpPr>
            <a:cxnSpLocks/>
            <a:stCxn id="6" idx="3"/>
            <a:endCxn id="70" idx="1"/>
          </p:cNvCxnSpPr>
          <p:nvPr/>
        </p:nvCxnSpPr>
        <p:spPr>
          <a:xfrm>
            <a:off x="9590044" y="5118374"/>
            <a:ext cx="905992" cy="402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C68F38C-98D5-47B8-AAF3-9074AAC83AB9}"/>
              </a:ext>
            </a:extLst>
          </p:cNvPr>
          <p:cNvCxnSpPr>
            <a:cxnSpLocks/>
            <a:stCxn id="28" idx="3"/>
            <a:endCxn id="62" idx="1"/>
          </p:cNvCxnSpPr>
          <p:nvPr/>
        </p:nvCxnSpPr>
        <p:spPr>
          <a:xfrm flipV="1">
            <a:off x="9577344" y="4501348"/>
            <a:ext cx="912101" cy="167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AAB7714-7BF8-4EA6-B75E-625A94D64D35}"/>
              </a:ext>
            </a:extLst>
          </p:cNvPr>
          <p:cNvSpPr txBox="1"/>
          <p:nvPr/>
        </p:nvSpPr>
        <p:spPr>
          <a:xfrm>
            <a:off x="5776175" y="2159055"/>
            <a:ext cx="65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write</a:t>
            </a:r>
            <a:endParaRPr lang="en-US" sz="1400" dirty="0"/>
          </a:p>
        </p:txBody>
      </p:sp>
      <p:grpSp>
        <p:nvGrpSpPr>
          <p:cNvPr id="109" name="Group 36">
            <a:extLst>
              <a:ext uri="{FF2B5EF4-FFF2-40B4-BE49-F238E27FC236}">
                <a16:creationId xmlns:a16="http://schemas.microsoft.com/office/drawing/2014/main" id="{AA49FD62-1FDC-4A54-AA45-BB2FBDF5B180}"/>
              </a:ext>
            </a:extLst>
          </p:cNvPr>
          <p:cNvGrpSpPr/>
          <p:nvPr/>
        </p:nvGrpSpPr>
        <p:grpSpPr>
          <a:xfrm>
            <a:off x="7443641" y="1789231"/>
            <a:ext cx="2387600" cy="227804"/>
            <a:chOff x="1390650" y="2629694"/>
            <a:chExt cx="2387600" cy="227804"/>
          </a:xfrm>
        </p:grpSpPr>
        <p:sp>
          <p:nvSpPr>
            <p:cNvPr id="110" name="Rectangle 3">
              <a:extLst>
                <a:ext uri="{FF2B5EF4-FFF2-40B4-BE49-F238E27FC236}">
                  <a16:creationId xmlns:a16="http://schemas.microsoft.com/office/drawing/2014/main" id="{E82FBF7F-3C53-48AD-B5B1-5E12003B5338}"/>
                </a:ext>
              </a:extLst>
            </p:cNvPr>
            <p:cNvSpPr/>
            <p:nvPr/>
          </p:nvSpPr>
          <p:spPr>
            <a:xfrm>
              <a:off x="1390650" y="2632363"/>
              <a:ext cx="2387600" cy="22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IN" sz="1400" dirty="0">
                  <a:solidFill>
                    <a:schemeClr val="tx1"/>
                  </a:solidFill>
                </a:rPr>
                <a:t>   1    2   3    4    5    6    7   8    9      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Straight Connector 5">
              <a:extLst>
                <a:ext uri="{FF2B5EF4-FFF2-40B4-BE49-F238E27FC236}">
                  <a16:creationId xmlns:a16="http://schemas.microsoft.com/office/drawing/2014/main" id="{BFFD25B0-EA81-4C79-997D-304A53384B47}"/>
                </a:ext>
              </a:extLst>
            </p:cNvPr>
            <p:cNvCxnSpPr/>
            <p:nvPr/>
          </p:nvCxnSpPr>
          <p:spPr>
            <a:xfrm rot="5400000">
              <a:off x="1546225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A1CC103-51FC-4A72-8943-E224BDD6BBC1}"/>
                </a:ext>
              </a:extLst>
            </p:cNvPr>
            <p:cNvCxnSpPr/>
            <p:nvPr/>
          </p:nvCxnSpPr>
          <p:spPr>
            <a:xfrm rot="5400000">
              <a:off x="1785937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4053C46-F583-4471-A53D-B4CE140DF233}"/>
                </a:ext>
              </a:extLst>
            </p:cNvPr>
            <p:cNvCxnSpPr/>
            <p:nvPr/>
          </p:nvCxnSpPr>
          <p:spPr>
            <a:xfrm rot="5400000">
              <a:off x="2025649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E63B3C0-AA19-4F7B-9FB9-C3DAEA738E8C}"/>
                </a:ext>
              </a:extLst>
            </p:cNvPr>
            <p:cNvCxnSpPr/>
            <p:nvPr/>
          </p:nvCxnSpPr>
          <p:spPr>
            <a:xfrm rot="5400000">
              <a:off x="2265361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9A0F6B-A913-4CEB-BB88-23BF1C5C7746}"/>
                </a:ext>
              </a:extLst>
            </p:cNvPr>
            <p:cNvCxnSpPr/>
            <p:nvPr/>
          </p:nvCxnSpPr>
          <p:spPr>
            <a:xfrm rot="5400000">
              <a:off x="2505073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1215B2C-7627-4F1E-9BF8-D16E77FD8834}"/>
                </a:ext>
              </a:extLst>
            </p:cNvPr>
            <p:cNvCxnSpPr/>
            <p:nvPr/>
          </p:nvCxnSpPr>
          <p:spPr>
            <a:xfrm rot="5400000">
              <a:off x="2744785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E3C1A0F-4766-4AED-8E15-7C076AC4A981}"/>
                </a:ext>
              </a:extLst>
            </p:cNvPr>
            <p:cNvCxnSpPr/>
            <p:nvPr/>
          </p:nvCxnSpPr>
          <p:spPr>
            <a:xfrm rot="5400000">
              <a:off x="2984497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38C9936-44E9-4896-B0A8-D2C2C352B02B}"/>
                </a:ext>
              </a:extLst>
            </p:cNvPr>
            <p:cNvCxnSpPr/>
            <p:nvPr/>
          </p:nvCxnSpPr>
          <p:spPr>
            <a:xfrm rot="5400000">
              <a:off x="3224209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FE950DC-64F6-4A07-8A30-24AFCE9EBC0B}"/>
                </a:ext>
              </a:extLst>
            </p:cNvPr>
            <p:cNvCxnSpPr/>
            <p:nvPr/>
          </p:nvCxnSpPr>
          <p:spPr>
            <a:xfrm rot="5400000">
              <a:off x="3463925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37">
            <a:extLst>
              <a:ext uri="{FF2B5EF4-FFF2-40B4-BE49-F238E27FC236}">
                <a16:creationId xmlns:a16="http://schemas.microsoft.com/office/drawing/2014/main" id="{37F03E4F-ED05-4B53-9D87-A3EDBC4C9495}"/>
              </a:ext>
            </a:extLst>
          </p:cNvPr>
          <p:cNvGrpSpPr/>
          <p:nvPr/>
        </p:nvGrpSpPr>
        <p:grpSpPr>
          <a:xfrm>
            <a:off x="7437291" y="2324371"/>
            <a:ext cx="2387600" cy="227804"/>
            <a:chOff x="1390650" y="2629694"/>
            <a:chExt cx="2387600" cy="227804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68F14A7-9577-4772-9289-8BA504925E80}"/>
                </a:ext>
              </a:extLst>
            </p:cNvPr>
            <p:cNvSpPr/>
            <p:nvPr/>
          </p:nvSpPr>
          <p:spPr>
            <a:xfrm>
              <a:off x="1390650" y="2632363"/>
              <a:ext cx="2387600" cy="22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IN" sz="1400" dirty="0">
                  <a:solidFill>
                    <a:schemeClr val="tx1"/>
                  </a:solidFill>
                </a:rPr>
                <a:t>   1    2   3    4    5            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A837170-7614-4F73-80DE-11967BE88BCF}"/>
                </a:ext>
              </a:extLst>
            </p:cNvPr>
            <p:cNvCxnSpPr/>
            <p:nvPr/>
          </p:nvCxnSpPr>
          <p:spPr>
            <a:xfrm rot="5400000">
              <a:off x="1546225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F2C5011-CFBE-4C7E-AE94-76E7DC934F9D}"/>
                </a:ext>
              </a:extLst>
            </p:cNvPr>
            <p:cNvCxnSpPr/>
            <p:nvPr/>
          </p:nvCxnSpPr>
          <p:spPr>
            <a:xfrm rot="5400000">
              <a:off x="1785937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FE86E8B-E2D9-47A2-8F46-11324B24F4D7}"/>
                </a:ext>
              </a:extLst>
            </p:cNvPr>
            <p:cNvCxnSpPr/>
            <p:nvPr/>
          </p:nvCxnSpPr>
          <p:spPr>
            <a:xfrm rot="5400000">
              <a:off x="2025649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EF9E842-5A74-4B62-9300-1C934E05C552}"/>
                </a:ext>
              </a:extLst>
            </p:cNvPr>
            <p:cNvCxnSpPr/>
            <p:nvPr/>
          </p:nvCxnSpPr>
          <p:spPr>
            <a:xfrm rot="5400000">
              <a:off x="2265361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91DA8A1-53CE-4909-887B-FA61311A0EE6}"/>
                </a:ext>
              </a:extLst>
            </p:cNvPr>
            <p:cNvCxnSpPr/>
            <p:nvPr/>
          </p:nvCxnSpPr>
          <p:spPr>
            <a:xfrm rot="5400000">
              <a:off x="2505073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3B59FAE-4C37-4293-B492-DC10BECE7E61}"/>
                </a:ext>
              </a:extLst>
            </p:cNvPr>
            <p:cNvCxnSpPr/>
            <p:nvPr/>
          </p:nvCxnSpPr>
          <p:spPr>
            <a:xfrm rot="5400000">
              <a:off x="2744785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1358C13-1DF0-487A-AE94-3E6DAA26017A}"/>
                </a:ext>
              </a:extLst>
            </p:cNvPr>
            <p:cNvCxnSpPr/>
            <p:nvPr/>
          </p:nvCxnSpPr>
          <p:spPr>
            <a:xfrm rot="5400000">
              <a:off x="2984497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AC32382-47ED-4177-BA7D-30B8AE6957AD}"/>
                </a:ext>
              </a:extLst>
            </p:cNvPr>
            <p:cNvCxnSpPr/>
            <p:nvPr/>
          </p:nvCxnSpPr>
          <p:spPr>
            <a:xfrm rot="5400000">
              <a:off x="3224209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9F6D209-2312-4C37-9078-DD5BC1479327}"/>
                </a:ext>
              </a:extLst>
            </p:cNvPr>
            <p:cNvCxnSpPr/>
            <p:nvPr/>
          </p:nvCxnSpPr>
          <p:spPr>
            <a:xfrm rot="5400000">
              <a:off x="3463925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48">
            <a:extLst>
              <a:ext uri="{FF2B5EF4-FFF2-40B4-BE49-F238E27FC236}">
                <a16:creationId xmlns:a16="http://schemas.microsoft.com/office/drawing/2014/main" id="{799D3273-A1EB-4ECB-968E-5C3C17A51E75}"/>
              </a:ext>
            </a:extLst>
          </p:cNvPr>
          <p:cNvGrpSpPr/>
          <p:nvPr/>
        </p:nvGrpSpPr>
        <p:grpSpPr>
          <a:xfrm>
            <a:off x="7430941" y="2844501"/>
            <a:ext cx="2387600" cy="227804"/>
            <a:chOff x="1390650" y="2629694"/>
            <a:chExt cx="2387600" cy="227804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6566589-CC8F-4BE5-81F5-0B2F7F90539F}"/>
                </a:ext>
              </a:extLst>
            </p:cNvPr>
            <p:cNvSpPr/>
            <p:nvPr/>
          </p:nvSpPr>
          <p:spPr>
            <a:xfrm>
              <a:off x="1390650" y="2632363"/>
              <a:ext cx="2387600" cy="22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IN" sz="1400" dirty="0">
                  <a:solidFill>
                    <a:schemeClr val="tx1"/>
                  </a:solidFill>
                </a:rPr>
                <a:t>   1    2    3    4   5    6    7     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BD784B5-985F-46A5-A239-A526E818EABF}"/>
                </a:ext>
              </a:extLst>
            </p:cNvPr>
            <p:cNvCxnSpPr/>
            <p:nvPr/>
          </p:nvCxnSpPr>
          <p:spPr>
            <a:xfrm rot="5400000">
              <a:off x="1546225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DD48D5F-3069-4B22-9B52-D668D152F945}"/>
                </a:ext>
              </a:extLst>
            </p:cNvPr>
            <p:cNvCxnSpPr/>
            <p:nvPr/>
          </p:nvCxnSpPr>
          <p:spPr>
            <a:xfrm rot="5400000">
              <a:off x="1785937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73041F7-FB10-40C6-9FFA-7AAC6DFAAF1D}"/>
                </a:ext>
              </a:extLst>
            </p:cNvPr>
            <p:cNvCxnSpPr/>
            <p:nvPr/>
          </p:nvCxnSpPr>
          <p:spPr>
            <a:xfrm rot="5400000">
              <a:off x="2025649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4B68F90-5E7E-4A10-9081-55A3D832853F}"/>
                </a:ext>
              </a:extLst>
            </p:cNvPr>
            <p:cNvCxnSpPr/>
            <p:nvPr/>
          </p:nvCxnSpPr>
          <p:spPr>
            <a:xfrm rot="5400000">
              <a:off x="2265361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C3CAB6E-8446-4431-A70F-0BF3D9D669F3}"/>
                </a:ext>
              </a:extLst>
            </p:cNvPr>
            <p:cNvCxnSpPr/>
            <p:nvPr/>
          </p:nvCxnSpPr>
          <p:spPr>
            <a:xfrm rot="5400000">
              <a:off x="2505073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F28144C-3B54-42C5-90B7-4C901B167863}"/>
                </a:ext>
              </a:extLst>
            </p:cNvPr>
            <p:cNvCxnSpPr/>
            <p:nvPr/>
          </p:nvCxnSpPr>
          <p:spPr>
            <a:xfrm rot="5400000">
              <a:off x="2744785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50298B0-1CEC-4223-92FF-58508C2014CC}"/>
                </a:ext>
              </a:extLst>
            </p:cNvPr>
            <p:cNvCxnSpPr/>
            <p:nvPr/>
          </p:nvCxnSpPr>
          <p:spPr>
            <a:xfrm rot="5400000">
              <a:off x="2984497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B336624-894A-4BFD-85C1-E20741280564}"/>
                </a:ext>
              </a:extLst>
            </p:cNvPr>
            <p:cNvCxnSpPr/>
            <p:nvPr/>
          </p:nvCxnSpPr>
          <p:spPr>
            <a:xfrm rot="5400000">
              <a:off x="3224209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DA946BF-28D9-43A3-AFF0-5DB6D3876D72}"/>
                </a:ext>
              </a:extLst>
            </p:cNvPr>
            <p:cNvCxnSpPr/>
            <p:nvPr/>
          </p:nvCxnSpPr>
          <p:spPr>
            <a:xfrm rot="5400000">
              <a:off x="3463925" y="2740025"/>
              <a:ext cx="22225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1F58617D-5FEF-44ED-BCA4-13A6542F9B40}"/>
              </a:ext>
            </a:extLst>
          </p:cNvPr>
          <p:cNvSpPr txBox="1"/>
          <p:nvPr/>
        </p:nvSpPr>
        <p:spPr>
          <a:xfrm>
            <a:off x="6446691" y="1731287"/>
            <a:ext cx="109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Partition 0</a:t>
            </a:r>
            <a:endParaRPr lang="en-US" sz="1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599D6EB-2242-4980-9726-00232E860DC3}"/>
              </a:ext>
            </a:extLst>
          </p:cNvPr>
          <p:cNvSpPr txBox="1"/>
          <p:nvPr/>
        </p:nvSpPr>
        <p:spPr>
          <a:xfrm>
            <a:off x="6433991" y="2266427"/>
            <a:ext cx="109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Partition 1</a:t>
            </a:r>
            <a:endParaRPr lang="en-US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7C2FF61-F4D3-4F75-A722-1C40C3588976}"/>
              </a:ext>
            </a:extLst>
          </p:cNvPr>
          <p:cNvSpPr txBox="1"/>
          <p:nvPr/>
        </p:nvSpPr>
        <p:spPr>
          <a:xfrm>
            <a:off x="6427641" y="2786557"/>
            <a:ext cx="109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Partition 2</a:t>
            </a:r>
            <a:endParaRPr lang="en-US" sz="14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ED32667-14D6-4755-B430-EE85444151E1}"/>
              </a:ext>
            </a:extLst>
          </p:cNvPr>
          <p:cNvCxnSpPr/>
          <p:nvPr/>
        </p:nvCxnSpPr>
        <p:spPr>
          <a:xfrm rot="5400000">
            <a:off x="9365744" y="1660291"/>
            <a:ext cx="222466" cy="79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F5B087D9-4F93-4FD7-969B-23C333F1E8C9}"/>
              </a:ext>
            </a:extLst>
          </p:cNvPr>
          <p:cNvSpPr txBox="1"/>
          <p:nvPr/>
        </p:nvSpPr>
        <p:spPr>
          <a:xfrm>
            <a:off x="8909339" y="1022981"/>
            <a:ext cx="1149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High watermark</a:t>
            </a:r>
            <a:endParaRPr lang="en-US" sz="1400" dirty="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3C0DFDA-CC7C-4C01-BAF0-41B27F2E03E0}"/>
              </a:ext>
            </a:extLst>
          </p:cNvPr>
          <p:cNvCxnSpPr/>
          <p:nvPr/>
        </p:nvCxnSpPr>
        <p:spPr>
          <a:xfrm rot="5400000">
            <a:off x="8437482" y="1660293"/>
            <a:ext cx="222466" cy="793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1E9380E8-2ACA-41BE-98A6-ACD5C56CF4CD}"/>
              </a:ext>
            </a:extLst>
          </p:cNvPr>
          <p:cNvSpPr txBox="1"/>
          <p:nvPr/>
        </p:nvSpPr>
        <p:spPr>
          <a:xfrm>
            <a:off x="8105778" y="1050692"/>
            <a:ext cx="9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Read offset</a:t>
            </a:r>
            <a:endParaRPr lang="en-US" sz="1400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EB268CF4-68CE-429B-916A-59F5708DB085}"/>
              </a:ext>
            </a:extLst>
          </p:cNvPr>
          <p:cNvCxnSpPr/>
          <p:nvPr/>
        </p:nvCxnSpPr>
        <p:spPr>
          <a:xfrm rot="5400000">
            <a:off x="8437487" y="2200620"/>
            <a:ext cx="222466" cy="79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29C2CBD-BADC-4586-A3FB-3EBB48EB2B5D}"/>
              </a:ext>
            </a:extLst>
          </p:cNvPr>
          <p:cNvCxnSpPr/>
          <p:nvPr/>
        </p:nvCxnSpPr>
        <p:spPr>
          <a:xfrm rot="5400000">
            <a:off x="8188100" y="2200621"/>
            <a:ext cx="222466" cy="793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ECE14D2-1687-4744-8C5C-19975A41921B}"/>
              </a:ext>
            </a:extLst>
          </p:cNvPr>
          <p:cNvCxnSpPr/>
          <p:nvPr/>
        </p:nvCxnSpPr>
        <p:spPr>
          <a:xfrm rot="5400000">
            <a:off x="8437497" y="2727095"/>
            <a:ext cx="222466" cy="793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FB420AC-0BDB-4758-873C-F09CB5605142}"/>
              </a:ext>
            </a:extLst>
          </p:cNvPr>
          <p:cNvCxnSpPr/>
          <p:nvPr/>
        </p:nvCxnSpPr>
        <p:spPr>
          <a:xfrm rot="5400000">
            <a:off x="8894689" y="2740949"/>
            <a:ext cx="222466" cy="79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ounded Rectangle 121">
            <a:extLst>
              <a:ext uri="{FF2B5EF4-FFF2-40B4-BE49-F238E27FC236}">
                <a16:creationId xmlns:a16="http://schemas.microsoft.com/office/drawing/2014/main" id="{06CBF485-37E4-497F-BD0A-6D7CB5E75339}"/>
              </a:ext>
            </a:extLst>
          </p:cNvPr>
          <p:cNvSpPr/>
          <p:nvPr/>
        </p:nvSpPr>
        <p:spPr>
          <a:xfrm>
            <a:off x="6332391" y="1022981"/>
            <a:ext cx="3804888" cy="2175164"/>
          </a:xfrm>
          <a:prstGeom prst="roundRect">
            <a:avLst>
              <a:gd name="adj" fmla="val 71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777D35-26A8-40C9-9633-17F5D8935990}"/>
              </a:ext>
            </a:extLst>
          </p:cNvPr>
          <p:cNvSpPr txBox="1"/>
          <p:nvPr/>
        </p:nvSpPr>
        <p:spPr>
          <a:xfrm>
            <a:off x="6318536" y="704326"/>
            <a:ext cx="130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Topic</a:t>
            </a:r>
            <a:endParaRPr lang="en-US" sz="14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3AFBF1F-6BAB-4C5B-9B0F-90C62B1FE520}"/>
              </a:ext>
            </a:extLst>
          </p:cNvPr>
          <p:cNvSpPr txBox="1"/>
          <p:nvPr/>
        </p:nvSpPr>
        <p:spPr>
          <a:xfrm>
            <a:off x="7371490" y="1050691"/>
            <a:ext cx="9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Commit offset</a:t>
            </a:r>
            <a:endParaRPr lang="en-US" sz="1400" dirty="0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CFB81C0-4B87-4D50-8918-51CCE7C3C885}"/>
              </a:ext>
            </a:extLst>
          </p:cNvPr>
          <p:cNvCxnSpPr/>
          <p:nvPr/>
        </p:nvCxnSpPr>
        <p:spPr>
          <a:xfrm rot="5400000">
            <a:off x="7717045" y="1660295"/>
            <a:ext cx="222466" cy="793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6266F2C-34A7-4116-867D-42F34F6C7D1D}"/>
              </a:ext>
            </a:extLst>
          </p:cNvPr>
          <p:cNvCxnSpPr/>
          <p:nvPr/>
        </p:nvCxnSpPr>
        <p:spPr>
          <a:xfrm rot="5400000">
            <a:off x="7717040" y="2214490"/>
            <a:ext cx="222466" cy="793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04444DD-431C-45A1-B3F5-E652771C1C89}"/>
              </a:ext>
            </a:extLst>
          </p:cNvPr>
          <p:cNvCxnSpPr/>
          <p:nvPr/>
        </p:nvCxnSpPr>
        <p:spPr>
          <a:xfrm rot="5400000">
            <a:off x="7953525" y="2740975"/>
            <a:ext cx="222466" cy="793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27">
            <a:extLst>
              <a:ext uri="{FF2B5EF4-FFF2-40B4-BE49-F238E27FC236}">
                <a16:creationId xmlns:a16="http://schemas.microsoft.com/office/drawing/2014/main" id="{FD551792-9894-40CF-9708-5D61292101F1}"/>
              </a:ext>
            </a:extLst>
          </p:cNvPr>
          <p:cNvSpPr/>
          <p:nvPr/>
        </p:nvSpPr>
        <p:spPr>
          <a:xfrm>
            <a:off x="4763569" y="2256036"/>
            <a:ext cx="997527" cy="3602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Producer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Left Bracket 159">
            <a:extLst>
              <a:ext uri="{FF2B5EF4-FFF2-40B4-BE49-F238E27FC236}">
                <a16:creationId xmlns:a16="http://schemas.microsoft.com/office/drawing/2014/main" id="{92E03C8D-FC2B-48D7-B70A-8C6D8133BDDE}"/>
              </a:ext>
            </a:extLst>
          </p:cNvPr>
          <p:cNvSpPr/>
          <p:nvPr/>
        </p:nvSpPr>
        <p:spPr>
          <a:xfrm>
            <a:off x="6069155" y="1881964"/>
            <a:ext cx="290945" cy="1066799"/>
          </a:xfrm>
          <a:prstGeom prst="leftBracket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717C399E-8FFF-4155-B952-3708395A09DE}"/>
              </a:ext>
            </a:extLst>
          </p:cNvPr>
          <p:cNvCxnSpPr>
            <a:stCxn id="159" idx="3"/>
          </p:cNvCxnSpPr>
          <p:nvPr/>
        </p:nvCxnSpPr>
        <p:spPr>
          <a:xfrm>
            <a:off x="5761096" y="2436146"/>
            <a:ext cx="588593" cy="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47FC040-5950-417D-9B6E-C23D92943B63}"/>
              </a:ext>
            </a:extLst>
          </p:cNvPr>
          <p:cNvCxnSpPr>
            <a:endCxn id="163" idx="1"/>
          </p:cNvCxnSpPr>
          <p:nvPr/>
        </p:nvCxnSpPr>
        <p:spPr>
          <a:xfrm>
            <a:off x="9831241" y="1904468"/>
            <a:ext cx="606356" cy="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ounded Rectangle 164">
            <a:extLst>
              <a:ext uri="{FF2B5EF4-FFF2-40B4-BE49-F238E27FC236}">
                <a16:creationId xmlns:a16="http://schemas.microsoft.com/office/drawing/2014/main" id="{FAA3E798-D2BF-4883-97E7-2BC33461C013}"/>
              </a:ext>
            </a:extLst>
          </p:cNvPr>
          <p:cNvSpPr/>
          <p:nvPr/>
        </p:nvSpPr>
        <p:spPr>
          <a:xfrm>
            <a:off x="10437597" y="1725667"/>
            <a:ext cx="1246093" cy="3602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Consumer 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ounded Rectangle 167">
            <a:extLst>
              <a:ext uri="{FF2B5EF4-FFF2-40B4-BE49-F238E27FC236}">
                <a16:creationId xmlns:a16="http://schemas.microsoft.com/office/drawing/2014/main" id="{A885BD37-541B-4CA0-9E7D-3B9D62A5DA64}"/>
              </a:ext>
            </a:extLst>
          </p:cNvPr>
          <p:cNvSpPr/>
          <p:nvPr/>
        </p:nvSpPr>
        <p:spPr>
          <a:xfrm>
            <a:off x="10386329" y="1070173"/>
            <a:ext cx="1369077" cy="2143125"/>
          </a:xfrm>
          <a:prstGeom prst="roundRect">
            <a:avLst>
              <a:gd name="adj" fmla="val 131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DB9AB38-3CAB-4970-87DC-8BE33EB1ACA1}"/>
              </a:ext>
            </a:extLst>
          </p:cNvPr>
          <p:cNvSpPr txBox="1"/>
          <p:nvPr/>
        </p:nvSpPr>
        <p:spPr>
          <a:xfrm>
            <a:off x="10284864" y="747261"/>
            <a:ext cx="160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Consumer Group</a:t>
            </a:r>
            <a:endParaRPr lang="en-US" sz="1400" dirty="0"/>
          </a:p>
        </p:txBody>
      </p:sp>
      <p:sp>
        <p:nvSpPr>
          <p:cNvPr id="166" name="Rounded Rectangle 169">
            <a:extLst>
              <a:ext uri="{FF2B5EF4-FFF2-40B4-BE49-F238E27FC236}">
                <a16:creationId xmlns:a16="http://schemas.microsoft.com/office/drawing/2014/main" id="{517B2F6A-F113-469A-BE15-F616AD53FC31}"/>
              </a:ext>
            </a:extLst>
          </p:cNvPr>
          <p:cNvSpPr/>
          <p:nvPr/>
        </p:nvSpPr>
        <p:spPr>
          <a:xfrm>
            <a:off x="10451044" y="2523525"/>
            <a:ext cx="1246093" cy="3602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Consumer 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7538105-0738-449A-8602-91E1172DFBB7}"/>
              </a:ext>
            </a:extLst>
          </p:cNvPr>
          <p:cNvCxnSpPr>
            <a:stCxn id="168" idx="1"/>
          </p:cNvCxnSpPr>
          <p:nvPr/>
        </p:nvCxnSpPr>
        <p:spPr>
          <a:xfrm flipV="1">
            <a:off x="10208995" y="2703636"/>
            <a:ext cx="273426" cy="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Left Bracket 167">
            <a:extLst>
              <a:ext uri="{FF2B5EF4-FFF2-40B4-BE49-F238E27FC236}">
                <a16:creationId xmlns:a16="http://schemas.microsoft.com/office/drawing/2014/main" id="{8E9F2226-4548-40D6-A300-F6CF159A7D7F}"/>
              </a:ext>
            </a:extLst>
          </p:cNvPr>
          <p:cNvSpPr/>
          <p:nvPr/>
        </p:nvSpPr>
        <p:spPr>
          <a:xfrm flipH="1">
            <a:off x="9832471" y="2444295"/>
            <a:ext cx="376524" cy="53788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EC5FA97-4F5F-4C42-81B2-8946AFAB363C}"/>
              </a:ext>
            </a:extLst>
          </p:cNvPr>
          <p:cNvSpPr txBox="1"/>
          <p:nvPr/>
        </p:nvSpPr>
        <p:spPr>
          <a:xfrm>
            <a:off x="5960111" y="4496934"/>
            <a:ext cx="1418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Commit offset B</a:t>
            </a:r>
            <a:endParaRPr lang="en-US" sz="1400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79233F1-1F24-45AB-8D61-B577D282B668}"/>
              </a:ext>
            </a:extLst>
          </p:cNvPr>
          <p:cNvCxnSpPr>
            <a:cxnSpLocks/>
          </p:cNvCxnSpPr>
          <p:nvPr/>
        </p:nvCxnSpPr>
        <p:spPr>
          <a:xfrm>
            <a:off x="7230222" y="4763362"/>
            <a:ext cx="111530" cy="240320"/>
          </a:xfrm>
          <a:prstGeom prst="straightConnector1">
            <a:avLst/>
          </a:pr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A2BE53C-D5F6-454F-BA7C-C7A549757D80}"/>
              </a:ext>
            </a:extLst>
          </p:cNvPr>
          <p:cNvCxnSpPr>
            <a:cxnSpLocks/>
          </p:cNvCxnSpPr>
          <p:nvPr/>
        </p:nvCxnSpPr>
        <p:spPr>
          <a:xfrm>
            <a:off x="7313788" y="5325973"/>
            <a:ext cx="1346" cy="208311"/>
          </a:xfrm>
          <a:prstGeom prst="straightConnector1">
            <a:avLst/>
          </a:pr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EF371D5A-C169-4D98-B5A6-F9B79AA34860}"/>
              </a:ext>
            </a:extLst>
          </p:cNvPr>
          <p:cNvCxnSpPr>
            <a:cxnSpLocks/>
          </p:cNvCxnSpPr>
          <p:nvPr/>
        </p:nvCxnSpPr>
        <p:spPr>
          <a:xfrm>
            <a:off x="7321108" y="5849007"/>
            <a:ext cx="1346" cy="208311"/>
          </a:xfrm>
          <a:prstGeom prst="straightConnector1">
            <a:avLst/>
          </a:pr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48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133" y="1135781"/>
            <a:ext cx="4699267" cy="490642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1400" dirty="0"/>
              <a:t>Containerization is packaging an application, its dependencies, and its configuration into a single deployable unit, called an image.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1400" dirty="0"/>
              <a:t>Failed </a:t>
            </a:r>
            <a:r>
              <a:rPr lang="en-US" sz="1400" dirty="0" err="1"/>
              <a:t>Docker</a:t>
            </a:r>
            <a:r>
              <a:rPr lang="en-US" sz="1400" dirty="0"/>
              <a:t> containers can be restarted automatically.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IN" sz="1400" dirty="0"/>
              <a:t>Can be run on Linux, Mac, Windows.</a:t>
            </a:r>
            <a:endParaRPr lang="en-US" sz="14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1400" dirty="0"/>
              <a:t>Aids reusability, </a:t>
            </a:r>
            <a:r>
              <a:rPr lang="en-US" sz="1400" dirty="0" err="1"/>
              <a:t>refactorability</a:t>
            </a:r>
            <a:r>
              <a:rPr lang="en-US" sz="1400" dirty="0"/>
              <a:t>, scalability, and maintainability of code.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1400" dirty="0"/>
              <a:t>Each command used to generate Docker image  generates a new intermediate image capturing only what changed from the previous intermediate step.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$ </a:t>
            </a:r>
            <a:r>
              <a:rPr lang="en-SG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docker</a:t>
            </a:r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 build -t &lt;container name&gt; .</a:t>
            </a:r>
          </a:p>
        </p:txBody>
      </p:sp>
      <p:sp>
        <p:nvSpPr>
          <p:cNvPr id="5" name="Rectangle 4"/>
          <p:cNvSpPr/>
          <p:nvPr/>
        </p:nvSpPr>
        <p:spPr>
          <a:xfrm>
            <a:off x="4961467" y="812800"/>
            <a:ext cx="321733" cy="220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EEED0C-97CB-4BA1-8EA6-C8EB46F7F88F}"/>
              </a:ext>
            </a:extLst>
          </p:cNvPr>
          <p:cNvSpPr/>
          <p:nvPr/>
        </p:nvSpPr>
        <p:spPr>
          <a:xfrm>
            <a:off x="5135569" y="391889"/>
            <a:ext cx="6936386" cy="63448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golang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baseimage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 Enable GO111MODULE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GO111MODULE=on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 Author label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Author Adaickalavan Meiyappan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 Install build tools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RUN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apt-get update &amp;&amp; apt-get -y install g++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cmake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git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pkg-config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 Set the working directory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WORKDIR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/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src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 Fetch dependencies first; they are less susceptible to change on every build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 and will therefore be cached for speeding up the next build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COPY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./go.mod ./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go.sum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./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RUN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go mod download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 Copy the local package files (local computer) to the container (docker image)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COPY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. .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 Build the executable to `/app`. Mark the build as statically linked.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RUN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CGO_ENABLED=0 go build -o ./app .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 Multistage build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scratch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 Import the compiled executable from the first stage.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COPY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--from=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baseimage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/app /app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COPY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--from=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baseimage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/.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env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/.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env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 Run the compiled binary when the 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conainer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starts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ENTRYPOINT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"/app“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Docker</a:t>
            </a:r>
            <a:r>
              <a:rPr lang="en-IN" dirty="0"/>
              <a:t> Compose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$ </a:t>
            </a:r>
            <a:r>
              <a:rPr lang="en-SG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docker</a:t>
            </a:r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-compose up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242" y="1485001"/>
            <a:ext cx="10176588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version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'3'</a:t>
            </a:r>
            <a:br>
              <a:rPr lang="en-US" sz="1200" dirty="0">
                <a:solidFill>
                  <a:srgbClr val="D4D4D4"/>
                </a:solidFill>
                <a:latin typeface="Consolas"/>
              </a:rPr>
            </a:br>
            <a:r>
              <a:rPr lang="en-US" sz="1200" dirty="0">
                <a:solidFill>
                  <a:srgbClr val="569CD6"/>
                </a:solidFill>
                <a:latin typeface="Consolas"/>
              </a:rPr>
              <a:t>services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  </a:t>
            </a:r>
            <a:r>
              <a:rPr lang="en-US" sz="1200" dirty="0" err="1">
                <a:solidFill>
                  <a:srgbClr val="569CD6"/>
                </a:solidFill>
                <a:latin typeface="Consolas"/>
              </a:rPr>
              <a:t>goconsumer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    image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 err="1">
                <a:solidFill>
                  <a:srgbClr val="CE9178"/>
                </a:solidFill>
                <a:latin typeface="Consolas"/>
              </a:rPr>
              <a:t>goconsumer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569CD6"/>
                </a:solidFill>
                <a:latin typeface="Consolas"/>
              </a:rPr>
              <a:t>container_name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 err="1">
                <a:solidFill>
                  <a:srgbClr val="CE9178"/>
                </a:solidFill>
                <a:latin typeface="Consolas"/>
              </a:rPr>
              <a:t>goconsumer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 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    restart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on-failure</a:t>
            </a:r>
          </a:p>
          <a:p>
            <a:r>
              <a:rPr lang="en-US" sz="1200" dirty="0">
                <a:solidFill>
                  <a:srgbClr val="CE9178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ports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/>
              </a:rPr>
              <a:t>      - 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30000:30000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    environment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/>
              </a:rPr>
              <a:t>      - 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TOPICNAMEIN=</a:t>
            </a:r>
            <a:r>
              <a:rPr lang="en-US" sz="1200" dirty="0" err="1">
                <a:solidFill>
                  <a:srgbClr val="CE9178"/>
                </a:solidFill>
                <a:latin typeface="Consolas"/>
              </a:rPr>
              <a:t>videocam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/>
              </a:rPr>
              <a:t>      - 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KAFKAPORTIN=kafka1:19094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/>
              </a:rPr>
              <a:t>      - 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GROUPNAME=</a:t>
            </a:r>
            <a:r>
              <a:rPr lang="en-US" sz="1200" dirty="0" err="1">
                <a:solidFill>
                  <a:srgbClr val="CE9178"/>
                </a:solidFill>
                <a:latin typeface="Consolas"/>
              </a:rPr>
              <a:t>goconsumer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/>
              </a:rPr>
              <a:t>      - 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MODELURLS={"imagenet_0":"http://tfsimagenet:8501/v1/models/tfModel:predict"}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  </a:t>
            </a:r>
            <a:br>
              <a:rPr lang="en-US" sz="1200" dirty="0">
                <a:solidFill>
                  <a:srgbClr val="D4D4D4"/>
                </a:solidFill>
                <a:latin typeface="Consolas"/>
              </a:rPr>
            </a:br>
            <a:r>
              <a:rPr lang="en-US" sz="1200" dirty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volumes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/>
              </a:rPr>
              <a:t>      - 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/</a:t>
            </a:r>
            <a:r>
              <a:rPr lang="en-US" sz="1200" dirty="0" err="1">
                <a:solidFill>
                  <a:srgbClr val="CE9178"/>
                </a:solidFill>
                <a:latin typeface="Consolas"/>
              </a:rPr>
              <a:t>tmp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/.X11-unix:/</a:t>
            </a:r>
            <a:r>
              <a:rPr lang="en-US" sz="1200" dirty="0" err="1">
                <a:solidFill>
                  <a:srgbClr val="CE9178"/>
                </a:solidFill>
                <a:latin typeface="Consolas"/>
              </a:rPr>
              <a:t>tmp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/.X11-unix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 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devices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/>
              </a:rPr>
              <a:t>      - 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/dev/video0:/dev/video0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 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    networks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/>
              </a:rPr>
              <a:t>      - </a:t>
            </a:r>
            <a:r>
              <a:rPr lang="en-US" sz="1200" dirty="0" err="1">
                <a:solidFill>
                  <a:srgbClr val="CE9178"/>
                </a:solidFill>
                <a:latin typeface="Consolas"/>
              </a:rPr>
              <a:t>zookeeper_dockerNet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 </a:t>
            </a:r>
          </a:p>
          <a:p>
            <a:r>
              <a:rPr lang="en-US" sz="1200" dirty="0">
                <a:solidFill>
                  <a:srgbClr val="6A9955"/>
                </a:solidFill>
                <a:latin typeface="Consolas"/>
              </a:rPr>
              <a:t>        # To ensure containers in different </a:t>
            </a:r>
            <a:r>
              <a:rPr lang="en-US" sz="1200" dirty="0" err="1">
                <a:solidFill>
                  <a:srgbClr val="6A9955"/>
                </a:solidFill>
                <a:latin typeface="Consolas"/>
              </a:rPr>
              <a:t>docker</a:t>
            </a:r>
            <a:r>
              <a:rPr lang="en-US" sz="1200" dirty="0">
                <a:solidFill>
                  <a:srgbClr val="6A9955"/>
                </a:solidFill>
                <a:latin typeface="Consolas"/>
              </a:rPr>
              <a:t>-compose files communicate  with each other, we place them on the       </a:t>
            </a:r>
          </a:p>
          <a:p>
            <a:r>
              <a:rPr lang="en-US" sz="1200" dirty="0">
                <a:solidFill>
                  <a:srgbClr val="6A9955"/>
                </a:solidFill>
                <a:latin typeface="Consolas"/>
              </a:rPr>
              <a:t>          same network. </a:t>
            </a:r>
          </a:p>
          <a:p>
            <a:endParaRPr lang="en-US" sz="1200" dirty="0">
              <a:solidFill>
                <a:srgbClr val="569CD6"/>
              </a:solidFill>
              <a:latin typeface="Consolas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networks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  </a:t>
            </a:r>
            <a:r>
              <a:rPr lang="en-US" sz="1200" dirty="0" err="1">
                <a:solidFill>
                  <a:srgbClr val="569CD6"/>
                </a:solidFill>
                <a:latin typeface="Consolas"/>
              </a:rPr>
              <a:t>zookeeper_dockerNet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    external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true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6A9955"/>
                </a:solidFill>
                <a:latin typeface="Consolas"/>
              </a:rPr>
              <a:t>#Label the other </a:t>
            </a:r>
            <a:r>
              <a:rPr lang="en-US" sz="1200" dirty="0" err="1">
                <a:solidFill>
                  <a:srgbClr val="6A9955"/>
                </a:solidFill>
                <a:latin typeface="Consolas"/>
              </a:rPr>
              <a:t>docker</a:t>
            </a:r>
            <a:r>
              <a:rPr lang="en-US" sz="1200" dirty="0">
                <a:solidFill>
                  <a:srgbClr val="6A9955"/>
                </a:solidFill>
                <a:latin typeface="Consolas"/>
              </a:rPr>
              <a:t>-compose network as an external network to the current </a:t>
            </a:r>
            <a:r>
              <a:rPr lang="en-US" sz="1200" dirty="0" err="1">
                <a:solidFill>
                  <a:srgbClr val="6A9955"/>
                </a:solidFill>
                <a:latin typeface="Consolas"/>
              </a:rPr>
              <a:t>docker</a:t>
            </a:r>
            <a:r>
              <a:rPr lang="en-US" sz="1200" dirty="0">
                <a:solidFill>
                  <a:srgbClr val="6A9955"/>
                </a:solidFill>
                <a:latin typeface="Consolas"/>
              </a:rPr>
              <a:t>-compose file</a:t>
            </a:r>
            <a:endParaRPr lang="en-US" sz="1200" b="0" dirty="0">
              <a:solidFill>
                <a:srgbClr val="D4D4D4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672667" y="812800"/>
            <a:ext cx="321733" cy="220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57875" y="57150"/>
            <a:ext cx="6276975" cy="67403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6A9955"/>
                </a:solidFill>
                <a:latin typeface="Consolas"/>
              </a:rPr>
              <a:t># deployment.yml</a:t>
            </a:r>
            <a:endParaRPr lang="en-US" sz="1200" dirty="0">
              <a:solidFill>
                <a:srgbClr val="569CD6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569CD6"/>
                </a:solidFill>
                <a:latin typeface="Consolas"/>
              </a:rPr>
              <a:t>apiVersion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extensions/v1beta1 </a:t>
            </a:r>
            <a:r>
              <a:rPr lang="en-US" sz="1200" dirty="0">
                <a:solidFill>
                  <a:srgbClr val="6A9955"/>
                </a:solidFill>
                <a:latin typeface="Consolas"/>
              </a:rPr>
              <a:t># </a:t>
            </a:r>
            <a:r>
              <a:rPr lang="en-US" sz="1200" dirty="0" err="1">
                <a:solidFill>
                  <a:srgbClr val="6A9955"/>
                </a:solidFill>
                <a:latin typeface="Consolas"/>
              </a:rPr>
              <a:t>Kubernetes</a:t>
            </a:r>
            <a:r>
              <a:rPr lang="en-US" sz="1200" dirty="0">
                <a:solidFill>
                  <a:srgbClr val="6A9955"/>
                </a:solidFill>
                <a:latin typeface="Consolas"/>
              </a:rPr>
              <a:t> API version it’s from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kind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Deployment </a:t>
            </a:r>
            <a:r>
              <a:rPr lang="en-US" sz="1200" dirty="0">
                <a:solidFill>
                  <a:srgbClr val="6A9955"/>
                </a:solidFill>
                <a:latin typeface="Consolas"/>
              </a:rPr>
              <a:t># Type of object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/>
              </a:rPr>
            </a:br>
            <a:r>
              <a:rPr lang="en-US" sz="1200" dirty="0">
                <a:solidFill>
                  <a:srgbClr val="569CD6"/>
                </a:solidFill>
                <a:latin typeface="Consolas"/>
              </a:rPr>
              <a:t>metadata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6A9955"/>
                </a:solidFill>
                <a:latin typeface="Consolas"/>
              </a:rPr>
              <a:t># Descriptive information of object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  name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 err="1">
                <a:solidFill>
                  <a:srgbClr val="CE9178"/>
                </a:solidFill>
                <a:latin typeface="Consolas"/>
              </a:rPr>
              <a:t>tfsimagenet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  annotations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6A9955"/>
                </a:solidFill>
                <a:latin typeface="Consolas"/>
              </a:rPr>
              <a:t># Won’t be indexed or queried on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    contact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 err="1">
                <a:solidFill>
                  <a:srgbClr val="CE9178"/>
                </a:solidFill>
                <a:latin typeface="Consolas"/>
              </a:rPr>
              <a:t>adaickalavan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 &lt;adaickalavan@gmail.com&gt;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 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/>
              </a:rPr>
            </a:br>
            <a:r>
              <a:rPr lang="en-US" sz="1200" dirty="0">
                <a:solidFill>
                  <a:srgbClr val="569CD6"/>
                </a:solidFill>
                <a:latin typeface="Consolas"/>
              </a:rPr>
              <a:t>spec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6A9955"/>
                </a:solidFill>
                <a:latin typeface="Consolas"/>
              </a:rPr>
              <a:t># Desired state of object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  replicas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B5CEA8"/>
                </a:solidFill>
                <a:latin typeface="Consolas"/>
              </a:rPr>
              <a:t>2 </a:t>
            </a:r>
            <a:r>
              <a:rPr lang="en-US" sz="1200" dirty="0">
                <a:solidFill>
                  <a:srgbClr val="6A9955"/>
                </a:solidFill>
                <a:latin typeface="Consolas"/>
              </a:rPr>
              <a:t># How many copies of each pod do we want?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/>
              </a:rPr>
            </a:br>
            <a:r>
              <a:rPr lang="en-US" sz="1200" dirty="0">
                <a:solidFill>
                  <a:srgbClr val="D4D4D4"/>
                </a:solidFill>
                <a:latin typeface="Consolas"/>
              </a:rPr>
              <a:t>  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strategy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6A9955"/>
                </a:solidFill>
                <a:latin typeface="Consolas"/>
              </a:rPr>
              <a:t># How do we want to update the pods?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    type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 err="1">
                <a:solidFill>
                  <a:srgbClr val="CE9178"/>
                </a:solidFill>
                <a:latin typeface="Consolas"/>
              </a:rPr>
              <a:t>RollingUpdate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6A9955"/>
                </a:solidFill>
                <a:latin typeface="Consolas"/>
              </a:rPr>
              <a:t># Updates pods one at a time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569CD6"/>
                </a:solidFill>
                <a:latin typeface="Consolas"/>
              </a:rPr>
              <a:t>rollingUpdate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      </a:t>
            </a:r>
            <a:r>
              <a:rPr lang="en-US" sz="1200" dirty="0" err="1">
                <a:solidFill>
                  <a:srgbClr val="569CD6"/>
                </a:solidFill>
                <a:latin typeface="Consolas"/>
              </a:rPr>
              <a:t>maxSurge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B5CEA8"/>
                </a:solidFill>
                <a:latin typeface="Consolas"/>
              </a:rPr>
              <a:t>1 </a:t>
            </a:r>
            <a:r>
              <a:rPr lang="en-US" sz="1200" dirty="0">
                <a:solidFill>
                  <a:srgbClr val="6A9955"/>
                </a:solidFill>
                <a:latin typeface="Consolas"/>
              </a:rPr>
              <a:t># Maximum number of pods above desired replicas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/>
              </a:rPr>
            </a:br>
            <a:r>
              <a:rPr lang="en-US" sz="1200" dirty="0">
                <a:solidFill>
                  <a:srgbClr val="D4D4D4"/>
                </a:solidFill>
                <a:latin typeface="Consolas"/>
              </a:rPr>
              <a:t>  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selector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6A9955"/>
                </a:solidFill>
                <a:latin typeface="Consolas"/>
              </a:rPr>
              <a:t># Which pods are managed by this deployment?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569CD6"/>
                </a:solidFill>
                <a:latin typeface="Consolas"/>
              </a:rPr>
              <a:t>matchLabels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6A9955"/>
                </a:solidFill>
                <a:latin typeface="Consolas"/>
              </a:rPr>
              <a:t># This matches against the labels we set on the pod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      app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 err="1">
                <a:solidFill>
                  <a:srgbClr val="CE9178"/>
                </a:solidFill>
                <a:latin typeface="Consolas"/>
              </a:rPr>
              <a:t>tfsimagenet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/>
              </a:rPr>
            </a:br>
            <a:r>
              <a:rPr lang="en-US" sz="1200" dirty="0">
                <a:solidFill>
                  <a:srgbClr val="D4D4D4"/>
                </a:solidFill>
                <a:latin typeface="Consolas"/>
              </a:rPr>
              <a:t>  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template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    metadata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      name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 err="1">
                <a:solidFill>
                  <a:srgbClr val="CE9178"/>
                </a:solidFill>
                <a:latin typeface="Consolas"/>
              </a:rPr>
              <a:t>tfsimagenet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      labels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6A9955"/>
                </a:solidFill>
                <a:latin typeface="Consolas"/>
              </a:rPr>
              <a:t># Used in deployment and service selector  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        app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 err="1">
                <a:solidFill>
                  <a:srgbClr val="CE9178"/>
                </a:solidFill>
                <a:latin typeface="Consolas"/>
              </a:rPr>
              <a:t>tfsimagenet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    spec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      containers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/>
              </a:rPr>
              <a:t>        - 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name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 err="1">
                <a:solidFill>
                  <a:srgbClr val="CE9178"/>
                </a:solidFill>
                <a:latin typeface="Consolas"/>
              </a:rPr>
              <a:t>tfsimagenet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          image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 err="1">
                <a:solidFill>
                  <a:srgbClr val="CE9178"/>
                </a:solidFill>
                <a:latin typeface="Consolas"/>
              </a:rPr>
              <a:t>tfsimagenet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          </a:t>
            </a:r>
            <a:r>
              <a:rPr lang="en-US" sz="1200" dirty="0" err="1">
                <a:solidFill>
                  <a:srgbClr val="569CD6"/>
                </a:solidFill>
                <a:latin typeface="Consolas"/>
              </a:rPr>
              <a:t>imagePullPolicy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 err="1">
                <a:solidFill>
                  <a:srgbClr val="CE9178"/>
                </a:solidFill>
                <a:latin typeface="Consolas"/>
              </a:rPr>
              <a:t>IfNotPresent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          ports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/>
              </a:rPr>
              <a:t>            - 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name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rest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              </a:t>
            </a:r>
            <a:r>
              <a:rPr lang="en-US" sz="1200" dirty="0" err="1">
                <a:solidFill>
                  <a:srgbClr val="569CD6"/>
                </a:solidFill>
                <a:latin typeface="Consolas"/>
              </a:rPr>
              <a:t>containerPort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B5CEA8"/>
                </a:solidFill>
                <a:latin typeface="Consolas"/>
              </a:rPr>
              <a:t>8501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/>
              </a:rPr>
              <a:t>          resources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79133" y="1135781"/>
            <a:ext cx="5454917" cy="490642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sz="1400" dirty="0"/>
              <a:t>Deployment manages, replicates to handle increased load, and updates, a set of pods through a single parent object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SG" dirty="0"/>
              <a:t>Pod: layer of abstraction containing one or more container runtimes like Docker or </a:t>
            </a:r>
            <a:r>
              <a:rPr lang="en-SG" dirty="0" err="1"/>
              <a:t>rkt</a:t>
            </a:r>
            <a:r>
              <a:rPr lang="en-SG" dirty="0"/>
              <a:t>. Single-container pods are preferred.</a:t>
            </a:r>
            <a:endParaRPr lang="en-US" sz="14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SG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A0B61-6292-4BD8-ADB6-732B894E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Kubernetes</a:t>
            </a:r>
            <a:r>
              <a:rPr lang="en-US" dirty="0"/>
              <a:t> Deployment</a:t>
            </a:r>
            <a:endParaRPr lang="en-SG" dirty="0"/>
          </a:p>
        </p:txBody>
      </p:sp>
      <p:sp>
        <p:nvSpPr>
          <p:cNvPr id="7" name="Right Brace 6"/>
          <p:cNvSpPr/>
          <p:nvPr/>
        </p:nvSpPr>
        <p:spPr>
          <a:xfrm>
            <a:off x="10445857" y="3943350"/>
            <a:ext cx="381000" cy="2514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845907" y="5086350"/>
            <a:ext cx="1288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Pod configuration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5">
            <a:extLst>
              <a:ext uri="{FF2B5EF4-FFF2-40B4-BE49-F238E27FC236}">
                <a16:creationId xmlns:a16="http://schemas.microsoft.com/office/drawing/2014/main" id="{7E476332-EDD5-4C99-84D1-AC452CFC2065}"/>
              </a:ext>
            </a:extLst>
          </p:cNvPr>
          <p:cNvSpPr/>
          <p:nvPr/>
        </p:nvSpPr>
        <p:spPr>
          <a:xfrm>
            <a:off x="3332951" y="5240447"/>
            <a:ext cx="703233" cy="513445"/>
          </a:xfrm>
          <a:prstGeom prst="roundRect">
            <a:avLst>
              <a:gd name="adj" fmla="val 115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Pod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6">
            <a:extLst>
              <a:ext uri="{FF2B5EF4-FFF2-40B4-BE49-F238E27FC236}">
                <a16:creationId xmlns:a16="http://schemas.microsoft.com/office/drawing/2014/main" id="{910CE11A-EB17-49B8-ABD6-DF90156EC941}"/>
              </a:ext>
            </a:extLst>
          </p:cNvPr>
          <p:cNvSpPr/>
          <p:nvPr/>
        </p:nvSpPr>
        <p:spPr>
          <a:xfrm>
            <a:off x="2338269" y="5240447"/>
            <a:ext cx="703233" cy="513445"/>
          </a:xfrm>
          <a:prstGeom prst="roundRect">
            <a:avLst>
              <a:gd name="adj" fmla="val 115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Pod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7">
            <a:extLst>
              <a:ext uri="{FF2B5EF4-FFF2-40B4-BE49-F238E27FC236}">
                <a16:creationId xmlns:a16="http://schemas.microsoft.com/office/drawing/2014/main" id="{75B334A5-50C3-41B0-81F4-DB1B6DD27B17}"/>
              </a:ext>
            </a:extLst>
          </p:cNvPr>
          <p:cNvSpPr/>
          <p:nvPr/>
        </p:nvSpPr>
        <p:spPr>
          <a:xfrm>
            <a:off x="1343587" y="5240447"/>
            <a:ext cx="703233" cy="513445"/>
          </a:xfrm>
          <a:prstGeom prst="roundRect">
            <a:avLst>
              <a:gd name="adj" fmla="val 115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Pod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8">
            <a:extLst>
              <a:ext uri="{FF2B5EF4-FFF2-40B4-BE49-F238E27FC236}">
                <a16:creationId xmlns:a16="http://schemas.microsoft.com/office/drawing/2014/main" id="{C219D858-AFE2-4C4D-85DD-4B6759B661FA}"/>
              </a:ext>
            </a:extLst>
          </p:cNvPr>
          <p:cNvSpPr/>
          <p:nvPr/>
        </p:nvSpPr>
        <p:spPr>
          <a:xfrm>
            <a:off x="1564275" y="3890464"/>
            <a:ext cx="2283825" cy="643436"/>
          </a:xfrm>
          <a:prstGeom prst="roundRect">
            <a:avLst>
              <a:gd name="adj" fmla="val 115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deployment.yml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“I want three pods”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428750" y="5010150"/>
            <a:ext cx="260985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9" idx="2"/>
          </p:cNvCxnSpPr>
          <p:nvPr/>
        </p:nvCxnSpPr>
        <p:spPr>
          <a:xfrm rot="5400000" flipH="1" flipV="1">
            <a:off x="2457994" y="4781006"/>
            <a:ext cx="495300" cy="1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81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7782</TotalTime>
  <Words>1389</Words>
  <Application>Microsoft Office PowerPoint</Application>
  <PresentationFormat>Widescreen</PresentationFormat>
  <Paragraphs>357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SFMono-Regular</vt:lpstr>
      <vt:lpstr>Wingdings</vt:lpstr>
      <vt:lpstr>Office Theme</vt:lpstr>
      <vt:lpstr>1_Office Theme</vt:lpstr>
      <vt:lpstr>PowerPoint Presentation</vt:lpstr>
      <vt:lpstr>PowerPoint Presentation</vt:lpstr>
      <vt:lpstr>TensorFlow SavedModel</vt:lpstr>
      <vt:lpstr>TensorFlow SavedModel</vt:lpstr>
      <vt:lpstr>Kafka</vt:lpstr>
      <vt:lpstr>Kafka</vt:lpstr>
      <vt:lpstr>Dockerfile</vt:lpstr>
      <vt:lpstr>Docker Compose</vt:lpstr>
      <vt:lpstr>Kubernetes Deployment</vt:lpstr>
      <vt:lpstr>Kubernetes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Adaickalavan Meiyappan</dc:creator>
  <cp:lastModifiedBy>Adaickalavan Meiyappan</cp:lastModifiedBy>
  <cp:revision>581</cp:revision>
  <dcterms:created xsi:type="dcterms:W3CDTF">2019-08-06T08:06:49Z</dcterms:created>
  <dcterms:modified xsi:type="dcterms:W3CDTF">2019-08-14T01:50:27Z</dcterms:modified>
</cp:coreProperties>
</file>