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9"/>
  </p:notesMasterIdLst>
  <p:sldIdLst>
    <p:sldId id="420" r:id="rId2"/>
    <p:sldId id="421" r:id="rId3"/>
    <p:sldId id="367" r:id="rId4"/>
    <p:sldId id="430" r:id="rId5"/>
    <p:sldId id="422" r:id="rId6"/>
    <p:sldId id="423" r:id="rId7"/>
    <p:sldId id="378" r:id="rId8"/>
    <p:sldId id="431" r:id="rId9"/>
    <p:sldId id="425" r:id="rId10"/>
    <p:sldId id="393" r:id="rId11"/>
    <p:sldId id="426" r:id="rId12"/>
    <p:sldId id="400" r:id="rId13"/>
    <p:sldId id="394" r:id="rId14"/>
    <p:sldId id="397" r:id="rId15"/>
    <p:sldId id="396" r:id="rId16"/>
    <p:sldId id="398" r:id="rId17"/>
    <p:sldId id="395" r:id="rId18"/>
    <p:sldId id="399" r:id="rId19"/>
    <p:sldId id="427" r:id="rId20"/>
    <p:sldId id="401" r:id="rId21"/>
    <p:sldId id="428" r:id="rId22"/>
    <p:sldId id="429" r:id="rId23"/>
    <p:sldId id="432" r:id="rId24"/>
    <p:sldId id="371" r:id="rId25"/>
    <p:sldId id="372" r:id="rId26"/>
    <p:sldId id="383" r:id="rId27"/>
    <p:sldId id="388" r:id="rId28"/>
    <p:sldId id="389" r:id="rId29"/>
    <p:sldId id="386" r:id="rId30"/>
    <p:sldId id="385" r:id="rId31"/>
    <p:sldId id="408" r:id="rId32"/>
    <p:sldId id="419" r:id="rId33"/>
    <p:sldId id="381" r:id="rId34"/>
    <p:sldId id="391" r:id="rId35"/>
    <p:sldId id="413" r:id="rId36"/>
    <p:sldId id="390" r:id="rId37"/>
    <p:sldId id="402" r:id="rId38"/>
    <p:sldId id="418" r:id="rId39"/>
    <p:sldId id="392" r:id="rId40"/>
    <p:sldId id="414" r:id="rId41"/>
    <p:sldId id="404" r:id="rId42"/>
    <p:sldId id="407" r:id="rId43"/>
    <p:sldId id="406" r:id="rId44"/>
    <p:sldId id="409" r:id="rId45"/>
    <p:sldId id="410" r:id="rId46"/>
    <p:sldId id="416" r:id="rId47"/>
    <p:sldId id="417" r:id="rId48"/>
  </p:sldIdLst>
  <p:sldSz cx="12192000" cy="6858000"/>
  <p:notesSz cx="6858000" cy="9144000"/>
  <p:embeddedFontLst>
    <p:embeddedFont>
      <p:font typeface="Cambria Math" panose="02040503050406030204" pitchFamily="18" charset="0"/>
      <p:regular r:id="rId50"/>
    </p:embeddedFont>
    <p:embeddedFont>
      <p:font typeface="나눔스퀘어_ac Bold" panose="020B0600000101010101" pitchFamily="50" charset="-127"/>
      <p:bold r:id="rId51"/>
    </p:embeddedFont>
    <p:embeddedFont>
      <p:font typeface="나눔스퀘어_ac Light" panose="020B0600000101010101" pitchFamily="50" charset="-127"/>
      <p:regular r:id="rId52"/>
    </p:embeddedFont>
    <p:embeddedFont>
      <p:font typeface="맑은 고딕" panose="020B0503020000020004" pitchFamily="50" charset="-127"/>
      <p:regular r:id="rId53"/>
      <p:bold r:id="rId5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  <a:srgbClr val="FF9FFA"/>
    <a:srgbClr val="E6E6E6"/>
    <a:srgbClr val="F5F5F5"/>
    <a:srgbClr val="EBEBEB"/>
    <a:srgbClr val="F0F0F0"/>
    <a:srgbClr val="E2E2E2"/>
    <a:srgbClr val="F2F2F2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200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F438D-12B7-4935-A4F0-573C9223F991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C6269-D62A-4D6B-A286-A85B98054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36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67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792C6-3611-1E9B-6E2E-0325A6A5C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56FFC1-EC46-4810-ED3F-8EAFF166D9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3BF3D5A-7BEB-A891-7B6F-D298CEA0C1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AA4A12-9472-E08C-3F0C-00CD1713D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441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1657B-F4DD-3B9D-4124-EA0A2725A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24A4AD5-60E1-5F96-7DA1-4E436CF493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DFB1E8C-EC4B-8736-9F4A-E25460E663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6E2E04-72B1-D241-197F-CF6C8FC6A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038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ED255-835B-EA16-D46B-66C74E032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09B4315-4059-F777-91F9-11E30A5597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7EC2E05-5A37-8B8E-9EE2-1DF779F47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9FC4AA-781E-B7E3-904B-6D4A1A217B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01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F6ADC-15DB-8105-A41B-A08C62DA7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CDF126-F7D8-2116-1AB9-31910FA43F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D80D284-CF4E-B82F-334E-104863214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7FBD4D-C10E-2D4A-ED59-1F0A45F5B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40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A248D-7268-4DDC-6943-71D660D4D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46E930A-4B0D-5BE5-CD4B-0A714E989B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D8942E-A285-67DF-6CFD-8D1A45AC3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87E05F-8336-9B70-9A30-2AF91E787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701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C1AE8-38D0-F229-87FD-797578F71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3E480F8-7290-855E-3CC0-0602407A03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04C7CF6-6BA4-3368-1DE0-E6CFBCA78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703B18-2172-638A-4B1F-781EE63EB1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211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5034B-DD3D-F49A-2735-996A23533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2133451-FEC4-6586-9627-9B5F606981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8BABB26-4D32-A167-A925-E82DC1032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FB5E35-86B3-22B2-D876-9AE5D31CF7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93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3CDE8-AA9A-6658-E709-6061D69EB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0F81A65-8103-4EA5-F71A-CB3E97558B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7975B93-9A4D-FC2F-96E7-BE4C9D391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C8CF8-EA16-CE8B-BE57-D0769EE0E6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158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7689C-5683-2087-54DF-52BBF94FF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73F152-568E-39BE-7B17-2E0D878A86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3D0DFC-8456-3D87-B825-FB5F5B9EE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302583-24FB-28A4-4487-A444A7CEB6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04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01896-7FE6-90AA-8645-27F95F034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E391EB6-6052-3304-6C42-690A09CC21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3AFA7F-03BB-CB9D-706E-D5DFA5A3D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F0595A-5954-FC93-F61F-B59C2FE8D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138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446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B0F78-E8E1-F135-BFC0-6F604CDCF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9016F7-4F73-4201-7323-4A371E4144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296B94D-4EC0-394E-E5BD-0CB2AB87D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C91B07-9D6C-F4AE-6881-36D1C7993E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79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6E62E-78F9-ED79-90C8-15279B4AA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765907-17F4-9D30-56EF-F44EFB288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DD0A4C-D650-F39E-2629-A920DE0BA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77961-9344-5D80-2E50-C61872B7B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018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4624E-655C-DA78-F739-755B58503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7B7472-4394-4FB5-5B2B-E30051F034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195A441-F3B0-375F-A97B-E03F41945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2E730C-A0A6-A8CC-AFDC-61D01AA8BC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3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A2E30-99B4-082A-9DC3-8581D7CD0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69D619-D495-01B7-B61F-B8CFE359E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938762-099F-C0C4-60DA-EA18554ED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6E6BBB-383E-8B74-753E-8CC26A404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22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9650-5685-CF47-7375-44C8C22F9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CA5F234-1F10-8067-2705-CF19ADA4B1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3B07CFA-D632-48C3-D22A-E9C19A385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68F50D-BB53-0A0F-717B-6DF872FBA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16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26363-72D7-000C-3FCF-61CEED103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900A970-FEB6-CA74-E2C8-F8313BC41D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8016BE-5413-3069-C3E8-B2FB83BF5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84EADF-00B5-D72B-42AB-12FB7986F8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863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1CE3A-E86C-057F-FF0C-4AA128FA5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109599-00D0-6849-DC02-1086AF2F04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F7923D-7EF7-144D-5CC6-51762779CB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50" dirty="0"/>
              <a:t>bagging</a:t>
            </a:r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EE77A4-2D11-28C9-6BB4-440C571952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1516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79E16-F945-8787-81A8-E2B8A95E6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65C094-77B8-CFCC-537E-5C51DB8BEC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5AC8F7-7764-4848-2A0B-C01B4DA47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400" dirty="0" err="1"/>
              <a:t>Bagging+SVM</a:t>
            </a:r>
            <a:r>
              <a:rPr lang="ko-KR" altLang="en-US" sz="1400" dirty="0" err="1"/>
              <a:t>빠르다던데</a:t>
            </a:r>
            <a:endParaRPr lang="en-US" altLang="ko-KR" sz="1400" dirty="0"/>
          </a:p>
          <a:p>
            <a:r>
              <a:rPr lang="ko-KR" altLang="en-US" sz="1400" dirty="0"/>
              <a:t>오히려 느려진</a:t>
            </a:r>
            <a:r>
              <a:rPr lang="en-US" altLang="ko-KR" sz="1400" dirty="0"/>
              <a:t>..? 2</a:t>
            </a:r>
            <a:r>
              <a:rPr lang="ko-KR" altLang="en-US" sz="1400" dirty="0"/>
              <a:t>배정도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87D005-5D07-1B29-4B97-4C16F580F9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5142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A8508-F1B3-CECC-D028-5DB25FCD0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00E174-CD68-8382-A7DC-B9CD87A089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939ED71-EB8F-CB4A-F34D-D21C701A1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563D64-AF2A-AB3F-1882-B4B21D803E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332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072B0-0B2A-AE42-87D6-CB7E2A944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2DDE31-33BA-1C5D-2533-AD99DAEB6F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233655A-69B3-4887-AF33-B28F25B37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50" dirty="0" err="1"/>
              <a:t>CatBoost</a:t>
            </a:r>
            <a:r>
              <a:rPr lang="en-US" altLang="ko-KR" sz="1050" dirty="0"/>
              <a:t> </a:t>
            </a:r>
            <a:r>
              <a:rPr lang="ko-KR" altLang="en-US" sz="1050" dirty="0"/>
              <a:t>시간 문제</a:t>
            </a:r>
            <a:r>
              <a:rPr lang="en-US" altLang="ko-KR" sz="1050" dirty="0"/>
              <a:t>??</a:t>
            </a:r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B7B256-206E-5C31-F541-21EFBC8CE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756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FA8E8-9712-41AD-EF62-C6928879E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5EF4B6-1DA8-1E9F-A2C9-1B2AC88639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6032B8B-7562-C53E-726D-51E10CD20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AE9004-36FD-5DE6-AF7E-D047AC9FE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8315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F322F-87F2-A4F5-59D7-45A0869A4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46A51F3-5C90-571B-7E1B-2FCE04DAD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054752-D246-748D-F84D-0DE3CBDA48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DE9A57-4FCB-5944-6F30-64C08DD8A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411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3D6BE-BBC5-0D7F-182B-FA4FECAB1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2631091-89C0-84B4-24B6-17F772B4C8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C3A4E7-B79B-F6DE-2D25-78664AAA0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29008D-2B06-AB67-7623-ABE65339D9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201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0D620-F9E4-D787-A8AC-3755C59C2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EC13E1C-6199-628A-95FB-518CDB6A61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9DBB4A-42C9-3949-B7EF-6E737F08F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41D326-29E4-6868-1F75-6EFBDD0CE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497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92441-06E9-53BC-D963-FCB35163C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AD66A3-8203-EC4E-8C26-B0CC3595EF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ACB0044-6BD7-5B26-50E2-5EF251497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50" dirty="0"/>
              <a:t>Lost function: Binary </a:t>
            </a:r>
            <a:r>
              <a:rPr lang="en-US" altLang="ko-KR" sz="1050" dirty="0" err="1"/>
              <a:t>crossentropy</a:t>
            </a:r>
            <a:endParaRPr lang="en-US" altLang="ko-KR" sz="1050" dirty="0"/>
          </a:p>
          <a:p>
            <a:r>
              <a:rPr lang="en-US" altLang="ko-KR" sz="1050" dirty="0"/>
              <a:t>Activation function: </a:t>
            </a:r>
            <a:r>
              <a:rPr lang="en-US" altLang="ko-KR" sz="1050" dirty="0" err="1"/>
              <a:t>relu</a:t>
            </a:r>
            <a:r>
              <a:rPr lang="en-US" altLang="ko-KR" sz="1050" dirty="0"/>
              <a:t>,</a:t>
            </a:r>
            <a:r>
              <a:rPr lang="ko-KR" altLang="en-US" sz="1050" dirty="0"/>
              <a:t> </a:t>
            </a:r>
            <a:r>
              <a:rPr lang="en-US" altLang="ko-KR" sz="1050" dirty="0"/>
              <a:t>sigmoid</a:t>
            </a:r>
          </a:p>
          <a:p>
            <a:r>
              <a:rPr lang="en-US" altLang="ko-KR" sz="1050" dirty="0"/>
              <a:t>Optimizer: </a:t>
            </a:r>
            <a:r>
              <a:rPr lang="en-US" altLang="ko-KR" sz="1050" dirty="0" err="1"/>
              <a:t>adam</a:t>
            </a:r>
            <a:endParaRPr lang="en-US" altLang="ko-KR" sz="1050" dirty="0"/>
          </a:p>
          <a:p>
            <a:r>
              <a:rPr lang="en-US" altLang="ko-KR" sz="1050" b="1" dirty="0"/>
              <a:t>Early Stopping</a:t>
            </a:r>
          </a:p>
          <a:p>
            <a:r>
              <a:rPr lang="ko-KR" altLang="en-US" sz="1050" dirty="0" err="1"/>
              <a:t>과적합</a:t>
            </a:r>
            <a:r>
              <a:rPr lang="ko-KR" altLang="en-US" sz="1050" dirty="0"/>
              <a:t> 방지를 위한 </a:t>
            </a:r>
            <a:r>
              <a:rPr lang="ko-KR" altLang="en-US" sz="1050" dirty="0" err="1"/>
              <a:t>콜백</a:t>
            </a:r>
            <a:r>
              <a:rPr lang="ko-KR" altLang="en-US" sz="1050" dirty="0"/>
              <a:t> 함수</a:t>
            </a:r>
            <a:endParaRPr lang="en-US" altLang="ko-KR" sz="1050" dirty="0"/>
          </a:p>
          <a:p>
            <a:r>
              <a:rPr lang="ko-KR" altLang="en-US" sz="1050" dirty="0"/>
              <a:t>테스트셋 오차가 줄지 않으면 학습 중지</a:t>
            </a:r>
            <a:endParaRPr lang="en-US" altLang="ko-KR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CF4799-62ED-219A-A299-BFA124CE4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1942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596F4-2C22-4514-1FD5-89D1B4181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3AD984F-A6FD-2F63-29E7-CAA73CCCD8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1B46F2-823B-1520-EFA0-1876558DC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AEF696-CB22-642D-9F0E-BBEC86E60E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4446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6E51B-3885-D063-78D0-5FEF2C498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EC31BE-391D-D7B1-11F4-5ECF94B40D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95D081-CFE5-0453-3AEC-C18FDC0AB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50" dirty="0"/>
              <a:t>Lung</a:t>
            </a:r>
            <a:r>
              <a:rPr lang="ko-KR" altLang="en-US" sz="1050"/>
              <a:t>은 딥러닝 진행</a:t>
            </a:r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419B8F-FFD1-D86A-2F39-F11DB1C3BF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9105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1D7B9-33DD-CB87-34F8-78835631B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FE8E9EE-E014-AB9B-2498-898E150867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45CDF61-FDA5-98DF-A67B-DA771C861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/>
              <a:t>Y:heart disease </a:t>
            </a:r>
            <a:r>
              <a:rPr lang="ko-KR" altLang="en-US" sz="1400" dirty="0" err="1"/>
              <a:t>둘다</a:t>
            </a:r>
            <a:endParaRPr lang="ko-KR" altLang="en-US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25782E-2295-2753-6243-B20C6D27CE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372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38CB1-FD8A-AE8E-EBB6-AE0DF0E1A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6BE250B-681C-72B9-AE1E-1416D9F7CF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18B0891-A3E1-CEC9-CEC8-19D50BD4C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4C3EA-03A9-C1C3-5E13-BA8FD2E229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866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B223D-CD6B-3F69-D786-407C15363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3F61A37-80B9-EC43-36F4-9442994848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714ED1-4A53-2BAA-5291-30A3316B8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7BD556-487C-24DF-282A-1FBF70DDCE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535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234DA-AD9C-0B20-ECDA-C3B1FC197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DEC8A8A-9F54-240F-898E-6E19041790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F1D725-2338-7B5F-D142-7E057B6D7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AEADF-F211-1A09-F415-05BFB2F1C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90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1AB54-3782-F747-FD63-1AB1599A6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7FEB172-0025-5CF8-4855-F4F5A541D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664DAE-B14C-2DA4-D73A-58B659DF5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AB39CE-52D8-55B9-99D4-DDF4549D7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3048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1C68F-B3B8-82EC-02C4-1659D95A3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5F0D79-C54B-49F0-FC02-EB355EAE3B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1ADDD7E-9090-9BA7-2F49-8AE670CD62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199692-9CA2-9172-8214-A995197D4F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0710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0C81F-D66E-9BC6-037F-9F7F97109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B5D18D8-F7FF-F1BC-C78E-45092A2F97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D1B24B2-1A4D-6B93-661A-8AD6AAB62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BDA012-01E7-1239-1704-47A03569A7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8498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BD8C3-AF96-04AD-F80E-BE1948BF0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E12BC9-FCA3-3787-FE83-EDEA3E64C8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2DE6D28-553A-DC24-D2F9-936530FF9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8711A9-A298-972A-E421-35F135F8BB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1017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4ED53-F4DE-F679-E076-8AC58090F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7BB059-7524-AB1A-4DF1-77E2B8B0B0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B39BEE-6F36-296B-5B42-2FFD53381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CFCCFC-2CFF-F968-8458-C3F2F70C13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064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5C5D8-1382-6941-808E-E891EF1E3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422A94-DE4E-455A-8361-4E8AB4E766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5450677-4C68-3AD4-F68E-9093EC35E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1D5BF9-BB3C-7D10-E550-FFF309EFF7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0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1A1C6-1466-543F-1B79-53DAC96C1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A23D29D-F7C0-851B-FCA1-84A1A3CAC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160B2D0-1A47-A7A0-15B1-C1B8934F7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700DA7-AEF6-8874-ED38-62364FD7CC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82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01A88-91E1-5C93-B4A2-8B5913043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C5508E-48BF-B9EE-9EEC-712F6D605C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ACE8836-17BE-899C-138A-2930E4DA6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1363D3-A7C2-B78F-FA24-51900CB83A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359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183DD-4FD9-07AB-6CB3-034E23A3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9752B1-3A7A-4ECD-E390-E9C5DDCFAD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A132746-5F32-0DDB-2FEF-92CB60D52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BEBD88-3496-F6BB-4A2D-3E9C7183EF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59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0D2EC-CC2D-BE0B-D396-697212FAC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1567EE8-2138-5A18-6C27-5388529F9E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A31464-E260-AC7A-B6EE-9BDA6FBA8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C38A18-9CE2-3035-F238-306F9D6CE9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61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_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8FE91-03A5-400F-A0C8-BED862D7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2530462"/>
            <a:ext cx="12192001" cy="669777"/>
          </a:xfrm>
          <a:prstGeom prst="rect">
            <a:avLst/>
          </a:prstGeom>
          <a:solidFill>
            <a:srgbClr val="4472C4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D8486A33-FC25-032C-0C26-33B78C3547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1342" y="1718766"/>
            <a:ext cx="3129315" cy="3767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부제목 입력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BA17D065-523C-0362-0E64-BBDF038FF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144701"/>
            <a:ext cx="9144000" cy="6095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35562C-E6F1-80D9-A9E8-2129DE58AA32}"/>
              </a:ext>
            </a:extLst>
          </p:cNvPr>
          <p:cNvCxnSpPr/>
          <p:nvPr userDrawn="1"/>
        </p:nvCxnSpPr>
        <p:spPr>
          <a:xfrm>
            <a:off x="5448300" y="3992649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5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A68664E-9470-4F81-A124-76B57EE70CAB}"/>
              </a:ext>
            </a:extLst>
          </p:cNvPr>
          <p:cNvGrpSpPr/>
          <p:nvPr userDrawn="1"/>
        </p:nvGrpSpPr>
        <p:grpSpPr>
          <a:xfrm>
            <a:off x="5219700" y="782515"/>
            <a:ext cx="1752600" cy="1752600"/>
            <a:chOff x="5075497" y="524608"/>
            <a:chExt cx="1752600" cy="175260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9386BA9-0688-4609-81A5-87382C7F3D35}"/>
                </a:ext>
              </a:extLst>
            </p:cNvPr>
            <p:cNvGrpSpPr/>
            <p:nvPr/>
          </p:nvGrpSpPr>
          <p:grpSpPr>
            <a:xfrm>
              <a:off x="5075497" y="524608"/>
              <a:ext cx="1752600" cy="1752600"/>
              <a:chOff x="1916723" y="627185"/>
              <a:chExt cx="1706896" cy="170689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FC6064F-87D8-4178-B33D-9A793743373B}"/>
                  </a:ext>
                </a:extLst>
              </p:cNvPr>
              <p:cNvSpPr/>
              <p:nvPr/>
            </p:nvSpPr>
            <p:spPr>
              <a:xfrm>
                <a:off x="1916723" y="627185"/>
                <a:ext cx="1706896" cy="1706896"/>
              </a:xfrm>
              <a:prstGeom prst="ellipse">
                <a:avLst/>
              </a:prstGeom>
              <a:noFill/>
              <a:ln w="28575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BB93351-9865-489D-9806-81A004028FF5}"/>
                  </a:ext>
                </a:extLst>
              </p:cNvPr>
              <p:cNvSpPr/>
              <p:nvPr/>
            </p:nvSpPr>
            <p:spPr>
              <a:xfrm>
                <a:off x="2012042" y="722504"/>
                <a:ext cx="1516258" cy="1516258"/>
              </a:xfrm>
              <a:prstGeom prst="ellipse">
                <a:avLst/>
              </a:prstGeom>
              <a:noFill/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4472C4"/>
                  </a:solidFill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FA9BB2-4561-4036-B979-DDE73E7E48DA}"/>
                </a:ext>
              </a:extLst>
            </p:cNvPr>
            <p:cNvSpPr txBox="1"/>
            <p:nvPr/>
          </p:nvSpPr>
          <p:spPr>
            <a:xfrm>
              <a:off x="5152540" y="1200853"/>
              <a:ext cx="1598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4472C4"/>
                  </a:solidFill>
                </a:rPr>
                <a:t>CONTENTS</a:t>
              </a:r>
              <a:endParaRPr lang="ko-KR" altLang="en-US" sz="2000" b="1" dirty="0">
                <a:solidFill>
                  <a:srgbClr val="4472C4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4DC7C6-1D7F-4B22-9939-AF10EBB72797}"/>
              </a:ext>
            </a:extLst>
          </p:cNvPr>
          <p:cNvSpPr/>
          <p:nvPr userDrawn="1"/>
        </p:nvSpPr>
        <p:spPr>
          <a:xfrm>
            <a:off x="0" y="3897547"/>
            <a:ext cx="12192000" cy="676275"/>
          </a:xfrm>
          <a:prstGeom prst="rect">
            <a:avLst/>
          </a:prstGeom>
          <a:solidFill>
            <a:srgbClr val="4472C4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22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제목_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48200"/>
            <a:ext cx="9144000" cy="609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2024-03-07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E32451D-5868-406E-9BB4-F34A4A566AAE}"/>
              </a:ext>
            </a:extLst>
          </p:cNvPr>
          <p:cNvCxnSpPr/>
          <p:nvPr userDrawn="1"/>
        </p:nvCxnSpPr>
        <p:spPr>
          <a:xfrm>
            <a:off x="5448300" y="4409336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4347395-CE90-81E2-37CE-FCABAD9570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31342" y="1718766"/>
            <a:ext cx="3129315" cy="3767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부제목 입력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479376E-B853-9CD3-1A90-E9C0B172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3925"/>
            <a:ext cx="12192001" cy="66977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3166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0648EA7-BCE2-46ED-9F7F-F8739C53281C}"/>
              </a:ext>
            </a:extLst>
          </p:cNvPr>
          <p:cNvSpPr/>
          <p:nvPr userDrawn="1"/>
        </p:nvSpPr>
        <p:spPr>
          <a:xfrm>
            <a:off x="0" y="6670431"/>
            <a:ext cx="12192000" cy="187568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3DBBC93-3FF7-48EE-BF83-95D8A8FD6AA7}" type="slidenum">
              <a:rPr lang="ko-KR" altLang="en-US" sz="1600" smtClean="0"/>
              <a:pPr/>
              <a:t>‹#›</a:t>
            </a:fld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94F0A1-7A14-4658-ACC6-8F52EFEFF59E}"/>
              </a:ext>
            </a:extLst>
          </p:cNvPr>
          <p:cNvSpPr/>
          <p:nvPr userDrawn="1"/>
        </p:nvSpPr>
        <p:spPr>
          <a:xfrm>
            <a:off x="-1" y="282190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94F2C73-5AB5-43A9-8724-F6FE9F7B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8799033" cy="405759"/>
          </a:xfrm>
          <a:prstGeom prst="rect">
            <a:avLst/>
          </a:prstGeom>
        </p:spPr>
        <p:txBody>
          <a:bodyPr anchor="ctr"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6497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_슬라이드">
    <p:bg>
      <p:bgPr>
        <a:solidFill>
          <a:srgbClr val="447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942911-5931-4DE6-91BB-6CBB5ABE5F2B}"/>
              </a:ext>
            </a:extLst>
          </p:cNvPr>
          <p:cNvSpPr txBox="1"/>
          <p:nvPr userDrawn="1"/>
        </p:nvSpPr>
        <p:spPr>
          <a:xfrm>
            <a:off x="4387840" y="2967335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E6E6E6"/>
                </a:solidFill>
              </a:rPr>
              <a:t>Thank you</a:t>
            </a:r>
            <a:endParaRPr lang="ko-KR" altLang="en-US" sz="5400" dirty="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00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40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1" r:id="rId2"/>
    <p:sldLayoutId id="2147483649" r:id="rId3"/>
    <p:sldLayoutId id="2147483650" r:id="rId4"/>
    <p:sldLayoutId id="2147483652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1.png"/><Relationship Id="rId5" Type="http://schemas.openxmlformats.org/officeDocument/2006/relationships/image" Target="../media/image111.png"/><Relationship Id="rId4" Type="http://schemas.openxmlformats.org/officeDocument/2006/relationships/image" Target="../media/image10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5CDA5-D7E6-7508-9C73-9D44C9C7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심장병 예측 모델 개발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0C8906-25DB-8E78-CFCF-11E816BF30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20240307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5DD7A94B-3FDA-C114-F675-5BBA1CC64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144701"/>
            <a:ext cx="9144000" cy="947252"/>
          </a:xfrm>
        </p:spPr>
        <p:txBody>
          <a:bodyPr/>
          <a:lstStyle/>
          <a:p>
            <a:r>
              <a:rPr lang="en-US" altLang="ko-KR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4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조</a:t>
            </a:r>
            <a:endParaRPr lang="en-US" altLang="ko-KR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김윤성 </a:t>
            </a:r>
            <a:r>
              <a:rPr lang="ko-KR" altLang="en-US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정강빈</a:t>
            </a:r>
            <a:r>
              <a:rPr lang="ko-KR" altLang="en-US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최재형 허은영</a:t>
            </a:r>
          </a:p>
        </p:txBody>
      </p:sp>
    </p:spTree>
    <p:extLst>
      <p:ext uri="{BB962C8B-B14F-4D97-AF65-F5344CB8AC3E}">
        <p14:creationId xmlns:p14="http://schemas.microsoft.com/office/powerpoint/2010/main" val="250602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E2F84-D03B-681C-0A44-DF80DC90A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1D6E9-E666-969A-7058-34472A7C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02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Preprocessing</a:t>
            </a:r>
            <a:endParaRPr lang="ko-KR" altLang="en-US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673975-833D-06FA-08FD-7235293D616E}"/>
              </a:ext>
            </a:extLst>
          </p:cNvPr>
          <p:cNvSpPr txBox="1"/>
          <p:nvPr/>
        </p:nvSpPr>
        <p:spPr>
          <a:xfrm>
            <a:off x="688483" y="1216844"/>
            <a:ext cx="10970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Imbalanced Data</a:t>
            </a:r>
            <a:endParaRPr lang="en-US" altLang="ko-KR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30F3B6-DC77-13F0-7347-72E86564B42F}"/>
              </a:ext>
            </a:extLst>
          </p:cNvPr>
          <p:cNvSpPr txBox="1"/>
          <p:nvPr/>
        </p:nvSpPr>
        <p:spPr>
          <a:xfrm>
            <a:off x="688483" y="2477935"/>
            <a:ext cx="6128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ko-KR" sz="1600" b="1" dirty="0"/>
              <a:t>IQR</a:t>
            </a:r>
            <a:r>
              <a:rPr lang="en-US" altLang="ko-KR" sz="1600" dirty="0"/>
              <a:t> </a:t>
            </a:r>
            <a:r>
              <a:rPr lang="ko-KR" altLang="en-US" sz="1600" dirty="0"/>
              <a:t>처리를 통해 </a:t>
            </a:r>
            <a:r>
              <a:rPr lang="en-US" altLang="ko-KR" sz="1600" dirty="0"/>
              <a:t>Outliers </a:t>
            </a:r>
            <a:r>
              <a:rPr lang="ko-KR" altLang="en-US" sz="1600" dirty="0"/>
              <a:t>문제 해결</a:t>
            </a:r>
            <a:endParaRPr lang="en-US" altLang="ko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29EA4-356B-CF7A-8AA6-48BB12FB84EB}"/>
              </a:ext>
            </a:extLst>
          </p:cNvPr>
          <p:cNvSpPr txBox="1"/>
          <p:nvPr/>
        </p:nvSpPr>
        <p:spPr>
          <a:xfrm>
            <a:off x="688483" y="2022604"/>
            <a:ext cx="194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4472C4"/>
                </a:solidFill>
              </a:rPr>
              <a:t>Outliers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3CA6EE2-DE6F-6743-369B-87E444222B32}"/>
              </a:ext>
            </a:extLst>
          </p:cNvPr>
          <p:cNvGrpSpPr/>
          <p:nvPr/>
        </p:nvGrpSpPr>
        <p:grpSpPr>
          <a:xfrm>
            <a:off x="6916271" y="1120300"/>
            <a:ext cx="4742329" cy="4617399"/>
            <a:chOff x="5638800" y="430306"/>
            <a:chExt cx="4742329" cy="461739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679C2A-9093-9BA0-1CFB-BD8E502EA438}"/>
                </a:ext>
              </a:extLst>
            </p:cNvPr>
            <p:cNvSpPr txBox="1"/>
            <p:nvPr/>
          </p:nvSpPr>
          <p:spPr>
            <a:xfrm>
              <a:off x="5638800" y="4786095"/>
              <a:ext cx="9325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100" b="1" dirty="0"/>
                <a:t>IQR Data</a:t>
              </a:r>
            </a:p>
          </p:txBody>
        </p:sp>
        <p:pic>
          <p:nvPicPr>
            <p:cNvPr id="33" name="그림 32" descr="스크린샷, 라인, 도표, 직사각형이(가) 표시된 사진&#10;&#10;자동 생성된 설명">
              <a:extLst>
                <a:ext uri="{FF2B5EF4-FFF2-40B4-BE49-F238E27FC236}">
                  <a16:creationId xmlns:a16="http://schemas.microsoft.com/office/drawing/2014/main" id="{100F4D51-F034-B12B-87E2-6AC89E00E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4095" y="2708380"/>
              <a:ext cx="2106330" cy="1965300"/>
            </a:xfrm>
            <a:prstGeom prst="rect">
              <a:avLst/>
            </a:prstGeom>
          </p:spPr>
        </p:pic>
        <p:pic>
          <p:nvPicPr>
            <p:cNvPr id="35" name="그림 34" descr="스크린샷, 라인, 도표, 직사각형이(가) 표시된 사진&#10;&#10;자동 생성된 설명">
              <a:extLst>
                <a:ext uri="{FF2B5EF4-FFF2-40B4-BE49-F238E27FC236}">
                  <a16:creationId xmlns:a16="http://schemas.microsoft.com/office/drawing/2014/main" id="{172DCDF4-C50F-2D3C-E967-769B41075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265" y="2708380"/>
              <a:ext cx="2113973" cy="1965300"/>
            </a:xfrm>
            <a:prstGeom prst="rect">
              <a:avLst/>
            </a:prstGeom>
          </p:spPr>
        </p:pic>
        <p:pic>
          <p:nvPicPr>
            <p:cNvPr id="37" name="그림 36" descr="텍스트, 스크린샷, 직사각형, 도표이(가) 표시된 사진&#10;&#10;자동 생성된 설명">
              <a:extLst>
                <a:ext uri="{FF2B5EF4-FFF2-40B4-BE49-F238E27FC236}">
                  <a16:creationId xmlns:a16="http://schemas.microsoft.com/office/drawing/2014/main" id="{0A65CA0E-CCBD-7F31-428B-7E2B3482A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265" y="512634"/>
              <a:ext cx="2106330" cy="1965301"/>
            </a:xfrm>
            <a:prstGeom prst="rect">
              <a:avLst/>
            </a:prstGeom>
          </p:spPr>
        </p:pic>
        <p:pic>
          <p:nvPicPr>
            <p:cNvPr id="43" name="그림 42" descr="텍스트, 스크린샷, 라인, 도표이(가) 표시된 사진&#10;&#10;자동 생성된 설명">
              <a:extLst>
                <a:ext uri="{FF2B5EF4-FFF2-40B4-BE49-F238E27FC236}">
                  <a16:creationId xmlns:a16="http://schemas.microsoft.com/office/drawing/2014/main" id="{D5FEC3D2-4885-DC3A-A654-86F0EE811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906" y="512635"/>
              <a:ext cx="2065384" cy="19653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C7CB43F-520C-E7D2-D1BC-DF9D67E06D91}"/>
                </a:ext>
              </a:extLst>
            </p:cNvPr>
            <p:cNvSpPr/>
            <p:nvPr/>
          </p:nvSpPr>
          <p:spPr>
            <a:xfrm>
              <a:off x="5638800" y="430306"/>
              <a:ext cx="4742329" cy="4364466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420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F130F-27AE-7F14-E94D-427A87356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149EC-2F50-D9DC-CA5F-67B8B425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02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Preprocessing</a:t>
            </a:r>
            <a:endParaRPr lang="ko-KR" altLang="en-US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6DD62-9F3B-52AB-FB86-C6EEA2302B39}"/>
              </a:ext>
            </a:extLst>
          </p:cNvPr>
          <p:cNvSpPr txBox="1"/>
          <p:nvPr/>
        </p:nvSpPr>
        <p:spPr>
          <a:xfrm>
            <a:off x="688483" y="1216844"/>
            <a:ext cx="10970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Imbalanced Data</a:t>
            </a:r>
            <a:endParaRPr lang="en-US" altLang="ko-KR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14A5A-5CD9-1E15-CE31-30195984C526}"/>
              </a:ext>
            </a:extLst>
          </p:cNvPr>
          <p:cNvSpPr txBox="1"/>
          <p:nvPr/>
        </p:nvSpPr>
        <p:spPr>
          <a:xfrm>
            <a:off x="688483" y="2022604"/>
            <a:ext cx="210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4472C4"/>
                </a:solidFill>
              </a:rPr>
              <a:t>Data Imbalance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20472E-DD16-012D-24E7-F432A1EABEE5}"/>
              </a:ext>
            </a:extLst>
          </p:cNvPr>
          <p:cNvSpPr txBox="1"/>
          <p:nvPr/>
        </p:nvSpPr>
        <p:spPr>
          <a:xfrm>
            <a:off x="561734" y="2516064"/>
            <a:ext cx="6128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각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클래스가 갖는 </a:t>
            </a:r>
            <a:r>
              <a:rPr lang="ko-KR" altLang="en-US" sz="1600" dirty="0">
                <a:latin typeface="+mj-ea"/>
                <a:ea typeface="+mj-ea"/>
              </a:rPr>
              <a:t>데이터의 양에 차이가 큰 </a:t>
            </a:r>
            <a:r>
              <a:rPr lang="ko-KR" altLang="en-US" sz="1600" dirty="0"/>
              <a:t>부분 존재</a:t>
            </a:r>
            <a:endParaRPr lang="en-US" altLang="ko-KR" sz="1600" dirty="0"/>
          </a:p>
          <a:p>
            <a:pPr algn="just"/>
            <a:r>
              <a:rPr lang="en-US" altLang="ko-KR" sz="1600" dirty="0"/>
              <a:t>	→ </a:t>
            </a:r>
            <a:r>
              <a:rPr lang="ko-KR" altLang="en-US" sz="1600" dirty="0"/>
              <a:t>분류 모델 학습 시 </a:t>
            </a:r>
            <a:r>
              <a:rPr lang="ko-KR" altLang="en-US" sz="1600" dirty="0">
                <a:latin typeface="+mj-ea"/>
                <a:ea typeface="+mj-ea"/>
              </a:rPr>
              <a:t>분류 성능 저하 문제 </a:t>
            </a:r>
            <a:r>
              <a:rPr lang="ko-KR" altLang="en-US" sz="1600" dirty="0"/>
              <a:t>발생</a:t>
            </a:r>
            <a:endParaRPr lang="en-US" altLang="ko-KR" sz="1600" dirty="0"/>
          </a:p>
          <a:p>
            <a:pPr algn="just"/>
            <a:endParaRPr lang="en-US" altLang="ko-KR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ko-KR" sz="1600" b="1" dirty="0"/>
              <a:t>Over Sampling</a:t>
            </a:r>
          </a:p>
          <a:p>
            <a:pPr lvl="1" algn="just"/>
            <a:r>
              <a:rPr lang="en-US" altLang="ko-KR" sz="1600" dirty="0"/>
              <a:t>- </a:t>
            </a:r>
            <a:r>
              <a:rPr lang="ko-KR" altLang="en-US" sz="1600" dirty="0"/>
              <a:t>소수</a:t>
            </a:r>
            <a:r>
              <a:rPr lang="en-US" altLang="ko-KR" sz="1600" dirty="0"/>
              <a:t> </a:t>
            </a:r>
            <a:r>
              <a:rPr lang="ko-KR" altLang="en-US" sz="1600" dirty="0"/>
              <a:t>범주 데이터를 다수 범주 데이터의 수에 맞게 확대</a:t>
            </a:r>
            <a:endParaRPr lang="en-US" altLang="ko-KR" sz="16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C3EAAFC-C879-7D13-6311-01CBFBF0F651}"/>
              </a:ext>
            </a:extLst>
          </p:cNvPr>
          <p:cNvGrpSpPr/>
          <p:nvPr/>
        </p:nvGrpSpPr>
        <p:grpSpPr>
          <a:xfrm>
            <a:off x="5260062" y="3848857"/>
            <a:ext cx="6629227" cy="2726953"/>
            <a:chOff x="5260062" y="3848857"/>
            <a:chExt cx="6629227" cy="2726953"/>
          </a:xfrm>
        </p:grpSpPr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8E3E7969-14C1-B5C7-AB42-3D476E8633A9}"/>
                </a:ext>
              </a:extLst>
            </p:cNvPr>
            <p:cNvSpPr txBox="1"/>
            <p:nvPr/>
          </p:nvSpPr>
          <p:spPr>
            <a:xfrm>
              <a:off x="5260062" y="3848857"/>
              <a:ext cx="6629227" cy="2452354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  <p:pic>
          <p:nvPicPr>
            <p:cNvPr id="16" name="그림 15" descr="스크린샷, 텍스트, 직사각형, 도표이(가) 표시된 사진&#10;&#10;자동 생성된 설명">
              <a:extLst>
                <a:ext uri="{FF2B5EF4-FFF2-40B4-BE49-F238E27FC236}">
                  <a16:creationId xmlns:a16="http://schemas.microsoft.com/office/drawing/2014/main" id="{05281765-DBD8-B8DE-CA43-6282AEE18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121" y="4028670"/>
              <a:ext cx="2822110" cy="2038714"/>
            </a:xfrm>
            <a:prstGeom prst="rect">
              <a:avLst/>
            </a:prstGeom>
          </p:spPr>
        </p:pic>
        <p:pic>
          <p:nvPicPr>
            <p:cNvPr id="18" name="그림 17" descr="텍스트, 스크린샷, 직사각형, 도표이(가) 표시된 사진&#10;&#10;자동 생성된 설명">
              <a:extLst>
                <a:ext uri="{FF2B5EF4-FFF2-40B4-BE49-F238E27FC236}">
                  <a16:creationId xmlns:a16="http://schemas.microsoft.com/office/drawing/2014/main" id="{B24D53D6-D1CC-C0CE-5977-2D0824FAD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6490" y="4028670"/>
              <a:ext cx="2822110" cy="203871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B09400-71C5-EAB0-88D9-C5E5A912609E}"/>
                </a:ext>
              </a:extLst>
            </p:cNvPr>
            <p:cNvSpPr txBox="1"/>
            <p:nvPr/>
          </p:nvSpPr>
          <p:spPr>
            <a:xfrm>
              <a:off x="5260062" y="6314200"/>
              <a:ext cx="66292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100" b="1" dirty="0"/>
                <a:t>Original Data(Imbalance) – After Smote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282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10949-594E-4DA5-9CF1-520B6C234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463B5-7D48-47A7-C811-FE20F7D8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02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Preprocessing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D2E0F-99F7-D756-167B-93D9D51D415D}"/>
              </a:ext>
            </a:extLst>
          </p:cNvPr>
          <p:cNvSpPr txBox="1"/>
          <p:nvPr/>
        </p:nvSpPr>
        <p:spPr>
          <a:xfrm>
            <a:off x="203199" y="851159"/>
            <a:ext cx="1097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472C4"/>
                </a:solidFill>
              </a:rPr>
              <a:t>SMOTE (Synthetic Minority Over-sampling Technique)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97EBC4-52DD-9CA7-F504-7AE96741FF28}"/>
              </a:ext>
            </a:extLst>
          </p:cNvPr>
          <p:cNvSpPr txBox="1"/>
          <p:nvPr/>
        </p:nvSpPr>
        <p:spPr>
          <a:xfrm>
            <a:off x="203199" y="1496673"/>
            <a:ext cx="109701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Minority class </a:t>
            </a:r>
            <a:r>
              <a:rPr lang="ko-KR" altLang="en-US" sz="2000" dirty="0"/>
              <a:t>데이터의 정보를 활용해 </a:t>
            </a:r>
            <a:r>
              <a:rPr lang="en-US" altLang="ko-KR" sz="2000" dirty="0"/>
              <a:t>K-NN </a:t>
            </a:r>
            <a:r>
              <a:rPr lang="ko-KR" altLang="en-US" sz="2000" dirty="0"/>
              <a:t>기반으로 새로운 데이터 생성</a:t>
            </a:r>
            <a:endParaRPr lang="en-US" altLang="ko-KR" sz="2000" dirty="0"/>
          </a:p>
          <a:p>
            <a:r>
              <a:rPr lang="ko-KR" altLang="en-US" sz="2000" dirty="0"/>
              <a:t>완전히 똑같은 특성을 가진 데이터를 복사하는 것은 의미가 없기 때문에</a:t>
            </a:r>
            <a:r>
              <a:rPr lang="en-US" altLang="ko-KR" sz="2000" dirty="0"/>
              <a:t>, </a:t>
            </a:r>
            <a:r>
              <a:rPr lang="ko-KR" altLang="en-US" sz="2000" dirty="0"/>
              <a:t>근접해 있는 데이터들과 일정한 거리를 가진 위치에 데이터 생성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한계점</a:t>
            </a:r>
            <a:endParaRPr lang="en-US" altLang="ko-KR" sz="2000" b="1" dirty="0"/>
          </a:p>
          <a:p>
            <a:r>
              <a:rPr lang="ko-KR" altLang="en-US" sz="2000" dirty="0"/>
              <a:t>실제 데이터의 특성을 온전하게 반영하지 못함</a:t>
            </a:r>
            <a:endParaRPr lang="en-US" altLang="ko-KR" sz="2000" dirty="0"/>
          </a:p>
          <a:p>
            <a:r>
              <a:rPr lang="ko-KR" altLang="en-US" sz="2000" dirty="0"/>
              <a:t>노이즈 증가 가능성</a:t>
            </a:r>
            <a:endParaRPr lang="en-US" altLang="ko-KR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4D7B398-AAF6-F380-8E38-81F3222111A1}"/>
              </a:ext>
            </a:extLst>
          </p:cNvPr>
          <p:cNvGrpSpPr/>
          <p:nvPr/>
        </p:nvGrpSpPr>
        <p:grpSpPr>
          <a:xfrm>
            <a:off x="6852062" y="3146962"/>
            <a:ext cx="4679874" cy="3027896"/>
            <a:chOff x="4297454" y="2444842"/>
            <a:chExt cx="3597089" cy="243461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9421212-5F42-53C9-0B8A-D0075007B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454" y="2444842"/>
              <a:ext cx="3597089" cy="243461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AADE6B-648F-EC8E-921A-9125F7DCF44C}"/>
                </a:ext>
              </a:extLst>
            </p:cNvPr>
            <p:cNvSpPr txBox="1"/>
            <p:nvPr/>
          </p:nvSpPr>
          <p:spPr>
            <a:xfrm>
              <a:off x="6700019" y="4602458"/>
              <a:ext cx="1194524" cy="245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Github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en-US" altLang="ko-KR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minoue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-xx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118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85AB3-F7D3-C339-4FA2-22F0B76C8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A5D15-7D8A-4471-138D-93CA743A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03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Visualization</a:t>
            </a:r>
            <a:endParaRPr lang="ko-KR" altLang="en-US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5C999-9274-B11A-7E9B-F119F90AABB2}"/>
              </a:ext>
            </a:extLst>
          </p:cNvPr>
          <p:cNvSpPr txBox="1"/>
          <p:nvPr/>
        </p:nvSpPr>
        <p:spPr>
          <a:xfrm>
            <a:off x="688483" y="870086"/>
            <a:ext cx="10970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4472C4"/>
                </a:solidFill>
              </a:rPr>
              <a:t>Relationship</a:t>
            </a:r>
            <a:endParaRPr lang="en-US" altLang="ko-KR" sz="2000" b="1" dirty="0">
              <a:solidFill>
                <a:srgbClr val="4472C4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3F34429-6960-E047-6F7A-8E884EFC496F}"/>
              </a:ext>
            </a:extLst>
          </p:cNvPr>
          <p:cNvGrpSpPr/>
          <p:nvPr/>
        </p:nvGrpSpPr>
        <p:grpSpPr>
          <a:xfrm>
            <a:off x="688483" y="1454861"/>
            <a:ext cx="10815035" cy="5233957"/>
            <a:chOff x="688483" y="1454861"/>
            <a:chExt cx="10815035" cy="5233957"/>
          </a:xfrm>
        </p:grpSpPr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27401EDE-2034-4729-C73C-7CB44D9CA2BD}"/>
                </a:ext>
              </a:extLst>
            </p:cNvPr>
            <p:cNvSpPr txBox="1"/>
            <p:nvPr/>
          </p:nvSpPr>
          <p:spPr>
            <a:xfrm>
              <a:off x="688483" y="1454861"/>
              <a:ext cx="10815035" cy="4982449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  <p:pic>
          <p:nvPicPr>
            <p:cNvPr id="14" name="그림 13" descr="텍스트, 스크린샷, 폰트, 원이(가) 표시된 사진&#10;&#10;자동 생성된 설명">
              <a:extLst>
                <a:ext uri="{FF2B5EF4-FFF2-40B4-BE49-F238E27FC236}">
                  <a16:creationId xmlns:a16="http://schemas.microsoft.com/office/drawing/2014/main" id="{B24A9784-DA54-C33D-6953-82B7FB4BD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105" y="1720410"/>
              <a:ext cx="4348624" cy="4596195"/>
            </a:xfrm>
            <a:prstGeom prst="rect">
              <a:avLst/>
            </a:prstGeom>
          </p:spPr>
        </p:pic>
        <p:pic>
          <p:nvPicPr>
            <p:cNvPr id="30" name="그림 29" descr="텍스트, 스크린샷, 직사각형, 디스플레이이(가) 표시된 사진&#10;&#10;자동 생성된 설명">
              <a:extLst>
                <a:ext uri="{FF2B5EF4-FFF2-40B4-BE49-F238E27FC236}">
                  <a16:creationId xmlns:a16="http://schemas.microsoft.com/office/drawing/2014/main" id="{61D8CBA6-4273-BF82-B432-8A590E348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9286" y="1720410"/>
              <a:ext cx="6152609" cy="459619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69A82D3-A8D1-97CD-9C53-EDAAD0EB8059}"/>
                </a:ext>
              </a:extLst>
            </p:cNvPr>
            <p:cNvSpPr txBox="1"/>
            <p:nvPr/>
          </p:nvSpPr>
          <p:spPr>
            <a:xfrm>
              <a:off x="3536261" y="6427208"/>
              <a:ext cx="51194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err="1"/>
                <a:t>HeartDisease</a:t>
              </a:r>
              <a:endParaRPr lang="en-US" altLang="ko-K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3512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EDDCD-8D71-E458-4E2C-5158FB517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B406A-D718-1B78-A690-79843F80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03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Visualization</a:t>
            </a:r>
            <a:endParaRPr lang="ko-KR" altLang="en-US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AF6E98-6AC1-C1DC-DEDC-5A82AE6FB01A}"/>
              </a:ext>
            </a:extLst>
          </p:cNvPr>
          <p:cNvSpPr txBox="1"/>
          <p:nvPr/>
        </p:nvSpPr>
        <p:spPr>
          <a:xfrm>
            <a:off x="688483" y="870086"/>
            <a:ext cx="10970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4472C4"/>
                </a:solidFill>
              </a:rPr>
              <a:t>Relationship</a:t>
            </a:r>
            <a:endParaRPr lang="en-US" altLang="ko-KR" sz="2000" b="1" dirty="0">
              <a:solidFill>
                <a:srgbClr val="4472C4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F1BE8BE-518B-9519-117D-9390C548F58D}"/>
              </a:ext>
            </a:extLst>
          </p:cNvPr>
          <p:cNvGrpSpPr/>
          <p:nvPr/>
        </p:nvGrpSpPr>
        <p:grpSpPr>
          <a:xfrm>
            <a:off x="688483" y="1454861"/>
            <a:ext cx="9854011" cy="5008093"/>
            <a:chOff x="688483" y="1454861"/>
            <a:chExt cx="9854011" cy="5008093"/>
          </a:xfrm>
        </p:grpSpPr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7FADF231-328F-0994-E07D-BED77796BA7C}"/>
                </a:ext>
              </a:extLst>
            </p:cNvPr>
            <p:cNvSpPr txBox="1"/>
            <p:nvPr/>
          </p:nvSpPr>
          <p:spPr>
            <a:xfrm>
              <a:off x="688483" y="1454861"/>
              <a:ext cx="9854011" cy="4982449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E2D867-2F71-0982-55F1-2806C732B9BC}"/>
                </a:ext>
              </a:extLst>
            </p:cNvPr>
            <p:cNvSpPr txBox="1"/>
            <p:nvPr/>
          </p:nvSpPr>
          <p:spPr>
            <a:xfrm>
              <a:off x="856945" y="6175700"/>
              <a:ext cx="22089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/>
                <a:t>GeneralHealth_HeartDisease</a:t>
              </a:r>
              <a:endParaRPr lang="en-US" altLang="ko-KR" sz="11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B4D9E9-9409-5B0C-8130-94E25F382843}"/>
                </a:ext>
              </a:extLst>
            </p:cNvPr>
            <p:cNvSpPr txBox="1"/>
            <p:nvPr/>
          </p:nvSpPr>
          <p:spPr>
            <a:xfrm>
              <a:off x="7187456" y="6201344"/>
              <a:ext cx="24395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/>
                <a:t>LastCheckUpTime_HeartDisease</a:t>
              </a:r>
              <a:endParaRPr lang="en-US" altLang="ko-KR" sz="1100" b="1" dirty="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5943F9E-F348-E017-F4A4-76D51B863932}"/>
                </a:ext>
              </a:extLst>
            </p:cNvPr>
            <p:cNvGrpSpPr/>
            <p:nvPr/>
          </p:nvGrpSpPr>
          <p:grpSpPr>
            <a:xfrm>
              <a:off x="856945" y="1649565"/>
              <a:ext cx="5084074" cy="4462281"/>
              <a:chOff x="856945" y="1714944"/>
              <a:chExt cx="5084074" cy="4462281"/>
            </a:xfrm>
          </p:grpSpPr>
          <p:pic>
            <p:nvPicPr>
              <p:cNvPr id="9" name="그림 8" descr="텍스트, 스크린샷, 도표, 그래프이(가) 표시된 사진&#10;&#10;자동 생성된 설명">
                <a:extLst>
                  <a:ext uri="{FF2B5EF4-FFF2-40B4-BE49-F238E27FC236}">
                    <a16:creationId xmlns:a16="http://schemas.microsoft.com/office/drawing/2014/main" id="{14FED425-03E6-3350-BBA2-CD9EDD1A0F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6945" y="1714944"/>
                <a:ext cx="5084074" cy="4462281"/>
              </a:xfrm>
              <a:prstGeom prst="rect">
                <a:avLst/>
              </a:prstGeom>
            </p:spPr>
          </p:pic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BB277E4F-5281-6586-4FE2-C3D4DF87FE49}"/>
                  </a:ext>
                </a:extLst>
              </p:cNvPr>
              <p:cNvCxnSpPr/>
              <p:nvPr/>
            </p:nvCxnSpPr>
            <p:spPr>
              <a:xfrm>
                <a:off x="1991762" y="1955549"/>
                <a:ext cx="452674" cy="1267485"/>
              </a:xfrm>
              <a:prstGeom prst="line">
                <a:avLst/>
              </a:prstGeom>
              <a:ln>
                <a:solidFill>
                  <a:srgbClr val="CC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1C503ABC-28DE-A4EC-494D-258F5E9D9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6032" y="3223034"/>
                <a:ext cx="492950" cy="984605"/>
              </a:xfrm>
              <a:prstGeom prst="line">
                <a:avLst/>
              </a:prstGeom>
              <a:ln>
                <a:solidFill>
                  <a:srgbClr val="CC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8985987-6F82-6784-9967-70766466D273}"/>
                </a:ext>
              </a:extLst>
            </p:cNvPr>
            <p:cNvGrpSpPr/>
            <p:nvPr/>
          </p:nvGrpSpPr>
          <p:grpSpPr>
            <a:xfrm>
              <a:off x="7200952" y="1585712"/>
              <a:ext cx="3186058" cy="4589988"/>
              <a:chOff x="7200952" y="1585712"/>
              <a:chExt cx="3186058" cy="4589988"/>
            </a:xfrm>
          </p:grpSpPr>
          <p:pic>
            <p:nvPicPr>
              <p:cNvPr id="7" name="그림 6" descr="텍스트, 스크린샷, 도표, 평행이(가) 표시된 사진&#10;&#10;자동 생성된 설명">
                <a:extLst>
                  <a:ext uri="{FF2B5EF4-FFF2-40B4-BE49-F238E27FC236}">
                    <a16:creationId xmlns:a16="http://schemas.microsoft.com/office/drawing/2014/main" id="{DA79A38A-A962-C53A-678B-35BE5B070F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952" y="1585712"/>
                <a:ext cx="3186058" cy="4589988"/>
              </a:xfrm>
              <a:prstGeom prst="rect">
                <a:avLst/>
              </a:prstGeom>
            </p:spPr>
          </p:pic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CB7661EF-AFEA-88A7-5F1E-1C0FDB04C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4151" y="1738642"/>
                <a:ext cx="403089" cy="1237640"/>
              </a:xfrm>
              <a:prstGeom prst="line">
                <a:avLst/>
              </a:prstGeom>
              <a:ln>
                <a:solidFill>
                  <a:srgbClr val="CC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7092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B05CD-6A25-6BD4-D093-4BF403569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DCBE0-5AFF-9EA3-B8C7-FC5881F9B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03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Visualization</a:t>
            </a:r>
            <a:endParaRPr lang="ko-KR" altLang="en-US" dirty="0">
              <a:latin typeface="+mn-lt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C7FDBCFA-1509-F9DB-CDA3-9346E189CD85}"/>
              </a:ext>
            </a:extLst>
          </p:cNvPr>
          <p:cNvSpPr txBox="1"/>
          <p:nvPr/>
        </p:nvSpPr>
        <p:spPr>
          <a:xfrm>
            <a:off x="688483" y="1454861"/>
            <a:ext cx="10815035" cy="4982449"/>
          </a:xfrm>
          <a:prstGeom prst="rect">
            <a:avLst/>
          </a:prstGeom>
          <a:ln>
            <a:solidFill>
              <a:srgbClr val="4472C4"/>
            </a:solidFill>
          </a:ln>
        </p:spPr>
        <p:txBody>
          <a:bodyPr lIns="50800" tIns="50800" rIns="50800" bIns="50800" rtlCol="0" anchor="ctr"/>
          <a:lstStyle/>
          <a:p>
            <a:pPr algn="ctr">
              <a:lnSpc>
                <a:spcPts val="3000"/>
              </a:lnSpc>
            </a:pPr>
            <a:endParaRPr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EDBEF75-33E8-6689-7323-E19172A40CD5}"/>
              </a:ext>
            </a:extLst>
          </p:cNvPr>
          <p:cNvGrpSpPr/>
          <p:nvPr/>
        </p:nvGrpSpPr>
        <p:grpSpPr>
          <a:xfrm>
            <a:off x="4414662" y="2693114"/>
            <a:ext cx="3362675" cy="2636747"/>
            <a:chOff x="4369949" y="2176029"/>
            <a:chExt cx="3362675" cy="2636747"/>
          </a:xfrm>
        </p:grpSpPr>
        <p:pic>
          <p:nvPicPr>
            <p:cNvPr id="4" name="그림 3" descr="스크린샷, 텍스트, 라인, 그래프이(가) 표시된 사진&#10;&#10;자동 생성된 설명">
              <a:extLst>
                <a:ext uri="{FF2B5EF4-FFF2-40B4-BE49-F238E27FC236}">
                  <a16:creationId xmlns:a16="http://schemas.microsoft.com/office/drawing/2014/main" id="{2B29650E-8C3C-DF09-1C67-586E9B9C4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949" y="2176029"/>
              <a:ext cx="3362675" cy="227178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5B577A-F1DE-5D07-8CE9-FBD2390FD1C5}"/>
                </a:ext>
              </a:extLst>
            </p:cNvPr>
            <p:cNvSpPr txBox="1"/>
            <p:nvPr/>
          </p:nvSpPr>
          <p:spPr>
            <a:xfrm>
              <a:off x="4369949" y="4551166"/>
              <a:ext cx="27076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/>
                <a:t>SleepHour_HeartDisease</a:t>
              </a:r>
              <a:endParaRPr lang="en-US" altLang="ko-KR" sz="1100" b="1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C3C9E1-B0BE-CF18-A335-770D2563A115}"/>
              </a:ext>
            </a:extLst>
          </p:cNvPr>
          <p:cNvGrpSpPr/>
          <p:nvPr/>
        </p:nvGrpSpPr>
        <p:grpSpPr>
          <a:xfrm>
            <a:off x="802344" y="2693114"/>
            <a:ext cx="3362675" cy="2505942"/>
            <a:chOff x="1699016" y="1705772"/>
            <a:chExt cx="3362675" cy="2505942"/>
          </a:xfrm>
        </p:grpSpPr>
        <p:pic>
          <p:nvPicPr>
            <p:cNvPr id="6" name="그림 5" descr="텍스트, 그래프, 도표, 라인이(가) 표시된 사진&#10;&#10;자동 생성된 설명">
              <a:extLst>
                <a:ext uri="{FF2B5EF4-FFF2-40B4-BE49-F238E27FC236}">
                  <a16:creationId xmlns:a16="http://schemas.microsoft.com/office/drawing/2014/main" id="{ED877B49-36A3-2B22-FCA3-543C04F58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016" y="1705772"/>
              <a:ext cx="3362675" cy="227178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C7EE63-5D97-E651-AD93-598529188F34}"/>
                </a:ext>
              </a:extLst>
            </p:cNvPr>
            <p:cNvSpPr txBox="1"/>
            <p:nvPr/>
          </p:nvSpPr>
          <p:spPr>
            <a:xfrm>
              <a:off x="1699016" y="3950104"/>
              <a:ext cx="3362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/>
                <a:t>MentalHealth_HeartDisease</a:t>
              </a:r>
              <a:endParaRPr lang="en-US" altLang="ko-KR" sz="110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124065-37B2-A8F1-0264-93F8F06B4860}"/>
              </a:ext>
            </a:extLst>
          </p:cNvPr>
          <p:cNvGrpSpPr/>
          <p:nvPr/>
        </p:nvGrpSpPr>
        <p:grpSpPr>
          <a:xfrm>
            <a:off x="7959089" y="2683904"/>
            <a:ext cx="3362676" cy="2524362"/>
            <a:chOff x="7130308" y="1743998"/>
            <a:chExt cx="3362676" cy="2524362"/>
          </a:xfrm>
        </p:grpSpPr>
        <p:pic>
          <p:nvPicPr>
            <p:cNvPr id="5" name="그림 4" descr="텍스트, 그래프, 도표, 라인이(가) 표시된 사진&#10;&#10;자동 생성된 설명">
              <a:extLst>
                <a:ext uri="{FF2B5EF4-FFF2-40B4-BE49-F238E27FC236}">
                  <a16:creationId xmlns:a16="http://schemas.microsoft.com/office/drawing/2014/main" id="{F8824D24-23CA-9DFC-F4FC-2F31A8F0C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309" y="1743998"/>
              <a:ext cx="3362675" cy="227451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ECBDDE-732C-0087-30C6-FCE68A045396}"/>
                </a:ext>
              </a:extLst>
            </p:cNvPr>
            <p:cNvSpPr txBox="1"/>
            <p:nvPr/>
          </p:nvSpPr>
          <p:spPr>
            <a:xfrm>
              <a:off x="7130308" y="4006750"/>
              <a:ext cx="3362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/>
                <a:t>PhysicalHealth_HeartDisease</a:t>
              </a:r>
              <a:endParaRPr lang="en-US" altLang="ko-KR" sz="11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38C5529-4916-A146-4A93-9E9431D51A72}"/>
              </a:ext>
            </a:extLst>
          </p:cNvPr>
          <p:cNvSpPr txBox="1"/>
          <p:nvPr/>
        </p:nvSpPr>
        <p:spPr>
          <a:xfrm>
            <a:off x="688483" y="870086"/>
            <a:ext cx="10970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4472C4"/>
                </a:solidFill>
              </a:rPr>
              <a:t>Relationship</a:t>
            </a:r>
            <a:endParaRPr lang="en-US" altLang="ko-KR" sz="2000" b="1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96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CB77-E9C0-C0AA-35C4-123078D5C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77112-4915-BA14-2B3E-CABAD9D7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03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Visualization</a:t>
            </a:r>
            <a:endParaRPr lang="ko-KR" altLang="en-US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BC2F52-B42F-A0CD-1A9B-D588106F41B7}"/>
              </a:ext>
            </a:extLst>
          </p:cNvPr>
          <p:cNvSpPr txBox="1"/>
          <p:nvPr/>
        </p:nvSpPr>
        <p:spPr>
          <a:xfrm>
            <a:off x="688483" y="870086"/>
            <a:ext cx="10970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4472C4"/>
                </a:solidFill>
              </a:rPr>
              <a:t>Relationship</a:t>
            </a:r>
            <a:endParaRPr lang="en-US" altLang="ko-KR" sz="2000" b="1" dirty="0">
              <a:solidFill>
                <a:srgbClr val="4472C4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55CE671-DD48-9B3D-7B58-650B01879F9B}"/>
              </a:ext>
            </a:extLst>
          </p:cNvPr>
          <p:cNvGrpSpPr/>
          <p:nvPr/>
        </p:nvGrpSpPr>
        <p:grpSpPr>
          <a:xfrm>
            <a:off x="688483" y="1454861"/>
            <a:ext cx="10815035" cy="4982449"/>
            <a:chOff x="688483" y="1454861"/>
            <a:chExt cx="10815035" cy="4982449"/>
          </a:xfrm>
        </p:grpSpPr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FCB6524E-4E74-C96E-EAE3-C1D761B6E52C}"/>
                </a:ext>
              </a:extLst>
            </p:cNvPr>
            <p:cNvSpPr txBox="1"/>
            <p:nvPr/>
          </p:nvSpPr>
          <p:spPr>
            <a:xfrm>
              <a:off x="688483" y="1454861"/>
              <a:ext cx="10815035" cy="4982449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  <p:pic>
          <p:nvPicPr>
            <p:cNvPr id="5" name="그림 4" descr="텍스트, 스크린샷, 도표, 디스플레이이(가) 표시된 사진&#10;&#10;자동 생성된 설명">
              <a:extLst>
                <a:ext uri="{FF2B5EF4-FFF2-40B4-BE49-F238E27FC236}">
                  <a16:creationId xmlns:a16="http://schemas.microsoft.com/office/drawing/2014/main" id="{7B25D316-D4BE-A39F-A2CE-FC782BAA2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9113" y="2375103"/>
              <a:ext cx="3373774" cy="3141964"/>
            </a:xfrm>
            <a:prstGeom prst="rect">
              <a:avLst/>
            </a:prstGeom>
          </p:spPr>
        </p:pic>
        <p:pic>
          <p:nvPicPr>
            <p:cNvPr id="7" name="그림 6" descr="텍스트, 스크린샷, 디스플레이, 도표이(가) 표시된 사진&#10;&#10;자동 생성된 설명">
              <a:extLst>
                <a:ext uri="{FF2B5EF4-FFF2-40B4-BE49-F238E27FC236}">
                  <a16:creationId xmlns:a16="http://schemas.microsoft.com/office/drawing/2014/main" id="{73CAC859-04AC-B1EE-944D-FEB4BB664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8594" y="2375103"/>
              <a:ext cx="3373774" cy="3141964"/>
            </a:xfrm>
            <a:prstGeom prst="rect">
              <a:avLst/>
            </a:prstGeom>
          </p:spPr>
        </p:pic>
        <p:pic>
          <p:nvPicPr>
            <p:cNvPr id="9" name="그림 8" descr="텍스트, 스크린샷, 도표, 그래프이(가) 표시된 사진&#10;&#10;자동 생성된 설명">
              <a:extLst>
                <a:ext uri="{FF2B5EF4-FFF2-40B4-BE49-F238E27FC236}">
                  <a16:creationId xmlns:a16="http://schemas.microsoft.com/office/drawing/2014/main" id="{A30FB83E-A3BC-4592-F90F-45C021C04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32" y="2375103"/>
              <a:ext cx="3373774" cy="314196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6DED3A-A51C-95BD-9D29-053CCD476DE2}"/>
                </a:ext>
              </a:extLst>
            </p:cNvPr>
            <p:cNvSpPr txBox="1"/>
            <p:nvPr/>
          </p:nvSpPr>
          <p:spPr>
            <a:xfrm>
              <a:off x="799632" y="5531108"/>
              <a:ext cx="36094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/>
                <a:t>HadSkinCancer_HeartDisease</a:t>
              </a:r>
              <a:endParaRPr lang="en-US" altLang="ko-KR" sz="11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8274EF-1BAD-16BC-4E56-AF912724E919}"/>
                </a:ext>
              </a:extLst>
            </p:cNvPr>
            <p:cNvSpPr txBox="1"/>
            <p:nvPr/>
          </p:nvSpPr>
          <p:spPr>
            <a:xfrm>
              <a:off x="4409113" y="5531108"/>
              <a:ext cx="34214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/>
                <a:t>HadCOPD_HeartDisease</a:t>
              </a:r>
              <a:endParaRPr lang="en-US" altLang="ko-KR" sz="11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D88FCE-8301-8DC9-AAF7-83513A12D31F}"/>
                </a:ext>
              </a:extLst>
            </p:cNvPr>
            <p:cNvSpPr txBox="1"/>
            <p:nvPr/>
          </p:nvSpPr>
          <p:spPr>
            <a:xfrm>
              <a:off x="8018594" y="5545149"/>
              <a:ext cx="34236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/>
                <a:t>HadStroke_HeartDisease</a:t>
              </a:r>
              <a:endParaRPr lang="en-US" altLang="ko-KR" sz="1100" b="1" dirty="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B26EB14-C892-8E49-C7A3-C4CD2588AAA2}"/>
                </a:ext>
              </a:extLst>
            </p:cNvPr>
            <p:cNvCxnSpPr>
              <a:cxnSpLocks/>
            </p:cNvCxnSpPr>
            <p:nvPr/>
          </p:nvCxnSpPr>
          <p:spPr>
            <a:xfrm>
              <a:off x="2218099" y="2580239"/>
              <a:ext cx="760491" cy="1249377"/>
            </a:xfrm>
            <a:prstGeom prst="line">
              <a:avLst/>
            </a:prstGeom>
            <a:ln>
              <a:solidFill>
                <a:srgbClr val="CC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EB70A73-4565-7104-7A58-F5C112B29990}"/>
                </a:ext>
              </a:extLst>
            </p:cNvPr>
            <p:cNvCxnSpPr>
              <a:cxnSpLocks/>
            </p:cNvCxnSpPr>
            <p:nvPr/>
          </p:nvCxnSpPr>
          <p:spPr>
            <a:xfrm>
              <a:off x="5847034" y="2576158"/>
              <a:ext cx="734835" cy="1782562"/>
            </a:xfrm>
            <a:prstGeom prst="line">
              <a:avLst/>
            </a:prstGeom>
            <a:ln>
              <a:solidFill>
                <a:srgbClr val="CC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037E6BF-262C-67CB-0F96-C7ACBD081DE1}"/>
                </a:ext>
              </a:extLst>
            </p:cNvPr>
            <p:cNvCxnSpPr>
              <a:cxnSpLocks/>
            </p:cNvCxnSpPr>
            <p:nvPr/>
          </p:nvCxnSpPr>
          <p:spPr>
            <a:xfrm>
              <a:off x="9439746" y="2571184"/>
              <a:ext cx="763509" cy="1955549"/>
            </a:xfrm>
            <a:prstGeom prst="line">
              <a:avLst/>
            </a:prstGeom>
            <a:ln>
              <a:solidFill>
                <a:srgbClr val="CC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1533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B78F1-AA7F-EDF8-84F8-9C6DC4D9F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DBDAD-4299-F1FC-1692-43AD1475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03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Visualization</a:t>
            </a:r>
            <a:endParaRPr lang="ko-KR" altLang="en-US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4BFAFA-898E-14F1-479A-061924DAE53E}"/>
              </a:ext>
            </a:extLst>
          </p:cNvPr>
          <p:cNvSpPr txBox="1"/>
          <p:nvPr/>
        </p:nvSpPr>
        <p:spPr>
          <a:xfrm>
            <a:off x="688483" y="870086"/>
            <a:ext cx="10970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4472C4"/>
                </a:solidFill>
              </a:rPr>
              <a:t>Relationship</a:t>
            </a:r>
            <a:endParaRPr lang="en-US" altLang="ko-KR" sz="2000" b="1" dirty="0">
              <a:solidFill>
                <a:srgbClr val="4472C4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E923FFF-3E63-A610-A856-FA66D8F953CF}"/>
              </a:ext>
            </a:extLst>
          </p:cNvPr>
          <p:cNvGrpSpPr/>
          <p:nvPr/>
        </p:nvGrpSpPr>
        <p:grpSpPr>
          <a:xfrm>
            <a:off x="688483" y="1454861"/>
            <a:ext cx="10815035" cy="4982449"/>
            <a:chOff x="688483" y="1454861"/>
            <a:chExt cx="10815035" cy="4982449"/>
          </a:xfrm>
        </p:grpSpPr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B1C3F175-30EB-B917-04A8-37E1DABAF369}"/>
                </a:ext>
              </a:extLst>
            </p:cNvPr>
            <p:cNvSpPr txBox="1"/>
            <p:nvPr/>
          </p:nvSpPr>
          <p:spPr>
            <a:xfrm>
              <a:off x="688483" y="1454861"/>
              <a:ext cx="10815035" cy="4982449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  <p:pic>
          <p:nvPicPr>
            <p:cNvPr id="5" name="그림 4" descr="텍스트, 스크린샷, 라인, 도표이(가) 표시된 사진&#10;&#10;자동 생성된 설명">
              <a:extLst>
                <a:ext uri="{FF2B5EF4-FFF2-40B4-BE49-F238E27FC236}">
                  <a16:creationId xmlns:a16="http://schemas.microsoft.com/office/drawing/2014/main" id="{A1822455-D67F-98E7-DD21-DA698CE50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3818" y="1801813"/>
              <a:ext cx="4311685" cy="4288545"/>
            </a:xfrm>
            <a:prstGeom prst="rect">
              <a:avLst/>
            </a:prstGeom>
          </p:spPr>
        </p:pic>
        <p:pic>
          <p:nvPicPr>
            <p:cNvPr id="7" name="그림 6" descr="텍스트, 스크린샷, 도표, 직사각형이(가) 표시된 사진&#10;&#10;자동 생성된 설명">
              <a:extLst>
                <a:ext uri="{FF2B5EF4-FFF2-40B4-BE49-F238E27FC236}">
                  <a16:creationId xmlns:a16="http://schemas.microsoft.com/office/drawing/2014/main" id="{9C0F55D1-28B9-C521-FF3B-14D3ABE8A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381" y="1801813"/>
              <a:ext cx="5084074" cy="428854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EF6F86-0C0C-A061-8892-E4388452A5C0}"/>
                </a:ext>
              </a:extLst>
            </p:cNvPr>
            <p:cNvSpPr txBox="1"/>
            <p:nvPr/>
          </p:nvSpPr>
          <p:spPr>
            <a:xfrm>
              <a:off x="873381" y="6060606"/>
              <a:ext cx="31199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/>
                <a:t>Sex_HeartDisease</a:t>
              </a:r>
              <a:endParaRPr lang="en-US" altLang="ko-KR" sz="11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4BC1E4-A864-4967-1B21-906CFA8E6CCF}"/>
                </a:ext>
              </a:extLst>
            </p:cNvPr>
            <p:cNvSpPr txBox="1"/>
            <p:nvPr/>
          </p:nvSpPr>
          <p:spPr>
            <a:xfrm>
              <a:off x="6673818" y="6030854"/>
              <a:ext cx="31553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/>
                <a:t>State_HeartDisease</a:t>
              </a:r>
              <a:endParaRPr lang="en-US" altLang="ko-KR" sz="1100" b="1" dirty="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C1C1F949-D1E8-F078-0CFE-3E552F07923A}"/>
                </a:ext>
              </a:extLst>
            </p:cNvPr>
            <p:cNvCxnSpPr>
              <a:cxnSpLocks/>
            </p:cNvCxnSpPr>
            <p:nvPr/>
          </p:nvCxnSpPr>
          <p:spPr>
            <a:xfrm>
              <a:off x="3024610" y="2062959"/>
              <a:ext cx="1139985" cy="1205342"/>
            </a:xfrm>
            <a:prstGeom prst="line">
              <a:avLst/>
            </a:prstGeom>
            <a:ln>
              <a:solidFill>
                <a:srgbClr val="CC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6091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D6EA6-9F88-B5D5-FC20-B3815C812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38C0D-0A83-8EB5-BE0D-AE44056D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03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Visualization</a:t>
            </a:r>
            <a:endParaRPr lang="ko-KR" altLang="en-US" dirty="0">
              <a:latin typeface="+mn-lt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723ED32-B920-8959-A809-B0B03A1A193C}"/>
              </a:ext>
            </a:extLst>
          </p:cNvPr>
          <p:cNvGrpSpPr/>
          <p:nvPr/>
        </p:nvGrpSpPr>
        <p:grpSpPr>
          <a:xfrm>
            <a:off x="688483" y="1454861"/>
            <a:ext cx="10815035" cy="5024785"/>
            <a:chOff x="688483" y="1454861"/>
            <a:chExt cx="10815035" cy="5024785"/>
          </a:xfrm>
        </p:grpSpPr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421A048D-E713-AE70-350D-FF3737B7A07E}"/>
                </a:ext>
              </a:extLst>
            </p:cNvPr>
            <p:cNvSpPr txBox="1"/>
            <p:nvPr/>
          </p:nvSpPr>
          <p:spPr>
            <a:xfrm>
              <a:off x="688483" y="1454861"/>
              <a:ext cx="10815035" cy="4982449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  <p:pic>
          <p:nvPicPr>
            <p:cNvPr id="14" name="그림 13" descr="텍스트, 스크린샷, 도표, 평행이(가) 표시된 사진&#10;&#10;자동 생성된 설명">
              <a:extLst>
                <a:ext uri="{FF2B5EF4-FFF2-40B4-BE49-F238E27FC236}">
                  <a16:creationId xmlns:a16="http://schemas.microsoft.com/office/drawing/2014/main" id="{D229F238-266E-0A30-2A85-8D2EE0B0F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11" y="1776643"/>
              <a:ext cx="3541127" cy="4483729"/>
            </a:xfrm>
            <a:prstGeom prst="rect">
              <a:avLst/>
            </a:prstGeom>
          </p:spPr>
        </p:pic>
        <p:pic>
          <p:nvPicPr>
            <p:cNvPr id="16" name="그림 15" descr="텍스트, 스크린샷, 폰트, 평행이(가) 표시된 사진&#10;&#10;자동 생성된 설명">
              <a:extLst>
                <a:ext uri="{FF2B5EF4-FFF2-40B4-BE49-F238E27FC236}">
                  <a16:creationId xmlns:a16="http://schemas.microsoft.com/office/drawing/2014/main" id="{9326ADF6-3B83-50E2-9B22-13D617F32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025" y="1636998"/>
              <a:ext cx="2560355" cy="4623374"/>
            </a:xfrm>
            <a:prstGeom prst="rect">
              <a:avLst/>
            </a:prstGeom>
          </p:spPr>
        </p:pic>
        <p:pic>
          <p:nvPicPr>
            <p:cNvPr id="18" name="그림 17" descr="텍스트, 스크린샷, 도표, 평행이(가) 표시된 사진&#10;&#10;자동 생성된 설명">
              <a:extLst>
                <a:ext uri="{FF2B5EF4-FFF2-40B4-BE49-F238E27FC236}">
                  <a16:creationId xmlns:a16="http://schemas.microsoft.com/office/drawing/2014/main" id="{7BD3EBBA-522D-8C37-5B77-FC3B00407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5576" y="1776643"/>
              <a:ext cx="3495025" cy="448372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37787D-BAF9-59EF-6A89-0BCBB6B5015B}"/>
                </a:ext>
              </a:extLst>
            </p:cNvPr>
            <p:cNvSpPr txBox="1"/>
            <p:nvPr/>
          </p:nvSpPr>
          <p:spPr>
            <a:xfrm>
              <a:off x="830411" y="6218036"/>
              <a:ext cx="32648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/>
                <a:t>Smoke_HeartDisease</a:t>
              </a:r>
              <a:endParaRPr lang="en-US" altLang="ko-KR" sz="11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5A8871-0B24-6214-447B-79FBE1522279}"/>
                </a:ext>
              </a:extLst>
            </p:cNvPr>
            <p:cNvSpPr txBox="1"/>
            <p:nvPr/>
          </p:nvSpPr>
          <p:spPr>
            <a:xfrm>
              <a:off x="4513466" y="6218036"/>
              <a:ext cx="34095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/>
                <a:t>ECigarette_HeartDisease</a:t>
              </a:r>
              <a:endParaRPr lang="en-US" altLang="ko-KR" sz="11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EA5813-07C1-6848-445E-386E3116C16D}"/>
                </a:ext>
              </a:extLst>
            </p:cNvPr>
            <p:cNvSpPr txBox="1"/>
            <p:nvPr/>
          </p:nvSpPr>
          <p:spPr>
            <a:xfrm>
              <a:off x="8418761" y="6212991"/>
              <a:ext cx="27512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/>
                <a:t>EntireCigarette_HeartDisease</a:t>
              </a:r>
              <a:endParaRPr lang="en-US" altLang="ko-KR" sz="1100" b="1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A01F105-3D24-0935-F076-6EDE64325DA6}"/>
              </a:ext>
            </a:extLst>
          </p:cNvPr>
          <p:cNvSpPr txBox="1"/>
          <p:nvPr/>
        </p:nvSpPr>
        <p:spPr>
          <a:xfrm>
            <a:off x="688483" y="870086"/>
            <a:ext cx="10970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4472C4"/>
                </a:solidFill>
              </a:rPr>
              <a:t>Relationship</a:t>
            </a:r>
            <a:endParaRPr lang="en-US" altLang="ko-KR" sz="2000" b="1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266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60357-68B9-23B8-B1B4-E733453DF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70D40-9CA1-3A40-A47A-E2F93F42D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03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Visualization</a:t>
            </a:r>
            <a:endParaRPr lang="ko-KR" altLang="en-US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8F30D9-EC8F-34D0-AE52-934E013A617B}"/>
              </a:ext>
            </a:extLst>
          </p:cNvPr>
          <p:cNvSpPr txBox="1"/>
          <p:nvPr/>
        </p:nvSpPr>
        <p:spPr>
          <a:xfrm>
            <a:off x="688483" y="870086"/>
            <a:ext cx="10970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4472C4"/>
                </a:solidFill>
              </a:rPr>
              <a:t>Relationship</a:t>
            </a:r>
            <a:endParaRPr lang="en-US" altLang="ko-KR" sz="2000" b="1" dirty="0">
              <a:solidFill>
                <a:srgbClr val="4472C4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9658C7-DDAC-EE86-8ADA-4504A734FA4D}"/>
              </a:ext>
            </a:extLst>
          </p:cNvPr>
          <p:cNvGrpSpPr/>
          <p:nvPr/>
        </p:nvGrpSpPr>
        <p:grpSpPr>
          <a:xfrm>
            <a:off x="688483" y="1454861"/>
            <a:ext cx="10815035" cy="4982449"/>
            <a:chOff x="688483" y="1454861"/>
            <a:chExt cx="10815035" cy="4982449"/>
          </a:xfrm>
        </p:grpSpPr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CD2B688D-B362-AE68-F7EB-BF9E671B0313}"/>
                </a:ext>
              </a:extLst>
            </p:cNvPr>
            <p:cNvSpPr txBox="1"/>
            <p:nvPr/>
          </p:nvSpPr>
          <p:spPr>
            <a:xfrm>
              <a:off x="688483" y="1454861"/>
              <a:ext cx="10815035" cy="4982449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  <p:pic>
          <p:nvPicPr>
            <p:cNvPr id="5" name="그림 4" descr="텍스트, 스크린샷, 도표, 그래프이(가) 표시된 사진&#10;&#10;자동 생성된 설명">
              <a:extLst>
                <a:ext uri="{FF2B5EF4-FFF2-40B4-BE49-F238E27FC236}">
                  <a16:creationId xmlns:a16="http://schemas.microsoft.com/office/drawing/2014/main" id="{B6E5F37B-3EEB-70F3-34E5-06E4BE52B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3129" y="1873068"/>
              <a:ext cx="5084074" cy="4032512"/>
            </a:xfrm>
            <a:prstGeom prst="rect">
              <a:avLst/>
            </a:prstGeom>
          </p:spPr>
        </p:pic>
        <p:pic>
          <p:nvPicPr>
            <p:cNvPr id="7" name="그림 6" descr="텍스트, 스크린샷, 도표, 평행이(가) 표시된 사진&#10;&#10;자동 생성된 설명">
              <a:extLst>
                <a:ext uri="{FF2B5EF4-FFF2-40B4-BE49-F238E27FC236}">
                  <a16:creationId xmlns:a16="http://schemas.microsoft.com/office/drawing/2014/main" id="{216ADE4B-F96C-7A5C-3591-15D80FB29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0173" y="1873068"/>
              <a:ext cx="3961266" cy="403251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17446D-C2E1-2065-D1B8-37B3C0FF5239}"/>
                </a:ext>
              </a:extLst>
            </p:cNvPr>
            <p:cNvSpPr txBox="1"/>
            <p:nvPr/>
          </p:nvSpPr>
          <p:spPr>
            <a:xfrm>
              <a:off x="1500173" y="5919621"/>
              <a:ext cx="36193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/>
                <a:t>RemovedTeeth_HeartDisease</a:t>
              </a:r>
              <a:endParaRPr lang="en-US" altLang="ko-KR" sz="11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657535-C241-E10A-D52C-3E371836D3C7}"/>
                </a:ext>
              </a:extLst>
            </p:cNvPr>
            <p:cNvSpPr txBox="1"/>
            <p:nvPr/>
          </p:nvSpPr>
          <p:spPr>
            <a:xfrm>
              <a:off x="6273129" y="5891466"/>
              <a:ext cx="33591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err="1"/>
                <a:t>Alcohol_HeartDisease</a:t>
              </a:r>
              <a:endParaRPr lang="en-US" altLang="ko-KR" sz="1100" b="1" dirty="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77CEC683-377E-8012-45E3-BDD76911CA65}"/>
                </a:ext>
              </a:extLst>
            </p:cNvPr>
            <p:cNvCxnSpPr>
              <a:cxnSpLocks/>
            </p:cNvCxnSpPr>
            <p:nvPr/>
          </p:nvCxnSpPr>
          <p:spPr>
            <a:xfrm>
              <a:off x="8419411" y="2134352"/>
              <a:ext cx="1176326" cy="1339913"/>
            </a:xfrm>
            <a:prstGeom prst="line">
              <a:avLst/>
            </a:prstGeom>
            <a:ln>
              <a:solidFill>
                <a:srgbClr val="CC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057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CF9B906-CF66-D9BA-22C2-A1872D173E2F}"/>
              </a:ext>
            </a:extLst>
          </p:cNvPr>
          <p:cNvGrpSpPr/>
          <p:nvPr/>
        </p:nvGrpSpPr>
        <p:grpSpPr>
          <a:xfrm>
            <a:off x="347847" y="3911081"/>
            <a:ext cx="11496305" cy="646343"/>
            <a:chOff x="298676" y="3911081"/>
            <a:chExt cx="11496305" cy="64634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7C46CB0-F638-2467-8B9F-A05FDC9698C5}"/>
                </a:ext>
              </a:extLst>
            </p:cNvPr>
            <p:cNvSpPr txBox="1"/>
            <p:nvPr/>
          </p:nvSpPr>
          <p:spPr>
            <a:xfrm>
              <a:off x="298676" y="3911093"/>
              <a:ext cx="1647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Subject</a:t>
              </a:r>
              <a:r>
                <a:rPr lang="ko-KR" altLang="en-US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DD9D87E-976C-643F-6649-40E28F1C360C}"/>
                </a:ext>
              </a:extLst>
            </p:cNvPr>
            <p:cNvSpPr txBox="1"/>
            <p:nvPr/>
          </p:nvSpPr>
          <p:spPr>
            <a:xfrm>
              <a:off x="1940105" y="3911088"/>
              <a:ext cx="1647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Preprocessing</a:t>
              </a:r>
              <a:r>
                <a:rPr lang="ko-KR" altLang="en-US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A5BAC4-101F-1D6E-99C7-4F78F9764BDD}"/>
                </a:ext>
              </a:extLst>
            </p:cNvPr>
            <p:cNvSpPr txBox="1"/>
            <p:nvPr/>
          </p:nvSpPr>
          <p:spPr>
            <a:xfrm>
              <a:off x="3587836" y="3911083"/>
              <a:ext cx="1647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Visualization</a:t>
              </a:r>
              <a:r>
                <a:rPr lang="ko-KR" altLang="en-US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FCE3C3-DA41-63CF-2F8F-CEEC50EBE61B}"/>
                </a:ext>
              </a:extLst>
            </p:cNvPr>
            <p:cNvSpPr txBox="1"/>
            <p:nvPr/>
          </p:nvSpPr>
          <p:spPr>
            <a:xfrm>
              <a:off x="5229265" y="3911083"/>
              <a:ext cx="1647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4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Modeling</a:t>
              </a:r>
              <a:r>
                <a:rPr lang="ko-KR" altLang="en-US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4FF495-7E41-F4EF-B3FA-41C19F3BBFEA}"/>
                </a:ext>
              </a:extLst>
            </p:cNvPr>
            <p:cNvSpPr txBox="1"/>
            <p:nvPr/>
          </p:nvSpPr>
          <p:spPr>
            <a:xfrm>
              <a:off x="6870694" y="3911083"/>
              <a:ext cx="1647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Result</a:t>
              </a:r>
              <a:r>
                <a:rPr lang="ko-KR" altLang="en-US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636CE1-2AF1-C2D3-8193-4F2ACD95C138}"/>
                </a:ext>
              </a:extLst>
            </p:cNvPr>
            <p:cNvSpPr txBox="1"/>
            <p:nvPr/>
          </p:nvSpPr>
          <p:spPr>
            <a:xfrm>
              <a:off x="8505821" y="3911082"/>
              <a:ext cx="1647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6</a:t>
              </a:r>
            </a:p>
            <a:p>
              <a:pPr algn="ctr"/>
              <a:r>
                <a:rPr lang="en-US" altLang="ko-KR" dirty="0" err="1">
                  <a:solidFill>
                    <a:schemeClr val="bg1"/>
                  </a:solidFill>
                </a:rPr>
                <a:t>DeepLearning</a:t>
              </a:r>
              <a:r>
                <a:rPr lang="ko-KR" altLang="en-US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4482AC-37A5-0BCD-E256-29959D287265}"/>
                </a:ext>
              </a:extLst>
            </p:cNvPr>
            <p:cNvSpPr txBox="1"/>
            <p:nvPr/>
          </p:nvSpPr>
          <p:spPr>
            <a:xfrm>
              <a:off x="10147250" y="3911081"/>
              <a:ext cx="1647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7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Conclusion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385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08CD1-C437-2433-4A8B-CE374E2AE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AF2E1-6D6E-AE1F-AC7D-5D546581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03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Visualization</a:t>
            </a:r>
            <a:endParaRPr lang="ko-KR" altLang="en-US" dirty="0">
              <a:latin typeface="+mn-lt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A70B3E-4065-A296-8682-366BBE44E5A3}"/>
              </a:ext>
            </a:extLst>
          </p:cNvPr>
          <p:cNvGrpSpPr/>
          <p:nvPr/>
        </p:nvGrpSpPr>
        <p:grpSpPr>
          <a:xfrm>
            <a:off x="688483" y="1454861"/>
            <a:ext cx="10815035" cy="4982449"/>
            <a:chOff x="688483" y="1454861"/>
            <a:chExt cx="10815035" cy="4982449"/>
          </a:xfrm>
        </p:grpSpPr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DCFFA878-5F19-03D1-34F5-124A8B405B02}"/>
                </a:ext>
              </a:extLst>
            </p:cNvPr>
            <p:cNvSpPr txBox="1"/>
            <p:nvPr/>
          </p:nvSpPr>
          <p:spPr>
            <a:xfrm>
              <a:off x="688483" y="1454861"/>
              <a:ext cx="10815035" cy="4982449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  <p:pic>
          <p:nvPicPr>
            <p:cNvPr id="5" name="그림 4" descr="텍스트, 스크린샷, 라인, 직사각형이(가) 표시된 사진&#10;&#10;자동 생성된 설명">
              <a:extLst>
                <a:ext uri="{FF2B5EF4-FFF2-40B4-BE49-F238E27FC236}">
                  <a16:creationId xmlns:a16="http://schemas.microsoft.com/office/drawing/2014/main" id="{F28EC2D7-D14D-C4EB-9269-538DEB7A2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6432" y="1636998"/>
              <a:ext cx="4399136" cy="459040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78FA35-D7CD-B7C3-9CD5-90EB82C87128}"/>
                </a:ext>
              </a:extLst>
            </p:cNvPr>
            <p:cNvSpPr txBox="1"/>
            <p:nvPr/>
          </p:nvSpPr>
          <p:spPr>
            <a:xfrm>
              <a:off x="1613647" y="5987914"/>
              <a:ext cx="22827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b="1" dirty="0" err="1"/>
                <a:t>Entire_Feature_RelationShip</a:t>
              </a:r>
              <a:endParaRPr lang="en-US" altLang="ko-KR" sz="1100" b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6E8CCBF-7DC7-1D70-C09B-450729CDFCF5}"/>
              </a:ext>
            </a:extLst>
          </p:cNvPr>
          <p:cNvSpPr txBox="1"/>
          <p:nvPr/>
        </p:nvSpPr>
        <p:spPr>
          <a:xfrm>
            <a:off x="688483" y="870086"/>
            <a:ext cx="10970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4472C4"/>
                </a:solidFill>
              </a:rPr>
              <a:t>Relationship</a:t>
            </a:r>
            <a:endParaRPr lang="en-US" altLang="ko-KR" sz="2000" b="1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294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BE08E-87B2-EECE-5870-E601BE49C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3394C-3AAF-69D4-B5AB-33D18C58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03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Visualization</a:t>
            </a:r>
            <a:endParaRPr lang="ko-KR" altLang="en-US" dirty="0">
              <a:latin typeface="+mn-lt"/>
            </a:endParaRPr>
          </a:p>
        </p:txBody>
      </p:sp>
      <p:pic>
        <p:nvPicPr>
          <p:cNvPr id="4" name="그림 3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2CFCCD3B-EB31-9208-E115-111E957719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12" y="2275295"/>
            <a:ext cx="1669662" cy="1571933"/>
          </a:xfrm>
          <a:prstGeom prst="rect">
            <a:avLst/>
          </a:prstGeom>
        </p:spPr>
      </p:pic>
      <p:pic>
        <p:nvPicPr>
          <p:cNvPr id="5" name="그림 4" descr="스크린샷, 도표, 텍스트, 라인이(가) 표시된 사진&#10;&#10;자동 생성된 설명">
            <a:extLst>
              <a:ext uri="{FF2B5EF4-FFF2-40B4-BE49-F238E27FC236}">
                <a16:creationId xmlns:a16="http://schemas.microsoft.com/office/drawing/2014/main" id="{AA743FF1-492E-FD6C-4FE9-68D61F7609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12" y="4391279"/>
            <a:ext cx="1669663" cy="1557872"/>
          </a:xfrm>
          <a:prstGeom prst="rect">
            <a:avLst/>
          </a:prstGeom>
        </p:spPr>
      </p:pic>
      <p:pic>
        <p:nvPicPr>
          <p:cNvPr id="6" name="그림 5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2AC67AA2-F000-54BA-8E4B-771C825DCB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340" y="2258799"/>
            <a:ext cx="1669662" cy="1574878"/>
          </a:xfrm>
          <a:prstGeom prst="rect">
            <a:avLst/>
          </a:prstGeom>
        </p:spPr>
      </p:pic>
      <p:pic>
        <p:nvPicPr>
          <p:cNvPr id="9" name="그림 8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AB20F32B-5973-7A49-2102-F1E33DB1A3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17" y="2272795"/>
            <a:ext cx="1651258" cy="15748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A3BA84-FF48-00E1-FB16-874A8818A175}"/>
              </a:ext>
            </a:extLst>
          </p:cNvPr>
          <p:cNvSpPr txBox="1"/>
          <p:nvPr/>
        </p:nvSpPr>
        <p:spPr>
          <a:xfrm>
            <a:off x="688483" y="870086"/>
            <a:ext cx="10970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4472C4"/>
                </a:solidFill>
              </a:rPr>
              <a:t>Comparison_IQR</a:t>
            </a:r>
            <a:endParaRPr lang="en-US" altLang="ko-KR" sz="2000" b="1" dirty="0">
              <a:solidFill>
                <a:srgbClr val="4472C4"/>
              </a:solidFill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FB8EE392-6DCA-57B8-12AF-2E4DD47C21C6}"/>
              </a:ext>
            </a:extLst>
          </p:cNvPr>
          <p:cNvSpPr txBox="1"/>
          <p:nvPr/>
        </p:nvSpPr>
        <p:spPr>
          <a:xfrm>
            <a:off x="688483" y="1454861"/>
            <a:ext cx="10815035" cy="49824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50800" tIns="50800" rIns="50800" bIns="50800" rtlCol="0" anchor="ctr"/>
          <a:lstStyle/>
          <a:p>
            <a:pPr algn="ctr">
              <a:lnSpc>
                <a:spcPts val="3000"/>
              </a:lnSpc>
            </a:pPr>
            <a:endParaRPr/>
          </a:p>
        </p:txBody>
      </p:sp>
      <p:pic>
        <p:nvPicPr>
          <p:cNvPr id="18" name="그림 17" descr="스크린샷, 라인, 도표, 직사각형이(가) 표시된 사진&#10;&#10;자동 생성된 설명">
            <a:extLst>
              <a:ext uri="{FF2B5EF4-FFF2-40B4-BE49-F238E27FC236}">
                <a16:creationId xmlns:a16="http://schemas.microsoft.com/office/drawing/2014/main" id="{581A745B-9355-22A0-3D9E-C717382E53E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821" y="2272795"/>
            <a:ext cx="1669662" cy="1557871"/>
          </a:xfrm>
          <a:prstGeom prst="rect">
            <a:avLst/>
          </a:prstGeom>
        </p:spPr>
      </p:pic>
      <p:pic>
        <p:nvPicPr>
          <p:cNvPr id="20" name="그림 19" descr="스크린샷, 라인, 도표, 직사각형이(가) 표시된 사진&#10;&#10;자동 생성된 설명">
            <a:extLst>
              <a:ext uri="{FF2B5EF4-FFF2-40B4-BE49-F238E27FC236}">
                <a16:creationId xmlns:a16="http://schemas.microsoft.com/office/drawing/2014/main" id="{2B1B9C23-ECAB-F77A-C844-2E03930125B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275" y="4375968"/>
            <a:ext cx="1637208" cy="1557872"/>
          </a:xfrm>
          <a:prstGeom prst="rect">
            <a:avLst/>
          </a:prstGeom>
        </p:spPr>
      </p:pic>
      <p:pic>
        <p:nvPicPr>
          <p:cNvPr id="22" name="그림 21" descr="텍스트, 스크린샷, 직사각형, 도표이(가) 표시된 사진&#10;&#10;자동 생성된 설명">
            <a:extLst>
              <a:ext uri="{FF2B5EF4-FFF2-40B4-BE49-F238E27FC236}">
                <a16:creationId xmlns:a16="http://schemas.microsoft.com/office/drawing/2014/main" id="{3E57EECB-AA78-54DA-9CE6-C4BC86B3F78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45" y="2256329"/>
            <a:ext cx="1684568" cy="1588938"/>
          </a:xfrm>
          <a:prstGeom prst="rect">
            <a:avLst/>
          </a:prstGeom>
        </p:spPr>
      </p:pic>
      <p:pic>
        <p:nvPicPr>
          <p:cNvPr id="28" name="그림 27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7B00DF7E-5A24-8DA4-ADB7-5AE476A31A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40" y="2272795"/>
            <a:ext cx="1654580" cy="157440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F1DEFEF-B520-D74E-41E0-0EC81B08C8D0}"/>
              </a:ext>
            </a:extLst>
          </p:cNvPr>
          <p:cNvSpPr txBox="1"/>
          <p:nvPr/>
        </p:nvSpPr>
        <p:spPr>
          <a:xfrm>
            <a:off x="533401" y="1764110"/>
            <a:ext cx="33632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Original Data(Outliers)     /     IQR Data</a:t>
            </a:r>
          </a:p>
        </p:txBody>
      </p:sp>
    </p:spTree>
    <p:extLst>
      <p:ext uri="{BB962C8B-B14F-4D97-AF65-F5344CB8AC3E}">
        <p14:creationId xmlns:p14="http://schemas.microsoft.com/office/powerpoint/2010/main" val="4138027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2C0BD-7F9C-B9C4-D222-5039C6D2C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43097-BFE9-D179-3445-FFAF7238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03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Visualization</a:t>
            </a:r>
            <a:endParaRPr lang="ko-KR" altLang="en-US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2B1F9-9014-AEBE-93D1-A051730B5796}"/>
              </a:ext>
            </a:extLst>
          </p:cNvPr>
          <p:cNvSpPr txBox="1"/>
          <p:nvPr/>
        </p:nvSpPr>
        <p:spPr>
          <a:xfrm>
            <a:off x="688483" y="870086"/>
            <a:ext cx="10970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4472C4"/>
                </a:solidFill>
              </a:rPr>
              <a:t>Comparison_SMOTE</a:t>
            </a:r>
            <a:endParaRPr lang="en-US" altLang="ko-KR" sz="2000" b="1" dirty="0">
              <a:solidFill>
                <a:srgbClr val="4472C4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D3BDBDE-9EBE-C4D8-F8CF-765AC32FD451}"/>
              </a:ext>
            </a:extLst>
          </p:cNvPr>
          <p:cNvGrpSpPr/>
          <p:nvPr/>
        </p:nvGrpSpPr>
        <p:grpSpPr>
          <a:xfrm>
            <a:off x="688483" y="1454861"/>
            <a:ext cx="10815035" cy="4982449"/>
            <a:chOff x="688483" y="1454861"/>
            <a:chExt cx="10815035" cy="4982449"/>
          </a:xfrm>
        </p:grpSpPr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E4236E6A-CF6D-B514-E305-B8729FB33244}"/>
                </a:ext>
              </a:extLst>
            </p:cNvPr>
            <p:cNvSpPr txBox="1"/>
            <p:nvPr/>
          </p:nvSpPr>
          <p:spPr>
            <a:xfrm>
              <a:off x="688483" y="1454861"/>
              <a:ext cx="10815035" cy="4982449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849C61-B43F-746F-D07C-68184BAA171F}"/>
                </a:ext>
              </a:extLst>
            </p:cNvPr>
            <p:cNvSpPr txBox="1"/>
            <p:nvPr/>
          </p:nvSpPr>
          <p:spPr>
            <a:xfrm>
              <a:off x="737808" y="1771085"/>
              <a:ext cx="4785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Original Data(Imbalanced Data)     /     </a:t>
              </a:r>
              <a:r>
                <a:rPr lang="en-US" altLang="ko-KR" sz="1100" b="1" dirty="0" err="1"/>
                <a:t>OverSampling</a:t>
              </a:r>
              <a:r>
                <a:rPr lang="en-US" altLang="ko-KR" sz="1100" b="1" dirty="0"/>
                <a:t> Data(SMOTE)</a:t>
              </a:r>
            </a:p>
          </p:txBody>
        </p:sp>
        <p:pic>
          <p:nvPicPr>
            <p:cNvPr id="10" name="그림 9" descr="텍스트, 스크린샷, 직사각형, 도표이(가) 표시된 사진&#10;&#10;자동 생성된 설명">
              <a:extLst>
                <a:ext uri="{FF2B5EF4-FFF2-40B4-BE49-F238E27FC236}">
                  <a16:creationId xmlns:a16="http://schemas.microsoft.com/office/drawing/2014/main" id="{578A1875-E872-4561-E132-998453ADD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2798" y="2267339"/>
              <a:ext cx="4771774" cy="3447168"/>
            </a:xfrm>
            <a:prstGeom prst="rect">
              <a:avLst/>
            </a:prstGeom>
          </p:spPr>
        </p:pic>
        <p:pic>
          <p:nvPicPr>
            <p:cNvPr id="12" name="그림 11" descr="스크린샷, 텍스트, 직사각형, 도표이(가) 표시된 사진&#10;&#10;자동 생성된 설명">
              <a:extLst>
                <a:ext uri="{FF2B5EF4-FFF2-40B4-BE49-F238E27FC236}">
                  <a16:creationId xmlns:a16="http://schemas.microsoft.com/office/drawing/2014/main" id="{E5939163-0377-74A0-B36C-543703747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430" y="2267339"/>
              <a:ext cx="4771774" cy="3447168"/>
            </a:xfrm>
            <a:prstGeom prst="rect">
              <a:avLst/>
            </a:prstGeom>
          </p:spPr>
        </p:pic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7D11F38C-F5CB-14E6-89CE-07E86C607DAB}"/>
                </a:ext>
              </a:extLst>
            </p:cNvPr>
            <p:cNvSpPr/>
            <p:nvPr/>
          </p:nvSpPr>
          <p:spPr>
            <a:xfrm>
              <a:off x="5866646" y="3837438"/>
              <a:ext cx="471070" cy="36213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4398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C457C-09CD-9BB5-0D42-33F08A777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EC775-676A-3C55-76D0-A7E0B9E6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04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Modeling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B7145-3224-94A3-0F24-CA535096CDE7}"/>
              </a:ext>
            </a:extLst>
          </p:cNvPr>
          <p:cNvSpPr txBox="1"/>
          <p:nvPr/>
        </p:nvSpPr>
        <p:spPr>
          <a:xfrm>
            <a:off x="203199" y="851159"/>
            <a:ext cx="1097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472C4"/>
                </a:solidFill>
              </a:rPr>
              <a:t>Models Covered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FB37F-3089-2D6F-27E3-4B4EFD5A9FA8}"/>
              </a:ext>
            </a:extLst>
          </p:cNvPr>
          <p:cNvSpPr txBox="1"/>
          <p:nvPr/>
        </p:nvSpPr>
        <p:spPr>
          <a:xfrm>
            <a:off x="203199" y="1579801"/>
            <a:ext cx="109701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/>
              <a:t>Linear Regression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Logistic Regression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SGD Classifier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Decision Tree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Bagging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Random Forest</a:t>
            </a:r>
          </a:p>
          <a:p>
            <a:pPr marL="457200" indent="-457200">
              <a:buAutoNum type="arabicPeriod"/>
            </a:pPr>
            <a:r>
              <a:rPr lang="en-US" altLang="ko-KR" sz="2000" dirty="0"/>
              <a:t>Boosting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LightGBM</a:t>
            </a:r>
            <a:endParaRPr lang="en-US" altLang="ko-K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CatBoost</a:t>
            </a:r>
            <a:endParaRPr lang="en-US" altLang="ko-K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AdaBoost (Adaptive Boosting)</a:t>
            </a:r>
          </a:p>
        </p:txBody>
      </p:sp>
    </p:spTree>
    <p:extLst>
      <p:ext uri="{BB962C8B-B14F-4D97-AF65-F5344CB8AC3E}">
        <p14:creationId xmlns:p14="http://schemas.microsoft.com/office/powerpoint/2010/main" val="2114317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6A3F6-B8F8-F4BC-70AA-28FC71089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8AB4B-4393-6B7E-A101-39977AF75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04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156ED5-E300-4469-2F2A-B3D90338C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72" y="3145594"/>
            <a:ext cx="4418051" cy="30767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84079E-6DD5-62B7-97D6-8A66B6B816D4}"/>
              </a:ext>
            </a:extLst>
          </p:cNvPr>
          <p:cNvSpPr txBox="1"/>
          <p:nvPr/>
        </p:nvSpPr>
        <p:spPr>
          <a:xfrm>
            <a:off x="203199" y="851159"/>
            <a:ext cx="1097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472C4"/>
                </a:solidFill>
              </a:rPr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39A86-1D71-F440-8D1C-7244965913A0}"/>
                  </a:ext>
                </a:extLst>
              </p:cNvPr>
              <p:cNvSpPr txBox="1"/>
              <p:nvPr/>
            </p:nvSpPr>
            <p:spPr>
              <a:xfrm>
                <a:off x="203199" y="1496673"/>
                <a:ext cx="10970117" cy="2830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Linear Regression</a:t>
                </a:r>
              </a:p>
              <a:p>
                <a:r>
                  <a:rPr lang="ko-KR" altLang="en-US" sz="2000" dirty="0"/>
                  <a:t>한 개 이상의 독립 변수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와 종속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변수 </a:t>
                </a:r>
                <a:r>
                  <a:rPr lang="en-US" altLang="ko-KR" sz="2000" dirty="0"/>
                  <a:t>y</a:t>
                </a:r>
                <a:r>
                  <a:rPr lang="ko-KR" altLang="en-US" sz="2000" dirty="0"/>
                  <a:t>의 선형 관계를 모델링</a:t>
                </a:r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b="1" dirty="0"/>
                  <a:t>Logistic Regression</a:t>
                </a:r>
              </a:p>
              <a:p>
                <a:r>
                  <a:rPr lang="ko-KR" altLang="en-US" sz="2000" dirty="0"/>
                  <a:t>데이터가 어떤 범주에 속할 확률을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1 </a:t>
                </a:r>
                <a:r>
                  <a:rPr lang="ko-KR" altLang="en-US" sz="2000" dirty="0"/>
                  <a:t>사이의 값으로 예측</a:t>
                </a:r>
                <a:endParaRPr lang="en-US" altLang="ko-KR" sz="2000" dirty="0"/>
              </a:p>
              <a:p>
                <a:r>
                  <a:rPr lang="ko-KR" altLang="en-US" sz="2000" dirty="0"/>
                  <a:t>그 확률에 따라 가능성이 더 높은 범주에 속하는 것으로 분류</a:t>
                </a:r>
                <a:endParaRPr lang="en-US" altLang="ko-KR" sz="2000" dirty="0"/>
              </a:p>
              <a:p>
                <a:r>
                  <a:rPr lang="ko-KR" altLang="en-US" sz="2000" dirty="0"/>
                  <a:t>이상치에 민감</a:t>
                </a:r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39A86-1D71-F440-8D1C-724496591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9" y="1496673"/>
                <a:ext cx="10970117" cy="2830134"/>
              </a:xfrm>
              <a:prstGeom prst="rect">
                <a:avLst/>
              </a:prstGeom>
              <a:blipFill>
                <a:blip r:embed="rId4"/>
                <a:stretch>
                  <a:fillRect l="-556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837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E4818-D976-4E2B-23FC-730943E18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0C588-983A-E64B-1480-E106F4CC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04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Modeling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36D3F-D243-CE20-007B-C44CFE8D6830}"/>
              </a:ext>
            </a:extLst>
          </p:cNvPr>
          <p:cNvSpPr txBox="1"/>
          <p:nvPr/>
        </p:nvSpPr>
        <p:spPr>
          <a:xfrm>
            <a:off x="203199" y="851159"/>
            <a:ext cx="1097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472C4"/>
                </a:solidFill>
              </a:rPr>
              <a:t>SGD Classifier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6F75E-4DB6-2DEF-61CA-00AC3B9140AA}"/>
              </a:ext>
            </a:extLst>
          </p:cNvPr>
          <p:cNvSpPr txBox="1"/>
          <p:nvPr/>
        </p:nvSpPr>
        <p:spPr>
          <a:xfrm>
            <a:off x="203199" y="1496673"/>
            <a:ext cx="10970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확률적 경사 </a:t>
            </a:r>
            <a:r>
              <a:rPr lang="ko-KR" altLang="en-US" sz="2000" dirty="0" err="1"/>
              <a:t>하강법</a:t>
            </a:r>
            <a:r>
              <a:rPr lang="en-US" altLang="ko-KR" sz="2000" dirty="0"/>
              <a:t>(Stochastic</a:t>
            </a:r>
            <a:r>
              <a:rPr lang="ko-KR" altLang="en-US" sz="2000" dirty="0"/>
              <a:t> </a:t>
            </a:r>
            <a:r>
              <a:rPr lang="en-US" altLang="ko-KR" sz="2000" dirty="0"/>
              <a:t>Gradient Descent)</a:t>
            </a:r>
            <a:r>
              <a:rPr lang="ko-KR" altLang="en-US" sz="2000" dirty="0"/>
              <a:t>을 이용한 </a:t>
            </a:r>
            <a:r>
              <a:rPr lang="ko-KR" altLang="en-US" sz="2000" dirty="0" err="1"/>
              <a:t>정규화된</a:t>
            </a:r>
            <a:r>
              <a:rPr lang="ko-KR" altLang="en-US" sz="2000" dirty="0"/>
              <a:t> 선형 분류 모델</a:t>
            </a:r>
            <a:endParaRPr lang="en-US" altLang="ko-KR" sz="2000" dirty="0"/>
          </a:p>
          <a:p>
            <a:r>
              <a:rPr lang="ko-KR" altLang="en-US" sz="2000" dirty="0" err="1"/>
              <a:t>계산값을</a:t>
            </a:r>
            <a:r>
              <a:rPr lang="ko-KR" altLang="en-US" sz="2000" dirty="0"/>
              <a:t> 기반으로 임계치보다 작으면 음성 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크면 양성 클래스로 분류</a:t>
            </a:r>
            <a:endParaRPr lang="en-US" altLang="ko-KR" sz="2000" dirty="0"/>
          </a:p>
          <a:p>
            <a:r>
              <a:rPr lang="ko-KR" altLang="en-US" sz="2000" dirty="0"/>
              <a:t>임계치를 줄이면 양성 클래스라고 판단하는 기준이 완화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SGD</a:t>
            </a:r>
          </a:p>
          <a:p>
            <a:r>
              <a:rPr lang="ko-KR" altLang="en-US" sz="2000" dirty="0"/>
              <a:t>각 학습마다 모든 배치가 아닌 일부 샘플을 랜덤으로 선택하여 학습에 이용한다는 것이 </a:t>
            </a:r>
            <a:r>
              <a:rPr lang="en-US" altLang="ko-KR" sz="2000" dirty="0"/>
              <a:t>stochastic</a:t>
            </a:r>
            <a:r>
              <a:rPr lang="ko-KR" altLang="en-US" sz="2000" dirty="0"/>
              <a:t>의 의미</a:t>
            </a:r>
            <a:endParaRPr lang="en-US" altLang="ko-KR" sz="2000" dirty="0"/>
          </a:p>
          <a:p>
            <a:r>
              <a:rPr lang="ko-KR" altLang="en-US" sz="2000" dirty="0"/>
              <a:t>배치 경사 하강법보다 큰 데이터를 학습시킬 때 효과적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780275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137FE-DF3C-0BB0-C447-5A3C86518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DEC55-D3FE-8A5B-A51F-3BFB825D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04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Modeling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776331-B660-B90B-763D-E5E75534C852}"/>
              </a:ext>
            </a:extLst>
          </p:cNvPr>
          <p:cNvSpPr txBox="1"/>
          <p:nvPr/>
        </p:nvSpPr>
        <p:spPr>
          <a:xfrm>
            <a:off x="610941" y="4749346"/>
            <a:ext cx="10970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데이터에 있는 규칙을 찾아내 트리 기반의 분류 규칙을 만드는 알고리즘</a:t>
            </a:r>
            <a:endParaRPr lang="en-US" altLang="ko-KR" sz="2000" dirty="0"/>
          </a:p>
          <a:p>
            <a:r>
              <a:rPr lang="ko-KR" altLang="en-US" sz="2000" dirty="0"/>
              <a:t>각</a:t>
            </a:r>
            <a:r>
              <a:rPr lang="en-US" altLang="ko-KR" sz="2000" dirty="0"/>
              <a:t> </a:t>
            </a:r>
            <a:r>
              <a:rPr lang="ko-KR" altLang="en-US" sz="2000" dirty="0"/>
              <a:t>특성이 개별 처리되기 때문에 데이터 스케일에 영향을 받지 않음</a:t>
            </a:r>
            <a:endParaRPr lang="en-US" altLang="ko-KR" sz="2000" dirty="0"/>
          </a:p>
          <a:p>
            <a:r>
              <a:rPr lang="ko-KR" altLang="en-US" sz="2000" dirty="0"/>
              <a:t>과대적합 경향</a:t>
            </a:r>
            <a:endParaRPr lang="en-US" altLang="ko-KR" sz="2000" b="1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51E76C8-43F8-592D-E63A-36B6FB7D9A5E}"/>
              </a:ext>
            </a:extLst>
          </p:cNvPr>
          <p:cNvGrpSpPr/>
          <p:nvPr/>
        </p:nvGrpSpPr>
        <p:grpSpPr>
          <a:xfrm>
            <a:off x="3617366" y="2088788"/>
            <a:ext cx="4957265" cy="1946988"/>
            <a:chOff x="3660458" y="1654612"/>
            <a:chExt cx="4957265" cy="194698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2ADBD4B-91C9-F84D-7CB3-33E994B49BDE}"/>
                </a:ext>
              </a:extLst>
            </p:cNvPr>
            <p:cNvSpPr/>
            <p:nvPr/>
          </p:nvSpPr>
          <p:spPr>
            <a:xfrm>
              <a:off x="5356411" y="1654612"/>
              <a:ext cx="1479177" cy="40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Has feathers?</a:t>
              </a:r>
              <a:endParaRPr lang="ko-KR" altLang="en-US" sz="16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C1ED147-BCDB-AFEF-751C-1498472224E5}"/>
                </a:ext>
              </a:extLst>
            </p:cNvPr>
            <p:cNvSpPr/>
            <p:nvPr/>
          </p:nvSpPr>
          <p:spPr>
            <a:xfrm>
              <a:off x="4092381" y="2428051"/>
              <a:ext cx="1479177" cy="40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Can fly?</a:t>
              </a:r>
              <a:endParaRPr lang="ko-KR" altLang="en-US" sz="16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7800C63-284B-B4B7-97ED-4AC2DC8C221F}"/>
                </a:ext>
              </a:extLst>
            </p:cNvPr>
            <p:cNvSpPr/>
            <p:nvPr/>
          </p:nvSpPr>
          <p:spPr>
            <a:xfrm>
              <a:off x="6620444" y="2428051"/>
              <a:ext cx="1479177" cy="40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Has fins?</a:t>
              </a:r>
              <a:endParaRPr lang="ko-KR" altLang="en-US" sz="1600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4292B8E-46A6-620E-95A0-AD58A2122248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 flipH="1">
              <a:off x="4831970" y="2054722"/>
              <a:ext cx="1264030" cy="3733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536C903-4B21-4B95-AC91-9717DBF54203}"/>
                </a:ext>
              </a:extLst>
            </p:cNvPr>
            <p:cNvCxnSpPr>
              <a:stCxn id="9" idx="2"/>
              <a:endCxn id="13" idx="0"/>
            </p:cNvCxnSpPr>
            <p:nvPr/>
          </p:nvCxnSpPr>
          <p:spPr>
            <a:xfrm>
              <a:off x="6096000" y="2054722"/>
              <a:ext cx="1264033" cy="3733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F6D704-0F84-95D8-B0C5-C4EDBB1FD8CB}"/>
                </a:ext>
              </a:extLst>
            </p:cNvPr>
            <p:cNvSpPr txBox="1"/>
            <p:nvPr/>
          </p:nvSpPr>
          <p:spPr>
            <a:xfrm>
              <a:off x="4518962" y="2023944"/>
              <a:ext cx="5986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472C4"/>
                  </a:solidFill>
                </a:rPr>
                <a:t>True</a:t>
              </a:r>
              <a:endParaRPr lang="ko-KR" altLang="en-US" sz="1600" dirty="0">
                <a:solidFill>
                  <a:srgbClr val="4472C4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CACA9E-5CB6-0B38-B1FC-7E1365D39550}"/>
                </a:ext>
              </a:extLst>
            </p:cNvPr>
            <p:cNvSpPr txBox="1"/>
            <p:nvPr/>
          </p:nvSpPr>
          <p:spPr>
            <a:xfrm>
              <a:off x="7069674" y="2023944"/>
              <a:ext cx="6848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472C4"/>
                  </a:solidFill>
                </a:rPr>
                <a:t>False</a:t>
              </a:r>
              <a:endParaRPr lang="ko-KR" altLang="en-US" sz="1600" dirty="0">
                <a:solidFill>
                  <a:srgbClr val="4472C4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AE86447-42D0-DA98-58EF-25C2A36409C8}"/>
                </a:ext>
              </a:extLst>
            </p:cNvPr>
            <p:cNvSpPr/>
            <p:nvPr/>
          </p:nvSpPr>
          <p:spPr>
            <a:xfrm>
              <a:off x="3733046" y="3201490"/>
              <a:ext cx="933814" cy="40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Hawk</a:t>
              </a:r>
              <a:endParaRPr lang="ko-KR" altLang="en-US" sz="16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1D13D55-2482-6AED-8906-370D6DE464E5}"/>
                </a:ext>
              </a:extLst>
            </p:cNvPr>
            <p:cNvSpPr/>
            <p:nvPr/>
          </p:nvSpPr>
          <p:spPr>
            <a:xfrm>
              <a:off x="4997078" y="3201490"/>
              <a:ext cx="933813" cy="40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Penguin</a:t>
              </a:r>
              <a:endParaRPr lang="ko-KR" altLang="en-US" sz="16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E5DDB3F-1B7A-BE0E-D30B-D2EE75273126}"/>
                </a:ext>
              </a:extLst>
            </p:cNvPr>
            <p:cNvSpPr/>
            <p:nvPr/>
          </p:nvSpPr>
          <p:spPr>
            <a:xfrm>
              <a:off x="6261109" y="3201490"/>
              <a:ext cx="933813" cy="40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Dolphin</a:t>
              </a:r>
              <a:endParaRPr lang="ko-KR" altLang="en-US" sz="16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AFA8756-B8EA-3192-BF02-BCDB78E36A21}"/>
                </a:ext>
              </a:extLst>
            </p:cNvPr>
            <p:cNvSpPr/>
            <p:nvPr/>
          </p:nvSpPr>
          <p:spPr>
            <a:xfrm>
              <a:off x="7525140" y="3201490"/>
              <a:ext cx="933814" cy="40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Bear</a:t>
              </a:r>
              <a:endParaRPr lang="ko-KR" altLang="en-US" sz="1600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5841E178-ABF7-2282-AA7A-116C16D94442}"/>
                </a:ext>
              </a:extLst>
            </p:cNvPr>
            <p:cNvCxnSpPr>
              <a:stCxn id="12" idx="2"/>
              <a:endCxn id="21" idx="0"/>
            </p:cNvCxnSpPr>
            <p:nvPr/>
          </p:nvCxnSpPr>
          <p:spPr>
            <a:xfrm flipH="1">
              <a:off x="4199953" y="2828161"/>
              <a:ext cx="632017" cy="3733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D4B2F77-4F55-51B7-5B87-75EB8100CDE0}"/>
                </a:ext>
              </a:extLst>
            </p:cNvPr>
            <p:cNvCxnSpPr>
              <a:stCxn id="12" idx="2"/>
              <a:endCxn id="23" idx="0"/>
            </p:cNvCxnSpPr>
            <p:nvPr/>
          </p:nvCxnSpPr>
          <p:spPr>
            <a:xfrm>
              <a:off x="4831970" y="2828161"/>
              <a:ext cx="632015" cy="3733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7809019-8E50-18E0-3659-5CE53C827B6B}"/>
                </a:ext>
              </a:extLst>
            </p:cNvPr>
            <p:cNvCxnSpPr>
              <a:stCxn id="13" idx="2"/>
              <a:endCxn id="24" idx="0"/>
            </p:cNvCxnSpPr>
            <p:nvPr/>
          </p:nvCxnSpPr>
          <p:spPr>
            <a:xfrm flipH="1">
              <a:off x="6728016" y="2828161"/>
              <a:ext cx="632017" cy="3733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1FCE67C8-4771-DD68-C9F4-C11D1B748023}"/>
                </a:ext>
              </a:extLst>
            </p:cNvPr>
            <p:cNvCxnSpPr>
              <a:stCxn id="13" idx="2"/>
              <a:endCxn id="25" idx="0"/>
            </p:cNvCxnSpPr>
            <p:nvPr/>
          </p:nvCxnSpPr>
          <p:spPr>
            <a:xfrm>
              <a:off x="7360033" y="2828161"/>
              <a:ext cx="632014" cy="3733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F173F6D-8231-1D69-2956-C6B02E88FD16}"/>
                </a:ext>
              </a:extLst>
            </p:cNvPr>
            <p:cNvSpPr txBox="1"/>
            <p:nvPr/>
          </p:nvSpPr>
          <p:spPr>
            <a:xfrm>
              <a:off x="3660458" y="2842416"/>
              <a:ext cx="5986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472C4"/>
                  </a:solidFill>
                </a:rPr>
                <a:t>True</a:t>
              </a:r>
              <a:endParaRPr lang="ko-KR" altLang="en-US" sz="1600" dirty="0">
                <a:solidFill>
                  <a:srgbClr val="4472C4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5DF53C1-193C-1246-6A74-D890A644743A}"/>
                </a:ext>
              </a:extLst>
            </p:cNvPr>
            <p:cNvSpPr txBox="1"/>
            <p:nvPr/>
          </p:nvSpPr>
          <p:spPr>
            <a:xfrm>
              <a:off x="6135732" y="2842416"/>
              <a:ext cx="5986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472C4"/>
                  </a:solidFill>
                </a:rPr>
                <a:t>True</a:t>
              </a:r>
              <a:endParaRPr lang="ko-KR" altLang="en-US" sz="1600" dirty="0">
                <a:solidFill>
                  <a:srgbClr val="4472C4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49DB178-C142-7A10-2571-53D145C2BD90}"/>
                </a:ext>
              </a:extLst>
            </p:cNvPr>
            <p:cNvSpPr txBox="1"/>
            <p:nvPr/>
          </p:nvSpPr>
          <p:spPr>
            <a:xfrm>
              <a:off x="5404857" y="2843255"/>
              <a:ext cx="6848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472C4"/>
                  </a:solidFill>
                </a:rPr>
                <a:t>False</a:t>
              </a:r>
              <a:endParaRPr lang="ko-KR" altLang="en-US" sz="1600" dirty="0">
                <a:solidFill>
                  <a:srgbClr val="4472C4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D2838B-E425-D268-6D91-FC86E773C8F7}"/>
                </a:ext>
              </a:extLst>
            </p:cNvPr>
            <p:cNvSpPr txBox="1"/>
            <p:nvPr/>
          </p:nvSpPr>
          <p:spPr>
            <a:xfrm>
              <a:off x="7932920" y="2850814"/>
              <a:ext cx="6848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4472C4"/>
                  </a:solidFill>
                </a:rPr>
                <a:t>False</a:t>
              </a:r>
              <a:endParaRPr lang="ko-KR" altLang="en-US" sz="1600" dirty="0">
                <a:solidFill>
                  <a:srgbClr val="4472C4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408D66-DFF2-6295-E58A-CBDC7AE818B1}"/>
              </a:ext>
            </a:extLst>
          </p:cNvPr>
          <p:cNvSpPr txBox="1"/>
          <p:nvPr/>
        </p:nvSpPr>
        <p:spPr>
          <a:xfrm>
            <a:off x="203199" y="851159"/>
            <a:ext cx="1097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472C4"/>
                </a:solidFill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562683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BA55E-72E3-7838-4F61-4A8B9B4F1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9A923-646C-1E60-2959-1FD674E2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04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A715C-0E55-3436-6037-35654DB7B8FE}"/>
              </a:ext>
            </a:extLst>
          </p:cNvPr>
          <p:cNvSpPr txBox="1"/>
          <p:nvPr/>
        </p:nvSpPr>
        <p:spPr>
          <a:xfrm>
            <a:off x="203199" y="851159"/>
            <a:ext cx="1097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472C4"/>
                </a:solidFill>
              </a:rPr>
              <a:t>Bagging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CEBDE-9117-E3A1-0E08-280CF75D69C4}"/>
              </a:ext>
            </a:extLst>
          </p:cNvPr>
          <p:cNvSpPr txBox="1"/>
          <p:nvPr/>
        </p:nvSpPr>
        <p:spPr>
          <a:xfrm>
            <a:off x="203199" y="1496673"/>
            <a:ext cx="109701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Bootstrap Aggregating</a:t>
            </a:r>
          </a:p>
          <a:p>
            <a:r>
              <a:rPr lang="ko-KR" altLang="en-US" sz="2000" dirty="0"/>
              <a:t>훈련 데이터 셋을 여러 번 복원 추출하여 다양한 훈련 데이터 셋을 생성</a:t>
            </a:r>
            <a:endParaRPr lang="en-US" altLang="ko-KR" sz="2000" dirty="0"/>
          </a:p>
          <a:p>
            <a:r>
              <a:rPr lang="ko-KR" altLang="en-US" sz="2000" dirty="0"/>
              <a:t>각각에 대해 독립적으로 모델을 학습시켜 그 결과를 통합</a:t>
            </a:r>
            <a:endParaRPr lang="en-US" altLang="ko-KR" sz="2000" dirty="0"/>
          </a:p>
          <a:p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샘플 추출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Bootstrap </a:t>
            </a:r>
            <a:r>
              <a:rPr lang="ko-KR" altLang="en-US" sz="2000" dirty="0"/>
              <a:t>표본 생성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데이터 분석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+mj-ea"/>
                <a:ea typeface="+mj-ea"/>
              </a:rPr>
              <a:t>결과 집계</a:t>
            </a:r>
            <a:r>
              <a:rPr lang="ko-KR" altLang="en-US" sz="2000" dirty="0"/>
              <a:t> 및 해석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13411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95EAF-0ED5-5ADE-F6D8-D23314FA7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D8245-391F-73D7-1EF1-694CD0A1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04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D6B09A-3B05-F6F5-68FB-73FF6A1BCD01}"/>
              </a:ext>
            </a:extLst>
          </p:cNvPr>
          <p:cNvSpPr txBox="1"/>
          <p:nvPr/>
        </p:nvSpPr>
        <p:spPr>
          <a:xfrm>
            <a:off x="203199" y="851159"/>
            <a:ext cx="1097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472C4"/>
                </a:solidFill>
              </a:rPr>
              <a:t>Bagging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B41F7-1775-010E-B166-20DA5A175154}"/>
              </a:ext>
            </a:extLst>
          </p:cNvPr>
          <p:cNvSpPr txBox="1"/>
          <p:nvPr/>
        </p:nvSpPr>
        <p:spPr>
          <a:xfrm>
            <a:off x="203199" y="1496673"/>
            <a:ext cx="109701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Random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Forest</a:t>
            </a:r>
          </a:p>
          <a:p>
            <a:r>
              <a:rPr lang="en-US" altLang="ko-KR" sz="2000" dirty="0"/>
              <a:t>Decision Tree</a:t>
            </a:r>
            <a:r>
              <a:rPr lang="ko-KR" altLang="en-US" sz="2000" dirty="0"/>
              <a:t>의 단점</a:t>
            </a:r>
            <a:r>
              <a:rPr lang="en-US" altLang="ko-KR" sz="2000" dirty="0"/>
              <a:t>:</a:t>
            </a:r>
            <a:r>
              <a:rPr lang="ko-KR" altLang="en-US" sz="2000" dirty="0"/>
              <a:t> 훈련 데이터에 </a:t>
            </a:r>
            <a:r>
              <a:rPr lang="en-US" altLang="ko-KR" sz="2000" dirty="0"/>
              <a:t>overfitting</a:t>
            </a:r>
          </a:p>
          <a:p>
            <a:r>
              <a:rPr lang="en-US" altLang="ko-KR" sz="2000" dirty="0"/>
              <a:t>→ </a:t>
            </a:r>
            <a:r>
              <a:rPr lang="ko-KR" altLang="en-US" sz="2000" dirty="0"/>
              <a:t>여러 개의 </a:t>
            </a:r>
            <a:r>
              <a:rPr lang="en-US" altLang="ko-KR" sz="2000" dirty="0"/>
              <a:t>Decision Tree</a:t>
            </a:r>
            <a:r>
              <a:rPr lang="ko-KR" altLang="en-US" sz="2000" dirty="0"/>
              <a:t>를 통해 </a:t>
            </a:r>
            <a:r>
              <a:rPr lang="en-US" altLang="ko-KR" sz="2000" dirty="0"/>
              <a:t>Random Forest</a:t>
            </a:r>
            <a:r>
              <a:rPr lang="ko-KR" altLang="en-US" sz="2000" dirty="0"/>
              <a:t>를 만들어 해결</a:t>
            </a:r>
            <a:endParaRPr lang="en-US" altLang="ko-KR" sz="2000" dirty="0"/>
          </a:p>
          <a:p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N</a:t>
            </a:r>
            <a:r>
              <a:rPr lang="ko-KR" altLang="en-US" sz="2000" dirty="0"/>
              <a:t>개의 </a:t>
            </a:r>
            <a:r>
              <a:rPr lang="en-US" altLang="ko-KR" sz="2000" dirty="0"/>
              <a:t>feature </a:t>
            </a:r>
            <a:r>
              <a:rPr lang="ko-KR" altLang="en-US" sz="2000" dirty="0"/>
              <a:t>중 랜덤으로 </a:t>
            </a:r>
            <a:r>
              <a:rPr lang="en-US" altLang="ko-KR" sz="2000" dirty="0"/>
              <a:t>n</a:t>
            </a:r>
            <a:r>
              <a:rPr lang="ko-KR" altLang="en-US" sz="2000" dirty="0"/>
              <a:t>개의 </a:t>
            </a:r>
            <a:r>
              <a:rPr lang="en-US" altLang="ko-KR" sz="2000" dirty="0"/>
              <a:t>feature </a:t>
            </a:r>
            <a:r>
              <a:rPr lang="ko-KR" altLang="en-US" sz="2000" dirty="0"/>
              <a:t>선정</a:t>
            </a:r>
            <a:r>
              <a:rPr lang="en-US" altLang="ko-KR" sz="2000" dirty="0"/>
              <a:t>, </a:t>
            </a:r>
            <a:r>
              <a:rPr lang="ko-KR" altLang="en-US" sz="2000" dirty="0"/>
              <a:t>하나의 </a:t>
            </a:r>
            <a:r>
              <a:rPr lang="en-US" altLang="ko-KR" sz="2000" dirty="0"/>
              <a:t>Decision Tree </a:t>
            </a:r>
            <a:r>
              <a:rPr lang="ko-KR" altLang="en-US" sz="2000" dirty="0"/>
              <a:t>생성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위 과정을 반복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Decision Tree </a:t>
            </a:r>
            <a:r>
              <a:rPr lang="ko-KR" altLang="en-US" sz="2000" dirty="0"/>
              <a:t>마다 한 개의 예측 값 산출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여러 </a:t>
            </a:r>
            <a:r>
              <a:rPr lang="en-US" altLang="ko-KR" sz="2000" dirty="0"/>
              <a:t>tree</a:t>
            </a:r>
            <a:r>
              <a:rPr lang="ko-KR" altLang="en-US" sz="2000" dirty="0"/>
              <a:t>가 내린 예측 값 중 가장 많이 나온 값을 최종 예측 값으로 선정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46029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0A6FA-0E55-ABDE-BB14-79DAE34C6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5A4B3-87DA-FE35-7CE0-7A569B16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04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Modeling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E4392-ED6B-F827-B733-06E7EC52D0C8}"/>
              </a:ext>
            </a:extLst>
          </p:cNvPr>
          <p:cNvSpPr txBox="1"/>
          <p:nvPr/>
        </p:nvSpPr>
        <p:spPr>
          <a:xfrm>
            <a:off x="203199" y="851159"/>
            <a:ext cx="1097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472C4"/>
                </a:solidFill>
              </a:rPr>
              <a:t>Boosting</a:t>
            </a:r>
            <a:r>
              <a:rPr lang="ko-KR" altLang="en-US" sz="2400" b="1" dirty="0">
                <a:solidFill>
                  <a:srgbClr val="4472C4"/>
                </a:solidFill>
              </a:rPr>
              <a:t> </a:t>
            </a:r>
            <a:r>
              <a:rPr lang="en-US" altLang="ko-KR" sz="2400" b="1" dirty="0">
                <a:solidFill>
                  <a:srgbClr val="4472C4"/>
                </a:solidFill>
              </a:rPr>
              <a:t>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C1578-7E93-1840-55CB-60E0D2F4A5BE}"/>
              </a:ext>
            </a:extLst>
          </p:cNvPr>
          <p:cNvSpPr txBox="1"/>
          <p:nvPr/>
        </p:nvSpPr>
        <p:spPr>
          <a:xfrm>
            <a:off x="203199" y="1496673"/>
            <a:ext cx="109701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여러 개의 약한 학습기를 </a:t>
            </a:r>
            <a:r>
              <a:rPr lang="ko-KR" altLang="en-US" sz="2000" dirty="0">
                <a:latin typeface="+mj-ea"/>
                <a:ea typeface="+mj-ea"/>
              </a:rPr>
              <a:t>순차적</a:t>
            </a:r>
            <a:r>
              <a:rPr lang="ko-KR" altLang="en-US" sz="2000" dirty="0"/>
              <a:t>으로 학습</a:t>
            </a:r>
            <a:endParaRPr lang="en-US" altLang="ko-KR" sz="2000" dirty="0"/>
          </a:p>
          <a:p>
            <a:r>
              <a:rPr lang="ko-KR" altLang="en-US" sz="2000" dirty="0"/>
              <a:t>이전 학습기가 잘못 예측한 데이터에 대해 더 많은 가중치를 두어 오류를 줄여 나가는 알고리즘</a:t>
            </a:r>
            <a:endParaRPr lang="en-US" altLang="ko-KR" sz="2000" dirty="0"/>
          </a:p>
          <a:p>
            <a:r>
              <a:rPr lang="ko-KR" altLang="en-US" sz="2000" dirty="0"/>
              <a:t>전체 모델의 성능을 점진적으로 향상</a:t>
            </a:r>
            <a:endParaRPr lang="en-US" altLang="ko-KR" sz="2000" dirty="0"/>
          </a:p>
          <a:p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초기화</a:t>
            </a:r>
            <a:r>
              <a:rPr lang="en-US" altLang="ko-KR" sz="2000" dirty="0"/>
              <a:t>: </a:t>
            </a:r>
            <a:r>
              <a:rPr lang="ko-KR" altLang="en-US" sz="2000" dirty="0"/>
              <a:t>모든 학습 데이터에 대해 동일한 가중치 부여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반복적 학습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결합</a:t>
            </a:r>
            <a:r>
              <a:rPr lang="en-US" altLang="ko-KR" sz="2000" dirty="0"/>
              <a:t>: </a:t>
            </a:r>
            <a:r>
              <a:rPr lang="ko-KR" altLang="en-US" sz="2000" dirty="0"/>
              <a:t>여러 개의 약한 학습기에 부여된 가중치를 바탕으로 최종 모델을 결합</a:t>
            </a:r>
            <a:r>
              <a:rPr lang="en-US" altLang="ko-KR" sz="2000" dirty="0"/>
              <a:t>, </a:t>
            </a:r>
            <a:r>
              <a:rPr lang="ko-KR" altLang="en-US" sz="2000" dirty="0"/>
              <a:t>강한 예측 성능을 가진 모델 생성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8953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E2CB9-4C12-FDF5-13B4-09A70262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01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Subject</a:t>
            </a:r>
            <a:endParaRPr lang="ko-KR" altLang="en-US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1465C6-CA26-F4BA-0F0B-784A7DAE522A}"/>
              </a:ext>
            </a:extLst>
          </p:cNvPr>
          <p:cNvSpPr txBox="1"/>
          <p:nvPr/>
        </p:nvSpPr>
        <p:spPr>
          <a:xfrm>
            <a:off x="203199" y="954613"/>
            <a:ext cx="10970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/>
              <a:t>HeartDisease</a:t>
            </a:r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6349DF-B45C-63C0-EBDB-88F674AC581E}"/>
              </a:ext>
            </a:extLst>
          </p:cNvPr>
          <p:cNvSpPr txBox="1"/>
          <p:nvPr/>
        </p:nvSpPr>
        <p:spPr>
          <a:xfrm>
            <a:off x="524971" y="1806052"/>
            <a:ext cx="109701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Why Choose HD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불규칙적이고 순간 즉발적</a:t>
            </a:r>
            <a:r>
              <a:rPr lang="ko-KR" altLang="en-US" dirty="0"/>
              <a:t>으로</a:t>
            </a:r>
            <a:r>
              <a:rPr lang="ko-KR" altLang="en-US" b="1" dirty="0"/>
              <a:t> </a:t>
            </a:r>
            <a:r>
              <a:rPr lang="ko-KR" altLang="en-US" dirty="0"/>
              <a:t>일어나는</a:t>
            </a:r>
            <a:r>
              <a:rPr lang="ko-KR" altLang="en-US" b="1" dirty="0"/>
              <a:t> </a:t>
            </a:r>
            <a:r>
              <a:rPr lang="ko-KR" altLang="en-US" dirty="0"/>
              <a:t>질환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j-ea"/>
                <a:ea typeface="+mj-ea"/>
              </a:rPr>
              <a:t>정보를 알게 되면 충분히 예측 가능</a:t>
            </a:r>
            <a:r>
              <a:rPr lang="en-US" altLang="ko-KR" dirty="0">
                <a:latin typeface="+mj-ea"/>
                <a:ea typeface="+mj-ea"/>
              </a:rPr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다수의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다양한 </a:t>
            </a:r>
            <a:r>
              <a:rPr lang="ko-KR" altLang="en-US" dirty="0"/>
              <a:t>데이터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- What To Search For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심장에 영향을 끼칠 수 있는 </a:t>
            </a:r>
            <a:r>
              <a:rPr lang="ko-KR" altLang="en-US" dirty="0"/>
              <a:t>요소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최신이면서 자세한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- How We Divide Sections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데이터 수집</a:t>
            </a:r>
            <a:r>
              <a:rPr lang="en-US" altLang="ko-KR" dirty="0"/>
              <a:t>		(Collect and Check)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	(Preprocessing)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시각화</a:t>
            </a:r>
            <a:r>
              <a:rPr lang="en-US" altLang="ko-KR" dirty="0"/>
              <a:t>		(Visualization)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모델링</a:t>
            </a:r>
            <a:r>
              <a:rPr lang="en-US" altLang="ko-KR" dirty="0"/>
              <a:t>		(Modeling)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딥러닝</a:t>
            </a:r>
            <a:r>
              <a:rPr lang="en-US" altLang="ko-KR" dirty="0"/>
              <a:t>		(DL_NN)</a:t>
            </a:r>
          </a:p>
          <a:p>
            <a:pPr lvl="2"/>
            <a:endParaRPr lang="en-US" altLang="ko-KR" dirty="0"/>
          </a:p>
        </p:txBody>
      </p:sp>
      <p:pic>
        <p:nvPicPr>
          <p:cNvPr id="1026" name="Picture 2" descr="심장병 환자, 운동해야 한다!...올바른 운동법은?">
            <a:extLst>
              <a:ext uri="{FF2B5EF4-FFF2-40B4-BE49-F238E27FC236}">
                <a16:creationId xmlns:a16="http://schemas.microsoft.com/office/drawing/2014/main" id="{4F1A7D55-4F55-5401-630E-69DA7BD47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099" y="1949456"/>
            <a:ext cx="4639989" cy="295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85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65E7C-1CF5-E507-BBEC-B05888ACB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FB0E-A520-32A3-6F37-528CAF53D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04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Modeling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E486E-6896-5693-580B-250DB2EACB3F}"/>
              </a:ext>
            </a:extLst>
          </p:cNvPr>
          <p:cNvSpPr txBox="1"/>
          <p:nvPr/>
        </p:nvSpPr>
        <p:spPr>
          <a:xfrm>
            <a:off x="203199" y="851159"/>
            <a:ext cx="1097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472C4"/>
                </a:solidFill>
              </a:rPr>
              <a:t>Boosting</a:t>
            </a:r>
            <a:r>
              <a:rPr lang="ko-KR" altLang="en-US" sz="2400" b="1" dirty="0">
                <a:solidFill>
                  <a:srgbClr val="4472C4"/>
                </a:solidFill>
              </a:rPr>
              <a:t> </a:t>
            </a:r>
            <a:r>
              <a:rPr lang="en-US" altLang="ko-KR" sz="2400" b="1" dirty="0">
                <a:solidFill>
                  <a:srgbClr val="4472C4"/>
                </a:solidFill>
              </a:rPr>
              <a:t>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93A1A-E5E7-9719-2CBF-8EF026AA1F93}"/>
              </a:ext>
            </a:extLst>
          </p:cNvPr>
          <p:cNvSpPr txBox="1"/>
          <p:nvPr/>
        </p:nvSpPr>
        <p:spPr>
          <a:xfrm>
            <a:off x="203199" y="1496673"/>
            <a:ext cx="1097011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LightGBM</a:t>
            </a:r>
            <a:endParaRPr lang="en-US" altLang="ko-KR" sz="2000" b="1" dirty="0"/>
          </a:p>
          <a:p>
            <a:r>
              <a:rPr lang="en-US" altLang="ko-KR" sz="2000" dirty="0" err="1"/>
              <a:t>XGBoost</a:t>
            </a:r>
            <a:r>
              <a:rPr lang="ko-KR" altLang="en-US" sz="2000" dirty="0"/>
              <a:t>와 유사</a:t>
            </a:r>
            <a:endParaRPr lang="en-US" altLang="ko-KR" sz="2000" dirty="0"/>
          </a:p>
          <a:p>
            <a:r>
              <a:rPr lang="ko-KR" altLang="en-US" sz="2000" dirty="0"/>
              <a:t>대규모 데이터셋 처리에 특화되어 학습 속도가 매우 빠름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 err="1"/>
              <a:t>CatBoost</a:t>
            </a:r>
            <a:endParaRPr lang="en-US" altLang="ko-KR" sz="2000" b="1" dirty="0"/>
          </a:p>
          <a:p>
            <a:r>
              <a:rPr lang="ko-KR" altLang="en-US" sz="2000" dirty="0"/>
              <a:t>범주형 데이터 처리에 특화된 </a:t>
            </a:r>
            <a:r>
              <a:rPr lang="ko-KR" altLang="en-US" sz="2000" dirty="0" err="1"/>
              <a:t>부스팅</a:t>
            </a:r>
            <a:r>
              <a:rPr lang="ko-KR" altLang="en-US" sz="2000" dirty="0"/>
              <a:t> 알고리즘</a:t>
            </a:r>
            <a:endParaRPr lang="en-US" altLang="ko-KR" sz="2000" dirty="0"/>
          </a:p>
          <a:p>
            <a:r>
              <a:rPr lang="ko-KR" altLang="en-US" sz="2000" dirty="0"/>
              <a:t>데이터 </a:t>
            </a:r>
            <a:r>
              <a:rPr lang="ko-KR" altLang="en-US" sz="2000" dirty="0" err="1"/>
              <a:t>전처리</a:t>
            </a:r>
            <a:r>
              <a:rPr lang="ko-KR" altLang="en-US" sz="2000" dirty="0"/>
              <a:t> 단계를 간소화하며 높은 성능</a:t>
            </a:r>
            <a:endParaRPr lang="en-US" altLang="ko-KR" sz="2000" dirty="0"/>
          </a:p>
          <a:p>
            <a:endParaRPr lang="en-US" altLang="ko-KR" sz="2000" b="1" dirty="0"/>
          </a:p>
          <a:p>
            <a:r>
              <a:rPr lang="en-US" altLang="ko-KR" sz="2000" b="1" dirty="0"/>
              <a:t>AdaBoost (Adaptive Boosting)</a:t>
            </a:r>
          </a:p>
          <a:p>
            <a:r>
              <a:rPr lang="ko-KR" altLang="en-US" sz="2000" dirty="0"/>
              <a:t>가장 널리 사용되는 </a:t>
            </a:r>
            <a:r>
              <a:rPr lang="ko-KR" altLang="en-US" sz="2000" dirty="0" err="1"/>
              <a:t>부스팅</a:t>
            </a:r>
            <a:r>
              <a:rPr lang="ko-KR" altLang="en-US" sz="2000" dirty="0"/>
              <a:t> 알고리즘</a:t>
            </a:r>
            <a:endParaRPr lang="en-US" altLang="ko-KR" sz="2000" dirty="0"/>
          </a:p>
          <a:p>
            <a:r>
              <a:rPr lang="ko-KR" altLang="en-US" sz="2000" dirty="0"/>
              <a:t>각 학습 단계에서 잘못 분류된 샘플에 더 많은 가중치를 부여하여 순차적으로 학습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65033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6219C-7B66-77C9-CDCC-9D8BFC59A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46AB8-6659-2B53-3336-796BB635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05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Result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3598117-2606-F8DE-965C-ACBA72A8E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891244"/>
              </p:ext>
            </p:extLst>
          </p:nvPr>
        </p:nvGraphicFramePr>
        <p:xfrm>
          <a:off x="203199" y="1541780"/>
          <a:ext cx="11613663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466">
                  <a:extLst>
                    <a:ext uri="{9D8B030D-6E8A-4147-A177-3AD203B41FA5}">
                      <a16:colId xmlns:a16="http://schemas.microsoft.com/office/drawing/2014/main" val="3040383415"/>
                    </a:ext>
                  </a:extLst>
                </a:gridCol>
                <a:gridCol w="2799805">
                  <a:extLst>
                    <a:ext uri="{9D8B030D-6E8A-4147-A177-3AD203B41FA5}">
                      <a16:colId xmlns:a16="http://schemas.microsoft.com/office/drawing/2014/main" val="725833382"/>
                    </a:ext>
                  </a:extLst>
                </a:gridCol>
                <a:gridCol w="1265393">
                  <a:extLst>
                    <a:ext uri="{9D8B030D-6E8A-4147-A177-3AD203B41FA5}">
                      <a16:colId xmlns:a16="http://schemas.microsoft.com/office/drawing/2014/main" val="1654288394"/>
                    </a:ext>
                  </a:extLst>
                </a:gridCol>
                <a:gridCol w="1391242">
                  <a:extLst>
                    <a:ext uri="{9D8B030D-6E8A-4147-A177-3AD203B41FA5}">
                      <a16:colId xmlns:a16="http://schemas.microsoft.com/office/drawing/2014/main" val="4010742077"/>
                    </a:ext>
                  </a:extLst>
                </a:gridCol>
                <a:gridCol w="1488273">
                  <a:extLst>
                    <a:ext uri="{9D8B030D-6E8A-4147-A177-3AD203B41FA5}">
                      <a16:colId xmlns:a16="http://schemas.microsoft.com/office/drawing/2014/main" val="3892164643"/>
                    </a:ext>
                  </a:extLst>
                </a:gridCol>
                <a:gridCol w="1391242">
                  <a:extLst>
                    <a:ext uri="{9D8B030D-6E8A-4147-A177-3AD203B41FA5}">
                      <a16:colId xmlns:a16="http://schemas.microsoft.com/office/drawing/2014/main" val="1794063953"/>
                    </a:ext>
                  </a:extLst>
                </a:gridCol>
                <a:gridCol w="1391242">
                  <a:extLst>
                    <a:ext uri="{9D8B030D-6E8A-4147-A177-3AD203B41FA5}">
                      <a16:colId xmlns:a16="http://schemas.microsoft.com/office/drawing/2014/main" val="4138950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Parameter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Outlier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Imbalance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 Score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62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Logistic Regression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Standard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SMOTE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88.25%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0.8795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31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SGD Classifier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Standard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SMOTE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88.17%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0.8796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761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Decision Tree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SMOTE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90.21%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021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RandomForest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N_estimators</a:t>
                      </a:r>
                      <a:r>
                        <a:rPr lang="en-US" altLang="ko-KR" dirty="0"/>
                        <a:t>=100, </a:t>
                      </a:r>
                      <a:r>
                        <a:rPr lang="en-US" altLang="ko-KR" dirty="0" err="1"/>
                        <a:t>max_depth</a:t>
                      </a:r>
                      <a:r>
                        <a:rPr lang="en-US" altLang="ko-KR" dirty="0"/>
                        <a:t>=10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Standard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SMOTE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94.46%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0.9431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34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N_estimators</a:t>
                      </a:r>
                      <a:r>
                        <a:rPr lang="en-US" altLang="ko-KR" dirty="0"/>
                        <a:t>=100,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lr</a:t>
                      </a:r>
                      <a:r>
                        <a:rPr lang="en-US" altLang="ko-KR" dirty="0"/>
                        <a:t>=0.1, </a:t>
                      </a:r>
                      <a:r>
                        <a:rPr lang="en-US" altLang="ko-KR" dirty="0" err="1"/>
                        <a:t>max_depth</a:t>
                      </a:r>
                      <a:r>
                        <a:rPr lang="en-US" altLang="ko-KR" dirty="0"/>
                        <a:t>=10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Robust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SMOTE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94.31%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8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CatBoost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IQR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SMOTE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94.77%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0.9458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75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AdaBoost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Robust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SMOTE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89.09%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0.8904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1009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DE3BE9-A29A-49BD-C762-A2DCBF980F69}"/>
              </a:ext>
            </a:extLst>
          </p:cNvPr>
          <p:cNvSpPr txBox="1"/>
          <p:nvPr/>
        </p:nvSpPr>
        <p:spPr>
          <a:xfrm>
            <a:off x="8480612" y="1154234"/>
            <a:ext cx="333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Y: </a:t>
            </a:r>
            <a:r>
              <a:rPr lang="en-US" altLang="ko-KR" dirty="0" err="1"/>
              <a:t>HadHeartAttack+HadAngina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404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6E203-059F-7F69-E00B-B1146837D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C5976-A5DF-CE78-A53C-DB13FC40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05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Result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C4B2F1-4254-59FF-3CE4-832B8B453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5" y="1190625"/>
            <a:ext cx="60007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8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4203C-083C-C74C-B815-171DC9A59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CDD32-FFD5-C0D1-6808-69F9DB14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06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Deep Learning</a:t>
            </a:r>
            <a:endParaRPr lang="ko-KR" altLang="en-US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4E2C4CF-7451-A92A-1518-FA8507F89294}"/>
              </a:ext>
            </a:extLst>
          </p:cNvPr>
          <p:cNvGrpSpPr/>
          <p:nvPr/>
        </p:nvGrpSpPr>
        <p:grpSpPr>
          <a:xfrm>
            <a:off x="4020694" y="804856"/>
            <a:ext cx="4150612" cy="4073515"/>
            <a:chOff x="2458192" y="721729"/>
            <a:chExt cx="4150612" cy="4073515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21DB7C3-F91E-C779-2279-E67374580905}"/>
                </a:ext>
              </a:extLst>
            </p:cNvPr>
            <p:cNvSpPr/>
            <p:nvPr/>
          </p:nvSpPr>
          <p:spPr>
            <a:xfrm>
              <a:off x="2458192" y="1715984"/>
              <a:ext cx="754084" cy="754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5AFDCE6-DE96-F6A3-6491-156980645B5A}"/>
                </a:ext>
              </a:extLst>
            </p:cNvPr>
            <p:cNvSpPr/>
            <p:nvPr/>
          </p:nvSpPr>
          <p:spPr>
            <a:xfrm>
              <a:off x="2458192" y="2683243"/>
              <a:ext cx="754084" cy="754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1C79219-5BE8-7CC6-276E-868DF5555864}"/>
                </a:ext>
              </a:extLst>
            </p:cNvPr>
            <p:cNvSpPr/>
            <p:nvPr/>
          </p:nvSpPr>
          <p:spPr>
            <a:xfrm>
              <a:off x="2458192" y="3650503"/>
              <a:ext cx="754084" cy="754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0D07727-D61D-C2CF-2DEE-567C85B126D1}"/>
                </a:ext>
              </a:extLst>
            </p:cNvPr>
            <p:cNvSpPr/>
            <p:nvPr/>
          </p:nvSpPr>
          <p:spPr>
            <a:xfrm>
              <a:off x="4201886" y="4041160"/>
              <a:ext cx="754084" cy="754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84AD5A1-125F-3B80-4F72-7AB7C1F2567F}"/>
                </a:ext>
              </a:extLst>
            </p:cNvPr>
            <p:cNvSpPr/>
            <p:nvPr/>
          </p:nvSpPr>
          <p:spPr>
            <a:xfrm>
              <a:off x="4201886" y="3067093"/>
              <a:ext cx="754084" cy="754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90BB3B1-2250-A8CB-37C5-25C3E49F7CE6}"/>
                </a:ext>
              </a:extLst>
            </p:cNvPr>
            <p:cNvSpPr/>
            <p:nvPr/>
          </p:nvSpPr>
          <p:spPr>
            <a:xfrm>
              <a:off x="4201886" y="2093026"/>
              <a:ext cx="754084" cy="754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1DAAA29-0B6F-A63B-C86F-4E544BC6F1A4}"/>
                </a:ext>
              </a:extLst>
            </p:cNvPr>
            <p:cNvSpPr/>
            <p:nvPr/>
          </p:nvSpPr>
          <p:spPr>
            <a:xfrm>
              <a:off x="4201886" y="1118959"/>
              <a:ext cx="754084" cy="754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5B34B7D-EE3A-73B5-EB39-B8C5461FE386}"/>
                </a:ext>
              </a:extLst>
            </p:cNvPr>
            <p:cNvSpPr/>
            <p:nvPr/>
          </p:nvSpPr>
          <p:spPr>
            <a:xfrm>
              <a:off x="5793180" y="3067093"/>
              <a:ext cx="754084" cy="754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419F586-5C28-A9A5-28D4-F84DCF15C4D2}"/>
                </a:ext>
              </a:extLst>
            </p:cNvPr>
            <p:cNvSpPr/>
            <p:nvPr/>
          </p:nvSpPr>
          <p:spPr>
            <a:xfrm>
              <a:off x="5793180" y="2093026"/>
              <a:ext cx="754084" cy="754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8F55845-EF66-D01D-7E3C-2CB249466571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 flipV="1">
              <a:off x="3212276" y="1496001"/>
              <a:ext cx="989610" cy="5970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5046EBB-343C-BFE0-E8D6-C27F73B93995}"/>
                </a:ext>
              </a:extLst>
            </p:cNvPr>
            <p:cNvCxnSpPr>
              <a:stCxn id="6" idx="6"/>
              <a:endCxn id="11" idx="2"/>
            </p:cNvCxnSpPr>
            <p:nvPr/>
          </p:nvCxnSpPr>
          <p:spPr>
            <a:xfrm>
              <a:off x="3212276" y="2093026"/>
              <a:ext cx="989610" cy="3770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D45DC39-47F9-6CA8-3961-5AF5060B587F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>
              <a:off x="3212276" y="2093026"/>
              <a:ext cx="989610" cy="13511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00BB9B6-AD0E-6617-9A7A-D1C701EA04B4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>
              <a:off x="3212276" y="2093026"/>
              <a:ext cx="989610" cy="23251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956FF76-7875-CD8E-76A5-C8FC61271F1C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 flipV="1">
              <a:off x="3212276" y="1496001"/>
              <a:ext cx="989610" cy="15642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4A81C9B-F7AE-8029-FD41-A473939CF050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 flipV="1">
              <a:off x="3212276" y="2470068"/>
              <a:ext cx="989610" cy="5902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CF2173A6-2129-D9DD-6BC5-429AD215CDCC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>
              <a:off x="3212276" y="3060285"/>
              <a:ext cx="989610" cy="3838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6720FB5-440E-2387-A9AB-7A0713A5A0AC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3212276" y="3060285"/>
              <a:ext cx="989610" cy="13579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C90E569-97BA-0993-1005-30EE7D4FE5A0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 flipV="1">
              <a:off x="3212276" y="1496001"/>
              <a:ext cx="989610" cy="25315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B5CE980-0D40-14D6-6579-A0FA0B62AC03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 flipV="1">
              <a:off x="3212276" y="2470068"/>
              <a:ext cx="989610" cy="15574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C3923C1-9961-5227-096B-0373619613C0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 flipV="1">
              <a:off x="3212276" y="3444135"/>
              <a:ext cx="989610" cy="5834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C17AFB2-5415-F41E-08AC-FBE3D6B5E6DE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3212276" y="4027545"/>
              <a:ext cx="989610" cy="3906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46805D8-9824-F5F9-74AD-5B2FD839EA70}"/>
                </a:ext>
              </a:extLst>
            </p:cNvPr>
            <p:cNvCxnSpPr>
              <a:stCxn id="12" idx="6"/>
              <a:endCxn id="14" idx="2"/>
            </p:cNvCxnSpPr>
            <p:nvPr/>
          </p:nvCxnSpPr>
          <p:spPr>
            <a:xfrm>
              <a:off x="4955970" y="1496001"/>
              <a:ext cx="837210" cy="9740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6B9C693-A7BA-E017-E761-097768AB716E}"/>
                </a:ext>
              </a:extLst>
            </p:cNvPr>
            <p:cNvCxnSpPr>
              <a:stCxn id="12" idx="6"/>
              <a:endCxn id="13" idx="2"/>
            </p:cNvCxnSpPr>
            <p:nvPr/>
          </p:nvCxnSpPr>
          <p:spPr>
            <a:xfrm>
              <a:off x="4955970" y="1496001"/>
              <a:ext cx="837210" cy="19481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CBEBC317-AB20-0B8B-C219-5AE38CF1AB51}"/>
                </a:ext>
              </a:extLst>
            </p:cNvPr>
            <p:cNvCxnSpPr>
              <a:stCxn id="11" idx="6"/>
              <a:endCxn id="14" idx="2"/>
            </p:cNvCxnSpPr>
            <p:nvPr/>
          </p:nvCxnSpPr>
          <p:spPr>
            <a:xfrm>
              <a:off x="4955970" y="2470068"/>
              <a:ext cx="83721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121A07E0-DEEA-E20D-C1E0-F2411C8F097F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>
            <a:xfrm>
              <a:off x="4955970" y="2470068"/>
              <a:ext cx="837210" cy="9740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CFDD0511-3EEC-087D-D335-DD8F7C6E87B3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 flipV="1">
              <a:off x="4955970" y="2470068"/>
              <a:ext cx="837210" cy="9740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0CCAF0A-EF6D-1421-C707-2C7FAC8AB804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>
              <a:off x="4955970" y="3444135"/>
              <a:ext cx="83721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491DA59B-BF75-9E6E-1C0F-BF13973056EF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>
            <a:xfrm flipV="1">
              <a:off x="4955970" y="2470068"/>
              <a:ext cx="837210" cy="19481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08FA8766-F657-C250-8B42-5BBE1887B520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 flipV="1">
              <a:off x="4955970" y="3444135"/>
              <a:ext cx="837210" cy="9740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ABDA1AF-0C63-4E7B-7E89-0B318FB44A3D}"/>
                </a:ext>
              </a:extLst>
            </p:cNvPr>
            <p:cNvSpPr txBox="1"/>
            <p:nvPr/>
          </p:nvSpPr>
          <p:spPr>
            <a:xfrm>
              <a:off x="2486421" y="1311335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Input</a:t>
              </a:r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EDB2F2-44CB-F576-ACF3-D2E290AE2413}"/>
                </a:ext>
              </a:extLst>
            </p:cNvPr>
            <p:cNvSpPr txBox="1"/>
            <p:nvPr/>
          </p:nvSpPr>
          <p:spPr>
            <a:xfrm>
              <a:off x="4121110" y="721729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Hidden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BF0018-DC4E-6101-809F-317963769953}"/>
                </a:ext>
              </a:extLst>
            </p:cNvPr>
            <p:cNvSpPr txBox="1"/>
            <p:nvPr/>
          </p:nvSpPr>
          <p:spPr>
            <a:xfrm>
              <a:off x="5731641" y="172312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Output</a:t>
              </a:r>
              <a:endParaRPr lang="ko-KR" altLang="en-US" dirty="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B76861D-2DBB-1F00-245A-39F23B26F9B9}"/>
              </a:ext>
            </a:extLst>
          </p:cNvPr>
          <p:cNvSpPr txBox="1"/>
          <p:nvPr/>
        </p:nvSpPr>
        <p:spPr>
          <a:xfrm>
            <a:off x="610941" y="5091546"/>
            <a:ext cx="10970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Input Layer: Feature </a:t>
            </a:r>
            <a:r>
              <a:rPr lang="ko-KR" altLang="en-US" sz="2000" dirty="0"/>
              <a:t>정보를 입력 받아 다음 </a:t>
            </a:r>
            <a:r>
              <a:rPr lang="en-US" altLang="ko-KR" sz="2000" dirty="0"/>
              <a:t>layer</a:t>
            </a:r>
            <a:r>
              <a:rPr lang="ko-KR" altLang="en-US" sz="2000" dirty="0"/>
              <a:t>로 전달</a:t>
            </a:r>
            <a:endParaRPr lang="en-US" altLang="ko-KR" sz="2000" dirty="0"/>
          </a:p>
          <a:p>
            <a:r>
              <a:rPr lang="en-US" altLang="ko-KR" sz="2000" dirty="0"/>
              <a:t>Hidden Layer: </a:t>
            </a:r>
            <a:r>
              <a:rPr lang="ko-KR" altLang="en-US" sz="2000" dirty="0"/>
              <a:t>입력 받은 데이터에서 종속변수의 값을 예측하는데 중요한 특성 추출</a:t>
            </a:r>
            <a:endParaRPr lang="en-US" altLang="ko-KR" sz="2000" dirty="0"/>
          </a:p>
          <a:p>
            <a:r>
              <a:rPr lang="en-US" altLang="ko-KR" sz="2000" dirty="0"/>
              <a:t>Output Layer: </a:t>
            </a:r>
            <a:r>
              <a:rPr lang="ko-KR" altLang="en-US" sz="2000" dirty="0"/>
              <a:t>종속 변수의 예측 값을 출력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86926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045AA-B9B4-90AF-7141-70AE3A0EB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1B36C-426F-C3BA-210D-273F3E68C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06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Deep Learning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C7B64-A047-829E-8A55-F09A374D197D}"/>
              </a:ext>
            </a:extLst>
          </p:cNvPr>
          <p:cNvSpPr txBox="1"/>
          <p:nvPr/>
        </p:nvSpPr>
        <p:spPr>
          <a:xfrm>
            <a:off x="531273" y="1843950"/>
            <a:ext cx="48792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Loss Function</a:t>
            </a:r>
          </a:p>
          <a:p>
            <a:r>
              <a:rPr lang="ko-KR" altLang="en-US" sz="2000" dirty="0"/>
              <a:t>예측 값과 실제 값 사이의 오차 계산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Optimizer</a:t>
            </a:r>
          </a:p>
          <a:p>
            <a:r>
              <a:rPr lang="en-US" altLang="ko-KR" sz="2000" dirty="0"/>
              <a:t>Loss Function</a:t>
            </a:r>
            <a:r>
              <a:rPr lang="ko-KR" altLang="en-US" sz="2000" dirty="0"/>
              <a:t>의 최소값을 찾아가는 방법</a:t>
            </a:r>
            <a:endParaRPr lang="en-US" altLang="ko-KR" sz="2000" dirty="0"/>
          </a:p>
          <a:p>
            <a:r>
              <a:rPr lang="ko-KR" altLang="en-US" sz="2000" dirty="0"/>
              <a:t>오차를 어떻게 </a:t>
            </a:r>
            <a:r>
              <a:rPr lang="ko-KR" altLang="en-US" sz="2000" dirty="0" err="1"/>
              <a:t>줄여나갈지</a:t>
            </a:r>
            <a:endParaRPr lang="en-US" altLang="ko-KR" sz="2000" dirty="0"/>
          </a:p>
          <a:p>
            <a:endParaRPr lang="en-US" altLang="ko-KR" sz="2000" b="1" dirty="0"/>
          </a:p>
          <a:p>
            <a:r>
              <a:rPr lang="en-US" altLang="ko-KR" sz="2000" b="1" dirty="0"/>
              <a:t>Activation Function</a:t>
            </a:r>
          </a:p>
          <a:p>
            <a:r>
              <a:rPr lang="ko-KR" altLang="en-US" sz="2000" dirty="0"/>
              <a:t>입력 신호의 총합을 출력 신호로 변환</a:t>
            </a:r>
            <a:endParaRPr lang="en-US" altLang="ko-KR" sz="2000" dirty="0"/>
          </a:p>
          <a:p>
            <a:r>
              <a:rPr lang="ko-KR" altLang="en-US" sz="2000" dirty="0"/>
              <a:t>다음 </a:t>
            </a:r>
            <a:r>
              <a:rPr lang="en-US" altLang="ko-KR" sz="2000" dirty="0"/>
              <a:t>layer</a:t>
            </a:r>
            <a:r>
              <a:rPr lang="ko-KR" altLang="en-US" sz="2000" dirty="0"/>
              <a:t>로 값을 어떻게 넘길지</a:t>
            </a:r>
            <a:endParaRPr lang="en-US" altLang="ko-KR" sz="20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564D00E-2183-8204-E09A-47FD72D00DC4}"/>
              </a:ext>
            </a:extLst>
          </p:cNvPr>
          <p:cNvGrpSpPr/>
          <p:nvPr/>
        </p:nvGrpSpPr>
        <p:grpSpPr>
          <a:xfrm>
            <a:off x="6253077" y="1462028"/>
            <a:ext cx="4509630" cy="3933944"/>
            <a:chOff x="6779103" y="1109417"/>
            <a:chExt cx="4509630" cy="3933944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3A1C77C2-5383-69C1-6A61-AED6CA98BC94}"/>
                </a:ext>
              </a:extLst>
            </p:cNvPr>
            <p:cNvGrpSpPr/>
            <p:nvPr/>
          </p:nvGrpSpPr>
          <p:grpSpPr>
            <a:xfrm>
              <a:off x="6779103" y="1109417"/>
              <a:ext cx="4509630" cy="3933944"/>
              <a:chOff x="7250875" y="1005168"/>
              <a:chExt cx="4509630" cy="39339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AF24F156-0980-CF85-5E41-15EDCF086F47}"/>
                      </a:ext>
                    </a:extLst>
                  </p:cNvPr>
                  <p:cNvSpPr/>
                  <p:nvPr/>
                </p:nvSpPr>
                <p:spPr>
                  <a:xfrm>
                    <a:off x="7250875" y="1005168"/>
                    <a:ext cx="2048494" cy="49876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𝐼𝑛𝑝𝑢𝑡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AF24F156-0980-CF85-5E41-15EDCF086F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0875" y="1005168"/>
                    <a:ext cx="2048494" cy="49876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직사각형 6">
                    <a:extLst>
                      <a:ext uri="{FF2B5EF4-FFF2-40B4-BE49-F238E27FC236}">
                        <a16:creationId xmlns:a16="http://schemas.microsoft.com/office/drawing/2014/main" id="{BC478F0F-C5AB-01D8-D043-60497F9B6084}"/>
                      </a:ext>
                    </a:extLst>
                  </p:cNvPr>
                  <p:cNvSpPr/>
                  <p:nvPr/>
                </p:nvSpPr>
                <p:spPr>
                  <a:xfrm>
                    <a:off x="7434943" y="1854098"/>
                    <a:ext cx="1680358" cy="498764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oMath>
                      </m:oMathPara>
                    </a14:m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직사각형 6">
                    <a:extLst>
                      <a:ext uri="{FF2B5EF4-FFF2-40B4-BE49-F238E27FC236}">
                        <a16:creationId xmlns:a16="http://schemas.microsoft.com/office/drawing/2014/main" id="{BC478F0F-C5AB-01D8-D043-60497F9B60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4943" y="1854098"/>
                    <a:ext cx="1680358" cy="49876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79A7B3B6-AE63-1372-D906-E65FC2C773D7}"/>
                      </a:ext>
                    </a:extLst>
                  </p:cNvPr>
                  <p:cNvSpPr/>
                  <p:nvPr/>
                </p:nvSpPr>
                <p:spPr>
                  <a:xfrm>
                    <a:off x="7434943" y="2713160"/>
                    <a:ext cx="1680358" cy="498764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79A7B3B6-AE63-1372-D906-E65FC2C773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4943" y="2713160"/>
                    <a:ext cx="1680358" cy="49876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66D163EF-2655-A5B8-D7A1-18FF4D1C97EC}"/>
                      </a:ext>
                    </a:extLst>
                  </p:cNvPr>
                  <p:cNvSpPr/>
                  <p:nvPr/>
                </p:nvSpPr>
                <p:spPr>
                  <a:xfrm>
                    <a:off x="7434943" y="3575481"/>
                    <a:ext cx="1680358" cy="498764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h𝑛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oMath>
                      </m:oMathPara>
                    </a14:m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66D163EF-2655-A5B8-D7A1-18FF4D1C97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4943" y="3575481"/>
                    <a:ext cx="1680358" cy="49876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직사각형 11">
                    <a:extLst>
                      <a:ext uri="{FF2B5EF4-FFF2-40B4-BE49-F238E27FC236}">
                        <a16:creationId xmlns:a16="http://schemas.microsoft.com/office/drawing/2014/main" id="{400ACF47-1FF1-6966-5B28-24A4E52D44E5}"/>
                      </a:ext>
                    </a:extLst>
                  </p:cNvPr>
                  <p:cNvSpPr/>
                  <p:nvPr/>
                </p:nvSpPr>
                <p:spPr>
                  <a:xfrm>
                    <a:off x="7250875" y="4440348"/>
                    <a:ext cx="2048494" cy="49876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𝑂𝑢𝑡𝑝𝑢𝑡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2" name="직사각형 11">
                    <a:extLst>
                      <a:ext uri="{FF2B5EF4-FFF2-40B4-BE49-F238E27FC236}">
                        <a16:creationId xmlns:a16="http://schemas.microsoft.com/office/drawing/2014/main" id="{400ACF47-1FF1-6966-5B28-24A4E52D44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0875" y="4440348"/>
                    <a:ext cx="2048494" cy="49876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E549EFA9-7421-2E54-2279-459D8CEC51C1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>
                <a:off x="8275122" y="1503932"/>
                <a:ext cx="0" cy="35016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4217CD4C-5D91-D4D0-5C2A-5020927167F1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>
                <a:off x="8275122" y="2352862"/>
                <a:ext cx="0" cy="36029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24313F4A-5CED-1EE9-B5FA-6E43E46812DD}"/>
                  </a:ext>
                </a:extLst>
              </p:cNvPr>
              <p:cNvCxnSpPr>
                <a:stCxn id="9" idx="2"/>
                <a:endCxn id="10" idx="0"/>
              </p:cNvCxnSpPr>
              <p:nvPr/>
            </p:nvCxnSpPr>
            <p:spPr>
              <a:xfrm>
                <a:off x="8275122" y="3211924"/>
                <a:ext cx="0" cy="36355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51B8D953-86A2-1841-4CD5-EEB3E59DA486}"/>
                  </a:ext>
                </a:extLst>
              </p:cNvPr>
              <p:cNvCxnSpPr>
                <a:stCxn id="10" idx="2"/>
                <a:endCxn id="12" idx="0"/>
              </p:cNvCxnSpPr>
              <p:nvPr/>
            </p:nvCxnSpPr>
            <p:spPr>
              <a:xfrm>
                <a:off x="8275122" y="4074245"/>
                <a:ext cx="0" cy="36610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화살표: 굽음 22">
                <a:extLst>
                  <a:ext uri="{FF2B5EF4-FFF2-40B4-BE49-F238E27FC236}">
                    <a16:creationId xmlns:a16="http://schemas.microsoft.com/office/drawing/2014/main" id="{D5E3ED21-B292-27CE-D483-78168226BF7F}"/>
                  </a:ext>
                </a:extLst>
              </p:cNvPr>
              <p:cNvSpPr/>
              <p:nvPr/>
            </p:nvSpPr>
            <p:spPr>
              <a:xfrm rot="5400000" flipH="1">
                <a:off x="9360271" y="3994557"/>
                <a:ext cx="932213" cy="626340"/>
              </a:xfrm>
              <a:prstGeom prst="ben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391CB8-659C-2AB9-BC14-D69CDD518FD1}"/>
                  </a:ext>
                </a:extLst>
              </p:cNvPr>
              <p:cNvSpPr txBox="1"/>
              <p:nvPr/>
            </p:nvSpPr>
            <p:spPr>
              <a:xfrm>
                <a:off x="10139548" y="4091003"/>
                <a:ext cx="1620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Loss Function</a:t>
                </a:r>
                <a:endParaRPr lang="ko-KR" altLang="en-US" dirty="0"/>
              </a:p>
            </p:txBody>
          </p:sp>
          <p:sp>
            <p:nvSpPr>
              <p:cNvPr id="26" name="화살표: 오른쪽 25">
                <a:extLst>
                  <a:ext uri="{FF2B5EF4-FFF2-40B4-BE49-F238E27FC236}">
                    <a16:creationId xmlns:a16="http://schemas.microsoft.com/office/drawing/2014/main" id="{9E2CAF04-263A-2167-30D5-3887B39B4F9F}"/>
                  </a:ext>
                </a:extLst>
              </p:cNvPr>
              <p:cNvSpPr/>
              <p:nvPr/>
            </p:nvSpPr>
            <p:spPr>
              <a:xfrm rot="16200000">
                <a:off x="9644149" y="3141238"/>
                <a:ext cx="668440" cy="37523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8962A8C-1F5A-A9EB-1459-632076C8E151}"/>
                  </a:ext>
                </a:extLst>
              </p:cNvPr>
              <p:cNvSpPr txBox="1"/>
              <p:nvPr/>
            </p:nvSpPr>
            <p:spPr>
              <a:xfrm>
                <a:off x="10139548" y="3261106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Optimizer</a:t>
                </a:r>
                <a:endParaRPr lang="ko-KR" alt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904F3D-9AF7-CFFE-E2F3-1C86435CE3B1}"/>
                </a:ext>
              </a:extLst>
            </p:cNvPr>
            <p:cNvSpPr txBox="1"/>
            <p:nvPr/>
          </p:nvSpPr>
          <p:spPr>
            <a:xfrm>
              <a:off x="7876303" y="1614088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Activation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DCD6A7-784B-5411-AE24-59F9DC8D51F1}"/>
                </a:ext>
              </a:extLst>
            </p:cNvPr>
            <p:cNvSpPr txBox="1"/>
            <p:nvPr/>
          </p:nvSpPr>
          <p:spPr>
            <a:xfrm>
              <a:off x="7876302" y="2448760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Activation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D995E0-4BFD-4D89-D9CD-30216805FDDE}"/>
                </a:ext>
              </a:extLst>
            </p:cNvPr>
            <p:cNvSpPr txBox="1"/>
            <p:nvPr/>
          </p:nvSpPr>
          <p:spPr>
            <a:xfrm>
              <a:off x="7876302" y="3313627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Activation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9874A4-A942-7489-D6FD-98EDDC84C7D8}"/>
                </a:ext>
              </a:extLst>
            </p:cNvPr>
            <p:cNvSpPr txBox="1"/>
            <p:nvPr/>
          </p:nvSpPr>
          <p:spPr>
            <a:xfrm>
              <a:off x="7876302" y="4178494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Activation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7731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D3654-17E2-A894-94A9-7AB1DB47D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75DB7-1E87-C00F-CC4F-A74A9944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06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Deep Learning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C66E57C-0E0C-44F4-AB16-77FA8EF10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741257"/>
              </p:ext>
            </p:extLst>
          </p:nvPr>
        </p:nvGraphicFramePr>
        <p:xfrm>
          <a:off x="203196" y="1648259"/>
          <a:ext cx="116136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020">
                  <a:extLst>
                    <a:ext uri="{9D8B030D-6E8A-4147-A177-3AD203B41FA5}">
                      <a16:colId xmlns:a16="http://schemas.microsoft.com/office/drawing/2014/main" val="470291896"/>
                    </a:ext>
                  </a:extLst>
                </a:gridCol>
                <a:gridCol w="1948007">
                  <a:extLst>
                    <a:ext uri="{9D8B030D-6E8A-4147-A177-3AD203B41FA5}">
                      <a16:colId xmlns:a16="http://schemas.microsoft.com/office/drawing/2014/main" val="1692186168"/>
                    </a:ext>
                  </a:extLst>
                </a:gridCol>
                <a:gridCol w="1781479">
                  <a:extLst>
                    <a:ext uri="{9D8B030D-6E8A-4147-A177-3AD203B41FA5}">
                      <a16:colId xmlns:a16="http://schemas.microsoft.com/office/drawing/2014/main" val="1345971470"/>
                    </a:ext>
                  </a:extLst>
                </a:gridCol>
                <a:gridCol w="1413598">
                  <a:extLst>
                    <a:ext uri="{9D8B030D-6E8A-4147-A177-3AD203B41FA5}">
                      <a16:colId xmlns:a16="http://schemas.microsoft.com/office/drawing/2014/main" val="1001932844"/>
                    </a:ext>
                  </a:extLst>
                </a:gridCol>
                <a:gridCol w="2476305">
                  <a:extLst>
                    <a:ext uri="{9D8B030D-6E8A-4147-A177-3AD203B41FA5}">
                      <a16:colId xmlns:a16="http://schemas.microsoft.com/office/drawing/2014/main" val="2270954540"/>
                    </a:ext>
                  </a:extLst>
                </a:gridCol>
                <a:gridCol w="1172985">
                  <a:extLst>
                    <a:ext uri="{9D8B030D-6E8A-4147-A177-3AD203B41FA5}">
                      <a16:colId xmlns:a16="http://schemas.microsoft.com/office/drawing/2014/main" val="1515094461"/>
                    </a:ext>
                  </a:extLst>
                </a:gridCol>
                <a:gridCol w="1374267">
                  <a:extLst>
                    <a:ext uri="{9D8B030D-6E8A-4147-A177-3AD203B41FA5}">
                      <a16:colId xmlns:a16="http://schemas.microsoft.com/office/drawing/2014/main" val="456667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InputDim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Activation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Optimizer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LossFunction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Epochs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17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64-48-32-16-8-2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ReLU</a:t>
                      </a:r>
                      <a:r>
                        <a:rPr lang="en-US" altLang="ko-KR" dirty="0"/>
                        <a:t>/Sigmoid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CrossEntropyLoss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87.80%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90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50-28-16-8-1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ReLU</a:t>
                      </a:r>
                      <a:r>
                        <a:rPr lang="en-US" altLang="ko-KR" dirty="0"/>
                        <a:t>/Sigmoid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Binary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CrossEntropy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 (ES)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90.39%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2275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7A141A9-0F7F-DB1A-B6FE-553184CACF6A}"/>
              </a:ext>
            </a:extLst>
          </p:cNvPr>
          <p:cNvSpPr txBox="1"/>
          <p:nvPr/>
        </p:nvSpPr>
        <p:spPr>
          <a:xfrm>
            <a:off x="8480609" y="1278927"/>
            <a:ext cx="333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Y: </a:t>
            </a:r>
            <a:r>
              <a:rPr lang="en-US" altLang="ko-KR" dirty="0" err="1"/>
              <a:t>HadHeartAttack+HadAngina</a:t>
            </a:r>
            <a:endParaRPr lang="ko-KR" altLang="en-US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1C11A53-2603-80AF-8B47-A7F740F55B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3294" y="2775855"/>
            <a:ext cx="1448792" cy="267195"/>
          </a:xfrm>
          <a:prstGeom prst="bentConnector3">
            <a:avLst>
              <a:gd name="adj1" fmla="val 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5CB5FC-4A6B-B4ED-EA4A-E212FBE81892}"/>
              </a:ext>
            </a:extLst>
          </p:cNvPr>
          <p:cNvSpPr txBox="1"/>
          <p:nvPr/>
        </p:nvSpPr>
        <p:spPr>
          <a:xfrm>
            <a:off x="203196" y="3643316"/>
            <a:ext cx="7312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Fisher’s score</a:t>
            </a:r>
            <a:r>
              <a:rPr lang="ko-KR" altLang="en-US" dirty="0"/>
              <a:t>로 계산한 </a:t>
            </a:r>
            <a:r>
              <a:rPr lang="en-US" altLang="ko-KR" dirty="0"/>
              <a:t>Feature Importance </a:t>
            </a:r>
            <a:r>
              <a:rPr lang="ko-KR" altLang="en-US" dirty="0"/>
              <a:t>기반</a:t>
            </a:r>
            <a:r>
              <a:rPr lang="en-US" altLang="ko-KR" dirty="0"/>
              <a:t>, </a:t>
            </a:r>
            <a:r>
              <a:rPr lang="ko-KR" altLang="en-US" dirty="0"/>
              <a:t>상위 </a:t>
            </a:r>
            <a:r>
              <a:rPr lang="en-US" altLang="ko-KR" dirty="0"/>
              <a:t>20</a:t>
            </a:r>
            <a:r>
              <a:rPr lang="ko-KR" altLang="en-US" dirty="0"/>
              <a:t>개 </a:t>
            </a:r>
            <a:r>
              <a:rPr lang="en-US" altLang="ko-KR" dirty="0"/>
              <a:t>feature </a:t>
            </a:r>
            <a:r>
              <a:rPr lang="ko-KR" altLang="en-US" dirty="0"/>
              <a:t>선택</a:t>
            </a:r>
            <a:endParaRPr lang="en-US" altLang="ko-KR" dirty="0"/>
          </a:p>
          <a:p>
            <a:r>
              <a:rPr lang="en-US" altLang="ko-KR" dirty="0" err="1"/>
              <a:t>GeneralHealth</a:t>
            </a:r>
            <a:r>
              <a:rPr lang="en-US" altLang="ko-KR" dirty="0"/>
              <a:t>, </a:t>
            </a:r>
            <a:r>
              <a:rPr lang="en-US" altLang="ko-KR" dirty="0" err="1"/>
              <a:t>AgeCategory</a:t>
            </a:r>
            <a:r>
              <a:rPr lang="en-US" altLang="ko-KR" dirty="0"/>
              <a:t>, </a:t>
            </a:r>
            <a:r>
              <a:rPr lang="en-US" altLang="ko-KR" dirty="0" err="1"/>
              <a:t>AlcoholDrinkers</a:t>
            </a:r>
            <a:r>
              <a:rPr lang="en-US" altLang="ko-KR" dirty="0"/>
              <a:t>, </a:t>
            </a:r>
            <a:r>
              <a:rPr lang="en-US" altLang="ko-KR" dirty="0" err="1"/>
              <a:t>PhysicalActivities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4118096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E701F-2334-ABEE-9CF5-11E4C220C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BA3CE-893B-78DC-F636-6B5D7FAD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07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Conclusion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30E95-38A5-A23E-30EF-A2EB7AE11799}"/>
              </a:ext>
            </a:extLst>
          </p:cNvPr>
          <p:cNvSpPr txBox="1"/>
          <p:nvPr/>
        </p:nvSpPr>
        <p:spPr>
          <a:xfrm>
            <a:off x="203199" y="1496673"/>
            <a:ext cx="1097011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472C4"/>
                </a:solidFill>
              </a:rPr>
              <a:t>Lesson Learned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Kaggle</a:t>
            </a:r>
            <a:r>
              <a:rPr lang="ko-KR" altLang="en-US" sz="2000" dirty="0"/>
              <a:t> 데이터를 다뤄보며 전체 과정 수행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정형 데이터에 대한 이해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강의시간에 다룬 다양한 </a:t>
            </a:r>
            <a:r>
              <a:rPr lang="en-US" altLang="ko-KR" sz="2000" dirty="0"/>
              <a:t>ML </a:t>
            </a:r>
            <a:r>
              <a:rPr lang="ko-KR" altLang="en-US" sz="2000" dirty="0"/>
              <a:t>모델과 </a:t>
            </a:r>
            <a:r>
              <a:rPr lang="en-US" altLang="ko-KR" sz="2000" dirty="0"/>
              <a:t>DL </a:t>
            </a:r>
            <a:r>
              <a:rPr lang="ko-KR" altLang="en-US" sz="2000" dirty="0"/>
              <a:t>모델 적용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대부분의 모델에서 </a:t>
            </a:r>
            <a:r>
              <a:rPr lang="en-US" altLang="ko-KR" sz="2000" dirty="0"/>
              <a:t>SMOTE</a:t>
            </a:r>
            <a:r>
              <a:rPr lang="ko-KR" altLang="en-US" sz="2000" dirty="0"/>
              <a:t>를 사용했을 때의 성능이 좋음</a:t>
            </a:r>
            <a:r>
              <a:rPr lang="en-US" altLang="ko-KR" sz="2000" dirty="0"/>
              <a:t> → Data Imbalance </a:t>
            </a:r>
            <a:r>
              <a:rPr lang="ko-KR" altLang="en-US" sz="2000" dirty="0"/>
              <a:t>문제의 중요성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400" b="1" dirty="0">
                <a:solidFill>
                  <a:srgbClr val="4472C4"/>
                </a:solidFill>
              </a:rPr>
              <a:t>Discussion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많은 양의 데이터</a:t>
            </a:r>
            <a:r>
              <a:rPr lang="en-US" altLang="ko-KR" sz="2000" dirty="0"/>
              <a:t>: </a:t>
            </a:r>
            <a:r>
              <a:rPr lang="ko-KR" altLang="en-US" sz="2000" dirty="0"/>
              <a:t>처리 시간을 고려하지 못해 문제를 해결하지 못함 </a:t>
            </a:r>
            <a:r>
              <a:rPr lang="en-US" altLang="ko-KR" sz="2000" dirty="0"/>
              <a:t>(KNN, SVM)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다양한 수의 </a:t>
            </a:r>
            <a:r>
              <a:rPr lang="en-US" altLang="ko-KR" sz="2000" dirty="0"/>
              <a:t>Feature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Fisher score, Correlation </a:t>
            </a:r>
            <a:r>
              <a:rPr lang="ko-KR" altLang="en-US" sz="2000" dirty="0"/>
              <a:t>상위 </a:t>
            </a:r>
            <a:r>
              <a:rPr lang="en-US" altLang="ko-KR" sz="2000" dirty="0"/>
              <a:t>20</a:t>
            </a:r>
            <a:r>
              <a:rPr lang="ko-KR" altLang="en-US" sz="2000" dirty="0"/>
              <a:t> </a:t>
            </a:r>
            <a:r>
              <a:rPr lang="en-US" altLang="ko-KR" sz="2000" dirty="0"/>
              <a:t>feature</a:t>
            </a:r>
            <a:r>
              <a:rPr lang="ko-KR" altLang="en-US" sz="2000" dirty="0"/>
              <a:t>만으로 학습했으나 성능 문제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Target</a:t>
            </a:r>
            <a:r>
              <a:rPr lang="ko-KR" altLang="en-US" sz="2000" dirty="0"/>
              <a:t> </a:t>
            </a:r>
            <a:r>
              <a:rPr lang="en-US" altLang="ko-KR" sz="2000" dirty="0"/>
              <a:t>data</a:t>
            </a:r>
            <a:r>
              <a:rPr lang="ko-KR" altLang="en-US" sz="2000" dirty="0"/>
              <a:t> 변경 </a:t>
            </a:r>
            <a:r>
              <a:rPr lang="en-US" altLang="ko-KR" sz="2000" dirty="0"/>
              <a:t>(Lung Disease, Diabetes)</a:t>
            </a:r>
          </a:p>
        </p:txBody>
      </p:sp>
    </p:spTree>
    <p:extLst>
      <p:ext uri="{BB962C8B-B14F-4D97-AF65-F5344CB8AC3E}">
        <p14:creationId xmlns:p14="http://schemas.microsoft.com/office/powerpoint/2010/main" val="3821220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EBD6C-61AF-8195-951D-547AFAA2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29FCE0-D4CC-4C6D-B84D-D4EFDF93B895}"/>
              </a:ext>
            </a:extLst>
          </p:cNvPr>
          <p:cNvSpPr txBox="1"/>
          <p:nvPr/>
        </p:nvSpPr>
        <p:spPr>
          <a:xfrm>
            <a:off x="267195" y="1113795"/>
            <a:ext cx="115665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Chawla, Nitesh V., et al. "SMOTE: synthetic minority over-sampling technique."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artificial intelligence research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16 (2002): 321-357.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Lin, Tsung-Yi, et al. "Focal loss for dense object detection."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 international conference on computer vision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2017.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516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180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684DA-D8DE-3E7F-A8A1-AC69C6F91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C5EA4-90F6-DDBF-7AE3-6F7C94C0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B52DA-B15A-F9D3-C51B-A648949443CB}"/>
              </a:ext>
            </a:extLst>
          </p:cNvPr>
          <p:cNvSpPr txBox="1"/>
          <p:nvPr/>
        </p:nvSpPr>
        <p:spPr>
          <a:xfrm>
            <a:off x="203199" y="851159"/>
            <a:ext cx="1097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472C4"/>
                </a:solidFill>
              </a:rPr>
              <a:t>Logistic</a:t>
            </a:r>
            <a:r>
              <a:rPr lang="ko-KR" altLang="en-US" sz="2400" b="1" dirty="0">
                <a:solidFill>
                  <a:srgbClr val="4472C4"/>
                </a:solidFill>
              </a:rPr>
              <a:t> </a:t>
            </a:r>
            <a:r>
              <a:rPr lang="en-US" altLang="ko-KR" sz="2400" b="1" dirty="0">
                <a:solidFill>
                  <a:srgbClr val="4472C4"/>
                </a:solidFill>
              </a:rPr>
              <a:t>Regression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5CBF74A-A227-3FF6-CDCF-B51CDE7F9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383338"/>
              </p:ext>
            </p:extLst>
          </p:nvPr>
        </p:nvGraphicFramePr>
        <p:xfrm>
          <a:off x="203197" y="1771869"/>
          <a:ext cx="1161366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095">
                  <a:extLst>
                    <a:ext uri="{9D8B030D-6E8A-4147-A177-3AD203B41FA5}">
                      <a16:colId xmlns:a16="http://schemas.microsoft.com/office/drawing/2014/main" val="4025764139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1349522181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1309096378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3779695952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1036678512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3006748239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726836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Parameter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Outlier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Imbalance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Feature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 Score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84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94.56%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0.3380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64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Standard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94.63%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0.3328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16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MinMax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94.65%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0.3327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29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MaxAbs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94.64%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0.3325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62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Normal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94.39%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0.0112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93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SMOTE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88.18%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0.8806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749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Standard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IQR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SMOTE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90.67%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0.9038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29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MinMax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SMOTE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90.66%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0.9038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259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MaxAbs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SMOTE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90.66%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0.9038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8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Normal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SMOTE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85.06%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0.8530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675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03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F2AA9-4AAB-298C-9909-C3500B93E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FACFF-BC51-7BB3-3792-90CEAC42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01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Subject</a:t>
            </a:r>
            <a:endParaRPr lang="ko-KR" altLang="en-US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3C6F3-E6DF-5349-8100-10EB4B36EBF5}"/>
              </a:ext>
            </a:extLst>
          </p:cNvPr>
          <p:cNvSpPr txBox="1"/>
          <p:nvPr/>
        </p:nvSpPr>
        <p:spPr>
          <a:xfrm>
            <a:off x="4717609" y="6160311"/>
            <a:ext cx="694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https://www.kaggle.com/datasets/kamilpytlak/personal-key-indicators-of-heart-disease/data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E2CA262C-05D4-5A72-6BB0-AC1D37044DAD}"/>
              </a:ext>
            </a:extLst>
          </p:cNvPr>
          <p:cNvSpPr txBox="1"/>
          <p:nvPr/>
        </p:nvSpPr>
        <p:spPr>
          <a:xfrm>
            <a:off x="688483" y="1802709"/>
            <a:ext cx="10815035" cy="4634602"/>
          </a:xfrm>
          <a:prstGeom prst="rect">
            <a:avLst/>
          </a:prstGeom>
          <a:ln>
            <a:solidFill>
              <a:srgbClr val="4472C4"/>
            </a:solidFill>
          </a:ln>
        </p:spPr>
        <p:txBody>
          <a:bodyPr lIns="50800" tIns="50800" rIns="50800" bIns="50800" rtlCol="0" anchor="ctr"/>
          <a:lstStyle/>
          <a:p>
            <a:pPr algn="ctr">
              <a:lnSpc>
                <a:spcPts val="3000"/>
              </a:lnSpc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8EF42-B55A-83DB-6D0B-398C96B0FD0C}"/>
              </a:ext>
            </a:extLst>
          </p:cNvPr>
          <p:cNvSpPr txBox="1"/>
          <p:nvPr/>
        </p:nvSpPr>
        <p:spPr>
          <a:xfrm>
            <a:off x="4112536" y="3566095"/>
            <a:ext cx="5098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Size</a:t>
            </a:r>
          </a:p>
          <a:p>
            <a:pPr algn="ctr"/>
            <a:r>
              <a:rPr lang="en-US" altLang="ko-KR" sz="4800" dirty="0"/>
              <a:t>(445132, 40)</a:t>
            </a:r>
            <a:endParaRPr lang="ko-KR" altLang="en-US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63CBB5-00D6-D0AF-3AD2-E0B5433A7320}"/>
              </a:ext>
            </a:extLst>
          </p:cNvPr>
          <p:cNvSpPr txBox="1"/>
          <p:nvPr/>
        </p:nvSpPr>
        <p:spPr>
          <a:xfrm>
            <a:off x="3997017" y="2039135"/>
            <a:ext cx="4197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Columns(40)</a:t>
            </a:r>
          </a:p>
          <a:p>
            <a:pPr algn="ctr"/>
            <a:r>
              <a:rPr lang="en-US" altLang="ko-KR" dirty="0"/>
              <a:t>Disease, Health, </a:t>
            </a:r>
            <a:r>
              <a:rPr lang="en-US" altLang="ko-KR" dirty="0" err="1"/>
              <a:t>LifeStyle</a:t>
            </a:r>
            <a:r>
              <a:rPr lang="en-US" altLang="ko-KR" dirty="0"/>
              <a:t>, Status, Vax, Checkup, </a:t>
            </a:r>
            <a:r>
              <a:rPr lang="en-US" altLang="ko-KR" dirty="0" err="1"/>
              <a:t>HeartDisease</a:t>
            </a:r>
            <a:r>
              <a:rPr lang="en-US" altLang="ko-KR" dirty="0"/>
              <a:t>, </a:t>
            </a:r>
            <a:r>
              <a:rPr lang="en-US" altLang="ko-KR" dirty="0" err="1"/>
              <a:t>etc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A71135-B535-92DD-C5EF-7917185D7ED2}"/>
              </a:ext>
            </a:extLst>
          </p:cNvPr>
          <p:cNvSpPr txBox="1"/>
          <p:nvPr/>
        </p:nvSpPr>
        <p:spPr>
          <a:xfrm>
            <a:off x="915741" y="3935426"/>
            <a:ext cx="3050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Row(445132)</a:t>
            </a:r>
          </a:p>
          <a:p>
            <a:pPr algn="ctr"/>
            <a:r>
              <a:rPr lang="en-US" altLang="ko-KR" dirty="0"/>
              <a:t>Persons registered with CDC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3867CE-7506-CDCF-48A2-32B8E0704C54}"/>
              </a:ext>
            </a:extLst>
          </p:cNvPr>
          <p:cNvSpPr txBox="1"/>
          <p:nvPr/>
        </p:nvSpPr>
        <p:spPr>
          <a:xfrm>
            <a:off x="688483" y="1216844"/>
            <a:ext cx="10970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Dataset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98469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D61F9-404C-D32C-D5E3-EFCE05060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D84CA-3031-775F-E7FC-DA8DDF8A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617928-9BFD-6A22-53B2-50F38375E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775381"/>
              </p:ext>
            </p:extLst>
          </p:nvPr>
        </p:nvGraphicFramePr>
        <p:xfrm>
          <a:off x="203199" y="1394429"/>
          <a:ext cx="11613665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095">
                  <a:extLst>
                    <a:ext uri="{9D8B030D-6E8A-4147-A177-3AD203B41FA5}">
                      <a16:colId xmlns:a16="http://schemas.microsoft.com/office/drawing/2014/main" val="4025764139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1349522181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1309096378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3779695952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1036678512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3006748239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726836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Parameter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Outlier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Imbalance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Feature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 Score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84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Y:HeartAttack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94.26%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0.1980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64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Robust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Y:HeartAttack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94.25%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16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Normalize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Y:HeartAttack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94.25%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29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Robust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IQR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SMOTE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Y:HeartAttack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91.66%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0.9139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62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94.11%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0.0068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93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Robust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90.94%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34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SMOTE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86.61%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0.8490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11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Robust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IQR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SMOTE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88.77%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0.8836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99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Robust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SMOTE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Correlation Data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70.95%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0.7318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7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Robust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SMOTE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Heart Disease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71.22%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0.6971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1268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8298A2-D612-80B2-D669-AAAFBFCEC868}"/>
              </a:ext>
            </a:extLst>
          </p:cNvPr>
          <p:cNvSpPr txBox="1"/>
          <p:nvPr/>
        </p:nvSpPr>
        <p:spPr>
          <a:xfrm>
            <a:off x="203199" y="851159"/>
            <a:ext cx="1097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472C4"/>
                </a:solidFill>
              </a:rPr>
              <a:t>SGD Classifier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E0341-F124-FFE2-BAE2-64ECF6B17B5C}"/>
              </a:ext>
            </a:extLst>
          </p:cNvPr>
          <p:cNvSpPr txBox="1"/>
          <p:nvPr/>
        </p:nvSpPr>
        <p:spPr>
          <a:xfrm>
            <a:off x="203199" y="6093754"/>
            <a:ext cx="11013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Correlation Data: </a:t>
            </a:r>
            <a:r>
              <a:rPr lang="en-US" altLang="ko-KR" dirty="0" err="1"/>
              <a:t>HadStroke</a:t>
            </a:r>
            <a:r>
              <a:rPr lang="en-US" altLang="ko-KR" dirty="0"/>
              <a:t>, </a:t>
            </a:r>
            <a:r>
              <a:rPr lang="en-US" altLang="ko-KR" dirty="0" err="1"/>
              <a:t>HadCOPD</a:t>
            </a:r>
            <a:r>
              <a:rPr lang="en-US" altLang="ko-KR" dirty="0"/>
              <a:t>, </a:t>
            </a:r>
            <a:r>
              <a:rPr lang="en-US" altLang="ko-KR" dirty="0" err="1"/>
              <a:t>HadKidneyDisease</a:t>
            </a:r>
            <a:r>
              <a:rPr lang="en-US" altLang="ko-KR" dirty="0"/>
              <a:t>, </a:t>
            </a:r>
            <a:r>
              <a:rPr lang="en-US" altLang="ko-KR" dirty="0" err="1"/>
              <a:t>HadArthritis</a:t>
            </a:r>
            <a:r>
              <a:rPr lang="en-US" altLang="ko-KR" dirty="0"/>
              <a:t>, </a:t>
            </a:r>
            <a:r>
              <a:rPr lang="en-US" altLang="ko-KR" dirty="0" err="1"/>
              <a:t>ChestScan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en-US" altLang="ko-KR" dirty="0"/>
              <a:t>Heart Disease: BMI, </a:t>
            </a:r>
            <a:r>
              <a:rPr lang="en-US" altLang="ko-KR" dirty="0" err="1"/>
              <a:t>PhysicalActivities</a:t>
            </a:r>
            <a:r>
              <a:rPr lang="en-US" altLang="ko-KR" dirty="0"/>
              <a:t>, </a:t>
            </a:r>
            <a:r>
              <a:rPr lang="en-US" altLang="ko-KR" dirty="0" err="1"/>
              <a:t>SmokerStatus</a:t>
            </a:r>
            <a:r>
              <a:rPr lang="en-US" altLang="ko-KR" dirty="0"/>
              <a:t>, </a:t>
            </a:r>
            <a:r>
              <a:rPr lang="en-US" altLang="ko-KR" dirty="0" err="1"/>
              <a:t>ECigaretteUsage</a:t>
            </a:r>
            <a:r>
              <a:rPr lang="en-US" altLang="ko-KR" dirty="0"/>
              <a:t>, </a:t>
            </a:r>
            <a:r>
              <a:rPr lang="en-US" altLang="ko-KR" dirty="0" err="1"/>
              <a:t>HadDiabetes</a:t>
            </a:r>
            <a:r>
              <a:rPr lang="en-US" altLang="ko-KR" dirty="0"/>
              <a:t>, </a:t>
            </a:r>
            <a:r>
              <a:rPr lang="en-US" altLang="ko-KR" dirty="0" err="1"/>
              <a:t>AlcoholDrinkers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4883715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811B8-71F9-5967-D915-CC67ED1C2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618EE-738B-530D-97A1-65937661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7E862-9D79-D24F-A92E-EC02AC6C88A8}"/>
              </a:ext>
            </a:extLst>
          </p:cNvPr>
          <p:cNvSpPr txBox="1"/>
          <p:nvPr/>
        </p:nvSpPr>
        <p:spPr>
          <a:xfrm>
            <a:off x="203199" y="851159"/>
            <a:ext cx="1097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472C4"/>
                </a:solidFill>
              </a:rPr>
              <a:t>SVM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53A5706-2F4D-CFA7-5D7B-DEC7A4728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197387"/>
              </p:ext>
            </p:extLst>
          </p:nvPr>
        </p:nvGraphicFramePr>
        <p:xfrm>
          <a:off x="203199" y="1476034"/>
          <a:ext cx="11613665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095">
                  <a:extLst>
                    <a:ext uri="{9D8B030D-6E8A-4147-A177-3AD203B41FA5}">
                      <a16:colId xmlns:a16="http://schemas.microsoft.com/office/drawing/2014/main" val="4025764139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1349522181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1309096378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3779695952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1036678512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3006748239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726836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Parameter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Outlier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Imbalance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Feature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 Score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84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Y:HeartAttack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94.39%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64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Standard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Y:HeartAttack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91.42%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16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Robust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Y:HeartAttack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91.23%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29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Kernel = ‘linear’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Standard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Y:HeartAttack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94.39%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6252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E4B9C0E-67DA-3B94-70E9-C7111E5693AE}"/>
              </a:ext>
            </a:extLst>
          </p:cNvPr>
          <p:cNvSpPr txBox="1"/>
          <p:nvPr/>
        </p:nvSpPr>
        <p:spPr>
          <a:xfrm>
            <a:off x="203199" y="4499796"/>
            <a:ext cx="1097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472C4"/>
                </a:solidFill>
              </a:rPr>
              <a:t>KNN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B1AA42E-D689-9681-2474-4D4CC4D4C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133490"/>
              </p:ext>
            </p:extLst>
          </p:nvPr>
        </p:nvGraphicFramePr>
        <p:xfrm>
          <a:off x="203197" y="5124671"/>
          <a:ext cx="1161366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095">
                  <a:extLst>
                    <a:ext uri="{9D8B030D-6E8A-4147-A177-3AD203B41FA5}">
                      <a16:colId xmlns:a16="http://schemas.microsoft.com/office/drawing/2014/main" val="4025764139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1349522181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1309096378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3779695952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1036678512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3006748239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726836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Parameter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Outlier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Imbalance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Feature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 Score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84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Y:HeartAttack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94.48%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640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1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3066E-A81F-28EB-23A8-C4135E11D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CF12D-70B0-7138-581F-C3E5D964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1E4DC-C56C-A576-9324-7402A63DCA88}"/>
              </a:ext>
            </a:extLst>
          </p:cNvPr>
          <p:cNvSpPr txBox="1"/>
          <p:nvPr/>
        </p:nvSpPr>
        <p:spPr>
          <a:xfrm>
            <a:off x="203199" y="851159"/>
            <a:ext cx="1097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472C4"/>
                </a:solidFill>
              </a:rPr>
              <a:t>Decision Tree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94927ED-1EB8-FC36-F75C-BA5551762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441023"/>
              </p:ext>
            </p:extLst>
          </p:nvPr>
        </p:nvGraphicFramePr>
        <p:xfrm>
          <a:off x="203197" y="1625600"/>
          <a:ext cx="11613665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095">
                  <a:extLst>
                    <a:ext uri="{9D8B030D-6E8A-4147-A177-3AD203B41FA5}">
                      <a16:colId xmlns:a16="http://schemas.microsoft.com/office/drawing/2014/main" val="4025764139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1349522181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1309096378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3779695952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1036678512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3006748239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726836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Parameter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Outlier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Imbalance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Feature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 Score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84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Standard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86.00%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64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Robust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85.83%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16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Normalize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86.14%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29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85.90%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62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Standard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SMOTE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90.20%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93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Robust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SMOTE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90.17%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41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Normalize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SMOTE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84.61%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31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IQR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SMOTE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90.21%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728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851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1B338-D413-E8E0-8C54-E3794363E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87F5C-0760-9AA3-F6C0-9A70BBBD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E1848-363D-89C5-1DA4-6A64EFFC2C93}"/>
              </a:ext>
            </a:extLst>
          </p:cNvPr>
          <p:cNvSpPr txBox="1"/>
          <p:nvPr/>
        </p:nvSpPr>
        <p:spPr>
          <a:xfrm>
            <a:off x="203199" y="851159"/>
            <a:ext cx="1097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472C4"/>
                </a:solidFill>
              </a:rPr>
              <a:t>Random Forest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D76B3CC-D5A6-038F-3B4F-0787B75FB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8537"/>
              </p:ext>
            </p:extLst>
          </p:nvPr>
        </p:nvGraphicFramePr>
        <p:xfrm>
          <a:off x="203199" y="1828800"/>
          <a:ext cx="1161366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566">
                  <a:extLst>
                    <a:ext uri="{9D8B030D-6E8A-4147-A177-3AD203B41FA5}">
                      <a16:colId xmlns:a16="http://schemas.microsoft.com/office/drawing/2014/main" val="4025764139"/>
                    </a:ext>
                  </a:extLst>
                </a:gridCol>
                <a:gridCol w="1536183">
                  <a:extLst>
                    <a:ext uri="{9D8B030D-6E8A-4147-A177-3AD203B41FA5}">
                      <a16:colId xmlns:a16="http://schemas.microsoft.com/office/drawing/2014/main" val="1349522181"/>
                    </a:ext>
                  </a:extLst>
                </a:gridCol>
                <a:gridCol w="1536183">
                  <a:extLst>
                    <a:ext uri="{9D8B030D-6E8A-4147-A177-3AD203B41FA5}">
                      <a16:colId xmlns:a16="http://schemas.microsoft.com/office/drawing/2014/main" val="1309096378"/>
                    </a:ext>
                  </a:extLst>
                </a:gridCol>
                <a:gridCol w="1536183">
                  <a:extLst>
                    <a:ext uri="{9D8B030D-6E8A-4147-A177-3AD203B41FA5}">
                      <a16:colId xmlns:a16="http://schemas.microsoft.com/office/drawing/2014/main" val="3779695952"/>
                    </a:ext>
                  </a:extLst>
                </a:gridCol>
                <a:gridCol w="1536183">
                  <a:extLst>
                    <a:ext uri="{9D8B030D-6E8A-4147-A177-3AD203B41FA5}">
                      <a16:colId xmlns:a16="http://schemas.microsoft.com/office/drawing/2014/main" val="1036678512"/>
                    </a:ext>
                  </a:extLst>
                </a:gridCol>
                <a:gridCol w="1536183">
                  <a:extLst>
                    <a:ext uri="{9D8B030D-6E8A-4147-A177-3AD203B41FA5}">
                      <a16:colId xmlns:a16="http://schemas.microsoft.com/office/drawing/2014/main" val="3006748239"/>
                    </a:ext>
                  </a:extLst>
                </a:gridCol>
                <a:gridCol w="1536183">
                  <a:extLst>
                    <a:ext uri="{9D8B030D-6E8A-4147-A177-3AD203B41FA5}">
                      <a16:colId xmlns:a16="http://schemas.microsoft.com/office/drawing/2014/main" val="726836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Parameter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Outlier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Imbalance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Feature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 Score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84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N_estimators</a:t>
                      </a:r>
                      <a:r>
                        <a:rPr lang="en-US" altLang="ko-KR" dirty="0"/>
                        <a:t> = 100, </a:t>
                      </a:r>
                      <a:r>
                        <a:rPr lang="en-US" altLang="ko-KR" dirty="0" err="1"/>
                        <a:t>max_depth</a:t>
                      </a:r>
                      <a:r>
                        <a:rPr lang="en-US" altLang="ko-KR" dirty="0"/>
                        <a:t> = 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91.32%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64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N_estimators</a:t>
                      </a:r>
                      <a:r>
                        <a:rPr lang="en-US" altLang="ko-KR" dirty="0"/>
                        <a:t> = 100, </a:t>
                      </a:r>
                      <a:r>
                        <a:rPr lang="en-US" altLang="ko-KR" dirty="0" err="1"/>
                        <a:t>max_depth</a:t>
                      </a:r>
                      <a:r>
                        <a:rPr lang="en-US" altLang="ko-KR" dirty="0"/>
                        <a:t> = 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91.37%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16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N_estimators</a:t>
                      </a:r>
                      <a:r>
                        <a:rPr lang="en-US" altLang="ko-KR" dirty="0"/>
                        <a:t> = 1000, </a:t>
                      </a:r>
                      <a:r>
                        <a:rPr lang="en-US" altLang="ko-KR" dirty="0" err="1"/>
                        <a:t>max_depth</a:t>
                      </a:r>
                      <a:r>
                        <a:rPr lang="en-US" altLang="ko-KR" dirty="0"/>
                        <a:t> = 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91.3%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29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N_estimators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=100, </a:t>
                      </a:r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max_depth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= 10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IQR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SMOTE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85.58%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0.84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033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2106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45F01-4994-8421-0E02-78484170D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13315-7F57-963B-EC67-D0748EAE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70D6B-5CA1-9D38-B724-17C13BD706D8}"/>
              </a:ext>
            </a:extLst>
          </p:cNvPr>
          <p:cNvSpPr txBox="1"/>
          <p:nvPr/>
        </p:nvSpPr>
        <p:spPr>
          <a:xfrm>
            <a:off x="203199" y="851159"/>
            <a:ext cx="1097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4472C4"/>
                </a:solidFill>
              </a:rPr>
              <a:t>LightGBM</a:t>
            </a:r>
            <a:endParaRPr lang="en-US" altLang="ko-KR" sz="2400" b="1" dirty="0">
              <a:solidFill>
                <a:srgbClr val="4472C4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C8AA41C-A662-F47C-45D6-0C149776B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623230"/>
              </p:ext>
            </p:extLst>
          </p:nvPr>
        </p:nvGraphicFramePr>
        <p:xfrm>
          <a:off x="203199" y="1828800"/>
          <a:ext cx="1161366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5509">
                  <a:extLst>
                    <a:ext uri="{9D8B030D-6E8A-4147-A177-3AD203B41FA5}">
                      <a16:colId xmlns:a16="http://schemas.microsoft.com/office/drawing/2014/main" val="4025764139"/>
                    </a:ext>
                  </a:extLst>
                </a:gridCol>
                <a:gridCol w="1491359">
                  <a:extLst>
                    <a:ext uri="{9D8B030D-6E8A-4147-A177-3AD203B41FA5}">
                      <a16:colId xmlns:a16="http://schemas.microsoft.com/office/drawing/2014/main" val="1349522181"/>
                    </a:ext>
                  </a:extLst>
                </a:gridCol>
                <a:gridCol w="1491359">
                  <a:extLst>
                    <a:ext uri="{9D8B030D-6E8A-4147-A177-3AD203B41FA5}">
                      <a16:colId xmlns:a16="http://schemas.microsoft.com/office/drawing/2014/main" val="1309096378"/>
                    </a:ext>
                  </a:extLst>
                </a:gridCol>
                <a:gridCol w="1491359">
                  <a:extLst>
                    <a:ext uri="{9D8B030D-6E8A-4147-A177-3AD203B41FA5}">
                      <a16:colId xmlns:a16="http://schemas.microsoft.com/office/drawing/2014/main" val="3779695952"/>
                    </a:ext>
                  </a:extLst>
                </a:gridCol>
                <a:gridCol w="1491359">
                  <a:extLst>
                    <a:ext uri="{9D8B030D-6E8A-4147-A177-3AD203B41FA5}">
                      <a16:colId xmlns:a16="http://schemas.microsoft.com/office/drawing/2014/main" val="1036678512"/>
                    </a:ext>
                  </a:extLst>
                </a:gridCol>
                <a:gridCol w="1491359">
                  <a:extLst>
                    <a:ext uri="{9D8B030D-6E8A-4147-A177-3AD203B41FA5}">
                      <a16:colId xmlns:a16="http://schemas.microsoft.com/office/drawing/2014/main" val="3006748239"/>
                    </a:ext>
                  </a:extLst>
                </a:gridCol>
                <a:gridCol w="1491359">
                  <a:extLst>
                    <a:ext uri="{9D8B030D-6E8A-4147-A177-3AD203B41FA5}">
                      <a16:colId xmlns:a16="http://schemas.microsoft.com/office/drawing/2014/main" val="726836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Parameter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Outlier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Imbalance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Feature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 Score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84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N_estimators</a:t>
                      </a:r>
                      <a:r>
                        <a:rPr lang="en-US" altLang="ko-KR" dirty="0"/>
                        <a:t> = 100,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lr</a:t>
                      </a:r>
                      <a:r>
                        <a:rPr lang="en-US" altLang="ko-KR" dirty="0"/>
                        <a:t> = 0.1, </a:t>
                      </a:r>
                      <a:r>
                        <a:rPr lang="en-US" altLang="ko-KR" dirty="0" err="1"/>
                        <a:t>max_depth</a:t>
                      </a:r>
                      <a:r>
                        <a:rPr lang="en-US" altLang="ko-KR" dirty="0"/>
                        <a:t> = 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MaxAbs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91.44%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64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N_estimators</a:t>
                      </a:r>
                      <a:r>
                        <a:rPr lang="en-US" altLang="ko-KR" dirty="0"/>
                        <a:t> = 100,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lr</a:t>
                      </a:r>
                      <a:r>
                        <a:rPr lang="en-US" altLang="ko-KR" dirty="0"/>
                        <a:t> = 0.1, </a:t>
                      </a:r>
                      <a:r>
                        <a:rPr lang="en-US" altLang="ko-KR" dirty="0" err="1"/>
                        <a:t>max_depth</a:t>
                      </a:r>
                      <a:r>
                        <a:rPr lang="en-US" altLang="ko-KR" dirty="0"/>
                        <a:t> = 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Robust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91.46%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16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N_estimators</a:t>
                      </a:r>
                      <a:r>
                        <a:rPr lang="en-US" altLang="ko-KR" dirty="0"/>
                        <a:t> = 100,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lr</a:t>
                      </a:r>
                      <a:r>
                        <a:rPr lang="en-US" altLang="ko-KR" dirty="0"/>
                        <a:t> = 0.5, </a:t>
                      </a:r>
                      <a:r>
                        <a:rPr lang="en-US" altLang="ko-KR" dirty="0" err="1"/>
                        <a:t>max_depth</a:t>
                      </a:r>
                      <a:r>
                        <a:rPr lang="en-US" altLang="ko-KR" dirty="0"/>
                        <a:t> = 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Robust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91.03%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29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N_estimators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= 100,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lr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= 0.1, </a:t>
                      </a:r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max_depth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 = 10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Robust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IQR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SMOTE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93.59%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625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783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2DA4C-33CC-84F8-2683-A55DE2A8E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0F729-B161-DE50-5E5E-D4A45847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E4EE0-CD14-358C-0A78-2F66BC610A4A}"/>
              </a:ext>
            </a:extLst>
          </p:cNvPr>
          <p:cNvSpPr txBox="1"/>
          <p:nvPr/>
        </p:nvSpPr>
        <p:spPr>
          <a:xfrm>
            <a:off x="203199" y="851159"/>
            <a:ext cx="1097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4472C4"/>
                </a:solidFill>
              </a:rPr>
              <a:t>CatBoost</a:t>
            </a:r>
            <a:endParaRPr lang="en-US" altLang="ko-KR" sz="2400" b="1" dirty="0">
              <a:solidFill>
                <a:srgbClr val="4472C4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78E9A5E-1010-15E5-3113-A502DBD9F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85488"/>
              </p:ext>
            </p:extLst>
          </p:nvPr>
        </p:nvGraphicFramePr>
        <p:xfrm>
          <a:off x="203197" y="1625600"/>
          <a:ext cx="11613665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095">
                  <a:extLst>
                    <a:ext uri="{9D8B030D-6E8A-4147-A177-3AD203B41FA5}">
                      <a16:colId xmlns:a16="http://schemas.microsoft.com/office/drawing/2014/main" val="4025764139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1349522181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1309096378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3779695952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1036678512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3006748239"/>
                    </a:ext>
                  </a:extLst>
                </a:gridCol>
                <a:gridCol w="1659095">
                  <a:extLst>
                    <a:ext uri="{9D8B030D-6E8A-4147-A177-3AD203B41FA5}">
                      <a16:colId xmlns:a16="http://schemas.microsoft.com/office/drawing/2014/main" val="726836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Parameter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Outlier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Imbalance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Feature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 Score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84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91.23%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64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Standard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91.26%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16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Robust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91.23%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29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Normalize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91.24%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62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IQR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SMOTE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95.10%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93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Standard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IQR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SMOTE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95.10%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50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Robust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IQR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SMOTE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95.10%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7101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Normalize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SMOTE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93.56%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348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7545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63E96-BDAE-841A-E870-8F89010BF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9AD2E-7E1F-4FC9-4F27-083348A25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F1BB5-6AA0-7E01-709E-C9C5802E2681}"/>
              </a:ext>
            </a:extLst>
          </p:cNvPr>
          <p:cNvSpPr txBox="1"/>
          <p:nvPr/>
        </p:nvSpPr>
        <p:spPr>
          <a:xfrm>
            <a:off x="203199" y="851159"/>
            <a:ext cx="1097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472C4"/>
                </a:solidFill>
              </a:rPr>
              <a:t>AdaBoost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74BC28F-0416-156B-4522-79E0F72BDD7A}"/>
              </a:ext>
            </a:extLst>
          </p:cNvPr>
          <p:cNvGraphicFramePr>
            <a:graphicFrameLocks noGrp="1"/>
          </p:cNvGraphicFramePr>
          <p:nvPr/>
        </p:nvGraphicFramePr>
        <p:xfrm>
          <a:off x="203197" y="1476034"/>
          <a:ext cx="11613664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509">
                  <a:extLst>
                    <a:ext uri="{9D8B030D-6E8A-4147-A177-3AD203B41FA5}">
                      <a16:colId xmlns:a16="http://schemas.microsoft.com/office/drawing/2014/main" val="4025764139"/>
                    </a:ext>
                  </a:extLst>
                </a:gridCol>
                <a:gridCol w="1456765">
                  <a:extLst>
                    <a:ext uri="{9D8B030D-6E8A-4147-A177-3AD203B41FA5}">
                      <a16:colId xmlns:a16="http://schemas.microsoft.com/office/drawing/2014/main" val="1349522181"/>
                    </a:ext>
                  </a:extLst>
                </a:gridCol>
                <a:gridCol w="1456765">
                  <a:extLst>
                    <a:ext uri="{9D8B030D-6E8A-4147-A177-3AD203B41FA5}">
                      <a16:colId xmlns:a16="http://schemas.microsoft.com/office/drawing/2014/main" val="1309096378"/>
                    </a:ext>
                  </a:extLst>
                </a:gridCol>
                <a:gridCol w="1941548">
                  <a:extLst>
                    <a:ext uri="{9D8B030D-6E8A-4147-A177-3AD203B41FA5}">
                      <a16:colId xmlns:a16="http://schemas.microsoft.com/office/drawing/2014/main" val="3779695952"/>
                    </a:ext>
                  </a:extLst>
                </a:gridCol>
                <a:gridCol w="1618359">
                  <a:extLst>
                    <a:ext uri="{9D8B030D-6E8A-4147-A177-3AD203B41FA5}">
                      <a16:colId xmlns:a16="http://schemas.microsoft.com/office/drawing/2014/main" val="1036678512"/>
                    </a:ext>
                  </a:extLst>
                </a:gridCol>
                <a:gridCol w="1618359">
                  <a:extLst>
                    <a:ext uri="{9D8B030D-6E8A-4147-A177-3AD203B41FA5}">
                      <a16:colId xmlns:a16="http://schemas.microsoft.com/office/drawing/2014/main" val="3006748239"/>
                    </a:ext>
                  </a:extLst>
                </a:gridCol>
                <a:gridCol w="1618359">
                  <a:extLst>
                    <a:ext uri="{9D8B030D-6E8A-4147-A177-3AD203B41FA5}">
                      <a16:colId xmlns:a16="http://schemas.microsoft.com/office/drawing/2014/main" val="726836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Parameter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Outlier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Imbalance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Feature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 Score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84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Y:HeartAttack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94.48%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0.3591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64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Robust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Y:HeartAttack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94.25%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0.3524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89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Normalize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Y:HeartAttack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94.57%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0.3690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59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Robust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SMOTE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Y:HeartAttack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94.85%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0.9480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335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BaseModel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(DTC)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Robust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IQR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SMOTE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Y:HeartAttack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96.97%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0.9694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77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94.10%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0.0967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16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Robust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90.94%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0.2133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29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SMOTE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93.75%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0.9367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62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BaseModel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(DTC)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Robust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IQR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SMOTE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94.83%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0.9468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93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BaseModel</a:t>
                      </a:r>
                      <a:r>
                        <a:rPr lang="en-US" altLang="ko-KR" dirty="0"/>
                        <a:t>(DTC)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Robust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SMOTE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Correlation Data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74.75%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0.7594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65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BaseModel</a:t>
                      </a:r>
                      <a:r>
                        <a:rPr lang="en-US" altLang="ko-KR" dirty="0"/>
                        <a:t>(DTC)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Robust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IQR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SMOTE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Heart Disease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87.05%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0.8633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2919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3B8DF0A-5C65-6932-CCEB-24068E45BB2B}"/>
              </a:ext>
            </a:extLst>
          </p:cNvPr>
          <p:cNvSpPr txBox="1"/>
          <p:nvPr/>
        </p:nvSpPr>
        <p:spPr>
          <a:xfrm>
            <a:off x="6095999" y="1106702"/>
            <a:ext cx="572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BaseMode</a:t>
            </a:r>
            <a:r>
              <a:rPr lang="en-US" altLang="ko-KR" dirty="0"/>
              <a:t>: DTC(</a:t>
            </a:r>
            <a:r>
              <a:rPr lang="en-US" altLang="ko-KR" dirty="0" err="1"/>
              <a:t>max_depth</a:t>
            </a:r>
            <a:r>
              <a:rPr lang="en-US" altLang="ko-KR" dirty="0"/>
              <a:t>=5, </a:t>
            </a:r>
            <a:r>
              <a:rPr lang="en-US" altLang="ko-KR" dirty="0" err="1"/>
              <a:t>min_samples_leaf</a:t>
            </a:r>
            <a:r>
              <a:rPr lang="en-US" altLang="ko-KR" dirty="0"/>
              <a:t>=10)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75463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210A6-5F52-5B2E-0DD2-C6386C719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3DAA1-C072-7822-58BF-30CFD57C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E040A-A42F-F395-A387-F9E18EC67517}"/>
              </a:ext>
            </a:extLst>
          </p:cNvPr>
          <p:cNvSpPr txBox="1"/>
          <p:nvPr/>
        </p:nvSpPr>
        <p:spPr>
          <a:xfrm>
            <a:off x="203199" y="851159"/>
            <a:ext cx="1097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4472C4"/>
                </a:solidFill>
              </a:rPr>
              <a:t>DeepLearning</a:t>
            </a:r>
            <a:endParaRPr lang="en-US" altLang="ko-KR" sz="2400" b="1" dirty="0">
              <a:solidFill>
                <a:srgbClr val="4472C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A16609-7DC1-FF6B-F9DC-97F5B511F547}"/>
              </a:ext>
            </a:extLst>
          </p:cNvPr>
          <p:cNvSpPr txBox="1"/>
          <p:nvPr/>
        </p:nvSpPr>
        <p:spPr>
          <a:xfrm>
            <a:off x="9708779" y="1553858"/>
            <a:ext cx="2108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Y: </a:t>
            </a:r>
            <a:r>
              <a:rPr lang="en-US" altLang="ko-KR" dirty="0" err="1"/>
              <a:t>HadHeartAttack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2148C5E-AC1E-5907-513B-AB394A6FE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713746"/>
              </p:ext>
            </p:extLst>
          </p:nvPr>
        </p:nvGraphicFramePr>
        <p:xfrm>
          <a:off x="203198" y="1923190"/>
          <a:ext cx="1161366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020">
                  <a:extLst>
                    <a:ext uri="{9D8B030D-6E8A-4147-A177-3AD203B41FA5}">
                      <a16:colId xmlns:a16="http://schemas.microsoft.com/office/drawing/2014/main" val="470291896"/>
                    </a:ext>
                  </a:extLst>
                </a:gridCol>
                <a:gridCol w="1912379">
                  <a:extLst>
                    <a:ext uri="{9D8B030D-6E8A-4147-A177-3AD203B41FA5}">
                      <a16:colId xmlns:a16="http://schemas.microsoft.com/office/drawing/2014/main" val="1692186168"/>
                    </a:ext>
                  </a:extLst>
                </a:gridCol>
                <a:gridCol w="1817108">
                  <a:extLst>
                    <a:ext uri="{9D8B030D-6E8A-4147-A177-3AD203B41FA5}">
                      <a16:colId xmlns:a16="http://schemas.microsoft.com/office/drawing/2014/main" val="1345971470"/>
                    </a:ext>
                  </a:extLst>
                </a:gridCol>
                <a:gridCol w="1413598">
                  <a:extLst>
                    <a:ext uri="{9D8B030D-6E8A-4147-A177-3AD203B41FA5}">
                      <a16:colId xmlns:a16="http://schemas.microsoft.com/office/drawing/2014/main" val="1001932844"/>
                    </a:ext>
                  </a:extLst>
                </a:gridCol>
                <a:gridCol w="2476305">
                  <a:extLst>
                    <a:ext uri="{9D8B030D-6E8A-4147-A177-3AD203B41FA5}">
                      <a16:colId xmlns:a16="http://schemas.microsoft.com/office/drawing/2014/main" val="2270954540"/>
                    </a:ext>
                  </a:extLst>
                </a:gridCol>
                <a:gridCol w="1172986">
                  <a:extLst>
                    <a:ext uri="{9D8B030D-6E8A-4147-A177-3AD203B41FA5}">
                      <a16:colId xmlns:a16="http://schemas.microsoft.com/office/drawing/2014/main" val="1515094461"/>
                    </a:ext>
                  </a:extLst>
                </a:gridCol>
                <a:gridCol w="1374267">
                  <a:extLst>
                    <a:ext uri="{9D8B030D-6E8A-4147-A177-3AD203B41FA5}">
                      <a16:colId xmlns:a16="http://schemas.microsoft.com/office/drawing/2014/main" val="456667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InputDim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Activation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Optimizer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LossF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Epochs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17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64-48-32-16-8-2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ReLU</a:t>
                      </a:r>
                      <a:r>
                        <a:rPr lang="en-US" altLang="ko-KR" dirty="0"/>
                        <a:t>/Sigmoid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CrossEntropyLoss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87.80%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90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50-28-16-8-1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ReLU</a:t>
                      </a:r>
                      <a:r>
                        <a:rPr lang="en-US" altLang="ko-KR" dirty="0"/>
                        <a:t>/Sigmoid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Binary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CrossEntropy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 (ES)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94.92%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2275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1B95DC3-AB44-9048-3B5F-79E49348D0D7}"/>
              </a:ext>
            </a:extLst>
          </p:cNvPr>
          <p:cNvSpPr txBox="1"/>
          <p:nvPr/>
        </p:nvSpPr>
        <p:spPr>
          <a:xfrm>
            <a:off x="7428016" y="3874599"/>
            <a:ext cx="438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Y: </a:t>
            </a:r>
            <a:r>
              <a:rPr lang="en-US" altLang="ko-KR" dirty="0" err="1"/>
              <a:t>LungDisease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HadAthma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HadCOPD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98F55CB-D695-8F5F-1724-FA262EC64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852231"/>
              </p:ext>
            </p:extLst>
          </p:nvPr>
        </p:nvGraphicFramePr>
        <p:xfrm>
          <a:off x="203198" y="4243931"/>
          <a:ext cx="1161366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020">
                  <a:extLst>
                    <a:ext uri="{9D8B030D-6E8A-4147-A177-3AD203B41FA5}">
                      <a16:colId xmlns:a16="http://schemas.microsoft.com/office/drawing/2014/main" val="470291896"/>
                    </a:ext>
                  </a:extLst>
                </a:gridCol>
                <a:gridCol w="1912379">
                  <a:extLst>
                    <a:ext uri="{9D8B030D-6E8A-4147-A177-3AD203B41FA5}">
                      <a16:colId xmlns:a16="http://schemas.microsoft.com/office/drawing/2014/main" val="1692186168"/>
                    </a:ext>
                  </a:extLst>
                </a:gridCol>
                <a:gridCol w="1817108">
                  <a:extLst>
                    <a:ext uri="{9D8B030D-6E8A-4147-A177-3AD203B41FA5}">
                      <a16:colId xmlns:a16="http://schemas.microsoft.com/office/drawing/2014/main" val="1345971470"/>
                    </a:ext>
                  </a:extLst>
                </a:gridCol>
                <a:gridCol w="1413598">
                  <a:extLst>
                    <a:ext uri="{9D8B030D-6E8A-4147-A177-3AD203B41FA5}">
                      <a16:colId xmlns:a16="http://schemas.microsoft.com/office/drawing/2014/main" val="1001932844"/>
                    </a:ext>
                  </a:extLst>
                </a:gridCol>
                <a:gridCol w="2476305">
                  <a:extLst>
                    <a:ext uri="{9D8B030D-6E8A-4147-A177-3AD203B41FA5}">
                      <a16:colId xmlns:a16="http://schemas.microsoft.com/office/drawing/2014/main" val="2270954540"/>
                    </a:ext>
                  </a:extLst>
                </a:gridCol>
                <a:gridCol w="1172986">
                  <a:extLst>
                    <a:ext uri="{9D8B030D-6E8A-4147-A177-3AD203B41FA5}">
                      <a16:colId xmlns:a16="http://schemas.microsoft.com/office/drawing/2014/main" val="1515094461"/>
                    </a:ext>
                  </a:extLst>
                </a:gridCol>
                <a:gridCol w="1374267">
                  <a:extLst>
                    <a:ext uri="{9D8B030D-6E8A-4147-A177-3AD203B41FA5}">
                      <a16:colId xmlns:a16="http://schemas.microsoft.com/office/drawing/2014/main" val="456667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InputDim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Activation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Optimizer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LossF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Epochs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17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50-28-16-8-1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ReLU</a:t>
                      </a:r>
                      <a:r>
                        <a:rPr lang="en-US" altLang="ko-KR" dirty="0"/>
                        <a:t>/Sigmoid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Binary</a:t>
                      </a:r>
                    </a:p>
                    <a:p>
                      <a:pPr algn="ctr" latinLnBrk="1"/>
                      <a:r>
                        <a:rPr lang="en-US" altLang="ko-KR" dirty="0" err="1"/>
                        <a:t>CrossEntropy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 (ES)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86.53%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227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34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2222E-F3FB-7AB7-E127-795FB5217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E6FB7-D1C7-8DA8-2C1C-45A82794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01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Subject</a:t>
            </a:r>
            <a:endParaRPr lang="ko-KR" altLang="en-US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FE0ED6-1FE3-9B23-0B1F-A6248777A6B1}"/>
              </a:ext>
            </a:extLst>
          </p:cNvPr>
          <p:cNvSpPr txBox="1"/>
          <p:nvPr/>
        </p:nvSpPr>
        <p:spPr>
          <a:xfrm>
            <a:off x="688483" y="1216844"/>
            <a:ext cx="10970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Dataset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825AA7-C291-76BA-9E45-9330025D0FEF}"/>
              </a:ext>
            </a:extLst>
          </p:cNvPr>
          <p:cNvSpPr txBox="1"/>
          <p:nvPr/>
        </p:nvSpPr>
        <p:spPr>
          <a:xfrm>
            <a:off x="4717609" y="6160311"/>
            <a:ext cx="694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https://www.kaggle.com/datasets/kamilpytlak/personal-key-indicators-of-heart-disease/data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3ABF1551-BA66-49BF-A770-512549110616}"/>
              </a:ext>
            </a:extLst>
          </p:cNvPr>
          <p:cNvSpPr txBox="1"/>
          <p:nvPr/>
        </p:nvSpPr>
        <p:spPr>
          <a:xfrm>
            <a:off x="688483" y="1802709"/>
            <a:ext cx="10815035" cy="4634601"/>
          </a:xfrm>
          <a:prstGeom prst="rect">
            <a:avLst/>
          </a:prstGeom>
          <a:ln>
            <a:solidFill>
              <a:srgbClr val="4472C4"/>
            </a:solidFill>
          </a:ln>
        </p:spPr>
        <p:txBody>
          <a:bodyPr lIns="50800" tIns="50800" rIns="50800" bIns="50800" rtlCol="0" anchor="ctr"/>
          <a:lstStyle/>
          <a:p>
            <a:pPr algn="ctr">
              <a:lnSpc>
                <a:spcPts val="3000"/>
              </a:lnSpc>
            </a:pPr>
            <a:endParaRPr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BCC936-7A56-5445-9C37-241D61E3B78C}"/>
              </a:ext>
            </a:extLst>
          </p:cNvPr>
          <p:cNvSpPr/>
          <p:nvPr/>
        </p:nvSpPr>
        <p:spPr>
          <a:xfrm>
            <a:off x="7818211" y="2145671"/>
            <a:ext cx="3296971" cy="401464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1D2E2-86CC-8FC1-8F7F-2EFD26BD67B9}"/>
              </a:ext>
            </a:extLst>
          </p:cNvPr>
          <p:cNvSpPr txBox="1"/>
          <p:nvPr/>
        </p:nvSpPr>
        <p:spPr>
          <a:xfrm>
            <a:off x="7818211" y="3183495"/>
            <a:ext cx="32969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Missing Value</a:t>
            </a:r>
          </a:p>
          <a:p>
            <a:pPr algn="ctr"/>
            <a:endParaRPr lang="en-US" altLang="ko-KR" sz="4800" b="1" dirty="0"/>
          </a:p>
          <a:p>
            <a:pPr algn="ctr"/>
            <a:r>
              <a:rPr lang="en-US" altLang="ko-KR" sz="2000" b="1" dirty="0"/>
              <a:t>Min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1087</a:t>
            </a:r>
          </a:p>
          <a:p>
            <a:pPr algn="ctr"/>
            <a:r>
              <a:rPr lang="en-US" altLang="ko-KR" sz="2000" b="1" dirty="0"/>
              <a:t>Max: 82516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46D8F-A1D5-AB11-8E4A-7E2BD4C224E5}"/>
              </a:ext>
            </a:extLst>
          </p:cNvPr>
          <p:cNvSpPr txBox="1"/>
          <p:nvPr/>
        </p:nvSpPr>
        <p:spPr>
          <a:xfrm>
            <a:off x="1212031" y="2605491"/>
            <a:ext cx="64739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Feature(38)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심장에 영향을 끼칠 수 있는 요소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LifeStyle</a:t>
            </a:r>
            <a:r>
              <a:rPr lang="en-US" altLang="ko-KR" dirty="0"/>
              <a:t>(Smoke, Alcohol, Exercise, Sleep)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Disease(COPD, </a:t>
            </a:r>
            <a:r>
              <a:rPr lang="en-US" altLang="ko-KR" dirty="0" err="1"/>
              <a:t>Skincancer</a:t>
            </a:r>
            <a:r>
              <a:rPr lang="en-US" altLang="ko-KR" dirty="0"/>
              <a:t>, Stroke)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Status(Health, H/Weight, Age)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Else(Vax, </a:t>
            </a:r>
            <a:r>
              <a:rPr lang="en-US" altLang="ko-KR" dirty="0" err="1"/>
              <a:t>DifficultyLiving</a:t>
            </a:r>
            <a:r>
              <a:rPr lang="en-US" altLang="ko-KR" dirty="0"/>
              <a:t>) 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- Target(1~2)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심장과 연관된 질환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HeartAttack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Angina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3D0CDA-C62C-160D-B398-6A0B8CA17096}"/>
              </a:ext>
            </a:extLst>
          </p:cNvPr>
          <p:cNvSpPr/>
          <p:nvPr/>
        </p:nvSpPr>
        <p:spPr>
          <a:xfrm>
            <a:off x="978527" y="2145671"/>
            <a:ext cx="6451349" cy="401464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6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10E64-D8D3-E5EC-C064-8CD6CF508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7C1CB-F7CA-E377-F995-84AEC157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02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Preprocessing</a:t>
            </a:r>
            <a:endParaRPr lang="ko-KR" altLang="en-US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38C89A-D662-4154-6AB3-E4C0478DFDFA}"/>
              </a:ext>
            </a:extLst>
          </p:cNvPr>
          <p:cNvSpPr txBox="1"/>
          <p:nvPr/>
        </p:nvSpPr>
        <p:spPr>
          <a:xfrm>
            <a:off x="688483" y="2095031"/>
            <a:ext cx="1097011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EDA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b="1" dirty="0"/>
              <a:t>Treat the Missing Value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Mean, Minimum/Maximum,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Other Replacement Value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Completely Eliminate the Row including Missing Value</a:t>
            </a:r>
          </a:p>
          <a:p>
            <a:endParaRPr lang="en-US" altLang="ko-KR" dirty="0"/>
          </a:p>
          <a:p>
            <a:r>
              <a:rPr lang="en-US" altLang="ko-KR" b="1" dirty="0"/>
              <a:t>- Imbalanced Data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b="1" dirty="0"/>
              <a:t>Prevent abnormal model from minority class, Imbalanced Data, and Outliers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IQR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Over Sampling(SMOTE)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r>
              <a:rPr lang="en-US" altLang="ko-KR" b="1" dirty="0"/>
              <a:t>- Visualization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b="1" dirty="0"/>
              <a:t>Present Data Analysis result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Relationship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Comparison</a:t>
            </a:r>
          </a:p>
          <a:p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A1ABA1-5381-DBCB-9F5B-636376DA391F}"/>
              </a:ext>
            </a:extLst>
          </p:cNvPr>
          <p:cNvSpPr txBox="1"/>
          <p:nvPr/>
        </p:nvSpPr>
        <p:spPr>
          <a:xfrm>
            <a:off x="688483" y="1216844"/>
            <a:ext cx="10970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Procedure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8125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96D05-9445-5C68-8D8A-5162BD837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DC156-5ACD-B31E-3E2B-E135AD58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02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Preprocessing</a:t>
            </a:r>
            <a:endParaRPr lang="ko-KR" altLang="en-US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6803D-65EF-4289-89E9-43B6E8750794}"/>
              </a:ext>
            </a:extLst>
          </p:cNvPr>
          <p:cNvSpPr txBox="1"/>
          <p:nvPr/>
        </p:nvSpPr>
        <p:spPr>
          <a:xfrm>
            <a:off x="688483" y="1216844"/>
            <a:ext cx="10970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EDA – </a:t>
            </a:r>
            <a:r>
              <a:rPr lang="en-US" altLang="ko-KR" sz="2000" b="1" dirty="0"/>
              <a:t>Missing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Value</a:t>
            </a:r>
            <a:endParaRPr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E89B63-EE15-6A96-58E1-D6B7F016F987}"/>
              </a:ext>
            </a:extLst>
          </p:cNvPr>
          <p:cNvSpPr txBox="1"/>
          <p:nvPr/>
        </p:nvSpPr>
        <p:spPr>
          <a:xfrm>
            <a:off x="688483" y="2095031"/>
            <a:ext cx="10970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Average, </a:t>
            </a:r>
            <a:r>
              <a:rPr lang="en-US" altLang="ko-KR" b="1" dirty="0" err="1"/>
              <a:t>MinMax</a:t>
            </a:r>
            <a:endParaRPr lang="en-US" altLang="ko-KR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규칙적인 패턴</a:t>
            </a:r>
            <a:r>
              <a:rPr lang="en-US" altLang="ko-KR" dirty="0"/>
              <a:t>/</a:t>
            </a:r>
            <a:r>
              <a:rPr lang="ko-KR" altLang="en-US" dirty="0"/>
              <a:t>요소 존재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SleepHour</a:t>
            </a:r>
            <a:r>
              <a:rPr lang="en-US" altLang="ko-KR" dirty="0"/>
              <a:t>, Activity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데이터의 전체적인 비율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HealthDays</a:t>
            </a:r>
            <a:r>
              <a:rPr lang="en-US" altLang="ko-KR" dirty="0"/>
              <a:t>, </a:t>
            </a:r>
            <a:r>
              <a:rPr lang="en-US" altLang="ko-KR" dirty="0" err="1"/>
              <a:t>RemovedTeeth</a:t>
            </a: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3A420D1-4EC4-ED30-2340-BFBC70C900F2}"/>
              </a:ext>
            </a:extLst>
          </p:cNvPr>
          <p:cNvSpPr/>
          <p:nvPr/>
        </p:nvSpPr>
        <p:spPr>
          <a:xfrm>
            <a:off x="2259103" y="4152777"/>
            <a:ext cx="1434353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Mean</a:t>
            </a:r>
            <a:endParaRPr lang="ko-KR" altLang="en-US" dirty="0"/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055316E5-0F91-573C-D9FE-05A497F49A4E}"/>
              </a:ext>
            </a:extLst>
          </p:cNvPr>
          <p:cNvSpPr/>
          <p:nvPr/>
        </p:nvSpPr>
        <p:spPr>
          <a:xfrm>
            <a:off x="8220633" y="4105712"/>
            <a:ext cx="2008094" cy="77993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MinMax</a:t>
            </a:r>
            <a:endParaRPr lang="ko-KR" altLang="en-US" dirty="0"/>
          </a:p>
        </p:txBody>
      </p:sp>
      <p:pic>
        <p:nvPicPr>
          <p:cNvPr id="9" name="Picture 4" descr="재난 정신건강 정보&gt;재난 정신건강 질환&gt;신체증상장애&gt;개요 | 국가트라우마센터">
            <a:extLst>
              <a:ext uri="{FF2B5EF4-FFF2-40B4-BE49-F238E27FC236}">
                <a16:creationId xmlns:a16="http://schemas.microsoft.com/office/drawing/2014/main" id="{C9230E41-84E2-FBCB-81B1-AB03C1270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04" y="5261373"/>
            <a:ext cx="1769142" cy="117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참으면 더 큰 병 돼요”… 성인 10명 중 1명, 만성통증 시달려">
            <a:extLst>
              <a:ext uri="{FF2B5EF4-FFF2-40B4-BE49-F238E27FC236}">
                <a16:creationId xmlns:a16="http://schemas.microsoft.com/office/drawing/2014/main" id="{6AF16370-9EEB-3DA1-3CD4-E7EFC8BAC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55" y="5261373"/>
            <a:ext cx="1764160" cy="117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人Co BLOG :: 우리의 건강을 지키는 수면">
            <a:extLst>
              <a:ext uri="{FF2B5EF4-FFF2-40B4-BE49-F238E27FC236}">
                <a16:creationId xmlns:a16="http://schemas.microsoft.com/office/drawing/2014/main" id="{B8E43420-8E99-563D-0BC9-3E45C6FF2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1" y="5261373"/>
            <a:ext cx="1755685" cy="117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오복 중 하나인 치아! 이빨을 제대로 닦을 수 있는 간단하고 효율적인 양치법 베스트4를 소개드려요">
            <a:extLst>
              <a:ext uri="{FF2B5EF4-FFF2-40B4-BE49-F238E27FC236}">
                <a16:creationId xmlns:a16="http://schemas.microsoft.com/office/drawing/2014/main" id="{A4F0D259-5397-15AA-A621-CBBEEB5AC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12" y="5264202"/>
            <a:ext cx="1769143" cy="117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GC녹십자아이메드">
            <a:extLst>
              <a:ext uri="{FF2B5EF4-FFF2-40B4-BE49-F238E27FC236}">
                <a16:creationId xmlns:a16="http://schemas.microsoft.com/office/drawing/2014/main" id="{A650198C-66ED-3107-A638-8746C7FFA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043" y="5264202"/>
            <a:ext cx="1765275" cy="117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움직이면 변하는 몸 '운동, 제대로 하자'">
            <a:extLst>
              <a:ext uri="{FF2B5EF4-FFF2-40B4-BE49-F238E27FC236}">
                <a16:creationId xmlns:a16="http://schemas.microsoft.com/office/drawing/2014/main" id="{6D7C9F02-C49D-A1D2-DFFB-DFC7DB6CB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006" y="5264202"/>
            <a:ext cx="1765276" cy="117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23CAC2D-B5B2-4FF5-B3FB-8B5344999516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2970735" y="4838577"/>
            <a:ext cx="5545" cy="422796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96AF4B0-8E62-DF15-1FDC-D898E15D60F9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5400000">
            <a:off x="1791804" y="4076897"/>
            <a:ext cx="422796" cy="1946156"/>
          </a:xfrm>
          <a:prstGeom prst="bentConnector3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7C3A73E-15C8-7C47-310B-C97C856F990B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3735779" y="4079077"/>
            <a:ext cx="422796" cy="1941795"/>
          </a:xfrm>
          <a:prstGeom prst="bentConnector3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7052B52-69DE-B052-70F4-6B067AB6E6A6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9224680" y="4885642"/>
            <a:ext cx="1" cy="378560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7D458F3-C838-B706-F55C-29C3941753C9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5400000">
            <a:off x="8061452" y="4100974"/>
            <a:ext cx="378560" cy="1947896"/>
          </a:xfrm>
          <a:prstGeom prst="bentConnector3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7FA974D-A6ED-EA1C-B68E-7776D5FB1AB2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10008382" y="4101940"/>
            <a:ext cx="378560" cy="1945964"/>
          </a:xfrm>
          <a:prstGeom prst="bentConnector3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51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A69CD-E577-9C09-986D-489905324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39D5F-CAEA-27FC-47F3-334DD012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02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Preprocessing</a:t>
            </a:r>
            <a:endParaRPr lang="ko-KR" altLang="en-US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DC4EAC-10FF-1C1D-3F65-277939EAA2CC}"/>
              </a:ext>
            </a:extLst>
          </p:cNvPr>
          <p:cNvSpPr txBox="1"/>
          <p:nvPr/>
        </p:nvSpPr>
        <p:spPr>
          <a:xfrm>
            <a:off x="203199" y="2178383"/>
            <a:ext cx="63935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사용자 설정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sz="1600" dirty="0"/>
          </a:p>
          <a:p>
            <a:r>
              <a:rPr lang="ko-KR" altLang="en-US" sz="1600" dirty="0"/>
              <a:t>다른 데이터를 통해 </a:t>
            </a:r>
            <a:r>
              <a:rPr lang="ko-KR" altLang="en-US" sz="1600" dirty="0">
                <a:latin typeface="+mj-ea"/>
                <a:ea typeface="+mj-ea"/>
              </a:rPr>
              <a:t>예측할 수 있는 </a:t>
            </a:r>
            <a:r>
              <a:rPr lang="en-US" altLang="ko-KR" sz="1600" dirty="0">
                <a:latin typeface="+mj-ea"/>
                <a:ea typeface="+mj-ea"/>
              </a:rPr>
              <a:t>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BMI</a:t>
            </a:r>
            <a:r>
              <a:rPr lang="ko-KR" altLang="en-US" sz="1600" dirty="0"/>
              <a:t> </a:t>
            </a:r>
            <a:r>
              <a:rPr lang="en-US" altLang="ko-KR" sz="1600" dirty="0"/>
              <a:t>(=</a:t>
            </a:r>
            <a:r>
              <a:rPr lang="ko-KR" altLang="en-US" sz="1600" dirty="0"/>
              <a:t>몸무게</a:t>
            </a:r>
            <a:r>
              <a:rPr lang="en-US" altLang="ko-KR" sz="1600" dirty="0"/>
              <a:t>/</a:t>
            </a:r>
            <a:r>
              <a:rPr lang="ko-KR" altLang="en-US" sz="1600" dirty="0"/>
              <a:t>키</a:t>
            </a:r>
            <a:r>
              <a:rPr lang="en-US" altLang="ko-KR" sz="1600" dirty="0"/>
              <a:t>^2(m))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Health, </a:t>
            </a:r>
            <a:r>
              <a:rPr lang="en-US" altLang="ko-KR" sz="1600" dirty="0" err="1"/>
              <a:t>DifficultyLiving</a:t>
            </a:r>
            <a:r>
              <a:rPr lang="en-US" altLang="ko-KR" sz="1600" dirty="0"/>
              <a:t> (Depending on Disease/Disabled)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HighRisk</a:t>
            </a:r>
            <a:r>
              <a:rPr lang="en-US" altLang="ko-KR" sz="1600" dirty="0"/>
              <a:t> (Health, Accident)</a:t>
            </a:r>
          </a:p>
        </p:txBody>
      </p:sp>
      <p:pic>
        <p:nvPicPr>
          <p:cNvPr id="2052" name="Picture 4" descr="안경에 비친 영상 뇌로 전송했더니 시각장애인 시력 일부 회복 : 동아사이언스">
            <a:extLst>
              <a:ext uri="{FF2B5EF4-FFF2-40B4-BE49-F238E27FC236}">
                <a16:creationId xmlns:a16="http://schemas.microsoft.com/office/drawing/2014/main" id="{29369B43-F737-8DFA-A73C-1730F2F9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579" y="3997392"/>
            <a:ext cx="1600136" cy="9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청각 장애 - 위키백과, 우리 모두의 백과사전">
            <a:extLst>
              <a:ext uri="{FF2B5EF4-FFF2-40B4-BE49-F238E27FC236}">
                <a16:creationId xmlns:a16="http://schemas.microsoft.com/office/drawing/2014/main" id="{6DBF7539-8EAB-849B-651B-F52314CE1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579" y="5169913"/>
            <a:ext cx="1600136" cy="9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nfectious Diseases — Nuffield Department of Population Health">
            <a:extLst>
              <a:ext uri="{FF2B5EF4-FFF2-40B4-BE49-F238E27FC236}">
                <a16:creationId xmlns:a16="http://schemas.microsoft.com/office/drawing/2014/main" id="{BF3AAE10-6618-BC77-EF0D-568CB29A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063" y="4619101"/>
            <a:ext cx="1600136" cy="89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9B273D-508C-2FA9-94C5-6BCCDD973B15}"/>
              </a:ext>
            </a:extLst>
          </p:cNvPr>
          <p:cNvSpPr txBox="1"/>
          <p:nvPr/>
        </p:nvSpPr>
        <p:spPr>
          <a:xfrm>
            <a:off x="4168748" y="6274937"/>
            <a:ext cx="3050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Disease</a:t>
            </a:r>
            <a:endParaRPr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34B31-0BD7-96D1-A788-6C0CB64E486C}"/>
              </a:ext>
            </a:extLst>
          </p:cNvPr>
          <p:cNvSpPr txBox="1"/>
          <p:nvPr/>
        </p:nvSpPr>
        <p:spPr>
          <a:xfrm>
            <a:off x="2417070" y="6274937"/>
            <a:ext cx="3050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Disabled</a:t>
            </a:r>
            <a:endParaRPr lang="ko-KR" altLang="en-US" sz="11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5646593-1929-820A-8C46-DD19187D3468}"/>
              </a:ext>
            </a:extLst>
          </p:cNvPr>
          <p:cNvSpPr/>
          <p:nvPr/>
        </p:nvSpPr>
        <p:spPr>
          <a:xfrm>
            <a:off x="6725855" y="5013457"/>
            <a:ext cx="606582" cy="3793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22B2AF9-0F0C-7643-0D47-DCB8A6EEF995}"/>
              </a:ext>
            </a:extLst>
          </p:cNvPr>
          <p:cNvSpPr/>
          <p:nvPr/>
        </p:nvSpPr>
        <p:spPr>
          <a:xfrm>
            <a:off x="7564094" y="4368235"/>
            <a:ext cx="1235873" cy="90007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Difficulty</a:t>
            </a:r>
          </a:p>
          <a:p>
            <a:pPr algn="ctr"/>
            <a:r>
              <a:rPr lang="en-US" altLang="ko-KR" sz="1600" dirty="0"/>
              <a:t>Living</a:t>
            </a:r>
            <a:endParaRPr lang="ko-KR" altLang="en-US" sz="16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1C9A35A-0E6E-9EB1-B903-F8FD10332DE2}"/>
              </a:ext>
            </a:extLst>
          </p:cNvPr>
          <p:cNvSpPr/>
          <p:nvPr/>
        </p:nvSpPr>
        <p:spPr>
          <a:xfrm>
            <a:off x="7564093" y="5374861"/>
            <a:ext cx="1235873" cy="90007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Health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21F4A-DE76-F06E-4584-56E71EF28EF5}"/>
              </a:ext>
            </a:extLst>
          </p:cNvPr>
          <p:cNvSpPr txBox="1"/>
          <p:nvPr/>
        </p:nvSpPr>
        <p:spPr>
          <a:xfrm>
            <a:off x="688483" y="1216844"/>
            <a:ext cx="10970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EDA – </a:t>
            </a:r>
            <a:r>
              <a:rPr lang="en-US" altLang="ko-KR" sz="2000" b="1" dirty="0"/>
              <a:t>Missing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Value</a:t>
            </a:r>
            <a:endParaRPr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41169-A1C1-72D5-CF1A-666F940DB944}"/>
              </a:ext>
            </a:extLst>
          </p:cNvPr>
          <p:cNvSpPr txBox="1"/>
          <p:nvPr/>
        </p:nvSpPr>
        <p:spPr>
          <a:xfrm>
            <a:off x="6725855" y="2178383"/>
            <a:ext cx="51935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ea typeface="+mj-ea"/>
              </a:rPr>
              <a:t>DropNa</a:t>
            </a:r>
            <a:endParaRPr lang="en-US" altLang="ko-KR" b="1" dirty="0">
              <a:ea typeface="+mj-ea"/>
            </a:endParaRPr>
          </a:p>
          <a:p>
            <a:endParaRPr lang="en-US" altLang="ko-KR" sz="1600" dirty="0"/>
          </a:p>
          <a:p>
            <a:r>
              <a:rPr lang="ko-KR" altLang="en-US" sz="1600" dirty="0"/>
              <a:t>값이 존재하지 않지만 </a:t>
            </a:r>
            <a:r>
              <a:rPr lang="ko-KR" altLang="en-US" sz="1600" dirty="0">
                <a:latin typeface="+mj-ea"/>
                <a:ea typeface="+mj-ea"/>
              </a:rPr>
              <a:t>심장에 큰 영향을 끼칠 수 있는 </a:t>
            </a:r>
            <a:r>
              <a:rPr lang="en-US" altLang="ko-KR" sz="1600" dirty="0">
                <a:latin typeface="+mj-ea"/>
                <a:ea typeface="+mj-ea"/>
              </a:rPr>
              <a:t>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All of Disease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Alcohol / Smoke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Vax/Medicine</a:t>
            </a:r>
          </a:p>
        </p:txBody>
      </p:sp>
    </p:spTree>
    <p:extLst>
      <p:ext uri="{BB962C8B-B14F-4D97-AF65-F5344CB8AC3E}">
        <p14:creationId xmlns:p14="http://schemas.microsoft.com/office/powerpoint/2010/main" val="136424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00135-99C5-3D87-1991-2B271B25C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F0E9F-11D6-9DF8-10A1-F6BD9C32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282190"/>
            <a:ext cx="11613663" cy="405759"/>
          </a:xfrm>
        </p:spPr>
        <p:txBody>
          <a:bodyPr/>
          <a:lstStyle/>
          <a:p>
            <a:r>
              <a:rPr lang="en-US" altLang="ko-KR" sz="26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02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Preprocessing</a:t>
            </a:r>
            <a:endParaRPr lang="ko-KR" altLang="en-US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6DC43-0751-F856-457D-45E0AB7EFA56}"/>
              </a:ext>
            </a:extLst>
          </p:cNvPr>
          <p:cNvSpPr txBox="1"/>
          <p:nvPr/>
        </p:nvSpPr>
        <p:spPr>
          <a:xfrm>
            <a:off x="688483" y="1216844"/>
            <a:ext cx="10970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Imbalanced Data</a:t>
            </a:r>
            <a:endParaRPr lang="en-US" altLang="ko-KR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D75C6-D62A-6681-DDA7-B5B2B05A830C}"/>
              </a:ext>
            </a:extLst>
          </p:cNvPr>
          <p:cNvSpPr txBox="1"/>
          <p:nvPr/>
        </p:nvSpPr>
        <p:spPr>
          <a:xfrm>
            <a:off x="688483" y="2022604"/>
            <a:ext cx="194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4472C4"/>
                </a:solidFill>
              </a:rPr>
              <a:t>Outliers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04F1D-627E-200F-4DCF-53FC3CFFBE29}"/>
              </a:ext>
            </a:extLst>
          </p:cNvPr>
          <p:cNvSpPr txBox="1"/>
          <p:nvPr/>
        </p:nvSpPr>
        <p:spPr>
          <a:xfrm>
            <a:off x="730462" y="2649504"/>
            <a:ext cx="61287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다수의 데이터가 존재하는 만큼 </a:t>
            </a:r>
            <a:r>
              <a:rPr lang="ko-KR" altLang="en-US" sz="1600" dirty="0">
                <a:latin typeface="+mj-ea"/>
                <a:ea typeface="+mj-ea"/>
              </a:rPr>
              <a:t>정상 범주를 벗어나는 </a:t>
            </a:r>
            <a:r>
              <a:rPr lang="ko-KR" altLang="en-US" sz="1600" dirty="0"/>
              <a:t>데이터 존재</a:t>
            </a:r>
            <a:endParaRPr lang="en-US" altLang="ko-KR" sz="1600" dirty="0"/>
          </a:p>
          <a:p>
            <a:pPr algn="just"/>
            <a:r>
              <a:rPr lang="en-US" altLang="ko-KR" sz="1600" dirty="0"/>
              <a:t>	→ </a:t>
            </a:r>
            <a:r>
              <a:rPr lang="ko-KR" altLang="en-US" sz="1600" dirty="0"/>
              <a:t>데이터 분석 및 모델링에 큰 영향을 미침</a:t>
            </a:r>
            <a:endParaRPr lang="en-US" altLang="ko-KR" sz="16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SleepHour</a:t>
            </a:r>
            <a:r>
              <a:rPr lang="en-US" altLang="ko-KR" sz="1600" dirty="0"/>
              <a:t>	  (</a:t>
            </a:r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en-US" altLang="ko-KR" sz="1600" dirty="0"/>
              <a:t> &lt; SH &lt; </a:t>
            </a:r>
            <a:r>
              <a:rPr lang="en-US" altLang="ko-KR" sz="1600" dirty="0">
                <a:solidFill>
                  <a:srgbClr val="FF0000"/>
                </a:solidFill>
              </a:rPr>
              <a:t>25</a:t>
            </a:r>
            <a:r>
              <a:rPr lang="en-US" altLang="ko-KR" sz="1600" dirty="0"/>
              <a:t>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ko-KR" sz="1600" dirty="0"/>
              <a:t>BMI	  (</a:t>
            </a:r>
            <a:r>
              <a:rPr lang="en-US" altLang="ko-KR" sz="1600" dirty="0">
                <a:solidFill>
                  <a:srgbClr val="FF0000"/>
                </a:solidFill>
              </a:rPr>
              <a:t>0.XX </a:t>
            </a:r>
            <a:r>
              <a:rPr lang="en-US" altLang="ko-KR" sz="1600" dirty="0"/>
              <a:t>&lt; B &lt; </a:t>
            </a:r>
            <a:r>
              <a:rPr lang="en-US" altLang="ko-KR" sz="1600" dirty="0">
                <a:solidFill>
                  <a:srgbClr val="FF0000"/>
                </a:solidFill>
              </a:rPr>
              <a:t>174.XX</a:t>
            </a:r>
            <a:r>
              <a:rPr lang="en-US" altLang="ko-KR" sz="1600" dirty="0"/>
              <a:t>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ko-KR" sz="1600" dirty="0"/>
              <a:t>Height	  (</a:t>
            </a:r>
            <a:r>
              <a:rPr lang="en-US" altLang="ko-KR" sz="1600" dirty="0">
                <a:solidFill>
                  <a:srgbClr val="FF0000"/>
                </a:solidFill>
              </a:rPr>
              <a:t>0.XX</a:t>
            </a:r>
            <a:r>
              <a:rPr lang="en-US" altLang="ko-KR" sz="1600" dirty="0"/>
              <a:t> &lt; H &lt; </a:t>
            </a:r>
            <a:r>
              <a:rPr lang="en-US" altLang="ko-KR" sz="1600" dirty="0">
                <a:solidFill>
                  <a:srgbClr val="FF0000"/>
                </a:solidFill>
              </a:rPr>
              <a:t>2.3X</a:t>
            </a:r>
            <a:r>
              <a:rPr lang="en-US" altLang="ko-KR" sz="1600" dirty="0"/>
              <a:t>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ko-KR" sz="1600" dirty="0"/>
              <a:t>Weight	  (</a:t>
            </a:r>
            <a:r>
              <a:rPr lang="en-US" altLang="ko-KR" sz="1600" dirty="0">
                <a:solidFill>
                  <a:srgbClr val="FF0000"/>
                </a:solidFill>
              </a:rPr>
              <a:t>0.XX</a:t>
            </a:r>
            <a:r>
              <a:rPr lang="en-US" altLang="ko-KR" sz="1600" dirty="0"/>
              <a:t> &lt; W &lt; </a:t>
            </a:r>
            <a:r>
              <a:rPr lang="en-US" altLang="ko-KR" sz="1600" dirty="0">
                <a:solidFill>
                  <a:srgbClr val="FF0000"/>
                </a:solidFill>
              </a:rPr>
              <a:t>290.XX</a:t>
            </a:r>
            <a:r>
              <a:rPr lang="en-US" altLang="ko-KR" sz="1600" dirty="0"/>
              <a:t>)</a:t>
            </a:r>
          </a:p>
          <a:p>
            <a:pPr algn="just"/>
            <a:endParaRPr lang="en-US" altLang="ko-KR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ko-KR" sz="1600" b="1" dirty="0"/>
              <a:t>IQR</a:t>
            </a:r>
            <a:r>
              <a:rPr lang="ko-KR" altLang="en-US" sz="1600" dirty="0"/>
              <a:t>을 통해 </a:t>
            </a:r>
            <a:r>
              <a:rPr lang="en-US" altLang="ko-KR" sz="1600" dirty="0"/>
              <a:t>Outliers </a:t>
            </a:r>
            <a:r>
              <a:rPr lang="ko-KR" altLang="en-US" sz="1600" dirty="0"/>
              <a:t>문제 해결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47C2289-02D1-A03A-05B0-89670F6A253A}"/>
              </a:ext>
            </a:extLst>
          </p:cNvPr>
          <p:cNvGrpSpPr/>
          <p:nvPr/>
        </p:nvGrpSpPr>
        <p:grpSpPr>
          <a:xfrm>
            <a:off x="6943326" y="1179534"/>
            <a:ext cx="4518212" cy="4498931"/>
            <a:chOff x="6499412" y="869576"/>
            <a:chExt cx="4518212" cy="4498931"/>
          </a:xfrm>
        </p:grpSpPr>
        <p:pic>
          <p:nvPicPr>
            <p:cNvPr id="8" name="그림 7" descr="도표, 평행, 평면도, 기술 도면이(가) 표시된 사진&#10;&#10;자동 생성된 설명">
              <a:extLst>
                <a:ext uri="{FF2B5EF4-FFF2-40B4-BE49-F238E27FC236}">
                  <a16:creationId xmlns:a16="http://schemas.microsoft.com/office/drawing/2014/main" id="{C87EED3A-CB45-DC50-057B-9AB5DF0F8C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21" b="50000"/>
            <a:stretch/>
          </p:blipFill>
          <p:spPr>
            <a:xfrm>
              <a:off x="6572806" y="945517"/>
              <a:ext cx="2065384" cy="19391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178D2-D592-714F-FF50-3BFDA0C6BC9A}"/>
                </a:ext>
              </a:extLst>
            </p:cNvPr>
            <p:cNvSpPr txBox="1"/>
            <p:nvPr/>
          </p:nvSpPr>
          <p:spPr>
            <a:xfrm>
              <a:off x="6499412" y="5106897"/>
              <a:ext cx="2193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100" b="1" dirty="0"/>
                <a:t>Original Data(Outliers)</a:t>
              </a:r>
            </a:p>
          </p:txBody>
        </p:sp>
        <p:pic>
          <p:nvPicPr>
            <p:cNvPr id="9" name="그림 8" descr="도표, 평행, 평면도, 기술 도면이(가) 표시된 사진&#10;&#10;자동 생성된 설명">
              <a:extLst>
                <a:ext uri="{FF2B5EF4-FFF2-40B4-BE49-F238E27FC236}">
                  <a16:creationId xmlns:a16="http://schemas.microsoft.com/office/drawing/2014/main" id="{491F90FF-EF83-9E6C-957B-EA2B28955A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887" r="65627"/>
            <a:stretch/>
          </p:blipFill>
          <p:spPr>
            <a:xfrm>
              <a:off x="8856666" y="970921"/>
              <a:ext cx="2075992" cy="1851470"/>
            </a:xfrm>
            <a:prstGeom prst="rect">
              <a:avLst/>
            </a:prstGeom>
          </p:spPr>
        </p:pic>
        <p:pic>
          <p:nvPicPr>
            <p:cNvPr id="12" name="그림 11" descr="도표, 평행, 평면도, 기술 도면이(가) 표시된 사진&#10;&#10;자동 생성된 설명">
              <a:extLst>
                <a:ext uri="{FF2B5EF4-FFF2-40B4-BE49-F238E27FC236}">
                  <a16:creationId xmlns:a16="http://schemas.microsoft.com/office/drawing/2014/main" id="{4A786D76-3088-BD62-CB44-5639101EE4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24" t="48613"/>
            <a:stretch/>
          </p:blipFill>
          <p:spPr>
            <a:xfrm>
              <a:off x="8852416" y="2996205"/>
              <a:ext cx="2075992" cy="1972970"/>
            </a:xfrm>
            <a:prstGeom prst="rect">
              <a:avLst/>
            </a:prstGeom>
          </p:spPr>
        </p:pic>
        <p:pic>
          <p:nvPicPr>
            <p:cNvPr id="14" name="그림 13" descr="도표, 평행, 평면도, 기술 도면이(가) 표시된 사진&#10;&#10;자동 생성된 설명">
              <a:extLst>
                <a:ext uri="{FF2B5EF4-FFF2-40B4-BE49-F238E27FC236}">
                  <a16:creationId xmlns:a16="http://schemas.microsoft.com/office/drawing/2014/main" id="{88B5546A-5A51-1F2B-10D5-73FADA939E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78" t="48613" r="33145"/>
            <a:stretch/>
          </p:blipFill>
          <p:spPr>
            <a:xfrm>
              <a:off x="6577056" y="3010327"/>
              <a:ext cx="2061134" cy="1958848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2D7227-C8A0-00F8-EBA8-75B85808E0BB}"/>
                </a:ext>
              </a:extLst>
            </p:cNvPr>
            <p:cNvSpPr/>
            <p:nvPr/>
          </p:nvSpPr>
          <p:spPr>
            <a:xfrm>
              <a:off x="6499412" y="869576"/>
              <a:ext cx="4518212" cy="4177841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35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Arial"/>
        <a:ea typeface="나눔스퀘어_ac Bold"/>
        <a:cs typeface=""/>
      </a:majorFont>
      <a:minorFont>
        <a:latin typeface="Arial"/>
        <a:ea typeface="나눔스퀘어_a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21561</TotalTime>
  <Words>2237</Words>
  <Application>Microsoft Office PowerPoint</Application>
  <PresentationFormat>와이드스크린</PresentationFormat>
  <Paragraphs>847</Paragraphs>
  <Slides>47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나눔스퀘어_ac Bold</vt:lpstr>
      <vt:lpstr>Wingdings</vt:lpstr>
      <vt:lpstr>맑은 고딕</vt:lpstr>
      <vt:lpstr>나눔스퀘어_ac Light</vt:lpstr>
      <vt:lpstr>Cambria Math</vt:lpstr>
      <vt:lpstr>Arial</vt:lpstr>
      <vt:lpstr>Office 테마</vt:lpstr>
      <vt:lpstr>심장병 예측 모델 개발</vt:lpstr>
      <vt:lpstr>PowerPoint 프레젠테이션</vt:lpstr>
      <vt:lpstr>01 Subject</vt:lpstr>
      <vt:lpstr>01 Subject</vt:lpstr>
      <vt:lpstr>01 Subject</vt:lpstr>
      <vt:lpstr>02 Preprocessing</vt:lpstr>
      <vt:lpstr>02 Preprocessing</vt:lpstr>
      <vt:lpstr>02 Preprocessing</vt:lpstr>
      <vt:lpstr>02 Preprocessing</vt:lpstr>
      <vt:lpstr>02 Preprocessing</vt:lpstr>
      <vt:lpstr>02 Preprocessing</vt:lpstr>
      <vt:lpstr>02 Preprocessing</vt:lpstr>
      <vt:lpstr>03 Visualization</vt:lpstr>
      <vt:lpstr>03 Visualization</vt:lpstr>
      <vt:lpstr>03 Visualization</vt:lpstr>
      <vt:lpstr>03 Visualization</vt:lpstr>
      <vt:lpstr>03 Visualization</vt:lpstr>
      <vt:lpstr>03 Visualization</vt:lpstr>
      <vt:lpstr>03 Visualization</vt:lpstr>
      <vt:lpstr>03 Visualization</vt:lpstr>
      <vt:lpstr>03 Visualization</vt:lpstr>
      <vt:lpstr>03 Visualization</vt:lpstr>
      <vt:lpstr>04 Modeling</vt:lpstr>
      <vt:lpstr>04 Modeling</vt:lpstr>
      <vt:lpstr>04 Modeling</vt:lpstr>
      <vt:lpstr>04 Modeling</vt:lpstr>
      <vt:lpstr>04 Modeling</vt:lpstr>
      <vt:lpstr>04 Modeling</vt:lpstr>
      <vt:lpstr>04 Modeling</vt:lpstr>
      <vt:lpstr>04 Modeling</vt:lpstr>
      <vt:lpstr>05 Result</vt:lpstr>
      <vt:lpstr>05 Result</vt:lpstr>
      <vt:lpstr>06 Deep Learning</vt:lpstr>
      <vt:lpstr>06 Deep Learning</vt:lpstr>
      <vt:lpstr>06 Deep Learning</vt:lpstr>
      <vt:lpstr>07 Conclusion</vt:lpstr>
      <vt:lpstr>Reference</vt:lpstr>
      <vt:lpstr>PowerPoint 프레젠테이션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EunYeong Heo</cp:lastModifiedBy>
  <cp:revision>772</cp:revision>
  <dcterms:created xsi:type="dcterms:W3CDTF">2018-05-29T10:42:20Z</dcterms:created>
  <dcterms:modified xsi:type="dcterms:W3CDTF">2024-03-07T02:55:54Z</dcterms:modified>
</cp:coreProperties>
</file>