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3" r:id="rId4"/>
    <p:sldId id="265" r:id="rId5"/>
    <p:sldId id="264" r:id="rId6"/>
    <p:sldId id="266" r:id="rId7"/>
    <p:sldId id="267" r:id="rId8"/>
    <p:sldId id="268" r:id="rId9"/>
    <p:sldId id="270" r:id="rId10"/>
    <p:sldId id="272" r:id="rId11"/>
    <p:sldId id="273" r:id="rId12"/>
    <p:sldId id="274" r:id="rId13"/>
    <p:sldId id="275" r:id="rId14"/>
    <p:sldId id="271"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5EBE2-8244-CAC6-CD42-59A5010FC142}" v="261" dt="2024-11-27T04:29:28.009"/>
    <p1510:client id="{6D37CE6B-C263-1F87-09E4-2BE04A940E9E}" v="184" dt="2024-11-28T20:12:39.641"/>
    <p1510:client id="{8184EE5B-0CF5-B3AC-0149-A90519437277}" v="14" dt="2024-11-27T06:36:54.555"/>
    <p1510:client id="{92A721AF-2BF6-4B74-7AF8-55386F6D605A}" v="11" dt="2024-11-28T17:44:23.637"/>
    <p1510:client id="{964AA91C-2891-CB00-03CA-CE5F10F533C1}" v="385" dt="2024-11-27T03:49:55.757"/>
    <p1510:client id="{96A88C14-E061-9A3D-F8F1-73F5DB54A324}" v="34" dt="2024-11-27T06:32:38.848"/>
    <p1510:client id="{D7423C3E-EB0A-DD3E-5EB7-775496E998B1}" v="1135" dt="2024-11-28T19:08:27.1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662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007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758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3932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024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365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4325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8036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206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7789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082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3393991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ode/niteshyadav3103/chronic-kidney-disease-prediction-98-accuracy/inpu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69"/>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b="1">
                <a:solidFill>
                  <a:schemeClr val="bg1"/>
                </a:solidFill>
                <a:latin typeface="Calibri Light"/>
                <a:ea typeface="Calibri Light"/>
                <a:cs typeface="Calibri Light"/>
              </a:rPr>
              <a:t>Chronic Kidney Disease</a:t>
            </a:r>
            <a:br>
              <a:rPr lang="en-US" sz="6600" b="1">
                <a:solidFill>
                  <a:schemeClr val="bg1"/>
                </a:solidFill>
                <a:latin typeface="Calibri Light"/>
              </a:rPr>
            </a:br>
            <a:endParaRPr lang="en-US" sz="6600">
              <a:solidFill>
                <a:schemeClr val="bg1"/>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r>
              <a:rPr lang="en-US" sz="1900" b="1">
                <a:solidFill>
                  <a:schemeClr val="bg1"/>
                </a:solidFill>
                <a:latin typeface="Calibri Light"/>
                <a:ea typeface="Calibri Light"/>
                <a:cs typeface="Calibri Light"/>
              </a:rPr>
              <a:t>Alberto Ramos</a:t>
            </a:r>
            <a:endParaRPr lang="en-US" sz="1900">
              <a:solidFill>
                <a:schemeClr val="bg1"/>
              </a:solidFill>
              <a:latin typeface="Calibri Light"/>
              <a:ea typeface="Calibri Light"/>
              <a:cs typeface="Calibri Light"/>
            </a:endParaRP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Jonathan Gilbert</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Hemangi Shah</a:t>
            </a:r>
          </a:p>
          <a:p>
            <a:pPr marL="285750" indent="-228600">
              <a:buFont typeface="Arial" panose="020B0604020202020204" pitchFamily="34" charset="0"/>
              <a:buChar char="•"/>
            </a:pPr>
            <a:r>
              <a:rPr lang="en-US" sz="1900" b="1">
                <a:solidFill>
                  <a:schemeClr val="bg1"/>
                </a:solidFill>
                <a:latin typeface="Calibri Light"/>
                <a:ea typeface="Calibri Light"/>
                <a:cs typeface="Calibri Light"/>
              </a:rPr>
              <a:t>Priya Balasubramanian</a:t>
            </a:r>
            <a:endParaRPr lang="en-US" sz="1900">
              <a:solidFill>
                <a:schemeClr val="bg1"/>
              </a:solidFill>
              <a:latin typeface="Calibri Light"/>
              <a:ea typeface="Calibri Light"/>
              <a:cs typeface="Calibri Light"/>
            </a:endParaRPr>
          </a:p>
          <a:p>
            <a:pPr indent="-228600">
              <a:buFont typeface="Arial" panose="020B0604020202020204" pitchFamily="34" charset="0"/>
              <a:buChar char="•"/>
            </a:pPr>
            <a:endParaRPr lang="en-US" sz="1900">
              <a:solidFill>
                <a:schemeClr val="bg1"/>
              </a:solidFill>
            </a:endParaRPr>
          </a:p>
        </p:txBody>
      </p:sp>
      <p:sp>
        <p:nvSpPr>
          <p:cNvPr id="3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814230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31A643CE-6106-E2DD-3B12-CF571C972F14}"/>
              </a:ext>
            </a:extLst>
          </p:cNvPr>
          <p:cNvSpPr txBox="1"/>
          <p:nvPr/>
        </p:nvSpPr>
        <p:spPr>
          <a:xfrm>
            <a:off x="904102" y="1110049"/>
            <a:ext cx="10703011"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endParaRPr lang="en-US" sz="1600" b="1" kern="100">
              <a:cs typeface="Latha"/>
            </a:endParaRPr>
          </a:p>
          <a:p>
            <a:pPr marL="457200"/>
            <a:endParaRPr lang="en-US" sz="1700">
              <a:latin typeface="Calibri Light"/>
              <a:ea typeface="Calibri Light"/>
              <a:cs typeface="Calibri Light"/>
            </a:endParaRPr>
          </a:p>
          <a:p>
            <a:r>
              <a:rPr lang="en-US" sz="2000" b="1" dirty="0">
                <a:solidFill>
                  <a:srgbClr val="FFFFFF"/>
                </a:solidFill>
                <a:latin typeface="Calibri Light"/>
                <a:ea typeface="Calibri Light"/>
                <a:cs typeface="Calibri Light"/>
              </a:rPr>
              <a:t>3. Model Training</a:t>
            </a:r>
          </a:p>
          <a:p>
            <a:r>
              <a:rPr lang="en-US" sz="1700" dirty="0">
                <a:latin typeface="Calibri Light"/>
                <a:ea typeface="Calibri Light"/>
                <a:cs typeface="Calibri Light"/>
              </a:rPr>
              <a:t>A logistic regression model is instantiated and fitted to the training data 	(</a:t>
            </a:r>
            <a:r>
              <a:rPr lang="en-US" sz="1700" err="1">
                <a:latin typeface="Calibri Light"/>
                <a:ea typeface="Calibri Light"/>
                <a:cs typeface="Calibri Light"/>
              </a:rPr>
              <a:t>x_train</a:t>
            </a:r>
            <a:r>
              <a:rPr lang="en-US" sz="1700" dirty="0">
                <a:latin typeface="Calibri Light"/>
                <a:ea typeface="Calibri Light"/>
                <a:cs typeface="Calibri Light"/>
              </a:rPr>
              <a:t>, </a:t>
            </a:r>
            <a:r>
              <a:rPr lang="en-US" sz="1700" err="1">
                <a:latin typeface="Calibri Light"/>
                <a:ea typeface="Calibri Light"/>
                <a:cs typeface="Calibri Light"/>
              </a:rPr>
              <a:t>y_train</a:t>
            </a:r>
            <a:r>
              <a:rPr lang="en-US" sz="1700" dirty="0">
                <a:latin typeface="Calibri Light"/>
                <a:ea typeface="Calibri Light"/>
                <a:cs typeface="Calibri Light"/>
              </a:rPr>
              <a:t>). </a:t>
            </a:r>
            <a:r>
              <a:rPr lang="en-US" sz="1700">
                <a:latin typeface="Calibri Light"/>
                <a:ea typeface="Calibri Light"/>
                <a:cs typeface="Calibri Light"/>
              </a:rPr>
              <a:t>This step is where the </a:t>
            </a:r>
            <a:r>
              <a:rPr lang="en-US" sz="1700" dirty="0">
                <a:latin typeface="Calibri Light"/>
                <a:ea typeface="Calibri Light"/>
                <a:cs typeface="Calibri Light"/>
              </a:rPr>
              <a:t>model learns the relationship between the features and the target  variable.</a:t>
            </a:r>
            <a:endParaRPr lang="en-US"/>
          </a:p>
          <a:p>
            <a:endParaRPr lang="en-US" sz="1700">
              <a:latin typeface="Calibri Light"/>
              <a:ea typeface="Calibri Light"/>
              <a:cs typeface="Calibri Light"/>
            </a:endParaRPr>
          </a:p>
          <a:p>
            <a:r>
              <a:rPr lang="en-US" sz="2000" b="1" dirty="0">
                <a:solidFill>
                  <a:srgbClr val="FFFFFF"/>
                </a:solidFill>
                <a:latin typeface="Calibri Light"/>
                <a:ea typeface="Calibri Light"/>
                <a:cs typeface="Calibri Light"/>
              </a:rPr>
              <a:t>4. Making Predictions</a:t>
            </a:r>
          </a:p>
          <a:p>
            <a:r>
              <a:rPr lang="en-US" sz="1700">
                <a:latin typeface="Calibri Light"/>
                <a:ea typeface="Calibri Light"/>
                <a:cs typeface="Calibri Light"/>
              </a:rPr>
              <a:t>Predictions are made on both the training set (pred) and the testing set (pred1). This allows for an assessment of how well the model performs on data it has seen (training) versus data it has not seen (testing).</a:t>
            </a:r>
          </a:p>
          <a:p>
            <a:endParaRPr lang="en-US" sz="3000" b="1">
              <a:solidFill>
                <a:srgbClr val="FFFFFF"/>
              </a:solidFill>
              <a:latin typeface="Calibri Light"/>
              <a:ea typeface="Calibri Light"/>
              <a:cs typeface="Calibri Light"/>
            </a:endParaRPr>
          </a:p>
          <a:p>
            <a:r>
              <a:rPr lang="en-US" sz="2000" b="1" dirty="0">
                <a:solidFill>
                  <a:srgbClr val="FFFFFF"/>
                </a:solidFill>
                <a:latin typeface="Calibri Light"/>
                <a:ea typeface="Calibri Light"/>
                <a:cs typeface="Calibri Light"/>
              </a:rPr>
              <a:t>5. Model Evaluation</a:t>
            </a:r>
          </a:p>
          <a:p>
            <a:r>
              <a:rPr lang="en-US" sz="1700" dirty="0">
                <a:latin typeface="Calibri Light"/>
                <a:ea typeface="Calibri Light"/>
                <a:cs typeface="Calibri Light"/>
              </a:rPr>
              <a:t>The accuracy of the model is calculated for both the training and testing sets.</a:t>
            </a:r>
          </a:p>
          <a:p>
            <a:endParaRPr lang="en-US" sz="1700">
              <a:latin typeface="Calibri Light"/>
              <a:ea typeface="Calibri Light"/>
              <a:cs typeface="Calibri Light"/>
            </a:endParaRPr>
          </a:p>
          <a:p>
            <a:r>
              <a:rPr lang="en-US" sz="2000" b="1" dirty="0">
                <a:solidFill>
                  <a:srgbClr val="FFFFFF"/>
                </a:solidFill>
                <a:latin typeface="Calibri Light"/>
                <a:ea typeface="Calibri Light"/>
                <a:cs typeface="Calibri Light"/>
              </a:rPr>
              <a:t>6.confusion matrix </a:t>
            </a:r>
          </a:p>
          <a:p>
            <a:r>
              <a:rPr lang="en-US" sz="1700">
                <a:latin typeface="Calibri Light"/>
                <a:ea typeface="Calibri Light"/>
                <a:cs typeface="Calibri Light"/>
              </a:rPr>
              <a:t>A confusion matrix is generated for the testing data, which shows the number of true positives, true negatives, false positives, and false negatives. This matrix  helps to visualize the model's performance in more detail.</a:t>
            </a:r>
          </a:p>
        </p:txBody>
      </p:sp>
    </p:spTree>
    <p:extLst>
      <p:ext uri="{BB962C8B-B14F-4D97-AF65-F5344CB8AC3E}">
        <p14:creationId xmlns:p14="http://schemas.microsoft.com/office/powerpoint/2010/main" val="392454069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2" name="Picture 1" descr="A screen shot of a computer&#10;&#10;Description automatically generated">
            <a:extLst>
              <a:ext uri="{FF2B5EF4-FFF2-40B4-BE49-F238E27FC236}">
                <a16:creationId xmlns:a16="http://schemas.microsoft.com/office/drawing/2014/main" id="{AE52402C-FBCC-85BD-5141-564A8DF87464}"/>
              </a:ext>
            </a:extLst>
          </p:cNvPr>
          <p:cNvPicPr>
            <a:picLocks noChangeAspect="1"/>
          </p:cNvPicPr>
          <p:nvPr/>
        </p:nvPicPr>
        <p:blipFill>
          <a:blip r:embed="rId3"/>
          <a:stretch>
            <a:fillRect/>
          </a:stretch>
        </p:blipFill>
        <p:spPr>
          <a:xfrm>
            <a:off x="764059" y="1314965"/>
            <a:ext cx="4825313" cy="984421"/>
          </a:xfrm>
          <a:prstGeom prst="rect">
            <a:avLst/>
          </a:prstGeom>
        </p:spPr>
      </p:pic>
      <p:sp>
        <p:nvSpPr>
          <p:cNvPr id="4" name="TextBox 3">
            <a:extLst>
              <a:ext uri="{FF2B5EF4-FFF2-40B4-BE49-F238E27FC236}">
                <a16:creationId xmlns:a16="http://schemas.microsoft.com/office/drawing/2014/main" id="{BD2CF3E3-77B5-425A-8F51-B7E9C1456AED}"/>
              </a:ext>
            </a:extLst>
          </p:cNvPr>
          <p:cNvSpPr txBox="1"/>
          <p:nvPr/>
        </p:nvSpPr>
        <p:spPr>
          <a:xfrm>
            <a:off x="461319" y="2716427"/>
            <a:ext cx="1146501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700">
              <a:latin typeface="Calibri Light"/>
              <a:ea typeface="Calibri Light"/>
              <a:cs typeface="Calibri Light"/>
            </a:endParaRP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Model Performance:</a:t>
            </a:r>
          </a:p>
          <a:p>
            <a:pPr marL="285750" indent="-285750">
              <a:buFont typeface="Wingdings"/>
              <a:buChar char="Ø"/>
            </a:pPr>
            <a:r>
              <a:rPr lang="en-US" sz="1700">
                <a:latin typeface="Calibri Light"/>
                <a:ea typeface="Calibri Light"/>
                <a:cs typeface="Calibri Light"/>
              </a:rPr>
              <a:t>The model has a high accuracy since it correctly classified a large number of instances (33 true negatives and 46 true positives) compared to the total number of predictions.</a:t>
            </a:r>
            <a:endParaRPr lang="en-US">
              <a:latin typeface="Aptos" panose="02110004020202020204"/>
              <a:ea typeface="Calibri Light"/>
              <a:cs typeface="Calibri Light"/>
            </a:endParaRPr>
          </a:p>
          <a:p>
            <a:pPr marL="285750" indent="-285750">
              <a:buFont typeface="Wingdings"/>
              <a:buChar char="Ø"/>
            </a:pPr>
            <a:r>
              <a:rPr lang="en-US" sz="1700">
                <a:latin typeface="Calibri Light"/>
                <a:ea typeface="Calibri Light"/>
                <a:cs typeface="Calibri Light"/>
              </a:rPr>
              <a:t>There are very few misclassifications, with only 1 false negative and no false positives.</a:t>
            </a:r>
            <a:endParaRPr lang="en-US">
              <a:latin typeface="Aptos" panose="02110004020202020204"/>
              <a:ea typeface="Calibri Light"/>
              <a:cs typeface="Calibri Light"/>
            </a:endParaRPr>
          </a:p>
          <a:p>
            <a:pPr marL="457200"/>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Class Distribution:</a:t>
            </a:r>
          </a:p>
          <a:p>
            <a:pPr marL="285750" indent="-285750">
              <a:buFont typeface="Wingdings"/>
              <a:buChar char="Ø"/>
            </a:pPr>
            <a:r>
              <a:rPr lang="en-US" sz="1700">
                <a:latin typeface="Calibri Light"/>
                <a:ea typeface="Calibri Light"/>
                <a:cs typeface="Calibri Light"/>
              </a:rPr>
              <a:t>The model is better at identifying positive instances, as indicated by the high number of true positives 	(46) compared to the single false negative (1). This suggests that the model is effective in predicting the positive class.</a:t>
            </a:r>
            <a:endParaRPr lang="en-US"/>
          </a:p>
        </p:txBody>
      </p:sp>
      <p:sp>
        <p:nvSpPr>
          <p:cNvPr id="6" name="TextBox 5">
            <a:extLst>
              <a:ext uri="{FF2B5EF4-FFF2-40B4-BE49-F238E27FC236}">
                <a16:creationId xmlns:a16="http://schemas.microsoft.com/office/drawing/2014/main" id="{4F242168-A70F-3B53-DD0C-FEE55D1FDA09}"/>
              </a:ext>
            </a:extLst>
          </p:cNvPr>
          <p:cNvSpPr txBox="1"/>
          <p:nvPr/>
        </p:nvSpPr>
        <p:spPr>
          <a:xfrm>
            <a:off x="1676400" y="306859"/>
            <a:ext cx="883919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Calibri Light"/>
                <a:ea typeface="Calibri Light"/>
                <a:cs typeface="Calibri Light"/>
              </a:rPr>
              <a:t>The inference from the confusion matrix can be summarized as follows​</a:t>
            </a:r>
          </a:p>
        </p:txBody>
      </p:sp>
      <p:sp>
        <p:nvSpPr>
          <p:cNvPr id="7" name="TextBox 6">
            <a:extLst>
              <a:ext uri="{FF2B5EF4-FFF2-40B4-BE49-F238E27FC236}">
                <a16:creationId xmlns:a16="http://schemas.microsoft.com/office/drawing/2014/main" id="{DE86035C-4C8D-8C56-B327-11ED8CA08F78}"/>
              </a:ext>
            </a:extLst>
          </p:cNvPr>
          <p:cNvSpPr txBox="1"/>
          <p:nvPr/>
        </p:nvSpPr>
        <p:spPr>
          <a:xfrm>
            <a:off x="761999" y="2481648"/>
            <a:ext cx="334044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r>
              <a:rPr lang="en-US" sz="1700">
                <a:latin typeface="Calibri Light"/>
                <a:ea typeface="Calibri Light"/>
                <a:cs typeface="Calibri Light"/>
              </a:rPr>
              <a:t>33 0]</a:t>
            </a:r>
          </a:p>
          <a:p>
            <a:r>
              <a:rPr lang="en-US" sz="1700">
                <a:latin typeface="Calibri Light"/>
                <a:ea typeface="Calibri Light"/>
                <a:cs typeface="Calibri Light"/>
              </a:rPr>
              <a:t>[ 1 46]]</a:t>
            </a:r>
            <a:endParaRPr lang="en-US"/>
          </a:p>
        </p:txBody>
      </p:sp>
    </p:spTree>
    <p:extLst>
      <p:ext uri="{BB962C8B-B14F-4D97-AF65-F5344CB8AC3E}">
        <p14:creationId xmlns:p14="http://schemas.microsoft.com/office/powerpoint/2010/main" val="3265794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pic>
        <p:nvPicPr>
          <p:cNvPr id="4" name="Picture 3" descr="A screenshot of a computer&#10;&#10;Description automatically generated">
            <a:extLst>
              <a:ext uri="{FF2B5EF4-FFF2-40B4-BE49-F238E27FC236}">
                <a16:creationId xmlns:a16="http://schemas.microsoft.com/office/drawing/2014/main" id="{9779A42C-4245-5141-0490-6D203F0B31DA}"/>
              </a:ext>
            </a:extLst>
          </p:cNvPr>
          <p:cNvPicPr>
            <a:picLocks noChangeAspect="1"/>
          </p:cNvPicPr>
          <p:nvPr/>
        </p:nvPicPr>
        <p:blipFill>
          <a:blip r:embed="rId3"/>
          <a:stretch>
            <a:fillRect/>
          </a:stretch>
        </p:blipFill>
        <p:spPr>
          <a:xfrm>
            <a:off x="347019" y="2467361"/>
            <a:ext cx="4629665" cy="1923279"/>
          </a:xfrm>
          <a:prstGeom prst="rect">
            <a:avLst/>
          </a:prstGeom>
        </p:spPr>
      </p:pic>
      <p:sp>
        <p:nvSpPr>
          <p:cNvPr id="6" name="TextBox 5">
            <a:extLst>
              <a:ext uri="{FF2B5EF4-FFF2-40B4-BE49-F238E27FC236}">
                <a16:creationId xmlns:a16="http://schemas.microsoft.com/office/drawing/2014/main" id="{A6381F4A-7111-F4BA-5BB9-88871CDECDC2}"/>
              </a:ext>
            </a:extLst>
          </p:cNvPr>
          <p:cNvSpPr txBox="1"/>
          <p:nvPr/>
        </p:nvSpPr>
        <p:spPr>
          <a:xfrm>
            <a:off x="5095102" y="70022"/>
            <a:ext cx="6851821" cy="67864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FFFF"/>
                </a:solidFill>
                <a:latin typeface="Calibri Light"/>
                <a:ea typeface="Calibri Light"/>
                <a:cs typeface="Calibri Light"/>
              </a:rPr>
              <a:t>Precision:</a:t>
            </a:r>
          </a:p>
          <a:p>
            <a:r>
              <a:rPr lang="en-US" sz="1700">
                <a:latin typeface="Calibri Light"/>
                <a:ea typeface="Calibri Light"/>
                <a:cs typeface="Calibri Light"/>
              </a:rPr>
              <a:t>For class 0: Precision is 0.97, meaning 97% of the instances predicted as class 0 were correct.</a:t>
            </a:r>
          </a:p>
          <a:p>
            <a:r>
              <a:rPr lang="en-US" sz="1700">
                <a:latin typeface="Calibri Light"/>
                <a:ea typeface="Calibri Light"/>
                <a:cs typeface="Calibri Light"/>
              </a:rPr>
              <a:t>For class 1: Precision is 1.00, meaning 100% of the instances predicted as class 1 were correct.</a:t>
            </a:r>
          </a:p>
          <a:p>
            <a:endParaRPr lang="en-US" sz="1700">
              <a:latin typeface="Calibri Light"/>
              <a:ea typeface="Calibri Light"/>
              <a:cs typeface="Calibri Light"/>
            </a:endParaRPr>
          </a:p>
          <a:p>
            <a:r>
              <a:rPr lang="en-US" sz="2000" b="1">
                <a:solidFill>
                  <a:srgbClr val="FFFFFF"/>
                </a:solidFill>
                <a:latin typeface="Calibri Light"/>
                <a:ea typeface="Calibri Light"/>
                <a:cs typeface="Calibri Light"/>
              </a:rPr>
              <a:t>Recall:</a:t>
            </a:r>
          </a:p>
          <a:p>
            <a:r>
              <a:rPr lang="en-US" sz="1700">
                <a:latin typeface="Calibri Light"/>
                <a:ea typeface="Calibri Light"/>
                <a:cs typeface="Calibri Light"/>
              </a:rPr>
              <a:t>This metric indicates the proportion of true positive predictions among all actual positive instances. </a:t>
            </a:r>
          </a:p>
          <a:p>
            <a:r>
              <a:rPr lang="en-US" sz="1700">
                <a:latin typeface="Calibri Light"/>
                <a:ea typeface="Calibri Light"/>
                <a:cs typeface="Calibri Light"/>
              </a:rPr>
              <a:t>For class 0: Recall is 1.00, meaning the model correctly identified all actual instances of class 0.</a:t>
            </a:r>
          </a:p>
          <a:p>
            <a:r>
              <a:rPr lang="en-US" sz="1700">
                <a:latin typeface="Calibri Light"/>
                <a:ea typeface="Calibri Light"/>
                <a:cs typeface="Calibri Light"/>
              </a:rPr>
              <a:t>For class 1: Recall is 0.98, meaning 98% of the actual instances of class 1 were correctly identified.</a:t>
            </a:r>
          </a:p>
          <a:p>
            <a:endParaRPr lang="en-US" sz="1400" kern="100">
              <a:cs typeface="Latha"/>
            </a:endParaRPr>
          </a:p>
          <a:p>
            <a:r>
              <a:rPr lang="en-US" sz="2000" b="1">
                <a:solidFill>
                  <a:srgbClr val="FFFFFF"/>
                </a:solidFill>
                <a:latin typeface="Calibri Light"/>
                <a:ea typeface="Calibri Light"/>
                <a:cs typeface="Calibri Light"/>
              </a:rPr>
              <a:t>F1-Score:</a:t>
            </a:r>
          </a:p>
          <a:p>
            <a:r>
              <a:rPr lang="en-US" sz="1700">
                <a:latin typeface="Calibri Light"/>
                <a:ea typeface="Calibri Light"/>
                <a:cs typeface="Calibri Light"/>
              </a:rPr>
              <a:t>This is the harmonic mean of precision and recall, providing a single score that balances both metrics. It is particularly useful when you need to account for both false positives and false negatives.</a:t>
            </a:r>
          </a:p>
          <a:p>
            <a:r>
              <a:rPr lang="en-US" sz="1700">
                <a:latin typeface="Calibri Light"/>
                <a:ea typeface="Calibri Light"/>
                <a:cs typeface="Calibri Light"/>
              </a:rPr>
              <a:t>For both classes, the F1-score is approximately 0.99, indicating a strong balance between precision and recall.</a:t>
            </a:r>
          </a:p>
          <a:p>
            <a:endParaRPr lang="en-US" kern="100">
              <a:cs typeface="Latha"/>
            </a:endParaRPr>
          </a:p>
          <a:p>
            <a:r>
              <a:rPr lang="en-US" sz="2000" b="1">
                <a:solidFill>
                  <a:srgbClr val="FFFFFF"/>
                </a:solidFill>
                <a:latin typeface="Calibri Light"/>
                <a:ea typeface="Calibri Light"/>
                <a:cs typeface="Calibri Light"/>
              </a:rPr>
              <a:t>Accuracy:</a:t>
            </a:r>
          </a:p>
          <a:p>
            <a:r>
              <a:rPr lang="en-US" sz="1700">
                <a:latin typeface="Calibri Light"/>
                <a:ea typeface="Calibri Light"/>
                <a:cs typeface="Calibri Light"/>
              </a:rPr>
              <a:t> This is the overall accuracy of the model, calculated as the ratio of correctly predicted instances to the total instances. Here, the accuracy is 0.99, meaning the model correctly predicted 99% of the instances.</a:t>
            </a:r>
          </a:p>
        </p:txBody>
      </p:sp>
    </p:spTree>
    <p:extLst>
      <p:ext uri="{BB962C8B-B14F-4D97-AF65-F5344CB8AC3E}">
        <p14:creationId xmlns:p14="http://schemas.microsoft.com/office/powerpoint/2010/main" val="87612153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Inference​</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82962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9B6DB5A1-86BB-C738-3278-7A011CD8E842}"/>
              </a:ext>
            </a:extLst>
          </p:cNvPr>
          <p:cNvSpPr txBox="1"/>
          <p:nvPr/>
        </p:nvSpPr>
        <p:spPr>
          <a:xfrm>
            <a:off x="1439562" y="2386913"/>
            <a:ext cx="932317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sz="1700">
                <a:latin typeface="Calibri Light"/>
                <a:ea typeface="Calibri Light"/>
                <a:cs typeface="Calibri Light"/>
              </a:rPr>
              <a:t>Overall, this classification report indicates that the model performs exceptionally well, with high precision, recall, and F1-scores for both classes</a:t>
            </a:r>
          </a:p>
          <a:p>
            <a:endParaRPr lang="en-US" sz="1700">
              <a:latin typeface="Calibri Light"/>
              <a:ea typeface="Calibri Light"/>
              <a:cs typeface="Calibri Light"/>
            </a:endParaRPr>
          </a:p>
          <a:p>
            <a:r>
              <a:rPr lang="en-US" sz="1700">
                <a:latin typeface="Calibri Light"/>
                <a:ea typeface="Calibri Light"/>
                <a:cs typeface="Calibri Light"/>
              </a:rPr>
              <a:t>The model appears to be performing well, particularly in identifying the positive class, with minimal errors. However, it is important to consider the context of the data and the potential consequences of the misclassifications to ensure that the model's performance aligns with the goals of the analysis.</a:t>
            </a:r>
          </a:p>
        </p:txBody>
      </p:sp>
    </p:spTree>
    <p:extLst>
      <p:ext uri="{BB962C8B-B14F-4D97-AF65-F5344CB8AC3E}">
        <p14:creationId xmlns:p14="http://schemas.microsoft.com/office/powerpoint/2010/main" val="287021599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8" r="-1" b="7169"/>
          <a:stretch/>
        </p:blipFill>
        <p:spPr>
          <a:xfrm>
            <a:off x="20" y="10"/>
            <a:ext cx="12188930" cy="6857990"/>
          </a:xfrm>
          <a:prstGeom prst="rect">
            <a:avLst/>
          </a:prstGeom>
        </p:spPr>
      </p:pic>
      <p:sp>
        <p:nvSpPr>
          <p:cNvPr id="2" name="TextBox 1">
            <a:extLst>
              <a:ext uri="{FF2B5EF4-FFF2-40B4-BE49-F238E27FC236}">
                <a16:creationId xmlns:a16="http://schemas.microsoft.com/office/drawing/2014/main" id="{9E1B078D-9414-D798-E8CF-C480583BF37A}"/>
              </a:ext>
            </a:extLst>
          </p:cNvPr>
          <p:cNvSpPr txBox="1"/>
          <p:nvPr/>
        </p:nvSpPr>
        <p:spPr>
          <a:xfrm>
            <a:off x="1524000" y="1122363"/>
            <a:ext cx="9144000" cy="3063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6600">
                <a:solidFill>
                  <a:schemeClr val="bg1"/>
                </a:solidFill>
                <a:latin typeface="+mj-lt"/>
                <a:ea typeface="+mj-ea"/>
                <a:cs typeface="+mj-cs"/>
              </a:rPr>
              <a:t>Thank you</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endParaRPr lang="en-US" b="1">
              <a:solidFill>
                <a:schemeClr val="bg1"/>
              </a:solidFill>
            </a:endParaRPr>
          </a:p>
          <a:p>
            <a:endParaRPr lang="en-US">
              <a:solidFill>
                <a:schemeClr val="bg1"/>
              </a:solidFill>
            </a:endParaRPr>
          </a:p>
        </p:txBody>
      </p:sp>
      <p:sp>
        <p:nvSpPr>
          <p:cNvPr id="6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62969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35000"/>
          </a:blip>
          <a:srcRect t="2818" b="7182"/>
          <a:stretch/>
        </p:blipFill>
        <p:spPr>
          <a:xfrm>
            <a:off x="20" y="10"/>
            <a:ext cx="12191979" cy="6857990"/>
          </a:xfrm>
          <a:prstGeom prst="rect">
            <a:avLst/>
          </a:prstGeom>
        </p:spPr>
      </p:pic>
      <p:sp>
        <p:nvSpPr>
          <p:cNvPr id="2" name="Title 1">
            <a:extLst>
              <a:ext uri="{FF2B5EF4-FFF2-40B4-BE49-F238E27FC236}">
                <a16:creationId xmlns:a16="http://schemas.microsoft.com/office/drawing/2014/main" id="{AD9F9CAC-20DD-1340-9D0D-BA8990BE38A7}"/>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000" b="1">
                <a:solidFill>
                  <a:srgbClr val="FFFFFF"/>
                </a:solidFill>
                <a:latin typeface="Calibri Light"/>
                <a:ea typeface="Calibri Light"/>
                <a:cs typeface="Calibri Light"/>
              </a:rPr>
              <a:t>TABLE OF CONTENTS</a:t>
            </a:r>
            <a:endParaRPr lang="en-US" sz="4000">
              <a:solidFill>
                <a:srgbClr val="FFFFFF"/>
              </a:solidFill>
              <a:latin typeface="Calibri Light"/>
              <a:ea typeface="Calibri Light"/>
              <a:cs typeface="Calibri Light"/>
            </a:endParaRP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838200" y="1825625"/>
            <a:ext cx="10515600" cy="4351338"/>
          </a:xfrm>
        </p:spPr>
        <p:txBody>
          <a:bodyPr vert="horz" lIns="91440" tIns="45720" rIns="91440" bIns="45720" rtlCol="0" anchor="t">
            <a:normAutofit/>
          </a:bodyPr>
          <a:lstStyle/>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Introduction</a:t>
            </a:r>
            <a:br>
              <a:rPr lang="en-US" sz="2000">
                <a:latin typeface="Calibri Light"/>
              </a:rPr>
            </a:br>
            <a:r>
              <a:rPr lang="en-US" sz="2000">
                <a:solidFill>
                  <a:srgbClr val="FFFFFF"/>
                </a:solidFill>
                <a:latin typeface="Calibri Light"/>
                <a:ea typeface="Calibri Light"/>
                <a:cs typeface="Calibri Light"/>
              </a:rPr>
              <a:t> project overview</a:t>
            </a:r>
            <a:endParaRPr lang="en-US">
              <a:latin typeface="Calibri Light"/>
              <a:ea typeface="Calibri Light"/>
              <a:cs typeface="Calibri Light"/>
            </a:endParaRPr>
          </a:p>
          <a:p>
            <a:pPr indent="-2286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Data Analysis</a:t>
            </a:r>
            <a:br>
              <a:rPr lang="en-US" sz="2000">
                <a:latin typeface="Calibri Light"/>
              </a:rPr>
            </a:br>
            <a:r>
              <a:rPr lang="en-US" sz="2000">
                <a:solidFill>
                  <a:srgbClr val="FFFFFF"/>
                </a:solidFill>
                <a:latin typeface="Calibri Light"/>
                <a:ea typeface="Calibri Light"/>
                <a:cs typeface="Calibri Light"/>
              </a:rPr>
              <a:t> Data cleaning and preprocessing</a:t>
            </a:r>
          </a:p>
          <a:p>
            <a:pPr marL="457200" indent="-342900" algn="l">
              <a:buFont typeface="Wingdings" panose="020B0604020202020204" pitchFamily="34" charset="0"/>
              <a:buChar char="Ø"/>
            </a:pPr>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Coding Approach</a:t>
            </a:r>
          </a:p>
          <a:p>
            <a:pPr algn="l"/>
            <a:r>
              <a:rPr lang="en-US" sz="2000">
                <a:solidFill>
                  <a:srgbClr val="FFFFFF"/>
                </a:solidFill>
                <a:latin typeface="Calibri Light"/>
                <a:ea typeface="Calibri Light"/>
                <a:cs typeface="Calibri Light"/>
              </a:rPr>
              <a:t>         Machine Learning Steps</a:t>
            </a:r>
          </a:p>
          <a:p>
            <a:pPr algn="l"/>
            <a:endParaRPr lang="en-US" sz="2000">
              <a:solidFill>
                <a:srgbClr val="FFFFFF"/>
              </a:solidFill>
              <a:latin typeface="Calibri Light"/>
              <a:ea typeface="Calibri Light"/>
              <a:cs typeface="Calibri Light"/>
            </a:endParaRPr>
          </a:p>
          <a:p>
            <a:pPr marL="457200" indent="-342900" algn="l">
              <a:buFont typeface="Wingdings" panose="020B0604020202020204" pitchFamily="34" charset="0"/>
              <a:buChar char="Ø"/>
            </a:pPr>
            <a:r>
              <a:rPr lang="en-US" sz="2000">
                <a:solidFill>
                  <a:srgbClr val="FFFFFF"/>
                </a:solidFill>
                <a:latin typeface="Calibri Light"/>
                <a:ea typeface="Calibri Light"/>
                <a:cs typeface="Calibri Light"/>
              </a:rPr>
              <a:t>Conclusion</a:t>
            </a:r>
          </a:p>
          <a:p>
            <a:pPr indent="-228600" algn="l">
              <a:buFont typeface="Wingdings" panose="020B0604020202020204" pitchFamily="34" charset="0"/>
              <a:buChar char="Ø"/>
            </a:pPr>
            <a:endParaRPr lang="en-US" sz="2000">
              <a:solidFill>
                <a:srgbClr val="FFFFFF"/>
              </a:solidFill>
            </a:endParaRPr>
          </a:p>
        </p:txBody>
      </p:sp>
    </p:spTree>
    <p:extLst>
      <p:ext uri="{BB962C8B-B14F-4D97-AF65-F5344CB8AC3E}">
        <p14:creationId xmlns:p14="http://schemas.microsoft.com/office/powerpoint/2010/main" val="196456777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3">
            <a:extLst>
              <a:ext uri="{FF2B5EF4-FFF2-40B4-BE49-F238E27FC236}">
                <a16:creationId xmlns:a16="http://schemas.microsoft.com/office/drawing/2014/main" id="{E99BEE69-77CA-C4DC-33A7-1A9E936A553E}"/>
              </a:ext>
            </a:extLst>
          </p:cNvPr>
          <p:cNvSpPr txBox="1"/>
          <p:nvPr/>
        </p:nvSpPr>
        <p:spPr>
          <a:xfrm>
            <a:off x="1523999" y="1101810"/>
            <a:ext cx="9281983"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1700">
                <a:solidFill>
                  <a:srgbClr val="FFFFFF"/>
                </a:solidFill>
                <a:latin typeface="Calibri Light"/>
                <a:ea typeface="Calibri Light"/>
                <a:cs typeface="Calibri Light"/>
              </a:rPr>
              <a:t>Chronic</a:t>
            </a:r>
            <a:r>
              <a:rPr lang="en-US" sz="1700">
                <a:latin typeface="Calibri Light"/>
                <a:ea typeface="Calibri Light"/>
                <a:cs typeface="Calibri Light"/>
              </a:rPr>
              <a:t> kidney disease (CKD) is an increasing medical issue that declines the productivity of renal capacities and subsequently damages the kidneys.</a:t>
            </a:r>
            <a:endParaRPr lang="en-US">
              <a:solidFill>
                <a:srgbClr val="FFFFFF"/>
              </a:solidFill>
              <a:latin typeface="Calibri Light"/>
              <a:ea typeface="Calibri Light"/>
              <a:cs typeface="Calibri Light"/>
            </a:endParaRPr>
          </a:p>
          <a:p>
            <a:endParaRPr lang="en-US" sz="1700">
              <a:solidFill>
                <a:srgbClr val="FFFFFF"/>
              </a:solidFill>
              <a:latin typeface="Calibri Light"/>
              <a:ea typeface="Calibri Light"/>
              <a:cs typeface="Calibri Light"/>
            </a:endParaRPr>
          </a:p>
          <a:p>
            <a:pPr marL="285750" indent="-285750">
              <a:buFont typeface="Wingdings"/>
              <a:buChar char="Ø"/>
            </a:pPr>
            <a:r>
              <a:rPr lang="en-US" sz="1700">
                <a:solidFill>
                  <a:srgbClr val="FFFFFF"/>
                </a:solidFill>
                <a:latin typeface="Calibri Light"/>
                <a:ea typeface="Calibri Light"/>
                <a:cs typeface="Calibri Light"/>
              </a:rPr>
              <a:t>The</a:t>
            </a:r>
            <a:r>
              <a:rPr lang="en-US" sz="1700">
                <a:latin typeface="Calibri Light"/>
                <a:ea typeface="Calibri Light"/>
                <a:cs typeface="Calibri Light"/>
              </a:rPr>
              <a:t> objective of the dataset is to diagnostically predict whether a patient is having chronic kidney disease or not, based on certain diagnostic measurements included in the dataset.</a:t>
            </a:r>
            <a:endParaRPr lang="en-US">
              <a:solidFill>
                <a:srgbClr val="FFFFFF"/>
              </a:solidFill>
              <a:latin typeface="Calibri Light"/>
              <a:ea typeface="Calibri Light"/>
              <a:cs typeface="Calibri Light"/>
            </a:endParaRPr>
          </a:p>
          <a:p>
            <a:endParaRPr lang="en-US" sz="1700">
              <a:solidFill>
                <a:srgbClr val="FFFFFF"/>
              </a:solidFill>
              <a:latin typeface="Calibri Light"/>
              <a:ea typeface="Calibri Light"/>
              <a:cs typeface="Calibri Light"/>
            </a:endParaRPr>
          </a:p>
          <a:p>
            <a:pPr marL="285750" indent="-285750">
              <a:buFont typeface="Wingdings"/>
              <a:buChar char="Ø"/>
            </a:pPr>
            <a:r>
              <a:rPr lang="en-US" sz="1700">
                <a:solidFill>
                  <a:srgbClr val="FFFFFF"/>
                </a:solidFill>
                <a:latin typeface="Calibri Light"/>
                <a:ea typeface="Calibri Light"/>
                <a:cs typeface="Calibri Light"/>
              </a:rPr>
              <a:t>There</a:t>
            </a:r>
            <a:r>
              <a:rPr lang="en-US" sz="1700">
                <a:latin typeface="Calibri Light"/>
                <a:ea typeface="Calibri Light"/>
                <a:cs typeface="Calibri Light"/>
              </a:rPr>
              <a:t> are 400 rows with 25 features ( </a:t>
            </a:r>
            <a:r>
              <a:rPr lang="en-US" sz="1700" err="1">
                <a:latin typeface="Calibri Light"/>
                <a:ea typeface="Calibri Light"/>
                <a:cs typeface="Calibri Light"/>
              </a:rPr>
              <a:t>eg</a:t>
            </a:r>
            <a:r>
              <a:rPr lang="en-US" sz="1700">
                <a:latin typeface="Calibri Light"/>
                <a:ea typeface="Calibri Light"/>
                <a:cs typeface="Calibri Light"/>
              </a:rPr>
              <a:t>, red blood cell count, white blood cell count, </a:t>
            </a:r>
            <a:r>
              <a:rPr lang="en-US" sz="1700" err="1">
                <a:latin typeface="Calibri Light"/>
                <a:ea typeface="Calibri Light"/>
                <a:cs typeface="Calibri Light"/>
              </a:rPr>
              <a:t>etc</a:t>
            </a:r>
            <a:r>
              <a:rPr lang="en-US" sz="1700">
                <a:latin typeface="Calibri Light"/>
                <a:ea typeface="Calibri Light"/>
                <a:cs typeface="Calibri Light"/>
              </a:rPr>
              <a:t>). The target is the 'classification', which is either '</a:t>
            </a:r>
            <a:r>
              <a:rPr lang="en-US" sz="1700" err="1">
                <a:latin typeface="Calibri Light"/>
                <a:ea typeface="Calibri Light"/>
                <a:cs typeface="Calibri Light"/>
              </a:rPr>
              <a:t>ckd</a:t>
            </a:r>
            <a:r>
              <a:rPr lang="en-US" sz="1700">
                <a:latin typeface="Calibri Light"/>
                <a:ea typeface="Calibri Light"/>
                <a:cs typeface="Calibri Light"/>
              </a:rPr>
              <a:t>' or '</a:t>
            </a:r>
            <a:r>
              <a:rPr lang="en-US" sz="1700" err="1">
                <a:latin typeface="Calibri Light"/>
                <a:ea typeface="Calibri Light"/>
                <a:cs typeface="Calibri Light"/>
              </a:rPr>
              <a:t>notckd</a:t>
            </a:r>
            <a:r>
              <a:rPr lang="en-US" sz="1700">
                <a:latin typeface="Calibri Light"/>
                <a:ea typeface="Calibri Light"/>
                <a:cs typeface="Calibri Light"/>
              </a:rPr>
              <a:t>' - </a:t>
            </a:r>
            <a:r>
              <a:rPr lang="en-US" sz="1700" b="1" err="1">
                <a:latin typeface="Calibri Light"/>
                <a:ea typeface="Calibri Light"/>
                <a:cs typeface="Calibri Light"/>
              </a:rPr>
              <a:t>ckd</a:t>
            </a:r>
            <a:r>
              <a:rPr lang="en-US" sz="1700" b="1">
                <a:latin typeface="Calibri Light"/>
                <a:ea typeface="Calibri Light"/>
                <a:cs typeface="Calibri Light"/>
              </a:rPr>
              <a:t>=chronic kidney disease</a:t>
            </a:r>
            <a:r>
              <a:rPr lang="en-US" sz="1700">
                <a:latin typeface="Calibri Light"/>
                <a:ea typeface="Calibri Light"/>
                <a:cs typeface="Calibri Light"/>
              </a:rPr>
              <a:t>. </a:t>
            </a:r>
            <a:endParaRPr lang="en-US">
              <a:solidFill>
                <a:srgbClr val="FFFFFF"/>
              </a:solidFill>
              <a:latin typeface="Calibri Light"/>
              <a:ea typeface="Calibri Light"/>
              <a:cs typeface="Calibri Light"/>
            </a:endParaRPr>
          </a:p>
          <a:p>
            <a:endParaRPr lang="en-US" sz="1700">
              <a:solidFill>
                <a:srgbClr val="FFFFFF"/>
              </a:solidFill>
              <a:latin typeface="Calibri Light"/>
              <a:ea typeface="Calibri Light"/>
              <a:cs typeface="Calibri Light"/>
            </a:endParaRPr>
          </a:p>
          <a:p>
            <a:pPr marL="285750" indent="-285750">
              <a:buFont typeface="Wingdings"/>
              <a:buChar char="Ø"/>
            </a:pPr>
            <a:r>
              <a:rPr lang="en-US" sz="1700">
                <a:solidFill>
                  <a:srgbClr val="FFFFFF"/>
                </a:solidFill>
                <a:latin typeface="Calibri Light"/>
                <a:ea typeface="Calibri Light"/>
                <a:cs typeface="Calibri Light"/>
              </a:rPr>
              <a:t>Linear</a:t>
            </a:r>
            <a:r>
              <a:rPr lang="en-US" sz="1700">
                <a:latin typeface="Calibri Light"/>
                <a:ea typeface="Calibri Light"/>
                <a:cs typeface="Calibri Light"/>
              </a:rPr>
              <a:t> regression is a statistical method used to model the relationship between a dependent variable (also known as the target variable) and one or more independent variables (also known as features). The goal of linear regression is to find the best-fitting straight line (or hyperplane in higher dimensions) that predicts the dependent variable based on the values of the independent variables.</a:t>
            </a:r>
            <a:endParaRPr lang="en-US">
              <a:solidFill>
                <a:srgbClr val="FFFFFF"/>
              </a:solidFill>
              <a:latin typeface="Calibri Light"/>
              <a:ea typeface="Calibri Light"/>
              <a:cs typeface="Calibri Light"/>
            </a:endParaRPr>
          </a:p>
          <a:p>
            <a:endParaRPr lang="en-US" sz="1700">
              <a:solidFill>
                <a:srgbClr val="FFFFFF"/>
              </a:solidFill>
              <a:latin typeface="Calibri Light"/>
              <a:ea typeface="Calibri Light"/>
              <a:cs typeface="Calibri Light"/>
            </a:endParaRPr>
          </a:p>
          <a:p>
            <a:pPr marL="285750" indent="-285750">
              <a:buFont typeface="Wingdings"/>
              <a:buChar char="Ø"/>
            </a:pPr>
            <a:r>
              <a:rPr lang="en-US" sz="1700">
                <a:solidFill>
                  <a:srgbClr val="FFFFFF"/>
                </a:solidFill>
                <a:latin typeface="Calibri Light"/>
                <a:ea typeface="Calibri Light"/>
                <a:cs typeface="Calibri Light"/>
              </a:rPr>
              <a:t>It</a:t>
            </a:r>
            <a:r>
              <a:rPr lang="en-US" sz="1700">
                <a:latin typeface="Calibri Light"/>
                <a:ea typeface="Calibri Light"/>
                <a:cs typeface="Calibri Light"/>
              </a:rPr>
              <a:t> is widely used in various fields for predictive modeling and is a foundational concept in statistics and machine learning. </a:t>
            </a:r>
            <a:endParaRPr lang="en-US">
              <a:latin typeface="Calibri Light"/>
              <a:ea typeface="Calibri Light"/>
              <a:cs typeface="Calibri Light"/>
            </a:endParaRPr>
          </a:p>
          <a:p>
            <a:pPr algn="l"/>
            <a:endParaRPr lang="en-US"/>
          </a:p>
        </p:txBody>
      </p:sp>
      <p:sp>
        <p:nvSpPr>
          <p:cNvPr id="8" name="Title 1">
            <a:extLst>
              <a:ext uri="{FF2B5EF4-FFF2-40B4-BE49-F238E27FC236}">
                <a16:creationId xmlns:a16="http://schemas.microsoft.com/office/drawing/2014/main" id="{462C6AAA-83B4-19CE-546E-6A06BC68F14C}"/>
              </a:ext>
            </a:extLst>
          </p:cNvPr>
          <p:cNvSpPr>
            <a:spLocks noGrp="1"/>
          </p:cNvSpPr>
          <p:nvPr>
            <p:ph type="ctrTitle"/>
          </p:nvPr>
        </p:nvSpPr>
        <p:spPr>
          <a:xfrm>
            <a:off x="4699686" y="406314"/>
            <a:ext cx="2782330" cy="470888"/>
          </a:xfrm>
        </p:spPr>
        <p:txBody>
          <a:bodyPr vert="horz" lIns="91440" tIns="45720" rIns="91440" bIns="45720" rtlCol="0" anchor="ctr">
            <a:normAutofit fontScale="90000"/>
          </a:bodyPr>
          <a:lstStyle/>
          <a:p>
            <a:r>
              <a:rPr lang="en-US" sz="4400" b="1">
                <a:solidFill>
                  <a:srgbClr val="FFFFFF"/>
                </a:solidFill>
                <a:latin typeface="Calibri Light"/>
                <a:ea typeface="Calibri Light"/>
                <a:cs typeface="Calibri Light"/>
              </a:rPr>
              <a:t>OVERVIEW</a:t>
            </a:r>
            <a:endParaRPr lang="en-US" sz="4400">
              <a:solidFill>
                <a:srgbClr val="FFFFFF"/>
              </a:solidFill>
              <a:latin typeface="Calibri Light"/>
              <a:ea typeface="Calibri Light"/>
              <a:cs typeface="Calibri Light"/>
            </a:endParaRPr>
          </a:p>
        </p:txBody>
      </p:sp>
    </p:spTree>
    <p:extLst>
      <p:ext uri="{BB962C8B-B14F-4D97-AF65-F5344CB8AC3E}">
        <p14:creationId xmlns:p14="http://schemas.microsoft.com/office/powerpoint/2010/main" val="560288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2" name="TextBox 1">
            <a:extLst>
              <a:ext uri="{FF2B5EF4-FFF2-40B4-BE49-F238E27FC236}">
                <a16:creationId xmlns:a16="http://schemas.microsoft.com/office/drawing/2014/main" id="{87252212-882B-1DE1-EF7A-BAE5180DBF4A}"/>
              </a:ext>
            </a:extLst>
          </p:cNvPr>
          <p:cNvSpPr txBox="1"/>
          <p:nvPr/>
        </p:nvSpPr>
        <p:spPr>
          <a:xfrm>
            <a:off x="1060621" y="154459"/>
            <a:ext cx="10497062" cy="64479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rgbClr val="FFFFFF"/>
                </a:solidFill>
                <a:latin typeface="Calibri Light"/>
                <a:ea typeface="Calibri Light"/>
                <a:cs typeface="Calibri Light"/>
              </a:rPr>
              <a:t>DATASET</a:t>
            </a:r>
          </a:p>
          <a:p>
            <a:pPr marL="285750" indent="-285750">
              <a:buFont typeface="Wingdings"/>
              <a:buChar char="Ø"/>
            </a:pPr>
            <a:endParaRPr lang="en-US" sz="1700" b="1">
              <a:solidFill>
                <a:srgbClr val="FFFFFF"/>
              </a:solidFill>
              <a:latin typeface="Calibri Light"/>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size of Dataset : </a:t>
            </a:r>
            <a:r>
              <a:rPr lang="en-US" sz="1700">
                <a:solidFill>
                  <a:srgbClr val="FFFFFF"/>
                </a:solidFill>
                <a:latin typeface="Calibri Light"/>
                <a:ea typeface="Calibri Light"/>
                <a:cs typeface="Calibri Light"/>
              </a:rPr>
              <a:t>44.58</a:t>
            </a:r>
            <a:r>
              <a:rPr lang="en-US" sz="1700">
                <a:latin typeface="Calibri Light"/>
                <a:ea typeface="Calibri Light"/>
                <a:cs typeface="Calibri Light"/>
              </a:rPr>
              <a:t> kB</a:t>
            </a:r>
          </a:p>
          <a:p>
            <a:pPr marL="285750" indent="-285750">
              <a:spcBef>
                <a:spcPts val="1000"/>
              </a:spcBef>
              <a:buFont typeface="Wingdings"/>
              <a:buChar char="Ø"/>
            </a:pPr>
            <a:r>
              <a:rPr lang="en-US" sz="1700">
                <a:latin typeface="Calibri Light"/>
                <a:ea typeface="Calibri Light"/>
                <a:cs typeface="Calibri Light"/>
              </a:rPr>
              <a:t>Content: The data was taken in 2015 over a 2-month period in India with 25 features ( </a:t>
            </a:r>
            <a:r>
              <a:rPr lang="en-US" sz="1700" err="1">
                <a:latin typeface="Calibri Light"/>
                <a:ea typeface="Calibri Light"/>
                <a:cs typeface="Calibri Light"/>
              </a:rPr>
              <a:t>eg</a:t>
            </a:r>
            <a:r>
              <a:rPr lang="en-US" sz="1700">
                <a:latin typeface="Calibri Light"/>
                <a:ea typeface="Calibri Light"/>
                <a:cs typeface="Calibri Light"/>
              </a:rPr>
              <a:t>, red blood cell count, white blood cell count, </a:t>
            </a:r>
            <a:r>
              <a:rPr lang="en-US" sz="1700" err="1">
                <a:latin typeface="Calibri Light"/>
                <a:ea typeface="Calibri Light"/>
                <a:cs typeface="Calibri Light"/>
              </a:rPr>
              <a:t>etc</a:t>
            </a:r>
            <a:r>
              <a:rPr lang="en-US" sz="1700">
                <a:latin typeface="Calibri Light"/>
                <a:ea typeface="Calibri Light"/>
                <a:cs typeface="Calibri Light"/>
              </a:rPr>
              <a:t>). The target is the 'classification', which is either '</a:t>
            </a:r>
            <a:r>
              <a:rPr lang="en-US" sz="1700" err="1">
                <a:latin typeface="Calibri Light"/>
                <a:ea typeface="Calibri Light"/>
                <a:cs typeface="Calibri Light"/>
              </a:rPr>
              <a:t>ckd</a:t>
            </a:r>
            <a:r>
              <a:rPr lang="en-US" sz="1700">
                <a:latin typeface="Calibri Light"/>
                <a:ea typeface="Calibri Light"/>
                <a:cs typeface="Calibri Light"/>
              </a:rPr>
              <a:t>' or '</a:t>
            </a:r>
            <a:r>
              <a:rPr lang="en-US" sz="1700" err="1">
                <a:latin typeface="Calibri Light"/>
                <a:ea typeface="Calibri Light"/>
                <a:cs typeface="Calibri Light"/>
              </a:rPr>
              <a:t>notckd</a:t>
            </a:r>
            <a:r>
              <a:rPr lang="en-US" sz="1700">
                <a:latin typeface="Calibri Light"/>
                <a:ea typeface="Calibri Light"/>
                <a:cs typeface="Calibri Light"/>
              </a:rPr>
              <a:t>' - </a:t>
            </a:r>
            <a:r>
              <a:rPr lang="en-US" sz="1700" err="1">
                <a:latin typeface="Calibri Light"/>
                <a:ea typeface="Calibri Light"/>
                <a:cs typeface="Calibri Light"/>
              </a:rPr>
              <a:t>ckd</a:t>
            </a:r>
            <a:r>
              <a:rPr lang="en-US" sz="1700">
                <a:latin typeface="Calibri Light"/>
                <a:ea typeface="Calibri Light"/>
                <a:cs typeface="Calibri Light"/>
              </a:rPr>
              <a:t>=chronic kidney disease. </a:t>
            </a:r>
            <a:endParaRPr lang="en-US">
              <a:latin typeface="Aptos" panose="02110004020202020204"/>
              <a:ea typeface="Calibri Light"/>
              <a:cs typeface="Calibri Light"/>
            </a:endParaRPr>
          </a:p>
          <a:p>
            <a:pPr marL="285750" indent="-285750">
              <a:spcBef>
                <a:spcPts val="1000"/>
              </a:spcBef>
              <a:buFont typeface="Wingdings"/>
              <a:buChar char="Ø"/>
            </a:pPr>
            <a:r>
              <a:rPr lang="en-US" sz="1700">
                <a:latin typeface="Calibri Light"/>
                <a:ea typeface="Calibri Light"/>
                <a:cs typeface="Calibri Light"/>
              </a:rPr>
              <a:t>Number of records: 400 rows</a:t>
            </a:r>
            <a:endParaRPr lang="en-US"/>
          </a:p>
          <a:p>
            <a:pPr marL="285750" indent="-285750">
              <a:spcBef>
                <a:spcPts val="1000"/>
              </a:spcBef>
              <a:buFont typeface="Wingdings"/>
              <a:buChar char="Ø"/>
            </a:pPr>
            <a:r>
              <a:rPr lang="en-US" sz="1700">
                <a:latin typeface="Calibri Light"/>
                <a:ea typeface="Calibri Light"/>
                <a:cs typeface="Calibri Light"/>
              </a:rPr>
              <a:t>Number of columns: 26 columns</a:t>
            </a:r>
          </a:p>
          <a:p>
            <a:endParaRPr lang="en-US" sz="1700">
              <a:latin typeface="Aptos"/>
              <a:ea typeface="Calibri Light"/>
              <a:cs typeface="Calibri Light"/>
            </a:endParaRPr>
          </a:p>
          <a:p>
            <a:r>
              <a:rPr lang="en-US" sz="3600">
                <a:latin typeface="Calibri Light"/>
                <a:ea typeface="+mn-lt"/>
                <a:cs typeface="+mn-lt"/>
              </a:rPr>
              <a:t>Key Features</a:t>
            </a:r>
            <a:endParaRPr lang="en-US" sz="3600">
              <a:latin typeface="Calibri Light"/>
              <a:ea typeface="Calibri Light"/>
              <a:cs typeface="Calibri Light"/>
            </a:endParaRPr>
          </a:p>
          <a:p>
            <a:pPr marL="285750" indent="-285750">
              <a:spcBef>
                <a:spcPts val="1000"/>
              </a:spcBef>
              <a:buFont typeface="Wingdings,Sans-Serif"/>
              <a:buChar char="Ø"/>
            </a:pPr>
            <a:r>
              <a:rPr lang="en-US" sz="1700">
                <a:solidFill>
                  <a:srgbClr val="FFFFFF"/>
                </a:solidFill>
                <a:latin typeface="Calibri Light"/>
                <a:ea typeface="Calibri Light"/>
                <a:cs typeface="Calibri Light"/>
              </a:rPr>
              <a:t>This dataset consists of several medical predictor variables and one target  variable, Class. Predictor variables includes Blood Pressure(Bp), Albumin(Al), etc. </a:t>
            </a:r>
          </a:p>
          <a:p>
            <a:pPr marL="285750" indent="-285750">
              <a:spcBef>
                <a:spcPts val="1000"/>
              </a:spcBef>
              <a:buFont typeface="Wingdings,Sans-Serif"/>
              <a:buChar char="Ø"/>
            </a:pPr>
            <a:r>
              <a:rPr lang="en-US" sz="1700">
                <a:solidFill>
                  <a:srgbClr val="FFFFFF"/>
                </a:solidFill>
                <a:latin typeface="Calibri Light"/>
                <a:ea typeface="Calibri Light"/>
                <a:cs typeface="Calibri Light"/>
              </a:rPr>
              <a:t>The datasets consist of several medical predictor (independent) variables and one target (dependent) variable, Class.</a:t>
            </a:r>
          </a:p>
          <a:p>
            <a:endParaRPr lang="en-US" sz="1700">
              <a:solidFill>
                <a:srgbClr val="FFFFFF"/>
              </a:solidFill>
              <a:latin typeface="Aptos"/>
              <a:ea typeface="Calibri Light"/>
              <a:cs typeface="Calibri Light"/>
            </a:endParaRPr>
          </a:p>
          <a:p>
            <a:r>
              <a:rPr lang="en-US" sz="3600">
                <a:latin typeface="Calibri Light"/>
                <a:ea typeface="+mn-lt"/>
                <a:cs typeface="+mn-lt"/>
              </a:rPr>
              <a:t>Source</a:t>
            </a:r>
          </a:p>
          <a:p>
            <a:pPr marL="285750" indent="-285750">
              <a:buFont typeface="Wingdings"/>
              <a:buChar char="Ø"/>
            </a:pPr>
            <a:r>
              <a:rPr lang="en-US" sz="1700">
                <a:ea typeface="+mn-lt"/>
                <a:cs typeface="+mn-lt"/>
                <a:hlinkClick r:id="rId3"/>
              </a:rPr>
              <a:t>https://www.kaggle.com/code/niteshyadav3103/chronic-kidney-disease-prediction-98-accuracy/input</a:t>
            </a:r>
            <a:endParaRPr lang="en-US" sz="1700">
              <a:ea typeface="+mn-lt"/>
              <a:cs typeface="+mn-lt"/>
            </a:endParaRPr>
          </a:p>
          <a:p>
            <a:pPr marL="285750" indent="-285750">
              <a:buFont typeface="Wingdings"/>
              <a:buChar char="Ø"/>
            </a:pPr>
            <a:endParaRPr lang="en-US" sz="1700">
              <a:latin typeface="Calibri Light"/>
              <a:ea typeface="Calibri Light"/>
              <a:cs typeface="Calibri Light"/>
            </a:endParaRPr>
          </a:p>
        </p:txBody>
      </p:sp>
    </p:spTree>
    <p:extLst>
      <p:ext uri="{BB962C8B-B14F-4D97-AF65-F5344CB8AC3E}">
        <p14:creationId xmlns:p14="http://schemas.microsoft.com/office/powerpoint/2010/main" val="10672707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769930"/>
            <a:ext cx="9144000" cy="1322997"/>
          </a:xfrm>
        </p:spPr>
        <p:txBody>
          <a:bodyPr>
            <a:normAutofit/>
          </a:bodyPr>
          <a:lstStyle/>
          <a:p>
            <a:r>
              <a:rPr lang="en-US" sz="6600" b="1">
                <a:solidFill>
                  <a:schemeClr val="bg1"/>
                </a:solidFill>
                <a:latin typeface="Calibri Light"/>
                <a:ea typeface="Calibri Light"/>
                <a:cs typeface="Calibri Light"/>
              </a:rPr>
              <a:t>DATA - ANALYSIS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498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401551"/>
            <a:ext cx="9144000" cy="923437"/>
          </a:xfrm>
        </p:spPr>
        <p:txBody>
          <a:bodyPr>
            <a:normAutofit/>
          </a:bodyPr>
          <a:lstStyle/>
          <a:p>
            <a:r>
              <a:rPr lang="en-US" sz="5100">
                <a:latin typeface="Calibri Light"/>
                <a:ea typeface="Calibri Light"/>
                <a:cs typeface="Calibri Light"/>
              </a:rPr>
              <a:t>Data Cleaning &amp; Pre Processing</a:t>
            </a:r>
            <a:endParaRPr lang="en-US"/>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7" name="TextBox 6">
            <a:extLst>
              <a:ext uri="{FF2B5EF4-FFF2-40B4-BE49-F238E27FC236}">
                <a16:creationId xmlns:a16="http://schemas.microsoft.com/office/drawing/2014/main" id="{A3E56FB0-E585-C4D1-16F6-C02466AED6E9}"/>
              </a:ext>
            </a:extLst>
          </p:cNvPr>
          <p:cNvSpPr txBox="1"/>
          <p:nvPr/>
        </p:nvSpPr>
        <p:spPr>
          <a:xfrm>
            <a:off x="1112108" y="1894702"/>
            <a:ext cx="10651522"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lgn="l" rtl="0">
              <a:buFont typeface="Wingdings"/>
              <a:buChar char="Ø"/>
            </a:pPr>
            <a:r>
              <a:rPr lang="en-US" sz="1700">
                <a:latin typeface="Calibri Light"/>
                <a:ea typeface="Calibri Light"/>
                <a:cs typeface="Calibri Light"/>
              </a:rPr>
              <a:t>Handling Missing Data: By filling in missing values with the mean of that column and replacing </a:t>
            </a:r>
            <a:r>
              <a:rPr lang="en-US" sz="1700" err="1">
                <a:latin typeface="Calibri Light"/>
                <a:ea typeface="Calibri Light"/>
                <a:cs typeface="Calibri Light"/>
              </a:rPr>
              <a:t>NaN</a:t>
            </a:r>
            <a:r>
              <a:rPr lang="en-US" sz="1700">
                <a:latin typeface="Calibri Light"/>
                <a:ea typeface="Calibri Light"/>
                <a:cs typeface="Calibri Light"/>
              </a:rPr>
              <a:t> with 0 ensures that the dataset remains intact and usable for further analysis.</a:t>
            </a:r>
            <a:endParaRPr lang="en-US"/>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Encoding categorical data and facilitating model training :This dataset is intended for predictive modelling encoding categorical variables like ‘</a:t>
            </a:r>
            <a:r>
              <a:rPr lang="en-US" sz="1700" err="1">
                <a:latin typeface="Calibri Light"/>
                <a:ea typeface="Calibri Light"/>
                <a:cs typeface="Calibri Light"/>
              </a:rPr>
              <a:t>rbc</a:t>
            </a:r>
            <a:r>
              <a:rPr lang="en-US" sz="1700">
                <a:latin typeface="Calibri Light"/>
                <a:ea typeface="Calibri Light"/>
                <a:cs typeface="Calibri Light"/>
              </a:rPr>
              <a:t>’ in to numerical format, which is essential for machine learning algorithms that require numerical input which allows the model to understand and utilize the information effectively.</a:t>
            </a:r>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Facilitating Data Operations: .</a:t>
            </a:r>
            <a:r>
              <a:rPr lang="en-US" sz="1700" err="1">
                <a:latin typeface="Calibri Light"/>
                <a:ea typeface="Calibri Light"/>
                <a:cs typeface="Calibri Light"/>
              </a:rPr>
              <a:t>str.strip</a:t>
            </a:r>
            <a:r>
              <a:rPr lang="en-US" sz="1700">
                <a:latin typeface="Calibri Light"/>
                <a:ea typeface="Calibri Light"/>
                <a:cs typeface="Calibri Light"/>
              </a:rPr>
              <a:t>(): This method removes any leading and trailing whitespace characters from the strings in the 'classification' column.</a:t>
            </a:r>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Cleaned string data allows for more effective operations, such as comparisons, merges, or aggregations, without the risk of errors due to unexpected whitespace.</a:t>
            </a:r>
          </a:p>
          <a:p>
            <a:endParaRPr lang="en-US" sz="1700">
              <a:latin typeface="Calibri Light"/>
              <a:ea typeface="Calibri Light"/>
              <a:cs typeface="Calibri Light"/>
            </a:endParaRPr>
          </a:p>
          <a:p>
            <a:pPr marL="347345" indent="-347345" algn="l" rtl="0">
              <a:buFont typeface="Wingdings"/>
              <a:buChar char="Ø"/>
            </a:pPr>
            <a:r>
              <a:rPr lang="en-US" sz="1700">
                <a:latin typeface="Calibri Light"/>
                <a:ea typeface="Calibri Light"/>
                <a:cs typeface="Calibri Light"/>
              </a:rPr>
              <a:t>Data Preparation for Analysis: This transformation prepares the data for further analysis or modelling allowing for easier interpretation and computation of results.</a:t>
            </a:r>
          </a:p>
        </p:txBody>
      </p:sp>
    </p:spTree>
    <p:extLst>
      <p:ext uri="{BB962C8B-B14F-4D97-AF65-F5344CB8AC3E}">
        <p14:creationId xmlns:p14="http://schemas.microsoft.com/office/powerpoint/2010/main" val="3054586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07" r="-1" b="7170"/>
          <a:stretch/>
        </p:blipFill>
        <p:spPr>
          <a:xfrm>
            <a:off x="20" y="10"/>
            <a:ext cx="12188930" cy="6857990"/>
          </a:xfrm>
          <a:prstGeom prst="rect">
            <a:avLst/>
          </a:prstGeom>
        </p:spPr>
      </p:pic>
      <p:sp>
        <p:nvSpPr>
          <p:cNvPr id="6" name="Title 5">
            <a:extLst>
              <a:ext uri="{FF2B5EF4-FFF2-40B4-BE49-F238E27FC236}">
                <a16:creationId xmlns:a16="http://schemas.microsoft.com/office/drawing/2014/main" id="{649AEFAA-4A3B-D2BF-8BA9-F3BD633800A0}"/>
              </a:ext>
            </a:extLst>
          </p:cNvPr>
          <p:cNvSpPr>
            <a:spLocks noGrp="1"/>
          </p:cNvSpPr>
          <p:nvPr>
            <p:ph type="ctrTitle"/>
          </p:nvPr>
        </p:nvSpPr>
        <p:spPr>
          <a:xfrm>
            <a:off x="1524000" y="2131498"/>
            <a:ext cx="9144000" cy="2054105"/>
          </a:xfrm>
        </p:spPr>
        <p:txBody>
          <a:bodyPr>
            <a:normAutofit/>
          </a:bodyPr>
          <a:lstStyle/>
          <a:p>
            <a:r>
              <a:rPr lang="en-US" sz="6600" b="1">
                <a:solidFill>
                  <a:schemeClr val="bg1"/>
                </a:solidFill>
                <a:latin typeface="Calibri Light"/>
                <a:ea typeface="Calibri Light"/>
                <a:cs typeface="Calibri Light"/>
              </a:rPr>
              <a:t>Machine Learning Steps</a:t>
            </a:r>
          </a:p>
        </p:txBody>
      </p:sp>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marL="285750" indent="-228600">
              <a:buFont typeface="Arial" panose="020B0604020202020204" pitchFamily="34" charset="0"/>
              <a:buChar char="•"/>
            </a:pPr>
            <a:endParaRPr lang="en-US" b="1">
              <a:solidFill>
                <a:schemeClr val="bg1"/>
              </a:solidFill>
            </a:endParaRPr>
          </a:p>
          <a:p>
            <a:pPr indent="-228600">
              <a:buFont typeface="Arial" panose="020B0604020202020204" pitchFamily="34" charset="0"/>
              <a:buChar char="•"/>
            </a:pPr>
            <a:endParaRPr lang="en-US">
              <a:solidFill>
                <a:schemeClr val="bg1"/>
              </a:solidFill>
            </a:endParaRPr>
          </a:p>
        </p:txBody>
      </p:sp>
      <p:sp>
        <p:nvSpPr>
          <p:cNvPr id="3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84060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grpSp>
        <p:nvGrpSpPr>
          <p:cNvPr id="10" name="Group 9">
            <a:extLst>
              <a:ext uri="{FF2B5EF4-FFF2-40B4-BE49-F238E27FC236}">
                <a16:creationId xmlns:a16="http://schemas.microsoft.com/office/drawing/2014/main" id="{D8B45995-87B4-25C7-7A3F-D757842EF5DD}"/>
              </a:ext>
              <a:ext uri="{C183D7F6-B498-43B3-948B-1728B52AA6E4}">
                <adec:decorative xmlns:adec="http://schemas.microsoft.com/office/drawing/2017/decorative" val="1"/>
              </a:ext>
            </a:extLst>
          </p:cNvPr>
          <p:cNvGrpSpPr/>
          <p:nvPr/>
        </p:nvGrpSpPr>
        <p:grpSpPr>
          <a:xfrm>
            <a:off x="1525932" y="709999"/>
            <a:ext cx="9012579" cy="5070389"/>
            <a:chOff x="2545364" y="-360920"/>
            <a:chExt cx="9012579" cy="5070389"/>
          </a:xfrm>
        </p:grpSpPr>
        <p:pic>
          <p:nvPicPr>
            <p:cNvPr id="2" name="Picture 1" descr="A blue background with icons and symbols&#10;&#10;Description automatically generated">
              <a:extLst>
                <a:ext uri="{FF2B5EF4-FFF2-40B4-BE49-F238E27FC236}">
                  <a16:creationId xmlns:a16="http://schemas.microsoft.com/office/drawing/2014/main" id="{4904D399-BA41-F862-F4ED-A506FB0BDA8E}"/>
                </a:ext>
              </a:extLst>
            </p:cNvPr>
            <p:cNvPicPr>
              <a:picLocks noChangeAspect="1"/>
            </p:cNvPicPr>
            <p:nvPr/>
          </p:nvPicPr>
          <p:blipFill>
            <a:blip r:embed="rId3"/>
            <a:stretch>
              <a:fillRect/>
            </a:stretch>
          </p:blipFill>
          <p:spPr>
            <a:xfrm>
              <a:off x="2683218" y="-360920"/>
              <a:ext cx="8874725" cy="5067300"/>
            </a:xfrm>
            <a:prstGeom prst="rect">
              <a:avLst/>
            </a:prstGeom>
          </p:spPr>
        </p:pic>
        <p:pic>
          <p:nvPicPr>
            <p:cNvPr id="8" name="Picture 7">
              <a:extLst>
                <a:ext uri="{FF2B5EF4-FFF2-40B4-BE49-F238E27FC236}">
                  <a16:creationId xmlns:a16="http://schemas.microsoft.com/office/drawing/2014/main" id="{FF96611C-7F05-0C5F-53A6-D10859CC6287}"/>
                </a:ext>
              </a:extLst>
            </p:cNvPr>
            <p:cNvPicPr>
              <a:picLocks noChangeAspect="1"/>
            </p:cNvPicPr>
            <p:nvPr/>
          </p:nvPicPr>
          <p:blipFill>
            <a:blip r:embed="rId4"/>
            <a:stretch>
              <a:fillRect/>
            </a:stretch>
          </p:blipFill>
          <p:spPr>
            <a:xfrm>
              <a:off x="2545364" y="4290369"/>
              <a:ext cx="562489" cy="419100"/>
            </a:xfrm>
            <a:prstGeom prst="rect">
              <a:avLst/>
            </a:prstGeom>
          </p:spPr>
        </p:pic>
      </p:grpSp>
    </p:spTree>
    <p:extLst>
      <p:ext uri="{BB962C8B-B14F-4D97-AF65-F5344CB8AC3E}">
        <p14:creationId xmlns:p14="http://schemas.microsoft.com/office/powerpoint/2010/main" val="24201699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blood cells suspended in mid-air">
            <a:extLst>
              <a:ext uri="{FF2B5EF4-FFF2-40B4-BE49-F238E27FC236}">
                <a16:creationId xmlns:a16="http://schemas.microsoft.com/office/drawing/2014/main" id="{627AA045-77FB-2CA8-CE57-CAD151EA67AF}"/>
              </a:ext>
            </a:extLst>
          </p:cNvPr>
          <p:cNvPicPr>
            <a:picLocks noChangeAspect="1"/>
          </p:cNvPicPr>
          <p:nvPr/>
        </p:nvPicPr>
        <p:blipFill>
          <a:blip r:embed="rId2">
            <a:alphaModFix amt="50000"/>
          </a:blip>
          <a:srcRect t="2818" b="7182"/>
          <a:stretch/>
        </p:blipFill>
        <p:spPr>
          <a:xfrm>
            <a:off x="20" y="1"/>
            <a:ext cx="12191980" cy="6857999"/>
          </a:xfrm>
          <a:prstGeom prst="rect">
            <a:avLst/>
          </a:prstGeom>
        </p:spPr>
      </p:pic>
      <p:sp>
        <p:nvSpPr>
          <p:cNvPr id="3" name="Subtitle 2">
            <a:extLst>
              <a:ext uri="{FF2B5EF4-FFF2-40B4-BE49-F238E27FC236}">
                <a16:creationId xmlns:a16="http://schemas.microsoft.com/office/drawing/2014/main" id="{B1D15EA1-5A5A-DBA3-938B-B952AB7FDD93}"/>
              </a:ext>
            </a:extLst>
          </p:cNvPr>
          <p:cNvSpPr>
            <a:spLocks noGrp="1"/>
          </p:cNvSpPr>
          <p:nvPr>
            <p:ph type="subTitle" idx="1"/>
          </p:nvPr>
        </p:nvSpPr>
        <p:spPr>
          <a:xfrm>
            <a:off x="1524000" y="4159404"/>
            <a:ext cx="9144000" cy="1098395"/>
          </a:xfrm>
        </p:spPr>
        <p:txBody>
          <a:bodyPr vert="horz" lIns="91440" tIns="45720" rIns="91440" bIns="45720" rtlCol="0">
            <a:normAutofit/>
          </a:bodyPr>
          <a:lstStyle/>
          <a:p>
            <a:pPr marL="285750" indent="-228600">
              <a:buFont typeface="Arial" panose="020B0604020202020204" pitchFamily="34" charset="0"/>
              <a:buChar char="•"/>
            </a:pPr>
            <a:endParaRPr lang="en-US" b="1">
              <a:solidFill>
                <a:srgbClr val="FFFFFF"/>
              </a:solidFill>
            </a:endParaRPr>
          </a:p>
          <a:p>
            <a:pPr indent="-228600">
              <a:buFont typeface="Arial" panose="020B0604020202020204" pitchFamily="34" charset="0"/>
              <a:buChar char="•"/>
            </a:pPr>
            <a:endParaRPr lang="en-US">
              <a:solidFill>
                <a:srgbClr val="FFFFFF"/>
              </a:solidFill>
            </a:endParaRPr>
          </a:p>
        </p:txBody>
      </p:sp>
      <p:sp>
        <p:nvSpPr>
          <p:cNvPr id="4" name="TextBox 1">
            <a:extLst>
              <a:ext uri="{FF2B5EF4-FFF2-40B4-BE49-F238E27FC236}">
                <a16:creationId xmlns:a16="http://schemas.microsoft.com/office/drawing/2014/main" id="{5F04B3D0-2B0A-7426-DBAE-D199DE5D6A5B}"/>
              </a:ext>
            </a:extLst>
          </p:cNvPr>
          <p:cNvSpPr txBox="1"/>
          <p:nvPr/>
        </p:nvSpPr>
        <p:spPr>
          <a:xfrm>
            <a:off x="1225378" y="926757"/>
            <a:ext cx="9549712" cy="50013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Calibri Light"/>
                <a:ea typeface="Calibri Light"/>
                <a:cs typeface="Calibri Light"/>
              </a:rPr>
              <a:t>Import Necessary Libraries</a:t>
            </a:r>
          </a:p>
          <a:p>
            <a:r>
              <a:rPr lang="en-US" sz="1700" dirty="0">
                <a:latin typeface="Calibri Light"/>
                <a:ea typeface="Calibri Light"/>
                <a:cs typeface="Calibri Light"/>
              </a:rPr>
              <a:t>from </a:t>
            </a:r>
            <a:r>
              <a:rPr lang="en-US" sz="1700" dirty="0" err="1">
                <a:latin typeface="Calibri Light"/>
                <a:ea typeface="Calibri Light"/>
                <a:cs typeface="Calibri Light"/>
              </a:rPr>
              <a:t>sklearn.model_selection</a:t>
            </a:r>
            <a:r>
              <a:rPr lang="en-US" sz="1700" dirty="0">
                <a:latin typeface="Calibri Light"/>
                <a:ea typeface="Calibri Light"/>
                <a:cs typeface="Calibri Light"/>
              </a:rPr>
              <a:t> import </a:t>
            </a:r>
            <a:r>
              <a:rPr lang="en-US" sz="1700" dirty="0" err="1">
                <a:latin typeface="Calibri Light"/>
                <a:ea typeface="Calibri Light"/>
                <a:cs typeface="Calibri Light"/>
              </a:rPr>
              <a:t>train_test_split</a:t>
            </a:r>
            <a:endParaRPr lang="en-US" sz="1700" dirty="0">
              <a:latin typeface="Calibri Light"/>
              <a:ea typeface="Calibri Light"/>
              <a:cs typeface="Calibri Light"/>
            </a:endParaRPr>
          </a:p>
          <a:p>
            <a:r>
              <a:rPr lang="en-US" sz="1700" dirty="0">
                <a:latin typeface="Calibri Light"/>
                <a:ea typeface="Calibri Light"/>
                <a:cs typeface="Calibri Light"/>
              </a:rPr>
              <a:t>from </a:t>
            </a:r>
            <a:r>
              <a:rPr lang="en-US" sz="1700" dirty="0" err="1">
                <a:latin typeface="Calibri Light"/>
                <a:ea typeface="Calibri Light"/>
                <a:cs typeface="Calibri Light"/>
              </a:rPr>
              <a:t>sklearn.linear_model</a:t>
            </a:r>
            <a:r>
              <a:rPr lang="en-US" sz="1700" dirty="0">
                <a:latin typeface="Calibri Light"/>
                <a:ea typeface="Calibri Light"/>
                <a:cs typeface="Calibri Light"/>
              </a:rPr>
              <a:t> import </a:t>
            </a:r>
            <a:r>
              <a:rPr lang="en-US" sz="1700" dirty="0" err="1">
                <a:latin typeface="Calibri Light"/>
                <a:ea typeface="Calibri Light"/>
                <a:cs typeface="Calibri Light"/>
              </a:rPr>
              <a:t>LinearRegression</a:t>
            </a:r>
            <a:endParaRPr lang="en-US" sz="1700" dirty="0">
              <a:latin typeface="Calibri Light"/>
              <a:ea typeface="Calibri Light"/>
              <a:cs typeface="Calibri Light"/>
            </a:endParaRPr>
          </a:p>
          <a:p>
            <a:r>
              <a:rPr lang="en-US" sz="1700" dirty="0">
                <a:latin typeface="Calibri Light"/>
                <a:ea typeface="Calibri Light"/>
                <a:cs typeface="Calibri Light"/>
              </a:rPr>
              <a:t>from </a:t>
            </a:r>
            <a:r>
              <a:rPr lang="en-US" sz="1700" dirty="0" err="1">
                <a:latin typeface="Calibri Light"/>
                <a:ea typeface="Calibri Light"/>
                <a:cs typeface="Calibri Light"/>
              </a:rPr>
              <a:t>sklearn</a:t>
            </a:r>
            <a:r>
              <a:rPr lang="en-US" sz="1700" dirty="0">
                <a:latin typeface="Calibri Light"/>
                <a:ea typeface="Calibri Light"/>
                <a:cs typeface="Calibri Light"/>
              </a:rPr>
              <a:t> import metrics</a:t>
            </a:r>
          </a:p>
          <a:p>
            <a:r>
              <a:rPr lang="en-US" sz="1700" dirty="0">
                <a:latin typeface="Calibri Light"/>
                <a:ea typeface="Calibri Light"/>
                <a:cs typeface="Calibri Light"/>
              </a:rPr>
              <a:t>from </a:t>
            </a:r>
            <a:r>
              <a:rPr lang="en-US" sz="1700" dirty="0" err="1">
                <a:latin typeface="Calibri Light"/>
                <a:ea typeface="Calibri Light"/>
                <a:cs typeface="Calibri Light"/>
              </a:rPr>
              <a:t>sklearn.metrics</a:t>
            </a:r>
            <a:r>
              <a:rPr lang="en-US" sz="1700" dirty="0">
                <a:latin typeface="Calibri Light"/>
                <a:ea typeface="Calibri Light"/>
                <a:cs typeface="Calibri Light"/>
              </a:rPr>
              <a:t> import </a:t>
            </a:r>
            <a:r>
              <a:rPr lang="en-US" sz="1700" dirty="0" err="1">
                <a:latin typeface="Calibri Light"/>
                <a:ea typeface="Calibri Light"/>
                <a:cs typeface="Calibri Light"/>
              </a:rPr>
              <a:t>accuracy_score,confusion_matrix</a:t>
            </a:r>
            <a:r>
              <a:rPr lang="en-US" sz="1700" dirty="0">
                <a:latin typeface="Calibri Light"/>
                <a:ea typeface="Calibri Light"/>
                <a:cs typeface="Calibri Light"/>
              </a:rPr>
              <a:t>, </a:t>
            </a:r>
            <a:r>
              <a:rPr lang="en-US" sz="1700" dirty="0" err="1">
                <a:latin typeface="Calibri Light"/>
                <a:ea typeface="Calibri Light"/>
                <a:cs typeface="Calibri Light"/>
              </a:rPr>
              <a:t>classification_report</a:t>
            </a:r>
            <a:endParaRPr lang="en-US" dirty="0" err="1"/>
          </a:p>
          <a:p>
            <a:endParaRPr lang="en-US"/>
          </a:p>
          <a:p>
            <a:r>
              <a:rPr lang="en-US" sz="2000" b="1" dirty="0">
                <a:solidFill>
                  <a:srgbClr val="FFFFFF"/>
                </a:solidFill>
                <a:latin typeface="Calibri Light"/>
                <a:ea typeface="Calibri Light"/>
                <a:cs typeface="Calibri Light"/>
              </a:rPr>
              <a:t>Load Your Dataset </a:t>
            </a:r>
          </a:p>
          <a:p>
            <a:r>
              <a:rPr lang="en-US" sz="1700" dirty="0">
                <a:latin typeface="Calibri Light"/>
                <a:ea typeface="Calibri Light"/>
                <a:cs typeface="Calibri Light"/>
              </a:rPr>
              <a:t>Load your dataset into a pandas DataFrame.</a:t>
            </a:r>
            <a:endParaRPr lang="en-US" dirty="0"/>
          </a:p>
          <a:p>
            <a:endParaRPr lang="en-US" sz="1700">
              <a:solidFill>
                <a:srgbClr val="FFFFFF"/>
              </a:solidFill>
              <a:latin typeface="Calibri Light"/>
              <a:ea typeface="Calibri Light"/>
              <a:cs typeface="Calibri Light"/>
            </a:endParaRPr>
          </a:p>
          <a:p>
            <a:r>
              <a:rPr lang="en-US" sz="2000" b="1" dirty="0">
                <a:solidFill>
                  <a:srgbClr val="FFFFFF"/>
                </a:solidFill>
                <a:latin typeface="Calibri Light"/>
                <a:ea typeface="Calibri Light"/>
                <a:cs typeface="Calibri Light"/>
              </a:rPr>
              <a:t>1.Data Preparation</a:t>
            </a:r>
          </a:p>
          <a:p>
            <a:r>
              <a:rPr lang="en-US" sz="1700" dirty="0">
                <a:latin typeface="Calibri Light"/>
                <a:ea typeface="Calibri Light"/>
                <a:cs typeface="Calibri Light"/>
              </a:rPr>
              <a:t>The target variable (y) is defined as the 'class' column, while the feature set (x) is created by dropping   the 'class’   column from the dataset. This indicates a clear separation between the input features and   the outcome we want   to predict.</a:t>
            </a:r>
            <a:endParaRPr lang="en-US" sz="2000" b="1" dirty="0">
              <a:latin typeface="Calibri Light"/>
              <a:ea typeface="Calibri Light"/>
              <a:cs typeface="Calibri Light"/>
            </a:endParaRPr>
          </a:p>
          <a:p>
            <a:endParaRPr lang="en-US" sz="1700">
              <a:latin typeface="Calibri Light"/>
              <a:ea typeface="Calibri Light"/>
              <a:cs typeface="Calibri Light"/>
            </a:endParaRPr>
          </a:p>
          <a:p>
            <a:r>
              <a:rPr lang="en-US" sz="2000" b="1" dirty="0">
                <a:solidFill>
                  <a:srgbClr val="FFFFFF"/>
                </a:solidFill>
                <a:latin typeface="Calibri Light"/>
                <a:ea typeface="Calibri Light"/>
                <a:cs typeface="Calibri Light"/>
              </a:rPr>
              <a:t>2.Data Splitting</a:t>
            </a:r>
          </a:p>
          <a:p>
            <a:r>
              <a:rPr lang="en-US" sz="1700" dirty="0">
                <a:latin typeface="Calibri Light"/>
                <a:ea typeface="Calibri Light"/>
                <a:cs typeface="Calibri Light"/>
              </a:rPr>
              <a:t>The dataset is split into training and testing sets using </a:t>
            </a:r>
            <a:r>
              <a:rPr lang="en-US" sz="1700" dirty="0" err="1">
                <a:latin typeface="Calibri Light"/>
                <a:ea typeface="Calibri Light"/>
                <a:cs typeface="Calibri Light"/>
              </a:rPr>
              <a:t>train_test_split</a:t>
            </a:r>
            <a:r>
              <a:rPr lang="en-US" sz="1700" dirty="0">
                <a:latin typeface="Calibri Light"/>
                <a:ea typeface="Calibri Light"/>
                <a:cs typeface="Calibri Light"/>
              </a:rPr>
              <a:t>. By setting a </a:t>
            </a:r>
            <a:r>
              <a:rPr lang="en-US" sz="1700" dirty="0" err="1">
                <a:latin typeface="Calibri Light"/>
                <a:ea typeface="Calibri Light"/>
                <a:cs typeface="Calibri Light"/>
              </a:rPr>
              <a:t>random_state</a:t>
            </a:r>
            <a:r>
              <a:rPr lang="en-US" sz="1700" dirty="0">
                <a:latin typeface="Calibri Light"/>
                <a:ea typeface="Calibri Light"/>
                <a:cs typeface="Calibri Light"/>
              </a:rPr>
              <a:t> of 1,   the results   are reproducible. This ensures that the model is trained on a specific portion of the data   (80%) and tested on a   separate portion (20%), which is crucial for evaluating its performance.</a:t>
            </a:r>
            <a:endParaRPr lang="en-US" sz="2000" b="1" dirty="0">
              <a:latin typeface="Calibri Light"/>
              <a:ea typeface="Calibri Light"/>
              <a:cs typeface="Calibri Light"/>
            </a:endParaRPr>
          </a:p>
        </p:txBody>
      </p:sp>
    </p:spTree>
    <p:extLst>
      <p:ext uri="{BB962C8B-B14F-4D97-AF65-F5344CB8AC3E}">
        <p14:creationId xmlns:p14="http://schemas.microsoft.com/office/powerpoint/2010/main" val="179343988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Chronic Kidney Disease </vt:lpstr>
      <vt:lpstr>TABLE OF CONTENTS</vt:lpstr>
      <vt:lpstr>OVERVIEW</vt:lpstr>
      <vt:lpstr>PowerPoint Presentation</vt:lpstr>
      <vt:lpstr>DATA - ANALYSIS</vt:lpstr>
      <vt:lpstr>Data Cleaning &amp; Pre Processing</vt:lpstr>
      <vt:lpstr>Machine Learning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 Shah</dc:creator>
  <cp:revision>104</cp:revision>
  <dcterms:created xsi:type="dcterms:W3CDTF">2024-11-26T03:04:16Z</dcterms:created>
  <dcterms:modified xsi:type="dcterms:W3CDTF">2024-11-28T20:18:56Z</dcterms:modified>
</cp:coreProperties>
</file>