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1.xml" ContentType="application/vnd.openxmlformats-officedocument.drawingml.char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6" r:id="rId5"/>
  </p:sldMasterIdLst>
  <p:notesMasterIdLst>
    <p:notesMasterId r:id="rId28"/>
  </p:notesMasterIdLst>
  <p:handoutMasterIdLst>
    <p:handoutMasterId r:id="rId29"/>
  </p:handoutMasterIdLst>
  <p:sldIdLst>
    <p:sldId id="2134096052" r:id="rId6"/>
    <p:sldId id="2134096093" r:id="rId7"/>
    <p:sldId id="2134096094" r:id="rId8"/>
    <p:sldId id="2134096098" r:id="rId9"/>
    <p:sldId id="2134096097" r:id="rId10"/>
    <p:sldId id="2134096099" r:id="rId11"/>
    <p:sldId id="2134096083" r:id="rId12"/>
    <p:sldId id="2134096096" r:id="rId13"/>
    <p:sldId id="2134096100" r:id="rId14"/>
    <p:sldId id="2134096101" r:id="rId15"/>
    <p:sldId id="2134096102" r:id="rId16"/>
    <p:sldId id="2134096095" r:id="rId17"/>
    <p:sldId id="2134096103" r:id="rId18"/>
    <p:sldId id="2134096104" r:id="rId19"/>
    <p:sldId id="2134096110" r:id="rId20"/>
    <p:sldId id="2134096108" r:id="rId21"/>
    <p:sldId id="2134096106" r:id="rId22"/>
    <p:sldId id="2134096111" r:id="rId23"/>
    <p:sldId id="2134096114" r:id="rId24"/>
    <p:sldId id="2134096112" r:id="rId25"/>
    <p:sldId id="2134096049" r:id="rId26"/>
    <p:sldId id="2134096091" r:id="rId2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2C5"/>
    <a:srgbClr val="0068B5"/>
    <a:srgbClr val="525252"/>
    <a:srgbClr val="FFFFFF"/>
    <a:srgbClr val="00C7FD"/>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4670" autoAdjust="0"/>
  </p:normalViewPr>
  <p:slideViewPr>
    <p:cSldViewPr snapToGrid="0" snapToObjects="1">
      <p:cViewPr varScale="1">
        <p:scale>
          <a:sx n="87" d="100"/>
          <a:sy n="87" d="100"/>
        </p:scale>
        <p:origin x="811" y="67"/>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5574"/>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11/8/2021</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20729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
        <p:nvSpPr>
          <p:cNvPr id="14" name="Rectangle 13">
            <a:extLst>
              <a:ext uri="{FF2B5EF4-FFF2-40B4-BE49-F238E27FC236}">
                <a16:creationId xmlns:a16="http://schemas.microsoft.com/office/drawing/2014/main" id="{901E8785-04A2-4F49-96AC-22493DCDE565}"/>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Tree>
    <p:extLst>
      <p:ext uri="{BB962C8B-B14F-4D97-AF65-F5344CB8AC3E}">
        <p14:creationId xmlns:p14="http://schemas.microsoft.com/office/powerpoint/2010/main" val="93413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447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99164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40593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18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14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7137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906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3940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19669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287939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335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686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49428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8019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759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7752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61027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482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402522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9856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9657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146839627"/>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98311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28258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195466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73641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15629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33870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2.sv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135643" y="6562504"/>
            <a:ext cx="1920719" cy="231410"/>
          </a:xfrm>
          <a:prstGeom prst="rect">
            <a:avLst/>
          </a:prstGeom>
        </p:spPr>
        <p:txBody>
          <a:bodyPr wrap="none">
            <a:spAutoFit/>
          </a:bodyPr>
          <a:lstStyle/>
          <a:p>
            <a:pPr algn="ctr"/>
            <a:r>
              <a:rPr lang="en-US" sz="1000" dirty="0">
                <a:solidFill>
                  <a:schemeClr val="bg2"/>
                </a:solidFill>
              </a:rPr>
              <a:t>Intel Confidential/ Proprietary</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192955" cy="231410"/>
          </a:xfrm>
          <a:prstGeom prst="rect">
            <a:avLst/>
          </a:prstGeom>
        </p:spPr>
        <p:txBody>
          <a:bodyPr wrap="none">
            <a:spAutoFit/>
          </a:bodyPr>
          <a:lstStyle/>
          <a:p>
            <a:pPr algn="l"/>
            <a:r>
              <a:rPr lang="en-US" sz="1000" dirty="0">
                <a:solidFill>
                  <a:schemeClr val="bg2"/>
                </a:solidFill>
              </a:rPr>
              <a:t>Intel Federal LLC </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
        <p:nvSpPr>
          <p:cNvPr id="7" name="Rectangle 6">
            <a:extLst>
              <a:ext uri="{FF2B5EF4-FFF2-40B4-BE49-F238E27FC236}">
                <a16:creationId xmlns:a16="http://schemas.microsoft.com/office/drawing/2014/main" id="{8652A198-AA2E-4F0E-B5B4-50A95C035762}"/>
              </a:ext>
            </a:extLst>
          </p:cNvPr>
          <p:cNvSpPr/>
          <p:nvPr userDrawn="1"/>
        </p:nvSpPr>
        <p:spPr>
          <a:xfrm>
            <a:off x="5625192" y="0"/>
            <a:ext cx="6221186" cy="216982"/>
          </a:xfrm>
          <a:prstGeom prst="rect">
            <a:avLst/>
          </a:prstGeom>
        </p:spPr>
        <p:txBody>
          <a:bodyPr wrap="square">
            <a:spAutoFit/>
          </a:bodyPr>
          <a:lstStyle/>
          <a:p>
            <a:pPr marL="0" marR="0">
              <a:spcBef>
                <a:spcPts val="0"/>
              </a:spcBef>
              <a:spcAft>
                <a:spcPts val="0"/>
              </a:spcAft>
            </a:pPr>
            <a:r>
              <a:rPr lang="en-US" sz="900" dirty="0">
                <a:effectLst/>
                <a:latin typeface="Calibri" panose="020F0502020204030204" pitchFamily="34" charset="0"/>
                <a:ea typeface="Calibri" panose="020F0502020204030204" pitchFamily="34" charset="0"/>
              </a:rPr>
              <a:t>DISTRIBUTION STATEMENT D.  Distribution authorized to the Department of Defense and U.S. DoD contractors only 09/29/2020</a:t>
            </a: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5"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17791692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55.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55.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55.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55.xml"/><Relationship Id="rId1" Type="http://schemas.openxmlformats.org/officeDocument/2006/relationships/vmlDrawing" Target="../drawings/vmlDrawing3.v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20D-63C2-4F9A-9923-515EB5EA92C9}"/>
              </a:ext>
            </a:extLst>
          </p:cNvPr>
          <p:cNvSpPr>
            <a:spLocks noGrp="1"/>
          </p:cNvSpPr>
          <p:nvPr>
            <p:ph type="title"/>
          </p:nvPr>
        </p:nvSpPr>
        <p:spPr/>
        <p:txBody>
          <a:bodyPr/>
          <a:lstStyle/>
          <a:p>
            <a:r>
              <a:rPr lang="en-US" dirty="0"/>
              <a:t>SPI User Guide</a:t>
            </a:r>
          </a:p>
        </p:txBody>
      </p:sp>
      <p:sp>
        <p:nvSpPr>
          <p:cNvPr id="3" name="Text Placeholder 2">
            <a:extLst>
              <a:ext uri="{FF2B5EF4-FFF2-40B4-BE49-F238E27FC236}">
                <a16:creationId xmlns:a16="http://schemas.microsoft.com/office/drawing/2014/main" id="{E7033C17-C9A9-42A1-BAB5-C132D6608792}"/>
              </a:ext>
            </a:extLst>
          </p:cNvPr>
          <p:cNvSpPr>
            <a:spLocks noGrp="1"/>
          </p:cNvSpPr>
          <p:nvPr>
            <p:ph type="body" sz="quarter" idx="29"/>
          </p:nvPr>
        </p:nvSpPr>
        <p:spPr/>
        <p:txBody>
          <a:bodyPr/>
          <a:lstStyle/>
          <a:p>
            <a:r>
              <a:rPr lang="en-US" dirty="0"/>
              <a:t>Oct 25th  2021</a:t>
            </a:r>
          </a:p>
        </p:txBody>
      </p:sp>
    </p:spTree>
    <p:extLst>
      <p:ext uri="{BB962C8B-B14F-4D97-AF65-F5344CB8AC3E}">
        <p14:creationId xmlns:p14="http://schemas.microsoft.com/office/powerpoint/2010/main" val="285090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D984-279B-4949-99C8-F07CE442981A}"/>
              </a:ext>
            </a:extLst>
          </p:cNvPr>
          <p:cNvSpPr>
            <a:spLocks noGrp="1"/>
          </p:cNvSpPr>
          <p:nvPr>
            <p:ph sz="quarter" idx="13"/>
          </p:nvPr>
        </p:nvSpPr>
        <p:spPr>
          <a:xfrm>
            <a:off x="555453" y="1344663"/>
            <a:ext cx="10970683" cy="3455938"/>
          </a:xfrm>
        </p:spPr>
        <p:txBody>
          <a:bodyPr>
            <a:noAutofit/>
          </a:bodyPr>
          <a:lstStyle/>
          <a:p>
            <a:pPr marL="0" indent="0" algn="just">
              <a:spcBef>
                <a:spcPts val="0"/>
              </a:spcBef>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Program write buffer first. Slave read command.</a:t>
            </a: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avmm_if_mspi.cfg_write(17'h200, 4'hf, 32'h0010_0000);</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Program command register. The read/write bit does not matter.</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avmm_if_mspi.cfg_write(17'h000, 4'hf, 32'h0000_000d);</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Keep polling SPI master command register bit [0] until it goes to 1’b0</a:t>
            </a:r>
          </a:p>
          <a:p>
            <a:pPr marL="0" marR="0" indent="0">
              <a:spcBef>
                <a:spcPts val="0"/>
              </a:spcBef>
              <a:spcAft>
                <a:spcPts val="0"/>
              </a:spcAft>
              <a:buNone/>
            </a:pPr>
            <a:r>
              <a:rPr lang="en-US" sz="1600" b="1"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effectLst/>
                <a:latin typeface="Verdana" panose="020B0604030504040204" pitchFamily="34" charset="0"/>
                <a:ea typeface="Calibri" panose="020F0502020204030204" pitchFamily="34" charset="0"/>
                <a:cs typeface="Times New Roman" panose="02020603050405020304" pitchFamily="18" charset="0"/>
              </a:rPr>
              <a:t>master_polling ();</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Read back slave registers from read buffer</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(17'h1000, 4'hf, rdata_reg);  //Ignore the dummy value</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(17'h1004, 4'hf, rdata_reg);</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(17'h1008, 4'hf, rdata_reg);</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(17'h100c, 4'hf, rdata_reg);  </a:t>
            </a:r>
            <a:endParaRPr lang="en-US" sz="1600" dirty="0">
              <a:latin typeface="+mn-lt"/>
            </a:endParaRPr>
          </a:p>
        </p:txBody>
      </p:sp>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SPI Master Read SPI Slave CSR</a:t>
            </a:r>
          </a:p>
        </p:txBody>
      </p:sp>
    </p:spTree>
    <p:extLst>
      <p:ext uri="{BB962C8B-B14F-4D97-AF65-F5344CB8AC3E}">
        <p14:creationId xmlns:p14="http://schemas.microsoft.com/office/powerpoint/2010/main" val="16705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F683CF8-E965-4E99-A990-BC92E111979A}"/>
              </a:ext>
            </a:extLst>
          </p:cNvPr>
          <p:cNvPicPr>
            <a:picLocks noChangeAspect="1"/>
          </p:cNvPicPr>
          <p:nvPr/>
        </p:nvPicPr>
        <p:blipFill>
          <a:blip r:embed="rId2"/>
          <a:stretch>
            <a:fillRect/>
          </a:stretch>
        </p:blipFill>
        <p:spPr>
          <a:xfrm>
            <a:off x="0" y="3101943"/>
            <a:ext cx="12192000" cy="3974910"/>
          </a:xfrm>
          <a:prstGeom prst="rect">
            <a:avLst/>
          </a:prstGeom>
        </p:spPr>
      </p:pic>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0" y="374033"/>
            <a:ext cx="10912199" cy="520039"/>
          </a:xfrm>
        </p:spPr>
        <p:txBody>
          <a:bodyPr/>
          <a:lstStyle/>
          <a:p>
            <a:r>
              <a:rPr lang="en-US" sz="3200" dirty="0"/>
              <a:t>SPI Slave Protocol DWORD</a:t>
            </a:r>
          </a:p>
        </p:txBody>
      </p:sp>
      <p:sp>
        <p:nvSpPr>
          <p:cNvPr id="10" name="Rectangle 3">
            <a:extLst>
              <a:ext uri="{FF2B5EF4-FFF2-40B4-BE49-F238E27FC236}">
                <a16:creationId xmlns:a16="http://schemas.microsoft.com/office/drawing/2014/main" id="{5CE42B5D-7E39-4F95-A4B1-87F20B2FA730}"/>
              </a:ext>
            </a:extLst>
          </p:cNvPr>
          <p:cNvSpPr>
            <a:spLocks noChangeArrowheads="1"/>
          </p:cNvSpPr>
          <p:nvPr/>
        </p:nvSpPr>
        <p:spPr bwMode="auto">
          <a:xfrm>
            <a:off x="2140771" y="353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AC049805-7367-471C-A4BD-BE1BE2137449}"/>
              </a:ext>
            </a:extLst>
          </p:cNvPr>
          <p:cNvPicPr>
            <a:picLocks noChangeAspect="1"/>
          </p:cNvPicPr>
          <p:nvPr/>
        </p:nvPicPr>
        <p:blipFill>
          <a:blip r:embed="rId3"/>
          <a:stretch>
            <a:fillRect/>
          </a:stretch>
        </p:blipFill>
        <p:spPr>
          <a:xfrm>
            <a:off x="5045336" y="21556"/>
            <a:ext cx="6948918" cy="3028950"/>
          </a:xfrm>
          <a:prstGeom prst="rect">
            <a:avLst/>
          </a:prstGeom>
        </p:spPr>
      </p:pic>
      <p:pic>
        <p:nvPicPr>
          <p:cNvPr id="17" name="Picture 16">
            <a:extLst>
              <a:ext uri="{FF2B5EF4-FFF2-40B4-BE49-F238E27FC236}">
                <a16:creationId xmlns:a16="http://schemas.microsoft.com/office/drawing/2014/main" id="{29F349B5-C517-424C-88E7-A8E59F3F2C71}"/>
              </a:ext>
            </a:extLst>
          </p:cNvPr>
          <p:cNvPicPr>
            <a:picLocks noChangeAspect="1"/>
          </p:cNvPicPr>
          <p:nvPr/>
        </p:nvPicPr>
        <p:blipFill>
          <a:blip r:embed="rId4"/>
          <a:stretch>
            <a:fillRect/>
          </a:stretch>
        </p:blipFill>
        <p:spPr>
          <a:xfrm rot="18773633">
            <a:off x="5460721" y="2686704"/>
            <a:ext cx="2545080" cy="76200"/>
          </a:xfrm>
          <a:prstGeom prst="rect">
            <a:avLst/>
          </a:prstGeom>
        </p:spPr>
      </p:pic>
    </p:spTree>
    <p:extLst>
      <p:ext uri="{BB962C8B-B14F-4D97-AF65-F5344CB8AC3E}">
        <p14:creationId xmlns:p14="http://schemas.microsoft.com/office/powerpoint/2010/main" val="26422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58DFB-5249-497B-8EFB-DD35068D70C5}"/>
              </a:ext>
            </a:extLst>
          </p:cNvPr>
          <p:cNvPicPr>
            <a:picLocks noChangeAspect="1"/>
          </p:cNvPicPr>
          <p:nvPr/>
        </p:nvPicPr>
        <p:blipFill>
          <a:blip r:embed="rId2"/>
          <a:stretch>
            <a:fillRect/>
          </a:stretch>
        </p:blipFill>
        <p:spPr>
          <a:xfrm>
            <a:off x="420976" y="1237130"/>
            <a:ext cx="6490987" cy="2179980"/>
          </a:xfrm>
          <a:prstGeom prst="rect">
            <a:avLst/>
          </a:prstGeom>
        </p:spPr>
      </p:pic>
      <p:sp>
        <p:nvSpPr>
          <p:cNvPr id="5" name="Title 1">
            <a:extLst>
              <a:ext uri="{FF2B5EF4-FFF2-40B4-BE49-F238E27FC236}">
                <a16:creationId xmlns:a16="http://schemas.microsoft.com/office/drawing/2014/main" id="{28F38692-F466-4FD4-B04D-1AA8B908AE78}"/>
              </a:ext>
            </a:extLst>
          </p:cNvPr>
          <p:cNvSpPr>
            <a:spLocks noGrp="1"/>
          </p:cNvSpPr>
          <p:nvPr>
            <p:ph type="title"/>
          </p:nvPr>
        </p:nvSpPr>
        <p:spPr>
          <a:xfrm>
            <a:off x="608013" y="411164"/>
            <a:ext cx="10972800" cy="825966"/>
          </a:xfrm>
        </p:spPr>
        <p:txBody>
          <a:bodyPr/>
          <a:lstStyle/>
          <a:p>
            <a:r>
              <a:rPr lang="en-US" sz="3200" dirty="0"/>
              <a:t>SPI Slave Command Type</a:t>
            </a:r>
          </a:p>
        </p:txBody>
      </p:sp>
      <p:sp>
        <p:nvSpPr>
          <p:cNvPr id="6" name="Content Placeholder 2">
            <a:extLst>
              <a:ext uri="{FF2B5EF4-FFF2-40B4-BE49-F238E27FC236}">
                <a16:creationId xmlns:a16="http://schemas.microsoft.com/office/drawing/2014/main" id="{4ECD69D9-742A-44B3-94D3-8558C7D82B40}"/>
              </a:ext>
            </a:extLst>
          </p:cNvPr>
          <p:cNvSpPr>
            <a:spLocks noGrp="1"/>
          </p:cNvSpPr>
          <p:nvPr>
            <p:ph sz="quarter" idx="13"/>
          </p:nvPr>
        </p:nvSpPr>
        <p:spPr>
          <a:xfrm>
            <a:off x="607484" y="3875809"/>
            <a:ext cx="10126325" cy="2179980"/>
          </a:xfrm>
        </p:spPr>
        <p:txBody>
          <a:bodyPr>
            <a:normAutofit/>
          </a:bodyPr>
          <a:lstStyle/>
          <a:p>
            <a:r>
              <a:rPr lang="en-US" sz="2000" dirty="0">
                <a:latin typeface="Intel Clear" panose="020B0604020203020204" pitchFamily="34" charset="0"/>
                <a:ea typeface="Intel Clear" panose="020B0604020203020204" pitchFamily="34" charset="0"/>
                <a:cs typeface="Intel Clear" panose="020B0604020203020204" pitchFamily="34" charset="0"/>
              </a:rPr>
              <a:t>Reg Write and Reg Read examples have been illustrated in SPI master example code</a:t>
            </a:r>
          </a:p>
          <a:p>
            <a:r>
              <a:rPr lang="en-US" sz="2000" dirty="0">
                <a:latin typeface="Intel Clear" panose="020B0604020203020204" pitchFamily="34" charset="0"/>
                <a:ea typeface="Intel Clear" panose="020B0604020203020204" pitchFamily="34" charset="0"/>
                <a:cs typeface="Intel Clear" panose="020B0604020203020204" pitchFamily="34" charset="0"/>
              </a:rPr>
              <a:t>Buffer Write and Buffer Read are similar to Reg Write and Reg Read. Always start at the beginning of the buffer. They are optional commands.</a:t>
            </a:r>
          </a:p>
          <a:p>
            <a:r>
              <a:rPr lang="en-US" sz="2000" dirty="0">
                <a:latin typeface="Intel Clear" panose="020B0604020203020204" pitchFamily="34" charset="0"/>
                <a:ea typeface="Intel Clear" panose="020B0604020203020204" pitchFamily="34" charset="0"/>
                <a:cs typeface="Intel Clear" panose="020B0604020203020204" pitchFamily="34" charset="0"/>
              </a:rPr>
              <a:t>The Auto AVMM operation involves AVMM and SPI operation in one SPI transaction. And they can be single/burst/multi-channels.</a:t>
            </a: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32596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CB69-C730-4F2D-8DDE-5526D1F66000}"/>
              </a:ext>
            </a:extLst>
          </p:cNvPr>
          <p:cNvSpPr>
            <a:spLocks noGrp="1"/>
          </p:cNvSpPr>
          <p:nvPr>
            <p:ph type="title"/>
          </p:nvPr>
        </p:nvSpPr>
        <p:spPr>
          <a:xfrm>
            <a:off x="607484" y="411797"/>
            <a:ext cx="10972800" cy="513361"/>
          </a:xfrm>
        </p:spPr>
        <p:txBody>
          <a:bodyPr/>
          <a:lstStyle/>
          <a:p>
            <a:r>
              <a:rPr lang="en-US" dirty="0"/>
              <a:t>Protocol DWORD Table</a:t>
            </a:r>
          </a:p>
        </p:txBody>
      </p:sp>
      <p:pic>
        <p:nvPicPr>
          <p:cNvPr id="5" name="Picture 4">
            <a:extLst>
              <a:ext uri="{FF2B5EF4-FFF2-40B4-BE49-F238E27FC236}">
                <a16:creationId xmlns:a16="http://schemas.microsoft.com/office/drawing/2014/main" id="{12BE8445-442C-4DA6-BA0E-D360AB920637}"/>
              </a:ext>
            </a:extLst>
          </p:cNvPr>
          <p:cNvPicPr>
            <a:picLocks noChangeAspect="1"/>
          </p:cNvPicPr>
          <p:nvPr/>
        </p:nvPicPr>
        <p:blipFill>
          <a:blip r:embed="rId2"/>
          <a:stretch>
            <a:fillRect/>
          </a:stretch>
        </p:blipFill>
        <p:spPr>
          <a:xfrm>
            <a:off x="607484" y="1324479"/>
            <a:ext cx="6605195" cy="4467225"/>
          </a:xfrm>
          <a:prstGeom prst="rect">
            <a:avLst/>
          </a:prstGeom>
        </p:spPr>
      </p:pic>
    </p:spTree>
    <p:extLst>
      <p:ext uri="{BB962C8B-B14F-4D97-AF65-F5344CB8AC3E}">
        <p14:creationId xmlns:p14="http://schemas.microsoft.com/office/powerpoint/2010/main" val="335978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E6DB2-2547-412E-9ADC-3D3055F0B989}"/>
              </a:ext>
            </a:extLst>
          </p:cNvPr>
          <p:cNvPicPr>
            <a:picLocks noChangeAspect="1"/>
          </p:cNvPicPr>
          <p:nvPr/>
        </p:nvPicPr>
        <p:blipFill>
          <a:blip r:embed="rId2"/>
          <a:stretch>
            <a:fillRect/>
          </a:stretch>
        </p:blipFill>
        <p:spPr>
          <a:xfrm>
            <a:off x="607483" y="1613312"/>
            <a:ext cx="6686201" cy="371475"/>
          </a:xfrm>
          <a:prstGeom prst="rect">
            <a:avLst/>
          </a:prstGeom>
        </p:spPr>
      </p:pic>
      <p:pic>
        <p:nvPicPr>
          <p:cNvPr id="5" name="Picture 4">
            <a:extLst>
              <a:ext uri="{FF2B5EF4-FFF2-40B4-BE49-F238E27FC236}">
                <a16:creationId xmlns:a16="http://schemas.microsoft.com/office/drawing/2014/main" id="{F0C2FDE5-60FC-42D8-925D-832342D72261}"/>
              </a:ext>
            </a:extLst>
          </p:cNvPr>
          <p:cNvPicPr>
            <a:picLocks noChangeAspect="1"/>
          </p:cNvPicPr>
          <p:nvPr/>
        </p:nvPicPr>
        <p:blipFill>
          <a:blip r:embed="rId3"/>
          <a:stretch>
            <a:fillRect/>
          </a:stretch>
        </p:blipFill>
        <p:spPr>
          <a:xfrm>
            <a:off x="607484" y="1984787"/>
            <a:ext cx="6648450" cy="2639378"/>
          </a:xfrm>
          <a:prstGeom prst="rect">
            <a:avLst/>
          </a:prstGeom>
        </p:spPr>
      </p:pic>
      <p:sp>
        <p:nvSpPr>
          <p:cNvPr id="6" name="Title 1">
            <a:extLst>
              <a:ext uri="{FF2B5EF4-FFF2-40B4-BE49-F238E27FC236}">
                <a16:creationId xmlns:a16="http://schemas.microsoft.com/office/drawing/2014/main" id="{91CC1385-E95C-42FA-A76D-85C67E35DABF}"/>
              </a:ext>
            </a:extLst>
          </p:cNvPr>
          <p:cNvSpPr>
            <a:spLocks noGrp="1"/>
          </p:cNvSpPr>
          <p:nvPr>
            <p:ph type="title"/>
          </p:nvPr>
        </p:nvSpPr>
        <p:spPr>
          <a:xfrm>
            <a:off x="607484" y="411797"/>
            <a:ext cx="10972800" cy="513361"/>
          </a:xfrm>
        </p:spPr>
        <p:txBody>
          <a:bodyPr/>
          <a:lstStyle/>
          <a:p>
            <a:r>
              <a:rPr lang="en-US" dirty="0"/>
              <a:t>Protocol DWORD Table</a:t>
            </a:r>
          </a:p>
        </p:txBody>
      </p:sp>
    </p:spTree>
    <p:extLst>
      <p:ext uri="{BB962C8B-B14F-4D97-AF65-F5344CB8AC3E}">
        <p14:creationId xmlns:p14="http://schemas.microsoft.com/office/powerpoint/2010/main" val="187509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Write Example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The following example is equivalent of direct programming of for 24 Channels: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avmm_if_m1.cfg_write({i_m1,11'h31c}, 4'hf, 32'haaaa_bbbb);</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avmm_if_m1.cfg_write({i_m1,11'h320}, 4'hf, 32'hcccc_dddd);</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avmm_if_m1.cfg_write({i_m1,11'h324}, 4'hf, 32'heeee_ffff);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avmm_if_m1.cfg_write({i_m1,11'h328}, 4'hf, 32'h5555_6666); </a:t>
            </a:r>
            <a:r>
              <a:rPr lang="en-US" sz="1800" dirty="0">
                <a:effectLst/>
                <a:latin typeface="Verdana" panose="020B0604030504040204" pitchFamily="34" charset="0"/>
                <a:ea typeface="Calibri" panose="020F0502020204030204" pitchFamily="34" charset="0"/>
                <a:cs typeface="Arial" panose="020B0604020202020204" pitchFamily="34"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status = " Auto Write 4 burst for 24 channel ";</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avmm_if_mspi.cfg_write(17'h200, 4'hf, {4'h7, 9'h3, 19'h31c});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avmm_if_mspi.cfg_write(17'h204, 4'hf, 32'haaaa_bbbb);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avmm_if_mspi.cfg_write(17'h208, 4'hf, 32'hcccc_dddd);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avmm_if_mspi.cfg_write(17'h20c, 4'hf, 32'heeee_ffff);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avmm_if_mspi.cfg_write(17'h210, 4'hf, 32'h5555_6666);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avmm_if_mspi.cfg_write(17'h000, 4'hf, 32'h0000_0011);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burst_len</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is bit[15:2]</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master_polling ();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Check if write command/data has been sent to slave</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slave_polling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Procedure to keep reading cmd register in Slave till</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bit [0] is 1’b0 indicate AVMM interface finished</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indent="0">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330663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Write Procedure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r>
              <a:rPr lang="en-US" sz="1800" dirty="0">
                <a:effectLst/>
                <a:latin typeface="Verdana" panose="020B0604030504040204" pitchFamily="34" charset="0"/>
                <a:ea typeface="Calibri" panose="020F0502020204030204" pitchFamily="34" charset="0"/>
                <a:cs typeface="Arial" panose="020B0604020202020204" pitchFamily="34" charset="0"/>
              </a:rPr>
              <a:t>The Auto Write purpose is to programming AIB PHY AVMM </a:t>
            </a:r>
            <a:r>
              <a:rPr lang="en-US" sz="1800" dirty="0" err="1">
                <a:effectLst/>
                <a:latin typeface="Verdana" panose="020B0604030504040204" pitchFamily="34" charset="0"/>
                <a:ea typeface="Calibri" panose="020F0502020204030204" pitchFamily="34" charset="0"/>
                <a:cs typeface="Arial" panose="020B0604020202020204" pitchFamily="34" charset="0"/>
              </a:rPr>
              <a:t>regiters</a:t>
            </a:r>
            <a:r>
              <a:rPr lang="en-US" sz="1800" dirty="0">
                <a:effectLst/>
                <a:latin typeface="Verdana" panose="020B0604030504040204" pitchFamily="34" charset="0"/>
                <a:ea typeface="Calibri" panose="020F0502020204030204" pitchFamily="34" charset="0"/>
                <a:cs typeface="Arial" panose="020B0604020202020204" pitchFamily="34" charset="0"/>
              </a:rPr>
              <a:t> through SPI bus.</a:t>
            </a:r>
            <a:endParaRPr lang="en-US" sz="2000" dirty="0">
              <a:latin typeface="Intel Clear" panose="020B0604020203020204" pitchFamily="34" charset="0"/>
              <a:ea typeface="Intel Clear" panose="020B0604020203020204" pitchFamily="34" charset="0"/>
              <a:cs typeface="Intel Clear" panose="020B0604020203020204" pitchFamily="34" charset="0"/>
            </a:endParaRPr>
          </a:p>
          <a:p>
            <a:r>
              <a:rPr lang="en-US" sz="1800" dirty="0">
                <a:effectLst/>
                <a:latin typeface="Verdana" panose="020B0604030504040204" pitchFamily="34" charset="0"/>
                <a:ea typeface="Calibri" panose="020F0502020204030204" pitchFamily="34" charset="0"/>
                <a:cs typeface="Arial" panose="020B0604020202020204" pitchFamily="34" charset="0"/>
              </a:rPr>
              <a:t>SPI master needs to write five entries in master transmit buffer. The protocol DWORD is 4’h7 for auto write. The burst length is three means four AVMM register data for slave to write into AVMM slave of AIB PHY. The base address is 31C is the AIB channel base address. After that, master command register needs to programmed. There will be five total DWORD send through SPI bus. The burst length is four for master command register.</a:t>
            </a:r>
          </a:p>
          <a:p>
            <a:r>
              <a:rPr lang="en-US" sz="1800" dirty="0">
                <a:effectLst/>
                <a:latin typeface="Verdana" panose="020B0604030504040204" pitchFamily="34" charset="0"/>
                <a:ea typeface="Calibri" panose="020F0502020204030204" pitchFamily="34" charset="0"/>
                <a:cs typeface="Arial" panose="020B0604020202020204" pitchFamily="34" charset="0"/>
              </a:rPr>
              <a:t>After slave received protocol dword, it will take the four write data content into its receiver buffer and then write them to AVMM register. The slave will also check command register 1. If channel number is more than one, it will repeating programming for all the channel based on the offset value.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Calibri" panose="020F0502020204030204" pitchFamily="34" charset="0"/>
                <a:cs typeface="Arial" panose="020B0604020202020204" pitchFamily="34" charset="0"/>
              </a:rPr>
              <a:t>User need to first polling master command register to see SPI bus goes to idle. Then it needs to poll slave command register to make sure it is idle in the AVMM interface.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indent="0">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90938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6D2599F-8111-4914-91EF-C079C04661A5}"/>
              </a:ext>
            </a:extLst>
          </p:cNvPr>
          <p:cNvPicPr>
            <a:picLocks noChangeAspect="1"/>
          </p:cNvPicPr>
          <p:nvPr/>
        </p:nvPicPr>
        <p:blipFill>
          <a:blip r:embed="rId2"/>
          <a:stretch>
            <a:fillRect/>
          </a:stretch>
        </p:blipFill>
        <p:spPr>
          <a:xfrm>
            <a:off x="516367" y="1570037"/>
            <a:ext cx="11252499" cy="4876166"/>
          </a:xfrm>
          <a:prstGeom prst="rect">
            <a:avLst/>
          </a:prstGeom>
        </p:spPr>
      </p:pic>
      <p:sp>
        <p:nvSpPr>
          <p:cNvPr id="15" name="Title 1">
            <a:extLst>
              <a:ext uri="{FF2B5EF4-FFF2-40B4-BE49-F238E27FC236}">
                <a16:creationId xmlns:a16="http://schemas.microsoft.com/office/drawing/2014/main" id="{302B049E-C575-47B9-AC97-D730FC5B306B}"/>
              </a:ext>
            </a:extLst>
          </p:cNvPr>
          <p:cNvSpPr>
            <a:spLocks noGrp="1"/>
          </p:cNvSpPr>
          <p:nvPr>
            <p:ph type="title"/>
          </p:nvPr>
        </p:nvSpPr>
        <p:spPr>
          <a:xfrm>
            <a:off x="555453" y="467591"/>
            <a:ext cx="10912199" cy="520039"/>
          </a:xfrm>
        </p:spPr>
        <p:txBody>
          <a:bodyPr/>
          <a:lstStyle/>
          <a:p>
            <a:r>
              <a:rPr lang="en-US" sz="3200" dirty="0"/>
              <a:t>Auto Read Diagram</a:t>
            </a:r>
          </a:p>
        </p:txBody>
      </p:sp>
    </p:spTree>
    <p:extLst>
      <p:ext uri="{BB962C8B-B14F-4D97-AF65-F5344CB8AC3E}">
        <p14:creationId xmlns:p14="http://schemas.microsoft.com/office/powerpoint/2010/main" val="293675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Read Example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Want to read back the following content that has been done by AUTO Write: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avmm_if_m1.cfg_write({i_m1,11'h31c}, 4'hf, 32'haaaa_bbbb);</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avmm_if_m1.cfg_write({i_m1,11'h320}, 4'hf, 32'hcccc_dddd);</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avmm_if_m1.cfg_write({i_m1,11'h324}, 4'hf, 32'heeee_ffff);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avmm_if_m1.cfg_write({i_m1,11'h328}, 4'hf, 32'h5555_6666); </a:t>
            </a:r>
            <a:r>
              <a:rPr lang="en-US" sz="1800" dirty="0">
                <a:effectLst/>
                <a:latin typeface="Verdana" panose="020B0604030504040204" pitchFamily="34" charset="0"/>
                <a:ea typeface="Calibri" panose="020F0502020204030204" pitchFamily="34" charset="0"/>
                <a:cs typeface="Arial" panose="020B0604020202020204" pitchFamily="34"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Arial" panose="020B0604020202020204" pitchFamily="34" charset="0"/>
              </a:rPr>
              <a:t>status = " Auto burst read for 24 channel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avmm_if_mspi.cfg_write(17'h200, 4'hf, {4'h6, 9'h3, 19'h31c});</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//burst 4 x 24 channel + 2 dummy= h61</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avmm_if_mspi.cfg_write(17'h000, 4'hf, {16'h0, 14'h61, 2'h1});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master_polling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//Check if write command/data has been sent to slave</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//User can read all 4x24 data from the read buffer or just one channel</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for (int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=0;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&lt;97;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 begin     //97 is hex61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avmm_if_mspi.cfg_read ((17'h1000 +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*4), 4'hf, rdata_reg);</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end</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status = " End of Auto burst read for 24 channel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83381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2D9A-FC4B-47C1-874B-7D021224993A}"/>
              </a:ext>
            </a:extLst>
          </p:cNvPr>
          <p:cNvSpPr>
            <a:spLocks noGrp="1"/>
          </p:cNvSpPr>
          <p:nvPr>
            <p:ph type="title"/>
          </p:nvPr>
        </p:nvSpPr>
        <p:spPr>
          <a:xfrm>
            <a:off x="132355" y="321860"/>
            <a:ext cx="10972800" cy="484674"/>
          </a:xfrm>
        </p:spPr>
        <p:txBody>
          <a:bodyPr/>
          <a:lstStyle/>
          <a:p>
            <a:r>
              <a:rPr lang="en-US" sz="3200" dirty="0"/>
              <a:t>Design Example</a:t>
            </a:r>
          </a:p>
        </p:txBody>
      </p:sp>
      <p:sp>
        <p:nvSpPr>
          <p:cNvPr id="6" name="Content Placeholder 3">
            <a:extLst>
              <a:ext uri="{FF2B5EF4-FFF2-40B4-BE49-F238E27FC236}">
                <a16:creationId xmlns:a16="http://schemas.microsoft.com/office/drawing/2014/main" id="{81F83E45-5D40-4358-AC4F-6154561BBEF3}"/>
              </a:ext>
            </a:extLst>
          </p:cNvPr>
          <p:cNvSpPr>
            <a:spLocks noGrp="1"/>
          </p:cNvSpPr>
          <p:nvPr>
            <p:ph sz="quarter" idx="13"/>
          </p:nvPr>
        </p:nvSpPr>
        <p:spPr>
          <a:xfrm>
            <a:off x="6606988" y="1237130"/>
            <a:ext cx="5181599" cy="3577466"/>
          </a:xfrm>
        </p:spPr>
        <p:txBody>
          <a:bodyPr>
            <a:normAutofit/>
          </a:bodyPr>
          <a:lstStyle/>
          <a:p>
            <a:r>
              <a:rPr lang="en-US" sz="2400" dirty="0"/>
              <a:t>Left side AIB interface is 2.0</a:t>
            </a:r>
          </a:p>
          <a:p>
            <a:r>
              <a:rPr lang="en-US" sz="2400" dirty="0"/>
              <a:t>Right side is Gen1 and 1.0</a:t>
            </a:r>
          </a:p>
          <a:p>
            <a:r>
              <a:rPr lang="en-US" sz="2400" dirty="0"/>
              <a:t>Program three AIB in purple x24 channel</a:t>
            </a:r>
          </a:p>
          <a:p>
            <a:r>
              <a:rPr lang="en-US" sz="2400" dirty="0"/>
              <a:t>Generate traffic for both pair after conf_done</a:t>
            </a:r>
          </a:p>
          <a:p>
            <a:r>
              <a:rPr lang="en-US" sz="2400" dirty="0"/>
              <a:t>Self checking for traffic receiving</a:t>
            </a:r>
          </a:p>
          <a:p>
            <a:pPr marL="0" indent="0">
              <a:buNone/>
            </a:pPr>
            <a:endParaRPr lang="en-US" sz="2400" dirty="0"/>
          </a:p>
          <a:p>
            <a:endParaRPr lang="en-US" sz="2400" dirty="0"/>
          </a:p>
          <a:p>
            <a:pPr marL="0" indent="0">
              <a:buNone/>
            </a:pPr>
            <a:endParaRPr lang="en-US" sz="2400" dirty="0"/>
          </a:p>
        </p:txBody>
      </p:sp>
      <p:pic>
        <p:nvPicPr>
          <p:cNvPr id="4" name="Picture 3">
            <a:extLst>
              <a:ext uri="{FF2B5EF4-FFF2-40B4-BE49-F238E27FC236}">
                <a16:creationId xmlns:a16="http://schemas.microsoft.com/office/drawing/2014/main" id="{B18ABFE9-4D3D-40F7-8E3F-F0811CC111F4}"/>
              </a:ext>
            </a:extLst>
          </p:cNvPr>
          <p:cNvPicPr>
            <a:picLocks noChangeAspect="1"/>
          </p:cNvPicPr>
          <p:nvPr/>
        </p:nvPicPr>
        <p:blipFill>
          <a:blip r:embed="rId2"/>
          <a:stretch>
            <a:fillRect/>
          </a:stretch>
        </p:blipFill>
        <p:spPr>
          <a:xfrm>
            <a:off x="513184" y="1237130"/>
            <a:ext cx="5728996" cy="5522594"/>
          </a:xfrm>
          <a:prstGeom prst="rect">
            <a:avLst/>
          </a:prstGeom>
        </p:spPr>
      </p:pic>
    </p:spTree>
    <p:extLst>
      <p:ext uri="{BB962C8B-B14F-4D97-AF65-F5344CB8AC3E}">
        <p14:creationId xmlns:p14="http://schemas.microsoft.com/office/powerpoint/2010/main" val="18992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8C3-E715-4B4B-B09B-C0FA01AA50AC}"/>
              </a:ext>
            </a:extLst>
          </p:cNvPr>
          <p:cNvSpPr>
            <a:spLocks noGrp="1"/>
          </p:cNvSpPr>
          <p:nvPr>
            <p:ph type="title"/>
          </p:nvPr>
        </p:nvSpPr>
        <p:spPr>
          <a:xfrm>
            <a:off x="607484" y="411797"/>
            <a:ext cx="10972800" cy="679248"/>
          </a:xfrm>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Master And Slave IP Functional Diagram</a:t>
            </a:r>
            <a:endParaRPr lang="en-US" dirty="0"/>
          </a:p>
        </p:txBody>
      </p:sp>
      <p:pic>
        <p:nvPicPr>
          <p:cNvPr id="10" name="Picture 9">
            <a:extLst>
              <a:ext uri="{FF2B5EF4-FFF2-40B4-BE49-F238E27FC236}">
                <a16:creationId xmlns:a16="http://schemas.microsoft.com/office/drawing/2014/main" id="{E85BAD12-ACB8-4E3D-8667-EEC68D8B714E}"/>
              </a:ext>
            </a:extLst>
          </p:cNvPr>
          <p:cNvPicPr>
            <a:picLocks noChangeAspect="1"/>
          </p:cNvPicPr>
          <p:nvPr/>
        </p:nvPicPr>
        <p:blipFill>
          <a:blip r:embed="rId2"/>
          <a:stretch>
            <a:fillRect/>
          </a:stretch>
        </p:blipFill>
        <p:spPr>
          <a:xfrm>
            <a:off x="311972" y="1355464"/>
            <a:ext cx="11268312" cy="4641499"/>
          </a:xfrm>
          <a:prstGeom prst="rect">
            <a:avLst/>
          </a:prstGeom>
        </p:spPr>
      </p:pic>
    </p:spTree>
    <p:extLst>
      <p:ext uri="{BB962C8B-B14F-4D97-AF65-F5344CB8AC3E}">
        <p14:creationId xmlns:p14="http://schemas.microsoft.com/office/powerpoint/2010/main" val="27300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1F19-0AED-4320-86FE-169F09B923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FD0247-E52A-4320-B0B1-3073B79CCCB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9718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A7EC-EEBB-4D05-8597-E97F158853EE}"/>
              </a:ext>
            </a:extLst>
          </p:cNvPr>
          <p:cNvSpPr>
            <a:spLocks noGrp="1"/>
          </p:cNvSpPr>
          <p:nvPr>
            <p:ph type="title"/>
          </p:nvPr>
        </p:nvSpPr>
        <p:spPr/>
        <p:txBody>
          <a:bodyPr/>
          <a:lstStyle/>
          <a:p>
            <a:r>
              <a:rPr lang="en-US" b="1" dirty="0"/>
              <a:t>Backup</a:t>
            </a:r>
          </a:p>
        </p:txBody>
      </p:sp>
      <p:sp>
        <p:nvSpPr>
          <p:cNvPr id="3" name="Text Placeholder 2">
            <a:extLst>
              <a:ext uri="{FF2B5EF4-FFF2-40B4-BE49-F238E27FC236}">
                <a16:creationId xmlns:a16="http://schemas.microsoft.com/office/drawing/2014/main" id="{59923621-E979-41B5-908D-A46AE4232EBE}"/>
              </a:ext>
            </a:extLst>
          </p:cNvPr>
          <p:cNvSpPr>
            <a:spLocks noGrp="1"/>
          </p:cNvSpPr>
          <p:nvPr>
            <p:ph type="body" sz="quarter" idx="29"/>
          </p:nvPr>
        </p:nvSpPr>
        <p:spPr/>
        <p:txBody>
          <a:bodyPr/>
          <a:lstStyle/>
          <a:p>
            <a:endParaRPr lang="en-US" dirty="0"/>
          </a:p>
        </p:txBody>
      </p:sp>
    </p:spTree>
    <p:extLst>
      <p:ext uri="{BB962C8B-B14F-4D97-AF65-F5344CB8AC3E}">
        <p14:creationId xmlns:p14="http://schemas.microsoft.com/office/powerpoint/2010/main" val="375339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35CBC1-09F9-4AAB-86AF-27FC7BC84E14}"/>
              </a:ext>
            </a:extLst>
          </p:cNvPr>
          <p:cNvPicPr>
            <a:picLocks noChangeAspect="1"/>
          </p:cNvPicPr>
          <p:nvPr/>
        </p:nvPicPr>
        <p:blipFill>
          <a:blip r:embed="rId2"/>
          <a:stretch>
            <a:fillRect/>
          </a:stretch>
        </p:blipFill>
        <p:spPr>
          <a:xfrm>
            <a:off x="0" y="897332"/>
            <a:ext cx="12192000" cy="4654773"/>
          </a:xfrm>
          <a:prstGeom prst="rect">
            <a:avLst/>
          </a:prstGeom>
        </p:spPr>
      </p:pic>
    </p:spTree>
    <p:extLst>
      <p:ext uri="{BB962C8B-B14F-4D97-AF65-F5344CB8AC3E}">
        <p14:creationId xmlns:p14="http://schemas.microsoft.com/office/powerpoint/2010/main" val="361783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Master CSR</a:t>
            </a:r>
            <a:endParaRPr lang="en-US" dirty="0"/>
          </a:p>
        </p:txBody>
      </p:sp>
      <p:pic>
        <p:nvPicPr>
          <p:cNvPr id="6" name="Picture 5">
            <a:extLst>
              <a:ext uri="{FF2B5EF4-FFF2-40B4-BE49-F238E27FC236}">
                <a16:creationId xmlns:a16="http://schemas.microsoft.com/office/drawing/2014/main" id="{2573C2BF-1649-4453-8C95-481D7E2A6BC8}"/>
              </a:ext>
            </a:extLst>
          </p:cNvPr>
          <p:cNvPicPr>
            <a:picLocks noChangeAspect="1"/>
          </p:cNvPicPr>
          <p:nvPr/>
        </p:nvPicPr>
        <p:blipFill>
          <a:blip r:embed="rId2"/>
          <a:stretch>
            <a:fillRect/>
          </a:stretch>
        </p:blipFill>
        <p:spPr>
          <a:xfrm>
            <a:off x="0" y="990918"/>
            <a:ext cx="6443831" cy="4473968"/>
          </a:xfrm>
          <a:prstGeom prst="rect">
            <a:avLst/>
          </a:prstGeom>
        </p:spPr>
      </p:pic>
      <p:pic>
        <p:nvPicPr>
          <p:cNvPr id="8" name="Picture 7">
            <a:extLst>
              <a:ext uri="{FF2B5EF4-FFF2-40B4-BE49-F238E27FC236}">
                <a16:creationId xmlns:a16="http://schemas.microsoft.com/office/drawing/2014/main" id="{5E119A92-F42B-449B-8CA8-B3779721AC92}"/>
              </a:ext>
            </a:extLst>
          </p:cNvPr>
          <p:cNvPicPr>
            <a:picLocks noChangeAspect="1"/>
          </p:cNvPicPr>
          <p:nvPr/>
        </p:nvPicPr>
        <p:blipFill>
          <a:blip r:embed="rId3"/>
          <a:stretch>
            <a:fillRect/>
          </a:stretch>
        </p:blipFill>
        <p:spPr>
          <a:xfrm>
            <a:off x="0" y="5464887"/>
            <a:ext cx="6443831" cy="1129552"/>
          </a:xfrm>
          <a:prstGeom prst="rect">
            <a:avLst/>
          </a:prstGeom>
        </p:spPr>
      </p:pic>
      <p:pic>
        <p:nvPicPr>
          <p:cNvPr id="10" name="Picture 9">
            <a:extLst>
              <a:ext uri="{FF2B5EF4-FFF2-40B4-BE49-F238E27FC236}">
                <a16:creationId xmlns:a16="http://schemas.microsoft.com/office/drawing/2014/main" id="{40AEDC4A-45D5-4D91-B48D-21A432D0C034}"/>
              </a:ext>
            </a:extLst>
          </p:cNvPr>
          <p:cNvPicPr>
            <a:picLocks noChangeAspect="1"/>
          </p:cNvPicPr>
          <p:nvPr/>
        </p:nvPicPr>
        <p:blipFill>
          <a:blip r:embed="rId4"/>
          <a:stretch>
            <a:fillRect/>
          </a:stretch>
        </p:blipFill>
        <p:spPr>
          <a:xfrm>
            <a:off x="6443831" y="1010062"/>
            <a:ext cx="5748169" cy="2260263"/>
          </a:xfrm>
          <a:prstGeom prst="rect">
            <a:avLst/>
          </a:prstGeom>
        </p:spPr>
      </p:pic>
    </p:spTree>
    <p:extLst>
      <p:ext uri="{BB962C8B-B14F-4D97-AF65-F5344CB8AC3E}">
        <p14:creationId xmlns:p14="http://schemas.microsoft.com/office/powerpoint/2010/main" val="223521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pic>
        <p:nvPicPr>
          <p:cNvPr id="4" name="Picture 3">
            <a:extLst>
              <a:ext uri="{FF2B5EF4-FFF2-40B4-BE49-F238E27FC236}">
                <a16:creationId xmlns:a16="http://schemas.microsoft.com/office/drawing/2014/main" id="{B27A90DC-B382-4052-9D31-343CA2AE7DEF}"/>
              </a:ext>
            </a:extLst>
          </p:cNvPr>
          <p:cNvPicPr>
            <a:picLocks noChangeAspect="1"/>
          </p:cNvPicPr>
          <p:nvPr/>
        </p:nvPicPr>
        <p:blipFill>
          <a:blip r:embed="rId2"/>
          <a:stretch>
            <a:fillRect/>
          </a:stretch>
        </p:blipFill>
        <p:spPr>
          <a:xfrm>
            <a:off x="0" y="1008349"/>
            <a:ext cx="6149687" cy="4695825"/>
          </a:xfrm>
          <a:prstGeom prst="rect">
            <a:avLst/>
          </a:prstGeom>
        </p:spPr>
      </p:pic>
      <p:pic>
        <p:nvPicPr>
          <p:cNvPr id="7" name="Picture 6">
            <a:extLst>
              <a:ext uri="{FF2B5EF4-FFF2-40B4-BE49-F238E27FC236}">
                <a16:creationId xmlns:a16="http://schemas.microsoft.com/office/drawing/2014/main" id="{01AE2268-2882-41D4-BD86-8E43FD260610}"/>
              </a:ext>
            </a:extLst>
          </p:cNvPr>
          <p:cNvPicPr>
            <a:picLocks noChangeAspect="1"/>
          </p:cNvPicPr>
          <p:nvPr/>
        </p:nvPicPr>
        <p:blipFill>
          <a:blip r:embed="rId3"/>
          <a:stretch>
            <a:fillRect/>
          </a:stretch>
        </p:blipFill>
        <p:spPr>
          <a:xfrm>
            <a:off x="6093884" y="1033604"/>
            <a:ext cx="6149687" cy="657225"/>
          </a:xfrm>
          <a:prstGeom prst="rect">
            <a:avLst/>
          </a:prstGeom>
        </p:spPr>
      </p:pic>
      <p:pic>
        <p:nvPicPr>
          <p:cNvPr id="11" name="Picture 10">
            <a:extLst>
              <a:ext uri="{FF2B5EF4-FFF2-40B4-BE49-F238E27FC236}">
                <a16:creationId xmlns:a16="http://schemas.microsoft.com/office/drawing/2014/main" id="{FDCD8F9C-C239-4822-BC1D-8A80E23F64D1}"/>
              </a:ext>
            </a:extLst>
          </p:cNvPr>
          <p:cNvPicPr>
            <a:picLocks noChangeAspect="1"/>
          </p:cNvPicPr>
          <p:nvPr/>
        </p:nvPicPr>
        <p:blipFill>
          <a:blip r:embed="rId4"/>
          <a:stretch>
            <a:fillRect/>
          </a:stretch>
        </p:blipFill>
        <p:spPr>
          <a:xfrm>
            <a:off x="6093884" y="1690830"/>
            <a:ext cx="6149687" cy="4038600"/>
          </a:xfrm>
          <a:prstGeom prst="rect">
            <a:avLst/>
          </a:prstGeom>
        </p:spPr>
      </p:pic>
    </p:spTree>
    <p:extLst>
      <p:ext uri="{BB962C8B-B14F-4D97-AF65-F5344CB8AC3E}">
        <p14:creationId xmlns:p14="http://schemas.microsoft.com/office/powerpoint/2010/main" val="24361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pic>
        <p:nvPicPr>
          <p:cNvPr id="13" name="Picture 12">
            <a:extLst>
              <a:ext uri="{FF2B5EF4-FFF2-40B4-BE49-F238E27FC236}">
                <a16:creationId xmlns:a16="http://schemas.microsoft.com/office/drawing/2014/main" id="{EFB5E5F8-32CE-4709-A1FB-48198269D2B6}"/>
              </a:ext>
            </a:extLst>
          </p:cNvPr>
          <p:cNvPicPr>
            <a:picLocks noChangeAspect="1"/>
          </p:cNvPicPr>
          <p:nvPr/>
        </p:nvPicPr>
        <p:blipFill>
          <a:blip r:embed="rId2"/>
          <a:stretch>
            <a:fillRect/>
          </a:stretch>
        </p:blipFill>
        <p:spPr>
          <a:xfrm>
            <a:off x="1553873" y="1317480"/>
            <a:ext cx="6715125" cy="4638675"/>
          </a:xfrm>
          <a:prstGeom prst="rect">
            <a:avLst/>
          </a:prstGeom>
        </p:spPr>
      </p:pic>
    </p:spTree>
    <p:extLst>
      <p:ext uri="{BB962C8B-B14F-4D97-AF65-F5344CB8AC3E}">
        <p14:creationId xmlns:p14="http://schemas.microsoft.com/office/powerpoint/2010/main" val="17549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a:xfrm>
            <a:off x="607484" y="383712"/>
            <a:ext cx="10972800" cy="564948"/>
          </a:xfrm>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The </a:t>
            </a:r>
            <a:r>
              <a:rPr lang="en-US" sz="3200" dirty="0">
                <a:solidFill>
                  <a:srgbClr val="004A86"/>
                </a:solidFill>
              </a:rPr>
              <a:t>Purpose of </a:t>
            </a:r>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sp>
        <p:nvSpPr>
          <p:cNvPr id="3" name="Rectangle 2">
            <a:extLst>
              <a:ext uri="{FF2B5EF4-FFF2-40B4-BE49-F238E27FC236}">
                <a16:creationId xmlns:a16="http://schemas.microsoft.com/office/drawing/2014/main" id="{34D29805-B0B2-4DF5-8DB0-73461E1D3006}"/>
              </a:ext>
            </a:extLst>
          </p:cNvPr>
          <p:cNvSpPr>
            <a:spLocks noChangeArrowheads="1"/>
          </p:cNvSpPr>
          <p:nvPr/>
        </p:nvSpPr>
        <p:spPr bwMode="auto">
          <a:xfrm>
            <a:off x="607484" y="11741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FC6D0E62-319A-42E0-82F1-A2F979B7C07C}"/>
              </a:ext>
            </a:extLst>
          </p:cNvPr>
          <p:cNvGraphicFramePr>
            <a:graphicFrameLocks noChangeAspect="1"/>
          </p:cNvGraphicFramePr>
          <p:nvPr>
            <p:extLst>
              <p:ext uri="{D42A27DB-BD31-4B8C-83A1-F6EECF244321}">
                <p14:modId xmlns:p14="http://schemas.microsoft.com/office/powerpoint/2010/main" val="2129745227"/>
              </p:ext>
            </p:extLst>
          </p:nvPr>
        </p:nvGraphicFramePr>
        <p:xfrm>
          <a:off x="607484" y="1047750"/>
          <a:ext cx="3741738" cy="4762500"/>
        </p:xfrm>
        <a:graphic>
          <a:graphicData uri="http://schemas.openxmlformats.org/presentationml/2006/ole">
            <mc:AlternateContent xmlns:mc="http://schemas.openxmlformats.org/markup-compatibility/2006">
              <mc:Choice xmlns:v="urn:schemas-microsoft-com:vml" Requires="v">
                <p:oleObj spid="_x0000_s1028" name="Visio" r:id="rId3" imgW="4905343" imgH="6858000" progId="Visio.Drawing.15">
                  <p:embed/>
                </p:oleObj>
              </mc:Choice>
              <mc:Fallback>
                <p:oleObj name="Visio" r:id="rId3" imgW="4905343" imgH="6858000" progId="Visio.Drawing.15">
                  <p:embed/>
                  <p:pic>
                    <p:nvPicPr>
                      <p:cNvPr id="4" name="Object 3">
                        <a:extLst>
                          <a:ext uri="{FF2B5EF4-FFF2-40B4-BE49-F238E27FC236}">
                            <a16:creationId xmlns:a16="http://schemas.microsoft.com/office/drawing/2014/main" id="{FC6D0E62-319A-42E0-82F1-A2F979B7C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484" y="1047750"/>
                        <a:ext cx="3741738" cy="476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4D788B86-3DE1-40E1-AA26-8495F27F749F}"/>
              </a:ext>
            </a:extLst>
          </p:cNvPr>
          <p:cNvPicPr>
            <a:picLocks noChangeAspect="1"/>
          </p:cNvPicPr>
          <p:nvPr/>
        </p:nvPicPr>
        <p:blipFill>
          <a:blip r:embed="rId5"/>
          <a:stretch>
            <a:fillRect/>
          </a:stretch>
        </p:blipFill>
        <p:spPr>
          <a:xfrm>
            <a:off x="5127481" y="976745"/>
            <a:ext cx="6238875" cy="4162425"/>
          </a:xfrm>
          <a:prstGeom prst="rect">
            <a:avLst/>
          </a:prstGeom>
        </p:spPr>
      </p:pic>
      <p:pic>
        <p:nvPicPr>
          <p:cNvPr id="12" name="Picture 11">
            <a:extLst>
              <a:ext uri="{FF2B5EF4-FFF2-40B4-BE49-F238E27FC236}">
                <a16:creationId xmlns:a16="http://schemas.microsoft.com/office/drawing/2014/main" id="{2F9CE9E5-7EA2-4057-AED2-3E0AD54F6C5B}"/>
              </a:ext>
            </a:extLst>
          </p:cNvPr>
          <p:cNvPicPr>
            <a:picLocks noChangeAspect="1"/>
          </p:cNvPicPr>
          <p:nvPr/>
        </p:nvPicPr>
        <p:blipFill>
          <a:blip r:embed="rId6"/>
          <a:stretch>
            <a:fillRect/>
          </a:stretch>
        </p:blipFill>
        <p:spPr>
          <a:xfrm>
            <a:off x="5049549" y="5059507"/>
            <a:ext cx="6296025" cy="790575"/>
          </a:xfrm>
          <a:prstGeom prst="rect">
            <a:avLst/>
          </a:prstGeom>
        </p:spPr>
      </p:pic>
    </p:spTree>
    <p:extLst>
      <p:ext uri="{BB962C8B-B14F-4D97-AF65-F5344CB8AC3E}">
        <p14:creationId xmlns:p14="http://schemas.microsoft.com/office/powerpoint/2010/main" val="357036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BE58DF7-C3FE-4E1A-B535-9FD50B181202}"/>
              </a:ext>
            </a:extLst>
          </p:cNvPr>
          <p:cNvSpPr>
            <a:spLocks noGrp="1"/>
          </p:cNvSpPr>
          <p:nvPr>
            <p:ph type="title"/>
          </p:nvPr>
        </p:nvSpPr>
        <p:spPr>
          <a:xfrm>
            <a:off x="555453" y="467591"/>
            <a:ext cx="10912199" cy="520039"/>
          </a:xfrm>
        </p:spPr>
        <p:txBody>
          <a:bodyPr/>
          <a:lstStyle/>
          <a:p>
            <a:r>
              <a:rPr lang="en-US" sz="3200" dirty="0"/>
              <a:t>SPI Master Writing Program</a:t>
            </a:r>
          </a:p>
        </p:txBody>
      </p:sp>
      <p:sp>
        <p:nvSpPr>
          <p:cNvPr id="14" name="TextBox 13">
            <a:extLst>
              <a:ext uri="{FF2B5EF4-FFF2-40B4-BE49-F238E27FC236}">
                <a16:creationId xmlns:a16="http://schemas.microsoft.com/office/drawing/2014/main" id="{4DF4A8CE-3271-462B-B08A-3C26AE99067B}"/>
              </a:ext>
            </a:extLst>
          </p:cNvPr>
          <p:cNvSpPr txBox="1"/>
          <p:nvPr/>
        </p:nvSpPr>
        <p:spPr>
          <a:xfrm>
            <a:off x="555453" y="1099656"/>
            <a:ext cx="9606856" cy="3908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defTabSz="609600" hangingPunct="1">
              <a:lnSpc>
                <a:spcPct val="100000"/>
              </a:lnSpc>
              <a:spcBef>
                <a:spcPts val="1200"/>
              </a:spcBef>
              <a:buFontTx/>
              <a:buAutoNum type="arabicPeriod"/>
              <a:defRPr/>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Always check bit 0 of CMD Register to make sure all the interfaces are free.</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NIOS will decide which slave to write by config CMD Register bit 31:30. Currently this SPI master will support four Slave total.</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NIOS does AVMM writes to write buffer for the total data that needs to transfer to SPI. </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Write to CMD Register bit 1 for write operation. Write burst length on bit 15:2 for total burst dword on SPI bus. </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set TRANS_VALID bit to 1. Now SPI master will send the data across the SPI bus.</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Keep checking bit 0 of CMD Register. If it is zero, write procedure is finished. SPI bus is idle.</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Master does not care about the content of the writing. Only Slave cares.</a:t>
            </a:r>
          </a:p>
          <a:p>
            <a:pPr marL="228600" marR="0" lvl="0" indent="-228600" algn="l" defTabSz="609600" eaLnBrk="1" fontAlgn="auto" latinLnBrk="0" hangingPunct="1">
              <a:lnSpc>
                <a:spcPct val="100000"/>
              </a:lnSpc>
              <a:spcBef>
                <a:spcPts val="1200"/>
              </a:spcBef>
              <a:spcAft>
                <a:spcPts val="0"/>
              </a:spcAft>
              <a:buClrTx/>
              <a:buSzTx/>
              <a:buFont typeface="Wingdings" pitchFamily="2" charset="2"/>
              <a:buChar char="§"/>
              <a:tabLst/>
              <a:defRPr/>
            </a:pPr>
            <a:endParaRPr kumimoji="0" lang="en-US" sz="2000" b="0" i="0" u="none" strike="noStrike" kern="0" cap="none" spc="0" normalizeH="0" baseline="0" noProof="0" dirty="0">
              <a:ln>
                <a:noFill/>
              </a:ln>
              <a:solidFill>
                <a:srgbClr val="0071C5"/>
              </a:solidFill>
              <a:effectLst/>
              <a:uLnTx/>
              <a:uFillTx/>
              <a:latin typeface="Intel Clear" panose="020B0604020203020204" pitchFamily="34" charset="0"/>
              <a:ea typeface="Intel Clear" panose="020B0604020203020204" pitchFamily="34" charset="0"/>
              <a:cs typeface="Intel Clear" panose="020B0604020203020204" pitchFamily="34" charset="0"/>
              <a:sym typeface="Helvetica"/>
            </a:endParaRPr>
          </a:p>
        </p:txBody>
      </p:sp>
      <p:sp>
        <p:nvSpPr>
          <p:cNvPr id="15" name="Rectangle 2">
            <a:extLst>
              <a:ext uri="{FF2B5EF4-FFF2-40B4-BE49-F238E27FC236}">
                <a16:creationId xmlns:a16="http://schemas.microsoft.com/office/drawing/2014/main" id="{5B32F532-0325-4FE0-9853-ABEFF922028B}"/>
              </a:ext>
            </a:extLst>
          </p:cNvPr>
          <p:cNvSpPr>
            <a:spLocks noChangeArrowheads="1"/>
          </p:cNvSpPr>
          <p:nvPr/>
        </p:nvSpPr>
        <p:spPr bwMode="auto">
          <a:xfrm>
            <a:off x="555453" y="1263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69E6BB0F-01B1-4F9A-BA87-C108F3D8C621}"/>
              </a:ext>
            </a:extLst>
          </p:cNvPr>
          <p:cNvGraphicFramePr>
            <a:graphicFrameLocks noChangeAspect="1"/>
          </p:cNvGraphicFramePr>
          <p:nvPr>
            <p:extLst>
              <p:ext uri="{D42A27DB-BD31-4B8C-83A1-F6EECF244321}">
                <p14:modId xmlns:p14="http://schemas.microsoft.com/office/powerpoint/2010/main" val="2543533107"/>
              </p:ext>
            </p:extLst>
          </p:nvPr>
        </p:nvGraphicFramePr>
        <p:xfrm>
          <a:off x="1012653" y="4606636"/>
          <a:ext cx="5273675" cy="1790700"/>
        </p:xfrm>
        <a:graphic>
          <a:graphicData uri="http://schemas.openxmlformats.org/presentationml/2006/ole">
            <mc:AlternateContent xmlns:mc="http://schemas.openxmlformats.org/markup-compatibility/2006">
              <mc:Choice xmlns:v="urn:schemas-microsoft-com:vml" Requires="v">
                <p:oleObj spid="_x0000_s2052" name="Visio" r:id="rId3" imgW="6141791" imgH="2087675" progId="Visio.Drawing.15">
                  <p:embed/>
                </p:oleObj>
              </mc:Choice>
              <mc:Fallback>
                <p:oleObj name="Visio" r:id="rId3" imgW="6141791" imgH="2087675" progId="Visio.Drawing.15">
                  <p:embed/>
                  <p:pic>
                    <p:nvPicPr>
                      <p:cNvPr id="16" name="Object 15">
                        <a:extLst>
                          <a:ext uri="{FF2B5EF4-FFF2-40B4-BE49-F238E27FC236}">
                            <a16:creationId xmlns:a16="http://schemas.microsoft.com/office/drawing/2014/main" id="{69E6BB0F-01B1-4F9A-BA87-C108F3D8C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53" y="4606636"/>
                        <a:ext cx="5273675"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026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D984-279B-4949-99C8-F07CE442981A}"/>
              </a:ext>
            </a:extLst>
          </p:cNvPr>
          <p:cNvSpPr>
            <a:spLocks noGrp="1"/>
          </p:cNvSpPr>
          <p:nvPr>
            <p:ph sz="quarter" idx="13"/>
          </p:nvPr>
        </p:nvSpPr>
        <p:spPr>
          <a:xfrm>
            <a:off x="555453" y="1344662"/>
            <a:ext cx="10970683" cy="4567767"/>
          </a:xfrm>
        </p:spPr>
        <p:txBody>
          <a:bodyPr>
            <a:noAutofit/>
          </a:bodyPr>
          <a:lstStyle/>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Program SPI master write buffer. Always start at 17’h200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avmm_if_mspi.cfg_write(17'h200, 4'hf, 32'h1010_0000);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avmm_if_mspi.cfg_write(17'h204, 4'hf, 32'h0080_0200);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avmm_if_mspi.cfg_write(17'h208, 4'hf, 32'h0017_0800);   </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avmm_if_mspi.cfg_write(17'h20c, 4'hf, 32'hdead_beef);</a:t>
            </a:r>
          </a:p>
          <a:p>
            <a:pPr marL="0" marR="0" indent="0" algn="just">
              <a:spcBef>
                <a:spcPts val="0"/>
              </a:spcBef>
              <a:spcAft>
                <a:spcPts val="0"/>
              </a:spcAft>
              <a:buNone/>
            </a:pPr>
            <a:endParaRPr lang="en-US" sz="1600" dirty="0">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Program SPI master command register and </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set the bit zero to 1’b1 to start the transaction</a:t>
            </a:r>
          </a:p>
          <a:p>
            <a:pPr marL="0" marR="0" indent="0" algn="just">
              <a:spcBef>
                <a:spcPts val="0"/>
              </a:spcBef>
              <a:spcAft>
                <a:spcPts val="0"/>
              </a:spcAft>
              <a:buNone/>
            </a:pP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avmm_if_mspi.cfg_write(17'h000, 4'hf, 32'h0000_000d);</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Keep polling SPI master command register bit [0] until it goes to 1’b0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In later example this portion is replaced by </a:t>
            </a:r>
            <a:r>
              <a:rPr lang="en-US" sz="1600" b="1" dirty="0">
                <a:solidFill>
                  <a:srgbClr val="C00000"/>
                </a:solidFill>
                <a:effectLst/>
                <a:latin typeface="+mn-lt"/>
                <a:ea typeface="Calibri" panose="020F0502020204030204" pitchFamily="34" charset="0"/>
                <a:cs typeface="Times New Roman" panose="02020603050405020304" pitchFamily="18" charset="0"/>
              </a:rPr>
              <a:t>master_polling ()</a:t>
            </a: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while (rdata_reg[0] !== 1'b0) begin</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avmm_if_mspi.cfg_read (17'h000, 4'hf, rdata_reg);</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$display("%0t: cmd polling:  rdata_reg =  %x", $time, rdata_reg);</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end</a:t>
            </a:r>
            <a:endParaRPr lang="en-US" sz="1600" dirty="0">
              <a:latin typeface="+mn-lt"/>
            </a:endParaRPr>
          </a:p>
        </p:txBody>
      </p:sp>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SPI Master Write SPI Slave CSR Setup (One Time)</a:t>
            </a:r>
          </a:p>
        </p:txBody>
      </p:sp>
    </p:spTree>
    <p:extLst>
      <p:ext uri="{BB962C8B-B14F-4D97-AF65-F5344CB8AC3E}">
        <p14:creationId xmlns:p14="http://schemas.microsoft.com/office/powerpoint/2010/main" val="18668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BE58DF7-C3FE-4E1A-B535-9FD50B181202}"/>
              </a:ext>
            </a:extLst>
          </p:cNvPr>
          <p:cNvSpPr>
            <a:spLocks noGrp="1"/>
          </p:cNvSpPr>
          <p:nvPr>
            <p:ph type="title"/>
          </p:nvPr>
        </p:nvSpPr>
        <p:spPr>
          <a:xfrm>
            <a:off x="555453" y="467591"/>
            <a:ext cx="10912199" cy="520039"/>
          </a:xfrm>
        </p:spPr>
        <p:txBody>
          <a:bodyPr/>
          <a:lstStyle/>
          <a:p>
            <a:r>
              <a:rPr lang="en-US" sz="3200" dirty="0"/>
              <a:t>SPI Master Reading Program</a:t>
            </a:r>
          </a:p>
        </p:txBody>
      </p:sp>
      <p:sp>
        <p:nvSpPr>
          <p:cNvPr id="14" name="TextBox 13">
            <a:extLst>
              <a:ext uri="{FF2B5EF4-FFF2-40B4-BE49-F238E27FC236}">
                <a16:creationId xmlns:a16="http://schemas.microsoft.com/office/drawing/2014/main" id="{4DF4A8CE-3271-462B-B08A-3C26AE99067B}"/>
              </a:ext>
            </a:extLst>
          </p:cNvPr>
          <p:cNvSpPr txBox="1"/>
          <p:nvPr/>
        </p:nvSpPr>
        <p:spPr>
          <a:xfrm>
            <a:off x="555452" y="1099656"/>
            <a:ext cx="1108109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Always check bit 0 of CMD Register to make sure all the interfaces are free.</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NIOS will decide which slave to write by config CMD Register bit 31:30.</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NIOS does AVMM writes to write buffer for setting up read request write transaction.</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Write to CMD Register bit 1 for write operation. Write burst length on bit 15:2 for total burst word on SPI bus. </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Set TRANS_VALID bit to 1. Now SPI master will send the data across the SPI bus.</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Keep checking bit 0 of CMD Register. If it is zero, read request procedure is finished.</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AVMM master can check the content of read buffer.</a:t>
            </a:r>
          </a:p>
        </p:txBody>
      </p:sp>
      <p:sp>
        <p:nvSpPr>
          <p:cNvPr id="15" name="Rectangle 2">
            <a:extLst>
              <a:ext uri="{FF2B5EF4-FFF2-40B4-BE49-F238E27FC236}">
                <a16:creationId xmlns:a16="http://schemas.microsoft.com/office/drawing/2014/main" id="{5B32F532-0325-4FE0-9853-ABEFF922028B}"/>
              </a:ext>
            </a:extLst>
          </p:cNvPr>
          <p:cNvSpPr>
            <a:spLocks noChangeArrowheads="1"/>
          </p:cNvSpPr>
          <p:nvPr/>
        </p:nvSpPr>
        <p:spPr bwMode="auto">
          <a:xfrm>
            <a:off x="555453" y="1263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B60C8648-1B1B-4AB5-9DBA-99B21AF6308B}"/>
              </a:ext>
            </a:extLst>
          </p:cNvPr>
          <p:cNvSpPr>
            <a:spLocks noChangeArrowheads="1"/>
          </p:cNvSpPr>
          <p:nvPr/>
        </p:nvSpPr>
        <p:spPr bwMode="auto">
          <a:xfrm>
            <a:off x="685800" y="33016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6B2A0FE-33C0-4385-8476-85B49CF22727}"/>
              </a:ext>
            </a:extLst>
          </p:cNvPr>
          <p:cNvGraphicFramePr>
            <a:graphicFrameLocks noChangeAspect="1"/>
          </p:cNvGraphicFramePr>
          <p:nvPr>
            <p:extLst>
              <p:ext uri="{D42A27DB-BD31-4B8C-83A1-F6EECF244321}">
                <p14:modId xmlns:p14="http://schemas.microsoft.com/office/powerpoint/2010/main" val="3935389995"/>
              </p:ext>
            </p:extLst>
          </p:nvPr>
        </p:nvGraphicFramePr>
        <p:xfrm>
          <a:off x="685800" y="3758876"/>
          <a:ext cx="5273675" cy="2041525"/>
        </p:xfrm>
        <a:graphic>
          <a:graphicData uri="http://schemas.openxmlformats.org/presentationml/2006/ole">
            <mc:AlternateContent xmlns:mc="http://schemas.openxmlformats.org/markup-compatibility/2006">
              <mc:Choice xmlns:v="urn:schemas-microsoft-com:vml" Requires="v">
                <p:oleObj spid="_x0000_s3076" name="Visio" r:id="rId3" imgW="6141791" imgH="2384878" progId="Visio.Drawing.15">
                  <p:embed/>
                </p:oleObj>
              </mc:Choice>
              <mc:Fallback>
                <p:oleObj name="Visio" r:id="rId3" imgW="6141791" imgH="2384878" progId="Visio.Drawing.15">
                  <p:embed/>
                  <p:pic>
                    <p:nvPicPr>
                      <p:cNvPr id="3" name="Object 2">
                        <a:extLst>
                          <a:ext uri="{FF2B5EF4-FFF2-40B4-BE49-F238E27FC236}">
                            <a16:creationId xmlns:a16="http://schemas.microsoft.com/office/drawing/2014/main" id="{66B2A0FE-33C0-4385-8476-85B49CF22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758876"/>
                        <a:ext cx="5273675"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20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_PPT_Template_White_Intel_Internal _PPT_Template_Final" id="{C3456016-2AA3-D34E-86BF-A1D609CAAC0C}" vid="{9A918FA0-80F6-F84A-9634-3248CA2F271A}"/>
    </a:ext>
  </a:extLst>
</a:theme>
</file>

<file path=ppt/theme/theme2.xml><?xml version="1.0" encoding="utf-8"?>
<a:theme xmlns:a="http://schemas.openxmlformats.org/drawingml/2006/main" name="22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3D0EE2D2295446876114B826DEF78D" ma:contentTypeVersion="15" ma:contentTypeDescription="Create a new document." ma:contentTypeScope="" ma:versionID="dff6746d92cd1cb27242c09b947fd69b">
  <xsd:schema xmlns:xsd="http://www.w3.org/2001/XMLSchema" xmlns:xs="http://www.w3.org/2001/XMLSchema" xmlns:p="http://schemas.microsoft.com/office/2006/metadata/properties" xmlns:ns1="http://schemas.microsoft.com/sharepoint/v3" xmlns:ns3="bbb4e383-f888-41b5-a796-2bb1d9ab62ae" xmlns:ns4="530af12c-1954-46ad-9c94-ddb07003369d" targetNamespace="http://schemas.microsoft.com/office/2006/metadata/properties" ma:root="true" ma:fieldsID="05708c9b62f10479a37610d520e71c6e" ns1:_="" ns3:_="" ns4:_="">
    <xsd:import namespace="http://schemas.microsoft.com/sharepoint/v3"/>
    <xsd:import namespace="bbb4e383-f888-41b5-a796-2bb1d9ab62ae"/>
    <xsd:import namespace="530af12c-1954-46ad-9c94-ddb0700336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1:_ip_UnifiedCompliancePolicyProperties" minOccurs="0"/>
                <xsd:element ref="ns1:_ip_UnifiedCompliancePolicyUIAction"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description="" ma:hidden="true" ma:internalName="_ip_UnifiedCompliancePolicyProperties">
      <xsd:simpleType>
        <xsd:restriction base="dms:Note"/>
      </xsd:simpleType>
    </xsd:element>
    <xsd:element name="_ip_UnifiedCompliancePolicyUIAction" ma:index="14"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b4e383-f888-41b5-a796-2bb1d9ab62a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0af12c-1954-46ad-9c94-ddb07003369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44F81F2-1FFF-46FC-8162-2D79D0CE8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bb4e383-f888-41b5-a796-2bb1d9ab62ae"/>
    <ds:schemaRef ds:uri="530af12c-1954-46ad-9c94-ddb070033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724B8A99-8161-4D52-8DFD-478F5C1B317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69697</TotalTime>
  <Words>1578</Words>
  <Application>Microsoft Office PowerPoint</Application>
  <PresentationFormat>Widescreen</PresentationFormat>
  <Paragraphs>107</Paragraphs>
  <Slides>22</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5" baseType="lpstr">
      <vt:lpstr>Helvetica Neue</vt:lpstr>
      <vt:lpstr>Helvetica Neue Medium</vt:lpstr>
      <vt:lpstr>Arial</vt:lpstr>
      <vt:lpstr>Calibri</vt:lpstr>
      <vt:lpstr>Helvetica</vt:lpstr>
      <vt:lpstr>Intel Clear</vt:lpstr>
      <vt:lpstr>Intel Clear Light</vt:lpstr>
      <vt:lpstr>Intel Clear Pro</vt:lpstr>
      <vt:lpstr>Verdana</vt:lpstr>
      <vt:lpstr>Wingdings</vt:lpstr>
      <vt:lpstr>21_BasicWhite</vt:lpstr>
      <vt:lpstr>22_BasicWhite</vt:lpstr>
      <vt:lpstr>Visio</vt:lpstr>
      <vt:lpstr>SPI User Guide</vt:lpstr>
      <vt:lpstr>SPI Master And Slave IP Functional Diagram</vt:lpstr>
      <vt:lpstr>SPI Master CSR</vt:lpstr>
      <vt:lpstr>SPI Slave CSR</vt:lpstr>
      <vt:lpstr>SPI Slave CSR</vt:lpstr>
      <vt:lpstr>The Purpose of SPI Slave CSR</vt:lpstr>
      <vt:lpstr>SPI Master Writing Program</vt:lpstr>
      <vt:lpstr>SPI Master Write SPI Slave CSR Setup (One Time)</vt:lpstr>
      <vt:lpstr>SPI Master Reading Program</vt:lpstr>
      <vt:lpstr>SPI Master Read SPI Slave CSR</vt:lpstr>
      <vt:lpstr>SPI Slave Protocol DWORD</vt:lpstr>
      <vt:lpstr>SPI Slave Command Type</vt:lpstr>
      <vt:lpstr>Protocol DWORD Table</vt:lpstr>
      <vt:lpstr>Protocol DWORD Table</vt:lpstr>
      <vt:lpstr>Auto Write Example</vt:lpstr>
      <vt:lpstr>Auto Write Procedure</vt:lpstr>
      <vt:lpstr>Auto Read Diagram</vt:lpstr>
      <vt:lpstr>Auto Read Example</vt:lpstr>
      <vt:lpstr>Design Example</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 Phase 2</dc:title>
  <dc:creator>Gleason, Gena</dc:creator>
  <cp:keywords>CTPClassification=CTP_NT</cp:keywords>
  <cp:lastModifiedBy>Zhang, Julie</cp:lastModifiedBy>
  <cp:revision>60</cp:revision>
  <dcterms:created xsi:type="dcterms:W3CDTF">2020-09-21T19:31:03Z</dcterms:created>
  <dcterms:modified xsi:type="dcterms:W3CDTF">2021-11-08T19:03:55Z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d66a3d3d-52eb-4cdd-815a-a8e60af441f0</vt:lpwstr>
  </property>
  <property fmtid="{D5CDD505-2E9C-101B-9397-08002B2CF9AE}" pid="3" name="CTP_TimeStamp">
    <vt:lpwstr>2020-09-24 19:18:19Z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0x010100D03D0EE2D2295446876114B826DEF78D</vt:lpwstr>
  </property>
  <property fmtid="{D5CDD505-2E9C-101B-9397-08002B2CF9AE}" pid="9" name="MSIP_Label_9aa06179-68b3-4e2b-b09b-a2424735516b_Enabled">
    <vt:lpwstr>True</vt:lpwstr>
  </property>
  <property fmtid="{D5CDD505-2E9C-101B-9397-08002B2CF9AE}" pid="10" name="MSIP_Label_9aa06179-68b3-4e2b-b09b-a2424735516b_SiteId">
    <vt:lpwstr>46c98d88-e344-4ed4-8496-4ed7712e255d</vt:lpwstr>
  </property>
  <property fmtid="{D5CDD505-2E9C-101B-9397-08002B2CF9AE}" pid="11" name="MSIP_Label_9aa06179-68b3-4e2b-b09b-a2424735516b_Owner">
    <vt:lpwstr>julie.zhang@intel.com</vt:lpwstr>
  </property>
  <property fmtid="{D5CDD505-2E9C-101B-9397-08002B2CF9AE}" pid="12" name="MSIP_Label_9aa06179-68b3-4e2b-b09b-a2424735516b_SetDate">
    <vt:lpwstr>2020-10-07T21:18:54.4586082Z</vt:lpwstr>
  </property>
  <property fmtid="{D5CDD505-2E9C-101B-9397-08002B2CF9AE}" pid="13" name="MSIP_Label_9aa06179-68b3-4e2b-b09b-a2424735516b_Name">
    <vt:lpwstr>Intel Confidential</vt:lpwstr>
  </property>
  <property fmtid="{D5CDD505-2E9C-101B-9397-08002B2CF9AE}" pid="14" name="MSIP_Label_9aa06179-68b3-4e2b-b09b-a2424735516b_Application">
    <vt:lpwstr>Microsoft Azure Information Protection</vt:lpwstr>
  </property>
  <property fmtid="{D5CDD505-2E9C-101B-9397-08002B2CF9AE}" pid="15" name="MSIP_Label_9aa06179-68b3-4e2b-b09b-a2424735516b_ActionId">
    <vt:lpwstr>711375f1-a577-412f-9288-90271e923fac</vt:lpwstr>
  </property>
  <property fmtid="{D5CDD505-2E9C-101B-9397-08002B2CF9AE}" pid="16" name="MSIP_Label_9aa06179-68b3-4e2b-b09b-a2424735516b_Extended_MSFT_Method">
    <vt:lpwstr>Manual</vt:lpwstr>
  </property>
  <property fmtid="{D5CDD505-2E9C-101B-9397-08002B2CF9AE}" pid="17" name="Sensitivity">
    <vt:lpwstr>Intel Confidential</vt:lpwstr>
  </property>
</Properties>
</file>