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sldIdLst>
    <p:sldId id="256" r:id="rId2"/>
    <p:sldId id="358" r:id="rId3"/>
    <p:sldId id="327" r:id="rId4"/>
    <p:sldId id="313" r:id="rId5"/>
    <p:sldId id="318" r:id="rId6"/>
    <p:sldId id="262" r:id="rId7"/>
    <p:sldId id="268" r:id="rId8"/>
    <p:sldId id="326" r:id="rId9"/>
    <p:sldId id="263" r:id="rId10"/>
    <p:sldId id="412" r:id="rId11"/>
    <p:sldId id="368" r:id="rId12"/>
    <p:sldId id="369" r:id="rId13"/>
    <p:sldId id="372" r:id="rId14"/>
    <p:sldId id="530" r:id="rId15"/>
    <p:sldId id="615" r:id="rId16"/>
    <p:sldId id="374" r:id="rId17"/>
    <p:sldId id="375" r:id="rId18"/>
    <p:sldId id="376" r:id="rId19"/>
    <p:sldId id="377" r:id="rId20"/>
    <p:sldId id="373" r:id="rId21"/>
    <p:sldId id="529" r:id="rId22"/>
    <p:sldId id="527" r:id="rId23"/>
    <p:sldId id="264" r:id="rId24"/>
    <p:sldId id="265" r:id="rId25"/>
    <p:sldId id="413" r:id="rId26"/>
    <p:sldId id="266" r:id="rId27"/>
    <p:sldId id="267" r:id="rId28"/>
    <p:sldId id="325" r:id="rId29"/>
    <p:sldId id="319" r:id="rId30"/>
    <p:sldId id="321" r:id="rId31"/>
    <p:sldId id="378" r:id="rId32"/>
    <p:sldId id="322" r:id="rId33"/>
    <p:sldId id="323" r:id="rId34"/>
    <p:sldId id="324" r:id="rId35"/>
    <p:sldId id="379" r:id="rId36"/>
    <p:sldId id="385" r:id="rId37"/>
    <p:sldId id="381" r:id="rId38"/>
    <p:sldId id="382" r:id="rId39"/>
    <p:sldId id="383" r:id="rId40"/>
    <p:sldId id="279" r:id="rId41"/>
    <p:sldId id="416" r:id="rId42"/>
    <p:sldId id="311" r:id="rId43"/>
    <p:sldId id="312" r:id="rId44"/>
    <p:sldId id="280" r:id="rId45"/>
    <p:sldId id="417" r:id="rId46"/>
    <p:sldId id="281" r:id="rId47"/>
    <p:sldId id="282" r:id="rId48"/>
    <p:sldId id="283" r:id="rId49"/>
    <p:sldId id="284" r:id="rId50"/>
    <p:sldId id="285" r:id="rId51"/>
    <p:sldId id="286" r:id="rId52"/>
    <p:sldId id="309" r:id="rId53"/>
    <p:sldId id="310" r:id="rId54"/>
    <p:sldId id="359" r:id="rId55"/>
    <p:sldId id="360" r:id="rId56"/>
    <p:sldId id="361" r:id="rId57"/>
    <p:sldId id="303" r:id="rId58"/>
    <p:sldId id="291" r:id="rId59"/>
    <p:sldId id="273" r:id="rId60"/>
    <p:sldId id="276" r:id="rId61"/>
    <p:sldId id="292" r:id="rId62"/>
    <p:sldId id="387" r:id="rId63"/>
    <p:sldId id="388" r:id="rId64"/>
    <p:sldId id="389" r:id="rId65"/>
    <p:sldId id="390" r:id="rId66"/>
    <p:sldId id="394" r:id="rId67"/>
    <p:sldId id="391" r:id="rId68"/>
    <p:sldId id="393" r:id="rId69"/>
    <p:sldId id="403" r:id="rId70"/>
    <p:sldId id="441" r:id="rId71"/>
    <p:sldId id="405" r:id="rId72"/>
    <p:sldId id="406" r:id="rId73"/>
    <p:sldId id="407" r:id="rId74"/>
    <p:sldId id="418" r:id="rId75"/>
    <p:sldId id="408" r:id="rId76"/>
    <p:sldId id="401" r:id="rId77"/>
    <p:sldId id="409" r:id="rId78"/>
    <p:sldId id="410" r:id="rId79"/>
    <p:sldId id="411" r:id="rId80"/>
    <p:sldId id="419" r:id="rId81"/>
    <p:sldId id="420" r:id="rId82"/>
    <p:sldId id="421" r:id="rId83"/>
    <p:sldId id="423" r:id="rId84"/>
    <p:sldId id="424" r:id="rId85"/>
    <p:sldId id="425" r:id="rId86"/>
    <p:sldId id="426" r:id="rId87"/>
    <p:sldId id="430" r:id="rId88"/>
    <p:sldId id="431" r:id="rId89"/>
    <p:sldId id="432" r:id="rId90"/>
    <p:sldId id="429" r:id="rId91"/>
    <p:sldId id="433" r:id="rId92"/>
    <p:sldId id="434" r:id="rId93"/>
    <p:sldId id="435" r:id="rId94"/>
    <p:sldId id="437" r:id="rId95"/>
    <p:sldId id="438" r:id="rId96"/>
    <p:sldId id="439" r:id="rId97"/>
    <p:sldId id="404" r:id="rId9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93431" autoAdjust="0"/>
  </p:normalViewPr>
  <p:slideViewPr>
    <p:cSldViewPr>
      <p:cViewPr varScale="1">
        <p:scale>
          <a:sx n="150" d="100"/>
          <a:sy n="150" d="100"/>
        </p:scale>
        <p:origin x="1986" y="120"/>
      </p:cViewPr>
      <p:guideLst>
        <p:guide orient="horz" pos="2146"/>
        <p:guide pos="2868"/>
      </p:guideLst>
    </p:cSldViewPr>
  </p:slideViewPr>
  <p:notesTextViewPr>
    <p:cViewPr>
      <p:scale>
        <a:sx n="100" d="100"/>
        <a:sy n="100" d="100"/>
      </p:scale>
      <p:origin x="0" y="0"/>
    </p:cViewPr>
  </p:notesTextViewPr>
  <p:sorterViewPr>
    <p:cViewPr>
      <p:scale>
        <a:sx n="66" d="100"/>
        <a:sy n="66" d="100"/>
      </p:scale>
      <p:origin x="0" y="65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4C3F61-B979-4840-97EB-4C317C252984}" type="doc">
      <dgm:prSet loTypeId="urn:microsoft.com/office/officeart/2005/8/layout/pyramid1#1" loCatId="pyramid" qsTypeId="urn:microsoft.com/office/officeart/2005/8/quickstyle/simple1#5" qsCatId="simple" csTypeId="urn:microsoft.com/office/officeart/2005/8/colors/accent1_2#5" csCatId="accent1" phldr="1"/>
      <dgm:spPr/>
    </dgm:pt>
    <dgm:pt modelId="{AD1B62C1-B73A-468F-8DE9-B1459395C0EF}">
      <dgm:prSet phldrT="[文本]" custT="1"/>
      <dgm:spPr/>
      <dgm:t>
        <a:bodyPr/>
        <a:lstStyle/>
        <a:p>
          <a:endParaRPr lang="en-US" altLang="zh-CN" sz="1600" dirty="0" smtClean="0"/>
        </a:p>
        <a:p>
          <a:r>
            <a:rPr lang="zh-CN" altLang="en-US" sz="1600" b="1" i="0" dirty="0" smtClean="0"/>
            <a:t>通过</a:t>
          </a:r>
          <a:endParaRPr lang="en-US" altLang="zh-CN" sz="1600" b="1" i="0" dirty="0" smtClean="0"/>
        </a:p>
        <a:p>
          <a:r>
            <a:rPr lang="zh-CN" altLang="en-US" sz="1600" b="1" i="0" dirty="0" smtClean="0"/>
            <a:t>制定银行卡</a:t>
          </a:r>
          <a:endParaRPr lang="en-US" altLang="zh-CN" sz="1600" b="1" i="0" dirty="0" smtClean="0"/>
        </a:p>
        <a:p>
          <a:r>
            <a:rPr lang="zh-CN" altLang="en-US" sz="1600" b="1" i="0" dirty="0" smtClean="0"/>
            <a:t>清算标准和规则</a:t>
          </a:r>
          <a:endParaRPr lang="zh-CN" altLang="en-US" sz="1600" b="1" i="0" dirty="0"/>
        </a:p>
      </dgm:t>
    </dgm:pt>
    <dgm:pt modelId="{2B18B208-AA07-4016-8CDC-7679306C4F3F}" type="parTrans" cxnId="{4AA9BAD3-D764-4729-8909-05F5D788AB5B}">
      <dgm:prSet/>
      <dgm:spPr/>
      <dgm:t>
        <a:bodyPr/>
        <a:lstStyle/>
        <a:p>
          <a:endParaRPr lang="zh-CN" altLang="en-US"/>
        </a:p>
      </dgm:t>
    </dgm:pt>
    <dgm:pt modelId="{0C4E9575-8552-4160-B0B6-8613E9D4D8A0}" type="sibTrans" cxnId="{4AA9BAD3-D764-4729-8909-05F5D788AB5B}">
      <dgm:prSet/>
      <dgm:spPr/>
      <dgm:t>
        <a:bodyPr/>
        <a:lstStyle/>
        <a:p>
          <a:endParaRPr lang="zh-CN" altLang="en-US"/>
        </a:p>
      </dgm:t>
    </dgm:pt>
    <dgm:pt modelId="{A33F204B-314A-4C76-92BB-3A53F10A0537}">
      <dgm:prSet custT="1"/>
      <dgm:spPr/>
      <dgm:t>
        <a:bodyPr/>
        <a:lstStyle/>
        <a:p>
          <a:r>
            <a:rPr lang="zh-CN" altLang="en-US" sz="1600" b="1" dirty="0" smtClean="0"/>
            <a:t>为发卡机构和收单机构提供</a:t>
          </a:r>
          <a:endParaRPr lang="en-US" altLang="zh-CN" sz="1600" b="1" dirty="0" smtClean="0"/>
        </a:p>
        <a:p>
          <a:r>
            <a:rPr lang="zh-CN" altLang="en-US" sz="1600" b="1" dirty="0" smtClean="0"/>
            <a:t>其品牌银行卡的机构间交易处理服务，</a:t>
          </a:r>
          <a:endParaRPr lang="en-US" altLang="zh-CN" sz="1600" b="1" dirty="0" smtClean="0"/>
        </a:p>
        <a:p>
          <a:r>
            <a:rPr lang="zh-CN" altLang="en-US" sz="1600" b="1" dirty="0" smtClean="0"/>
            <a:t>协助完成资金结算活动</a:t>
          </a:r>
          <a:endParaRPr lang="zh-CN" altLang="en-US" sz="1600" b="1" dirty="0"/>
        </a:p>
      </dgm:t>
    </dgm:pt>
    <dgm:pt modelId="{2E01A5F8-9622-4DA7-A884-60E054D7B7C0}" type="parTrans" cxnId="{56B073F0-C0D3-4F97-9FCC-A0B013FDD290}">
      <dgm:prSet/>
      <dgm:spPr/>
      <dgm:t>
        <a:bodyPr/>
        <a:lstStyle/>
        <a:p>
          <a:endParaRPr lang="zh-CN" altLang="en-US"/>
        </a:p>
      </dgm:t>
    </dgm:pt>
    <dgm:pt modelId="{558A2ECC-A58D-44DE-BAFD-F4F79FB0438D}" type="sibTrans" cxnId="{56B073F0-C0D3-4F97-9FCC-A0B013FDD290}">
      <dgm:prSet/>
      <dgm:spPr/>
      <dgm:t>
        <a:bodyPr/>
        <a:lstStyle/>
        <a:p>
          <a:endParaRPr lang="zh-CN" altLang="en-US"/>
        </a:p>
      </dgm:t>
    </dgm:pt>
    <dgm:pt modelId="{F2706BBD-7F31-45B3-87FA-6A1F940D0409}">
      <dgm:prSet custT="1"/>
      <dgm:spPr/>
      <dgm:t>
        <a:bodyPr/>
        <a:lstStyle/>
        <a:p>
          <a:r>
            <a:rPr lang="zh-CN" altLang="en-US" sz="1600" b="1" dirty="0" smtClean="0"/>
            <a:t>授权发行受理本银行卡清算机构品牌</a:t>
          </a:r>
          <a:endParaRPr lang="en-US" altLang="zh-CN" sz="1600" b="1" dirty="0" smtClean="0"/>
        </a:p>
        <a:p>
          <a:r>
            <a:rPr lang="zh-CN" altLang="en-US" sz="1600" b="1" dirty="0" smtClean="0"/>
            <a:t>的银行卡</a:t>
          </a:r>
          <a:endParaRPr lang="zh-CN" altLang="en-US" sz="1600" b="1" dirty="0"/>
        </a:p>
      </dgm:t>
    </dgm:pt>
    <dgm:pt modelId="{2057019F-C38B-4D67-8FCB-D570AE9207BA}" type="parTrans" cxnId="{5637C658-2623-4782-85E7-439B67F40F23}">
      <dgm:prSet/>
      <dgm:spPr/>
      <dgm:t>
        <a:bodyPr/>
        <a:lstStyle/>
        <a:p>
          <a:endParaRPr lang="zh-CN" altLang="en-US"/>
        </a:p>
      </dgm:t>
    </dgm:pt>
    <dgm:pt modelId="{A421077A-8AA1-4103-93A0-488D97580C9A}" type="sibTrans" cxnId="{5637C658-2623-4782-85E7-439B67F40F23}">
      <dgm:prSet/>
      <dgm:spPr/>
      <dgm:t>
        <a:bodyPr/>
        <a:lstStyle/>
        <a:p>
          <a:endParaRPr lang="zh-CN" altLang="en-US"/>
        </a:p>
      </dgm:t>
    </dgm:pt>
    <dgm:pt modelId="{16F53891-4253-417A-8A1F-4FEAF89C25D5}">
      <dgm:prSet phldrT="[文本]" custT="1"/>
      <dgm:spPr/>
      <dgm:t>
        <a:bodyPr/>
        <a:lstStyle/>
        <a:p>
          <a:r>
            <a:rPr lang="zh-CN" altLang="en-US" sz="1600" b="1" dirty="0" smtClean="0"/>
            <a:t>运营银行卡清算业务系统</a:t>
          </a:r>
          <a:endParaRPr lang="zh-CN" altLang="en-US" sz="1600" b="1" dirty="0"/>
        </a:p>
      </dgm:t>
    </dgm:pt>
    <dgm:pt modelId="{883C3C53-FB6B-44B7-B2E1-425F1F61908D}" type="parTrans" cxnId="{1693A36B-88A0-4CFE-AEB0-DB8D1D24B0ED}">
      <dgm:prSet/>
      <dgm:spPr/>
      <dgm:t>
        <a:bodyPr/>
        <a:lstStyle/>
        <a:p>
          <a:endParaRPr lang="zh-CN" altLang="en-US"/>
        </a:p>
      </dgm:t>
    </dgm:pt>
    <dgm:pt modelId="{717A4E2D-A432-4627-B9DB-31F4B2B09387}" type="sibTrans" cxnId="{1693A36B-88A0-4CFE-AEB0-DB8D1D24B0ED}">
      <dgm:prSet/>
      <dgm:spPr/>
      <dgm:t>
        <a:bodyPr/>
        <a:lstStyle/>
        <a:p>
          <a:endParaRPr lang="zh-CN" altLang="en-US"/>
        </a:p>
      </dgm:t>
    </dgm:pt>
    <dgm:pt modelId="{0118C4A9-D3EE-4EEA-A788-43DF7ECB50C9}" type="pres">
      <dgm:prSet presAssocID="{604C3F61-B979-4840-97EB-4C317C252984}" presName="Name0" presStyleCnt="0">
        <dgm:presLayoutVars>
          <dgm:dir/>
          <dgm:animLvl val="lvl"/>
          <dgm:resizeHandles val="exact"/>
        </dgm:presLayoutVars>
      </dgm:prSet>
      <dgm:spPr/>
    </dgm:pt>
    <dgm:pt modelId="{8A855455-42B4-4E98-B9AE-1021B155C784}" type="pres">
      <dgm:prSet presAssocID="{AD1B62C1-B73A-468F-8DE9-B1459395C0EF}" presName="Name8" presStyleCnt="0"/>
      <dgm:spPr/>
    </dgm:pt>
    <dgm:pt modelId="{C6B1A420-ED52-42E9-AE16-645DE42B433E}" type="pres">
      <dgm:prSet presAssocID="{AD1B62C1-B73A-468F-8DE9-B1459395C0EF}" presName="level" presStyleLbl="node1" presStyleIdx="0" presStyleCnt="4" custScaleY="91896">
        <dgm:presLayoutVars>
          <dgm:chMax val="1"/>
          <dgm:bulletEnabled val="1"/>
        </dgm:presLayoutVars>
      </dgm:prSet>
      <dgm:spPr/>
      <dgm:t>
        <a:bodyPr/>
        <a:lstStyle/>
        <a:p>
          <a:endParaRPr lang="zh-CN" altLang="en-US"/>
        </a:p>
      </dgm:t>
    </dgm:pt>
    <dgm:pt modelId="{D6213B65-2BD1-4F04-9959-E2F76495C5E4}" type="pres">
      <dgm:prSet presAssocID="{AD1B62C1-B73A-468F-8DE9-B1459395C0EF}" presName="levelTx" presStyleLbl="revTx" presStyleIdx="0" presStyleCnt="0">
        <dgm:presLayoutVars>
          <dgm:chMax val="1"/>
          <dgm:bulletEnabled val="1"/>
        </dgm:presLayoutVars>
      </dgm:prSet>
      <dgm:spPr/>
      <dgm:t>
        <a:bodyPr/>
        <a:lstStyle/>
        <a:p>
          <a:endParaRPr lang="zh-CN" altLang="en-US"/>
        </a:p>
      </dgm:t>
    </dgm:pt>
    <dgm:pt modelId="{82FDACEC-A6BC-48BD-8152-D5EED0743140}" type="pres">
      <dgm:prSet presAssocID="{16F53891-4253-417A-8A1F-4FEAF89C25D5}" presName="Name8" presStyleCnt="0"/>
      <dgm:spPr/>
    </dgm:pt>
    <dgm:pt modelId="{C4DE11F6-A06E-438C-A462-A55D3C88E3E4}" type="pres">
      <dgm:prSet presAssocID="{16F53891-4253-417A-8A1F-4FEAF89C25D5}" presName="level" presStyleLbl="node1" presStyleIdx="1" presStyleCnt="4" custScaleY="53615">
        <dgm:presLayoutVars>
          <dgm:chMax val="1"/>
          <dgm:bulletEnabled val="1"/>
        </dgm:presLayoutVars>
      </dgm:prSet>
      <dgm:spPr/>
      <dgm:t>
        <a:bodyPr/>
        <a:lstStyle/>
        <a:p>
          <a:endParaRPr lang="zh-CN" altLang="en-US"/>
        </a:p>
      </dgm:t>
    </dgm:pt>
    <dgm:pt modelId="{5253A0FC-BFAE-4E62-9BF0-68A0EEF91AD6}" type="pres">
      <dgm:prSet presAssocID="{16F53891-4253-417A-8A1F-4FEAF89C25D5}" presName="levelTx" presStyleLbl="revTx" presStyleIdx="0" presStyleCnt="0">
        <dgm:presLayoutVars>
          <dgm:chMax val="1"/>
          <dgm:bulletEnabled val="1"/>
        </dgm:presLayoutVars>
      </dgm:prSet>
      <dgm:spPr/>
      <dgm:t>
        <a:bodyPr/>
        <a:lstStyle/>
        <a:p>
          <a:endParaRPr lang="zh-CN" altLang="en-US"/>
        </a:p>
      </dgm:t>
    </dgm:pt>
    <dgm:pt modelId="{6915B7CD-F0AF-4016-8404-B3057CB460E2}" type="pres">
      <dgm:prSet presAssocID="{F2706BBD-7F31-45B3-87FA-6A1F940D0409}" presName="Name8" presStyleCnt="0"/>
      <dgm:spPr/>
    </dgm:pt>
    <dgm:pt modelId="{85E3CA30-EBAD-4966-9288-A9503A90B047}" type="pres">
      <dgm:prSet presAssocID="{F2706BBD-7F31-45B3-87FA-6A1F940D0409}" presName="level" presStyleLbl="node1" presStyleIdx="2" presStyleCnt="4" custScaleY="62827">
        <dgm:presLayoutVars>
          <dgm:chMax val="1"/>
          <dgm:bulletEnabled val="1"/>
        </dgm:presLayoutVars>
      </dgm:prSet>
      <dgm:spPr/>
      <dgm:t>
        <a:bodyPr/>
        <a:lstStyle/>
        <a:p>
          <a:endParaRPr lang="zh-CN" altLang="en-US"/>
        </a:p>
      </dgm:t>
    </dgm:pt>
    <dgm:pt modelId="{715F2CAC-9931-481A-A6F9-FFC0408F466A}" type="pres">
      <dgm:prSet presAssocID="{F2706BBD-7F31-45B3-87FA-6A1F940D0409}" presName="levelTx" presStyleLbl="revTx" presStyleIdx="0" presStyleCnt="0">
        <dgm:presLayoutVars>
          <dgm:chMax val="1"/>
          <dgm:bulletEnabled val="1"/>
        </dgm:presLayoutVars>
      </dgm:prSet>
      <dgm:spPr/>
      <dgm:t>
        <a:bodyPr/>
        <a:lstStyle/>
        <a:p>
          <a:endParaRPr lang="zh-CN" altLang="en-US"/>
        </a:p>
      </dgm:t>
    </dgm:pt>
    <dgm:pt modelId="{B25E36B2-A4E8-43E1-847D-0077B24E6004}" type="pres">
      <dgm:prSet presAssocID="{A33F204B-314A-4C76-92BB-3A53F10A0537}" presName="Name8" presStyleCnt="0"/>
      <dgm:spPr/>
    </dgm:pt>
    <dgm:pt modelId="{98C2361F-0889-4508-99DB-538739F957CC}" type="pres">
      <dgm:prSet presAssocID="{A33F204B-314A-4C76-92BB-3A53F10A0537}" presName="level" presStyleLbl="node1" presStyleIdx="3" presStyleCnt="4" custScaleY="71804" custLinFactNeighborX="826" custLinFactNeighborY="-1492">
        <dgm:presLayoutVars>
          <dgm:chMax val="1"/>
          <dgm:bulletEnabled val="1"/>
        </dgm:presLayoutVars>
      </dgm:prSet>
      <dgm:spPr/>
      <dgm:t>
        <a:bodyPr/>
        <a:lstStyle/>
        <a:p>
          <a:endParaRPr lang="zh-CN" altLang="en-US"/>
        </a:p>
      </dgm:t>
    </dgm:pt>
    <dgm:pt modelId="{C71EB1E1-230D-4B97-ADAE-34361E25BB8B}" type="pres">
      <dgm:prSet presAssocID="{A33F204B-314A-4C76-92BB-3A53F10A0537}" presName="levelTx" presStyleLbl="revTx" presStyleIdx="0" presStyleCnt="0">
        <dgm:presLayoutVars>
          <dgm:chMax val="1"/>
          <dgm:bulletEnabled val="1"/>
        </dgm:presLayoutVars>
      </dgm:prSet>
      <dgm:spPr/>
      <dgm:t>
        <a:bodyPr/>
        <a:lstStyle/>
        <a:p>
          <a:endParaRPr lang="zh-CN" altLang="en-US"/>
        </a:p>
      </dgm:t>
    </dgm:pt>
  </dgm:ptLst>
  <dgm:cxnLst>
    <dgm:cxn modelId="{AFD7EC73-4D18-425C-AFAD-E0B460A4BF35}" type="presOf" srcId="{16F53891-4253-417A-8A1F-4FEAF89C25D5}" destId="{C4DE11F6-A06E-438C-A462-A55D3C88E3E4}" srcOrd="0" destOrd="0" presId="urn:microsoft.com/office/officeart/2005/8/layout/pyramid1#1"/>
    <dgm:cxn modelId="{44DB9841-59BE-43DD-9E74-AD255884D827}" type="presOf" srcId="{A33F204B-314A-4C76-92BB-3A53F10A0537}" destId="{98C2361F-0889-4508-99DB-538739F957CC}" srcOrd="0" destOrd="0" presId="urn:microsoft.com/office/officeart/2005/8/layout/pyramid1#1"/>
    <dgm:cxn modelId="{4AA9BAD3-D764-4729-8909-05F5D788AB5B}" srcId="{604C3F61-B979-4840-97EB-4C317C252984}" destId="{AD1B62C1-B73A-468F-8DE9-B1459395C0EF}" srcOrd="0" destOrd="0" parTransId="{2B18B208-AA07-4016-8CDC-7679306C4F3F}" sibTransId="{0C4E9575-8552-4160-B0B6-8613E9D4D8A0}"/>
    <dgm:cxn modelId="{6BFDAECD-9424-40F1-BDD7-6F5BE4B96A24}" type="presOf" srcId="{F2706BBD-7F31-45B3-87FA-6A1F940D0409}" destId="{715F2CAC-9931-481A-A6F9-FFC0408F466A}" srcOrd="1" destOrd="0" presId="urn:microsoft.com/office/officeart/2005/8/layout/pyramid1#1"/>
    <dgm:cxn modelId="{AB907CF0-2BF3-4B3F-99BA-0AE91D1891B8}" type="presOf" srcId="{F2706BBD-7F31-45B3-87FA-6A1F940D0409}" destId="{85E3CA30-EBAD-4966-9288-A9503A90B047}" srcOrd="0" destOrd="0" presId="urn:microsoft.com/office/officeart/2005/8/layout/pyramid1#1"/>
    <dgm:cxn modelId="{A2B4490B-5918-4CBA-9BFF-85E2FB8B7442}" type="presOf" srcId="{16F53891-4253-417A-8A1F-4FEAF89C25D5}" destId="{5253A0FC-BFAE-4E62-9BF0-68A0EEF91AD6}" srcOrd="1" destOrd="0" presId="urn:microsoft.com/office/officeart/2005/8/layout/pyramid1#1"/>
    <dgm:cxn modelId="{1693A36B-88A0-4CFE-AEB0-DB8D1D24B0ED}" srcId="{604C3F61-B979-4840-97EB-4C317C252984}" destId="{16F53891-4253-417A-8A1F-4FEAF89C25D5}" srcOrd="1" destOrd="0" parTransId="{883C3C53-FB6B-44B7-B2E1-425F1F61908D}" sibTransId="{717A4E2D-A432-4627-B9DB-31F4B2B09387}"/>
    <dgm:cxn modelId="{431D20CF-083A-40D4-9A43-7F046E8BA039}" type="presOf" srcId="{A33F204B-314A-4C76-92BB-3A53F10A0537}" destId="{C71EB1E1-230D-4B97-ADAE-34361E25BB8B}" srcOrd="1" destOrd="0" presId="urn:microsoft.com/office/officeart/2005/8/layout/pyramid1#1"/>
    <dgm:cxn modelId="{56B073F0-C0D3-4F97-9FCC-A0B013FDD290}" srcId="{604C3F61-B979-4840-97EB-4C317C252984}" destId="{A33F204B-314A-4C76-92BB-3A53F10A0537}" srcOrd="3" destOrd="0" parTransId="{2E01A5F8-9622-4DA7-A884-60E054D7B7C0}" sibTransId="{558A2ECC-A58D-44DE-BAFD-F4F79FB0438D}"/>
    <dgm:cxn modelId="{C5285541-3F4C-4C50-8289-DC6760496565}" type="presOf" srcId="{604C3F61-B979-4840-97EB-4C317C252984}" destId="{0118C4A9-D3EE-4EEA-A788-43DF7ECB50C9}" srcOrd="0" destOrd="0" presId="urn:microsoft.com/office/officeart/2005/8/layout/pyramid1#1"/>
    <dgm:cxn modelId="{6FBC977C-1265-4E54-BF3F-60DE7A457188}" type="presOf" srcId="{AD1B62C1-B73A-468F-8DE9-B1459395C0EF}" destId="{D6213B65-2BD1-4F04-9959-E2F76495C5E4}" srcOrd="1" destOrd="0" presId="urn:microsoft.com/office/officeart/2005/8/layout/pyramid1#1"/>
    <dgm:cxn modelId="{F9458F6B-9BA5-4970-B8BC-AC52069B4154}" type="presOf" srcId="{AD1B62C1-B73A-468F-8DE9-B1459395C0EF}" destId="{C6B1A420-ED52-42E9-AE16-645DE42B433E}" srcOrd="0" destOrd="0" presId="urn:microsoft.com/office/officeart/2005/8/layout/pyramid1#1"/>
    <dgm:cxn modelId="{5637C658-2623-4782-85E7-439B67F40F23}" srcId="{604C3F61-B979-4840-97EB-4C317C252984}" destId="{F2706BBD-7F31-45B3-87FA-6A1F940D0409}" srcOrd="2" destOrd="0" parTransId="{2057019F-C38B-4D67-8FCB-D570AE9207BA}" sibTransId="{A421077A-8AA1-4103-93A0-488D97580C9A}"/>
    <dgm:cxn modelId="{C9950AFE-A9D3-4D6D-8ED9-03229AE5E30F}" type="presParOf" srcId="{0118C4A9-D3EE-4EEA-A788-43DF7ECB50C9}" destId="{8A855455-42B4-4E98-B9AE-1021B155C784}" srcOrd="0" destOrd="0" presId="urn:microsoft.com/office/officeart/2005/8/layout/pyramid1#1"/>
    <dgm:cxn modelId="{01AC2E08-25E4-43FA-B391-04A17434D2C3}" type="presParOf" srcId="{8A855455-42B4-4E98-B9AE-1021B155C784}" destId="{C6B1A420-ED52-42E9-AE16-645DE42B433E}" srcOrd="0" destOrd="0" presId="urn:microsoft.com/office/officeart/2005/8/layout/pyramid1#1"/>
    <dgm:cxn modelId="{CADD09C2-3FE1-4B1A-A3DC-43AEC018EB89}" type="presParOf" srcId="{8A855455-42B4-4E98-B9AE-1021B155C784}" destId="{D6213B65-2BD1-4F04-9959-E2F76495C5E4}" srcOrd="1" destOrd="0" presId="urn:microsoft.com/office/officeart/2005/8/layout/pyramid1#1"/>
    <dgm:cxn modelId="{777DE084-96A5-4B7E-AEF4-19E24682BFEA}" type="presParOf" srcId="{0118C4A9-D3EE-4EEA-A788-43DF7ECB50C9}" destId="{82FDACEC-A6BC-48BD-8152-D5EED0743140}" srcOrd="1" destOrd="0" presId="urn:microsoft.com/office/officeart/2005/8/layout/pyramid1#1"/>
    <dgm:cxn modelId="{3C00E4E9-1F0E-43EA-99EA-CACDB298E898}" type="presParOf" srcId="{82FDACEC-A6BC-48BD-8152-D5EED0743140}" destId="{C4DE11F6-A06E-438C-A462-A55D3C88E3E4}" srcOrd="0" destOrd="0" presId="urn:microsoft.com/office/officeart/2005/8/layout/pyramid1#1"/>
    <dgm:cxn modelId="{5ABD3E8D-CF5E-4BDC-86B3-97B04193E738}" type="presParOf" srcId="{82FDACEC-A6BC-48BD-8152-D5EED0743140}" destId="{5253A0FC-BFAE-4E62-9BF0-68A0EEF91AD6}" srcOrd="1" destOrd="0" presId="urn:microsoft.com/office/officeart/2005/8/layout/pyramid1#1"/>
    <dgm:cxn modelId="{6F5780E6-EB3A-4959-9BFC-BBE23CE8F9A8}" type="presParOf" srcId="{0118C4A9-D3EE-4EEA-A788-43DF7ECB50C9}" destId="{6915B7CD-F0AF-4016-8404-B3057CB460E2}" srcOrd="2" destOrd="0" presId="urn:microsoft.com/office/officeart/2005/8/layout/pyramid1#1"/>
    <dgm:cxn modelId="{9393607B-327F-4867-90DF-D1E8ADFFFA05}" type="presParOf" srcId="{6915B7CD-F0AF-4016-8404-B3057CB460E2}" destId="{85E3CA30-EBAD-4966-9288-A9503A90B047}" srcOrd="0" destOrd="0" presId="urn:microsoft.com/office/officeart/2005/8/layout/pyramid1#1"/>
    <dgm:cxn modelId="{4486C1EB-7E6B-48D1-9AB8-8BDD33B4A714}" type="presParOf" srcId="{6915B7CD-F0AF-4016-8404-B3057CB460E2}" destId="{715F2CAC-9931-481A-A6F9-FFC0408F466A}" srcOrd="1" destOrd="0" presId="urn:microsoft.com/office/officeart/2005/8/layout/pyramid1#1"/>
    <dgm:cxn modelId="{9A2CBE54-77FE-4E4A-BF23-8E4C45B7A034}" type="presParOf" srcId="{0118C4A9-D3EE-4EEA-A788-43DF7ECB50C9}" destId="{B25E36B2-A4E8-43E1-847D-0077B24E6004}" srcOrd="3" destOrd="0" presId="urn:microsoft.com/office/officeart/2005/8/layout/pyramid1#1"/>
    <dgm:cxn modelId="{9DA53FB9-197F-453F-9533-8C2235534A56}" type="presParOf" srcId="{B25E36B2-A4E8-43E1-847D-0077B24E6004}" destId="{98C2361F-0889-4508-99DB-538739F957CC}" srcOrd="0" destOrd="0" presId="urn:microsoft.com/office/officeart/2005/8/layout/pyramid1#1"/>
    <dgm:cxn modelId="{094A3350-FF88-40F3-A152-6800C06DA265}" type="presParOf" srcId="{B25E36B2-A4E8-43E1-847D-0077B24E6004}" destId="{C71EB1E1-230D-4B97-ADAE-34361E25BB8B}" srcOrd="1" destOrd="0" presId="urn:microsoft.com/office/officeart/2005/8/layout/pyramid1#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A7019-B3AD-49C1-A1C0-2FC85136F6CB}" type="doc">
      <dgm:prSet loTypeId="urn:microsoft.com/office/officeart/2005/8/layout/gear1#1" loCatId="relationship" qsTypeId="urn:microsoft.com/office/officeart/2005/8/quickstyle/simple1#6" qsCatId="simple" csTypeId="urn:microsoft.com/office/officeart/2005/8/colors/accent1_2#6" csCatId="accent1" phldr="1"/>
      <dgm:spPr/>
      <dgm:t>
        <a:bodyPr/>
        <a:lstStyle/>
        <a:p>
          <a:endParaRPr lang="zh-CN" altLang="en-US"/>
        </a:p>
      </dgm:t>
    </dgm:pt>
    <dgm:pt modelId="{0EDB6EE5-FA83-4144-A850-070EDAB8F1FC}">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申请成立银行卡清算机构的条件</a:t>
          </a:r>
          <a:endParaRPr lang="zh-CN" altLang="en-US" sz="2000" dirty="0">
            <a:solidFill>
              <a:srgbClr val="FF0000"/>
            </a:solidFill>
            <a:latin typeface="楷体" panose="02010609060101010101" pitchFamily="49" charset="-122"/>
            <a:ea typeface="楷体" panose="02010609060101010101" pitchFamily="49" charset="-122"/>
          </a:endParaRPr>
        </a:p>
      </dgm:t>
    </dgm:pt>
    <dgm:pt modelId="{5EBD7E52-AB87-49A3-B610-675FFA0C3C51}" type="parTrans" cxnId="{8DC23ECD-12E1-4948-8A39-D8B719599AF9}">
      <dgm:prSet/>
      <dgm:spPr/>
      <dgm:t>
        <a:bodyPr/>
        <a:lstStyle/>
        <a:p>
          <a:endParaRPr lang="zh-CN" altLang="en-US"/>
        </a:p>
      </dgm:t>
    </dgm:pt>
    <dgm:pt modelId="{0867FD89-6B8F-4CBE-9679-6FE08133282D}" type="sibTrans" cxnId="{8DC23ECD-12E1-4948-8A39-D8B719599AF9}">
      <dgm:prSet/>
      <dgm:spPr/>
      <dgm:t>
        <a:bodyPr/>
        <a:lstStyle/>
        <a:p>
          <a:endParaRPr lang="zh-CN" altLang="en-US"/>
        </a:p>
      </dgm:t>
    </dgm:pt>
    <dgm:pt modelId="{B5F5A572-C20D-4715-A011-E61AEF68A970}">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申请成立银行卡清算机构的程序</a:t>
          </a:r>
          <a:endParaRPr lang="zh-CN" altLang="en-US" sz="2000" dirty="0">
            <a:solidFill>
              <a:srgbClr val="FF0000"/>
            </a:solidFill>
            <a:latin typeface="楷体" panose="02010609060101010101" pitchFamily="49" charset="-122"/>
            <a:ea typeface="楷体" panose="02010609060101010101" pitchFamily="49" charset="-122"/>
          </a:endParaRPr>
        </a:p>
      </dgm:t>
    </dgm:pt>
    <dgm:pt modelId="{13CAEF84-61D2-4FB5-998B-2F76C2CF85A6}" type="parTrans" cxnId="{D8830BB2-D7CA-4650-88E7-42CE5EC40E5A}">
      <dgm:prSet/>
      <dgm:spPr/>
      <dgm:t>
        <a:bodyPr/>
        <a:lstStyle/>
        <a:p>
          <a:endParaRPr lang="zh-CN" altLang="en-US"/>
        </a:p>
      </dgm:t>
    </dgm:pt>
    <dgm:pt modelId="{8B657123-A896-42BE-B81B-3640B3D91FEB}" type="sibTrans" cxnId="{D8830BB2-D7CA-4650-88E7-42CE5EC40E5A}">
      <dgm:prSet/>
      <dgm:spPr/>
      <dgm:t>
        <a:bodyPr/>
        <a:lstStyle/>
        <a:p>
          <a:endParaRPr lang="zh-CN" altLang="en-US"/>
        </a:p>
      </dgm:t>
    </dgm:pt>
    <dgm:pt modelId="{A19D8AF2-4856-46CB-BD85-DD47A8CD2990}">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申请成立后的变更和终止</a:t>
          </a:r>
          <a:endParaRPr lang="zh-CN" altLang="en-US" sz="2000" dirty="0">
            <a:solidFill>
              <a:srgbClr val="FF0000"/>
            </a:solidFill>
            <a:latin typeface="楷体" panose="02010609060101010101" pitchFamily="49" charset="-122"/>
            <a:ea typeface="楷体" panose="02010609060101010101" pitchFamily="49" charset="-122"/>
          </a:endParaRPr>
        </a:p>
      </dgm:t>
    </dgm:pt>
    <dgm:pt modelId="{451BFB44-ACC8-41CF-9BFE-6B9CFA9649D2}" type="parTrans" cxnId="{75D3F21F-8CFE-4902-B3CA-6C08AD4E3E0E}">
      <dgm:prSet/>
      <dgm:spPr/>
      <dgm:t>
        <a:bodyPr/>
        <a:lstStyle/>
        <a:p>
          <a:endParaRPr lang="zh-CN" altLang="en-US"/>
        </a:p>
      </dgm:t>
    </dgm:pt>
    <dgm:pt modelId="{6202F5CC-F8F2-47C6-B7F6-576D267A08BC}" type="sibTrans" cxnId="{75D3F21F-8CFE-4902-B3CA-6C08AD4E3E0E}">
      <dgm:prSet/>
      <dgm:spPr/>
      <dgm:t>
        <a:bodyPr/>
        <a:lstStyle/>
        <a:p>
          <a:endParaRPr lang="zh-CN" altLang="en-US"/>
        </a:p>
      </dgm:t>
    </dgm:pt>
    <dgm:pt modelId="{E1723307-61ED-483F-9541-C3A17CB79A9A}">
      <dgm:prSet phldrT="[文本]" custScaleX="133076" custScaleY="133144" custLinFactNeighborX="-27308" custLinFactNeighborY="33189"/>
      <dgm:spPr/>
      <dgm:t>
        <a:bodyPr/>
        <a:lstStyle/>
        <a:p>
          <a:endParaRPr lang="zh-CN" altLang="en-US"/>
        </a:p>
      </dgm:t>
    </dgm:pt>
    <dgm:pt modelId="{11C61C81-53CD-44F6-8F28-FC067928E0C8}" type="parTrans" cxnId="{4A12ACFE-FD0E-44BC-8FA2-CD47C0D4F482}">
      <dgm:prSet/>
      <dgm:spPr/>
      <dgm:t>
        <a:bodyPr/>
        <a:lstStyle/>
        <a:p>
          <a:endParaRPr lang="zh-CN" altLang="en-US"/>
        </a:p>
      </dgm:t>
    </dgm:pt>
    <dgm:pt modelId="{EDB6BC1B-E5EB-4477-8334-024E4935A8DB}" type="sibTrans" cxnId="{4A12ACFE-FD0E-44BC-8FA2-CD47C0D4F482}">
      <dgm:prSet custLinFactNeighborX="-4885" custLinFactNeighborY="16574"/>
      <dgm:spPr/>
      <dgm:t>
        <a:bodyPr/>
        <a:lstStyle/>
        <a:p>
          <a:endParaRPr lang="zh-CN" altLang="en-US"/>
        </a:p>
      </dgm:t>
    </dgm:pt>
    <dgm:pt modelId="{55BADAD2-21DE-40F8-8D22-191E6C12B99B}">
      <dgm:prSet phldrT="[文本]" custScaleX="133076" custScaleY="133144" custLinFactNeighborX="-27308" custLinFactNeighborY="33189"/>
      <dgm:spPr/>
      <dgm:t>
        <a:bodyPr/>
        <a:lstStyle/>
        <a:p>
          <a:endParaRPr lang="zh-CN" altLang="en-US"/>
        </a:p>
      </dgm:t>
    </dgm:pt>
    <dgm:pt modelId="{CED2C081-0570-4B17-9AF7-1D7846AB09FB}" type="parTrans" cxnId="{B449D86F-AAB8-4E43-9962-C857956B8A68}">
      <dgm:prSet/>
      <dgm:spPr/>
      <dgm:t>
        <a:bodyPr/>
        <a:lstStyle/>
        <a:p>
          <a:endParaRPr lang="zh-CN" altLang="en-US"/>
        </a:p>
      </dgm:t>
    </dgm:pt>
    <dgm:pt modelId="{21AF7F42-B4A3-441D-9828-2C84C9F04411}" type="sibTrans" cxnId="{B449D86F-AAB8-4E43-9962-C857956B8A68}">
      <dgm:prSet custLinFactNeighborX="-4885" custLinFactNeighborY="16574"/>
      <dgm:spPr/>
      <dgm:t>
        <a:bodyPr/>
        <a:lstStyle/>
        <a:p>
          <a:endParaRPr lang="zh-CN" altLang="en-US"/>
        </a:p>
      </dgm:t>
    </dgm:pt>
    <dgm:pt modelId="{4E2AF887-2459-4394-B50B-AF950281EFA5}" type="pres">
      <dgm:prSet presAssocID="{168A7019-B3AD-49C1-A1C0-2FC85136F6CB}" presName="composite" presStyleCnt="0">
        <dgm:presLayoutVars>
          <dgm:chMax val="3"/>
          <dgm:animLvl val="lvl"/>
          <dgm:resizeHandles val="exact"/>
        </dgm:presLayoutVars>
      </dgm:prSet>
      <dgm:spPr/>
      <dgm:t>
        <a:bodyPr/>
        <a:lstStyle/>
        <a:p>
          <a:endParaRPr lang="zh-CN" altLang="en-US"/>
        </a:p>
      </dgm:t>
    </dgm:pt>
    <dgm:pt modelId="{8EF3E346-FFED-4509-9B0A-DD9C9391872E}" type="pres">
      <dgm:prSet presAssocID="{0EDB6EE5-FA83-4144-A850-070EDAB8F1FC}" presName="gear1" presStyleLbl="node1" presStyleIdx="0" presStyleCnt="3" custScaleX="105862" custScaleY="103645" custLinFactNeighborX="16965" custLinFactNeighborY="-10974">
        <dgm:presLayoutVars>
          <dgm:chMax val="1"/>
          <dgm:bulletEnabled val="1"/>
        </dgm:presLayoutVars>
      </dgm:prSet>
      <dgm:spPr/>
      <dgm:t>
        <a:bodyPr/>
        <a:lstStyle/>
        <a:p>
          <a:endParaRPr lang="zh-CN" altLang="en-US"/>
        </a:p>
      </dgm:t>
    </dgm:pt>
    <dgm:pt modelId="{689F7FA9-6015-4455-A7E6-97667C57890F}" type="pres">
      <dgm:prSet presAssocID="{0EDB6EE5-FA83-4144-A850-070EDAB8F1FC}" presName="gear1srcNode" presStyleLbl="node1" presStyleIdx="0" presStyleCnt="3"/>
      <dgm:spPr/>
      <dgm:t>
        <a:bodyPr/>
        <a:lstStyle/>
        <a:p>
          <a:endParaRPr lang="zh-CN" altLang="en-US"/>
        </a:p>
      </dgm:t>
    </dgm:pt>
    <dgm:pt modelId="{3A843388-EB2F-4F56-B8FF-E86CB1841174}" type="pres">
      <dgm:prSet presAssocID="{0EDB6EE5-FA83-4144-A850-070EDAB8F1FC}" presName="gear1dstNode" presStyleLbl="node1" presStyleIdx="0" presStyleCnt="3"/>
      <dgm:spPr/>
      <dgm:t>
        <a:bodyPr/>
        <a:lstStyle/>
        <a:p>
          <a:endParaRPr lang="zh-CN" altLang="en-US"/>
        </a:p>
      </dgm:t>
    </dgm:pt>
    <dgm:pt modelId="{97CF3774-5DF3-4349-81D7-DA259D313A24}" type="pres">
      <dgm:prSet presAssocID="{B5F5A572-C20D-4715-A011-E61AEF68A970}" presName="gear2" presStyleLbl="node1" presStyleIdx="1" presStyleCnt="3" custAng="0" custScaleX="137994" custScaleY="137994" custLinFactNeighborX="-44841" custLinFactNeighborY="35018">
        <dgm:presLayoutVars>
          <dgm:chMax val="1"/>
          <dgm:bulletEnabled val="1"/>
        </dgm:presLayoutVars>
      </dgm:prSet>
      <dgm:spPr/>
      <dgm:t>
        <a:bodyPr/>
        <a:lstStyle/>
        <a:p>
          <a:endParaRPr lang="zh-CN" altLang="en-US"/>
        </a:p>
      </dgm:t>
    </dgm:pt>
    <dgm:pt modelId="{6111EB25-CFF9-43D4-8AAD-573996B9EAEB}" type="pres">
      <dgm:prSet presAssocID="{B5F5A572-C20D-4715-A011-E61AEF68A970}" presName="gear2srcNode" presStyleLbl="node1" presStyleIdx="1" presStyleCnt="3"/>
      <dgm:spPr/>
      <dgm:t>
        <a:bodyPr/>
        <a:lstStyle/>
        <a:p>
          <a:endParaRPr lang="zh-CN" altLang="en-US"/>
        </a:p>
      </dgm:t>
    </dgm:pt>
    <dgm:pt modelId="{A6CB5B37-D474-4281-9E97-888DBA64D492}" type="pres">
      <dgm:prSet presAssocID="{B5F5A572-C20D-4715-A011-E61AEF68A970}" presName="gear2dstNode" presStyleLbl="node1" presStyleIdx="1" presStyleCnt="3"/>
      <dgm:spPr/>
      <dgm:t>
        <a:bodyPr/>
        <a:lstStyle/>
        <a:p>
          <a:endParaRPr lang="zh-CN" altLang="en-US"/>
        </a:p>
      </dgm:t>
    </dgm:pt>
    <dgm:pt modelId="{972BE515-4ECF-492D-B51D-21896E60B505}" type="pres">
      <dgm:prSet presAssocID="{A19D8AF2-4856-46CB-BD85-DD47A8CD2990}" presName="gear3" presStyleLbl="node1" presStyleIdx="2" presStyleCnt="3" custScaleX="129863" custScaleY="132666" custLinFactNeighborX="-16083" custLinFactNeighborY="2573"/>
      <dgm:spPr/>
      <dgm:t>
        <a:bodyPr/>
        <a:lstStyle/>
        <a:p>
          <a:endParaRPr lang="zh-CN" altLang="en-US"/>
        </a:p>
      </dgm:t>
    </dgm:pt>
    <dgm:pt modelId="{E0752461-ADB1-40DF-9748-444481E7CFD9}" type="pres">
      <dgm:prSet presAssocID="{A19D8AF2-4856-46CB-BD85-DD47A8CD2990}" presName="gear3tx" presStyleLbl="node1" presStyleIdx="2" presStyleCnt="3">
        <dgm:presLayoutVars>
          <dgm:chMax val="1"/>
          <dgm:bulletEnabled val="1"/>
        </dgm:presLayoutVars>
      </dgm:prSet>
      <dgm:spPr/>
      <dgm:t>
        <a:bodyPr/>
        <a:lstStyle/>
        <a:p>
          <a:endParaRPr lang="zh-CN" altLang="en-US"/>
        </a:p>
      </dgm:t>
    </dgm:pt>
    <dgm:pt modelId="{429A2BF7-5697-43A3-9A0F-C30E73C5AE45}" type="pres">
      <dgm:prSet presAssocID="{A19D8AF2-4856-46CB-BD85-DD47A8CD2990}" presName="gear3srcNode" presStyleLbl="node1" presStyleIdx="2" presStyleCnt="3"/>
      <dgm:spPr/>
      <dgm:t>
        <a:bodyPr/>
        <a:lstStyle/>
        <a:p>
          <a:endParaRPr lang="zh-CN" altLang="en-US"/>
        </a:p>
      </dgm:t>
    </dgm:pt>
    <dgm:pt modelId="{D4195C35-433A-44AF-90EB-0133F4FFCA66}" type="pres">
      <dgm:prSet presAssocID="{A19D8AF2-4856-46CB-BD85-DD47A8CD2990}" presName="gear3dstNode" presStyleLbl="node1" presStyleIdx="2" presStyleCnt="3"/>
      <dgm:spPr/>
      <dgm:t>
        <a:bodyPr/>
        <a:lstStyle/>
        <a:p>
          <a:endParaRPr lang="zh-CN" altLang="en-US"/>
        </a:p>
      </dgm:t>
    </dgm:pt>
    <dgm:pt modelId="{9BCF8225-6232-4D71-9067-6347C8D2AA58}" type="pres">
      <dgm:prSet presAssocID="{0867FD89-6B8F-4CBE-9679-6FE08133282D}" presName="connector1" presStyleLbl="sibTrans2D1" presStyleIdx="0" presStyleCnt="3" custAng="386504" custScaleX="88990" custScaleY="101931" custLinFactNeighborX="23700" custLinFactNeighborY="-8333"/>
      <dgm:spPr/>
      <dgm:t>
        <a:bodyPr/>
        <a:lstStyle/>
        <a:p>
          <a:endParaRPr lang="zh-CN" altLang="en-US"/>
        </a:p>
      </dgm:t>
    </dgm:pt>
    <dgm:pt modelId="{0E089DA6-61B9-47A2-A3F7-BD6E0BF8794E}" type="pres">
      <dgm:prSet presAssocID="{8B657123-A896-42BE-B81B-3640B3D91FEB}" presName="connector2" presStyleLbl="sibTrans2D1" presStyleIdx="1" presStyleCnt="3" custAng="389991" custLinFactNeighborX="6605" custLinFactNeighborY="-58988"/>
      <dgm:spPr/>
      <dgm:t>
        <a:bodyPr/>
        <a:lstStyle/>
        <a:p>
          <a:endParaRPr lang="zh-CN" altLang="en-US"/>
        </a:p>
      </dgm:t>
    </dgm:pt>
    <dgm:pt modelId="{D0DFE159-AEEF-45FE-9C81-5E7D8C225C9F}" type="pres">
      <dgm:prSet presAssocID="{6202F5CC-F8F2-47C6-B7F6-576D267A08BC}" presName="connector3" presStyleLbl="sibTrans2D1" presStyleIdx="2" presStyleCnt="3" custAng="1554243" custLinFactNeighborX="-81360" custLinFactNeighborY="61546"/>
      <dgm:spPr/>
      <dgm:t>
        <a:bodyPr/>
        <a:lstStyle/>
        <a:p>
          <a:endParaRPr lang="zh-CN" altLang="en-US"/>
        </a:p>
      </dgm:t>
    </dgm:pt>
  </dgm:ptLst>
  <dgm:cxnLst>
    <dgm:cxn modelId="{E4B48164-D285-4773-8775-894A667BDE8A}" type="presOf" srcId="{0EDB6EE5-FA83-4144-A850-070EDAB8F1FC}" destId="{689F7FA9-6015-4455-A7E6-97667C57890F}" srcOrd="1" destOrd="0" presId="urn:microsoft.com/office/officeart/2005/8/layout/gear1#1"/>
    <dgm:cxn modelId="{0AAF40D3-8846-46CF-B6D9-F49317956617}" type="presOf" srcId="{A19D8AF2-4856-46CB-BD85-DD47A8CD2990}" destId="{972BE515-4ECF-492D-B51D-21896E60B505}" srcOrd="0" destOrd="0" presId="urn:microsoft.com/office/officeart/2005/8/layout/gear1#1"/>
    <dgm:cxn modelId="{AED73A56-8BD7-4D71-92ED-D59ED32161B7}" type="presOf" srcId="{B5F5A572-C20D-4715-A011-E61AEF68A970}" destId="{6111EB25-CFF9-43D4-8AAD-573996B9EAEB}" srcOrd="1" destOrd="0" presId="urn:microsoft.com/office/officeart/2005/8/layout/gear1#1"/>
    <dgm:cxn modelId="{EBC24A53-24B6-405B-8600-7B79F5292BDF}" type="presOf" srcId="{B5F5A572-C20D-4715-A011-E61AEF68A970}" destId="{97CF3774-5DF3-4349-81D7-DA259D313A24}" srcOrd="0" destOrd="0" presId="urn:microsoft.com/office/officeart/2005/8/layout/gear1#1"/>
    <dgm:cxn modelId="{B449D86F-AAB8-4E43-9962-C857956B8A68}" srcId="{168A7019-B3AD-49C1-A1C0-2FC85136F6CB}" destId="{55BADAD2-21DE-40F8-8D22-191E6C12B99B}" srcOrd="4" destOrd="0" parTransId="{CED2C081-0570-4B17-9AF7-1D7846AB09FB}" sibTransId="{21AF7F42-B4A3-441D-9828-2C84C9F04411}"/>
    <dgm:cxn modelId="{EC5B78F5-5E9F-4D95-8448-A5E1F83192F1}" type="presOf" srcId="{8B657123-A896-42BE-B81B-3640B3D91FEB}" destId="{0E089DA6-61B9-47A2-A3F7-BD6E0BF8794E}" srcOrd="0" destOrd="0" presId="urn:microsoft.com/office/officeart/2005/8/layout/gear1#1"/>
    <dgm:cxn modelId="{242D58BD-E56B-49A3-A45D-B08330F6DCB7}" type="presOf" srcId="{B5F5A572-C20D-4715-A011-E61AEF68A970}" destId="{A6CB5B37-D474-4281-9E97-888DBA64D492}" srcOrd="2" destOrd="0" presId="urn:microsoft.com/office/officeart/2005/8/layout/gear1#1"/>
    <dgm:cxn modelId="{4A12ACFE-FD0E-44BC-8FA2-CD47C0D4F482}" srcId="{168A7019-B3AD-49C1-A1C0-2FC85136F6CB}" destId="{E1723307-61ED-483F-9541-C3A17CB79A9A}" srcOrd="3" destOrd="0" parTransId="{11C61C81-53CD-44F6-8F28-FC067928E0C8}" sibTransId="{EDB6BC1B-E5EB-4477-8334-024E4935A8DB}"/>
    <dgm:cxn modelId="{19AE279A-51C9-4BEA-979F-D3541C1D83EA}" type="presOf" srcId="{168A7019-B3AD-49C1-A1C0-2FC85136F6CB}" destId="{4E2AF887-2459-4394-B50B-AF950281EFA5}" srcOrd="0" destOrd="0" presId="urn:microsoft.com/office/officeart/2005/8/layout/gear1#1"/>
    <dgm:cxn modelId="{CDE6AA83-8548-4D04-9549-5D6BF59534A1}" type="presOf" srcId="{A19D8AF2-4856-46CB-BD85-DD47A8CD2990}" destId="{E0752461-ADB1-40DF-9748-444481E7CFD9}" srcOrd="1" destOrd="0" presId="urn:microsoft.com/office/officeart/2005/8/layout/gear1#1"/>
    <dgm:cxn modelId="{8DC23ECD-12E1-4948-8A39-D8B719599AF9}" srcId="{168A7019-B3AD-49C1-A1C0-2FC85136F6CB}" destId="{0EDB6EE5-FA83-4144-A850-070EDAB8F1FC}" srcOrd="0" destOrd="0" parTransId="{5EBD7E52-AB87-49A3-B610-675FFA0C3C51}" sibTransId="{0867FD89-6B8F-4CBE-9679-6FE08133282D}"/>
    <dgm:cxn modelId="{CDF7CEFC-957D-463D-A15A-A6D6684EE810}" type="presOf" srcId="{A19D8AF2-4856-46CB-BD85-DD47A8CD2990}" destId="{D4195C35-433A-44AF-90EB-0133F4FFCA66}" srcOrd="3" destOrd="0" presId="urn:microsoft.com/office/officeart/2005/8/layout/gear1#1"/>
    <dgm:cxn modelId="{75231178-2B4E-44EC-B18D-5B66383DF50A}" type="presOf" srcId="{A19D8AF2-4856-46CB-BD85-DD47A8CD2990}" destId="{429A2BF7-5697-43A3-9A0F-C30E73C5AE45}" srcOrd="2" destOrd="0" presId="urn:microsoft.com/office/officeart/2005/8/layout/gear1#1"/>
    <dgm:cxn modelId="{DA73F144-6CAB-4225-A1E2-7E2686DEA932}" type="presOf" srcId="{0EDB6EE5-FA83-4144-A850-070EDAB8F1FC}" destId="{8EF3E346-FFED-4509-9B0A-DD9C9391872E}" srcOrd="0" destOrd="0" presId="urn:microsoft.com/office/officeart/2005/8/layout/gear1#1"/>
    <dgm:cxn modelId="{717EACBB-88F5-4032-85D7-5F11F0D2B7C1}" type="presOf" srcId="{0867FD89-6B8F-4CBE-9679-6FE08133282D}" destId="{9BCF8225-6232-4D71-9067-6347C8D2AA58}" srcOrd="0" destOrd="0" presId="urn:microsoft.com/office/officeart/2005/8/layout/gear1#1"/>
    <dgm:cxn modelId="{0EA87D8F-E7CE-4F23-98DF-A2B5673A7E4A}" type="presOf" srcId="{0EDB6EE5-FA83-4144-A850-070EDAB8F1FC}" destId="{3A843388-EB2F-4F56-B8FF-E86CB1841174}" srcOrd="2" destOrd="0" presId="urn:microsoft.com/office/officeart/2005/8/layout/gear1#1"/>
    <dgm:cxn modelId="{75D3F21F-8CFE-4902-B3CA-6C08AD4E3E0E}" srcId="{168A7019-B3AD-49C1-A1C0-2FC85136F6CB}" destId="{A19D8AF2-4856-46CB-BD85-DD47A8CD2990}" srcOrd="2" destOrd="0" parTransId="{451BFB44-ACC8-41CF-9BFE-6B9CFA9649D2}" sibTransId="{6202F5CC-F8F2-47C6-B7F6-576D267A08BC}"/>
    <dgm:cxn modelId="{D8830BB2-D7CA-4650-88E7-42CE5EC40E5A}" srcId="{168A7019-B3AD-49C1-A1C0-2FC85136F6CB}" destId="{B5F5A572-C20D-4715-A011-E61AEF68A970}" srcOrd="1" destOrd="0" parTransId="{13CAEF84-61D2-4FB5-998B-2F76C2CF85A6}" sibTransId="{8B657123-A896-42BE-B81B-3640B3D91FEB}"/>
    <dgm:cxn modelId="{164153A8-6EE0-40DF-BA6C-B54C5A48BA3E}" type="presOf" srcId="{6202F5CC-F8F2-47C6-B7F6-576D267A08BC}" destId="{D0DFE159-AEEF-45FE-9C81-5E7D8C225C9F}" srcOrd="0" destOrd="0" presId="urn:microsoft.com/office/officeart/2005/8/layout/gear1#1"/>
    <dgm:cxn modelId="{C7DB1131-7ECF-4796-B4DB-5BA365FDFD5F}" type="presParOf" srcId="{4E2AF887-2459-4394-B50B-AF950281EFA5}" destId="{8EF3E346-FFED-4509-9B0A-DD9C9391872E}" srcOrd="0" destOrd="0" presId="urn:microsoft.com/office/officeart/2005/8/layout/gear1#1"/>
    <dgm:cxn modelId="{BDD4B4B5-C06D-4522-A281-38B622D68191}" type="presParOf" srcId="{4E2AF887-2459-4394-B50B-AF950281EFA5}" destId="{689F7FA9-6015-4455-A7E6-97667C57890F}" srcOrd="1" destOrd="0" presId="urn:microsoft.com/office/officeart/2005/8/layout/gear1#1"/>
    <dgm:cxn modelId="{8EF57684-8C65-46F8-9802-84653018698F}" type="presParOf" srcId="{4E2AF887-2459-4394-B50B-AF950281EFA5}" destId="{3A843388-EB2F-4F56-B8FF-E86CB1841174}" srcOrd="2" destOrd="0" presId="urn:microsoft.com/office/officeart/2005/8/layout/gear1#1"/>
    <dgm:cxn modelId="{DC021395-F020-4263-AEA9-F7A8E014726C}" type="presParOf" srcId="{4E2AF887-2459-4394-B50B-AF950281EFA5}" destId="{97CF3774-5DF3-4349-81D7-DA259D313A24}" srcOrd="3" destOrd="0" presId="urn:microsoft.com/office/officeart/2005/8/layout/gear1#1"/>
    <dgm:cxn modelId="{14E37624-5C74-4B8A-A000-A17CDC07111F}" type="presParOf" srcId="{4E2AF887-2459-4394-B50B-AF950281EFA5}" destId="{6111EB25-CFF9-43D4-8AAD-573996B9EAEB}" srcOrd="4" destOrd="0" presId="urn:microsoft.com/office/officeart/2005/8/layout/gear1#1"/>
    <dgm:cxn modelId="{0CCDF937-D77B-4D01-81B1-8B4E0E667274}" type="presParOf" srcId="{4E2AF887-2459-4394-B50B-AF950281EFA5}" destId="{A6CB5B37-D474-4281-9E97-888DBA64D492}" srcOrd="5" destOrd="0" presId="urn:microsoft.com/office/officeart/2005/8/layout/gear1#1"/>
    <dgm:cxn modelId="{4920D920-57EE-4455-AF76-C2EB516C5F95}" type="presParOf" srcId="{4E2AF887-2459-4394-B50B-AF950281EFA5}" destId="{972BE515-4ECF-492D-B51D-21896E60B505}" srcOrd="6" destOrd="0" presId="urn:microsoft.com/office/officeart/2005/8/layout/gear1#1"/>
    <dgm:cxn modelId="{B65CF1F3-38C0-4EDA-8147-ECCE10DE87BC}" type="presParOf" srcId="{4E2AF887-2459-4394-B50B-AF950281EFA5}" destId="{E0752461-ADB1-40DF-9748-444481E7CFD9}" srcOrd="7" destOrd="0" presId="urn:microsoft.com/office/officeart/2005/8/layout/gear1#1"/>
    <dgm:cxn modelId="{C7B31930-85F3-4D31-A6F7-F5D5373C393A}" type="presParOf" srcId="{4E2AF887-2459-4394-B50B-AF950281EFA5}" destId="{429A2BF7-5697-43A3-9A0F-C30E73C5AE45}" srcOrd="8" destOrd="0" presId="urn:microsoft.com/office/officeart/2005/8/layout/gear1#1"/>
    <dgm:cxn modelId="{93E28B9D-D6DD-4C51-B6C8-A95498169DF7}" type="presParOf" srcId="{4E2AF887-2459-4394-B50B-AF950281EFA5}" destId="{D4195C35-433A-44AF-90EB-0133F4FFCA66}" srcOrd="9" destOrd="0" presId="urn:microsoft.com/office/officeart/2005/8/layout/gear1#1"/>
    <dgm:cxn modelId="{3C6425DB-FDCC-4378-9870-695C42E9CC68}" type="presParOf" srcId="{4E2AF887-2459-4394-B50B-AF950281EFA5}" destId="{9BCF8225-6232-4D71-9067-6347C8D2AA58}" srcOrd="10" destOrd="0" presId="urn:microsoft.com/office/officeart/2005/8/layout/gear1#1"/>
    <dgm:cxn modelId="{A73EBD94-7BB7-4D98-8161-13AAD0FB43D7}" type="presParOf" srcId="{4E2AF887-2459-4394-B50B-AF950281EFA5}" destId="{0E089DA6-61B9-47A2-A3F7-BD6E0BF8794E}" srcOrd="11" destOrd="0" presId="urn:microsoft.com/office/officeart/2005/8/layout/gear1#1"/>
    <dgm:cxn modelId="{52D9B796-07C6-430E-B9FB-B6F21AEA24DF}" type="presParOf" srcId="{4E2AF887-2459-4394-B50B-AF950281EFA5}" destId="{D0DFE159-AEEF-45FE-9C81-5E7D8C225C9F}" srcOrd="12" destOrd="0" presId="urn:microsoft.com/office/officeart/2005/8/layout/gear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89D27C-AED0-49AC-BF01-371A0278AA1A}" type="doc">
      <dgm:prSet loTypeId="urn:microsoft.com/office/officeart/2005/8/layout/radial4#1" loCatId="relationship" qsTypeId="urn:microsoft.com/office/officeart/2005/8/quickstyle/simple1#7" qsCatId="simple" csTypeId="urn:microsoft.com/office/officeart/2005/8/colors/accent1_2#7" csCatId="accent1" phldr="1"/>
      <dgm:spPr/>
      <dgm:t>
        <a:bodyPr/>
        <a:lstStyle/>
        <a:p>
          <a:endParaRPr lang="zh-CN" altLang="en-US"/>
        </a:p>
      </dgm:t>
    </dgm:pt>
    <dgm:pt modelId="{1ED6B4DA-C772-4E33-B8B0-995DB2704C68}">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基础设施和异地灾备系统</a:t>
          </a:r>
          <a:endParaRPr lang="zh-CN" altLang="en-US" sz="2000" dirty="0">
            <a:solidFill>
              <a:srgbClr val="FF0000"/>
            </a:solidFill>
            <a:latin typeface="楷体" panose="02010609060101010101" pitchFamily="49" charset="-122"/>
            <a:ea typeface="楷体" panose="02010609060101010101" pitchFamily="49" charset="-122"/>
          </a:endParaRPr>
        </a:p>
      </dgm:t>
    </dgm:pt>
    <dgm:pt modelId="{890DDE8A-39FB-42BE-932B-83820E51FEFF}" type="parTrans" cxnId="{9D0522E4-8AE9-4C26-BBB5-79D6B200BDA2}">
      <dgm:prSet/>
      <dgm:spPr/>
      <dgm:t>
        <a:bodyPr/>
        <a:lstStyle/>
        <a:p>
          <a:endParaRPr lang="zh-CN" altLang="en-US" sz="2000">
            <a:latin typeface="楷体" panose="02010609060101010101" pitchFamily="49" charset="-122"/>
            <a:ea typeface="楷体" panose="02010609060101010101" pitchFamily="49" charset="-122"/>
          </a:endParaRPr>
        </a:p>
      </dgm:t>
    </dgm:pt>
    <dgm:pt modelId="{0B19E2A0-B6FE-41EA-8545-5D55577713A5}" type="sibTrans" cxnId="{9D0522E4-8AE9-4C26-BBB5-79D6B200BDA2}">
      <dgm:prSet/>
      <dgm:spPr/>
      <dgm:t>
        <a:bodyPr/>
        <a:lstStyle/>
        <a:p>
          <a:endParaRPr lang="zh-CN" altLang="en-US" sz="2000">
            <a:latin typeface="楷体" panose="02010609060101010101" pitchFamily="49" charset="-122"/>
            <a:ea typeface="楷体" panose="02010609060101010101" pitchFamily="49" charset="-122"/>
          </a:endParaRPr>
        </a:p>
      </dgm:t>
    </dgm:pt>
    <dgm:pt modelId="{60F81BBF-1EAF-439B-AC09-F76480746D78}">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在中华人民共和国境内</a:t>
          </a:r>
          <a:endParaRPr lang="zh-CN" altLang="en-US" sz="2000" dirty="0">
            <a:solidFill>
              <a:srgbClr val="FF0000"/>
            </a:solidFill>
            <a:latin typeface="楷体" panose="02010609060101010101" pitchFamily="49" charset="-122"/>
            <a:ea typeface="楷体" panose="02010609060101010101" pitchFamily="49" charset="-122"/>
          </a:endParaRPr>
        </a:p>
      </dgm:t>
    </dgm:pt>
    <dgm:pt modelId="{61E5D7A9-CB02-48F9-9CE1-3C1596437C8E}" type="parTrans" cxnId="{FAA368B2-E299-4352-90B4-0F2036624152}">
      <dgm:prSet/>
      <dgm:spPr/>
      <dgm:t>
        <a:bodyPr/>
        <a:lstStyle/>
        <a:p>
          <a:endParaRPr lang="zh-CN" altLang="en-US" sz="2000">
            <a:latin typeface="楷体" panose="02010609060101010101" pitchFamily="49" charset="-122"/>
            <a:ea typeface="楷体" panose="02010609060101010101" pitchFamily="49" charset="-122"/>
          </a:endParaRPr>
        </a:p>
      </dgm:t>
    </dgm:pt>
    <dgm:pt modelId="{51414E41-1389-4E1B-AAEB-DE068310ABCA}" type="sibTrans" cxnId="{FAA368B2-E299-4352-90B4-0F2036624152}">
      <dgm:prSet/>
      <dgm:spPr/>
      <dgm:t>
        <a:bodyPr/>
        <a:lstStyle/>
        <a:p>
          <a:endParaRPr lang="zh-CN" altLang="en-US" sz="2000">
            <a:latin typeface="楷体" panose="02010609060101010101" pitchFamily="49" charset="-122"/>
            <a:ea typeface="楷体" panose="02010609060101010101" pitchFamily="49" charset="-122"/>
          </a:endParaRPr>
        </a:p>
      </dgm:t>
    </dgm:pt>
    <dgm:pt modelId="{A4CAA0E4-5F28-4CEB-B647-CDB9F86AF1B9}">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符合规定</a:t>
          </a:r>
          <a:r>
            <a:rPr lang="en-US" altLang="zh-CN" sz="2000" dirty="0" smtClean="0">
              <a:solidFill>
                <a:srgbClr val="FF0000"/>
              </a:solidFill>
              <a:latin typeface="楷体" panose="02010609060101010101" pitchFamily="49" charset="-122"/>
              <a:ea typeface="楷体" panose="02010609060101010101" pitchFamily="49" charset="-122"/>
            </a:rPr>
            <a:t/>
          </a:r>
          <a:br>
            <a:rPr lang="en-US" altLang="zh-CN" sz="2000" dirty="0" smtClean="0">
              <a:solidFill>
                <a:srgbClr val="FF0000"/>
              </a:solidFill>
              <a:latin typeface="楷体" panose="02010609060101010101" pitchFamily="49" charset="-122"/>
              <a:ea typeface="楷体" panose="02010609060101010101" pitchFamily="49" charset="-122"/>
            </a:rPr>
          </a:br>
          <a:r>
            <a:rPr lang="zh-CN" altLang="en-US" sz="2000" dirty="0" smtClean="0">
              <a:solidFill>
                <a:srgbClr val="FF0000"/>
              </a:solidFill>
              <a:latin typeface="楷体" panose="02010609060101010101" pitchFamily="49" charset="-122"/>
              <a:ea typeface="楷体" panose="02010609060101010101" pitchFamily="49" charset="-122"/>
            </a:rPr>
            <a:t>要求</a:t>
          </a:r>
          <a:endParaRPr lang="zh-CN" altLang="en-US" sz="2000" dirty="0">
            <a:solidFill>
              <a:srgbClr val="FF0000"/>
            </a:solidFill>
            <a:latin typeface="楷体" panose="02010609060101010101" pitchFamily="49" charset="-122"/>
            <a:ea typeface="楷体" panose="02010609060101010101" pitchFamily="49" charset="-122"/>
          </a:endParaRPr>
        </a:p>
      </dgm:t>
    </dgm:pt>
    <dgm:pt modelId="{7A050790-7F25-4372-A1E7-33F8E1CCB682}" type="parTrans" cxnId="{8CE4A415-9C25-4D4E-ABCB-EED6944303D9}">
      <dgm:prSet/>
      <dgm:spPr/>
      <dgm:t>
        <a:bodyPr/>
        <a:lstStyle/>
        <a:p>
          <a:endParaRPr lang="zh-CN" altLang="en-US" sz="2000">
            <a:latin typeface="楷体" panose="02010609060101010101" pitchFamily="49" charset="-122"/>
            <a:ea typeface="楷体" panose="02010609060101010101" pitchFamily="49" charset="-122"/>
          </a:endParaRPr>
        </a:p>
      </dgm:t>
    </dgm:pt>
    <dgm:pt modelId="{3614AFAB-B829-48D8-B295-DDEAE30EEE55}" type="sibTrans" cxnId="{8CE4A415-9C25-4D4E-ABCB-EED6944303D9}">
      <dgm:prSet/>
      <dgm:spPr/>
      <dgm:t>
        <a:bodyPr/>
        <a:lstStyle/>
        <a:p>
          <a:endParaRPr lang="zh-CN" altLang="en-US" sz="2000">
            <a:latin typeface="楷体" panose="02010609060101010101" pitchFamily="49" charset="-122"/>
            <a:ea typeface="楷体" panose="02010609060101010101" pitchFamily="49" charset="-122"/>
          </a:endParaRPr>
        </a:p>
      </dgm:t>
    </dgm:pt>
    <dgm:pt modelId="{84D95D4C-B085-40A3-AEF0-5A468318D57E}">
      <dgm:prSet phldrT="[文本]" custT="1"/>
      <dgm:spPr/>
      <dgm:t>
        <a:bodyPr/>
        <a:lstStyle/>
        <a:p>
          <a:r>
            <a:rPr lang="zh-CN" altLang="en-US" sz="2000" dirty="0" smtClean="0">
              <a:solidFill>
                <a:srgbClr val="FF0000"/>
              </a:solidFill>
              <a:latin typeface="楷体" panose="02010609060101010101" pitchFamily="49" charset="-122"/>
              <a:ea typeface="楷体" panose="02010609060101010101" pitchFamily="49" charset="-122"/>
            </a:rPr>
            <a:t>能够独立完成银行卡清算业务</a:t>
          </a:r>
          <a:endParaRPr lang="zh-CN" altLang="en-US" sz="2000" dirty="0">
            <a:solidFill>
              <a:srgbClr val="FF0000"/>
            </a:solidFill>
            <a:latin typeface="楷体" panose="02010609060101010101" pitchFamily="49" charset="-122"/>
            <a:ea typeface="楷体" panose="02010609060101010101" pitchFamily="49" charset="-122"/>
          </a:endParaRPr>
        </a:p>
      </dgm:t>
    </dgm:pt>
    <dgm:pt modelId="{AAEB9AE8-D018-4BCD-8F60-B50A0A0A698D}" type="parTrans" cxnId="{3BE0E8CD-15BB-4D19-8FBE-03FAAF170D35}">
      <dgm:prSet/>
      <dgm:spPr/>
      <dgm:t>
        <a:bodyPr/>
        <a:lstStyle/>
        <a:p>
          <a:endParaRPr lang="zh-CN" altLang="en-US" sz="2000">
            <a:latin typeface="楷体" panose="02010609060101010101" pitchFamily="49" charset="-122"/>
            <a:ea typeface="楷体" panose="02010609060101010101" pitchFamily="49" charset="-122"/>
          </a:endParaRPr>
        </a:p>
      </dgm:t>
    </dgm:pt>
    <dgm:pt modelId="{98539531-FF6E-4562-918B-3FCEF1C68EA1}" type="sibTrans" cxnId="{3BE0E8CD-15BB-4D19-8FBE-03FAAF170D35}">
      <dgm:prSet/>
      <dgm:spPr/>
      <dgm:t>
        <a:bodyPr/>
        <a:lstStyle/>
        <a:p>
          <a:endParaRPr lang="zh-CN" altLang="en-US" sz="2000">
            <a:latin typeface="楷体" panose="02010609060101010101" pitchFamily="49" charset="-122"/>
            <a:ea typeface="楷体" panose="02010609060101010101" pitchFamily="49" charset="-122"/>
          </a:endParaRPr>
        </a:p>
      </dgm:t>
    </dgm:pt>
    <dgm:pt modelId="{6469895E-06B9-48CF-A3E0-00BFC852DB0E}" type="pres">
      <dgm:prSet presAssocID="{B389D27C-AED0-49AC-BF01-371A0278AA1A}" presName="cycle" presStyleCnt="0">
        <dgm:presLayoutVars>
          <dgm:chMax val="1"/>
          <dgm:dir/>
          <dgm:animLvl val="ctr"/>
          <dgm:resizeHandles val="exact"/>
        </dgm:presLayoutVars>
      </dgm:prSet>
      <dgm:spPr/>
      <dgm:t>
        <a:bodyPr/>
        <a:lstStyle/>
        <a:p>
          <a:endParaRPr lang="zh-CN" altLang="en-US"/>
        </a:p>
      </dgm:t>
    </dgm:pt>
    <dgm:pt modelId="{A0A40D8C-101B-41FD-B486-9385F6D177AC}" type="pres">
      <dgm:prSet presAssocID="{1ED6B4DA-C772-4E33-B8B0-995DB2704C68}" presName="centerShape" presStyleLbl="node0" presStyleIdx="0" presStyleCnt="1"/>
      <dgm:spPr/>
      <dgm:t>
        <a:bodyPr/>
        <a:lstStyle/>
        <a:p>
          <a:endParaRPr lang="zh-CN" altLang="en-US"/>
        </a:p>
      </dgm:t>
    </dgm:pt>
    <dgm:pt modelId="{0FC892A7-9716-4DA2-8B3F-F5751ADC32F9}" type="pres">
      <dgm:prSet presAssocID="{61E5D7A9-CB02-48F9-9CE1-3C1596437C8E}" presName="parTrans" presStyleLbl="bgSibTrans2D1" presStyleIdx="0" presStyleCnt="3"/>
      <dgm:spPr/>
      <dgm:t>
        <a:bodyPr/>
        <a:lstStyle/>
        <a:p>
          <a:endParaRPr lang="zh-CN" altLang="en-US"/>
        </a:p>
      </dgm:t>
    </dgm:pt>
    <dgm:pt modelId="{FF0FE9DF-9784-4F67-A546-08A3FBB1100D}" type="pres">
      <dgm:prSet presAssocID="{60F81BBF-1EAF-439B-AC09-F76480746D78}" presName="node" presStyleLbl="node1" presStyleIdx="0" presStyleCnt="3">
        <dgm:presLayoutVars>
          <dgm:bulletEnabled val="1"/>
        </dgm:presLayoutVars>
      </dgm:prSet>
      <dgm:spPr/>
      <dgm:t>
        <a:bodyPr/>
        <a:lstStyle/>
        <a:p>
          <a:endParaRPr lang="zh-CN" altLang="en-US"/>
        </a:p>
      </dgm:t>
    </dgm:pt>
    <dgm:pt modelId="{A66D9D63-D2CA-445B-BE05-7F38E619A6E5}" type="pres">
      <dgm:prSet presAssocID="{7A050790-7F25-4372-A1E7-33F8E1CCB682}" presName="parTrans" presStyleLbl="bgSibTrans2D1" presStyleIdx="1" presStyleCnt="3"/>
      <dgm:spPr/>
      <dgm:t>
        <a:bodyPr/>
        <a:lstStyle/>
        <a:p>
          <a:endParaRPr lang="zh-CN" altLang="en-US"/>
        </a:p>
      </dgm:t>
    </dgm:pt>
    <dgm:pt modelId="{E4E3F63B-50D0-4287-983D-F66F9A2FC8B0}" type="pres">
      <dgm:prSet presAssocID="{A4CAA0E4-5F28-4CEB-B647-CDB9F86AF1B9}" presName="node" presStyleLbl="node1" presStyleIdx="1" presStyleCnt="3">
        <dgm:presLayoutVars>
          <dgm:bulletEnabled val="1"/>
        </dgm:presLayoutVars>
      </dgm:prSet>
      <dgm:spPr/>
      <dgm:t>
        <a:bodyPr/>
        <a:lstStyle/>
        <a:p>
          <a:endParaRPr lang="zh-CN" altLang="en-US"/>
        </a:p>
      </dgm:t>
    </dgm:pt>
    <dgm:pt modelId="{62F738B0-B483-4D74-8248-B29AA7127E21}" type="pres">
      <dgm:prSet presAssocID="{AAEB9AE8-D018-4BCD-8F60-B50A0A0A698D}" presName="parTrans" presStyleLbl="bgSibTrans2D1" presStyleIdx="2" presStyleCnt="3"/>
      <dgm:spPr/>
      <dgm:t>
        <a:bodyPr/>
        <a:lstStyle/>
        <a:p>
          <a:endParaRPr lang="zh-CN" altLang="en-US"/>
        </a:p>
      </dgm:t>
    </dgm:pt>
    <dgm:pt modelId="{0DAD1289-5D37-409B-A2EC-5B488C17D101}" type="pres">
      <dgm:prSet presAssocID="{84D95D4C-B085-40A3-AEF0-5A468318D57E}" presName="node" presStyleLbl="node1" presStyleIdx="2" presStyleCnt="3">
        <dgm:presLayoutVars>
          <dgm:bulletEnabled val="1"/>
        </dgm:presLayoutVars>
      </dgm:prSet>
      <dgm:spPr/>
      <dgm:t>
        <a:bodyPr/>
        <a:lstStyle/>
        <a:p>
          <a:endParaRPr lang="zh-CN" altLang="en-US"/>
        </a:p>
      </dgm:t>
    </dgm:pt>
  </dgm:ptLst>
  <dgm:cxnLst>
    <dgm:cxn modelId="{8CE4A415-9C25-4D4E-ABCB-EED6944303D9}" srcId="{1ED6B4DA-C772-4E33-B8B0-995DB2704C68}" destId="{A4CAA0E4-5F28-4CEB-B647-CDB9F86AF1B9}" srcOrd="1" destOrd="0" parTransId="{7A050790-7F25-4372-A1E7-33F8E1CCB682}" sibTransId="{3614AFAB-B829-48D8-B295-DDEAE30EEE55}"/>
    <dgm:cxn modelId="{CBFD1C46-3663-4D08-9950-DCB0608A7E84}" type="presOf" srcId="{A4CAA0E4-5F28-4CEB-B647-CDB9F86AF1B9}" destId="{E4E3F63B-50D0-4287-983D-F66F9A2FC8B0}" srcOrd="0" destOrd="0" presId="urn:microsoft.com/office/officeart/2005/8/layout/radial4#1"/>
    <dgm:cxn modelId="{A1E41E90-160D-42EF-89B0-B2C13A6F93C3}" type="presOf" srcId="{1ED6B4DA-C772-4E33-B8B0-995DB2704C68}" destId="{A0A40D8C-101B-41FD-B486-9385F6D177AC}" srcOrd="0" destOrd="0" presId="urn:microsoft.com/office/officeart/2005/8/layout/radial4#1"/>
    <dgm:cxn modelId="{245A87A9-21D2-4181-A955-35E531FED8AD}" type="presOf" srcId="{61E5D7A9-CB02-48F9-9CE1-3C1596437C8E}" destId="{0FC892A7-9716-4DA2-8B3F-F5751ADC32F9}" srcOrd="0" destOrd="0" presId="urn:microsoft.com/office/officeart/2005/8/layout/radial4#1"/>
    <dgm:cxn modelId="{8F97F86E-06F4-47CD-98FF-C67C7711FA2F}" type="presOf" srcId="{84D95D4C-B085-40A3-AEF0-5A468318D57E}" destId="{0DAD1289-5D37-409B-A2EC-5B488C17D101}" srcOrd="0" destOrd="0" presId="urn:microsoft.com/office/officeart/2005/8/layout/radial4#1"/>
    <dgm:cxn modelId="{738592B9-308A-4CBD-8F18-81FF377E5F74}" type="presOf" srcId="{7A050790-7F25-4372-A1E7-33F8E1CCB682}" destId="{A66D9D63-D2CA-445B-BE05-7F38E619A6E5}" srcOrd="0" destOrd="0" presId="urn:microsoft.com/office/officeart/2005/8/layout/radial4#1"/>
    <dgm:cxn modelId="{39735F7A-0E04-40B5-AD2E-EED679A8635D}" type="presOf" srcId="{B389D27C-AED0-49AC-BF01-371A0278AA1A}" destId="{6469895E-06B9-48CF-A3E0-00BFC852DB0E}" srcOrd="0" destOrd="0" presId="urn:microsoft.com/office/officeart/2005/8/layout/radial4#1"/>
    <dgm:cxn modelId="{1237610B-F6C2-4A5C-8FA1-920BA4A18B89}" type="presOf" srcId="{60F81BBF-1EAF-439B-AC09-F76480746D78}" destId="{FF0FE9DF-9784-4F67-A546-08A3FBB1100D}" srcOrd="0" destOrd="0" presId="urn:microsoft.com/office/officeart/2005/8/layout/radial4#1"/>
    <dgm:cxn modelId="{BA40E09C-82D3-4510-AB19-4BABE4EE3E6E}" type="presOf" srcId="{AAEB9AE8-D018-4BCD-8F60-B50A0A0A698D}" destId="{62F738B0-B483-4D74-8248-B29AA7127E21}" srcOrd="0" destOrd="0" presId="urn:microsoft.com/office/officeart/2005/8/layout/radial4#1"/>
    <dgm:cxn modelId="{3BE0E8CD-15BB-4D19-8FBE-03FAAF170D35}" srcId="{1ED6B4DA-C772-4E33-B8B0-995DB2704C68}" destId="{84D95D4C-B085-40A3-AEF0-5A468318D57E}" srcOrd="2" destOrd="0" parTransId="{AAEB9AE8-D018-4BCD-8F60-B50A0A0A698D}" sibTransId="{98539531-FF6E-4562-918B-3FCEF1C68EA1}"/>
    <dgm:cxn modelId="{FAA368B2-E299-4352-90B4-0F2036624152}" srcId="{1ED6B4DA-C772-4E33-B8B0-995DB2704C68}" destId="{60F81BBF-1EAF-439B-AC09-F76480746D78}" srcOrd="0" destOrd="0" parTransId="{61E5D7A9-CB02-48F9-9CE1-3C1596437C8E}" sibTransId="{51414E41-1389-4E1B-AAEB-DE068310ABCA}"/>
    <dgm:cxn modelId="{9D0522E4-8AE9-4C26-BBB5-79D6B200BDA2}" srcId="{B389D27C-AED0-49AC-BF01-371A0278AA1A}" destId="{1ED6B4DA-C772-4E33-B8B0-995DB2704C68}" srcOrd="0" destOrd="0" parTransId="{890DDE8A-39FB-42BE-932B-83820E51FEFF}" sibTransId="{0B19E2A0-B6FE-41EA-8545-5D55577713A5}"/>
    <dgm:cxn modelId="{5380792E-B286-4055-8B45-23A9703E30A7}" type="presParOf" srcId="{6469895E-06B9-48CF-A3E0-00BFC852DB0E}" destId="{A0A40D8C-101B-41FD-B486-9385F6D177AC}" srcOrd="0" destOrd="0" presId="urn:microsoft.com/office/officeart/2005/8/layout/radial4#1"/>
    <dgm:cxn modelId="{5AF5B4E6-779A-4CAB-A1C7-F4D8D8BF230E}" type="presParOf" srcId="{6469895E-06B9-48CF-A3E0-00BFC852DB0E}" destId="{0FC892A7-9716-4DA2-8B3F-F5751ADC32F9}" srcOrd="1" destOrd="0" presId="urn:microsoft.com/office/officeart/2005/8/layout/radial4#1"/>
    <dgm:cxn modelId="{6856F21E-4937-4222-AD46-E2811EBF4CF2}" type="presParOf" srcId="{6469895E-06B9-48CF-A3E0-00BFC852DB0E}" destId="{FF0FE9DF-9784-4F67-A546-08A3FBB1100D}" srcOrd="2" destOrd="0" presId="urn:microsoft.com/office/officeart/2005/8/layout/radial4#1"/>
    <dgm:cxn modelId="{15F212BE-06DA-4D98-AE33-F0E29A22FD6B}" type="presParOf" srcId="{6469895E-06B9-48CF-A3E0-00BFC852DB0E}" destId="{A66D9D63-D2CA-445B-BE05-7F38E619A6E5}" srcOrd="3" destOrd="0" presId="urn:microsoft.com/office/officeart/2005/8/layout/radial4#1"/>
    <dgm:cxn modelId="{B46CDF01-D37C-411D-A407-296A4F1A32AD}" type="presParOf" srcId="{6469895E-06B9-48CF-A3E0-00BFC852DB0E}" destId="{E4E3F63B-50D0-4287-983D-F66F9A2FC8B0}" srcOrd="4" destOrd="0" presId="urn:microsoft.com/office/officeart/2005/8/layout/radial4#1"/>
    <dgm:cxn modelId="{DCC8F746-A560-44D0-B926-2230063A2D33}" type="presParOf" srcId="{6469895E-06B9-48CF-A3E0-00BFC852DB0E}" destId="{62F738B0-B483-4D74-8248-B29AA7127E21}" srcOrd="5" destOrd="0" presId="urn:microsoft.com/office/officeart/2005/8/layout/radial4#1"/>
    <dgm:cxn modelId="{9FF189BA-75B4-4C50-ADEA-1C179B7CAB7C}" type="presParOf" srcId="{6469895E-06B9-48CF-A3E0-00BFC852DB0E}" destId="{0DAD1289-5D37-409B-A2EC-5B488C17D101}" srcOrd="6" destOrd="0" presId="urn:microsoft.com/office/officeart/2005/8/layout/radial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5A287-F585-406A-BB46-321AF610D3C3}" type="doc">
      <dgm:prSet loTypeId="urn:microsoft.com/office/officeart/2005/8/layout/vList2#1" loCatId="list" qsTypeId="urn:microsoft.com/office/officeart/2005/8/quickstyle/simple1#9" qsCatId="simple" csTypeId="urn:microsoft.com/office/officeart/2005/8/colors/accent1_2#9" csCatId="accent1" phldr="1"/>
      <dgm:spPr/>
      <dgm:t>
        <a:bodyPr/>
        <a:lstStyle/>
        <a:p>
          <a:endParaRPr lang="zh-CN" altLang="en-US"/>
        </a:p>
      </dgm:t>
    </dgm:pt>
    <dgm:pt modelId="{EF40207D-9EF9-400C-ADC1-1B8201146E13}">
      <dgm:prSet phldrT="[文本]" custT="1"/>
      <dgm:spPr/>
      <dgm:t>
        <a:bodyPr/>
        <a:lstStyle/>
        <a:p>
          <a:r>
            <a:rPr lang="zh-CN" altLang="en-US" sz="1400" dirty="0" smtClean="0"/>
            <a:t>关于品牌使用方面</a:t>
          </a:r>
          <a:endParaRPr lang="zh-CN" altLang="en-US" sz="1400" dirty="0"/>
        </a:p>
      </dgm:t>
    </dgm:pt>
    <dgm:pt modelId="{1D993DE7-FEFC-4B8F-9C13-9DCFA3969269}" type="parTrans" cxnId="{B5AC2F1D-CD3A-45A4-85EC-A00B0D00BEB3}">
      <dgm:prSet/>
      <dgm:spPr/>
      <dgm:t>
        <a:bodyPr/>
        <a:lstStyle/>
        <a:p>
          <a:endParaRPr lang="zh-CN" altLang="en-US"/>
        </a:p>
      </dgm:t>
    </dgm:pt>
    <dgm:pt modelId="{5A289932-F233-4924-9E33-87AB2836E1E4}" type="sibTrans" cxnId="{B5AC2F1D-CD3A-45A4-85EC-A00B0D00BEB3}">
      <dgm:prSet/>
      <dgm:spPr/>
      <dgm:t>
        <a:bodyPr/>
        <a:lstStyle/>
        <a:p>
          <a:endParaRPr lang="zh-CN" altLang="en-US"/>
        </a:p>
      </dgm:t>
    </dgm:pt>
    <dgm:pt modelId="{65CD36F0-8E4C-4F0E-84B4-1B6216280DE3}">
      <dgm:prSet phldrT="[文本]"/>
      <dgm:spPr/>
      <dgm:t>
        <a:bodyPr/>
        <a:lstStyle/>
        <a:p>
          <a:r>
            <a:rPr lang="zh-CN" altLang="en-US" dirty="0" smtClean="0"/>
            <a:t>维护市场公平竞争方面</a:t>
          </a:r>
          <a:endParaRPr lang="zh-CN" altLang="en-US" dirty="0"/>
        </a:p>
      </dgm:t>
    </dgm:pt>
    <dgm:pt modelId="{5A9C03B9-CCA1-4416-9AB4-E3CD7CC81099}" type="parTrans" cxnId="{E22101CB-F550-4143-B61B-92B3086601A9}">
      <dgm:prSet/>
      <dgm:spPr/>
      <dgm:t>
        <a:bodyPr/>
        <a:lstStyle/>
        <a:p>
          <a:endParaRPr lang="zh-CN" altLang="en-US"/>
        </a:p>
      </dgm:t>
    </dgm:pt>
    <dgm:pt modelId="{D159762F-48DC-49C8-A6DE-559EEC8D421F}" type="sibTrans" cxnId="{E22101CB-F550-4143-B61B-92B3086601A9}">
      <dgm:prSet/>
      <dgm:spPr/>
      <dgm:t>
        <a:bodyPr/>
        <a:lstStyle/>
        <a:p>
          <a:endParaRPr lang="zh-CN" altLang="en-US"/>
        </a:p>
      </dgm:t>
    </dgm:pt>
    <dgm:pt modelId="{0A484C72-D034-4C05-A357-BF1411FFC563}">
      <dgm:prSet phldrT="[文本]"/>
      <dgm:spPr/>
      <dgm:t>
        <a:bodyPr/>
        <a:lstStyle/>
        <a:p>
          <a:r>
            <a:rPr lang="zh-CN" altLang="en-US" dirty="0" smtClean="0"/>
            <a:t>基础设施和业务处理要求</a:t>
          </a:r>
          <a:endParaRPr lang="zh-CN" altLang="en-US" dirty="0"/>
        </a:p>
      </dgm:t>
    </dgm:pt>
    <dgm:pt modelId="{98217EC0-2F71-433E-BB07-97A16535A3B1}" type="parTrans" cxnId="{9E06B4DE-565A-46C0-B8B6-5F354DB11FFE}">
      <dgm:prSet/>
      <dgm:spPr/>
      <dgm:t>
        <a:bodyPr/>
        <a:lstStyle/>
        <a:p>
          <a:endParaRPr lang="zh-CN" altLang="en-US"/>
        </a:p>
      </dgm:t>
    </dgm:pt>
    <dgm:pt modelId="{BB347CF2-9672-4C8F-846D-F783251B14D4}" type="sibTrans" cxnId="{9E06B4DE-565A-46C0-B8B6-5F354DB11FFE}">
      <dgm:prSet/>
      <dgm:spPr/>
      <dgm:t>
        <a:bodyPr/>
        <a:lstStyle/>
        <a:p>
          <a:endParaRPr lang="zh-CN" altLang="en-US"/>
        </a:p>
      </dgm:t>
    </dgm:pt>
    <dgm:pt modelId="{9221316A-3E49-40AE-839B-9373599E8204}">
      <dgm:prSet phldrT="[文本]"/>
      <dgm:spPr/>
      <dgm:t>
        <a:bodyPr/>
        <a:lstStyle/>
        <a:p>
          <a:r>
            <a:rPr lang="zh-CN" altLang="en-US" dirty="0" smtClean="0"/>
            <a:t>信息安全方面的要求</a:t>
          </a:r>
          <a:endParaRPr lang="zh-CN" altLang="en-US" dirty="0"/>
        </a:p>
      </dgm:t>
    </dgm:pt>
    <dgm:pt modelId="{5838320E-BA39-44EE-A424-B2DA14FAA3F9}" type="parTrans" cxnId="{47872A0F-41B0-49A9-9CD2-259BBBCEA88C}">
      <dgm:prSet/>
      <dgm:spPr/>
      <dgm:t>
        <a:bodyPr/>
        <a:lstStyle/>
        <a:p>
          <a:endParaRPr lang="zh-CN" altLang="en-US"/>
        </a:p>
      </dgm:t>
    </dgm:pt>
    <dgm:pt modelId="{2BA5632B-2C39-48E9-B366-906A7B2CD964}" type="sibTrans" cxnId="{47872A0F-41B0-49A9-9CD2-259BBBCEA88C}">
      <dgm:prSet/>
      <dgm:spPr/>
      <dgm:t>
        <a:bodyPr/>
        <a:lstStyle/>
        <a:p>
          <a:endParaRPr lang="zh-CN" altLang="en-US"/>
        </a:p>
      </dgm:t>
    </dgm:pt>
    <dgm:pt modelId="{BA7AC51F-3938-4602-90A2-BA5765CA4A3C}">
      <dgm:prSet phldrT="[文本]" custT="1"/>
      <dgm:spPr/>
      <dgm:t>
        <a:bodyPr/>
        <a:lstStyle/>
        <a:p>
          <a:r>
            <a:rPr lang="zh-CN" altLang="en-US" sz="1800" b="1" dirty="0" smtClean="0"/>
            <a:t>银行卡清算机构开展银行卡清算业务，应当使用其自有或出资人所有的银行卡清算品牌</a:t>
          </a:r>
          <a:endParaRPr lang="zh-CN" altLang="en-US" sz="1800" b="1" dirty="0"/>
        </a:p>
      </dgm:t>
    </dgm:pt>
    <dgm:pt modelId="{031406AB-C73C-4D21-9F77-6DDCC258F5C8}" type="parTrans" cxnId="{A858DD3C-0348-4833-86F8-AE81D8D48091}">
      <dgm:prSet/>
      <dgm:spPr/>
      <dgm:t>
        <a:bodyPr/>
        <a:lstStyle/>
        <a:p>
          <a:endParaRPr lang="zh-CN" altLang="en-US"/>
        </a:p>
      </dgm:t>
    </dgm:pt>
    <dgm:pt modelId="{410C370D-168E-4D96-880E-0FC67847E3C7}" type="sibTrans" cxnId="{A858DD3C-0348-4833-86F8-AE81D8D48091}">
      <dgm:prSet/>
      <dgm:spPr/>
      <dgm:t>
        <a:bodyPr/>
        <a:lstStyle/>
        <a:p>
          <a:endParaRPr lang="zh-CN" altLang="en-US"/>
        </a:p>
      </dgm:t>
    </dgm:pt>
    <dgm:pt modelId="{7F256185-C71D-4165-B349-D079E02CD8E9}">
      <dgm:prSet phldrT="[文本]" custT="1"/>
      <dgm:spPr/>
      <dgm:t>
        <a:bodyPr/>
        <a:lstStyle/>
        <a:p>
          <a:r>
            <a:rPr lang="zh-CN" altLang="en-US" sz="1800" b="1" dirty="0" smtClean="0"/>
            <a:t>银行卡清算机构不得限制发卡机构和收单机构与其他银行卡清算机构开展合作</a:t>
          </a:r>
          <a:endParaRPr lang="zh-CN" altLang="en-US" sz="1800" b="1" dirty="0"/>
        </a:p>
      </dgm:t>
    </dgm:pt>
    <dgm:pt modelId="{3D95B3C2-9667-4AB2-9B9C-F6F0C597DE3D}" type="parTrans" cxnId="{379F913C-0E0D-4882-AC1B-1FD7530D9BE1}">
      <dgm:prSet/>
      <dgm:spPr/>
      <dgm:t>
        <a:bodyPr/>
        <a:lstStyle/>
        <a:p>
          <a:endParaRPr lang="zh-CN" altLang="en-US"/>
        </a:p>
      </dgm:t>
    </dgm:pt>
    <dgm:pt modelId="{AE994687-CD68-4558-882F-BDC8A9E62BC6}" type="sibTrans" cxnId="{379F913C-0E0D-4882-AC1B-1FD7530D9BE1}">
      <dgm:prSet/>
      <dgm:spPr/>
      <dgm:t>
        <a:bodyPr/>
        <a:lstStyle/>
        <a:p>
          <a:endParaRPr lang="zh-CN" altLang="en-US"/>
        </a:p>
      </dgm:t>
    </dgm:pt>
    <dgm:pt modelId="{C24C56B1-12C7-4E6E-B2D6-A74CF92A0176}">
      <dgm:prSet phldrT="[文本]" custT="1"/>
      <dgm:spPr/>
      <dgm:t>
        <a:bodyPr/>
        <a:lstStyle/>
        <a:p>
          <a:r>
            <a:rPr lang="zh-CN" altLang="en-US" sz="1800" b="1" dirty="0" smtClean="0"/>
            <a:t>应当确保银行卡清算业务基础设施安全、高效和稳定，确保交易数据完整、真实；应当通过境内银行卡清算业务基础设施处理与境内发卡机构或者收单机构之间的业务，并在境内完成资金结算。</a:t>
          </a:r>
          <a:endParaRPr lang="zh-CN" altLang="en-US" sz="1800" b="1" dirty="0"/>
        </a:p>
      </dgm:t>
    </dgm:pt>
    <dgm:pt modelId="{E451B85F-9844-4063-A512-3AE48EE397FA}" type="parTrans" cxnId="{F254D7C3-E513-497C-A92E-7DB4749057D5}">
      <dgm:prSet/>
      <dgm:spPr/>
      <dgm:t>
        <a:bodyPr/>
        <a:lstStyle/>
        <a:p>
          <a:endParaRPr lang="zh-CN" altLang="en-US"/>
        </a:p>
      </dgm:t>
    </dgm:pt>
    <dgm:pt modelId="{0E53093B-219B-4591-899C-EF30612DC2F1}" type="sibTrans" cxnId="{F254D7C3-E513-497C-A92E-7DB4749057D5}">
      <dgm:prSet/>
      <dgm:spPr/>
      <dgm:t>
        <a:bodyPr/>
        <a:lstStyle/>
        <a:p>
          <a:endParaRPr lang="zh-CN" altLang="en-US"/>
        </a:p>
      </dgm:t>
    </dgm:pt>
    <dgm:pt modelId="{951818E8-F7B3-409A-AC83-65E8C32EFF6C}">
      <dgm:prSet phldrT="[文本]" custT="1"/>
      <dgm:spPr/>
      <dgm:t>
        <a:bodyPr/>
        <a:lstStyle/>
        <a:p>
          <a:r>
            <a:rPr lang="zh-CN" altLang="en-US" sz="1800" b="1" dirty="0" smtClean="0"/>
            <a:t>银行卡清算机构应当对从银行卡业务中获取的信息予以保密，除法律法规另有规定外，未经当事人授权不得对外提供。在中国境内收集的有关个人金融信息的存储、处理和分析应当在中国境内进行，</a:t>
          </a:r>
          <a:r>
            <a:rPr lang="zh-CN" altLang="en-US" sz="1800" b="1" u="sng" dirty="0" smtClean="0"/>
            <a:t>为处理银行卡跨境交易且经当事人授权的除外</a:t>
          </a:r>
          <a:r>
            <a:rPr lang="zh-CN" altLang="en-US" sz="1400" dirty="0" smtClean="0"/>
            <a:t>。</a:t>
          </a:r>
          <a:endParaRPr lang="zh-CN" altLang="en-US" sz="1400" dirty="0"/>
        </a:p>
      </dgm:t>
    </dgm:pt>
    <dgm:pt modelId="{A4EE5C58-7BA9-4C38-B275-EF0B81E3B375}" type="parTrans" cxnId="{86ED11AB-62EA-40FB-AA0C-9D384F9FCF41}">
      <dgm:prSet/>
      <dgm:spPr/>
      <dgm:t>
        <a:bodyPr/>
        <a:lstStyle/>
        <a:p>
          <a:endParaRPr lang="zh-CN" altLang="en-US"/>
        </a:p>
      </dgm:t>
    </dgm:pt>
    <dgm:pt modelId="{F5C22C9E-D4A4-4182-B6AD-9854FBE01D14}" type="sibTrans" cxnId="{86ED11AB-62EA-40FB-AA0C-9D384F9FCF41}">
      <dgm:prSet/>
      <dgm:spPr/>
      <dgm:t>
        <a:bodyPr/>
        <a:lstStyle/>
        <a:p>
          <a:endParaRPr lang="zh-CN" altLang="en-US"/>
        </a:p>
      </dgm:t>
    </dgm:pt>
    <dgm:pt modelId="{56AE3C69-1E52-4BD6-B326-ACEB89EEDDA5}" type="pres">
      <dgm:prSet presAssocID="{7495A287-F585-406A-BB46-321AF610D3C3}" presName="linear" presStyleCnt="0">
        <dgm:presLayoutVars>
          <dgm:animLvl val="lvl"/>
          <dgm:resizeHandles val="exact"/>
        </dgm:presLayoutVars>
      </dgm:prSet>
      <dgm:spPr/>
      <dgm:t>
        <a:bodyPr/>
        <a:lstStyle/>
        <a:p>
          <a:endParaRPr lang="zh-CN" altLang="en-US"/>
        </a:p>
      </dgm:t>
    </dgm:pt>
    <dgm:pt modelId="{1640D69C-69FF-499B-A291-B11664026955}" type="pres">
      <dgm:prSet presAssocID="{EF40207D-9EF9-400C-ADC1-1B8201146E13}" presName="parentText" presStyleLbl="node1" presStyleIdx="0" presStyleCnt="4">
        <dgm:presLayoutVars>
          <dgm:chMax val="0"/>
          <dgm:bulletEnabled val="1"/>
        </dgm:presLayoutVars>
      </dgm:prSet>
      <dgm:spPr/>
      <dgm:t>
        <a:bodyPr/>
        <a:lstStyle/>
        <a:p>
          <a:endParaRPr lang="zh-CN" altLang="en-US"/>
        </a:p>
      </dgm:t>
    </dgm:pt>
    <dgm:pt modelId="{4C1749EB-853F-46E4-B66D-B49628064293}" type="pres">
      <dgm:prSet presAssocID="{EF40207D-9EF9-400C-ADC1-1B8201146E13}" presName="childText" presStyleLbl="revTx" presStyleIdx="0" presStyleCnt="4">
        <dgm:presLayoutVars>
          <dgm:bulletEnabled val="1"/>
        </dgm:presLayoutVars>
      </dgm:prSet>
      <dgm:spPr/>
      <dgm:t>
        <a:bodyPr/>
        <a:lstStyle/>
        <a:p>
          <a:endParaRPr lang="zh-CN" altLang="en-US"/>
        </a:p>
      </dgm:t>
    </dgm:pt>
    <dgm:pt modelId="{C6BBFF84-7205-4FF7-A866-47187321535B}" type="pres">
      <dgm:prSet presAssocID="{65CD36F0-8E4C-4F0E-84B4-1B6216280DE3}" presName="parentText" presStyleLbl="node1" presStyleIdx="1" presStyleCnt="4">
        <dgm:presLayoutVars>
          <dgm:chMax val="0"/>
          <dgm:bulletEnabled val="1"/>
        </dgm:presLayoutVars>
      </dgm:prSet>
      <dgm:spPr/>
      <dgm:t>
        <a:bodyPr/>
        <a:lstStyle/>
        <a:p>
          <a:endParaRPr lang="zh-CN" altLang="en-US"/>
        </a:p>
      </dgm:t>
    </dgm:pt>
    <dgm:pt modelId="{DD90540A-DFAA-43A1-8F17-2BFF6944361A}" type="pres">
      <dgm:prSet presAssocID="{65CD36F0-8E4C-4F0E-84B4-1B6216280DE3}" presName="childText" presStyleLbl="revTx" presStyleIdx="1" presStyleCnt="4">
        <dgm:presLayoutVars>
          <dgm:bulletEnabled val="1"/>
        </dgm:presLayoutVars>
      </dgm:prSet>
      <dgm:spPr/>
      <dgm:t>
        <a:bodyPr/>
        <a:lstStyle/>
        <a:p>
          <a:endParaRPr lang="zh-CN" altLang="en-US"/>
        </a:p>
      </dgm:t>
    </dgm:pt>
    <dgm:pt modelId="{32E62D17-48DB-49E1-974F-052C9D25C06D}" type="pres">
      <dgm:prSet presAssocID="{0A484C72-D034-4C05-A357-BF1411FFC563}" presName="parentText" presStyleLbl="node1" presStyleIdx="2" presStyleCnt="4">
        <dgm:presLayoutVars>
          <dgm:chMax val="0"/>
          <dgm:bulletEnabled val="1"/>
        </dgm:presLayoutVars>
      </dgm:prSet>
      <dgm:spPr/>
      <dgm:t>
        <a:bodyPr/>
        <a:lstStyle/>
        <a:p>
          <a:endParaRPr lang="zh-CN" altLang="en-US"/>
        </a:p>
      </dgm:t>
    </dgm:pt>
    <dgm:pt modelId="{F5FDCE9C-806E-42C5-B611-03523591C5A4}" type="pres">
      <dgm:prSet presAssocID="{0A484C72-D034-4C05-A357-BF1411FFC563}" presName="childText" presStyleLbl="revTx" presStyleIdx="2" presStyleCnt="4">
        <dgm:presLayoutVars>
          <dgm:bulletEnabled val="1"/>
        </dgm:presLayoutVars>
      </dgm:prSet>
      <dgm:spPr/>
      <dgm:t>
        <a:bodyPr/>
        <a:lstStyle/>
        <a:p>
          <a:endParaRPr lang="zh-CN" altLang="en-US"/>
        </a:p>
      </dgm:t>
    </dgm:pt>
    <dgm:pt modelId="{45C7EF44-9BE5-4972-B1BD-84F7AF18EC9B}" type="pres">
      <dgm:prSet presAssocID="{9221316A-3E49-40AE-839B-9373599E8204}" presName="parentText" presStyleLbl="node1" presStyleIdx="3" presStyleCnt="4">
        <dgm:presLayoutVars>
          <dgm:chMax val="0"/>
          <dgm:bulletEnabled val="1"/>
        </dgm:presLayoutVars>
      </dgm:prSet>
      <dgm:spPr/>
      <dgm:t>
        <a:bodyPr/>
        <a:lstStyle/>
        <a:p>
          <a:endParaRPr lang="zh-CN" altLang="en-US"/>
        </a:p>
      </dgm:t>
    </dgm:pt>
    <dgm:pt modelId="{AD87C7B8-29FD-442E-A047-AD9B6DA45AB5}" type="pres">
      <dgm:prSet presAssocID="{9221316A-3E49-40AE-839B-9373599E8204}" presName="childText" presStyleLbl="revTx" presStyleIdx="3" presStyleCnt="4">
        <dgm:presLayoutVars>
          <dgm:bulletEnabled val="1"/>
        </dgm:presLayoutVars>
      </dgm:prSet>
      <dgm:spPr/>
      <dgm:t>
        <a:bodyPr/>
        <a:lstStyle/>
        <a:p>
          <a:endParaRPr lang="zh-CN" altLang="en-US"/>
        </a:p>
      </dgm:t>
    </dgm:pt>
  </dgm:ptLst>
  <dgm:cxnLst>
    <dgm:cxn modelId="{2BA07B50-2675-4A14-82CA-E4008C13FD40}" type="presOf" srcId="{65CD36F0-8E4C-4F0E-84B4-1B6216280DE3}" destId="{C6BBFF84-7205-4FF7-A866-47187321535B}" srcOrd="0" destOrd="0" presId="urn:microsoft.com/office/officeart/2005/8/layout/vList2#1"/>
    <dgm:cxn modelId="{A858DD3C-0348-4833-86F8-AE81D8D48091}" srcId="{EF40207D-9EF9-400C-ADC1-1B8201146E13}" destId="{BA7AC51F-3938-4602-90A2-BA5765CA4A3C}" srcOrd="0" destOrd="0" parTransId="{031406AB-C73C-4D21-9F77-6DDCC258F5C8}" sibTransId="{410C370D-168E-4D96-880E-0FC67847E3C7}"/>
    <dgm:cxn modelId="{A9EBFD15-5A67-4D68-AB02-46665868F71F}" type="presOf" srcId="{EF40207D-9EF9-400C-ADC1-1B8201146E13}" destId="{1640D69C-69FF-499B-A291-B11664026955}" srcOrd="0" destOrd="0" presId="urn:microsoft.com/office/officeart/2005/8/layout/vList2#1"/>
    <dgm:cxn modelId="{379F913C-0E0D-4882-AC1B-1FD7530D9BE1}" srcId="{65CD36F0-8E4C-4F0E-84B4-1B6216280DE3}" destId="{7F256185-C71D-4165-B349-D079E02CD8E9}" srcOrd="0" destOrd="0" parTransId="{3D95B3C2-9667-4AB2-9B9C-F6F0C597DE3D}" sibTransId="{AE994687-CD68-4558-882F-BDC8A9E62BC6}"/>
    <dgm:cxn modelId="{86ED11AB-62EA-40FB-AA0C-9D384F9FCF41}" srcId="{9221316A-3E49-40AE-839B-9373599E8204}" destId="{951818E8-F7B3-409A-AC83-65E8C32EFF6C}" srcOrd="0" destOrd="0" parTransId="{A4EE5C58-7BA9-4C38-B275-EF0B81E3B375}" sibTransId="{F5C22C9E-D4A4-4182-B6AD-9854FBE01D14}"/>
    <dgm:cxn modelId="{F254D7C3-E513-497C-A92E-7DB4749057D5}" srcId="{0A484C72-D034-4C05-A357-BF1411FFC563}" destId="{C24C56B1-12C7-4E6E-B2D6-A74CF92A0176}" srcOrd="0" destOrd="0" parTransId="{E451B85F-9844-4063-A512-3AE48EE397FA}" sibTransId="{0E53093B-219B-4591-899C-EF30612DC2F1}"/>
    <dgm:cxn modelId="{BF12C294-AB67-4088-8BC3-28EA8183E96F}" type="presOf" srcId="{0A484C72-D034-4C05-A357-BF1411FFC563}" destId="{32E62D17-48DB-49E1-974F-052C9D25C06D}" srcOrd="0" destOrd="0" presId="urn:microsoft.com/office/officeart/2005/8/layout/vList2#1"/>
    <dgm:cxn modelId="{566988B2-2525-4ED1-BA30-D6F175D8E527}" type="presOf" srcId="{7495A287-F585-406A-BB46-321AF610D3C3}" destId="{56AE3C69-1E52-4BD6-B326-ACEB89EEDDA5}" srcOrd="0" destOrd="0" presId="urn:microsoft.com/office/officeart/2005/8/layout/vList2#1"/>
    <dgm:cxn modelId="{E22101CB-F550-4143-B61B-92B3086601A9}" srcId="{7495A287-F585-406A-BB46-321AF610D3C3}" destId="{65CD36F0-8E4C-4F0E-84B4-1B6216280DE3}" srcOrd="1" destOrd="0" parTransId="{5A9C03B9-CCA1-4416-9AB4-E3CD7CC81099}" sibTransId="{D159762F-48DC-49C8-A6DE-559EEC8D421F}"/>
    <dgm:cxn modelId="{47872A0F-41B0-49A9-9CD2-259BBBCEA88C}" srcId="{7495A287-F585-406A-BB46-321AF610D3C3}" destId="{9221316A-3E49-40AE-839B-9373599E8204}" srcOrd="3" destOrd="0" parTransId="{5838320E-BA39-44EE-A424-B2DA14FAA3F9}" sibTransId="{2BA5632B-2C39-48E9-B366-906A7B2CD964}"/>
    <dgm:cxn modelId="{B5AC2F1D-CD3A-45A4-85EC-A00B0D00BEB3}" srcId="{7495A287-F585-406A-BB46-321AF610D3C3}" destId="{EF40207D-9EF9-400C-ADC1-1B8201146E13}" srcOrd="0" destOrd="0" parTransId="{1D993DE7-FEFC-4B8F-9C13-9DCFA3969269}" sibTransId="{5A289932-F233-4924-9E33-87AB2836E1E4}"/>
    <dgm:cxn modelId="{C08A0DB9-2EA5-45C8-A662-AC9A5F7DD638}" type="presOf" srcId="{9221316A-3E49-40AE-839B-9373599E8204}" destId="{45C7EF44-9BE5-4972-B1BD-84F7AF18EC9B}" srcOrd="0" destOrd="0" presId="urn:microsoft.com/office/officeart/2005/8/layout/vList2#1"/>
    <dgm:cxn modelId="{9BEBFD9A-0110-4CD7-BF80-24B67E999773}" type="presOf" srcId="{C24C56B1-12C7-4E6E-B2D6-A74CF92A0176}" destId="{F5FDCE9C-806E-42C5-B611-03523591C5A4}" srcOrd="0" destOrd="0" presId="urn:microsoft.com/office/officeart/2005/8/layout/vList2#1"/>
    <dgm:cxn modelId="{5FFD18DC-4631-4D91-951D-BA5E55292B34}" type="presOf" srcId="{7F256185-C71D-4165-B349-D079E02CD8E9}" destId="{DD90540A-DFAA-43A1-8F17-2BFF6944361A}" srcOrd="0" destOrd="0" presId="urn:microsoft.com/office/officeart/2005/8/layout/vList2#1"/>
    <dgm:cxn modelId="{15F99B4F-722A-4966-9852-B00A097D601F}" type="presOf" srcId="{BA7AC51F-3938-4602-90A2-BA5765CA4A3C}" destId="{4C1749EB-853F-46E4-B66D-B49628064293}" srcOrd="0" destOrd="0" presId="urn:microsoft.com/office/officeart/2005/8/layout/vList2#1"/>
    <dgm:cxn modelId="{2914F2D5-2D3B-43B4-BA72-0CD1CBB7AF74}" type="presOf" srcId="{951818E8-F7B3-409A-AC83-65E8C32EFF6C}" destId="{AD87C7B8-29FD-442E-A047-AD9B6DA45AB5}" srcOrd="0" destOrd="0" presId="urn:microsoft.com/office/officeart/2005/8/layout/vList2#1"/>
    <dgm:cxn modelId="{9E06B4DE-565A-46C0-B8B6-5F354DB11FFE}" srcId="{7495A287-F585-406A-BB46-321AF610D3C3}" destId="{0A484C72-D034-4C05-A357-BF1411FFC563}" srcOrd="2" destOrd="0" parTransId="{98217EC0-2F71-433E-BB07-97A16535A3B1}" sibTransId="{BB347CF2-9672-4C8F-846D-F783251B14D4}"/>
    <dgm:cxn modelId="{9149582C-72D7-421F-ACB9-618BD99FF0D5}" type="presParOf" srcId="{56AE3C69-1E52-4BD6-B326-ACEB89EEDDA5}" destId="{1640D69C-69FF-499B-A291-B11664026955}" srcOrd="0" destOrd="0" presId="urn:microsoft.com/office/officeart/2005/8/layout/vList2#1"/>
    <dgm:cxn modelId="{FEFC2D3C-1923-4F54-A609-29EB5D4BEDCE}" type="presParOf" srcId="{56AE3C69-1E52-4BD6-B326-ACEB89EEDDA5}" destId="{4C1749EB-853F-46E4-B66D-B49628064293}" srcOrd="1" destOrd="0" presId="urn:microsoft.com/office/officeart/2005/8/layout/vList2#1"/>
    <dgm:cxn modelId="{D13C205E-7666-43DD-9982-EF0A2A8449E9}" type="presParOf" srcId="{56AE3C69-1E52-4BD6-B326-ACEB89EEDDA5}" destId="{C6BBFF84-7205-4FF7-A866-47187321535B}" srcOrd="2" destOrd="0" presId="urn:microsoft.com/office/officeart/2005/8/layout/vList2#1"/>
    <dgm:cxn modelId="{8A92AE43-D39C-48F2-BA16-4EDAADCAFDA4}" type="presParOf" srcId="{56AE3C69-1E52-4BD6-B326-ACEB89EEDDA5}" destId="{DD90540A-DFAA-43A1-8F17-2BFF6944361A}" srcOrd="3" destOrd="0" presId="urn:microsoft.com/office/officeart/2005/8/layout/vList2#1"/>
    <dgm:cxn modelId="{D8903BC0-7EA9-4AD7-9EE7-BB39CAD902AD}" type="presParOf" srcId="{56AE3C69-1E52-4BD6-B326-ACEB89EEDDA5}" destId="{32E62D17-48DB-49E1-974F-052C9D25C06D}" srcOrd="4" destOrd="0" presId="urn:microsoft.com/office/officeart/2005/8/layout/vList2#1"/>
    <dgm:cxn modelId="{AAB45729-08BC-4959-98AE-2697CA4E2414}" type="presParOf" srcId="{56AE3C69-1E52-4BD6-B326-ACEB89EEDDA5}" destId="{F5FDCE9C-806E-42C5-B611-03523591C5A4}" srcOrd="5" destOrd="0" presId="urn:microsoft.com/office/officeart/2005/8/layout/vList2#1"/>
    <dgm:cxn modelId="{EAFA4C13-9BC7-4938-95B8-E1EDC9990D0C}" type="presParOf" srcId="{56AE3C69-1E52-4BD6-B326-ACEB89EEDDA5}" destId="{45C7EF44-9BE5-4972-B1BD-84F7AF18EC9B}" srcOrd="6" destOrd="0" presId="urn:microsoft.com/office/officeart/2005/8/layout/vList2#1"/>
    <dgm:cxn modelId="{BFB26E66-C213-460D-8840-BA149819FBBF}" type="presParOf" srcId="{56AE3C69-1E52-4BD6-B326-ACEB89EEDDA5}" destId="{AD87C7B8-29FD-442E-A047-AD9B6DA45AB5}" srcOrd="7"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03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03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3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03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B0604020202020204" pitchFamily="34" charset="0"/>
              </a:defRPr>
            </a:lvl1pPr>
          </a:lstStyle>
          <a:p>
            <a:fld id="{23C45141-D7E6-414B-B95D-31BFA8E3C00F}" type="slidenum">
              <a:rPr lang="en-US" altLang="zh-CN"/>
              <a:t>‹#›</a:t>
            </a:fld>
            <a:endParaRPr lang="en-US" altLang="zh-CN"/>
          </a:p>
        </p:txBody>
      </p:sp>
    </p:spTree>
    <p:extLst>
      <p:ext uri="{BB962C8B-B14F-4D97-AF65-F5344CB8AC3E}">
        <p14:creationId xmlns:p14="http://schemas.microsoft.com/office/powerpoint/2010/main" val="1865660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10"/>
          </p:nvPr>
        </p:nvSpPr>
        <p:spPr/>
        <p:txBody>
          <a:bodyPr/>
          <a:lstStyle/>
          <a:p>
            <a:fld id="{23C45141-D7E6-414B-B95D-31BFA8E3C00F}" type="slidenum">
              <a:rPr lang="en-US" altLang="zh-CN" smtClean="0">
                <a:solidFill>
                  <a:srgbClr val="000000"/>
                </a:solidFill>
              </a:rPr>
              <a:t>15</a:t>
            </a:fld>
            <a:endParaRPr lang="en-US" altLang="zh-CN">
              <a:solidFill>
                <a:srgbClr val="000000"/>
              </a:solidFill>
            </a:endParaRPr>
          </a:p>
        </p:txBody>
      </p:sp>
    </p:spTree>
    <p:extLst>
      <p:ext uri="{BB962C8B-B14F-4D97-AF65-F5344CB8AC3E}">
        <p14:creationId xmlns:p14="http://schemas.microsoft.com/office/powerpoint/2010/main" val="418317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DF806D7-A71F-4F4F-A496-40EFC40F89AA}" type="slidenum">
              <a:rPr lang="en-US" altLang="zh-CN"/>
              <a:t>70</a:t>
            </a:fld>
            <a:endParaRPr lang="en-US" altLang="zh-CN"/>
          </a:p>
        </p:txBody>
      </p:sp>
      <p:sp>
        <p:nvSpPr>
          <p:cNvPr id="272386" name="幻灯片图像占位符 1"/>
          <p:cNvSpPr>
            <a:spLocks noGrp="1" noRot="1" noChangeAspect="1" noChangeArrowheads="1" noTextEdit="1"/>
          </p:cNvSpPr>
          <p:nvPr>
            <p:ph type="sldImg"/>
          </p:nvPr>
        </p:nvSpPr>
        <p:spPr>
          <a:xfrm>
            <a:off x="1143000" y="685800"/>
            <a:ext cx="4572000" cy="3429000"/>
          </a:xfrm>
        </p:spPr>
      </p:sp>
      <p:sp>
        <p:nvSpPr>
          <p:cNvPr id="272387"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ja-JP" altLang="ja-JP"/>
          </a:p>
        </p:txBody>
      </p:sp>
      <p:sp>
        <p:nvSpPr>
          <p:cNvPr id="272388" name="灯片编号占位符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7B2EE97-1BA5-47EE-9094-1BB83CFAC6BA}" type="slidenum">
              <a:rPr lang="en-US" altLang="zh-CN"/>
              <a:t>70</a:t>
            </a:fld>
            <a:endParaRPr lang="en-US" altLang="zh-CN"/>
          </a:p>
        </p:txBody>
      </p:sp>
    </p:spTree>
    <p:extLst>
      <p:ext uri="{BB962C8B-B14F-4D97-AF65-F5344CB8AC3E}">
        <p14:creationId xmlns:p14="http://schemas.microsoft.com/office/powerpoint/2010/main" val="367904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459CD73-48BC-4FE9-9CA2-C768ECF6D1DE}" type="slidenum">
              <a:rPr lang="en-US" altLang="zh-CN"/>
              <a:t>76</a:t>
            </a:fld>
            <a:endParaRPr lang="en-US" altLang="zh-CN"/>
          </a:p>
        </p:txBody>
      </p:sp>
      <p:sp>
        <p:nvSpPr>
          <p:cNvPr id="210946" name="幻灯片图像占位符 1"/>
          <p:cNvSpPr>
            <a:spLocks noGrp="1" noRot="1" noChangeAspect="1" noChangeArrowheads="1" noTextEdit="1"/>
          </p:cNvSpPr>
          <p:nvPr>
            <p:ph type="sldImg"/>
          </p:nvPr>
        </p:nvSpPr>
        <p:spPr>
          <a:xfrm>
            <a:off x="1143000" y="685800"/>
            <a:ext cx="4572000" cy="3429000"/>
          </a:xfrm>
        </p:spPr>
      </p:sp>
      <p:sp>
        <p:nvSpPr>
          <p:cNvPr id="210947"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ja-JP" altLang="ja-JP"/>
          </a:p>
        </p:txBody>
      </p:sp>
      <p:sp>
        <p:nvSpPr>
          <p:cNvPr id="210948" name="灯片编号占位符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fontAlgn="base">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F514D87-5DA6-4C37-9155-CABF2B7664D7}" type="slidenum">
              <a:rPr lang="en-US" altLang="zh-CN">
                <a:solidFill>
                  <a:srgbClr val="000000"/>
                </a:solidFill>
              </a:rPr>
              <a:t>76</a:t>
            </a:fld>
            <a:endParaRPr lang="en-US" altLang="zh-CN">
              <a:solidFill>
                <a:srgbClr val="000000"/>
              </a:solidFill>
            </a:endParaRPr>
          </a:p>
        </p:txBody>
      </p:sp>
    </p:spTree>
    <p:extLst>
      <p:ext uri="{BB962C8B-B14F-4D97-AF65-F5344CB8AC3E}">
        <p14:creationId xmlns:p14="http://schemas.microsoft.com/office/powerpoint/2010/main" val="384245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36546" name="Group 2"/>
          <p:cNvGrpSpPr/>
          <p:nvPr/>
        </p:nvGrpSpPr>
        <p:grpSpPr bwMode="auto">
          <a:xfrm>
            <a:off x="1" y="2438402"/>
            <a:ext cx="9009063" cy="1052513"/>
            <a:chOff x="0" y="1536"/>
            <a:chExt cx="5675" cy="663"/>
          </a:xfrm>
        </p:grpSpPr>
        <p:grpSp>
          <p:nvGrpSpPr>
            <p:cNvPr id="236547" name="Group 3"/>
            <p:cNvGrpSpPr/>
            <p:nvPr/>
          </p:nvGrpSpPr>
          <p:grpSpPr bwMode="auto">
            <a:xfrm>
              <a:off x="183" y="1604"/>
              <a:ext cx="448" cy="299"/>
              <a:chOff x="720" y="336"/>
              <a:chExt cx="624" cy="432"/>
            </a:xfrm>
          </p:grpSpPr>
          <p:sp>
            <p:nvSpPr>
              <p:cNvPr id="2365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236550" name="Group 6"/>
            <p:cNvGrpSpPr/>
            <p:nvPr/>
          </p:nvGrpSpPr>
          <p:grpSpPr bwMode="auto">
            <a:xfrm>
              <a:off x="261" y="1870"/>
              <a:ext cx="465" cy="299"/>
              <a:chOff x="912" y="2640"/>
              <a:chExt cx="672" cy="432"/>
            </a:xfrm>
          </p:grpSpPr>
          <p:sp>
            <p:nvSpPr>
              <p:cNvPr id="2365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365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65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36556"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365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2365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365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2365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4D23C70-5D3F-4C23-A09B-6D2C18566ED7}"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B3C4BA-2C6A-45A5-8BB9-B698551E9D38}"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ja-JP"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C8239E-0547-49CF-BE4F-B2BEA2FEB706}"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smtClean="0"/>
              <a:t>单击此处编辑母版标题样式</a:t>
            </a:r>
            <a:endParaRPr lang="ja-JP" altLang="en-US"/>
          </a:p>
        </p:txBody>
      </p:sp>
      <p:sp>
        <p:nvSpPr>
          <p:cNvPr id="3" name="表格占位符 2"/>
          <p:cNvSpPr>
            <a:spLocks noGrp="1"/>
          </p:cNvSpPr>
          <p:nvPr>
            <p:ph type="tbl" idx="1"/>
          </p:nvPr>
        </p:nvSpPr>
        <p:spPr>
          <a:xfrm>
            <a:off x="1182688" y="2017713"/>
            <a:ext cx="7772400" cy="4114800"/>
          </a:xfrm>
        </p:spPr>
        <p:txBody>
          <a:bodyPr/>
          <a:lstStyle/>
          <a:p>
            <a:endParaRPr lang="ja-JP"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FC6C447D-1F19-423F-8E34-8014F172FC3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6202A4-8ACF-4184-B694-3A28F6E0C27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smtClean="0"/>
              <a:t>单击此处编辑母版标题样式</a:t>
            </a:r>
            <a:endParaRPr lang="ja-JP"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B22929-90BC-4BA0-9BE6-0CCA451A6761}"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94EB05-C619-4B7C-9220-E6D851915290}"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ja-JP"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785A6F6-2693-4D00-A08D-EA050942053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ja-JP"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F9EE63D-0B1E-4685-9F11-3D610900F04B}"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B0D2D77-E301-44D9-9009-75FDAC226F6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smtClean="0"/>
              <a:t>单击此处编辑母版标题样式</a:t>
            </a:r>
            <a:endParaRPr lang="ja-JP" altLang="en-US"/>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ja-JP"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B1BC0A-AA7E-4CFE-9AFA-B53249DBC5E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smtClean="0"/>
              <a:t>单击此处编辑母版标题样式</a:t>
            </a:r>
            <a:endParaRPr lang="ja-JP"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2DF0BF-1CE9-4E93-B70F-4021227EC65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ChangeArrowheads="1"/>
          </p:cNvSpPr>
          <p:nvPr/>
        </p:nvSpPr>
        <p:spPr bwMode="ltGray">
          <a:xfrm>
            <a:off x="417513" y="1098552"/>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3" name="Rectangle 3"/>
          <p:cNvSpPr>
            <a:spLocks noChangeArrowheads="1"/>
          </p:cNvSpPr>
          <p:nvPr/>
        </p:nvSpPr>
        <p:spPr bwMode="ltGray">
          <a:xfrm>
            <a:off x="800101" y="1098552"/>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4" name="Rectangle 4"/>
          <p:cNvSpPr>
            <a:spLocks noChangeArrowheads="1"/>
          </p:cNvSpPr>
          <p:nvPr/>
        </p:nvSpPr>
        <p:spPr bwMode="ltGray">
          <a:xfrm>
            <a:off x="541339" y="1520827"/>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5" name="Rectangle 5"/>
          <p:cNvSpPr>
            <a:spLocks noChangeArrowheads="1"/>
          </p:cNvSpPr>
          <p:nvPr/>
        </p:nvSpPr>
        <p:spPr bwMode="ltGray">
          <a:xfrm>
            <a:off x="911226" y="1520827"/>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6" name="Rectangle 6"/>
          <p:cNvSpPr>
            <a:spLocks noChangeArrowheads="1"/>
          </p:cNvSpPr>
          <p:nvPr/>
        </p:nvSpPr>
        <p:spPr bwMode="ltGray">
          <a:xfrm>
            <a:off x="127000" y="1447802"/>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7" name="Rectangle 7"/>
          <p:cNvSpPr>
            <a:spLocks noChangeArrowheads="1"/>
          </p:cNvSpPr>
          <p:nvPr/>
        </p:nvSpPr>
        <p:spPr bwMode="gray">
          <a:xfrm>
            <a:off x="762000" y="990602"/>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8" name="Rectangle 8"/>
          <p:cNvSpPr>
            <a:spLocks noChangeArrowheads="1"/>
          </p:cNvSpPr>
          <p:nvPr/>
        </p:nvSpPr>
        <p:spPr bwMode="gray">
          <a:xfrm>
            <a:off x="442914"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ja-JP" altLang="ja-JP" sz="2400"/>
          </a:p>
        </p:txBody>
      </p:sp>
      <p:sp>
        <p:nvSpPr>
          <p:cNvPr id="235529" name="Rectangle 9"/>
          <p:cNvSpPr>
            <a:spLocks noGrp="1" noChangeArrowheads="1"/>
          </p:cNvSpPr>
          <p:nvPr>
            <p:ph type="title"/>
          </p:nvPr>
        </p:nvSpPr>
        <p:spPr bwMode="auto">
          <a:xfrm>
            <a:off x="1150939"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23553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3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lvl1pPr>
          </a:lstStyle>
          <a:p>
            <a:endParaRPr lang="en-US" altLang="zh-CN"/>
          </a:p>
        </p:txBody>
      </p:sp>
      <p:sp>
        <p:nvSpPr>
          <p:cNvPr id="23553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lvl1pPr>
          </a:lstStyle>
          <a:p>
            <a:endParaRPr lang="en-US" altLang="zh-CN"/>
          </a:p>
        </p:txBody>
      </p:sp>
      <p:sp>
        <p:nvSpPr>
          <p:cNvPr id="2355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vl1pPr>
          </a:lstStyle>
          <a:p>
            <a:fld id="{B5E9ADCD-89BD-4E08-8A0F-4ABCDFBA9EC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59205" y="1454785"/>
            <a:ext cx="6626225" cy="1684020"/>
          </a:xfrm>
        </p:spPr>
        <p:txBody>
          <a:bodyPr/>
          <a:lstStyle/>
          <a:p>
            <a:r>
              <a:rPr lang="zh-CN" altLang="en-US" sz="4000" dirty="0">
                <a:ea typeface="微软雅黑" panose="020B0503020204020204" pitchFamily="34" charset="-122"/>
              </a:rPr>
              <a:t>互金整治背景下：支付结算领域热点问题探讨</a:t>
            </a:r>
          </a:p>
        </p:txBody>
      </p:sp>
      <p:sp>
        <p:nvSpPr>
          <p:cNvPr id="2051" name="Rectangle 3"/>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sz="3600">
                <a:ea typeface="微软雅黑" panose="020B0503020204020204" pitchFamily="34" charset="-122"/>
              </a:rPr>
              <a:t>建立网络支付清算平台</a:t>
            </a:r>
          </a:p>
        </p:txBody>
      </p:sp>
      <p:sp>
        <p:nvSpPr>
          <p:cNvPr id="238595" name="Rectangle 3"/>
          <p:cNvSpPr>
            <a:spLocks noGrp="1" noChangeArrowheads="1"/>
          </p:cNvSpPr>
          <p:nvPr>
            <p:ph type="body" idx="1"/>
          </p:nvPr>
        </p:nvSpPr>
        <p:spPr/>
        <p:txBody>
          <a:bodyPr/>
          <a:lstStyle/>
          <a:p>
            <a:pPr algn="just"/>
            <a:r>
              <a:rPr lang="en-US" altLang="zh-CN" sz="2800">
                <a:latin typeface="宋体" panose="02010600030101010101" pitchFamily="2" charset="-122"/>
              </a:rPr>
              <a:t>《</a:t>
            </a:r>
            <a:r>
              <a:rPr lang="zh-CN" altLang="en-US" sz="2800">
                <a:latin typeface="宋体" panose="02010600030101010101" pitchFamily="2" charset="-122"/>
              </a:rPr>
              <a:t>关于将非银行支付机构网络支付业务由直连模式迁移至网联平台处理的通知</a:t>
            </a:r>
            <a:r>
              <a:rPr lang="en-US" altLang="zh-CN" sz="2800">
                <a:latin typeface="宋体" panose="02010600030101010101" pitchFamily="2" charset="-122"/>
              </a:rPr>
              <a:t>》</a:t>
            </a:r>
            <a:r>
              <a:rPr lang="zh-CN" altLang="en-US" sz="2800">
                <a:latin typeface="宋体" panose="02010600030101010101" pitchFamily="2" charset="-122"/>
              </a:rPr>
              <a:t>（银支付</a:t>
            </a:r>
            <a:r>
              <a:rPr lang="en-US" altLang="zh-CN" sz="2800">
                <a:latin typeface="宋体" panose="02010600030101010101" pitchFamily="2" charset="-122"/>
              </a:rPr>
              <a:t>[2017]209</a:t>
            </a:r>
            <a:r>
              <a:rPr lang="zh-CN" altLang="en-US" sz="2800">
                <a:latin typeface="宋体" panose="02010600030101010101" pitchFamily="2" charset="-122"/>
              </a:rPr>
              <a:t>号</a:t>
            </a:r>
            <a:r>
              <a:rPr lang="en-US" altLang="zh-CN" sz="2800">
                <a:latin typeface="宋体" panose="02010600030101010101" pitchFamily="2" charset="-122"/>
              </a:rPr>
              <a:t>)</a:t>
            </a:r>
            <a:r>
              <a:rPr lang="zh-CN" altLang="en-US" sz="2800">
                <a:latin typeface="宋体" panose="02010600030101010101" pitchFamily="2" charset="-122"/>
              </a:rPr>
              <a:t>要求自</a:t>
            </a:r>
            <a:r>
              <a:rPr lang="en-US" altLang="zh-CN" sz="2800">
                <a:latin typeface="宋体" panose="02010600030101010101" pitchFamily="2" charset="-122"/>
              </a:rPr>
              <a:t>2018</a:t>
            </a:r>
            <a:r>
              <a:rPr lang="zh-CN" altLang="en-US" sz="2800">
                <a:latin typeface="宋体" panose="02010600030101010101" pitchFamily="2" charset="-122"/>
              </a:rPr>
              <a:t>年</a:t>
            </a:r>
            <a:r>
              <a:rPr lang="en-US" altLang="zh-CN" sz="2800">
                <a:latin typeface="宋体" panose="02010600030101010101" pitchFamily="2" charset="-122"/>
              </a:rPr>
              <a:t>6</a:t>
            </a:r>
            <a:r>
              <a:rPr lang="zh-CN" altLang="en-US" sz="2800">
                <a:latin typeface="宋体" panose="02010600030101010101" pitchFamily="2" charset="-122"/>
              </a:rPr>
              <a:t>月</a:t>
            </a:r>
            <a:r>
              <a:rPr lang="en-US" altLang="zh-CN" sz="2800">
                <a:latin typeface="宋体" panose="02010600030101010101" pitchFamily="2" charset="-122"/>
              </a:rPr>
              <a:t>30</a:t>
            </a:r>
            <a:r>
              <a:rPr lang="zh-CN" altLang="en-US" sz="2800">
                <a:latin typeface="宋体" panose="02010600030101010101" pitchFamily="2" charset="-122"/>
              </a:rPr>
              <a:t>日起，支付机构受理的涉及银行账户的网络支付业务全部通过网联平台处理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692275" y="692152"/>
            <a:ext cx="7005638" cy="1139825"/>
          </a:xfrm>
        </p:spPr>
        <p:txBody>
          <a:bodyPr/>
          <a:lstStyle/>
          <a:p>
            <a:r>
              <a:rPr lang="en-US" altLang="zh-CN" sz="3200" b="1">
                <a:solidFill>
                  <a:schemeClr val="tx1"/>
                </a:solidFill>
                <a:latin typeface="微软雅黑" panose="020B0503020204020204" pitchFamily="34" charset="-122"/>
                <a:ea typeface="微软雅黑" panose="020B0503020204020204" pitchFamily="34" charset="-122"/>
              </a:rPr>
              <a:t/>
            </a:r>
            <a:br>
              <a:rPr lang="en-US" altLang="zh-CN" sz="3200" b="1">
                <a:solidFill>
                  <a:schemeClr val="tx1"/>
                </a:solidFill>
                <a:latin typeface="微软雅黑" panose="020B0503020204020204" pitchFamily="34" charset="-122"/>
                <a:ea typeface="微软雅黑" panose="020B0503020204020204" pitchFamily="34" charset="-122"/>
              </a:rPr>
            </a:br>
            <a:r>
              <a:rPr lang="en-US" altLang="zh-CN" sz="3200" b="1">
                <a:solidFill>
                  <a:schemeClr val="tx1"/>
                </a:solidFill>
                <a:latin typeface="微软雅黑" panose="020B0503020204020204" pitchFamily="34" charset="-122"/>
                <a:ea typeface="微软雅黑" panose="020B0503020204020204" pitchFamily="34" charset="-122"/>
              </a:rPr>
              <a:t/>
            </a:r>
            <a:br>
              <a:rPr lang="en-US" altLang="zh-CN" sz="3200" b="1">
                <a:solidFill>
                  <a:schemeClr val="tx1"/>
                </a:solidFill>
                <a:latin typeface="微软雅黑" panose="020B0503020204020204" pitchFamily="34" charset="-122"/>
                <a:ea typeface="微软雅黑" panose="020B0503020204020204" pitchFamily="34" charset="-122"/>
              </a:rPr>
            </a:br>
            <a:r>
              <a:rPr lang="en-US" altLang="zh-CN" sz="3200" b="1">
                <a:solidFill>
                  <a:schemeClr val="tx1"/>
                </a:solidFill>
                <a:latin typeface="微软雅黑" panose="020B0503020204020204" pitchFamily="34" charset="-122"/>
                <a:ea typeface="微软雅黑" panose="020B0503020204020204" pitchFamily="34" charset="-122"/>
              </a:rPr>
              <a:t/>
            </a:r>
            <a:br>
              <a:rPr lang="en-US" altLang="zh-CN" sz="3200" b="1">
                <a:solidFill>
                  <a:schemeClr val="tx1"/>
                </a:solidFill>
                <a:latin typeface="微软雅黑" panose="020B0503020204020204" pitchFamily="34" charset="-122"/>
                <a:ea typeface="微软雅黑" panose="020B0503020204020204" pitchFamily="34" charset="-122"/>
              </a:rPr>
            </a:br>
            <a:r>
              <a:rPr lang="en-US" altLang="zh-CN" sz="3200" b="1">
                <a:solidFill>
                  <a:schemeClr val="tx1"/>
                </a:solidFill>
                <a:latin typeface="微软雅黑" panose="020B0503020204020204" pitchFamily="34" charset="-122"/>
                <a:ea typeface="微软雅黑" panose="020B0503020204020204" pitchFamily="34" charset="-122"/>
              </a:rPr>
              <a:t/>
            </a:r>
            <a:br>
              <a:rPr lang="en-US" altLang="zh-CN" sz="3200" b="1">
                <a:solidFill>
                  <a:schemeClr val="tx1"/>
                </a:solidFill>
                <a:latin typeface="微软雅黑" panose="020B0503020204020204" pitchFamily="34" charset="-122"/>
                <a:ea typeface="微软雅黑" panose="020B0503020204020204" pitchFamily="34" charset="-122"/>
              </a:rPr>
            </a:br>
            <a:r>
              <a:rPr lang="zh-CN" altLang="en-US" sz="3600">
                <a:ea typeface="微软雅黑" panose="020B0503020204020204" pitchFamily="34" charset="-122"/>
              </a:rPr>
              <a:t>加强支付业务系统接口管理</a:t>
            </a:r>
            <a:endParaRPr lang="zh-CN" altLang="en-US" sz="3200">
              <a:ea typeface="微软雅黑" panose="020B0503020204020204" pitchFamily="34" charset="-122"/>
            </a:endParaRPr>
          </a:p>
        </p:txBody>
      </p:sp>
      <p:sp>
        <p:nvSpPr>
          <p:cNvPr id="165891" name="Rectangle 3"/>
          <p:cNvSpPr>
            <a:spLocks noGrp="1" noChangeArrowheads="1"/>
          </p:cNvSpPr>
          <p:nvPr>
            <p:ph type="body" idx="1"/>
          </p:nvPr>
        </p:nvSpPr>
        <p:spPr>
          <a:xfrm>
            <a:off x="1182688" y="2205040"/>
            <a:ext cx="7772400" cy="3927475"/>
          </a:xfrm>
        </p:spPr>
        <p:txBody>
          <a:bodyPr/>
          <a:lstStyle/>
          <a:p>
            <a:pPr>
              <a:lnSpc>
                <a:spcPct val="90000"/>
              </a:lnSpc>
            </a:pPr>
            <a:r>
              <a:rPr lang="en-US" altLang="zh-CN" sz="2400" dirty="0">
                <a:latin typeface="宋体" panose="02010600030101010101" pitchFamily="2" charset="-122"/>
              </a:rPr>
              <a:t>《</a:t>
            </a:r>
            <a:r>
              <a:rPr lang="zh-CN" altLang="en-US" sz="2400" dirty="0">
                <a:latin typeface="宋体" panose="02010600030101010101" pitchFamily="2" charset="-122"/>
              </a:rPr>
              <a:t>关于规范支付创新业务的通知</a:t>
            </a:r>
            <a:r>
              <a:rPr lang="en-US" altLang="zh-CN" sz="2400" dirty="0">
                <a:latin typeface="宋体" panose="02010600030101010101" pitchFamily="2" charset="-122"/>
              </a:rPr>
              <a:t>》(</a:t>
            </a:r>
            <a:r>
              <a:rPr lang="zh-CN" altLang="en-US" sz="2400" dirty="0">
                <a:latin typeface="宋体" panose="02010600030101010101" pitchFamily="2" charset="-122"/>
              </a:rPr>
              <a:t>银发</a:t>
            </a:r>
            <a:r>
              <a:rPr lang="en-US" altLang="zh-CN" sz="2400" dirty="0">
                <a:latin typeface="宋体" panose="02010600030101010101" pitchFamily="2" charset="-122"/>
              </a:rPr>
              <a:t>〔2017〕281</a:t>
            </a:r>
            <a:r>
              <a:rPr lang="zh-CN" altLang="en-US" sz="2400" dirty="0">
                <a:latin typeface="宋体" panose="02010600030101010101" pitchFamily="2" charset="-122"/>
              </a:rPr>
              <a:t>号</a:t>
            </a:r>
            <a:r>
              <a:rPr lang="en-US" altLang="zh-CN" sz="2400" dirty="0">
                <a:latin typeface="宋体" panose="02010600030101010101" pitchFamily="2" charset="-122"/>
              </a:rPr>
              <a:t>)</a:t>
            </a:r>
          </a:p>
          <a:p>
            <a:pPr>
              <a:lnSpc>
                <a:spcPct val="90000"/>
              </a:lnSpc>
            </a:pPr>
            <a:r>
              <a:rPr lang="zh-CN" altLang="en-US" sz="2400" dirty="0">
                <a:latin typeface="宋体" panose="02010600030101010101" pitchFamily="2" charset="-122"/>
              </a:rPr>
              <a:t>各机构应建立支付接口统一管理制度，明确牵头部门，严格业务审批。确保接入单位将支付业务系统接口用于协议约定的范围和用途。</a:t>
            </a:r>
            <a:r>
              <a:rPr lang="zh-CN" altLang="en-US" dirty="0">
                <a:latin typeface="宋体" panose="02010600030101010101" pitchFamily="2" charset="-122"/>
              </a:rPr>
              <a:t> </a:t>
            </a:r>
          </a:p>
          <a:p>
            <a:pPr lvl="1">
              <a:lnSpc>
                <a:spcPct val="90000"/>
              </a:lnSpc>
            </a:pPr>
            <a:r>
              <a:rPr lang="zh-CN" altLang="en-US" sz="2200" dirty="0">
                <a:latin typeface="宋体" panose="02010600030101010101" pitchFamily="2" charset="-122"/>
              </a:rPr>
              <a:t>清算机构、银行、支付机构均应将支付接口管理统一上收至总部进行集中管理并授权分支机构使用。分支机构不得自行对外建立支付接口对接。各机构应建立支付接口统一管理制度，明确牵头部门，严格业务审批。确保接入单位将支付业务系统接口用于协议约定的范围和用途。</a:t>
            </a:r>
          </a:p>
          <a:p>
            <a:pPr>
              <a:lnSpc>
                <a:spcPct val="90000"/>
              </a:lnSpc>
              <a:buFont typeface="Wingdings" panose="05000000000000000000" pitchFamily="2" charset="2"/>
              <a:buChar char="u"/>
            </a:pPr>
            <a:endParaRPr lang="en-US" altLang="zh-CN"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476377" y="836615"/>
            <a:ext cx="6767513" cy="839787"/>
          </a:xfrm>
        </p:spPr>
        <p:txBody>
          <a:bodyPr/>
          <a:lstStyle/>
          <a:p>
            <a:r>
              <a:rPr lang="zh-CN" altLang="en-US" sz="3600">
                <a:ea typeface="微软雅黑" panose="020B0503020204020204" pitchFamily="34" charset="-122"/>
              </a:rPr>
              <a:t>加强支付业务系统接口管理</a:t>
            </a:r>
            <a:endParaRPr lang="zh-CN" altLang="en-US" sz="3600" b="1">
              <a:solidFill>
                <a:schemeClr val="tx1"/>
              </a:solidFill>
              <a:latin typeface="微软雅黑" panose="020B0503020204020204" pitchFamily="34" charset="-122"/>
              <a:ea typeface="微软雅黑" panose="020B0503020204020204" pitchFamily="34" charset="-122"/>
            </a:endParaRPr>
          </a:p>
        </p:txBody>
      </p:sp>
      <p:sp>
        <p:nvSpPr>
          <p:cNvPr id="166915" name="Rectangle 3"/>
          <p:cNvSpPr>
            <a:spLocks noGrp="1" noChangeArrowheads="1"/>
          </p:cNvSpPr>
          <p:nvPr>
            <p:ph type="body" idx="1"/>
          </p:nvPr>
        </p:nvSpPr>
        <p:spPr/>
        <p:txBody>
          <a:bodyPr/>
          <a:lstStyle/>
          <a:p>
            <a:pPr>
              <a:lnSpc>
                <a:spcPct val="80000"/>
              </a:lnSpc>
            </a:pP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关于规范支付创新业务的通知</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银发</a:t>
            </a:r>
            <a:r>
              <a:rPr lang="en-US" altLang="zh-CN" sz="2800" dirty="0">
                <a:latin typeface="宋体" panose="02010600030101010101" pitchFamily="2" charset="-122"/>
                <a:ea typeface="宋体" panose="02010600030101010101" pitchFamily="2" charset="-122"/>
              </a:rPr>
              <a:t>〔2017〕281</a:t>
            </a:r>
            <a:r>
              <a:rPr lang="zh-CN" altLang="en-US" sz="2800" dirty="0">
                <a:latin typeface="宋体" panose="02010600030101010101" pitchFamily="2" charset="-122"/>
                <a:ea typeface="宋体" panose="02010600030101010101" pitchFamily="2" charset="-122"/>
              </a:rPr>
              <a:t>号</a:t>
            </a:r>
            <a:r>
              <a:rPr lang="en-US" altLang="zh-CN" sz="2800" dirty="0">
                <a:latin typeface="宋体" panose="02010600030101010101" pitchFamily="2" charset="-122"/>
                <a:ea typeface="宋体" panose="02010600030101010101" pitchFamily="2" charset="-122"/>
              </a:rPr>
              <a:t>)</a:t>
            </a:r>
          </a:p>
          <a:p>
            <a:pPr>
              <a:lnSpc>
                <a:spcPct val="80000"/>
              </a:lnSpc>
            </a:pPr>
            <a:r>
              <a:rPr lang="zh-CN" altLang="en-US" sz="2800" dirty="0">
                <a:latin typeface="宋体" panose="02010600030101010101" pitchFamily="2" charset="-122"/>
                <a:ea typeface="宋体" panose="02010600030101010101" pitchFamily="2" charset="-122"/>
              </a:rPr>
              <a:t>各银行、支付机构之间不得相互开放和转接支付业务系统接口，预付卡发卡机构为其受理机构开放支付业务系统接口的，以及中国人民银行另有规定的除外。</a:t>
            </a:r>
          </a:p>
          <a:p>
            <a:pPr lvl="1">
              <a:lnSpc>
                <a:spcPct val="80000"/>
              </a:lnSpc>
            </a:pPr>
            <a:r>
              <a:rPr lang="zh-CN" altLang="en-US" sz="2400" dirty="0">
                <a:latin typeface="微软雅黑" panose="020B0503020204020204" pitchFamily="34" charset="-122"/>
              </a:rPr>
              <a:t>银行间、银行与支付机构间、支付机构间均不得进行支付接口的互相开放从而实现直连处理清算业务。支付接口主要是指涉及资金流转、支付指令清分、结算、对账等与支付业务相关的接口。</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p>
          <a:p>
            <a:r>
              <a:rPr lang="zh-CN" altLang="en-US" sz="2400">
                <a:latin typeface="宋体" panose="02010600030101010101" pitchFamily="2" charset="-122"/>
              </a:rPr>
              <a:t>严禁银行、支付机构、清算机构支持或者变相支持无证机构经营支付业务。</a:t>
            </a:r>
          </a:p>
          <a:p>
            <a:pPr lvl="1"/>
            <a:r>
              <a:rPr lang="zh-CN" altLang="en-US" sz="2200">
                <a:latin typeface="宋体" panose="02010600030101010101" pitchFamily="2" charset="-122"/>
              </a:rPr>
              <a:t>银行、支付机构、清算机构应持续加强对自身支付接口和支付业务的管理，明确辨别每笔交易真实情况，为无证机构提供支付通道的，亦要承担违规责任。</a:t>
            </a:r>
          </a:p>
          <a:p>
            <a:endParaRPr lang="en-US" altLang="zh-CN">
              <a:latin typeface="宋体" panose="02010600030101010101" pitchFamily="2" charset="-122"/>
            </a:endParaRPr>
          </a:p>
        </p:txBody>
      </p:sp>
      <p:sp>
        <p:nvSpPr>
          <p:cNvPr id="171013" name="Rectangle 5"/>
          <p:cNvSpPr>
            <a:spLocks noGrp="1" noChangeArrowheads="1"/>
          </p:cNvSpPr>
          <p:nvPr>
            <p:ph type="title"/>
          </p:nvPr>
        </p:nvSpPr>
        <p:spPr>
          <a:xfrm>
            <a:off x="1476377" y="836615"/>
            <a:ext cx="6767513" cy="839787"/>
          </a:xfrm>
          <a:noFill/>
        </p:spPr>
        <p:txBody>
          <a:bodyPr/>
          <a:lstStyle/>
          <a:p>
            <a:r>
              <a:rPr lang="zh-CN" altLang="en-US" sz="4000">
                <a:ea typeface="微软雅黑" panose="020B0503020204020204" pitchFamily="34" charset="-122"/>
              </a:rPr>
              <a:t>加强支付业务系统接口管理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1315720" y="214630"/>
            <a:ext cx="6691630" cy="1461770"/>
          </a:xfrm>
        </p:spPr>
        <p:txBody>
          <a:bodyPr/>
          <a:lstStyle/>
          <a:p>
            <a:r>
              <a:rPr lang="zh-CN" altLang="en-US" sz="3600">
                <a:ea typeface="微软雅黑" panose="020B0503020204020204" pitchFamily="34" charset="-122"/>
                <a:sym typeface="+mn-ea"/>
              </a:rPr>
              <a:t>加强支付业务系统接口管理</a:t>
            </a:r>
            <a:endParaRPr lang="zh-CN" altLang="en-US" sz="3600" b="1">
              <a:latin typeface="微软雅黑" panose="020B0503020204020204" pitchFamily="34" charset="-122"/>
              <a:ea typeface="微软雅黑" panose="020B0503020204020204" pitchFamily="34" charset="-122"/>
            </a:endParaRPr>
          </a:p>
        </p:txBody>
      </p:sp>
      <p:sp>
        <p:nvSpPr>
          <p:cNvPr id="241667" name="Rectangle 3"/>
          <p:cNvSpPr>
            <a:spLocks noGrp="1" noChangeArrowheads="1"/>
          </p:cNvSpPr>
          <p:nvPr>
            <p:ph type="body" idx="1"/>
          </p:nvPr>
        </p:nvSpPr>
        <p:spPr/>
        <p:txBody>
          <a:bodyPr/>
          <a:lstStyle/>
          <a:p>
            <a:r>
              <a:rPr lang="zh-CN" altLang="en-US"/>
              <a:t>违规案例</a:t>
            </a:r>
          </a:p>
        </p:txBody>
      </p:sp>
      <p:sp>
        <p:nvSpPr>
          <p:cNvPr id="4" name="圆角矩形 2"/>
          <p:cNvSpPr>
            <a:spLocks noChangeArrowheads="1"/>
          </p:cNvSpPr>
          <p:nvPr/>
        </p:nvSpPr>
        <p:spPr bwMode="auto">
          <a:xfrm>
            <a:off x="218785" y="3026173"/>
            <a:ext cx="1145428"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 name="圆角矩形 27"/>
          <p:cNvSpPr>
            <a:spLocks noChangeArrowheads="1"/>
          </p:cNvSpPr>
          <p:nvPr/>
        </p:nvSpPr>
        <p:spPr bwMode="auto">
          <a:xfrm>
            <a:off x="209590" y="3872049"/>
            <a:ext cx="1145428"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6" name="圆角矩形 29"/>
          <p:cNvSpPr>
            <a:spLocks noChangeArrowheads="1"/>
          </p:cNvSpPr>
          <p:nvPr/>
        </p:nvSpPr>
        <p:spPr bwMode="auto">
          <a:xfrm>
            <a:off x="211863" y="4703898"/>
            <a:ext cx="1146914" cy="38128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7" name="圆角矩形 37"/>
          <p:cNvSpPr>
            <a:spLocks noChangeArrowheads="1"/>
          </p:cNvSpPr>
          <p:nvPr/>
        </p:nvSpPr>
        <p:spPr bwMode="auto">
          <a:xfrm>
            <a:off x="3161326" y="3163039"/>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8" name="圆角矩形 41"/>
          <p:cNvSpPr>
            <a:spLocks noChangeArrowheads="1"/>
          </p:cNvSpPr>
          <p:nvPr/>
        </p:nvSpPr>
        <p:spPr bwMode="auto">
          <a:xfrm>
            <a:off x="1825216" y="3875122"/>
            <a:ext cx="621503" cy="371719"/>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9" name="圆角矩形 43"/>
          <p:cNvSpPr>
            <a:spLocks noChangeArrowheads="1"/>
          </p:cNvSpPr>
          <p:nvPr/>
        </p:nvSpPr>
        <p:spPr bwMode="auto">
          <a:xfrm>
            <a:off x="5012067" y="4596381"/>
            <a:ext cx="1223962"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0" name="圆角矩形 45"/>
          <p:cNvSpPr>
            <a:spLocks noChangeArrowheads="1"/>
          </p:cNvSpPr>
          <p:nvPr/>
        </p:nvSpPr>
        <p:spPr bwMode="auto">
          <a:xfrm>
            <a:off x="5012067" y="4108221"/>
            <a:ext cx="1185612" cy="367090"/>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1" name="直接连接符 10"/>
          <p:cNvCxnSpPr>
            <a:stCxn id="4" idx="3"/>
          </p:cNvCxnSpPr>
          <p:nvPr/>
        </p:nvCxnSpPr>
        <p:spPr bwMode="auto">
          <a:xfrm>
            <a:off x="1364213" y="3216816"/>
            <a:ext cx="438445" cy="73704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2" name="圆角矩形 39"/>
          <p:cNvSpPr>
            <a:spLocks noChangeArrowheads="1"/>
          </p:cNvSpPr>
          <p:nvPr/>
        </p:nvSpPr>
        <p:spPr bwMode="auto">
          <a:xfrm>
            <a:off x="8106737" y="4006078"/>
            <a:ext cx="780384" cy="38875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bwMode="auto">
          <a:xfrm flipV="1">
            <a:off x="1396816" y="4336602"/>
            <a:ext cx="432803" cy="57359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4" name="直接连接符 13"/>
          <p:cNvCxnSpPr/>
          <p:nvPr/>
        </p:nvCxnSpPr>
        <p:spPr bwMode="auto">
          <a:xfrm>
            <a:off x="1394285" y="4078344"/>
            <a:ext cx="408373" cy="1242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5" name="圆角矩形 37"/>
          <p:cNvSpPr>
            <a:spLocks noChangeArrowheads="1"/>
          </p:cNvSpPr>
          <p:nvPr/>
        </p:nvSpPr>
        <p:spPr bwMode="auto">
          <a:xfrm>
            <a:off x="3141148" y="4645486"/>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6" name="直接连接符 15"/>
          <p:cNvCxnSpPr>
            <a:endCxn id="8" idx="3"/>
          </p:cNvCxnSpPr>
          <p:nvPr/>
        </p:nvCxnSpPr>
        <p:spPr bwMode="auto">
          <a:xfrm flipH="1">
            <a:off x="2446719" y="3419837"/>
            <a:ext cx="602459" cy="64114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7" name="直接连接符 16"/>
          <p:cNvCxnSpPr/>
          <p:nvPr/>
        </p:nvCxnSpPr>
        <p:spPr bwMode="auto">
          <a:xfrm flipH="1" flipV="1">
            <a:off x="2473394" y="4060984"/>
            <a:ext cx="513593" cy="54309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8" name="直接连接符 17"/>
          <p:cNvCxnSpPr>
            <a:endCxn id="23" idx="3"/>
          </p:cNvCxnSpPr>
          <p:nvPr/>
        </p:nvCxnSpPr>
        <p:spPr bwMode="auto">
          <a:xfrm flipH="1">
            <a:off x="4343912" y="3781003"/>
            <a:ext cx="586210" cy="47398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9" name="直接连接符 18"/>
          <p:cNvCxnSpPr>
            <a:endCxn id="23" idx="3"/>
          </p:cNvCxnSpPr>
          <p:nvPr/>
        </p:nvCxnSpPr>
        <p:spPr bwMode="auto">
          <a:xfrm flipH="1" flipV="1">
            <a:off x="4343912" y="4254985"/>
            <a:ext cx="598084" cy="47327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0" name="直接连接符 19"/>
          <p:cNvCxnSpPr/>
          <p:nvPr/>
        </p:nvCxnSpPr>
        <p:spPr bwMode="auto">
          <a:xfrm flipH="1">
            <a:off x="6186971" y="3611342"/>
            <a:ext cx="393878" cy="11649"/>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1" name="直接连接符 20"/>
          <p:cNvCxnSpPr/>
          <p:nvPr/>
        </p:nvCxnSpPr>
        <p:spPr bwMode="auto">
          <a:xfrm flipH="1">
            <a:off x="4350417" y="4257954"/>
            <a:ext cx="591579"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2" name="圆角矩形 37"/>
          <p:cNvSpPr>
            <a:spLocks noChangeArrowheads="1"/>
          </p:cNvSpPr>
          <p:nvPr/>
        </p:nvSpPr>
        <p:spPr bwMode="auto">
          <a:xfrm>
            <a:off x="3128415" y="3616488"/>
            <a:ext cx="1412996" cy="38402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3" name="圆角矩形 37"/>
          <p:cNvSpPr>
            <a:spLocks noChangeArrowheads="1"/>
          </p:cNvSpPr>
          <p:nvPr/>
        </p:nvSpPr>
        <p:spPr bwMode="auto">
          <a:xfrm>
            <a:off x="3119949" y="4058929"/>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4" name="圆角矩形 39"/>
          <p:cNvSpPr>
            <a:spLocks noChangeArrowheads="1"/>
          </p:cNvSpPr>
          <p:nvPr/>
        </p:nvSpPr>
        <p:spPr bwMode="auto">
          <a:xfrm>
            <a:off x="4993864" y="3360014"/>
            <a:ext cx="1225550" cy="59621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25" name="圆角矩形 39"/>
          <p:cNvSpPr>
            <a:spLocks noChangeArrowheads="1"/>
          </p:cNvSpPr>
          <p:nvPr/>
        </p:nvSpPr>
        <p:spPr bwMode="auto">
          <a:xfrm>
            <a:off x="6643522" y="3419837"/>
            <a:ext cx="1005123" cy="35592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bwMode="auto">
          <a:xfrm flipH="1">
            <a:off x="6259705" y="4751767"/>
            <a:ext cx="391665" cy="442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 name="圆角矩形 39"/>
          <p:cNvSpPr>
            <a:spLocks noChangeArrowheads="1"/>
          </p:cNvSpPr>
          <p:nvPr/>
        </p:nvSpPr>
        <p:spPr bwMode="auto">
          <a:xfrm>
            <a:off x="6651370" y="4604080"/>
            <a:ext cx="1040992" cy="365908"/>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bwMode="auto">
          <a:xfrm>
            <a:off x="7648645" y="3574483"/>
            <a:ext cx="416947" cy="3793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9" name="直接连接符 28"/>
          <p:cNvCxnSpPr/>
          <p:nvPr/>
        </p:nvCxnSpPr>
        <p:spPr bwMode="auto">
          <a:xfrm flipV="1">
            <a:off x="7692362" y="4419929"/>
            <a:ext cx="414375" cy="40133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30" name="直接箭头连接符 29"/>
          <p:cNvCxnSpPr>
            <a:stCxn id="4" idx="3"/>
          </p:cNvCxnSpPr>
          <p:nvPr/>
        </p:nvCxnSpPr>
        <p:spPr bwMode="auto">
          <a:xfrm>
            <a:off x="1364213" y="3216816"/>
            <a:ext cx="438445" cy="73704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1393995" y="4319497"/>
            <a:ext cx="448252" cy="586444"/>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1393585" y="4070519"/>
            <a:ext cx="409073" cy="4137"/>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7707086" y="4419929"/>
            <a:ext cx="399651" cy="37764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2462566" y="4041546"/>
            <a:ext cx="554124" cy="598945"/>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stCxn id="23" idx="3"/>
          </p:cNvCxnSpPr>
          <p:nvPr/>
        </p:nvCxnSpPr>
        <p:spPr bwMode="auto">
          <a:xfrm flipV="1">
            <a:off x="4343912" y="3715122"/>
            <a:ext cx="638269" cy="539863"/>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23" idx="3"/>
          </p:cNvCxnSpPr>
          <p:nvPr/>
        </p:nvCxnSpPr>
        <p:spPr bwMode="auto">
          <a:xfrm>
            <a:off x="4343912" y="4254985"/>
            <a:ext cx="638269" cy="4798"/>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a:stCxn id="23" idx="3"/>
          </p:cNvCxnSpPr>
          <p:nvPr/>
        </p:nvCxnSpPr>
        <p:spPr bwMode="auto">
          <a:xfrm>
            <a:off x="4343912" y="4254985"/>
            <a:ext cx="617508" cy="48752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a:off x="6219414" y="3622991"/>
            <a:ext cx="391665" cy="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flipV="1">
            <a:off x="2461166" y="3419836"/>
            <a:ext cx="591153" cy="639438"/>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7640233" y="3569409"/>
            <a:ext cx="425359" cy="37073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6259705" y="4751767"/>
            <a:ext cx="391665" cy="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
          <p:cNvSpPr txBox="1">
            <a:spLocks noChangeArrowheads="1"/>
          </p:cNvSpPr>
          <p:nvPr/>
        </p:nvSpPr>
        <p:spPr bwMode="auto">
          <a:xfrm>
            <a:off x="290052" y="3016175"/>
            <a:ext cx="11042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发卡行</a:t>
            </a:r>
            <a:r>
              <a:rPr kumimoji="0" lang="en-US" altLang="zh-CN" sz="1800" dirty="0">
                <a:solidFill>
                  <a:srgbClr val="000000"/>
                </a:solidFill>
                <a:latin typeface="微软雅黑" panose="020B0503020204020204" pitchFamily="34" charset="-122"/>
                <a:ea typeface="微软雅黑" panose="020B0503020204020204" pitchFamily="34" charset="-122"/>
              </a:rPr>
              <a:t>A</a:t>
            </a:r>
          </a:p>
        </p:txBody>
      </p:sp>
      <p:sp>
        <p:nvSpPr>
          <p:cNvPr id="43" name="TextBox 4"/>
          <p:cNvSpPr txBox="1">
            <a:spLocks noChangeArrowheads="1"/>
          </p:cNvSpPr>
          <p:nvPr/>
        </p:nvSpPr>
        <p:spPr bwMode="auto">
          <a:xfrm>
            <a:off x="246822" y="385013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a:t>
            </a:r>
            <a:r>
              <a:rPr kumimoji="0" lang="zh-CN" altLang="en-US" sz="1800" dirty="0" smtClean="0">
                <a:solidFill>
                  <a:srgbClr val="000000"/>
                </a:solidFill>
                <a:latin typeface="微软雅黑" panose="020B0503020204020204" pitchFamily="34" charset="-122"/>
                <a:ea typeface="微软雅黑" panose="020B0503020204020204" pitchFamily="34" charset="-122"/>
              </a:rPr>
              <a:t>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4" name="TextBox 4"/>
          <p:cNvSpPr txBox="1">
            <a:spLocks noChangeArrowheads="1"/>
          </p:cNvSpPr>
          <p:nvPr/>
        </p:nvSpPr>
        <p:spPr bwMode="auto">
          <a:xfrm>
            <a:off x="204711" y="469087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a:solidFill>
                  <a:srgbClr val="000000"/>
                </a:solidFill>
                <a:latin typeface="微软雅黑" panose="020B0503020204020204" pitchFamily="34" charset="-122"/>
                <a:ea typeface="微软雅黑" panose="020B0503020204020204" pitchFamily="34" charset="-122"/>
              </a:rPr>
              <a:t>发卡</a:t>
            </a:r>
            <a:r>
              <a:rPr kumimoji="0" lang="zh-CN" altLang="en-US" sz="1800" dirty="0" smtClean="0">
                <a:solidFill>
                  <a:srgbClr val="000000"/>
                </a:solidFill>
                <a:latin typeface="微软雅黑" panose="020B0503020204020204" pitchFamily="34" charset="-122"/>
                <a:ea typeface="微软雅黑" panose="020B0503020204020204" pitchFamily="34" charset="-122"/>
              </a:rPr>
              <a:t>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1515169" y="3878541"/>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银联</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6" name="TextBox 4"/>
          <p:cNvSpPr txBox="1">
            <a:spLocks noChangeArrowheads="1"/>
          </p:cNvSpPr>
          <p:nvPr/>
        </p:nvSpPr>
        <p:spPr bwMode="auto">
          <a:xfrm>
            <a:off x="3030426" y="319377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a:t>
            </a:r>
            <a:r>
              <a:rPr kumimoji="0" lang="en-US" altLang="zh-CN" sz="1800" dirty="0" smtClean="0">
                <a:solidFill>
                  <a:srgbClr val="000000"/>
                </a:solidFill>
                <a:latin typeface="微软雅黑" panose="020B0503020204020204" pitchFamily="34" charset="-122"/>
                <a:ea typeface="微软雅黑" panose="020B0503020204020204" pitchFamily="34" charset="-122"/>
              </a:rPr>
              <a:t>ZJ</a:t>
            </a:r>
            <a:r>
              <a:rPr kumimoji="0" lang="zh-CN" altLang="en-US" sz="1800" dirty="0" smtClean="0">
                <a:solidFill>
                  <a:srgbClr val="000000"/>
                </a:solidFill>
                <a:latin typeface="微软雅黑" panose="020B0503020204020204" pitchFamily="34" charset="-122"/>
                <a:ea typeface="微软雅黑" panose="020B0503020204020204" pitchFamily="34" charset="-122"/>
              </a:rPr>
              <a:t>支付</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7" name="TextBox 4"/>
          <p:cNvSpPr txBox="1">
            <a:spLocks noChangeArrowheads="1"/>
          </p:cNvSpPr>
          <p:nvPr/>
        </p:nvSpPr>
        <p:spPr bwMode="auto">
          <a:xfrm>
            <a:off x="3004269" y="3615948"/>
            <a:ext cx="166297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SZYLJR</a:t>
            </a:r>
          </a:p>
        </p:txBody>
      </p:sp>
      <p:cxnSp>
        <p:nvCxnSpPr>
          <p:cNvPr id="48" name="直接箭头连接符 47"/>
          <p:cNvCxnSpPr/>
          <p:nvPr/>
        </p:nvCxnSpPr>
        <p:spPr bwMode="auto">
          <a:xfrm flipV="1">
            <a:off x="2490703" y="3831689"/>
            <a:ext cx="580023" cy="21690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endCxn id="23" idx="1"/>
          </p:cNvCxnSpPr>
          <p:nvPr/>
        </p:nvCxnSpPr>
        <p:spPr bwMode="auto">
          <a:xfrm>
            <a:off x="2478376" y="4047656"/>
            <a:ext cx="641573" cy="207329"/>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
          <p:cNvSpPr txBox="1">
            <a:spLocks noChangeArrowheads="1"/>
          </p:cNvSpPr>
          <p:nvPr/>
        </p:nvSpPr>
        <p:spPr bwMode="auto">
          <a:xfrm>
            <a:off x="3069625" y="410701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YL</a:t>
            </a:r>
            <a:r>
              <a:rPr kumimoji="0" lang="zh-CN" altLang="en-US" sz="1800" dirty="0" smtClean="0">
                <a:solidFill>
                  <a:srgbClr val="000000"/>
                </a:solidFill>
                <a:latin typeface="微软雅黑" panose="020B0503020204020204" pitchFamily="34" charset="-122"/>
                <a:ea typeface="微软雅黑" panose="020B0503020204020204" pitchFamily="34" charset="-122"/>
              </a:rPr>
              <a:t>电子</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1" name="TextBox 4"/>
          <p:cNvSpPr txBox="1">
            <a:spLocks noChangeArrowheads="1"/>
          </p:cNvSpPr>
          <p:nvPr/>
        </p:nvSpPr>
        <p:spPr bwMode="auto">
          <a:xfrm>
            <a:off x="3153750" y="4649828"/>
            <a:ext cx="129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收单机构</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2" name="TextBox 4"/>
          <p:cNvSpPr txBox="1">
            <a:spLocks noChangeArrowheads="1"/>
          </p:cNvSpPr>
          <p:nvPr/>
        </p:nvSpPr>
        <p:spPr bwMode="auto">
          <a:xfrm>
            <a:off x="4792559" y="3331186"/>
            <a:ext cx="166297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PF</a:t>
            </a:r>
            <a:r>
              <a:rPr kumimoji="0" lang="zh-CN" altLang="en-US" sz="1800" dirty="0" smtClean="0">
                <a:solidFill>
                  <a:srgbClr val="000000"/>
                </a:solidFill>
                <a:latin typeface="微软雅黑" panose="020B0503020204020204" pitchFamily="34" charset="-122"/>
                <a:ea typeface="微软雅黑" panose="020B0503020204020204" pitchFamily="34" charset="-122"/>
              </a:rPr>
              <a:t>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（可口可乐）</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sp>
        <p:nvSpPr>
          <p:cNvPr id="53" name="TextBox 4"/>
          <p:cNvSpPr txBox="1">
            <a:spLocks noChangeArrowheads="1"/>
          </p:cNvSpPr>
          <p:nvPr/>
        </p:nvSpPr>
        <p:spPr bwMode="auto">
          <a:xfrm>
            <a:off x="4963008" y="409771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PA</a:t>
            </a:r>
            <a:r>
              <a:rPr kumimoji="0" lang="zh-CN" altLang="en-US" sz="1800" dirty="0" smtClean="0">
                <a:solidFill>
                  <a:srgbClr val="000000"/>
                </a:solidFill>
                <a:latin typeface="微软雅黑" panose="020B0503020204020204" pitchFamily="34" charset="-122"/>
                <a:ea typeface="微软雅黑" panose="020B0503020204020204" pitchFamily="34" charset="-122"/>
              </a:rPr>
              <a:t>银行</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4" name="TextBox 4"/>
          <p:cNvSpPr txBox="1">
            <a:spLocks noChangeArrowheads="1"/>
          </p:cNvSpPr>
          <p:nvPr/>
        </p:nvSpPr>
        <p:spPr bwMode="auto">
          <a:xfrm>
            <a:off x="4995452" y="461271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RT</a:t>
            </a:r>
            <a:r>
              <a:rPr kumimoji="0" lang="zh-CN" altLang="en-US" sz="1800" dirty="0" smtClean="0">
                <a:solidFill>
                  <a:srgbClr val="000000"/>
                </a:solidFill>
                <a:latin typeface="微软雅黑" panose="020B0503020204020204" pitchFamily="34" charset="-122"/>
                <a:ea typeface="微软雅黑" panose="020B0503020204020204" pitchFamily="34" charset="-122"/>
              </a:rPr>
              <a:t>物贸</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5" name="TextBox 4"/>
          <p:cNvSpPr txBox="1">
            <a:spLocks noChangeArrowheads="1"/>
          </p:cNvSpPr>
          <p:nvPr/>
        </p:nvSpPr>
        <p:spPr bwMode="auto">
          <a:xfrm>
            <a:off x="6531374" y="340745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W</a:t>
            </a:r>
            <a:r>
              <a:rPr kumimoji="0" lang="zh-CN" altLang="en-US" sz="1800" dirty="0" smtClean="0">
                <a:solidFill>
                  <a:srgbClr val="000000"/>
                </a:solidFill>
                <a:latin typeface="微软雅黑" panose="020B0503020204020204" pitchFamily="34" charset="-122"/>
                <a:ea typeface="微软雅黑" panose="020B0503020204020204" pitchFamily="34" charset="-122"/>
              </a:rPr>
              <a:t>易宝</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6" name="TextBox 4"/>
          <p:cNvSpPr txBox="1">
            <a:spLocks noChangeArrowheads="1"/>
          </p:cNvSpPr>
          <p:nvPr/>
        </p:nvSpPr>
        <p:spPr bwMode="auto">
          <a:xfrm>
            <a:off x="6592127" y="4625686"/>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RB</a:t>
            </a:r>
            <a:r>
              <a:rPr kumimoji="0" lang="zh-CN" altLang="en-US" sz="1800" dirty="0" smtClean="0">
                <a:solidFill>
                  <a:srgbClr val="000000"/>
                </a:solidFill>
                <a:latin typeface="微软雅黑" panose="020B0503020204020204" pitchFamily="34" charset="-122"/>
                <a:ea typeface="微软雅黑" panose="020B0503020204020204" pitchFamily="34" charset="-122"/>
              </a:rPr>
              <a:t>支付</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7" name="TextBox 4"/>
          <p:cNvSpPr txBox="1">
            <a:spLocks noChangeArrowheads="1"/>
          </p:cNvSpPr>
          <p:nvPr/>
        </p:nvSpPr>
        <p:spPr bwMode="auto">
          <a:xfrm>
            <a:off x="7884542" y="402652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8" name="TextBox 4"/>
          <p:cNvSpPr txBox="1">
            <a:spLocks noChangeArrowheads="1"/>
          </p:cNvSpPr>
          <p:nvPr/>
        </p:nvSpPr>
        <p:spPr bwMode="auto">
          <a:xfrm>
            <a:off x="211829" y="4245073"/>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9" name="TextBox 4"/>
          <p:cNvSpPr txBox="1">
            <a:spLocks noChangeArrowheads="1"/>
          </p:cNvSpPr>
          <p:nvPr/>
        </p:nvSpPr>
        <p:spPr bwMode="auto">
          <a:xfrm>
            <a:off x="3132014" y="4284836"/>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bwMode="auto">
          <a:xfrm flipV="1">
            <a:off x="6228184" y="4218435"/>
            <a:ext cx="1805887" cy="2653"/>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030016" y="2370535"/>
            <a:ext cx="5566172" cy="3086100"/>
          </a:xfrm>
        </p:spPr>
        <p:txBody>
          <a:bodyPr/>
          <a:lstStyle/>
          <a:p>
            <a:pPr marL="0" indent="0">
              <a:buNone/>
            </a:pPr>
            <a:endParaRPr lang="zh-CN" altLang="en-US" sz="2100" dirty="0"/>
          </a:p>
        </p:txBody>
      </p:sp>
      <p:sp>
        <p:nvSpPr>
          <p:cNvPr id="126" name="圆角矩形 19"/>
          <p:cNvSpPr>
            <a:spLocks noChangeArrowheads="1"/>
          </p:cNvSpPr>
          <p:nvPr/>
        </p:nvSpPr>
        <p:spPr bwMode="auto">
          <a:xfrm>
            <a:off x="3602345" y="2909657"/>
            <a:ext cx="1538388"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27" name="圆角矩形 37"/>
          <p:cNvSpPr>
            <a:spLocks noChangeArrowheads="1"/>
          </p:cNvSpPr>
          <p:nvPr/>
        </p:nvSpPr>
        <p:spPr bwMode="auto">
          <a:xfrm>
            <a:off x="5760941" y="3916637"/>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cxnSp>
        <p:nvCxnSpPr>
          <p:cNvPr id="128" name="直接连接符 127"/>
          <p:cNvCxnSpPr>
            <a:endCxn id="131" idx="0"/>
          </p:cNvCxnSpPr>
          <p:nvPr/>
        </p:nvCxnSpPr>
        <p:spPr bwMode="auto">
          <a:xfrm flipH="1">
            <a:off x="2348636" y="3203741"/>
            <a:ext cx="1687316"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29" name="直接连接符 128"/>
          <p:cNvCxnSpPr/>
          <p:nvPr/>
        </p:nvCxnSpPr>
        <p:spPr bwMode="auto">
          <a:xfrm flipV="1">
            <a:off x="2213407" y="4210722"/>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30" name="圆角矩形 37"/>
          <p:cNvSpPr>
            <a:spLocks noChangeArrowheads="1"/>
          </p:cNvSpPr>
          <p:nvPr/>
        </p:nvSpPr>
        <p:spPr bwMode="auto">
          <a:xfrm>
            <a:off x="5789326" y="4947843"/>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31" name="圆角矩形 37"/>
          <p:cNvSpPr>
            <a:spLocks noChangeArrowheads="1"/>
          </p:cNvSpPr>
          <p:nvPr/>
        </p:nvSpPr>
        <p:spPr bwMode="auto">
          <a:xfrm>
            <a:off x="1601670" y="3916637"/>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sp>
        <p:nvSpPr>
          <p:cNvPr id="132" name="圆角矩形 37"/>
          <p:cNvSpPr>
            <a:spLocks noChangeArrowheads="1"/>
          </p:cNvSpPr>
          <p:nvPr/>
        </p:nvSpPr>
        <p:spPr bwMode="auto">
          <a:xfrm>
            <a:off x="1601670" y="4947843"/>
            <a:ext cx="1493931" cy="29408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350">
              <a:solidFill>
                <a:srgbClr val="000000"/>
              </a:solidFill>
              <a:latin typeface="微软雅黑" panose="020B0503020204020204" pitchFamily="34" charset="-122"/>
              <a:ea typeface="微软雅黑" panose="020B0503020204020204" pitchFamily="34" charset="-122"/>
            </a:endParaRPr>
          </a:p>
        </p:txBody>
      </p:sp>
      <p:cxnSp>
        <p:nvCxnSpPr>
          <p:cNvPr id="133" name="直接连接符 132"/>
          <p:cNvCxnSpPr/>
          <p:nvPr/>
        </p:nvCxnSpPr>
        <p:spPr bwMode="auto">
          <a:xfrm flipH="1">
            <a:off x="2661995" y="3203741"/>
            <a:ext cx="1687316"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4" name="直接连接符 133"/>
          <p:cNvCxnSpPr/>
          <p:nvPr/>
        </p:nvCxnSpPr>
        <p:spPr bwMode="auto">
          <a:xfrm flipV="1">
            <a:off x="2348636"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5" name="直接连接符 134"/>
          <p:cNvCxnSpPr/>
          <p:nvPr/>
        </p:nvCxnSpPr>
        <p:spPr bwMode="auto">
          <a:xfrm flipV="1">
            <a:off x="6405073"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6" name="直接连接符 135"/>
          <p:cNvCxnSpPr/>
          <p:nvPr/>
        </p:nvCxnSpPr>
        <p:spPr bwMode="auto">
          <a:xfrm flipV="1">
            <a:off x="6540302" y="4210721"/>
            <a:ext cx="0" cy="73712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7" name="直接连接符 136"/>
          <p:cNvCxnSpPr>
            <a:endCxn id="127" idx="0"/>
          </p:cNvCxnSpPr>
          <p:nvPr/>
        </p:nvCxnSpPr>
        <p:spPr bwMode="auto">
          <a:xfrm>
            <a:off x="4782917" y="3203741"/>
            <a:ext cx="1724990"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8" name="直接连接符 137"/>
          <p:cNvCxnSpPr/>
          <p:nvPr/>
        </p:nvCxnSpPr>
        <p:spPr bwMode="auto">
          <a:xfrm>
            <a:off x="4486116" y="3200861"/>
            <a:ext cx="1724990" cy="71289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9" name="直接箭头连接符 138"/>
          <p:cNvCxnSpPr/>
          <p:nvPr/>
        </p:nvCxnSpPr>
        <p:spPr bwMode="auto">
          <a:xfrm>
            <a:off x="3505653" y="3557309"/>
            <a:ext cx="0" cy="0"/>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箭头连接符 139"/>
          <p:cNvCxnSpPr/>
          <p:nvPr/>
        </p:nvCxnSpPr>
        <p:spPr bwMode="auto">
          <a:xfrm flipV="1">
            <a:off x="2661995" y="3365476"/>
            <a:ext cx="1687316" cy="548282"/>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箭头连接符 140"/>
          <p:cNvCxnSpPr/>
          <p:nvPr/>
        </p:nvCxnSpPr>
        <p:spPr bwMode="auto">
          <a:xfrm>
            <a:off x="4490639" y="3200861"/>
            <a:ext cx="1727395" cy="718163"/>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42" name="直接箭头连接符 141"/>
          <p:cNvCxnSpPr/>
          <p:nvPr/>
        </p:nvCxnSpPr>
        <p:spPr bwMode="auto">
          <a:xfrm flipV="1">
            <a:off x="2213407" y="4215987"/>
            <a:ext cx="0" cy="726590"/>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箭头连接符 142"/>
          <p:cNvCxnSpPr>
            <a:endCxn id="131" idx="0"/>
          </p:cNvCxnSpPr>
          <p:nvPr/>
        </p:nvCxnSpPr>
        <p:spPr bwMode="auto">
          <a:xfrm flipH="1">
            <a:off x="2348636" y="3226142"/>
            <a:ext cx="1664552" cy="690495"/>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箭头连接符 143"/>
          <p:cNvCxnSpPr>
            <a:stCxn id="131" idx="0"/>
          </p:cNvCxnSpPr>
          <p:nvPr/>
        </p:nvCxnSpPr>
        <p:spPr bwMode="auto">
          <a:xfrm flipV="1">
            <a:off x="2348636" y="3204686"/>
            <a:ext cx="1693787" cy="71195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箭头连接符 144"/>
          <p:cNvCxnSpPr>
            <a:stCxn id="132" idx="0"/>
            <a:endCxn id="131" idx="2"/>
          </p:cNvCxnSpPr>
          <p:nvPr/>
        </p:nvCxnSpPr>
        <p:spPr bwMode="auto">
          <a:xfrm flipV="1">
            <a:off x="2348636" y="4210722"/>
            <a:ext cx="0" cy="737122"/>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a:off x="3095602" y="5092406"/>
            <a:ext cx="2693725"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47" name="直接箭头连接符 146"/>
          <p:cNvCxnSpPr>
            <a:stCxn id="127" idx="0"/>
          </p:cNvCxnSpPr>
          <p:nvPr/>
        </p:nvCxnSpPr>
        <p:spPr bwMode="auto">
          <a:xfrm flipH="1" flipV="1">
            <a:off x="4805147" y="3209009"/>
            <a:ext cx="1702760" cy="707629"/>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箭头连接符 147"/>
          <p:cNvCxnSpPr>
            <a:stCxn id="132" idx="3"/>
            <a:endCxn id="130" idx="1"/>
          </p:cNvCxnSpPr>
          <p:nvPr/>
        </p:nvCxnSpPr>
        <p:spPr bwMode="auto">
          <a:xfrm>
            <a:off x="3095602" y="5094885"/>
            <a:ext cx="2693725" cy="0"/>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接箭头连接符 148"/>
          <p:cNvCxnSpPr/>
          <p:nvPr/>
        </p:nvCxnSpPr>
        <p:spPr bwMode="auto">
          <a:xfrm>
            <a:off x="6406774" y="4227801"/>
            <a:ext cx="0" cy="714776"/>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4"/>
          <p:cNvSpPr txBox="1">
            <a:spLocks noChangeArrowheads="1"/>
          </p:cNvSpPr>
          <p:nvPr/>
        </p:nvSpPr>
        <p:spPr bwMode="auto">
          <a:xfrm>
            <a:off x="3858473" y="2911766"/>
            <a:ext cx="917972"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清算机构</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1" name="TextBox 4"/>
          <p:cNvSpPr txBox="1">
            <a:spLocks noChangeArrowheads="1"/>
          </p:cNvSpPr>
          <p:nvPr/>
        </p:nvSpPr>
        <p:spPr bwMode="auto">
          <a:xfrm>
            <a:off x="1672847" y="3824122"/>
            <a:ext cx="134667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付款人开户银行</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2" name="TextBox 4"/>
          <p:cNvSpPr txBox="1">
            <a:spLocks noChangeArrowheads="1"/>
          </p:cNvSpPr>
          <p:nvPr/>
        </p:nvSpPr>
        <p:spPr bwMode="auto">
          <a:xfrm>
            <a:off x="1601670" y="4936799"/>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付款人</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3" name="TextBox 4"/>
          <p:cNvSpPr txBox="1">
            <a:spLocks noChangeArrowheads="1"/>
          </p:cNvSpPr>
          <p:nvPr/>
        </p:nvSpPr>
        <p:spPr bwMode="auto">
          <a:xfrm>
            <a:off x="5794435" y="3922676"/>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代收服务机构</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cxnSp>
        <p:nvCxnSpPr>
          <p:cNvPr id="154" name="直接箭头连接符 153"/>
          <p:cNvCxnSpPr/>
          <p:nvPr/>
        </p:nvCxnSpPr>
        <p:spPr bwMode="auto">
          <a:xfrm>
            <a:off x="6539954" y="4210722"/>
            <a:ext cx="2747" cy="737122"/>
          </a:xfrm>
          <a:prstGeom prst="straightConnector1">
            <a:avLst/>
          </a:prstGeom>
          <a:noFill/>
          <a:ln w="9525" cap="flat" cmpd="sng" algn="ctr">
            <a:solidFill>
              <a:schemeClr val="bg2"/>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TextBox 4"/>
          <p:cNvSpPr txBox="1">
            <a:spLocks noChangeArrowheads="1"/>
          </p:cNvSpPr>
          <p:nvPr/>
        </p:nvSpPr>
        <p:spPr bwMode="auto">
          <a:xfrm>
            <a:off x="5909516" y="4953885"/>
            <a:ext cx="134667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350" dirty="0">
                <a:solidFill>
                  <a:srgbClr val="000000"/>
                </a:solidFill>
                <a:latin typeface="微软雅黑" panose="020B0503020204020204" pitchFamily="34" charset="-122"/>
                <a:ea typeface="微软雅黑" panose="020B0503020204020204" pitchFamily="34" charset="-122"/>
              </a:rPr>
              <a:t>收款人（商户）</a:t>
            </a:r>
            <a:endParaRPr kumimoji="0"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56" name="TextBox 4"/>
          <p:cNvSpPr txBox="1">
            <a:spLocks noChangeArrowheads="1"/>
          </p:cNvSpPr>
          <p:nvPr/>
        </p:nvSpPr>
        <p:spPr bwMode="auto">
          <a:xfrm>
            <a:off x="1871261" y="4386352"/>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dirty="0">
                <a:solidFill>
                  <a:srgbClr val="000000"/>
                </a:solidFill>
                <a:latin typeface="微软雅黑" panose="020B0503020204020204" pitchFamily="34" charset="-122"/>
                <a:ea typeface="微软雅黑" panose="020B0503020204020204" pitchFamily="34" charset="-122"/>
              </a:rPr>
              <a:t>授权</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7" name="TextBox 4"/>
          <p:cNvSpPr txBox="1">
            <a:spLocks noChangeArrowheads="1"/>
          </p:cNvSpPr>
          <p:nvPr/>
        </p:nvSpPr>
        <p:spPr bwMode="auto">
          <a:xfrm>
            <a:off x="6356735" y="4374922"/>
            <a:ext cx="134667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05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900" dirty="0">
                <a:solidFill>
                  <a:srgbClr val="000000"/>
                </a:solidFill>
                <a:latin typeface="微软雅黑" panose="020B0503020204020204" pitchFamily="34" charset="-122"/>
                <a:ea typeface="微软雅黑" panose="020B0503020204020204" pitchFamily="34" charset="-122"/>
              </a:rPr>
              <a:t>委托协议关系</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8" name="TextBox 4"/>
          <p:cNvSpPr txBox="1">
            <a:spLocks noChangeArrowheads="1"/>
          </p:cNvSpPr>
          <p:nvPr/>
        </p:nvSpPr>
        <p:spPr bwMode="auto">
          <a:xfrm>
            <a:off x="5201981" y="3252221"/>
            <a:ext cx="134667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05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900" dirty="0">
                <a:solidFill>
                  <a:srgbClr val="000000"/>
                </a:solidFill>
                <a:latin typeface="微软雅黑" panose="020B0503020204020204" pitchFamily="34" charset="-122"/>
                <a:ea typeface="微软雅黑" panose="020B0503020204020204" pitchFamily="34" charset="-122"/>
              </a:rPr>
              <a:t>上送交易信息</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59" name="TextBox 4"/>
          <p:cNvSpPr txBox="1">
            <a:spLocks noChangeArrowheads="1"/>
          </p:cNvSpPr>
          <p:nvPr/>
        </p:nvSpPr>
        <p:spPr bwMode="auto">
          <a:xfrm>
            <a:off x="3484277" y="5154407"/>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dirty="0">
                <a:solidFill>
                  <a:srgbClr val="000000"/>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dirty="0">
                <a:solidFill>
                  <a:srgbClr val="000000"/>
                </a:solidFill>
                <a:latin typeface="微软雅黑" panose="020B0503020204020204" pitchFamily="34" charset="-122"/>
                <a:ea typeface="微软雅黑" panose="020B0503020204020204" pitchFamily="34" charset="-122"/>
              </a:rPr>
              <a:t>收款协议</a:t>
            </a:r>
            <a:endParaRPr kumimoji="0" lang="en-US" altLang="zh-CN" sz="900" dirty="0">
              <a:solidFill>
                <a:srgbClr val="000000"/>
              </a:solidFill>
              <a:latin typeface="微软雅黑" panose="020B0503020204020204" pitchFamily="34" charset="-122"/>
              <a:ea typeface="微软雅黑" panose="020B0503020204020204" pitchFamily="34" charset="-122"/>
            </a:endParaRPr>
          </a:p>
        </p:txBody>
      </p:sp>
      <p:sp>
        <p:nvSpPr>
          <p:cNvPr id="160" name="TextBox 4"/>
          <p:cNvSpPr txBox="1">
            <a:spLocks noChangeArrowheads="1"/>
          </p:cNvSpPr>
          <p:nvPr/>
        </p:nvSpPr>
        <p:spPr bwMode="auto">
          <a:xfrm>
            <a:off x="2938280" y="3581014"/>
            <a:ext cx="134667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900" b="1" dirty="0">
                <a:solidFill>
                  <a:srgbClr val="E7BB01"/>
                </a:solidFill>
                <a:latin typeface="微软雅黑" panose="020B0503020204020204" pitchFamily="34" charset="-122"/>
                <a:ea typeface="微软雅黑" panose="020B0503020204020204" pitchFamily="34" charset="-122"/>
                <a:sym typeface="Wingdings 2" panose="05020102010507070707" pitchFamily="18" charset="2"/>
              </a:rPr>
              <a:t></a:t>
            </a:r>
            <a:r>
              <a:rPr kumimoji="0" lang="zh-CN" altLang="en-US" sz="900" b="1" dirty="0">
                <a:solidFill>
                  <a:srgbClr val="E7BB01"/>
                </a:solidFill>
                <a:latin typeface="微软雅黑" panose="020B0503020204020204" pitchFamily="34" charset="-122"/>
                <a:ea typeface="微软雅黑" panose="020B0503020204020204" pitchFamily="34" charset="-122"/>
              </a:rPr>
              <a:t>资金流</a:t>
            </a:r>
            <a:endParaRPr kumimoji="0" lang="en-US" altLang="zh-CN" sz="900" b="1" dirty="0">
              <a:solidFill>
                <a:srgbClr val="E7BB01"/>
              </a:solidFill>
              <a:latin typeface="微软雅黑" panose="020B0503020204020204" pitchFamily="34" charset="-122"/>
              <a:ea typeface="微软雅黑" panose="020B0503020204020204" pitchFamily="34" charset="-122"/>
            </a:endParaRPr>
          </a:p>
        </p:txBody>
      </p:sp>
      <p:cxnSp>
        <p:nvCxnSpPr>
          <p:cNvPr id="39" name="直接箭头连接符 38"/>
          <p:cNvCxnSpPr>
            <a:endCxn id="126" idx="2"/>
          </p:cNvCxnSpPr>
          <p:nvPr/>
        </p:nvCxnSpPr>
        <p:spPr bwMode="auto">
          <a:xfrm flipV="1">
            <a:off x="2648578" y="3203741"/>
            <a:ext cx="1722962" cy="71816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0" name="直接箭头连接符 39"/>
          <p:cNvCxnSpPr/>
          <p:nvPr/>
        </p:nvCxnSpPr>
        <p:spPr bwMode="auto">
          <a:xfrm>
            <a:off x="4782508" y="3207459"/>
            <a:ext cx="1703875" cy="702521"/>
          </a:xfrm>
          <a:prstGeom prst="straightConnector1">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2"/>
          <p:cNvSpPr>
            <a:spLocks noGrp="1" noChangeArrowheads="1"/>
          </p:cNvSpPr>
          <p:nvPr>
            <p:ph type="title"/>
          </p:nvPr>
        </p:nvSpPr>
        <p:spPr>
          <a:xfrm>
            <a:off x="1362472" y="760653"/>
            <a:ext cx="5589984" cy="791765"/>
          </a:xfrm>
        </p:spPr>
        <p:txBody>
          <a:bodyPr/>
          <a:lstStyle/>
          <a:p>
            <a:r>
              <a:rPr lang="zh-CN" altLang="en-US" sz="2700" b="1">
                <a:sym typeface="+mn-ea"/>
              </a:rPr>
              <a:t>加强代收业务管理</a:t>
            </a:r>
            <a:endParaRPr lang="zh-CN" altLang="en-US" sz="270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150940" y="549277"/>
            <a:ext cx="7597775" cy="1127125"/>
          </a:xfrm>
        </p:spPr>
        <p:txBody>
          <a:body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
        <p:nvSpPr>
          <p:cNvPr id="177155" name="Rectangle 3"/>
          <p:cNvSpPr>
            <a:spLocks noGrp="1" noChangeArrowheads="1"/>
          </p:cNvSpPr>
          <p:nvPr>
            <p:ph type="body" idx="1"/>
          </p:nvPr>
        </p:nvSpPr>
        <p:spPr/>
        <p:txBody>
          <a:bodyPr/>
          <a:lstStyle/>
          <a:p>
            <a:pPr>
              <a:lnSpc>
                <a:spcPct val="90000"/>
              </a:lnSpc>
            </a:pPr>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p>
          <a:p>
            <a:pPr>
              <a:lnSpc>
                <a:spcPct val="90000"/>
              </a:lnSpc>
            </a:pPr>
            <a:r>
              <a:rPr lang="zh-CN" altLang="en-US" sz="2400"/>
              <a:t>代收业务是指代收服务机构依据收款人委托协议，定期向付款人开户机构发送指令，提请开户机构不做交易验证直接扣划付款人资金的业务。</a:t>
            </a:r>
          </a:p>
          <a:p>
            <a:pPr>
              <a:lnSpc>
                <a:spcPct val="90000"/>
              </a:lnSpc>
            </a:pPr>
            <a:r>
              <a:rPr lang="zh-CN" altLang="en-US" sz="2400"/>
              <a:t>付款人开户机构应当事先或者在首笔交易时取得付款人授权；明确相关交易事项，并在后续交易提示付款人交易信息。</a:t>
            </a:r>
          </a:p>
          <a:p>
            <a:pPr lvl="1">
              <a:lnSpc>
                <a:spcPct val="90000"/>
              </a:lnSpc>
            </a:pPr>
            <a:r>
              <a:rPr lang="zh-CN" altLang="en-US" sz="2000"/>
              <a:t>目前代收业务模式普遍缺乏付款人对其开户机构的授权，开户机构作为用户账户资金安全的第一责任人，需要明确获得付款人授权，并清晰了解资金真实交易去向。</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p:txBody>
          <a:bodyPr/>
          <a:lstStyle/>
          <a:p>
            <a:pPr>
              <a:lnSpc>
                <a:spcPct val="90000"/>
              </a:lnSpc>
            </a:pPr>
            <a:r>
              <a:rPr lang="zh-CN" altLang="en-US" sz="2800"/>
              <a:t>代收服务机构应当要求收款人事先与付款人签订收款协议，并在代收交易处理中验证协议关系。</a:t>
            </a:r>
          </a:p>
          <a:p>
            <a:pPr>
              <a:lnSpc>
                <a:spcPct val="90000"/>
              </a:lnSpc>
            </a:pPr>
            <a:r>
              <a:rPr lang="zh-CN" altLang="en-US" sz="2800"/>
              <a:t>代收服务机构应当真实、完整传输交易金额、交易时间、收款人名称和收款用途等代收交易信息，并采取有效措施禁止收款人滥用、出借、出租、出售代收交易接口。</a:t>
            </a:r>
          </a:p>
          <a:p>
            <a:pPr lvl="1">
              <a:lnSpc>
                <a:spcPct val="90000"/>
              </a:lnSpc>
            </a:pPr>
            <a:r>
              <a:rPr lang="zh-CN" altLang="en-US" sz="2400"/>
              <a:t>代收机构应在每笔交易中验证协议，并完整传输信息，确保交易信息真实透传，严禁将代收业务接口层层转包。</a:t>
            </a:r>
          </a:p>
        </p:txBody>
      </p:sp>
      <p:sp>
        <p:nvSpPr>
          <p:cNvPr id="178183" name="Rectangle 7"/>
          <p:cNvSpPr>
            <a:spLocks noGrp="1" noChangeArrowheads="1"/>
          </p:cNvSpPr>
          <p:nvPr>
            <p:ph type="title"/>
          </p:nvPr>
        </p:nvSpPr>
        <p:spPr>
          <a:xfrm>
            <a:off x="1150938" y="692150"/>
            <a:ext cx="7453312" cy="984250"/>
          </a:xfrm>
          <a:noFill/>
        </p:spPr>
        <p:txBody>
          <a:bodyPr/>
          <a:lstStyle/>
          <a:p>
            <a:r>
              <a:rPr lang="zh-CN" altLang="en-US" sz="3200" b="1"/>
              <a:t>加强代收业务管理</a:t>
            </a:r>
            <a:r>
              <a:rPr lang="zh-CN" altLang="en-US"/>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具备合法资质的清算机构在核准业务范围内提供代收业务的交易转接和资金清算服务的，可通过与成员机构制定业务规则或者签订协议等方式，约定代收服务机构和付款人开户机构之间的权利、义务和责任。</a:t>
            </a:r>
          </a:p>
          <a:p>
            <a:pPr>
              <a:lnSpc>
                <a:spcPct val="90000"/>
              </a:lnSpc>
            </a:pPr>
            <a:r>
              <a:rPr lang="zh-CN" altLang="en-US" sz="2800">
                <a:latin typeface="宋体" panose="02010600030101010101" pitchFamily="2" charset="-122"/>
              </a:rPr>
              <a:t>清算机构应当严格规范代收交易信息，完善交易监测机制，并及时处置违规交易。 </a:t>
            </a:r>
          </a:p>
          <a:p>
            <a:pPr lvl="1">
              <a:lnSpc>
                <a:spcPct val="90000"/>
              </a:lnSpc>
            </a:pPr>
            <a:r>
              <a:rPr lang="zh-CN" altLang="en-US" sz="2400">
                <a:latin typeface="宋体" panose="02010600030101010101" pitchFamily="2" charset="-122"/>
              </a:rPr>
              <a:t>清算机构应在其业务范围内提供代收服务，并按照前述要求制定明确的业务规则，加大交易监测力度，及时处理违规交易。</a:t>
            </a:r>
          </a:p>
        </p:txBody>
      </p:sp>
      <p:sp>
        <p:nvSpPr>
          <p:cNvPr id="179204" name="Rectangle 4"/>
          <p:cNvSpPr>
            <a:spLocks noChangeArrowheads="1"/>
          </p:cNvSpPr>
          <p:nvPr/>
        </p:nvSpPr>
        <p:spPr bwMode="auto">
          <a:xfrm>
            <a:off x="1187452" y="476252"/>
            <a:ext cx="75977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p:txBody>
          <a:bodyPr/>
          <a:lstStyle/>
          <a:p>
            <a:r>
              <a:rPr lang="zh-CN" altLang="en-US" sz="2400">
                <a:latin typeface="宋体" panose="02010600030101010101" pitchFamily="2" charset="-122"/>
              </a:rPr>
              <a:t>代收业务的使用范围仅限于固定收款人定期发起的支付业务，其他支付业务应由付款人开户机构按照有关规定进行交易验证，不得由收款人（商户）代为验证。 </a:t>
            </a:r>
          </a:p>
          <a:p>
            <a:pPr lvl="1"/>
            <a:r>
              <a:rPr lang="zh-CN" altLang="en-US" sz="2400">
                <a:latin typeface="宋体" panose="02010600030101010101" pitchFamily="2" charset="-122"/>
              </a:rPr>
              <a:t>代收业务仅适用于固定收款人定期发起的业务，其他支付业务不得套用代收业务通道，开户机构必须按照相关规定进行交易验证；开户机构不得将交易验证义务转嫁至由收款人（商户）完成。 </a:t>
            </a:r>
          </a:p>
        </p:txBody>
      </p:sp>
      <p:sp>
        <p:nvSpPr>
          <p:cNvPr id="179204" name="Rectangle 4"/>
          <p:cNvSpPr>
            <a:spLocks noChangeArrowheads="1"/>
          </p:cNvSpPr>
          <p:nvPr/>
        </p:nvSpPr>
        <p:spPr bwMode="auto">
          <a:xfrm>
            <a:off x="1187452" y="476252"/>
            <a:ext cx="75977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a:t>加强代收业务管理</a:t>
            </a:r>
            <a:r>
              <a:rPr lang="zh-CN" altLang="en-US" sz="4000"/>
              <a:t> </a:t>
            </a:r>
            <a:endParaRPr lang="zh-CN" altLang="en-US" sz="2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151255" y="572135"/>
            <a:ext cx="7381875" cy="1104265"/>
          </a:xfrm>
        </p:spPr>
        <p:txBody>
          <a:bodyPr/>
          <a:lstStyle/>
          <a:p>
            <a:r>
              <a:rPr lang="zh-CN" altLang="en-US" sz="3200">
                <a:ea typeface="微软雅黑" panose="020B0503020204020204" pitchFamily="34" charset="-122"/>
              </a:rPr>
              <a:t>互金整治背景下：支付结算领域热点问题探讨</a:t>
            </a:r>
          </a:p>
        </p:txBody>
      </p:sp>
      <p:sp>
        <p:nvSpPr>
          <p:cNvPr id="125955" name="Rectangle 3"/>
          <p:cNvSpPr>
            <a:spLocks noGrp="1" noChangeArrowheads="1"/>
          </p:cNvSpPr>
          <p:nvPr>
            <p:ph type="body" idx="1"/>
          </p:nvPr>
        </p:nvSpPr>
        <p:spPr/>
        <p:txBody>
          <a:bodyPr/>
          <a:lstStyle/>
          <a:p>
            <a:endParaRPr lang="en-US" altLang="zh-CN" sz="2800" dirty="0"/>
          </a:p>
          <a:p>
            <a:r>
              <a:rPr lang="zh-CN" altLang="en-US" sz="2800" dirty="0"/>
              <a:t>非银行支付机构风险专项整治</a:t>
            </a:r>
          </a:p>
          <a:p>
            <a:r>
              <a:rPr lang="zh-CN" altLang="en-US" sz="2800" dirty="0"/>
              <a:t>支付机构客户备付金集中存管</a:t>
            </a:r>
          </a:p>
          <a:p>
            <a:r>
              <a:rPr lang="zh-CN" altLang="en-US" sz="2800" dirty="0"/>
              <a:t>支付机构支付账户分类管理</a:t>
            </a:r>
          </a:p>
          <a:p>
            <a:r>
              <a:rPr lang="zh-CN" altLang="en-US" sz="2800" dirty="0"/>
              <a:t>个人银行结算账户分类管理</a:t>
            </a:r>
          </a:p>
          <a:p>
            <a:r>
              <a:rPr lang="zh-CN" altLang="en-US" sz="2800" dirty="0"/>
              <a:t>条码支付业务规范</a:t>
            </a:r>
          </a:p>
          <a:p>
            <a:r>
              <a:rPr lang="zh-CN" altLang="en-US" sz="2800" dirty="0"/>
              <a:t>银行卡清算机构管理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476375" y="908050"/>
            <a:ext cx="7467600" cy="768350"/>
          </a:xfrm>
        </p:spPr>
        <p:txBody>
          <a:bodyPr/>
          <a:lstStyle/>
          <a:p>
            <a:r>
              <a:rPr lang="en-US" altLang="zh-CN" sz="3200" b="1">
                <a:latin typeface="微软雅黑" panose="020B0503020204020204" pitchFamily="34" charset="-122"/>
                <a:ea typeface="微软雅黑" panose="020B0503020204020204" pitchFamily="34" charset="-122"/>
              </a:rPr>
              <a:t/>
            </a:r>
            <a:br>
              <a:rPr lang="en-US" altLang="zh-CN" sz="3200" b="1">
                <a:latin typeface="微软雅黑" panose="020B0503020204020204" pitchFamily="34" charset="-122"/>
                <a:ea typeface="微软雅黑" panose="020B0503020204020204" pitchFamily="34" charset="-122"/>
              </a:rPr>
            </a:br>
            <a:r>
              <a:rPr lang="zh-CN" altLang="en-US" sz="3200" b="1">
                <a:latin typeface="微软雅黑" panose="020B0503020204020204" pitchFamily="34" charset="-122"/>
                <a:ea typeface="微软雅黑" panose="020B0503020204020204" pitchFamily="34" charset="-122"/>
              </a:rPr>
              <a:t>严格遵循跨行清算政策要求</a:t>
            </a:r>
          </a:p>
        </p:txBody>
      </p:sp>
      <p:sp>
        <p:nvSpPr>
          <p:cNvPr id="172035"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关于规范支付创新业务的通知</a:t>
            </a:r>
            <a:r>
              <a:rPr lang="en-US" altLang="zh-CN" sz="2400">
                <a:latin typeface="宋体" panose="02010600030101010101" pitchFamily="2" charset="-122"/>
              </a:rPr>
              <a:t>》 (</a:t>
            </a:r>
            <a:r>
              <a:rPr lang="zh-CN" altLang="en-US" sz="2400">
                <a:latin typeface="宋体" panose="02010600030101010101" pitchFamily="2" charset="-122"/>
              </a:rPr>
              <a:t>银发</a:t>
            </a:r>
            <a:r>
              <a:rPr lang="en-US" altLang="zh-CN" sz="2400">
                <a:latin typeface="宋体" panose="02010600030101010101" pitchFamily="2" charset="-122"/>
              </a:rPr>
              <a:t>〔2017〕281</a:t>
            </a:r>
            <a:r>
              <a:rPr lang="zh-CN" altLang="en-US" sz="2400">
                <a:latin typeface="宋体" panose="02010600030101010101" pitchFamily="2" charset="-122"/>
              </a:rPr>
              <a:t>号</a:t>
            </a:r>
            <a:r>
              <a:rPr lang="en-US" altLang="zh-CN" sz="2400">
                <a:latin typeface="宋体" panose="02010600030101010101" pitchFamily="2" charset="-122"/>
              </a:rPr>
              <a:t>)</a:t>
            </a:r>
          </a:p>
          <a:p>
            <a:r>
              <a:rPr lang="zh-CN" altLang="en-US" sz="2400">
                <a:latin typeface="宋体" panose="02010600030101010101" pitchFamily="2" charset="-122"/>
              </a:rPr>
              <a:t>各银行、支付机构开展支付业务涉及跨行清算业务时，必须通过中国人民银行跨行清算系统或者具备合法资质的清算机构处理。自本通知印发之日起，各银行、支付机构不得新增不同法人机构间直连处理跨行清算的支付产品或者服务</a:t>
            </a:r>
            <a:r>
              <a:rPr lang="en-US" altLang="zh-CN" sz="2400">
                <a:latin typeface="宋体" panose="02010600030101010101" pitchFamily="2" charset="-122"/>
              </a:rPr>
              <a:t>;</a:t>
            </a:r>
            <a:r>
              <a:rPr lang="zh-CN" altLang="en-US" sz="2400">
                <a:latin typeface="宋体" panose="02010600030101010101" pitchFamily="2" charset="-122"/>
              </a:rPr>
              <a:t>对存量业务，应当按照中国人民银行有关规定尽快迁移到合法的清算机构处理。</a:t>
            </a:r>
          </a:p>
          <a:p>
            <a:pPr lvl="1"/>
            <a:r>
              <a:rPr lang="zh-CN" altLang="en-US" sz="2000">
                <a:latin typeface="宋体" panose="02010600030101010101" pitchFamily="2" charset="-122"/>
              </a:rPr>
              <a:t>自通知发布之日起，不得有新增直连通道、存量直连通道不得新增商户和业务；存量业务应尽快向合法清算机构迁移。</a:t>
            </a:r>
          </a:p>
          <a:p>
            <a:endParaRPr lang="en-US" altLang="zh-CN"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600" b="1">
                <a:latin typeface="微软雅黑" panose="020B0503020204020204" pitchFamily="34" charset="-122"/>
                <a:ea typeface="微软雅黑" panose="020B0503020204020204" pitchFamily="34" charset="-122"/>
              </a:rPr>
              <a:t>严格遵循跨行清算政策要求</a:t>
            </a:r>
          </a:p>
        </p:txBody>
      </p:sp>
      <p:sp>
        <p:nvSpPr>
          <p:cNvPr id="241667" name="Rectangle 3"/>
          <p:cNvSpPr>
            <a:spLocks noGrp="1" noChangeArrowheads="1"/>
          </p:cNvSpPr>
          <p:nvPr>
            <p:ph type="body" idx="1"/>
          </p:nvPr>
        </p:nvSpPr>
        <p:spPr/>
        <p:txBody>
          <a:bodyPr/>
          <a:lstStyle/>
          <a:p>
            <a:r>
              <a:rPr lang="zh-CN" altLang="en-US" sz="2800" dirty="0"/>
              <a:t>违规案例</a:t>
            </a:r>
          </a:p>
        </p:txBody>
      </p:sp>
      <p:sp>
        <p:nvSpPr>
          <p:cNvPr id="4" name="圆角矩形 41"/>
          <p:cNvSpPr>
            <a:spLocks noChangeArrowheads="1"/>
          </p:cNvSpPr>
          <p:nvPr/>
        </p:nvSpPr>
        <p:spPr bwMode="auto">
          <a:xfrm>
            <a:off x="2885920" y="3996427"/>
            <a:ext cx="1156849" cy="50228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1811309" y="3345814"/>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 name="直接连接符 5"/>
          <p:cNvCxnSpPr/>
          <p:nvPr/>
        </p:nvCxnSpPr>
        <p:spPr bwMode="auto">
          <a:xfrm flipH="1">
            <a:off x="2354552" y="4191690"/>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7" name="直接连接符 6"/>
          <p:cNvCxnSpPr/>
          <p:nvPr/>
        </p:nvCxnSpPr>
        <p:spPr bwMode="auto">
          <a:xfrm flipV="1">
            <a:off x="5646420" y="4191635"/>
            <a:ext cx="427990" cy="1714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8" name="直接连接符 7"/>
          <p:cNvCxnSpPr/>
          <p:nvPr/>
        </p:nvCxnSpPr>
        <p:spPr bwMode="auto">
          <a:xfrm flipH="1">
            <a:off x="2352543" y="3345814"/>
            <a:ext cx="7684" cy="167772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9" name="直接连接符 8"/>
          <p:cNvCxnSpPr/>
          <p:nvPr/>
        </p:nvCxnSpPr>
        <p:spPr bwMode="auto">
          <a:xfrm>
            <a:off x="1808424" y="5023539"/>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0" name="直接连接符 9"/>
          <p:cNvCxnSpPr/>
          <p:nvPr/>
        </p:nvCxnSpPr>
        <p:spPr bwMode="auto">
          <a:xfrm>
            <a:off x="1791877" y="4191690"/>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1" name="圆角矩形 41"/>
          <p:cNvSpPr>
            <a:spLocks noChangeArrowheads="1"/>
          </p:cNvSpPr>
          <p:nvPr/>
        </p:nvSpPr>
        <p:spPr bwMode="auto">
          <a:xfrm>
            <a:off x="6179479" y="4108240"/>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2" name="圆角矩形 41"/>
          <p:cNvSpPr>
            <a:spLocks noChangeArrowheads="1"/>
          </p:cNvSpPr>
          <p:nvPr/>
        </p:nvSpPr>
        <p:spPr bwMode="auto">
          <a:xfrm>
            <a:off x="467544" y="3150551"/>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3" name="圆角矩形 41"/>
          <p:cNvSpPr>
            <a:spLocks noChangeArrowheads="1"/>
          </p:cNvSpPr>
          <p:nvPr/>
        </p:nvSpPr>
        <p:spPr bwMode="auto">
          <a:xfrm>
            <a:off x="4548203" y="3964805"/>
            <a:ext cx="1098010" cy="53390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4" name="圆角矩形 41"/>
          <p:cNvSpPr>
            <a:spLocks noChangeArrowheads="1"/>
          </p:cNvSpPr>
          <p:nvPr/>
        </p:nvSpPr>
        <p:spPr bwMode="auto">
          <a:xfrm>
            <a:off x="501653" y="4820188"/>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15" name="圆角矩形 41"/>
          <p:cNvSpPr>
            <a:spLocks noChangeArrowheads="1"/>
          </p:cNvSpPr>
          <p:nvPr/>
        </p:nvSpPr>
        <p:spPr bwMode="auto">
          <a:xfrm>
            <a:off x="469552" y="3964804"/>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bwMode="auto">
          <a:xfrm flipH="1">
            <a:off x="4028103" y="4190264"/>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7" name="TextBox 4"/>
          <p:cNvSpPr txBox="1">
            <a:spLocks noChangeArrowheads="1"/>
          </p:cNvSpPr>
          <p:nvPr/>
        </p:nvSpPr>
        <p:spPr bwMode="auto">
          <a:xfrm>
            <a:off x="484554" y="3164705"/>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p>
        </p:txBody>
      </p:sp>
      <p:sp>
        <p:nvSpPr>
          <p:cNvPr id="19" name="TextBox 4"/>
          <p:cNvSpPr txBox="1">
            <a:spLocks noChangeArrowheads="1"/>
          </p:cNvSpPr>
          <p:nvPr/>
        </p:nvSpPr>
        <p:spPr bwMode="auto">
          <a:xfrm>
            <a:off x="474580" y="4000770"/>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0" name="TextBox 4"/>
          <p:cNvSpPr txBox="1">
            <a:spLocks noChangeArrowheads="1"/>
          </p:cNvSpPr>
          <p:nvPr/>
        </p:nvSpPr>
        <p:spPr bwMode="auto">
          <a:xfrm>
            <a:off x="474580" y="4822063"/>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1" name="TextBox 4"/>
          <p:cNvSpPr txBox="1">
            <a:spLocks noChangeArrowheads="1"/>
          </p:cNvSpPr>
          <p:nvPr/>
        </p:nvSpPr>
        <p:spPr bwMode="auto">
          <a:xfrm>
            <a:off x="532765" y="437687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2" name="TextBox 4"/>
          <p:cNvSpPr txBox="1">
            <a:spLocks noChangeArrowheads="1"/>
          </p:cNvSpPr>
          <p:nvPr/>
        </p:nvSpPr>
        <p:spPr bwMode="auto">
          <a:xfrm>
            <a:off x="2841880" y="4063418"/>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3" name="TextBox 4"/>
          <p:cNvSpPr txBox="1">
            <a:spLocks noChangeArrowheads="1"/>
          </p:cNvSpPr>
          <p:nvPr/>
        </p:nvSpPr>
        <p:spPr bwMode="auto">
          <a:xfrm>
            <a:off x="4419567" y="3909178"/>
            <a:ext cx="13804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a:p>
            <a:pPr algn="ctr" fontAlgn="base">
              <a:spcBef>
                <a:spcPct val="0"/>
              </a:spcBef>
              <a:spcAft>
                <a:spcPct val="0"/>
              </a:spcAft>
              <a:buClr>
                <a:srgbClr val="3333CC"/>
              </a:buClr>
              <a:buFont typeface="Wingdings" panose="05000000000000000000" pitchFamily="2" charset="2"/>
              <a:buNone/>
            </a:pPr>
            <a:r>
              <a:rPr kumimoji="0" lang="en-US" altLang="zh-CN" sz="1800" dirty="0">
                <a:solidFill>
                  <a:srgbClr val="000000"/>
                </a:solidFill>
                <a:latin typeface="微软雅黑" panose="020B0503020204020204" pitchFamily="34" charset="-122"/>
                <a:ea typeface="微软雅黑" panose="020B0503020204020204" pitchFamily="34" charset="-122"/>
              </a:rPr>
              <a:t>QQ</a:t>
            </a:r>
          </a:p>
        </p:txBody>
      </p:sp>
      <p:sp>
        <p:nvSpPr>
          <p:cNvPr id="24" name="TextBox 4"/>
          <p:cNvSpPr txBox="1">
            <a:spLocks noChangeArrowheads="1"/>
          </p:cNvSpPr>
          <p:nvPr/>
        </p:nvSpPr>
        <p:spPr bwMode="auto">
          <a:xfrm>
            <a:off x="6073534" y="4048054"/>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8" name="TextBox 4"/>
          <p:cNvSpPr txBox="1">
            <a:spLocks noChangeArrowheads="1"/>
          </p:cNvSpPr>
          <p:nvPr/>
        </p:nvSpPr>
        <p:spPr bwMode="auto">
          <a:xfrm>
            <a:off x="7423494" y="3137376"/>
            <a:ext cx="1885319"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
                <a:srgbClr val="3333CC"/>
              </a:buClr>
              <a:buNone/>
            </a:pPr>
            <a:endParaRPr lang="en-US" altLang="zh-CN" sz="1800" dirty="0">
              <a:solidFill>
                <a:srgbClr val="000000"/>
              </a:solidFill>
              <a:latin typeface="微软雅黑" panose="020B0503020204020204" pitchFamily="34" charset="-122"/>
              <a:ea typeface="微软雅黑" panose="020B0503020204020204" pitchFamily="34" charset="-122"/>
            </a:endParaRPr>
          </a:p>
          <a:p>
            <a:pPr>
              <a:spcBef>
                <a:spcPct val="0"/>
              </a:spcBef>
              <a:buClr>
                <a:srgbClr val="3333CC"/>
              </a:buClr>
              <a:buNone/>
            </a:pPr>
            <a:r>
              <a:rPr lang="en-US" altLang="zh-CN" sz="1800" dirty="0">
                <a:solidFill>
                  <a:srgbClr val="000000"/>
                </a:solidFill>
                <a:latin typeface="微软雅黑" panose="020B0503020204020204" pitchFamily="34" charset="-122"/>
                <a:ea typeface="微软雅黑" panose="020B0503020204020204" pitchFamily="34" charset="-122"/>
              </a:rPr>
              <a:t>1.</a:t>
            </a:r>
            <a:r>
              <a:rPr lang="zh-CN" altLang="en-US" sz="1800" dirty="0">
                <a:solidFill>
                  <a:srgbClr val="000000"/>
                </a:solidFill>
                <a:latin typeface="微软雅黑" panose="020B0503020204020204" pitchFamily="34" charset="-122"/>
                <a:ea typeface="微软雅黑" panose="020B0503020204020204" pitchFamily="34" charset="-122"/>
              </a:rPr>
              <a:t>支付机构作为转接资清算机构</a:t>
            </a:r>
            <a:r>
              <a:rPr lang="en-US" altLang="zh-CN" sz="1800" dirty="0">
                <a:solidFill>
                  <a:srgbClr val="000000"/>
                </a:solidFill>
                <a:latin typeface="微软雅黑" panose="020B0503020204020204" pitchFamily="34" charset="-122"/>
                <a:ea typeface="微软雅黑" panose="020B0503020204020204" pitchFamily="34" charset="-122"/>
              </a:rPr>
              <a:t>2.</a:t>
            </a:r>
            <a:r>
              <a:rPr lang="zh-CN" altLang="en-US" sz="1800" dirty="0">
                <a:solidFill>
                  <a:srgbClr val="000000"/>
                </a:solidFill>
                <a:latin typeface="微软雅黑" panose="020B0503020204020204" pitchFamily="34" charset="-122"/>
                <a:ea typeface="微软雅黑" panose="020B0503020204020204" pitchFamily="34" charset="-122"/>
              </a:rPr>
              <a:t>商业银行</a:t>
            </a:r>
            <a:r>
              <a:rPr lang="en-US" altLang="zh-CN" sz="1800" dirty="0">
                <a:solidFill>
                  <a:srgbClr val="000000"/>
                </a:solidFill>
                <a:latin typeface="微软雅黑" panose="020B0503020204020204" pitchFamily="34" charset="-122"/>
                <a:ea typeface="微软雅黑" panose="020B0503020204020204" pitchFamily="34" charset="-122"/>
              </a:rPr>
              <a:t>QQ</a:t>
            </a:r>
            <a:r>
              <a:rPr lang="zh-CN" altLang="en-US" sz="1800" dirty="0">
                <a:solidFill>
                  <a:srgbClr val="000000"/>
                </a:solidFill>
                <a:latin typeface="微软雅黑" panose="020B0503020204020204" pitchFamily="34" charset="-122"/>
                <a:ea typeface="微软雅黑" panose="020B0503020204020204" pitchFamily="34" charset="-122"/>
              </a:rPr>
              <a:t>作为收单机构</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600" b="1">
                <a:latin typeface="微软雅黑" panose="020B0503020204020204" pitchFamily="34" charset="-122"/>
                <a:ea typeface="微软雅黑" panose="020B0503020204020204" pitchFamily="34" charset="-122"/>
              </a:rPr>
              <a:t>严格遵循跨行清算政策要求</a:t>
            </a:r>
          </a:p>
        </p:txBody>
      </p:sp>
      <p:sp>
        <p:nvSpPr>
          <p:cNvPr id="241667" name="Rectangle 3"/>
          <p:cNvSpPr>
            <a:spLocks noGrp="1" noChangeArrowheads="1"/>
          </p:cNvSpPr>
          <p:nvPr>
            <p:ph type="body" idx="1"/>
          </p:nvPr>
        </p:nvSpPr>
        <p:spPr/>
        <p:txBody>
          <a:bodyPr/>
          <a:lstStyle/>
          <a:p>
            <a:r>
              <a:rPr lang="zh-CN" altLang="en-US"/>
              <a:t>违规案例</a:t>
            </a:r>
          </a:p>
        </p:txBody>
      </p:sp>
      <p:sp>
        <p:nvSpPr>
          <p:cNvPr id="4" name="圆角矩形 2"/>
          <p:cNvSpPr>
            <a:spLocks noChangeArrowheads="1"/>
          </p:cNvSpPr>
          <p:nvPr/>
        </p:nvSpPr>
        <p:spPr bwMode="auto">
          <a:xfrm>
            <a:off x="232186" y="2550829"/>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 name="圆角矩形 27"/>
          <p:cNvSpPr>
            <a:spLocks noChangeArrowheads="1"/>
          </p:cNvSpPr>
          <p:nvPr/>
        </p:nvSpPr>
        <p:spPr bwMode="auto">
          <a:xfrm>
            <a:off x="222990" y="3396705"/>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6" name="圆角矩形 29"/>
          <p:cNvSpPr>
            <a:spLocks noChangeArrowheads="1"/>
          </p:cNvSpPr>
          <p:nvPr/>
        </p:nvSpPr>
        <p:spPr bwMode="auto">
          <a:xfrm>
            <a:off x="225213" y="4228554"/>
            <a:ext cx="1225550"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7" name="圆角矩形 31"/>
          <p:cNvSpPr>
            <a:spLocks noChangeArrowheads="1"/>
          </p:cNvSpPr>
          <p:nvPr/>
        </p:nvSpPr>
        <p:spPr bwMode="auto">
          <a:xfrm>
            <a:off x="2542142" y="3396705"/>
            <a:ext cx="1223962" cy="51063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8" name="圆角矩形 41"/>
          <p:cNvSpPr>
            <a:spLocks noChangeArrowheads="1"/>
          </p:cNvSpPr>
          <p:nvPr/>
        </p:nvSpPr>
        <p:spPr bwMode="auto">
          <a:xfrm>
            <a:off x="4199007" y="4347752"/>
            <a:ext cx="1213927" cy="53756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a:off x="1461484" y="2746091"/>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0" name="直接连接符 9"/>
          <p:cNvCxnSpPr/>
          <p:nvPr/>
        </p:nvCxnSpPr>
        <p:spPr bwMode="auto">
          <a:xfrm flipH="1">
            <a:off x="2004726" y="2746091"/>
            <a:ext cx="5676" cy="167650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1" name="直接连接符 10"/>
          <p:cNvCxnSpPr/>
          <p:nvPr/>
        </p:nvCxnSpPr>
        <p:spPr bwMode="auto">
          <a:xfrm>
            <a:off x="1988179" y="3591967"/>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2" name="直接连接符 11"/>
          <p:cNvCxnSpPr/>
          <p:nvPr/>
        </p:nvCxnSpPr>
        <p:spPr bwMode="auto">
          <a:xfrm>
            <a:off x="1458599" y="4423816"/>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3" name="直接连接符 12"/>
          <p:cNvCxnSpPr/>
          <p:nvPr/>
        </p:nvCxnSpPr>
        <p:spPr bwMode="auto">
          <a:xfrm>
            <a:off x="1442052" y="3591967"/>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14" name="圆角矩形 37"/>
          <p:cNvSpPr>
            <a:spLocks noChangeArrowheads="1"/>
          </p:cNvSpPr>
          <p:nvPr/>
        </p:nvSpPr>
        <p:spPr bwMode="auto">
          <a:xfrm>
            <a:off x="6073195" y="5376316"/>
            <a:ext cx="1223963" cy="474988"/>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15" name="直接连接符 14"/>
          <p:cNvCxnSpPr>
            <a:endCxn id="8" idx="3"/>
          </p:cNvCxnSpPr>
          <p:nvPr/>
        </p:nvCxnSpPr>
        <p:spPr bwMode="auto">
          <a:xfrm flipH="1">
            <a:off x="5412934" y="3652021"/>
            <a:ext cx="533726" cy="964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6" name="直接连接符 15"/>
          <p:cNvCxnSpPr>
            <a:stCxn id="14" idx="1"/>
            <a:endCxn id="8" idx="3"/>
          </p:cNvCxnSpPr>
          <p:nvPr/>
        </p:nvCxnSpPr>
        <p:spPr bwMode="auto">
          <a:xfrm flipH="1" flipV="1">
            <a:off x="5412934" y="4616535"/>
            <a:ext cx="660261" cy="9972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7" name="直接连接符 16"/>
          <p:cNvCxnSpPr/>
          <p:nvPr/>
        </p:nvCxnSpPr>
        <p:spPr bwMode="auto">
          <a:xfrm flipH="1">
            <a:off x="7194338" y="3040909"/>
            <a:ext cx="704064" cy="482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8" name="直接连接符 17"/>
          <p:cNvCxnSpPr/>
          <p:nvPr/>
        </p:nvCxnSpPr>
        <p:spPr bwMode="auto">
          <a:xfrm flipH="1" flipV="1">
            <a:off x="7177071" y="3552106"/>
            <a:ext cx="721331" cy="44905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19" name="直接连接符 18"/>
          <p:cNvCxnSpPr/>
          <p:nvPr/>
        </p:nvCxnSpPr>
        <p:spPr bwMode="auto">
          <a:xfrm flipH="1" flipV="1">
            <a:off x="7194340" y="3540930"/>
            <a:ext cx="704062" cy="1117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0" name="TextBox 4"/>
          <p:cNvSpPr txBox="1">
            <a:spLocks noChangeArrowheads="1"/>
          </p:cNvSpPr>
          <p:nvPr/>
        </p:nvSpPr>
        <p:spPr bwMode="auto">
          <a:xfrm>
            <a:off x="205897" y="2561425"/>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p>
        </p:txBody>
      </p:sp>
      <p:sp>
        <p:nvSpPr>
          <p:cNvPr id="21" name="TextBox 28"/>
          <p:cNvSpPr txBox="1">
            <a:spLocks noChangeArrowheads="1"/>
          </p:cNvSpPr>
          <p:nvPr/>
        </p:nvSpPr>
        <p:spPr bwMode="auto">
          <a:xfrm>
            <a:off x="179512" y="3407301"/>
            <a:ext cx="1301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B</a:t>
            </a:r>
          </a:p>
        </p:txBody>
      </p:sp>
      <p:sp>
        <p:nvSpPr>
          <p:cNvPr id="22" name="TextBox 28"/>
          <p:cNvSpPr txBox="1">
            <a:spLocks noChangeArrowheads="1"/>
          </p:cNvSpPr>
          <p:nvPr/>
        </p:nvSpPr>
        <p:spPr bwMode="auto">
          <a:xfrm>
            <a:off x="195963" y="4251334"/>
            <a:ext cx="1301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3" name="TextBox 4"/>
          <p:cNvSpPr txBox="1">
            <a:spLocks noChangeArrowheads="1"/>
          </p:cNvSpPr>
          <p:nvPr/>
        </p:nvSpPr>
        <p:spPr bwMode="auto">
          <a:xfrm>
            <a:off x="2425925" y="3473353"/>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24" name="圆角矩形 41"/>
          <p:cNvSpPr>
            <a:spLocks noChangeArrowheads="1"/>
          </p:cNvSpPr>
          <p:nvPr/>
        </p:nvSpPr>
        <p:spPr bwMode="auto">
          <a:xfrm>
            <a:off x="2615893" y="5599089"/>
            <a:ext cx="1156849" cy="50228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bwMode="auto">
          <a:xfrm>
            <a:off x="1541282" y="4948476"/>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6" name="直接连接符 25"/>
          <p:cNvCxnSpPr/>
          <p:nvPr/>
        </p:nvCxnSpPr>
        <p:spPr bwMode="auto">
          <a:xfrm flipH="1">
            <a:off x="2084525" y="5794352"/>
            <a:ext cx="511108"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7" name="直接连接符 26"/>
          <p:cNvCxnSpPr/>
          <p:nvPr/>
        </p:nvCxnSpPr>
        <p:spPr bwMode="auto">
          <a:xfrm flipH="1">
            <a:off x="2082516" y="4948476"/>
            <a:ext cx="7684" cy="167772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8" name="直接连接符 27"/>
          <p:cNvCxnSpPr/>
          <p:nvPr/>
        </p:nvCxnSpPr>
        <p:spPr bwMode="auto">
          <a:xfrm>
            <a:off x="1538397" y="6626201"/>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9" name="直接连接符 28"/>
          <p:cNvCxnSpPr/>
          <p:nvPr/>
        </p:nvCxnSpPr>
        <p:spPr bwMode="auto">
          <a:xfrm>
            <a:off x="1521850" y="5794352"/>
            <a:ext cx="546127" cy="0"/>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30" name="圆角矩形 41"/>
          <p:cNvSpPr>
            <a:spLocks noChangeArrowheads="1"/>
          </p:cNvSpPr>
          <p:nvPr/>
        </p:nvSpPr>
        <p:spPr bwMode="auto">
          <a:xfrm>
            <a:off x="7898402" y="2839139"/>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1" name="圆角矩形 41"/>
          <p:cNvSpPr>
            <a:spLocks noChangeArrowheads="1"/>
          </p:cNvSpPr>
          <p:nvPr/>
        </p:nvSpPr>
        <p:spPr bwMode="auto">
          <a:xfrm>
            <a:off x="197517" y="4753213"/>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2" name="圆角矩形 41"/>
          <p:cNvSpPr>
            <a:spLocks noChangeArrowheads="1"/>
          </p:cNvSpPr>
          <p:nvPr/>
        </p:nvSpPr>
        <p:spPr bwMode="auto">
          <a:xfrm>
            <a:off x="4189539" y="4351414"/>
            <a:ext cx="1223395" cy="53390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3" name="圆角矩形 41"/>
          <p:cNvSpPr>
            <a:spLocks noChangeArrowheads="1"/>
          </p:cNvSpPr>
          <p:nvPr/>
        </p:nvSpPr>
        <p:spPr bwMode="auto">
          <a:xfrm>
            <a:off x="231626" y="6422850"/>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34" name="圆角矩形 41"/>
          <p:cNvSpPr>
            <a:spLocks noChangeArrowheads="1"/>
          </p:cNvSpPr>
          <p:nvPr/>
        </p:nvSpPr>
        <p:spPr bwMode="auto">
          <a:xfrm>
            <a:off x="199525" y="5567466"/>
            <a:ext cx="1323234" cy="390526"/>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H="1" flipV="1">
            <a:off x="3766105" y="3623924"/>
            <a:ext cx="564362" cy="68393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36" name="TextBox 4"/>
          <p:cNvSpPr txBox="1">
            <a:spLocks noChangeArrowheads="1"/>
          </p:cNvSpPr>
          <p:nvPr/>
        </p:nvSpPr>
        <p:spPr bwMode="auto">
          <a:xfrm>
            <a:off x="214527" y="4767367"/>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a:solidFill>
                  <a:srgbClr val="000000"/>
                </a:solidFill>
                <a:latin typeface="微软雅黑" panose="020B0503020204020204" pitchFamily="34" charset="-122"/>
                <a:ea typeface="微软雅黑" panose="020B0503020204020204" pitchFamily="34" charset="-122"/>
              </a:rPr>
              <a:t>A</a:t>
            </a:r>
          </a:p>
        </p:txBody>
      </p:sp>
      <p:sp>
        <p:nvSpPr>
          <p:cNvPr id="37" name="TextBox 4"/>
          <p:cNvSpPr txBox="1">
            <a:spLocks noChangeArrowheads="1"/>
          </p:cNvSpPr>
          <p:nvPr/>
        </p:nvSpPr>
        <p:spPr bwMode="auto">
          <a:xfrm>
            <a:off x="204553" y="5603432"/>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B</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8" name="TextBox 4"/>
          <p:cNvSpPr txBox="1">
            <a:spLocks noChangeArrowheads="1"/>
          </p:cNvSpPr>
          <p:nvPr/>
        </p:nvSpPr>
        <p:spPr bwMode="auto">
          <a:xfrm>
            <a:off x="204553" y="6424725"/>
            <a:ext cx="134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发卡银行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N</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9" name="TextBox 4"/>
          <p:cNvSpPr txBox="1">
            <a:spLocks noChangeArrowheads="1"/>
          </p:cNvSpPr>
          <p:nvPr/>
        </p:nvSpPr>
        <p:spPr bwMode="auto">
          <a:xfrm>
            <a:off x="262738" y="5979534"/>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0" name="TextBox 4"/>
          <p:cNvSpPr txBox="1">
            <a:spLocks noChangeArrowheads="1"/>
          </p:cNvSpPr>
          <p:nvPr/>
        </p:nvSpPr>
        <p:spPr bwMode="auto">
          <a:xfrm>
            <a:off x="2571853" y="566608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41" name="TextBox 4"/>
          <p:cNvSpPr txBox="1">
            <a:spLocks noChangeArrowheads="1"/>
          </p:cNvSpPr>
          <p:nvPr/>
        </p:nvSpPr>
        <p:spPr bwMode="auto">
          <a:xfrm>
            <a:off x="4032464" y="4316320"/>
            <a:ext cx="13804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r>
              <a:rPr kumimoji="0" lang="en-US" altLang="zh-CN" sz="1800" dirty="0" smtClean="0">
                <a:solidFill>
                  <a:srgbClr val="000000"/>
                </a:solidFill>
                <a:latin typeface="微软雅黑" panose="020B0503020204020204" pitchFamily="34" charset="-122"/>
                <a:ea typeface="微软雅黑" panose="020B0503020204020204" pitchFamily="34" charset="-122"/>
              </a:rPr>
              <a:t>QQ</a:t>
            </a:r>
          </a:p>
        </p:txBody>
      </p:sp>
      <p:sp>
        <p:nvSpPr>
          <p:cNvPr id="42" name="TextBox 4"/>
          <p:cNvSpPr txBox="1">
            <a:spLocks noChangeArrowheads="1"/>
          </p:cNvSpPr>
          <p:nvPr/>
        </p:nvSpPr>
        <p:spPr bwMode="auto">
          <a:xfrm>
            <a:off x="7793183" y="2840177"/>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bwMode="auto">
          <a:xfrm flipH="1">
            <a:off x="3774867" y="4936756"/>
            <a:ext cx="563768" cy="850582"/>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44" name="TextBox 4"/>
          <p:cNvSpPr txBox="1">
            <a:spLocks noChangeArrowheads="1"/>
          </p:cNvSpPr>
          <p:nvPr/>
        </p:nvSpPr>
        <p:spPr bwMode="auto">
          <a:xfrm>
            <a:off x="5918344" y="5418006"/>
            <a:ext cx="13804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  商业银行</a:t>
            </a:r>
            <a:endParaRPr kumimoji="0" lang="en-US" altLang="zh-CN" sz="1800" dirty="0" smtClean="0">
              <a:solidFill>
                <a:srgbClr val="000000"/>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bwMode="auto">
          <a:xfrm flipH="1">
            <a:off x="7276150" y="5099979"/>
            <a:ext cx="704064" cy="482514"/>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6" name="直接连接符 45"/>
          <p:cNvCxnSpPr/>
          <p:nvPr/>
        </p:nvCxnSpPr>
        <p:spPr bwMode="auto">
          <a:xfrm flipH="1" flipV="1">
            <a:off x="7302280" y="5576182"/>
            <a:ext cx="721331" cy="44905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7" name="直接连接符 46"/>
          <p:cNvCxnSpPr/>
          <p:nvPr/>
        </p:nvCxnSpPr>
        <p:spPr bwMode="auto">
          <a:xfrm flipH="1" flipV="1">
            <a:off x="7327459" y="5565006"/>
            <a:ext cx="704062" cy="1117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48" name="圆角矩形 41"/>
          <p:cNvSpPr>
            <a:spLocks noChangeArrowheads="1"/>
          </p:cNvSpPr>
          <p:nvPr/>
        </p:nvSpPr>
        <p:spPr bwMode="auto">
          <a:xfrm>
            <a:off x="7894272" y="3350532"/>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49" name="TextBox 4"/>
          <p:cNvSpPr txBox="1">
            <a:spLocks noChangeArrowheads="1"/>
          </p:cNvSpPr>
          <p:nvPr/>
        </p:nvSpPr>
        <p:spPr bwMode="auto">
          <a:xfrm>
            <a:off x="7804739" y="335871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0" name="圆角矩形 41"/>
          <p:cNvSpPr>
            <a:spLocks noChangeArrowheads="1"/>
          </p:cNvSpPr>
          <p:nvPr/>
        </p:nvSpPr>
        <p:spPr bwMode="auto">
          <a:xfrm>
            <a:off x="7907039" y="3838029"/>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1" name="TextBox 4"/>
          <p:cNvSpPr txBox="1">
            <a:spLocks noChangeArrowheads="1"/>
          </p:cNvSpPr>
          <p:nvPr/>
        </p:nvSpPr>
        <p:spPr bwMode="auto">
          <a:xfrm>
            <a:off x="7789052" y="385330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2" name="圆角矩形 41"/>
          <p:cNvSpPr>
            <a:spLocks noChangeArrowheads="1"/>
          </p:cNvSpPr>
          <p:nvPr/>
        </p:nvSpPr>
        <p:spPr bwMode="auto">
          <a:xfrm>
            <a:off x="8013042" y="4882195"/>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3" name="TextBox 4"/>
          <p:cNvSpPr txBox="1">
            <a:spLocks noChangeArrowheads="1"/>
          </p:cNvSpPr>
          <p:nvPr/>
        </p:nvSpPr>
        <p:spPr bwMode="auto">
          <a:xfrm>
            <a:off x="7878936" y="4872082"/>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4" name="圆角矩形 41"/>
          <p:cNvSpPr>
            <a:spLocks noChangeArrowheads="1"/>
          </p:cNvSpPr>
          <p:nvPr/>
        </p:nvSpPr>
        <p:spPr bwMode="auto">
          <a:xfrm>
            <a:off x="8019924" y="5361766"/>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5" name="TextBox 4"/>
          <p:cNvSpPr txBox="1">
            <a:spLocks noChangeArrowheads="1"/>
          </p:cNvSpPr>
          <p:nvPr/>
        </p:nvSpPr>
        <p:spPr bwMode="auto">
          <a:xfrm>
            <a:off x="7894272" y="5359579"/>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6" name="圆角矩形 41"/>
          <p:cNvSpPr>
            <a:spLocks noChangeArrowheads="1"/>
          </p:cNvSpPr>
          <p:nvPr/>
        </p:nvSpPr>
        <p:spPr bwMode="auto">
          <a:xfrm>
            <a:off x="8035925" y="5829972"/>
            <a:ext cx="101352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7" name="TextBox 4"/>
          <p:cNvSpPr txBox="1">
            <a:spLocks noChangeArrowheads="1"/>
          </p:cNvSpPr>
          <p:nvPr/>
        </p:nvSpPr>
        <p:spPr bwMode="auto">
          <a:xfrm>
            <a:off x="7918022" y="5845073"/>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商户</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58" name="圆角矩形 37"/>
          <p:cNvSpPr>
            <a:spLocks noChangeArrowheads="1"/>
          </p:cNvSpPr>
          <p:nvPr/>
        </p:nvSpPr>
        <p:spPr bwMode="auto">
          <a:xfrm>
            <a:off x="5946660" y="3306866"/>
            <a:ext cx="1223963" cy="480364"/>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endParaRPr kumimoji="0" lang="ja-JP" altLang="ja-JP" sz="1800">
              <a:solidFill>
                <a:srgbClr val="000000"/>
              </a:solidFill>
              <a:latin typeface="微软雅黑" panose="020B0503020204020204" pitchFamily="34" charset="-122"/>
              <a:ea typeface="微软雅黑" panose="020B0503020204020204" pitchFamily="34" charset="-122"/>
            </a:endParaRPr>
          </a:p>
        </p:txBody>
      </p:sp>
      <p:sp>
        <p:nvSpPr>
          <p:cNvPr id="59" name="TextBox 4"/>
          <p:cNvSpPr txBox="1">
            <a:spLocks noChangeArrowheads="1"/>
          </p:cNvSpPr>
          <p:nvPr/>
        </p:nvSpPr>
        <p:spPr bwMode="auto">
          <a:xfrm>
            <a:off x="5868407" y="3367624"/>
            <a:ext cx="1324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zh-CN" altLang="en-US" sz="1800" dirty="0" smtClean="0">
                <a:solidFill>
                  <a:srgbClr val="000000"/>
                </a:solidFill>
                <a:latin typeface="微软雅黑" panose="020B0503020204020204" pitchFamily="34" charset="-122"/>
                <a:ea typeface="微软雅黑" panose="020B0503020204020204" pitchFamily="34" charset="-122"/>
              </a:rPr>
              <a:t>支付机构</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60" name="TextBox 4"/>
          <p:cNvSpPr txBox="1">
            <a:spLocks noChangeArrowheads="1"/>
          </p:cNvSpPr>
          <p:nvPr/>
        </p:nvSpPr>
        <p:spPr bwMode="auto">
          <a:xfrm>
            <a:off x="235674" y="3687837"/>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
                <a:srgbClr val="3333CC"/>
              </a:buClr>
              <a:buFont typeface="Wingdings" panose="05000000000000000000" pitchFamily="2" charset="2"/>
              <a:buNone/>
            </a:pPr>
            <a:r>
              <a:rPr kumimoji="0" lang="en-US" altLang="zh-CN" sz="1800" dirty="0" smtClean="0">
                <a:solidFill>
                  <a:srgbClr val="000000"/>
                </a:solidFill>
                <a:latin typeface="微软雅黑" panose="020B0503020204020204" pitchFamily="34" charset="-122"/>
                <a:ea typeface="微软雅黑" panose="020B0503020204020204" pitchFamily="34" charset="-122"/>
              </a:rPr>
              <a:t>…</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a:t>
            </a:r>
            <a:r>
              <a:rPr lang="zh-CN" altLang="en-US"/>
              <a:t> </a:t>
            </a:r>
          </a:p>
        </p:txBody>
      </p:sp>
      <p:sp>
        <p:nvSpPr>
          <p:cNvPr id="11267" name="Rectangle 3"/>
          <p:cNvSpPr>
            <a:spLocks noGrp="1" noChangeArrowheads="1"/>
          </p:cNvSpPr>
          <p:nvPr>
            <p:ph type="body" idx="1"/>
          </p:nvPr>
        </p:nvSpPr>
        <p:spPr/>
        <p:txBody>
          <a:bodyPr/>
          <a:lstStyle/>
          <a:p>
            <a:r>
              <a:rPr lang="zh-CN" altLang="en-US" sz="2400">
                <a:latin typeface="宋体" panose="02010600030101010101" pitchFamily="2" charset="-122"/>
              </a:rPr>
              <a:t>无证经营银行卡收单核心业务 </a:t>
            </a:r>
          </a:p>
          <a:p>
            <a:pPr lvl="1"/>
            <a:r>
              <a:rPr lang="zh-CN" altLang="en-US" sz="2400">
                <a:latin typeface="宋体" panose="02010600030101010101" pitchFamily="2" charset="-122"/>
              </a:rPr>
              <a:t>开展商户资金清算，即所谓“二清”行为。</a:t>
            </a:r>
          </a:p>
          <a:p>
            <a:pPr lvl="1"/>
            <a:r>
              <a:rPr lang="zh-CN" altLang="en-US" sz="2400">
                <a:latin typeface="宋体" panose="02010600030101010101" pitchFamily="2" charset="-122"/>
              </a:rPr>
              <a:t>从事其他收单核心业务，包括特约商户资质审核、受理协议签订等业务活动</a:t>
            </a:r>
          </a:p>
          <a:p>
            <a:r>
              <a:rPr lang="zh-CN" altLang="en-US" sz="2400">
                <a:latin typeface="宋体" panose="02010600030101010101" pitchFamily="2" charset="-122"/>
              </a:rPr>
              <a:t>无证经营网络支付业务。 </a:t>
            </a:r>
          </a:p>
          <a:p>
            <a:pPr lvl="1"/>
            <a:r>
              <a:rPr lang="zh-CN" altLang="en-US" sz="2400">
                <a:latin typeface="宋体" panose="02010600030101010101" pitchFamily="2" charset="-122"/>
              </a:rPr>
              <a:t>采取“大商户结算”模式，即用户支付资金先划转至网络平台账户，再由网络平台结算给其平台下挂商户。</a:t>
            </a:r>
          </a:p>
          <a:p>
            <a:pPr lvl="1"/>
            <a:r>
              <a:rPr lang="zh-CN" altLang="en-US" sz="2400">
                <a:latin typeface="宋体" panose="02010600030101010101" pitchFamily="2" charset="-122"/>
              </a:rPr>
              <a:t>开立类支付账户的电子钱包，具有充值、消费、提现等支付功能。</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a:t>
            </a:r>
          </a:p>
        </p:txBody>
      </p:sp>
      <p:sp>
        <p:nvSpPr>
          <p:cNvPr id="12291" name="Rectangle 3"/>
          <p:cNvSpPr>
            <a:spLocks noGrp="1" noChangeArrowheads="1"/>
          </p:cNvSpPr>
          <p:nvPr>
            <p:ph type="body" idx="1"/>
          </p:nvPr>
        </p:nvSpPr>
        <p:spPr/>
        <p:txBody>
          <a:bodyPr/>
          <a:lstStyle/>
          <a:p>
            <a:r>
              <a:rPr lang="zh-CN" altLang="en-US" sz="2800">
                <a:latin typeface="宋体" panose="02010600030101010101" pitchFamily="2" charset="-122"/>
              </a:rPr>
              <a:t>无证经营多用途预付卡发行与受理</a:t>
            </a:r>
          </a:p>
          <a:p>
            <a:pPr lvl="1"/>
            <a:r>
              <a:rPr lang="zh-CN" altLang="en-US" sz="2400">
                <a:latin typeface="宋体" panose="02010600030101010101" pitchFamily="2" charset="-122"/>
              </a:rPr>
              <a:t>单用途预付卡机构擅自扩大应用范围，实现跨法人商户应用（单用途卡：预收货款）。 </a:t>
            </a:r>
          </a:p>
          <a:p>
            <a:pPr lvl="1"/>
            <a:r>
              <a:rPr lang="zh-CN" altLang="en-US" sz="2400">
                <a:latin typeface="宋体" panose="02010600030101010101" pitchFamily="2" charset="-122"/>
              </a:rPr>
              <a:t>无证机构发行与受理跨法人、跨领域、跨地区使用的多用途预付卡。</a:t>
            </a:r>
            <a:r>
              <a:rPr lang="zh-CN" altLang="en-US"/>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sz="2400">
                <a:ea typeface="微软雅黑" panose="020B0503020204020204" pitchFamily="34" charset="-122"/>
              </a:rPr>
              <a:t>《</a:t>
            </a:r>
            <a:r>
              <a:rPr lang="zh-CN" altLang="en-US" sz="2400">
                <a:ea typeface="微软雅黑" panose="020B0503020204020204" pitchFamily="34" charset="-122"/>
              </a:rPr>
              <a:t>关于进一步加强无证经营支付业务整治工作的通知</a:t>
            </a:r>
            <a:r>
              <a:rPr lang="en-US" altLang="zh-CN" sz="2400">
                <a:ea typeface="微软雅黑" panose="020B0503020204020204" pitchFamily="34" charset="-122"/>
              </a:rPr>
              <a:t>》</a:t>
            </a:r>
          </a:p>
        </p:txBody>
      </p:sp>
      <p:sp>
        <p:nvSpPr>
          <p:cNvPr id="239619" name="Rectangle 3"/>
          <p:cNvSpPr>
            <a:spLocks noGrp="1" noChangeArrowheads="1"/>
          </p:cNvSpPr>
          <p:nvPr>
            <p:ph type="body" idx="1"/>
          </p:nvPr>
        </p:nvSpPr>
        <p:spPr/>
        <p:txBody>
          <a:bodyPr/>
          <a:lstStyle/>
          <a:p>
            <a:pPr>
              <a:lnSpc>
                <a:spcPct val="80000"/>
              </a:lnSpc>
            </a:pPr>
            <a:r>
              <a:rPr lang="zh-CN" altLang="en-US" sz="2000"/>
              <a:t>为无证机构提供资金清算、结算通道。（重点关注：中国银联等清算服务主体）</a:t>
            </a:r>
          </a:p>
          <a:p>
            <a:pPr>
              <a:lnSpc>
                <a:spcPct val="80000"/>
              </a:lnSpc>
            </a:pPr>
            <a:r>
              <a:rPr lang="zh-CN" altLang="en-US" sz="2000"/>
              <a:t>通过系统发起集中代收付等业务的委托人直接从事支付业务。（重点关注：中国银联等清算服务主体）</a:t>
            </a:r>
          </a:p>
          <a:p>
            <a:pPr>
              <a:lnSpc>
                <a:spcPct val="80000"/>
              </a:lnSpc>
            </a:pPr>
            <a:r>
              <a:rPr lang="zh-CN" altLang="en-US" sz="2000"/>
              <a:t>为无牌机构放通道：无证机构通过接口将拓展的商户交易上送持证机构，由持证机构为其商户结算资金，或通过其他持证机构为商户结算资金。（重点关注：银行业金融机构、支付机构）</a:t>
            </a:r>
          </a:p>
          <a:p>
            <a:pPr>
              <a:lnSpc>
                <a:spcPct val="80000"/>
              </a:lnSpc>
            </a:pPr>
            <a:r>
              <a:rPr lang="zh-CN" altLang="en-US" sz="2000"/>
              <a:t>为无证机构提供</a:t>
            </a:r>
            <a:r>
              <a:rPr lang="zh-CN" altLang="en-US" sz="2000">
                <a:latin typeface="Arial" panose="020B0604020202020204" pitchFamily="34" charset="0"/>
              </a:rPr>
              <a:t>“</a:t>
            </a:r>
            <a:r>
              <a:rPr lang="zh-CN" altLang="en-US" sz="2000"/>
              <a:t>代付业务</a:t>
            </a:r>
            <a:r>
              <a:rPr lang="zh-CN" altLang="en-US" sz="2000">
                <a:latin typeface="Arial" panose="020B0604020202020204" pitchFamily="34" charset="0"/>
              </a:rPr>
              <a:t>”</a:t>
            </a:r>
            <a:r>
              <a:rPr lang="zh-CN" altLang="en-US" sz="2000"/>
              <a:t>：无证机构与持证机构签订代付合作协议（如代付工资等名义），由该机构直接将资金结算到指定账户。（重点关注：银行业金融机构、支付机构）</a:t>
            </a:r>
          </a:p>
          <a:p>
            <a:pPr>
              <a:lnSpc>
                <a:spcPct val="80000"/>
              </a:lnSpc>
            </a:pPr>
            <a:r>
              <a:rPr lang="zh-CN" altLang="en-US" sz="2000"/>
              <a:t>持证机构把核心业务外包</a:t>
            </a:r>
          </a:p>
          <a:p>
            <a:pPr>
              <a:lnSpc>
                <a:spcPct val="80000"/>
              </a:lnSpc>
            </a:pPr>
            <a:r>
              <a:rPr lang="zh-CN" altLang="en-US" sz="2000"/>
              <a:t>为无证机构开立内部过渡户，接收无证机构的交易并协助划转资金。</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ea typeface="微软雅黑" panose="020B0503020204020204" pitchFamily="34" charset="-122"/>
              </a:rPr>
              <a:t>无证经营支付业务行为的危害</a:t>
            </a:r>
            <a:r>
              <a:rPr lang="zh-CN" altLang="en-US"/>
              <a:t> </a:t>
            </a:r>
          </a:p>
        </p:txBody>
      </p:sp>
      <p:sp>
        <p:nvSpPr>
          <p:cNvPr id="13315" name="Rectangle 3"/>
          <p:cNvSpPr>
            <a:spLocks noGrp="1" noChangeArrowheads="1"/>
          </p:cNvSpPr>
          <p:nvPr>
            <p:ph type="body" idx="1"/>
          </p:nvPr>
        </p:nvSpPr>
        <p:spPr/>
        <p:txBody>
          <a:bodyPr/>
          <a:lstStyle/>
          <a:p>
            <a:r>
              <a:rPr lang="zh-CN" altLang="en-US" sz="2800">
                <a:latin typeface="宋体" panose="02010600030101010101" pitchFamily="2" charset="-122"/>
              </a:rPr>
              <a:t>危害客户资金安全，引发局部风险事件。 </a:t>
            </a:r>
          </a:p>
          <a:p>
            <a:r>
              <a:rPr lang="zh-CN" altLang="en-US" sz="2800">
                <a:latin typeface="宋体" panose="02010600030101010101" pitchFamily="2" charset="-122"/>
              </a:rPr>
              <a:t>危害支付信息安全，助长犯罪行为。 </a:t>
            </a:r>
          </a:p>
          <a:p>
            <a:r>
              <a:rPr lang="zh-CN" altLang="en-US" sz="2800">
                <a:latin typeface="宋体" panose="02010600030101010101" pitchFamily="2" charset="-122"/>
              </a:rPr>
              <a:t>无底线竞争，扰乱市场经营秩序。 </a:t>
            </a:r>
          </a:p>
          <a:p>
            <a:pPr lvl="1"/>
            <a:r>
              <a:rPr lang="zh-CN" altLang="en-US" sz="2400">
                <a:latin typeface="宋体" panose="02010600030101010101" pitchFamily="2" charset="-122"/>
              </a:rPr>
              <a:t>采取低价倾销等恶性竞争方式，通过变造交易、伪造业务类型以及切机、跳码等严重违规方式牟取暴利，对持证支付机构造成较大的经营压力，产生了“劣币驱逐良币”的效应。</a:t>
            </a:r>
            <a:r>
              <a:rPr lang="zh-CN" altLang="en-US"/>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3200">
                <a:ea typeface="微软雅黑" panose="020B0503020204020204" pitchFamily="34" charset="-122"/>
              </a:rPr>
              <a:t>专项整治工作措施</a:t>
            </a:r>
            <a:r>
              <a:rPr lang="zh-CN" altLang="en-US" sz="4000"/>
              <a:t> </a:t>
            </a:r>
          </a:p>
        </p:txBody>
      </p:sp>
      <p:sp>
        <p:nvSpPr>
          <p:cNvPr id="14339"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关闭无证机构交易处理和资金结算通道，对相关信息进行公告、公示、风险警示，对违规商业银行和支付机构开展责任追究。</a:t>
            </a:r>
          </a:p>
          <a:p>
            <a:pPr>
              <a:lnSpc>
                <a:spcPct val="90000"/>
              </a:lnSpc>
            </a:pPr>
            <a:r>
              <a:rPr lang="zh-CN" altLang="en-US" sz="2800">
                <a:latin typeface="宋体" panose="02010600030101010101" pitchFamily="2" charset="-122"/>
              </a:rPr>
              <a:t>无证机构的查处将根据业务规模、社会危害程度、违法违规性质和情节轻重分类施策。 </a:t>
            </a:r>
          </a:p>
          <a:p>
            <a:pPr lvl="1">
              <a:lnSpc>
                <a:spcPct val="90000"/>
              </a:lnSpc>
            </a:pPr>
            <a:r>
              <a:rPr lang="zh-CN" altLang="en-US" sz="2400">
                <a:latin typeface="宋体" panose="02010600030101010101" pitchFamily="2" charset="-122"/>
              </a:rPr>
              <a:t>对于业务量小、社会危害程度轻、能够积极配合监管部门行动的无证机构，可给予整改期，限期整改不到位的，依法予以取缔；</a:t>
            </a:r>
          </a:p>
          <a:p>
            <a:pPr lvl="1">
              <a:lnSpc>
                <a:spcPct val="90000"/>
              </a:lnSpc>
            </a:pPr>
            <a:r>
              <a:rPr lang="zh-CN" altLang="en-US" sz="2400">
                <a:latin typeface="宋体" panose="02010600030101010101" pitchFamily="2" charset="-122"/>
              </a:rPr>
              <a:t>对于业务规模较大、存在资金风险隐患、不配合监管部门行动的无证机构，依法取缔。</a:t>
            </a:r>
            <a:r>
              <a:rPr lang="zh-CN" altLang="en-US" sz="240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ctrTitle"/>
          </p:nvPr>
        </p:nvSpPr>
        <p:spPr/>
        <p:txBody>
          <a:bodyPr/>
          <a:lstStyle/>
          <a:p>
            <a:r>
              <a:rPr lang="zh-CN" altLang="en-US" sz="3600">
                <a:ea typeface="微软雅黑" panose="020B0503020204020204" pitchFamily="34" charset="-122"/>
              </a:rPr>
              <a:t>支付机构客户备付金集中存管</a:t>
            </a:r>
          </a:p>
        </p:txBody>
      </p:sp>
      <p:sp>
        <p:nvSpPr>
          <p:cNvPr id="84997"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03352" y="214315"/>
            <a:ext cx="7540625" cy="1462087"/>
          </a:xfrm>
        </p:spPr>
        <p:txBody>
          <a:bodyPr/>
          <a:lstStyle/>
          <a:p>
            <a:r>
              <a:rPr lang="zh-CN" altLang="en-US" sz="3200">
                <a:ea typeface="微软雅黑" panose="020B0503020204020204" pitchFamily="34" charset="-122"/>
              </a:rPr>
              <a:t>客户备付金集中存管原因</a:t>
            </a:r>
          </a:p>
        </p:txBody>
      </p:sp>
      <p:sp>
        <p:nvSpPr>
          <p:cNvPr id="78851" name="Rectangle 3"/>
          <p:cNvSpPr>
            <a:spLocks noGrp="1" noChangeArrowheads="1"/>
          </p:cNvSpPr>
          <p:nvPr>
            <p:ph type="body" idx="1"/>
          </p:nvPr>
        </p:nvSpPr>
        <p:spPr/>
        <p:txBody>
          <a:bodyPr/>
          <a:lstStyle/>
          <a:p>
            <a:r>
              <a:rPr lang="zh-CN" altLang="en-US" sz="2800">
                <a:latin typeface="宋体" panose="02010600030101010101" pitchFamily="2" charset="-122"/>
              </a:rPr>
              <a:t>客户备付金概念</a:t>
            </a:r>
          </a:p>
          <a:p>
            <a:r>
              <a:rPr lang="en-US" altLang="zh-CN" sz="2800">
                <a:latin typeface="宋体" panose="02010600030101010101" pitchFamily="2" charset="-122"/>
              </a:rPr>
              <a:t>2016</a:t>
            </a:r>
            <a:r>
              <a:rPr lang="zh-CN" altLang="en-US" sz="2800">
                <a:latin typeface="宋体" panose="02010600030101010101" pitchFamily="2" charset="-122"/>
              </a:rPr>
              <a:t>年第三季度，平均每家支付机构开立客户备付金账户</a:t>
            </a:r>
            <a:r>
              <a:rPr lang="en-US" altLang="zh-CN" sz="2800">
                <a:latin typeface="宋体" panose="02010600030101010101" pitchFamily="2" charset="-122"/>
              </a:rPr>
              <a:t>13</a:t>
            </a:r>
            <a:r>
              <a:rPr lang="zh-CN" altLang="en-US" sz="2800">
                <a:latin typeface="宋体" panose="02010600030101010101" pitchFamily="2" charset="-122"/>
              </a:rPr>
              <a:t>个，最多的开立客户备付金账户达</a:t>
            </a:r>
            <a:r>
              <a:rPr lang="en-US" altLang="zh-CN" sz="2800">
                <a:latin typeface="宋体" panose="02010600030101010101" pitchFamily="2" charset="-122"/>
              </a:rPr>
              <a:t>70</a:t>
            </a:r>
            <a:r>
              <a:rPr lang="zh-CN" altLang="en-US" sz="2800">
                <a:latin typeface="宋体" panose="02010600030101010101" pitchFamily="2" charset="-122"/>
              </a:rPr>
              <a:t>个。</a:t>
            </a:r>
            <a:r>
              <a:rPr lang="en-US" altLang="zh-CN" sz="2800">
                <a:latin typeface="宋体" panose="02010600030101010101" pitchFamily="2" charset="-122"/>
              </a:rPr>
              <a:t>2016</a:t>
            </a:r>
            <a:r>
              <a:rPr lang="zh-CN" altLang="en-US" sz="2800">
                <a:latin typeface="宋体" panose="02010600030101010101" pitchFamily="2" charset="-122"/>
              </a:rPr>
              <a:t>年第三季度末，</a:t>
            </a:r>
            <a:r>
              <a:rPr lang="en-US" altLang="zh-CN" sz="2800">
                <a:latin typeface="宋体" panose="02010600030101010101" pitchFamily="2" charset="-122"/>
              </a:rPr>
              <a:t>267</a:t>
            </a:r>
            <a:r>
              <a:rPr lang="zh-CN" altLang="en-US" sz="2800">
                <a:latin typeface="宋体" panose="02010600030101010101" pitchFamily="2" charset="-122"/>
              </a:rPr>
              <a:t>家支付机构吸收客户备付金合计超过</a:t>
            </a:r>
            <a:r>
              <a:rPr lang="en-US" altLang="zh-CN" sz="2800">
                <a:latin typeface="宋体" panose="02010600030101010101" pitchFamily="2" charset="-122"/>
              </a:rPr>
              <a:t>4600</a:t>
            </a:r>
            <a:r>
              <a:rPr lang="zh-CN" altLang="en-US" sz="2800">
                <a:latin typeface="宋体" panose="02010600030101010101" pitchFamily="2" charset="-122"/>
              </a:rPr>
              <a:t>亿元 。</a:t>
            </a:r>
          </a:p>
          <a:p>
            <a:r>
              <a:rPr lang="zh-CN" altLang="en-US" sz="2800">
                <a:latin typeface="宋体" panose="02010600030101010101" pitchFamily="2" charset="-122"/>
              </a:rPr>
              <a:t>客户备付金分散存在被支付机构挪用的风险，违规占用客户备付金用于购买理财产品或其他高风险投资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ctrTitle"/>
          </p:nvPr>
        </p:nvSpPr>
        <p:spPr>
          <a:xfrm>
            <a:off x="1174117" y="2434910"/>
            <a:ext cx="7129463" cy="788987"/>
          </a:xfrm>
        </p:spPr>
        <p:txBody>
          <a:bodyPr/>
          <a:lstStyle/>
          <a:p>
            <a:r>
              <a:rPr lang="zh-CN" altLang="en-US" sz="4000">
                <a:ea typeface="微软雅黑" panose="020B0503020204020204" pitchFamily="34" charset="-122"/>
              </a:rPr>
              <a:t>非银行支付机构风险专项整治</a:t>
            </a:r>
          </a:p>
        </p:txBody>
      </p:sp>
      <p:sp>
        <p:nvSpPr>
          <p:cNvPr id="88069"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a:ea typeface="微软雅黑" panose="020B0503020204020204" pitchFamily="34" charset="-122"/>
              </a:rPr>
              <a:t>客户备付金集中存管原因</a:t>
            </a:r>
          </a:p>
        </p:txBody>
      </p:sp>
      <p:sp>
        <p:nvSpPr>
          <p:cNvPr id="80899" name="Rectangle 3"/>
          <p:cNvSpPr>
            <a:spLocks noGrp="1" noChangeArrowheads="1"/>
          </p:cNvSpPr>
          <p:nvPr>
            <p:ph type="body" idx="1"/>
          </p:nvPr>
        </p:nvSpPr>
        <p:spPr/>
        <p:txBody>
          <a:bodyPr/>
          <a:lstStyle/>
          <a:p>
            <a:r>
              <a:rPr lang="zh-CN" altLang="en-US" sz="2800">
                <a:latin typeface="宋体" panose="02010600030101010101" pitchFamily="2" charset="-122"/>
              </a:rPr>
              <a:t>支付机构通过在各商业银行开立的备付金账户办理跨行资金清算，超范围经营，变相行使央行或清算组织的跨行清算职能。 </a:t>
            </a:r>
          </a:p>
          <a:p>
            <a:r>
              <a:rPr lang="zh-CN" altLang="en-US" sz="2800">
                <a:latin typeface="宋体" panose="02010600030101010101" pitchFamily="2" charset="-122"/>
              </a:rPr>
              <a:t>客户备付金的分散存放，也不利于支付机构统筹资金管理。</a:t>
            </a:r>
          </a:p>
          <a:p>
            <a:r>
              <a:rPr lang="zh-CN" altLang="en-US" sz="2800">
                <a:latin typeface="宋体" panose="02010600030101010101" pitchFamily="2" charset="-122"/>
              </a:rPr>
              <a:t>为防止支付机构以‘吃利差’为主要盈利模式，理顺支付机构业务发展激励机制，引导非银行支付机构回归提供小额、快捷、便民小微支付服务的宗旨”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sz="3600">
                <a:ea typeface="微软雅黑" panose="020B0503020204020204" pitchFamily="34" charset="-122"/>
              </a:rPr>
              <a:t>备付金集中存管方案的核心内容</a:t>
            </a:r>
          </a:p>
        </p:txBody>
      </p:sp>
      <p:sp>
        <p:nvSpPr>
          <p:cNvPr id="181251" name="Rectangle 3"/>
          <p:cNvSpPr>
            <a:spLocks noGrp="1" noChangeArrowheads="1"/>
          </p:cNvSpPr>
          <p:nvPr>
            <p:ph type="body" idx="1"/>
          </p:nvPr>
        </p:nvSpPr>
        <p:spPr/>
        <p:txBody>
          <a:bodyPr/>
          <a:lstStyle/>
          <a:p>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中国人民银行办公厅关于实施支付机构客户备付金集中存管有关事项的通知</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（银办发</a:t>
            </a:r>
            <a:r>
              <a:rPr lang="en-US" altLang="zh-CN" sz="2800">
                <a:solidFill>
                  <a:srgbClr val="000000"/>
                </a:solidFill>
                <a:latin typeface="宋体" panose="02010600030101010101" pitchFamily="2" charset="-122"/>
              </a:rPr>
              <a:t>〔2017〕10</a:t>
            </a:r>
            <a:r>
              <a:rPr lang="zh-CN" altLang="en-US" sz="2800">
                <a:solidFill>
                  <a:srgbClr val="000000"/>
                </a:solidFill>
                <a:latin typeface="宋体" panose="02010600030101010101" pitchFamily="2" charset="-122"/>
              </a:rPr>
              <a:t>号）</a:t>
            </a:r>
          </a:p>
          <a:p>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中国人民银行办公厅关于印发</a:t>
            </a:r>
            <a:r>
              <a:rPr lang="en-US" altLang="zh-CN" sz="2800">
                <a:solidFill>
                  <a:srgbClr val="000000"/>
                </a:solidFill>
                <a:latin typeface="宋体" panose="02010600030101010101" pitchFamily="2" charset="-122"/>
              </a:rPr>
              <a:t>&lt;</a:t>
            </a:r>
            <a:r>
              <a:rPr lang="zh-CN" altLang="en-US" sz="2800">
                <a:solidFill>
                  <a:srgbClr val="000000"/>
                </a:solidFill>
                <a:latin typeface="宋体" panose="02010600030101010101" pitchFamily="2" charset="-122"/>
              </a:rPr>
              <a:t>支付机构将部分客户备付金交存人民银行操作指引</a:t>
            </a:r>
            <a:r>
              <a:rPr lang="en-US" altLang="zh-CN" sz="2800">
                <a:solidFill>
                  <a:srgbClr val="000000"/>
                </a:solidFill>
                <a:latin typeface="宋体" panose="02010600030101010101" pitchFamily="2" charset="-122"/>
              </a:rPr>
              <a:t>&gt; </a:t>
            </a:r>
            <a:r>
              <a:rPr lang="zh-CN" altLang="en-US" sz="2800">
                <a:solidFill>
                  <a:srgbClr val="000000"/>
                </a:solidFill>
                <a:latin typeface="宋体" panose="02010600030101010101" pitchFamily="2" charset="-122"/>
              </a:rPr>
              <a:t>的通知</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银办发</a:t>
            </a:r>
            <a:r>
              <a:rPr lang="en-US" altLang="zh-CN" sz="2800">
                <a:solidFill>
                  <a:srgbClr val="000000"/>
                </a:solidFill>
                <a:latin typeface="宋体" panose="02010600030101010101" pitchFamily="2" charset="-122"/>
              </a:rPr>
              <a:t>〔2017〕45</a:t>
            </a:r>
            <a:r>
              <a:rPr lang="zh-CN" altLang="en-US" sz="2800">
                <a:solidFill>
                  <a:srgbClr val="000000"/>
                </a:solidFill>
                <a:latin typeface="宋体" panose="02010600030101010101" pitchFamily="2" charset="-122"/>
              </a:rPr>
              <a:t>号 </a:t>
            </a:r>
            <a:r>
              <a:rPr lang="en-US" altLang="zh-CN" sz="2800">
                <a:solidFill>
                  <a:srgbClr val="000000"/>
                </a:solidFill>
                <a:latin typeface="宋体" panose="02010600030101010101" pitchFamily="2" charset="-122"/>
              </a:rPr>
              <a:t>)</a:t>
            </a:r>
          </a:p>
          <a:p>
            <a:endParaRPr lang="en-US"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547813" y="549277"/>
            <a:ext cx="7396162" cy="1127125"/>
          </a:xfrm>
        </p:spPr>
        <p:txBody>
          <a:bodyPr/>
          <a:lstStyle/>
          <a:p>
            <a:r>
              <a:rPr lang="zh-CN" altLang="en-US" sz="3200">
                <a:ea typeface="微软雅黑" panose="020B0503020204020204" pitchFamily="34" charset="-122"/>
              </a:rPr>
              <a:t>备付金集中存管方案的核心内容</a:t>
            </a:r>
            <a:br>
              <a:rPr lang="zh-CN" altLang="en-US" sz="3200">
                <a:ea typeface="微软雅黑" panose="020B0503020204020204" pitchFamily="34" charset="-122"/>
              </a:rPr>
            </a:br>
            <a:r>
              <a:rPr lang="zh-CN" altLang="en-US" sz="1800">
                <a:solidFill>
                  <a:srgbClr val="000000"/>
                </a:solidFill>
                <a:latin typeface="微软雅黑" panose="020B0503020204020204" pitchFamily="34" charset="-122"/>
                <a:ea typeface="微软雅黑" panose="020B0503020204020204" pitchFamily="34" charset="-122"/>
              </a:rPr>
              <a:t>（银办发</a:t>
            </a:r>
            <a:r>
              <a:rPr lang="en-US" altLang="zh-CN" sz="1800">
                <a:solidFill>
                  <a:srgbClr val="000000"/>
                </a:solidFill>
                <a:latin typeface="微软雅黑" panose="020B0503020204020204" pitchFamily="34" charset="-122"/>
                <a:ea typeface="微软雅黑" panose="020B0503020204020204" pitchFamily="34" charset="-122"/>
              </a:rPr>
              <a:t>〔2017〕10</a:t>
            </a:r>
            <a:r>
              <a:rPr lang="zh-CN" altLang="en-US" sz="1800">
                <a:solidFill>
                  <a:srgbClr val="000000"/>
                </a:solidFill>
                <a:latin typeface="微软雅黑" panose="020B0503020204020204" pitchFamily="34" charset="-122"/>
                <a:ea typeface="微软雅黑" panose="020B0503020204020204" pitchFamily="34" charset="-122"/>
              </a:rPr>
              <a:t>号）</a:t>
            </a:r>
          </a:p>
        </p:txBody>
      </p:sp>
      <p:sp>
        <p:nvSpPr>
          <p:cNvPr id="81923" name="Rectangle 3"/>
          <p:cNvSpPr>
            <a:spLocks noGrp="1" noChangeArrowheads="1"/>
          </p:cNvSpPr>
          <p:nvPr>
            <p:ph type="body" idx="1"/>
          </p:nvPr>
        </p:nvSpPr>
        <p:spPr/>
        <p:txBody>
          <a:bodyPr/>
          <a:lstStyle/>
          <a:p>
            <a:r>
              <a:rPr lang="zh-CN" altLang="en-US" sz="2400">
                <a:latin typeface="宋体" panose="02010600030101010101" pitchFamily="2" charset="-122"/>
              </a:rPr>
              <a:t>自</a:t>
            </a:r>
            <a:r>
              <a:rPr lang="en-US" altLang="zh-CN" sz="2400">
                <a:latin typeface="宋体" panose="02010600030101010101" pitchFamily="2" charset="-122"/>
              </a:rPr>
              <a:t>2017</a:t>
            </a:r>
            <a:r>
              <a:rPr lang="zh-CN" altLang="en-US" sz="2400">
                <a:latin typeface="宋体" panose="02010600030101010101" pitchFamily="2" charset="-122"/>
              </a:rPr>
              <a:t>年</a:t>
            </a:r>
            <a:r>
              <a:rPr lang="en-US" altLang="zh-CN" sz="2400">
                <a:latin typeface="宋体" panose="02010600030101010101" pitchFamily="2" charset="-122"/>
              </a:rPr>
              <a:t>4</a:t>
            </a:r>
            <a:r>
              <a:rPr lang="zh-CN" altLang="en-US" sz="2400">
                <a:latin typeface="宋体" panose="02010600030101010101" pitchFamily="2" charset="-122"/>
              </a:rPr>
              <a:t>月</a:t>
            </a:r>
            <a:r>
              <a:rPr lang="en-US" altLang="zh-CN" sz="2400">
                <a:latin typeface="宋体" panose="02010600030101010101" pitchFamily="2" charset="-122"/>
              </a:rPr>
              <a:t>17</a:t>
            </a:r>
            <a:r>
              <a:rPr lang="zh-CN" altLang="en-US" sz="2400">
                <a:latin typeface="宋体" panose="02010600030101010101" pitchFamily="2" charset="-122"/>
              </a:rPr>
              <a:t>日起，支付机构应将客户备付金按照一定比例交存至指定机构专用存款账户，该账户资金暂不计付利息 。</a:t>
            </a:r>
          </a:p>
          <a:p>
            <a:r>
              <a:rPr lang="zh-CN" altLang="en-US" sz="2400">
                <a:latin typeface="宋体" panose="02010600030101010101" pitchFamily="2" charset="-122"/>
              </a:rPr>
              <a:t>人民银行根据支付机构的业务类型和最近一次分类评级结果确定支付机构交存客户备付金的比例，并根据管理需要进行调整。</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47813" y="214315"/>
            <a:ext cx="7396162" cy="1462087"/>
          </a:xfrm>
        </p:spPr>
        <p:txBody>
          <a:bodyPr/>
          <a:lstStyle/>
          <a:p>
            <a:r>
              <a:rPr lang="zh-CN" altLang="en-US" sz="3600">
                <a:ea typeface="微软雅黑" panose="020B0503020204020204" pitchFamily="34" charset="-122"/>
              </a:rPr>
              <a:t>备付金集中存管方案的核心内容</a:t>
            </a:r>
            <a:br>
              <a:rPr lang="zh-CN" altLang="en-US" sz="3600">
                <a:ea typeface="微软雅黑" panose="020B0503020204020204" pitchFamily="34" charset="-122"/>
              </a:rPr>
            </a:br>
            <a:r>
              <a:rPr lang="zh-CN" altLang="en-US" sz="3600">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（银办发</a:t>
            </a:r>
            <a:r>
              <a:rPr lang="en-US" altLang="zh-CN" sz="2000">
                <a:solidFill>
                  <a:srgbClr val="000000"/>
                </a:solidFill>
                <a:latin typeface="微软雅黑" panose="020B0503020204020204" pitchFamily="34" charset="-122"/>
                <a:ea typeface="微软雅黑" panose="020B0503020204020204" pitchFamily="34" charset="-122"/>
              </a:rPr>
              <a:t>〔2017〕10</a:t>
            </a:r>
            <a:r>
              <a:rPr lang="zh-CN" altLang="en-US" sz="2000">
                <a:solidFill>
                  <a:srgbClr val="000000"/>
                </a:solidFill>
                <a:latin typeface="微软雅黑" panose="020B0503020204020204" pitchFamily="34" charset="-122"/>
                <a:ea typeface="微软雅黑" panose="020B0503020204020204" pitchFamily="34" charset="-122"/>
              </a:rPr>
              <a:t>号）</a:t>
            </a:r>
          </a:p>
        </p:txBody>
      </p:sp>
      <p:sp>
        <p:nvSpPr>
          <p:cNvPr id="82947" name="Rectangle 3"/>
          <p:cNvSpPr>
            <a:spLocks noGrp="1" noChangeArrowheads="1"/>
          </p:cNvSpPr>
          <p:nvPr>
            <p:ph type="body" idx="1"/>
          </p:nvPr>
        </p:nvSpPr>
        <p:spPr/>
        <p:txBody>
          <a:bodyPr/>
          <a:lstStyle/>
          <a:p>
            <a:r>
              <a:rPr lang="zh-CN" altLang="en-US" sz="2400">
                <a:latin typeface="宋体" panose="02010600030101010101" pitchFamily="2" charset="-122"/>
              </a:rPr>
              <a:t>根据支付机构开展的业务类型，对客户备付金利息收入的依赖程度越高，交存比例越高，以抑制支付机构扩张客户备付金规模的冲动 （从预付卡、网络支付、银行卡收单依次降低 ）。</a:t>
            </a:r>
          </a:p>
          <a:p>
            <a:r>
              <a:rPr lang="zh-CN" altLang="en-US" sz="2400">
                <a:latin typeface="宋体" panose="02010600030101010101" pitchFamily="2" charset="-122"/>
              </a:rPr>
              <a:t>支付机构分类评级结果越低，适用的交存比例越高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03352" y="214315"/>
            <a:ext cx="7540625" cy="1462087"/>
          </a:xfrm>
        </p:spPr>
        <p:txBody>
          <a:bodyPr/>
          <a:lstStyle/>
          <a:p>
            <a:r>
              <a:rPr lang="zh-CN" altLang="en-US" sz="3600">
                <a:ea typeface="微软雅黑" panose="020B0503020204020204" pitchFamily="34" charset="-122"/>
              </a:rPr>
              <a:t>备付金集中存管方案的核心内容</a:t>
            </a:r>
            <a:br>
              <a:rPr lang="zh-CN" altLang="en-US" sz="3600">
                <a:ea typeface="微软雅黑" panose="020B0503020204020204" pitchFamily="34" charset="-122"/>
              </a:rPr>
            </a:br>
            <a:r>
              <a:rPr lang="zh-CN" altLang="en-US" sz="3600">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（银办发</a:t>
            </a:r>
            <a:r>
              <a:rPr lang="en-US" altLang="zh-CN" sz="2000">
                <a:solidFill>
                  <a:srgbClr val="000000"/>
                </a:solidFill>
                <a:latin typeface="微软雅黑" panose="020B0503020204020204" pitchFamily="34" charset="-122"/>
                <a:ea typeface="微软雅黑" panose="020B0503020204020204" pitchFamily="34" charset="-122"/>
              </a:rPr>
              <a:t>〔2017〕10</a:t>
            </a:r>
            <a:r>
              <a:rPr lang="zh-CN" altLang="en-US" sz="2000">
                <a:solidFill>
                  <a:srgbClr val="000000"/>
                </a:solidFill>
                <a:latin typeface="微软雅黑" panose="020B0503020204020204" pitchFamily="34" charset="-122"/>
                <a:ea typeface="微软雅黑" panose="020B0503020204020204" pitchFamily="34" charset="-122"/>
              </a:rPr>
              <a:t>号）</a:t>
            </a:r>
          </a:p>
        </p:txBody>
      </p:sp>
      <p:sp>
        <p:nvSpPr>
          <p:cNvPr id="83971" name="Rectangle 3"/>
          <p:cNvSpPr>
            <a:spLocks noGrp="1" noChangeArrowheads="1"/>
          </p:cNvSpPr>
          <p:nvPr>
            <p:ph type="body" idx="1"/>
          </p:nvPr>
        </p:nvSpPr>
        <p:spPr/>
        <p:txBody>
          <a:bodyPr/>
          <a:lstStyle/>
          <a:p>
            <a:r>
              <a:rPr lang="zh-CN" altLang="en-US" sz="2400">
                <a:latin typeface="宋体" panose="02010600030101010101" pitchFamily="2" charset="-122"/>
              </a:rPr>
              <a:t>支付机构应交存客户备付金的金额根据上季度客户备付金日均余额与支付机构适用的交存比例计算得出，每季度调整一次，每季度首月</a:t>
            </a:r>
            <a:r>
              <a:rPr lang="en-US" altLang="zh-CN" sz="2400">
                <a:latin typeface="宋体" panose="02010600030101010101" pitchFamily="2" charset="-122"/>
              </a:rPr>
              <a:t>16</a:t>
            </a:r>
            <a:r>
              <a:rPr lang="zh-CN" altLang="en-US" sz="2400">
                <a:latin typeface="宋体" panose="02010600030101010101" pitchFamily="2" charset="-122"/>
              </a:rPr>
              <a:t>日完成资金划转（遇节假日顺延）。</a:t>
            </a:r>
          </a:p>
          <a:p>
            <a:r>
              <a:rPr lang="zh-CN" altLang="en-US" sz="2400">
                <a:latin typeface="宋体" panose="02010600030101010101" pitchFamily="2" charset="-122"/>
              </a:rPr>
              <a:t>对于交存至专用存款账户的客户备付金，支付机构在日间可以使用，通过委托备付金交存银行办理支取，但须在当日营业终了前将支取部分补齐。 </a:t>
            </a:r>
          </a:p>
          <a:p>
            <a:r>
              <a:rPr lang="zh-CN" altLang="en-US" sz="2400">
                <a:latin typeface="宋体" panose="02010600030101010101" pitchFamily="2" charset="-122"/>
              </a:rPr>
              <a:t>商业银行为支付机构交存的客户备付金不计入一般存款，不纳入存款准备金交存基数。</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p>
        </p:txBody>
      </p:sp>
      <p:sp>
        <p:nvSpPr>
          <p:cNvPr id="182275" name="Rectangle 3"/>
          <p:cNvSpPr>
            <a:spLocks noGrp="1" noChangeArrowheads="1"/>
          </p:cNvSpPr>
          <p:nvPr>
            <p:ph type="body" idx="1"/>
          </p:nvPr>
        </p:nvSpPr>
        <p:spPr>
          <a:xfrm>
            <a:off x="1183005" y="2018030"/>
            <a:ext cx="7506335" cy="4462780"/>
          </a:xfrm>
        </p:spPr>
        <p:txBody>
          <a:bodyPr/>
          <a:lstStyle/>
          <a:p>
            <a:pPr>
              <a:lnSpc>
                <a:spcPct val="90000"/>
              </a:lnSpc>
            </a:pPr>
            <a:r>
              <a:rPr lang="en-US" altLang="zh-CN" sz="2400" dirty="0">
                <a:latin typeface="宋体" panose="02010600030101010101" pitchFamily="2" charset="-122"/>
              </a:rPr>
              <a:t>《</a:t>
            </a:r>
            <a:r>
              <a:rPr lang="zh-CN" altLang="en-US" sz="2400" dirty="0">
                <a:latin typeface="宋体" panose="02010600030101010101" pitchFamily="2" charset="-122"/>
              </a:rPr>
              <a:t>中国人民银行办公厅关于调整支付机构客户备付金集中交存比例的通知</a:t>
            </a:r>
            <a:r>
              <a:rPr lang="en-US" altLang="zh-CN" sz="2400" dirty="0">
                <a:latin typeface="宋体" panose="02010600030101010101" pitchFamily="2" charset="-122"/>
              </a:rPr>
              <a:t>》</a:t>
            </a:r>
            <a:r>
              <a:rPr lang="zh-CN" altLang="en-US" sz="2400" dirty="0">
                <a:latin typeface="宋体" panose="02010600030101010101" pitchFamily="2" charset="-122"/>
              </a:rPr>
              <a:t>（银办发</a:t>
            </a:r>
            <a:r>
              <a:rPr lang="en-US" altLang="zh-CN" sz="2400" dirty="0">
                <a:latin typeface="宋体" panose="02010600030101010101" pitchFamily="2" charset="-122"/>
              </a:rPr>
              <a:t>〔2017〕248</a:t>
            </a:r>
            <a:r>
              <a:rPr lang="zh-CN" altLang="en-US" sz="2400" dirty="0">
                <a:latin typeface="宋体" panose="02010600030101010101" pitchFamily="2" charset="-122"/>
              </a:rPr>
              <a:t>号）</a:t>
            </a:r>
          </a:p>
          <a:p>
            <a:pPr lvl="1">
              <a:lnSpc>
                <a:spcPct val="90000"/>
              </a:lnSpc>
            </a:pPr>
            <a:r>
              <a:rPr lang="zh-CN" altLang="en-US" sz="2000" dirty="0">
                <a:latin typeface="宋体" panose="02010600030101010101" pitchFamily="2" charset="-122"/>
              </a:rPr>
              <a:t>综合考虑春节前现金投放的季节性因素、支付机构春节期间流动性需求，在原有制度的基础上，对提高交存比例的过程采取分步实施稳妥推进，将交存比例从</a:t>
            </a:r>
            <a:r>
              <a:rPr lang="en-US" altLang="zh-CN" sz="2000" dirty="0">
                <a:latin typeface="宋体" panose="02010600030101010101" pitchFamily="2" charset="-122"/>
              </a:rPr>
              <a:t>20%</a:t>
            </a:r>
            <a:r>
              <a:rPr lang="zh-CN" altLang="en-US" sz="2000" dirty="0">
                <a:latin typeface="宋体" panose="02010600030101010101" pitchFamily="2" charset="-122"/>
              </a:rPr>
              <a:t>左右提高至</a:t>
            </a:r>
            <a:r>
              <a:rPr lang="en-US" altLang="zh-CN" sz="2000" dirty="0">
                <a:latin typeface="宋体" panose="02010600030101010101" pitchFamily="2" charset="-122"/>
              </a:rPr>
              <a:t>50%</a:t>
            </a:r>
            <a:r>
              <a:rPr lang="zh-CN" altLang="en-US" sz="2000" dirty="0">
                <a:latin typeface="宋体" panose="02010600030101010101" pitchFamily="2" charset="-122"/>
              </a:rPr>
              <a:t>左右。 </a:t>
            </a:r>
          </a:p>
        </p:txBody>
      </p:sp>
      <p:graphicFrame>
        <p:nvGraphicFramePr>
          <p:cNvPr id="3" name="表格 2"/>
          <p:cNvGraphicFramePr>
            <a:graphicFrameLocks noGrp="1"/>
          </p:cNvGraphicFramePr>
          <p:nvPr/>
        </p:nvGraphicFramePr>
        <p:xfrm>
          <a:off x="1583472" y="3947909"/>
          <a:ext cx="5976664" cy="2309136"/>
        </p:xfrm>
        <a:graphic>
          <a:graphicData uri="http://schemas.openxmlformats.org/drawingml/2006/table">
            <a:tbl>
              <a:tblPr/>
              <a:tblGrid>
                <a:gridCol w="1354455"/>
                <a:gridCol w="1355090"/>
                <a:gridCol w="3267119"/>
              </a:tblGrid>
              <a:tr h="489654">
                <a:tc>
                  <a:txBody>
                    <a:bodyPr/>
                    <a:lstStyle/>
                    <a:p>
                      <a:pPr algn="l" fontAlgn="ct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交存时间</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a:t>
                      </a:r>
                      <a:r>
                        <a:rPr lang="ja-JP" altLang="en-US" sz="2000" b="0" i="0" u="none" strike="noStrike">
                          <a:solidFill>
                            <a:srgbClr val="000000"/>
                          </a:solidFill>
                          <a:effectLst/>
                          <a:latin typeface="新宋体" panose="02010609030101010101" pitchFamily="49" charset="-122"/>
                          <a:ea typeface="新宋体" panose="02010609030101010101" pitchFamily="49" charset="-122"/>
                        </a:rPr>
                        <a:t>交存比例</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交存基准</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489654">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1</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8 </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日</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 20%</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左右</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年第四季度日均值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9654">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a:solidFill>
                            <a:srgbClr val="000000"/>
                          </a:solidFill>
                          <a:effectLst/>
                          <a:latin typeface="新宋体" panose="02010609030101010101" pitchFamily="49" charset="-122"/>
                          <a:ea typeface="新宋体" panose="02010609030101010101" pitchFamily="49" charset="-122"/>
                        </a:rPr>
                        <a:t>22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 30%</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左右</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年第四季度日均值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9654">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3</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a:t>
                      </a:r>
                      <a:r>
                        <a:rPr lang="en-US" altLang="ja-JP" sz="2000" b="0" i="0" u="none" strike="noStrike">
                          <a:solidFill>
                            <a:srgbClr val="000000"/>
                          </a:solidFill>
                          <a:effectLst/>
                          <a:latin typeface="新宋体" panose="02010609030101010101" pitchFamily="49" charset="-122"/>
                          <a:ea typeface="新宋体" panose="02010609030101010101" pitchFamily="49" charset="-122"/>
                        </a:rPr>
                        <a:t>12</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40%</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左右</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2017</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年第四季度日均值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4</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月 </a:t>
                      </a:r>
                      <a:r>
                        <a:rPr lang="en-US" altLang="ja-JP" sz="2000" b="0" i="0" u="none" strike="noStrike">
                          <a:solidFill>
                            <a:srgbClr val="000000"/>
                          </a:solidFill>
                          <a:effectLst/>
                          <a:latin typeface="新宋体" panose="02010609030101010101" pitchFamily="49" charset="-122"/>
                          <a:ea typeface="新宋体" panose="02010609030101010101" pitchFamily="49" charset="-122"/>
                        </a:rPr>
                        <a:t>9</a:t>
                      </a:r>
                      <a:r>
                        <a:rPr lang="ja-JP" altLang="en-US" sz="2000" b="0" i="0" u="none" strike="noStrike">
                          <a:solidFill>
                            <a:srgbClr val="000000"/>
                          </a:solidFill>
                          <a:effectLst/>
                          <a:latin typeface="新宋体" panose="02010609030101010101" pitchFamily="49" charset="-122"/>
                          <a:ea typeface="新宋体" panose="02010609030101010101" pitchFamily="49" charset="-122"/>
                        </a:rPr>
                        <a:t>日</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altLang="ja-JP" sz="2000" b="0" i="0" u="none" strike="noStrike">
                          <a:solidFill>
                            <a:srgbClr val="000000"/>
                          </a:solidFill>
                          <a:effectLst/>
                          <a:latin typeface="新宋体" panose="02010609030101010101" pitchFamily="49" charset="-122"/>
                          <a:ea typeface="新宋体" panose="02010609030101010101" pitchFamily="49" charset="-122"/>
                        </a:rPr>
                        <a:t> 50%</a:t>
                      </a:r>
                      <a:r>
                        <a:rPr lang="ja-JP" altLang="en-US" sz="2000" b="0" i="0" u="none" strike="noStrike">
                          <a:solidFill>
                            <a:srgbClr val="000000"/>
                          </a:solidFill>
                          <a:effectLst/>
                          <a:latin typeface="新宋体" panose="02010609030101010101" pitchFamily="49" charset="-122"/>
                          <a:ea typeface="新宋体" panose="02010609030101010101" pitchFamily="49" charset="-122"/>
                        </a:rPr>
                        <a:t>左右</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新宋体" panose="02010609030101010101" pitchFamily="49" charset="-122"/>
                          <a:ea typeface="新宋体" panose="02010609030101010101" pitchFamily="49" charset="-122"/>
                        </a:rPr>
                        <a:t>2018</a:t>
                      </a:r>
                      <a:r>
                        <a:rPr lang="ja-JP" altLang="en-US" sz="2000" b="0" i="0" u="none" strike="noStrike" dirty="0">
                          <a:solidFill>
                            <a:srgbClr val="000000"/>
                          </a:solidFill>
                          <a:effectLst/>
                          <a:latin typeface="新宋体" panose="02010609030101010101" pitchFamily="49" charset="-122"/>
                          <a:ea typeface="新宋体" panose="02010609030101010101" pitchFamily="49" charset="-122"/>
                        </a:rPr>
                        <a:t>年第一季度日均值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150940" y="836615"/>
            <a:ext cx="7793037" cy="839787"/>
          </a:xfrm>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p>
        </p:txBody>
      </p:sp>
      <p:sp>
        <p:nvSpPr>
          <p:cNvPr id="188419" name="Rectangle 3"/>
          <p:cNvSpPr>
            <a:spLocks noGrp="1" noChangeArrowheads="1"/>
          </p:cNvSpPr>
          <p:nvPr>
            <p:ph type="body" idx="1"/>
          </p:nvPr>
        </p:nvSpPr>
        <p:spPr/>
        <p:txBody>
          <a:bodyPr/>
          <a:lstStyle/>
          <a:p>
            <a:r>
              <a:rPr lang="zh-CN" altLang="en-US"/>
              <a:t>调整集中交存时间</a:t>
            </a:r>
          </a:p>
          <a:p>
            <a:pPr lvl="1"/>
            <a:r>
              <a:rPr lang="zh-CN" altLang="en-US" sz="2400">
                <a:latin typeface="宋体" panose="02010600030101010101" pitchFamily="2" charset="-122"/>
              </a:rPr>
              <a:t>自</a:t>
            </a:r>
            <a:r>
              <a:rPr lang="en-US" altLang="zh-CN" sz="2400">
                <a:latin typeface="宋体" panose="02010600030101010101" pitchFamily="2" charset="-122"/>
              </a:rPr>
              <a:t>2018</a:t>
            </a:r>
            <a:r>
              <a:rPr lang="zh-CN" altLang="en-US" sz="2400">
                <a:latin typeface="宋体" panose="02010600030101010101" pitchFamily="2" charset="-122"/>
              </a:rPr>
              <a:t>年第二季度起，交存金额恢复按季度调整，交存时间调整为每季度首月第二个星期一。</a:t>
            </a:r>
            <a:r>
              <a:rPr lang="zh-CN" altLang="en-US">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p>
        </p:txBody>
      </p:sp>
      <p:sp>
        <p:nvSpPr>
          <p:cNvPr id="184323" name="Rectangle 3"/>
          <p:cNvSpPr>
            <a:spLocks noGrp="1" noChangeArrowheads="1"/>
          </p:cNvSpPr>
          <p:nvPr>
            <p:ph type="body" idx="1"/>
          </p:nvPr>
        </p:nvSpPr>
        <p:spPr/>
        <p:txBody>
          <a:bodyPr/>
          <a:lstStyle/>
          <a:p>
            <a:r>
              <a:rPr lang="zh-CN" altLang="en-US" sz="2800">
                <a:latin typeface="宋体" panose="02010600030101010101" pitchFamily="2" charset="-122"/>
              </a:rPr>
              <a:t>对</a:t>
            </a:r>
            <a:r>
              <a:rPr lang="zh-CN" altLang="zh-CN" sz="2800">
                <a:latin typeface="宋体" panose="02010600030101010101" pitchFamily="2" charset="-122"/>
              </a:rPr>
              <a:t>存管行存放比例进行调整</a:t>
            </a:r>
            <a:endParaRPr lang="zh-CN" altLang="en-US" sz="2800">
              <a:latin typeface="宋体" panose="02010600030101010101" pitchFamily="2" charset="-122"/>
            </a:endParaRPr>
          </a:p>
          <a:p>
            <a:pPr lvl="1"/>
            <a:r>
              <a:rPr lang="zh-CN" altLang="en-US" sz="2400">
                <a:latin typeface="宋体" panose="02010600030101010101" pitchFamily="2" charset="-122"/>
              </a:rPr>
              <a:t>原有制度：</a:t>
            </a:r>
            <a:r>
              <a:rPr lang="en-US" altLang="zh-CN" sz="2400">
                <a:latin typeface="宋体" panose="02010600030101010101" pitchFamily="2" charset="-122"/>
              </a:rPr>
              <a:t>《</a:t>
            </a:r>
            <a:r>
              <a:rPr lang="zh-CN" altLang="en-US" sz="2400">
                <a:latin typeface="宋体" panose="02010600030101010101" pitchFamily="2" charset="-122"/>
              </a:rPr>
              <a:t>支付机构客户备付金存管办法</a:t>
            </a:r>
            <a:r>
              <a:rPr lang="en-US" altLang="zh-CN" sz="2400">
                <a:latin typeface="宋体" panose="02010600030101010101" pitchFamily="2" charset="-122"/>
              </a:rPr>
              <a:t>》“</a:t>
            </a:r>
            <a:r>
              <a:rPr lang="zh-CN" altLang="en-US" sz="2400">
                <a:latin typeface="宋体" panose="02010600030101010101" pitchFamily="2" charset="-122"/>
              </a:rPr>
              <a:t>支付机构每月在备付金存管银行存放的客户备付金日终余额合计数，不得低于上月所有备付金银行账户日终余额合计数的</a:t>
            </a:r>
            <a:r>
              <a:rPr lang="en-US" altLang="zh-CN" sz="2400">
                <a:latin typeface="宋体" panose="02010600030101010101" pitchFamily="2" charset="-122"/>
              </a:rPr>
              <a:t>50%</a:t>
            </a:r>
            <a:r>
              <a:rPr lang="zh-CN" altLang="en-US" sz="2400">
                <a:latin typeface="宋体" panose="02010600030101010101" pitchFamily="2" charset="-122"/>
              </a:rPr>
              <a:t>。”</a:t>
            </a:r>
          </a:p>
          <a:p>
            <a:pPr lvl="1"/>
            <a:r>
              <a:rPr lang="zh-CN" altLang="en-US" sz="2400">
                <a:latin typeface="宋体" panose="02010600030101010101" pitchFamily="2" charset="-122"/>
              </a:rPr>
              <a:t>原有制度： </a:t>
            </a:r>
            <a:r>
              <a:rPr lang="en-US" altLang="zh-CN" sz="2400">
                <a:latin typeface="宋体" panose="02010600030101010101" pitchFamily="2" charset="-122"/>
              </a:rPr>
              <a:t>《</a:t>
            </a:r>
            <a:r>
              <a:rPr lang="zh-CN" altLang="en-US" sz="2400">
                <a:latin typeface="宋体" panose="02010600030101010101" pitchFamily="2" charset="-122"/>
              </a:rPr>
              <a:t>中国人民银行办公厅关于印发</a:t>
            </a:r>
            <a:r>
              <a:rPr lang="en-US" altLang="zh-CN" sz="2400">
                <a:latin typeface="宋体" panose="02010600030101010101" pitchFamily="2" charset="-122"/>
              </a:rPr>
              <a:t>&lt;</a:t>
            </a:r>
            <a:r>
              <a:rPr lang="zh-CN" altLang="en-US" sz="2400">
                <a:latin typeface="宋体" panose="02010600030101010101" pitchFamily="2" charset="-122"/>
              </a:rPr>
              <a:t>支付机构将部分客户备付金交存人民银行操作指引</a:t>
            </a:r>
            <a:r>
              <a:rPr lang="en-US" altLang="zh-CN" sz="2400">
                <a:latin typeface="宋体" panose="02010600030101010101" pitchFamily="2" charset="-122"/>
              </a:rPr>
              <a:t>&gt; </a:t>
            </a:r>
            <a:r>
              <a:rPr lang="zh-CN" altLang="en-US" sz="2400">
                <a:latin typeface="宋体" panose="02010600030101010101" pitchFamily="2" charset="-122"/>
              </a:rPr>
              <a:t>的通知</a:t>
            </a:r>
            <a:r>
              <a:rPr lang="en-US" altLang="zh-CN" sz="2400">
                <a:latin typeface="宋体" panose="02010600030101010101" pitchFamily="2" charset="-122"/>
              </a:rPr>
              <a:t>》</a:t>
            </a:r>
            <a:r>
              <a:rPr lang="zh-CN" altLang="en-US" sz="2400">
                <a:latin typeface="宋体" panose="02010600030101010101" pitchFamily="2" charset="-122"/>
              </a:rPr>
              <a:t>，规定“在备付金存管银行存放的客户备付金日终余额合计数”包含交存人民银行的客户备付金。</a:t>
            </a:r>
          </a:p>
          <a:p>
            <a:endParaRPr lang="en-US"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z="3600">
                <a:ea typeface="微软雅黑" panose="020B0503020204020204" pitchFamily="34" charset="-122"/>
              </a:rPr>
              <a:t>《</a:t>
            </a:r>
            <a:r>
              <a:rPr lang="zh-CN" altLang="en-US" sz="3600">
                <a:ea typeface="微软雅黑" panose="020B0503020204020204" pitchFamily="34" charset="-122"/>
              </a:rPr>
              <a:t>通知</a:t>
            </a:r>
            <a:r>
              <a:rPr lang="en-US" altLang="zh-CN" sz="3600">
                <a:ea typeface="微软雅黑" panose="020B0503020204020204" pitchFamily="34" charset="-122"/>
              </a:rPr>
              <a:t>》</a:t>
            </a:r>
            <a:r>
              <a:rPr lang="zh-CN" altLang="en-US" sz="3600">
                <a:ea typeface="微软雅黑" panose="020B0503020204020204" pitchFamily="34" charset="-122"/>
              </a:rPr>
              <a:t>主要内容</a:t>
            </a:r>
            <a:r>
              <a:rPr lang="zh-CN" altLang="en-US" sz="2400">
                <a:ea typeface="微软雅黑" panose="020B0503020204020204" pitchFamily="34" charset="-122"/>
              </a:rPr>
              <a:t>（银办发</a:t>
            </a:r>
            <a:r>
              <a:rPr lang="en-US" altLang="zh-CN" sz="2400">
                <a:ea typeface="微软雅黑" panose="020B0503020204020204" pitchFamily="34" charset="-122"/>
              </a:rPr>
              <a:t>〔2017〕248</a:t>
            </a:r>
            <a:r>
              <a:rPr lang="zh-CN" altLang="en-US" sz="2400">
                <a:ea typeface="微软雅黑" panose="020B0503020204020204" pitchFamily="34" charset="-122"/>
              </a:rPr>
              <a:t>号）</a:t>
            </a:r>
          </a:p>
        </p:txBody>
      </p:sp>
      <p:sp>
        <p:nvSpPr>
          <p:cNvPr id="185347" name="Rectangle 3"/>
          <p:cNvSpPr>
            <a:spLocks noGrp="1" noChangeArrowheads="1"/>
          </p:cNvSpPr>
          <p:nvPr>
            <p:ph type="body" idx="1"/>
          </p:nvPr>
        </p:nvSpPr>
        <p:spPr/>
        <p:txBody>
          <a:bodyPr/>
          <a:lstStyle/>
          <a:p>
            <a:r>
              <a:rPr lang="zh-CN" altLang="en-US" sz="2400" b="1">
                <a:latin typeface="宋体" panose="02010600030101010101" pitchFamily="2" charset="-122"/>
              </a:rPr>
              <a:t>调整后：</a:t>
            </a:r>
            <a:r>
              <a:rPr lang="zh-CN" altLang="en-US" sz="2400">
                <a:latin typeface="宋体" panose="02010600030101010101" pitchFamily="2" charset="-122"/>
              </a:rPr>
              <a:t>支付机构执行新的集中交存比例后，应确保其日终在备付金存管银行存放的客户备付金，不低于当日所有未集中交存客户备付金总额的</a:t>
            </a:r>
            <a:r>
              <a:rPr lang="en-US" altLang="zh-CN" sz="2400">
                <a:latin typeface="宋体" panose="02010600030101010101" pitchFamily="2" charset="-122"/>
              </a:rPr>
              <a:t>50%</a:t>
            </a:r>
            <a:r>
              <a:rPr lang="zh-CN" altLang="en-US" sz="2400">
                <a:latin typeface="宋体" panose="02010600030101010101" pitchFamily="2" charset="-122"/>
              </a:rPr>
              <a:t>。</a:t>
            </a:r>
          </a:p>
          <a:p>
            <a:r>
              <a:rPr lang="zh-CN" altLang="en-US" sz="2400" b="1">
                <a:latin typeface="宋体" panose="02010600030101010101" pitchFamily="2" charset="-122"/>
              </a:rPr>
              <a:t>执行时间：</a:t>
            </a:r>
            <a:r>
              <a:rPr lang="en-US" altLang="zh-CN" sz="2400">
                <a:latin typeface="宋体" panose="02010600030101010101" pitchFamily="2" charset="-122"/>
              </a:rPr>
              <a:t>2018</a:t>
            </a:r>
            <a:r>
              <a:rPr lang="zh-CN" altLang="en-US" sz="2400">
                <a:latin typeface="宋体" panose="02010600030101010101" pitchFamily="2" charset="-122"/>
              </a:rPr>
              <a:t>年</a:t>
            </a:r>
            <a:r>
              <a:rPr lang="en-US" altLang="zh-CN" sz="2400">
                <a:latin typeface="宋体" panose="02010600030101010101" pitchFamily="2" charset="-122"/>
              </a:rPr>
              <a:t>2</a:t>
            </a:r>
            <a:r>
              <a:rPr lang="zh-CN" altLang="en-US" sz="2400">
                <a:latin typeface="宋体" panose="02010600030101010101" pitchFamily="2" charset="-122"/>
              </a:rPr>
              <a:t>月</a:t>
            </a:r>
            <a:r>
              <a:rPr lang="en-US" altLang="zh-CN" sz="2400">
                <a:latin typeface="宋体" panose="02010600030101010101" pitchFamily="2" charset="-122"/>
              </a:rPr>
              <a:t>22</a:t>
            </a:r>
            <a:r>
              <a:rPr lang="zh-CN" altLang="en-US" sz="2400">
                <a:latin typeface="宋体" panose="02010600030101010101" pitchFamily="2" charset="-122"/>
              </a:rPr>
              <a:t>日起</a:t>
            </a:r>
          </a:p>
          <a:p>
            <a:endParaRPr lang="en-US" altLang="zh-CN"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47813" y="214315"/>
            <a:ext cx="7396162" cy="1462087"/>
          </a:xfrm>
        </p:spPr>
        <p:txBody>
          <a:bodyPr/>
          <a:lstStyle/>
          <a:p>
            <a:r>
              <a:rPr lang="zh-CN" altLang="en-US" sz="3200">
                <a:ea typeface="微软雅黑" panose="020B0503020204020204" pitchFamily="34" charset="-122"/>
              </a:rPr>
              <a:t>相关配套措施</a:t>
            </a:r>
          </a:p>
        </p:txBody>
      </p:sp>
      <p:sp>
        <p:nvSpPr>
          <p:cNvPr id="186371" name="Rectangle 3"/>
          <p:cNvSpPr>
            <a:spLocks noGrp="1" noChangeArrowheads="1"/>
          </p:cNvSpPr>
          <p:nvPr>
            <p:ph type="body" idx="1"/>
          </p:nvPr>
        </p:nvSpPr>
        <p:spPr/>
        <p:txBody>
          <a:bodyPr/>
          <a:lstStyle/>
          <a:p>
            <a:r>
              <a:rPr lang="zh-CN" altLang="en-US" sz="2800"/>
              <a:t>为备付金存管银行开通中央银行会计核算数据集中系统（</a:t>
            </a:r>
            <a:r>
              <a:rPr lang="en-US" altLang="zh-CN" sz="2800"/>
              <a:t>ACS</a:t>
            </a:r>
            <a:r>
              <a:rPr lang="zh-CN" altLang="en-US" sz="2800"/>
              <a:t>）综合前置子系统自助转账功能。</a:t>
            </a:r>
          </a:p>
          <a:p>
            <a:r>
              <a:rPr lang="zh-CN" altLang="en-US" sz="2800"/>
              <a:t>发布</a:t>
            </a:r>
            <a:r>
              <a:rPr lang="en-US" altLang="zh-CN" sz="2800"/>
              <a:t>《</a:t>
            </a:r>
            <a:r>
              <a:rPr lang="zh-CN" altLang="en-US" sz="2800"/>
              <a:t>中国人民银行办公厅关于通过中央银行会计核算数据集中系统综合前置子系统支取客户备付金有关事项的通知</a:t>
            </a:r>
            <a:r>
              <a:rPr lang="en-US" altLang="zh-CN" sz="2800"/>
              <a:t>》</a:t>
            </a:r>
            <a:r>
              <a:rPr lang="zh-CN" altLang="en-US" sz="2800"/>
              <a:t>（银办发</a:t>
            </a:r>
            <a:r>
              <a:rPr lang="en-US" altLang="zh-CN" sz="2800"/>
              <a:t>〔2017〕246</a:t>
            </a:r>
            <a:r>
              <a:rPr lang="zh-CN" altLang="en-US" sz="2800"/>
              <a:t>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50938" y="765177"/>
            <a:ext cx="7524750" cy="911225"/>
          </a:xfrm>
        </p:spPr>
        <p:txBody>
          <a:bodyPr/>
          <a:lstStyle/>
          <a:p>
            <a:r>
              <a:rPr lang="zh-CN" altLang="en-US" sz="3600">
                <a:ea typeface="微软雅黑" panose="020B0503020204020204" pitchFamily="34" charset="-122"/>
              </a:rPr>
              <a:t>大背景：互联网金融风险专项整治</a:t>
            </a:r>
          </a:p>
        </p:txBody>
      </p:sp>
      <p:sp>
        <p:nvSpPr>
          <p:cNvPr id="70659" name="Rectangle 3"/>
          <p:cNvSpPr>
            <a:spLocks noGrp="1" noChangeArrowheads="1"/>
          </p:cNvSpPr>
          <p:nvPr>
            <p:ph type="body" idx="1"/>
          </p:nvPr>
        </p:nvSpPr>
        <p:spPr>
          <a:xfrm>
            <a:off x="1182688" y="2060575"/>
            <a:ext cx="7772400" cy="4071938"/>
          </a:xfrm>
        </p:spPr>
        <p:txBody>
          <a:bodyPr/>
          <a:lstStyle/>
          <a:p>
            <a:pPr>
              <a:lnSpc>
                <a:spcPct val="80000"/>
              </a:lnSpc>
            </a:pPr>
            <a:r>
              <a:rPr lang="zh-CN" altLang="en-US" sz="2400" dirty="0"/>
              <a:t>互联网金融积极作用：提高金融服务效率，降低交易成本，满足多元化投融资需求，提升金融服务普惠性和覆盖面。</a:t>
            </a:r>
          </a:p>
          <a:p>
            <a:pPr>
              <a:lnSpc>
                <a:spcPct val="80000"/>
              </a:lnSpc>
            </a:pPr>
            <a:r>
              <a:rPr lang="zh-CN" altLang="en-US" sz="2400" dirty="0">
                <a:latin typeface="宋体" panose="02010600030101010101" pitchFamily="2" charset="-122"/>
              </a:rPr>
              <a:t>互联网金融的优势：技术创新，注重运用新技术提升金融服务实体经济的效率。</a:t>
            </a:r>
          </a:p>
          <a:p>
            <a:pPr>
              <a:lnSpc>
                <a:spcPct val="80000"/>
              </a:lnSpc>
            </a:pPr>
            <a:r>
              <a:rPr lang="zh-CN" altLang="en-US" sz="2400" dirty="0">
                <a:latin typeface="宋体" panose="02010600030101010101" pitchFamily="2" charset="-122"/>
              </a:rPr>
              <a:t>互联网金融风险的波及面更广、扩散速度更快、溢出效应更强。</a:t>
            </a:r>
          </a:p>
          <a:p>
            <a:pPr>
              <a:lnSpc>
                <a:spcPct val="80000"/>
              </a:lnSpc>
            </a:pPr>
            <a:r>
              <a:rPr lang="zh-CN" altLang="en-US" sz="2400" dirty="0">
                <a:latin typeface="宋体" panose="02010600030101010101" pitchFamily="2" charset="-122"/>
              </a:rPr>
              <a:t>互联网金融从业机构缺乏风险的洗礼，风险意识、合规意识、消费者权益保护意识淡漠，反洗钱反恐怖融资制度与技术支持系统缺失。</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ctrTitle"/>
          </p:nvPr>
        </p:nvSpPr>
        <p:spPr/>
        <p:txBody>
          <a:bodyPr/>
          <a:lstStyle/>
          <a:p>
            <a:r>
              <a:rPr lang="zh-CN" altLang="en-US" sz="3600">
                <a:ea typeface="微软雅黑" panose="020B0503020204020204" pitchFamily="34" charset="-122"/>
              </a:rPr>
              <a:t>支付业务账户分类管理体系</a:t>
            </a:r>
          </a:p>
        </p:txBody>
      </p:sp>
      <p:sp>
        <p:nvSpPr>
          <p:cNvPr id="32773"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1258888" y="1714185"/>
            <a:ext cx="7345362"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endParaRPr lang="en-US" altLang="zh-CN" dirty="0"/>
          </a:p>
          <a:p>
            <a:r>
              <a:rPr lang="en-US" altLang="zh-CN" dirty="0"/>
              <a:t>    </a:t>
            </a:r>
            <a:r>
              <a:rPr lang="zh-CN" altLang="en-US" dirty="0">
                <a:latin typeface="仿宋_GB2312" panose="02010609030101010101" pitchFamily="49" charset="-122"/>
                <a:ea typeface="仿宋_GB2312" panose="02010609030101010101" pitchFamily="49" charset="-122"/>
              </a:rPr>
              <a:t>在我们目前的条件下，账户体系分两大块：一块是基于大家到银行存取款，办理银行支付开立的银行账户。还有一类是适应这几年电子商务发展，老百姓日常小额支付需要不断发展壮大的第三方支付，我们也把它称作非银行支付账户。</a:t>
            </a:r>
            <a:br>
              <a:rPr lang="zh-CN" altLang="en-US" dirty="0">
                <a:latin typeface="仿宋_GB2312" panose="02010609030101010101" pitchFamily="49" charset="-122"/>
                <a:ea typeface="仿宋_GB2312" panose="02010609030101010101" pitchFamily="49" charset="-122"/>
              </a:rPr>
            </a:br>
            <a:r>
              <a:rPr lang="zh-CN" altLang="en-US" dirty="0">
                <a:latin typeface="仿宋_GB2312" panose="02010609030101010101" pitchFamily="49" charset="-122"/>
                <a:ea typeface="仿宋_GB2312" panose="02010609030101010101" pitchFamily="49" charset="-122"/>
              </a:rPr>
              <a:t>　　从去年（</a:t>
            </a:r>
            <a:r>
              <a:rPr lang="en-US" altLang="zh-CN" dirty="0">
                <a:latin typeface="仿宋_GB2312" panose="02010609030101010101" pitchFamily="49" charset="-122"/>
                <a:ea typeface="仿宋_GB2312" panose="02010609030101010101" pitchFamily="49" charset="-122"/>
              </a:rPr>
              <a:t>2015</a:t>
            </a:r>
            <a:r>
              <a:rPr lang="zh-CN" altLang="en-US" dirty="0">
                <a:latin typeface="仿宋_GB2312" panose="02010609030101010101" pitchFamily="49" charset="-122"/>
                <a:ea typeface="仿宋_GB2312" panose="02010609030101010101" pitchFamily="49" charset="-122"/>
              </a:rPr>
              <a:t>年）开始，央行加大了对银行账户以及支付账户分类管理的力度，总体原则就是要进一步推动支付体系更加便捷安全发展，进一步落实账户实名制的要求，更好地保护金融消费者的合法权益。</a:t>
            </a:r>
            <a:br>
              <a:rPr lang="zh-CN" altLang="en-US" dirty="0">
                <a:latin typeface="仿宋_GB2312" panose="02010609030101010101" pitchFamily="49" charset="-122"/>
                <a:ea typeface="仿宋_GB2312" panose="02010609030101010101" pitchFamily="49" charset="-122"/>
              </a:rPr>
            </a:br>
            <a:r>
              <a:rPr lang="zh-CN" altLang="en-US" dirty="0">
                <a:latin typeface="仿宋_GB2312" panose="02010609030101010101" pitchFamily="49" charset="-122"/>
                <a:ea typeface="仿宋_GB2312" panose="02010609030101010101" pitchFamily="49" charset="-122"/>
              </a:rPr>
              <a:t>　　具体而言，在银行账户这一块，在现有的个人账户基础上，我们又增设了两类功能依次递减的账户，便于大家网上理财，日常的小额支付需要。</a:t>
            </a:r>
            <a:br>
              <a:rPr lang="zh-CN" altLang="en-US" dirty="0">
                <a:latin typeface="仿宋_GB2312" panose="02010609030101010101" pitchFamily="49" charset="-122"/>
                <a:ea typeface="仿宋_GB2312" panose="02010609030101010101" pitchFamily="49" charset="-122"/>
              </a:rPr>
            </a:br>
            <a:r>
              <a:rPr lang="zh-CN" altLang="en-US" dirty="0">
                <a:latin typeface="仿宋_GB2312" panose="02010609030101010101" pitchFamily="49" charset="-122"/>
                <a:ea typeface="仿宋_GB2312" panose="02010609030101010101" pitchFamily="49" charset="-122"/>
              </a:rPr>
              <a:t>　　在支付账户这一块，我们按照实名强度以及支付限额把它分为三类，功能逐次增强，由此把整个账户体系初步建立起来。</a:t>
            </a:r>
            <a:br>
              <a:rPr lang="zh-CN" altLang="en-US" dirty="0">
                <a:latin typeface="仿宋_GB2312" panose="02010609030101010101" pitchFamily="49" charset="-122"/>
                <a:ea typeface="仿宋_GB2312" panose="02010609030101010101" pitchFamily="49" charset="-122"/>
              </a:rPr>
            </a:br>
            <a:r>
              <a:rPr lang="zh-CN" altLang="en-US" dirty="0">
                <a:latin typeface="仿宋_GB2312" panose="02010609030101010101" pitchFamily="49" charset="-122"/>
                <a:ea typeface="仿宋_GB2312" panose="02010609030101010101" pitchFamily="49" charset="-122"/>
              </a:rPr>
              <a:t>　　</a:t>
            </a:r>
            <a:r>
              <a:rPr lang="zh-CN" altLang="en-US" dirty="0">
                <a:latin typeface="Arial" panose="020B0604020202020204" pitchFamily="34" charset="0"/>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新的银行账户体系于</a:t>
            </a:r>
            <a:r>
              <a:rPr lang="en-US" altLang="zh-CN" dirty="0">
                <a:latin typeface="仿宋_GB2312" panose="02010609030101010101" pitchFamily="49" charset="-122"/>
                <a:ea typeface="仿宋_GB2312" panose="02010609030101010101" pitchFamily="49" charset="-122"/>
              </a:rPr>
              <a:t>2016</a:t>
            </a:r>
            <a:r>
              <a:rPr lang="zh-CN" altLang="en-US" dirty="0">
                <a:latin typeface="仿宋_GB2312" panose="02010609030101010101" pitchFamily="49" charset="-122"/>
                <a:ea typeface="仿宋_GB2312" panose="02010609030101010101" pitchFamily="49" charset="-122"/>
              </a:rPr>
              <a:t>年</a:t>
            </a:r>
            <a:r>
              <a:rPr lang="en-US" altLang="zh-CN" dirty="0">
                <a:latin typeface="仿宋_GB2312" panose="02010609030101010101" pitchFamily="49" charset="-122"/>
                <a:ea typeface="仿宋_GB2312" panose="02010609030101010101" pitchFamily="49" charset="-122"/>
              </a:rPr>
              <a:t>4</a:t>
            </a:r>
            <a:r>
              <a:rPr lang="zh-CN" altLang="en-US" dirty="0">
                <a:latin typeface="仿宋_GB2312" panose="02010609030101010101" pitchFamily="49" charset="-122"/>
                <a:ea typeface="仿宋_GB2312" panose="02010609030101010101" pitchFamily="49" charset="-122"/>
              </a:rPr>
              <a:t>月</a:t>
            </a: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号开始实行，支付账户体系于</a:t>
            </a:r>
            <a:r>
              <a:rPr lang="en-US" altLang="zh-CN" dirty="0">
                <a:latin typeface="仿宋_GB2312" panose="02010609030101010101" pitchFamily="49" charset="-122"/>
                <a:ea typeface="仿宋_GB2312" panose="02010609030101010101" pitchFamily="49" charset="-122"/>
              </a:rPr>
              <a:t>7</a:t>
            </a:r>
            <a:r>
              <a:rPr lang="zh-CN" altLang="en-US" dirty="0">
                <a:latin typeface="仿宋_GB2312" panose="02010609030101010101" pitchFamily="49" charset="-122"/>
                <a:ea typeface="仿宋_GB2312" panose="02010609030101010101" pitchFamily="49" charset="-122"/>
              </a:rPr>
              <a:t>月</a:t>
            </a: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日运行。账户体系进一步健全的目的是要适应消费者日益多样化的、个性化的消费支付需求，在安全和便捷之间达成平衡。</a:t>
            </a:r>
          </a:p>
        </p:txBody>
      </p:sp>
      <p:sp>
        <p:nvSpPr>
          <p:cNvPr id="243717" name="Rectangle 5"/>
          <p:cNvSpPr>
            <a:spLocks noGrp="1" noChangeArrowheads="1"/>
          </p:cNvSpPr>
          <p:nvPr>
            <p:ph type="title"/>
          </p:nvPr>
        </p:nvSpPr>
        <p:spPr>
          <a:xfrm>
            <a:off x="1331915" y="620715"/>
            <a:ext cx="7361237" cy="1055687"/>
          </a:xfrm>
        </p:spPr>
        <p:txBody>
          <a:bodyPr/>
          <a:lstStyle/>
          <a:p>
            <a:r>
              <a:rPr lang="en-US" altLang="zh-CN" sz="1800">
                <a:solidFill>
                  <a:schemeClr val="tx1"/>
                </a:solidFill>
                <a:latin typeface="微软雅黑" panose="020B0503020204020204" pitchFamily="34" charset="-122"/>
                <a:ea typeface="微软雅黑" panose="020B0503020204020204" pitchFamily="34" charset="-122"/>
              </a:rPr>
              <a:t>2016</a:t>
            </a:r>
            <a:r>
              <a:rPr lang="zh-CN" altLang="en-US" sz="1800">
                <a:solidFill>
                  <a:schemeClr val="tx1"/>
                </a:solidFill>
                <a:latin typeface="微软雅黑" panose="020B0503020204020204" pitchFamily="34" charset="-122"/>
                <a:ea typeface="微软雅黑" panose="020B0503020204020204" pitchFamily="34" charset="-122"/>
              </a:rPr>
              <a:t>年</a:t>
            </a:r>
            <a:r>
              <a:rPr lang="en-US" altLang="zh-CN" sz="1800">
                <a:solidFill>
                  <a:schemeClr val="tx1"/>
                </a:solidFill>
                <a:latin typeface="微软雅黑" panose="020B0503020204020204" pitchFamily="34" charset="-122"/>
                <a:ea typeface="微软雅黑" panose="020B0503020204020204" pitchFamily="34" charset="-122"/>
              </a:rPr>
              <a:t>3</a:t>
            </a:r>
            <a:r>
              <a:rPr lang="zh-CN" altLang="en-US" sz="1800">
                <a:solidFill>
                  <a:schemeClr val="tx1"/>
                </a:solidFill>
                <a:latin typeface="微软雅黑" panose="020B0503020204020204" pitchFamily="34" charset="-122"/>
                <a:ea typeface="微软雅黑" panose="020B0503020204020204" pitchFamily="34" charset="-122"/>
              </a:rPr>
              <a:t>月</a:t>
            </a:r>
            <a:r>
              <a:rPr lang="en-US" altLang="zh-CN" sz="1800">
                <a:solidFill>
                  <a:schemeClr val="tx1"/>
                </a:solidFill>
                <a:latin typeface="微软雅黑" panose="020B0503020204020204" pitchFamily="34" charset="-122"/>
                <a:ea typeface="微软雅黑" panose="020B0503020204020204" pitchFamily="34" charset="-122"/>
              </a:rPr>
              <a:t>12</a:t>
            </a:r>
            <a:r>
              <a:rPr lang="zh-CN" altLang="en-US" sz="1800">
                <a:solidFill>
                  <a:schemeClr val="tx1"/>
                </a:solidFill>
                <a:latin typeface="微软雅黑" panose="020B0503020204020204" pitchFamily="34" charset="-122"/>
                <a:ea typeface="微软雅黑" panose="020B0503020204020204" pitchFamily="34" charset="-122"/>
              </a:rPr>
              <a:t>日上午，十二届全国人大四次会议新闻中心记者会　　</a:t>
            </a:r>
            <a:br>
              <a:rPr lang="zh-CN" altLang="en-US" sz="1800">
                <a:solidFill>
                  <a:schemeClr val="tx1"/>
                </a:solidFill>
                <a:latin typeface="微软雅黑" panose="020B0503020204020204" pitchFamily="34" charset="-122"/>
                <a:ea typeface="微软雅黑" panose="020B0503020204020204" pitchFamily="34" charset="-122"/>
              </a:rPr>
            </a:br>
            <a:r>
              <a:rPr lang="zh-CN" altLang="en-US" sz="1800">
                <a:solidFill>
                  <a:schemeClr val="tx1"/>
                </a:solidFill>
                <a:latin typeface="微软雅黑" panose="020B0503020204020204" pitchFamily="34" charset="-122"/>
                <a:ea typeface="微软雅黑" panose="020B0503020204020204" pitchFamily="34" charset="-122"/>
              </a:rPr>
              <a:t>人民银行范一飞副行长答记者问</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z="3200">
                <a:ea typeface="微软雅黑" panose="020B0503020204020204" pitchFamily="34" charset="-122"/>
              </a:rPr>
              <a:t>相关制度文件</a:t>
            </a:r>
          </a:p>
        </p:txBody>
      </p:sp>
      <p:sp>
        <p:nvSpPr>
          <p:cNvPr id="68611" name="Rectangle 3"/>
          <p:cNvSpPr>
            <a:spLocks noGrp="1" noChangeArrowheads="1"/>
          </p:cNvSpPr>
          <p:nvPr>
            <p:ph type="body" idx="1"/>
          </p:nvPr>
        </p:nvSpPr>
        <p:spPr>
          <a:xfrm>
            <a:off x="1182688" y="2017713"/>
            <a:ext cx="7637462" cy="4114800"/>
          </a:xfrm>
        </p:spPr>
        <p:txBody>
          <a:bodyPr/>
          <a:lstStyle/>
          <a:p>
            <a:pPr>
              <a:lnSpc>
                <a:spcPct val="80000"/>
              </a:lnSpc>
            </a:pPr>
            <a:r>
              <a:rPr lang="en-US" altLang="ja-JP" sz="2800">
                <a:latin typeface="宋体" panose="02010600030101010101" pitchFamily="2" charset="-122"/>
              </a:rPr>
              <a:t>《</a:t>
            </a:r>
            <a:r>
              <a:rPr lang="zh-CN" altLang="en-US" sz="2800">
                <a:latin typeface="宋体" panose="02010600030101010101" pitchFamily="2" charset="-122"/>
              </a:rPr>
              <a:t>非银行支付机构网络支付业务管理办法</a:t>
            </a:r>
            <a:r>
              <a:rPr lang="en-US" altLang="ja-JP" sz="2800">
                <a:latin typeface="宋体" panose="02010600030101010101" pitchFamily="2" charset="-122"/>
              </a:rPr>
              <a:t>》</a:t>
            </a:r>
            <a:endParaRPr lang="en-US" altLang="zh-CN" sz="2800">
              <a:latin typeface="宋体" panose="02010600030101010101" pitchFamily="2" charset="-122"/>
            </a:endParaRP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关于改进个人银行账户服务 加强账户管理的通知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2015</a:t>
            </a:r>
            <a:r>
              <a:rPr lang="en-US" altLang="en-US"/>
              <a:t>﹞</a:t>
            </a:r>
            <a:r>
              <a:rPr lang="en-US" altLang="zh-CN" sz="2800">
                <a:latin typeface="宋体" panose="02010600030101010101" pitchFamily="2" charset="-122"/>
              </a:rPr>
              <a:t>392</a:t>
            </a:r>
            <a:r>
              <a:rPr lang="zh-CN" altLang="en-US" sz="2800">
                <a:latin typeface="宋体" panose="02010600030101010101" pitchFamily="2" charset="-122"/>
              </a:rPr>
              <a:t>号）</a:t>
            </a: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关于加强支付结算管理 防范电信网络新型违法犯罪有关事项的通知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2016</a:t>
            </a:r>
            <a:r>
              <a:rPr lang="en-US" altLang="en-US"/>
              <a:t>﹞</a:t>
            </a:r>
            <a:r>
              <a:rPr lang="en-US" altLang="zh-CN" sz="2800">
                <a:latin typeface="宋体" panose="02010600030101010101" pitchFamily="2" charset="-122"/>
              </a:rPr>
              <a:t>261</a:t>
            </a:r>
            <a:r>
              <a:rPr lang="zh-CN" altLang="en-US" sz="2800">
                <a:latin typeface="宋体" panose="02010600030101010101" pitchFamily="2" charset="-122"/>
              </a:rPr>
              <a:t>号）</a:t>
            </a: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关于落实个人银行账户分类管理制度的通知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a:t>﹝</a:t>
            </a:r>
            <a:r>
              <a:rPr lang="en-US" altLang="zh-CN" sz="2800">
                <a:latin typeface="宋体" panose="02010600030101010101" pitchFamily="2" charset="-122"/>
              </a:rPr>
              <a:t>2016</a:t>
            </a:r>
            <a:r>
              <a:rPr lang="en-US" altLang="en-US"/>
              <a:t>﹞</a:t>
            </a:r>
            <a:r>
              <a:rPr lang="en-US" altLang="zh-CN" sz="2800">
                <a:latin typeface="宋体" panose="02010600030101010101" pitchFamily="2" charset="-122"/>
              </a:rPr>
              <a:t>302</a:t>
            </a:r>
            <a:r>
              <a:rPr lang="zh-CN" altLang="en-US" sz="2800">
                <a:latin typeface="宋体" panose="02010600030101010101" pitchFamily="2" charset="-122"/>
              </a:rPr>
              <a:t>号）</a:t>
            </a:r>
          </a:p>
          <a:p>
            <a:pPr>
              <a:lnSpc>
                <a:spcPct val="80000"/>
              </a:lnSpc>
            </a:pPr>
            <a:r>
              <a:rPr lang="en-US" altLang="zh-CN" sz="2800">
                <a:latin typeface="宋体" panose="02010600030101010101" pitchFamily="2" charset="-122"/>
              </a:rPr>
              <a:t>《</a:t>
            </a:r>
            <a:r>
              <a:rPr lang="zh-CN" altLang="en-US" sz="2800">
                <a:latin typeface="宋体" panose="02010600030101010101" pitchFamily="2" charset="-122"/>
              </a:rPr>
              <a:t>关于改进个人银行账户分类管理有关事项的通知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〔2018〕16</a:t>
            </a:r>
            <a:r>
              <a:rPr lang="zh-CN" altLang="en-US" sz="2800">
                <a:latin typeface="宋体" panose="02010600030101010101" pitchFamily="2" charset="-122"/>
              </a:rPr>
              <a:t>号）</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3600" dirty="0">
                <a:ea typeface="微软雅黑" panose="020B0503020204020204" pitchFamily="34" charset="-122"/>
              </a:rPr>
              <a:t>非银行支付机构支付账户分类管理</a:t>
            </a:r>
          </a:p>
        </p:txBody>
      </p:sp>
      <p:sp>
        <p:nvSpPr>
          <p:cNvPr id="69635" name="Rectangle 3"/>
          <p:cNvSpPr>
            <a:spLocks noGrp="1" noChangeArrowheads="1"/>
          </p:cNvSpPr>
          <p:nvPr>
            <p:ph type="body" idx="1"/>
          </p:nvPr>
        </p:nvSpPr>
        <p:spPr/>
        <p:txBody>
          <a:bodyPr/>
          <a:lstStyle/>
          <a:p>
            <a:r>
              <a:rPr lang="en-US" altLang="ja-JP" sz="2800" dirty="0">
                <a:latin typeface="宋体" panose="02010600030101010101" pitchFamily="2" charset="-122"/>
              </a:rPr>
              <a:t>《</a:t>
            </a:r>
            <a:r>
              <a:rPr lang="zh-CN" altLang="en-US" sz="2800" dirty="0">
                <a:latin typeface="宋体" panose="02010600030101010101" pitchFamily="2" charset="-122"/>
              </a:rPr>
              <a:t>非银行支付机构网络支付业务管理办法</a:t>
            </a:r>
            <a:r>
              <a:rPr lang="en-US" altLang="ja-JP" sz="2800" dirty="0">
                <a:latin typeface="宋体" panose="02010600030101010101" pitchFamily="2" charset="-122"/>
              </a:rPr>
              <a:t>》</a:t>
            </a:r>
            <a:endParaRPr lang="en-US" altLang="zh-CN" sz="2800" dirty="0">
              <a:latin typeface="宋体" panose="02010600030101010101" pitchFamily="2" charset="-122"/>
            </a:endParaRPr>
          </a:p>
          <a:p>
            <a:r>
              <a:rPr lang="en-US" altLang="zh-CN" sz="2800" dirty="0">
                <a:latin typeface="宋体" panose="02010600030101010101" pitchFamily="2" charset="-122"/>
              </a:rPr>
              <a:t>《</a:t>
            </a:r>
            <a:r>
              <a:rPr lang="zh-CN" altLang="en-US" sz="2800" dirty="0">
                <a:latin typeface="宋体" panose="02010600030101010101" pitchFamily="2" charset="-122"/>
              </a:rPr>
              <a:t>关于加强支付结算管理 防范电信网络新型违法犯罪有关事项的通知</a:t>
            </a:r>
            <a:r>
              <a:rPr lang="en-US" altLang="zh-CN" sz="2800" dirty="0">
                <a:latin typeface="宋体" panose="02010600030101010101" pitchFamily="2" charset="-122"/>
              </a:rPr>
              <a:t>》</a:t>
            </a:r>
            <a:r>
              <a:rPr lang="zh-CN" altLang="en-US" sz="2800" dirty="0">
                <a:latin typeface="宋体" panose="02010600030101010101" pitchFamily="2" charset="-122"/>
              </a:rPr>
              <a:t>（银发</a:t>
            </a:r>
            <a:r>
              <a:rPr lang="en-US" altLang="en-US" dirty="0"/>
              <a:t>﹝</a:t>
            </a:r>
            <a:r>
              <a:rPr lang="en-US" altLang="zh-CN" sz="2800" dirty="0">
                <a:latin typeface="宋体" panose="02010600030101010101" pitchFamily="2" charset="-122"/>
              </a:rPr>
              <a:t>2016</a:t>
            </a:r>
            <a:r>
              <a:rPr lang="en-US" altLang="en-US" dirty="0"/>
              <a:t>﹞</a:t>
            </a:r>
            <a:r>
              <a:rPr lang="en-US" altLang="zh-CN" sz="2800" dirty="0">
                <a:latin typeface="宋体" panose="02010600030101010101" pitchFamily="2" charset="-122"/>
              </a:rPr>
              <a:t>261</a:t>
            </a:r>
            <a:r>
              <a:rPr lang="zh-CN" altLang="en-US" sz="2800" dirty="0">
                <a:latin typeface="宋体" panose="02010600030101010101" pitchFamily="2" charset="-122"/>
              </a:rPr>
              <a:t>号）</a:t>
            </a:r>
          </a:p>
          <a:p>
            <a:endParaRPr lang="en-US" altLang="zh-CN" sz="28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252" y="765177"/>
            <a:ext cx="7324725" cy="911225"/>
          </a:xfrm>
        </p:spPr>
        <p:txBody>
          <a:bodyPr/>
          <a:lstStyle/>
          <a:p>
            <a:r>
              <a:rPr lang="zh-CN" altLang="en-US" sz="3200" dirty="0">
                <a:ea typeface="微软雅黑" panose="020B0503020204020204" pitchFamily="34" charset="-122"/>
              </a:rPr>
              <a:t>支付账户的界定及开立条件</a:t>
            </a:r>
          </a:p>
        </p:txBody>
      </p:sp>
      <p:sp>
        <p:nvSpPr>
          <p:cNvPr id="33795" name="Rectangle 3"/>
          <p:cNvSpPr>
            <a:spLocks noGrp="1" noChangeArrowheads="1"/>
          </p:cNvSpPr>
          <p:nvPr>
            <p:ph type="body" idx="1"/>
          </p:nvPr>
        </p:nvSpPr>
        <p:spPr>
          <a:xfrm>
            <a:off x="611560" y="2204864"/>
            <a:ext cx="7704856" cy="4114800"/>
          </a:xfrm>
        </p:spPr>
        <p:txBody>
          <a:bodyPr/>
          <a:lstStyle/>
          <a:p>
            <a:pPr>
              <a:lnSpc>
                <a:spcPct val="90000"/>
              </a:lnSpc>
            </a:pPr>
            <a:r>
              <a:rPr lang="zh-CN" altLang="en-US" sz="2000" dirty="0">
                <a:latin typeface="微软雅黑" panose="020B0503020204020204" pitchFamily="34" charset="-122"/>
              </a:rPr>
              <a:t>支付账户一般具备三个基本功能</a:t>
            </a:r>
          </a:p>
          <a:p>
            <a:pPr lvl="1">
              <a:lnSpc>
                <a:spcPct val="90000"/>
              </a:lnSpc>
            </a:pPr>
            <a:r>
              <a:rPr lang="zh-CN" altLang="en-US" sz="2000" dirty="0">
                <a:latin typeface="微软雅黑" panose="020B0503020204020204" pitchFamily="34" charset="-122"/>
              </a:rPr>
              <a:t>记录预付交易资金余额（可以形成预付资金沉淀）</a:t>
            </a:r>
          </a:p>
          <a:p>
            <a:pPr lvl="1">
              <a:lnSpc>
                <a:spcPct val="90000"/>
              </a:lnSpc>
            </a:pPr>
            <a:r>
              <a:rPr lang="zh-CN" altLang="en-US" sz="2000" dirty="0">
                <a:latin typeface="微软雅黑" panose="020B0503020204020204" pitchFamily="34" charset="-122"/>
              </a:rPr>
              <a:t>客户凭以发起支付指令（客户可以使用沉淀的预付资金进行支付）</a:t>
            </a:r>
          </a:p>
          <a:p>
            <a:pPr lvl="1">
              <a:lnSpc>
                <a:spcPct val="90000"/>
              </a:lnSpc>
            </a:pPr>
            <a:r>
              <a:rPr lang="zh-CN" altLang="en-US" sz="2000" dirty="0">
                <a:latin typeface="微软雅黑" panose="020B0503020204020204" pitchFamily="34" charset="-122"/>
              </a:rPr>
              <a:t>反映交易明细信息</a:t>
            </a:r>
          </a:p>
          <a:p>
            <a:pPr>
              <a:lnSpc>
                <a:spcPct val="90000"/>
              </a:lnSpc>
            </a:pPr>
            <a:r>
              <a:rPr lang="zh-CN" altLang="en-US" sz="2000" dirty="0">
                <a:latin typeface="微软雅黑" panose="020B0503020204020204" pitchFamily="34" charset="-122"/>
              </a:rPr>
              <a:t>开立支付账户的条件</a:t>
            </a:r>
          </a:p>
          <a:p>
            <a:pPr lvl="1">
              <a:lnSpc>
                <a:spcPct val="90000"/>
              </a:lnSpc>
            </a:pPr>
            <a:r>
              <a:rPr lang="zh-CN" altLang="en-US" sz="2000" dirty="0">
                <a:latin typeface="微软雅黑" panose="020B0503020204020204" pitchFamily="34" charset="-122"/>
              </a:rPr>
              <a:t>支付机构获得互联网支付业务许可（支付机构资质要求）</a:t>
            </a:r>
          </a:p>
          <a:p>
            <a:pPr lvl="1">
              <a:lnSpc>
                <a:spcPct val="90000"/>
              </a:lnSpc>
            </a:pPr>
            <a:r>
              <a:rPr lang="zh-CN" altLang="en-US" sz="2000" dirty="0">
                <a:latin typeface="微软雅黑" panose="020B0503020204020204" pitchFamily="34" charset="-122"/>
              </a:rPr>
              <a:t>客户主动申请开立支付账户（保护客户自主选择权）</a:t>
            </a:r>
          </a:p>
          <a:p>
            <a:pPr lvl="1">
              <a:lnSpc>
                <a:spcPct val="90000"/>
              </a:lnSpc>
            </a:pPr>
            <a:r>
              <a:rPr lang="zh-CN" altLang="en-US" sz="2000" dirty="0">
                <a:latin typeface="微软雅黑" panose="020B0503020204020204" pitchFamily="34" charset="-122"/>
              </a:rPr>
              <a:t>客户不是金融机构，也不是从事信贷、融资、理财、担保、信托、货币兑换等金融业务的其他机构（隔离跨市场风险）</a:t>
            </a:r>
          </a:p>
          <a:p>
            <a:pPr lvl="1">
              <a:lnSpc>
                <a:spcPct val="90000"/>
              </a:lnSpc>
            </a:pPr>
            <a:r>
              <a:rPr lang="zh-CN" altLang="en-US" sz="2000" dirty="0">
                <a:latin typeface="微软雅黑" panose="020B0503020204020204" pitchFamily="34" charset="-122"/>
              </a:rPr>
              <a:t>服务协议提示支付账户余额的本质属性和相关风险（保护客户知情权）</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sz="3600">
                <a:ea typeface="微软雅黑" panose="020B0503020204020204" pitchFamily="34" charset="-122"/>
              </a:rPr>
              <a:t>支付账户的界定及开立条件</a:t>
            </a:r>
          </a:p>
        </p:txBody>
      </p:sp>
      <p:sp>
        <p:nvSpPr>
          <p:cNvPr id="245763" name="Rectangle 3"/>
          <p:cNvSpPr>
            <a:spLocks noGrp="1" noChangeArrowheads="1"/>
          </p:cNvSpPr>
          <p:nvPr>
            <p:ph type="body" idx="1"/>
          </p:nvPr>
        </p:nvSpPr>
        <p:spPr>
          <a:xfrm>
            <a:off x="1182690" y="2017713"/>
            <a:ext cx="7566025" cy="4114800"/>
          </a:xfrm>
        </p:spPr>
        <p:txBody>
          <a:bodyPr/>
          <a:lstStyle/>
          <a:p>
            <a:r>
              <a:rPr lang="zh-CN" altLang="en-US" sz="2400" dirty="0">
                <a:latin typeface="宋体" panose="02010600030101010101" pitchFamily="2" charset="-122"/>
                <a:cs typeface="Times New Roman" panose="02020603050405020304" pitchFamily="18" charset="0"/>
              </a:rPr>
              <a:t>支付机构为客户开立支付账户的，还应在服务协议中以显著方式告知客户，并采取有效方式确认客户充分知晓并清晰理解下列内容：</a:t>
            </a:r>
          </a:p>
          <a:p>
            <a:pPr lvl="1"/>
            <a:r>
              <a:rPr lang="zh-CN" altLang="en-US" sz="2000" dirty="0">
                <a:latin typeface="宋体" panose="02010600030101010101" pitchFamily="2" charset="-122"/>
                <a:cs typeface="Times New Roman" panose="02020603050405020304" pitchFamily="18" charset="0"/>
              </a:rPr>
              <a:t>“支付账户所记录的资金余额不同于客户本人的银行存款，不受</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存款保险条例</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保护，其实质为客户委托支付机构保管的、所有权归属于客户的预付价值。该预付价值对应的货币资金虽然属于客户，但不以客户本人名义存放在银行，而是以支付机构名义存放在银行，并且由支付机构向银行发起资金调拨指令。”</a:t>
            </a:r>
            <a:r>
              <a:rPr lang="zh-CN" altLang="en-US" sz="2000" dirty="0">
                <a:latin typeface="宋体" panose="02010600030101010101" pitchFamily="2" charset="-122"/>
              </a:rPr>
              <a:t> </a:t>
            </a:r>
          </a:p>
          <a:p>
            <a:endParaRPr lang="en-US" altLang="zh-CN" sz="2400"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19252" y="692150"/>
            <a:ext cx="7324725" cy="984250"/>
          </a:xfrm>
        </p:spPr>
        <p:txBody>
          <a:bodyPr/>
          <a:lstStyle/>
          <a:p>
            <a:r>
              <a:rPr lang="zh-CN" altLang="en-US" sz="3200">
                <a:ea typeface="微软雅黑" panose="020B0503020204020204" pitchFamily="34" charset="-122"/>
              </a:rPr>
              <a:t>支付账户的界定及开立条件</a:t>
            </a:r>
          </a:p>
        </p:txBody>
      </p:sp>
      <p:sp>
        <p:nvSpPr>
          <p:cNvPr id="34819" name="Rectangle 3"/>
          <p:cNvSpPr>
            <a:spLocks noGrp="1" noChangeArrowheads="1"/>
          </p:cNvSpPr>
          <p:nvPr>
            <p:ph type="body" idx="1"/>
          </p:nvPr>
        </p:nvSpPr>
        <p:spPr/>
        <p:txBody>
          <a:bodyPr/>
          <a:lstStyle/>
          <a:p>
            <a:r>
              <a:rPr lang="zh-CN" altLang="en-US" sz="1800">
                <a:latin typeface="微软雅黑" panose="020B0503020204020204" pitchFamily="34" charset="-122"/>
                <a:ea typeface="微软雅黑" panose="020B0503020204020204" pitchFamily="34" charset="-122"/>
              </a:rPr>
              <a:t>支付账户</a:t>
            </a:r>
            <a:r>
              <a:rPr lang="en-US" altLang="ja-JP" sz="1800">
                <a:latin typeface="微软雅黑" panose="020B0503020204020204" pitchFamily="34" charset="-122"/>
                <a:ea typeface="微软雅黑" panose="020B0503020204020204" pitchFamily="34" charset="-122"/>
              </a:rPr>
              <a:t>VS</a:t>
            </a:r>
            <a:r>
              <a:rPr lang="zh-CN" altLang="en-US" sz="1800">
                <a:latin typeface="微软雅黑" panose="020B0503020204020204" pitchFamily="34" charset="-122"/>
                <a:ea typeface="微软雅黑" panose="020B0503020204020204" pitchFamily="34" charset="-122"/>
              </a:rPr>
              <a:t>暂收待付在途资金账户</a:t>
            </a:r>
          </a:p>
          <a:p>
            <a:endParaRPr lang="en-US" altLang="zh-CN" sz="1800">
              <a:latin typeface="微软雅黑" panose="020B0503020204020204" pitchFamily="34" charset="-122"/>
              <a:ea typeface="微软雅黑" panose="020B0503020204020204" pitchFamily="34" charset="-122"/>
            </a:endParaRPr>
          </a:p>
        </p:txBody>
      </p:sp>
      <p:graphicFrame>
        <p:nvGraphicFramePr>
          <p:cNvPr id="34840" name="Group 24"/>
          <p:cNvGraphicFramePr>
            <a:graphicFrameLocks noGrp="1"/>
          </p:cNvGraphicFramePr>
          <p:nvPr/>
        </p:nvGraphicFramePr>
        <p:xfrm>
          <a:off x="1000125" y="2714627"/>
          <a:ext cx="7143750" cy="1320483"/>
        </p:xfrm>
        <a:graphic>
          <a:graphicData uri="http://schemas.openxmlformats.org/drawingml/2006/table">
            <a:tbl>
              <a:tblPr/>
              <a:tblGrid>
                <a:gridCol w="1714500"/>
                <a:gridCol w="2714625"/>
                <a:gridCol w="2714625"/>
              </a:tblGrid>
              <a:tr h="371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功能比较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支付账户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在途资金户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记录资金金额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记录预付交易资金余额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记录在途资金金额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发起支付指令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客户可以发起支付指令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cs typeface="Times New Roman" panose="02020603050405020304" pitchFamily="18" charset="0"/>
                        </a:rPr>
                        <a:t>可具有查询功能，但</a:t>
                      </a:r>
                      <a:r>
                        <a:rPr kumimoji="0"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客户不能对该账户发起支付指令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19252" y="836615"/>
            <a:ext cx="7324725" cy="839787"/>
          </a:xfrm>
        </p:spPr>
        <p:txBody>
          <a:bodyPr/>
          <a:lstStyle/>
          <a:p>
            <a:r>
              <a:rPr lang="zh-CN" altLang="en-US" sz="3200">
                <a:ea typeface="微软雅黑" panose="020B0503020204020204" pitchFamily="34" charset="-122"/>
              </a:rPr>
              <a:t>支付账户的界定及开立条件</a:t>
            </a:r>
          </a:p>
        </p:txBody>
      </p:sp>
      <p:sp>
        <p:nvSpPr>
          <p:cNvPr id="35843" name="Rectangle 3"/>
          <p:cNvSpPr>
            <a:spLocks noGrp="1" noChangeArrowheads="1"/>
          </p:cNvSpPr>
          <p:nvPr>
            <p:ph type="body" idx="1"/>
          </p:nvPr>
        </p:nvSpPr>
        <p:spPr/>
        <p:txBody>
          <a:bodyPr/>
          <a:lstStyle/>
          <a:p>
            <a:r>
              <a:rPr lang="zh-CN" altLang="en-US" sz="2400">
                <a:latin typeface="微软雅黑" panose="020B0503020204020204" pitchFamily="34" charset="-122"/>
              </a:rPr>
              <a:t>支付机构为金融机构提供网络支付服务时，应定位于</a:t>
            </a:r>
            <a:r>
              <a:rPr lang="zh-CN" altLang="en-US" sz="2400">
                <a:latin typeface="宋体" panose="02010600030101010101" pitchFamily="2" charset="-122"/>
              </a:rPr>
              <a:t>“</a:t>
            </a:r>
            <a:r>
              <a:rPr lang="zh-CN" altLang="en-US" sz="2400">
                <a:latin typeface="微软雅黑" panose="020B0503020204020204" pitchFamily="34" charset="-122"/>
              </a:rPr>
              <a:t>通道</a:t>
            </a:r>
            <a:r>
              <a:rPr lang="zh-CN" altLang="en-US" sz="2400">
                <a:latin typeface="宋体" panose="02010600030101010101" pitchFamily="2" charset="-122"/>
              </a:rPr>
              <a:t>”</a:t>
            </a:r>
            <a:r>
              <a:rPr lang="zh-CN" altLang="en-US" sz="2400">
                <a:latin typeface="微软雅黑" panose="020B0503020204020204" pitchFamily="34" charset="-122"/>
              </a:rPr>
              <a:t>角色</a:t>
            </a:r>
          </a:p>
          <a:p>
            <a:pPr lvl="1"/>
            <a:r>
              <a:rPr lang="zh-CN" altLang="en-US" sz="2400">
                <a:latin typeface="微软雅黑" panose="020B0503020204020204" pitchFamily="34" charset="-122"/>
              </a:rPr>
              <a:t>基于金融机构的银行账户办理资金收付</a:t>
            </a:r>
          </a:p>
          <a:p>
            <a:pPr lvl="1"/>
            <a:r>
              <a:rPr lang="zh-CN" altLang="en-US" sz="2400">
                <a:latin typeface="微软雅黑" panose="020B0503020204020204" pitchFamily="34" charset="-122"/>
              </a:rPr>
              <a:t>可以通过</a:t>
            </a:r>
            <a:r>
              <a:rPr lang="zh-CN" altLang="en-US" sz="2400">
                <a:latin typeface="宋体" panose="02010600030101010101" pitchFamily="2" charset="-122"/>
              </a:rPr>
              <a:t>“</a:t>
            </a:r>
            <a:r>
              <a:rPr lang="zh-CN" altLang="en-US" sz="2400">
                <a:latin typeface="微软雅黑" panose="020B0503020204020204" pitchFamily="34" charset="-122"/>
              </a:rPr>
              <a:t>暂收待付</a:t>
            </a:r>
            <a:r>
              <a:rPr lang="zh-CN" altLang="en-US" sz="2400">
                <a:latin typeface="宋体" panose="02010600030101010101" pitchFamily="2" charset="-122"/>
              </a:rPr>
              <a:t>”</a:t>
            </a:r>
            <a:r>
              <a:rPr lang="zh-CN" altLang="en-US" sz="2400">
                <a:latin typeface="微软雅黑" panose="020B0503020204020204" pitchFamily="34" charset="-122"/>
              </a:rPr>
              <a:t>在途资金账户过渡</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zh-CN" altLang="en-US" sz="3200">
                <a:ea typeface="微软雅黑" panose="020B0503020204020204" pitchFamily="34" charset="-122"/>
              </a:rPr>
              <a:t>支付账户客户实名制管理措施</a:t>
            </a:r>
          </a:p>
        </p:txBody>
      </p:sp>
      <p:sp>
        <p:nvSpPr>
          <p:cNvPr id="36867" name="Rectangle 3"/>
          <p:cNvSpPr>
            <a:spLocks noGrp="1" noChangeArrowheads="1"/>
          </p:cNvSpPr>
          <p:nvPr>
            <p:ph type="body" idx="1"/>
          </p:nvPr>
        </p:nvSpPr>
        <p:spPr/>
        <p:txBody>
          <a:bodyPr/>
          <a:lstStyle/>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开立个人账户和单位账户都应遵守</a:t>
            </a:r>
            <a:r>
              <a:rPr lang="en-US" altLang="zh-CN" sz="1800">
                <a:latin typeface="宋体" panose="02010600030101010101" pitchFamily="2" charset="-122"/>
              </a:rPr>
              <a:t>《</a:t>
            </a:r>
            <a:r>
              <a:rPr lang="zh-CN" altLang="en-US" sz="1800">
                <a:latin typeface="宋体" panose="02010600030101010101" pitchFamily="2" charset="-122"/>
              </a:rPr>
              <a:t>办法</a:t>
            </a:r>
            <a:r>
              <a:rPr lang="en-US" altLang="zh-CN" sz="1800">
                <a:latin typeface="宋体" panose="02010600030101010101" pitchFamily="2" charset="-122"/>
              </a:rPr>
              <a:t>》</a:t>
            </a:r>
            <a:r>
              <a:rPr lang="zh-CN" altLang="en-US" sz="1800">
                <a:latin typeface="宋体" panose="02010600030101010101" pitchFamily="2" charset="-122"/>
              </a:rPr>
              <a:t>第六条规定</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遵循</a:t>
            </a:r>
            <a:r>
              <a:rPr lang="en-US" altLang="ja-JP" sz="1800">
                <a:latin typeface="宋体" panose="02010600030101010101" pitchFamily="2" charset="-122"/>
              </a:rPr>
              <a:t>“</a:t>
            </a:r>
            <a:r>
              <a:rPr lang="zh-CN" altLang="en-US" sz="1800">
                <a:latin typeface="宋体" panose="02010600030101010101" pitchFamily="2" charset="-122"/>
              </a:rPr>
              <a:t>了解你的客户</a:t>
            </a:r>
            <a:r>
              <a:rPr lang="en-US" altLang="ja-JP" sz="1800">
                <a:latin typeface="宋体" panose="02010600030101010101" pitchFamily="2" charset="-122"/>
              </a:rPr>
              <a:t>”</a:t>
            </a:r>
            <a:r>
              <a:rPr lang="zh-CN" altLang="en-US" sz="1800">
                <a:latin typeface="宋体" panose="02010600030101010101" pitchFamily="2" charset="-122"/>
              </a:rPr>
              <a:t>原则，健全客户身份识别机制</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登记并采取有效措施验证客户身份基本信息</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b="1">
                <a:latin typeface="宋体" panose="02010600030101010101" pitchFamily="2" charset="-122"/>
              </a:rPr>
              <a:t>按规定</a:t>
            </a:r>
            <a:r>
              <a:rPr lang="zh-CN" altLang="en-US" sz="1800">
                <a:latin typeface="宋体" panose="02010600030101010101" pitchFamily="2" charset="-122"/>
              </a:rPr>
              <a:t>核对有效身份证件并留存有效身份证件复印件或者影印件</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建立客户唯一识别编码</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在与客户业务关系存续期间采取持续的身份识别措施</a:t>
            </a:r>
            <a:endParaRPr lang="en-US" altLang="ja-JP" sz="1800">
              <a:latin typeface="宋体" panose="02010600030101010101" pitchFamily="2" charset="-122"/>
            </a:endParaRPr>
          </a:p>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应留存身份证件复印件或影印件的情形</a:t>
            </a:r>
            <a:endParaRPr lang="en-US" altLang="ja-JP" sz="1800">
              <a:latin typeface="宋体" panose="02010600030101010101" pitchFamily="2" charset="-122"/>
            </a:endParaRP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单位账户必须留存</a:t>
            </a:r>
          </a:p>
          <a:p>
            <a:pPr lvl="1" algn="just">
              <a:lnSpc>
                <a:spcPct val="150000"/>
              </a:lnSpc>
              <a:spcBef>
                <a:spcPct val="0"/>
              </a:spcBef>
              <a:buFont typeface="Wingdings" panose="05000000000000000000" pitchFamily="2" charset="2"/>
              <a:buChar char="l"/>
            </a:pPr>
            <a:r>
              <a:rPr lang="zh-CN" altLang="en-US" sz="1800">
                <a:latin typeface="宋体" panose="02010600030101010101" pitchFamily="2" charset="-122"/>
              </a:rPr>
              <a:t>个人账户，</a:t>
            </a:r>
            <a:r>
              <a:rPr lang="en-US" altLang="ja-JP" sz="1800" b="1">
                <a:latin typeface="宋体" panose="02010600030101010101" pitchFamily="2" charset="-122"/>
              </a:rPr>
              <a:t>5</a:t>
            </a:r>
            <a:r>
              <a:rPr lang="zh-CN" altLang="en-US" sz="1800">
                <a:latin typeface="宋体" panose="02010600030101010101" pitchFamily="2" charset="-122"/>
              </a:rPr>
              <a:t>种情况必须留存</a:t>
            </a:r>
            <a:endParaRPr lang="en-US" altLang="ja-JP" sz="1800">
              <a:latin typeface="宋体" panose="02010600030101010101" pitchFamily="2" charset="-122"/>
            </a:endParaRPr>
          </a:p>
          <a:p>
            <a:pPr algn="just">
              <a:lnSpc>
                <a:spcPct val="150000"/>
              </a:lnSpc>
              <a:spcBef>
                <a:spcPct val="0"/>
              </a:spcBef>
              <a:buFont typeface="Wingdings" panose="05000000000000000000" pitchFamily="2" charset="2"/>
              <a:buChar char="Ø"/>
            </a:pPr>
            <a:r>
              <a:rPr lang="zh-CN" altLang="en-US" sz="1800">
                <a:latin typeface="宋体" panose="02010600030101010101" pitchFamily="2" charset="-122"/>
              </a:rPr>
              <a:t>个人账户划分为三类，分别规定客户身份核实要求</a:t>
            </a:r>
          </a:p>
          <a:p>
            <a:pPr algn="just">
              <a:lnSpc>
                <a:spcPct val="150000"/>
              </a:lnSpc>
              <a:spcBef>
                <a:spcPct val="0"/>
              </a:spcBef>
              <a:buFont typeface="Wingdings" panose="05000000000000000000" pitchFamily="2" charset="2"/>
              <a:buNone/>
            </a:pPr>
            <a:r>
              <a:rPr lang="zh-CN" altLang="en-US" sz="1800">
                <a:latin typeface="宋体" panose="02010600030101010101" pitchFamily="2" charset="-122"/>
              </a:rPr>
              <a:t>    支付机构反洗钱和反恐怖融资管理办法（银发</a:t>
            </a:r>
            <a:r>
              <a:rPr lang="en-US" altLang="ja-JP" sz="1800">
                <a:latin typeface="宋体" panose="02010600030101010101" pitchFamily="2" charset="-122"/>
              </a:rPr>
              <a:t>[2012]54</a:t>
            </a:r>
            <a:r>
              <a:rPr lang="zh-CN" altLang="en-US" sz="1800">
                <a:latin typeface="宋体" panose="02010600030101010101" pitchFamily="2" charset="-122"/>
              </a:rPr>
              <a:t>号）</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87450" y="1206500"/>
            <a:ext cx="6889750" cy="4889500"/>
          </a:xfrm>
          <a:noFill/>
          <a:extLst>
            <a:ext uri="{909E8E84-426E-40DD-AFC4-6F175D3DCCD1}">
              <a14:hiddenFill xmlns:a14="http://schemas.microsoft.com/office/drawing/2010/main">
                <a:solidFill>
                  <a:srgbClr val="FAEDB4"/>
                </a:solidFill>
              </a14:hiddenFill>
            </a:ext>
            <a:ext uri="{91240B29-F687-4F45-9708-019B960494DF}">
              <a14:hiddenLine xmlns:a14="http://schemas.microsoft.com/office/drawing/2010/main" w="9525">
                <a:solidFill>
                  <a:srgbClr val="FAEDB4"/>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476375" y="974725"/>
            <a:ext cx="7210425" cy="802005"/>
          </a:xfrm>
        </p:spPr>
        <p:txBody>
          <a:bodyPr/>
          <a:lstStyle/>
          <a:p>
            <a:r>
              <a:rPr lang="zh-CN" altLang="en-US" sz="3600">
                <a:ea typeface="微软雅黑" panose="020B0503020204020204" pitchFamily="34" charset="-122"/>
              </a:rPr>
              <a:t>大背景：互联网金融风险专项整治</a:t>
            </a:r>
          </a:p>
        </p:txBody>
      </p:sp>
      <p:sp>
        <p:nvSpPr>
          <p:cNvPr id="75779" name="Rectangle 3"/>
          <p:cNvSpPr>
            <a:spLocks noGrp="1" noChangeArrowheads="1"/>
          </p:cNvSpPr>
          <p:nvPr>
            <p:ph type="body" idx="1"/>
          </p:nvPr>
        </p:nvSpPr>
        <p:spPr>
          <a:xfrm>
            <a:off x="1182690" y="2017713"/>
            <a:ext cx="7566025" cy="4114800"/>
          </a:xfrm>
        </p:spPr>
        <p:txBody>
          <a:bodyPr/>
          <a:lstStyle/>
          <a:p>
            <a:r>
              <a:rPr lang="en-US" altLang="zh-CN" sz="2800" dirty="0">
                <a:latin typeface="宋体" panose="02010600030101010101" pitchFamily="2" charset="-122"/>
              </a:rPr>
              <a:t>2016</a:t>
            </a:r>
            <a:r>
              <a:rPr lang="zh-CN" altLang="en-US" sz="2800" dirty="0">
                <a:latin typeface="宋体" panose="02010600030101010101" pitchFamily="2" charset="-122"/>
              </a:rPr>
              <a:t>年</a:t>
            </a:r>
            <a:r>
              <a:rPr lang="en-US" altLang="zh-CN" sz="2800" dirty="0">
                <a:latin typeface="宋体" panose="02010600030101010101" pitchFamily="2" charset="-122"/>
              </a:rPr>
              <a:t>10</a:t>
            </a:r>
            <a:r>
              <a:rPr lang="zh-CN" altLang="en-US" sz="2800" dirty="0">
                <a:latin typeface="宋体" panose="02010600030101010101" pitchFamily="2" charset="-122"/>
              </a:rPr>
              <a:t>月，国务院办公厅公布</a:t>
            </a:r>
            <a:r>
              <a:rPr lang="en-US" altLang="zh-CN" sz="2800" dirty="0">
                <a:latin typeface="宋体" panose="02010600030101010101" pitchFamily="2" charset="-122"/>
              </a:rPr>
              <a:t>《</a:t>
            </a:r>
            <a:r>
              <a:rPr lang="zh-CN" altLang="en-US" sz="2800" dirty="0">
                <a:latin typeface="宋体" panose="02010600030101010101" pitchFamily="2" charset="-122"/>
              </a:rPr>
              <a:t>互联网金融风险专项整治工作实施方案</a:t>
            </a:r>
            <a:r>
              <a:rPr lang="en-US" altLang="zh-CN" sz="2800" dirty="0">
                <a:latin typeface="宋体" panose="02010600030101010101" pitchFamily="2" charset="-122"/>
              </a:rPr>
              <a:t>》</a:t>
            </a:r>
            <a:endParaRPr lang="en-US" altLang="zh-CN" sz="2800" dirty="0"/>
          </a:p>
          <a:p>
            <a:r>
              <a:rPr lang="zh-CN" altLang="en-US" sz="2800" dirty="0"/>
              <a:t>专项整治领域</a:t>
            </a:r>
            <a:r>
              <a:rPr lang="zh-CN" altLang="en-US" dirty="0"/>
              <a:t> </a:t>
            </a:r>
          </a:p>
          <a:p>
            <a:pPr lvl="1"/>
            <a:r>
              <a:rPr lang="en-US" altLang="zh-CN" sz="2400" dirty="0">
                <a:latin typeface="宋体" panose="02010600030101010101" pitchFamily="2" charset="-122"/>
              </a:rPr>
              <a:t>P2P</a:t>
            </a:r>
            <a:r>
              <a:rPr lang="zh-CN" altLang="en-US" sz="2400" dirty="0">
                <a:latin typeface="宋体" panose="02010600030101010101" pitchFamily="2" charset="-122"/>
              </a:rPr>
              <a:t>网络借贷</a:t>
            </a:r>
          </a:p>
          <a:p>
            <a:pPr lvl="1"/>
            <a:r>
              <a:rPr lang="zh-CN" altLang="en-US" sz="2400" dirty="0">
                <a:latin typeface="宋体" panose="02010600030101010101" pitchFamily="2" charset="-122"/>
              </a:rPr>
              <a:t>股权众筹</a:t>
            </a:r>
          </a:p>
          <a:p>
            <a:pPr lvl="1"/>
            <a:r>
              <a:rPr lang="zh-CN" altLang="en-US" sz="2400" dirty="0">
                <a:latin typeface="宋体" panose="02010600030101010101" pitchFamily="2" charset="-122"/>
              </a:rPr>
              <a:t>互联网保险</a:t>
            </a:r>
          </a:p>
          <a:p>
            <a:pPr lvl="1"/>
            <a:r>
              <a:rPr lang="zh-CN" altLang="en-US" sz="2400" dirty="0">
                <a:latin typeface="宋体" panose="02010600030101010101" pitchFamily="2" charset="-122"/>
              </a:rPr>
              <a:t>第三方支付</a:t>
            </a:r>
          </a:p>
          <a:p>
            <a:pPr lvl="1"/>
            <a:r>
              <a:rPr lang="zh-CN" altLang="en-US" sz="2400" dirty="0">
                <a:latin typeface="宋体" panose="02010600030101010101" pitchFamily="2" charset="-122"/>
              </a:rPr>
              <a:t>通过互联网开展资产管理及跨界从事金融业务</a:t>
            </a:r>
          </a:p>
          <a:p>
            <a:pPr lvl="1"/>
            <a:r>
              <a:rPr lang="zh-CN" altLang="en-US" sz="2400" dirty="0">
                <a:latin typeface="宋体" panose="02010600030101010101" pitchFamily="2" charset="-122"/>
              </a:rPr>
              <a:t>互联网金融领域广告</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50965" y="908052"/>
            <a:ext cx="7037387" cy="576263"/>
          </a:xfrm>
        </p:spPr>
        <p:txBody>
          <a:bodyPr/>
          <a:lstStyle/>
          <a:p>
            <a:r>
              <a:rPr lang="zh-CN" altLang="en-US" sz="3200">
                <a:ea typeface="微软雅黑" panose="020B0503020204020204" pitchFamily="34" charset="-122"/>
              </a:rPr>
              <a:t>支付账户的分类方式及功能、限额管理措施</a:t>
            </a:r>
          </a:p>
        </p:txBody>
      </p:sp>
      <p:sp>
        <p:nvSpPr>
          <p:cNvPr id="38915" name="Rectangle 3"/>
          <p:cNvSpPr>
            <a:spLocks noGrp="1" noChangeArrowheads="1"/>
          </p:cNvSpPr>
          <p:nvPr>
            <p:ph type="body" idx="1"/>
          </p:nvPr>
        </p:nvSpPr>
        <p:spPr>
          <a:xfrm>
            <a:off x="1187450" y="1989138"/>
            <a:ext cx="7270750" cy="3725862"/>
          </a:xfrm>
        </p:spPr>
        <p:txBody>
          <a:bodyPr/>
          <a:lstStyle/>
          <a:p>
            <a:r>
              <a:rPr lang="zh-CN" altLang="en-US" sz="1800">
                <a:latin typeface="微软雅黑" panose="020B0503020204020204" pitchFamily="34" charset="-122"/>
                <a:ea typeface="微软雅黑" panose="020B0503020204020204" pitchFamily="34" charset="-122"/>
              </a:rPr>
              <a:t>个人支付账户</a:t>
            </a:r>
          </a:p>
          <a:p>
            <a:endParaRPr lang="en-US" altLang="zh-CN" sz="1800">
              <a:latin typeface="微软雅黑" panose="020B0503020204020204" pitchFamily="34" charset="-122"/>
              <a:ea typeface="微软雅黑" panose="020B0503020204020204" pitchFamily="34" charset="-122"/>
            </a:endParaRPr>
          </a:p>
        </p:txBody>
      </p:sp>
      <p:graphicFrame>
        <p:nvGraphicFramePr>
          <p:cNvPr id="38948" name="Group 36"/>
          <p:cNvGraphicFramePr>
            <a:graphicFrameLocks noGrp="1"/>
          </p:cNvGraphicFramePr>
          <p:nvPr/>
        </p:nvGraphicFramePr>
        <p:xfrm>
          <a:off x="1331913" y="2420938"/>
          <a:ext cx="5783262" cy="2791460"/>
        </p:xfrm>
        <a:graphic>
          <a:graphicData uri="http://schemas.openxmlformats.org/drawingml/2006/table">
            <a:tbl>
              <a:tblPr/>
              <a:tblGrid>
                <a:gridCol w="681037"/>
                <a:gridCol w="1428750"/>
                <a:gridCol w="1428750"/>
                <a:gridCol w="2244725"/>
              </a:tblGrid>
              <a:tr h="596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账户类型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余额付款功能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余额付款限额</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客户身份核实方式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r>
              <a:tr h="6461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Ⅰ</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消费、转账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自账户开立起累计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（包括提现）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通过至少</a:t>
                      </a: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Ⅱ</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消费、转账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（不包括提现）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面对面核身，或通过至少</a:t>
                      </a: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ja-JP"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Ⅲ</a:t>
                      </a:r>
                      <a:r>
                        <a:rPr kumimoji="0" lang="ja-JP"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C9CD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消费、转账、</a:t>
                      </a:r>
                      <a:endParaRPr kumimoji="0" lang="en-US" altLang="ja-JP"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投资理财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年累计</a:t>
                      </a:r>
                      <a:r>
                        <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万元</a:t>
                      </a:r>
                      <a:endParaRPr kumimoji="0" lang="en-US" altLang="ja-JP"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（不包括提现）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面对面核身，或通过至少</a:t>
                      </a:r>
                      <a:r>
                        <a:rPr kumimoji="0" lang="en-US" altLang="ja-JP"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ja-JP"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个外部渠道验证身份信息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43" name="Rectangle 31"/>
          <p:cNvSpPr>
            <a:spLocks noChangeArrowheads="1"/>
          </p:cNvSpPr>
          <p:nvPr/>
        </p:nvSpPr>
        <p:spPr bwMode="auto">
          <a:xfrm>
            <a:off x="825500" y="5212398"/>
            <a:ext cx="763270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ts val="2800"/>
              </a:lnSpc>
              <a:spcBef>
                <a:spcPct val="50000"/>
              </a:spcBef>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考虑到客户对“红包”业务的实际需求，在对</a:t>
            </a:r>
            <a:r>
              <a:rPr lang="en-US" altLang="ja-JP" sz="1600" dirty="0">
                <a:latin typeface="微软雅黑" panose="020B0503020204020204" pitchFamily="34" charset="-122"/>
                <a:ea typeface="微软雅黑" panose="020B0503020204020204" pitchFamily="34" charset="-122"/>
              </a:rPr>
              <a:t>Ⅰ</a:t>
            </a:r>
            <a:r>
              <a:rPr lang="zh-CN" altLang="en-US" sz="1600" dirty="0">
                <a:latin typeface="微软雅黑" panose="020B0503020204020204" pitchFamily="34" charset="-122"/>
                <a:ea typeface="微软雅黑" panose="020B0503020204020204" pitchFamily="34" charset="-122"/>
              </a:rPr>
              <a:t>类账户设定限额的前提下，允许</a:t>
            </a:r>
            <a:r>
              <a:rPr lang="en-US" altLang="ja-JP" sz="1600" dirty="0">
                <a:latin typeface="微软雅黑" panose="020B0503020204020204" pitchFamily="34" charset="-122"/>
                <a:ea typeface="微软雅黑" panose="020B0503020204020204" pitchFamily="34" charset="-122"/>
              </a:rPr>
              <a:t>Ⅰ</a:t>
            </a:r>
            <a:r>
              <a:rPr lang="zh-CN" altLang="en-US" sz="1600" dirty="0">
                <a:latin typeface="微软雅黑" panose="020B0503020204020204" pitchFamily="34" charset="-122"/>
                <a:ea typeface="微软雅黑" panose="020B0503020204020204" pitchFamily="34" charset="-122"/>
              </a:rPr>
              <a:t>类账户具有转账功能</a:t>
            </a:r>
            <a:endParaRPr lang="en-US" altLang="ja-JP" sz="1600" dirty="0">
              <a:latin typeface="微软雅黑" panose="020B0503020204020204" pitchFamily="34" charset="-122"/>
              <a:ea typeface="微软雅黑" panose="020B0503020204020204" pitchFamily="34" charset="-122"/>
            </a:endParaRPr>
          </a:p>
          <a:p>
            <a:pPr lvl="1">
              <a:lnSpc>
                <a:spcPts val="2800"/>
              </a:lnSpc>
              <a:spcBef>
                <a:spcPct val="50000"/>
              </a:spcBef>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使用银行账户付款时，不受上述功能和限额约束</a:t>
            </a:r>
            <a:endParaRPr lang="en-US" altLang="ja-JP"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03352" y="214315"/>
            <a:ext cx="7540625" cy="1462087"/>
          </a:xfrm>
        </p:spPr>
        <p:txBody>
          <a:bodyPr/>
          <a:lstStyle/>
          <a:p>
            <a:r>
              <a:rPr lang="zh-CN" altLang="en-US" sz="2800">
                <a:ea typeface="微软雅黑" panose="020B0503020204020204" pitchFamily="34" charset="-122"/>
              </a:rPr>
              <a:t>支付账户的分类方式及功能、限额管理措施</a:t>
            </a:r>
          </a:p>
        </p:txBody>
      </p:sp>
      <p:sp>
        <p:nvSpPr>
          <p:cNvPr id="39939" name="Rectangle 3"/>
          <p:cNvSpPr>
            <a:spLocks noGrp="1" noChangeArrowheads="1"/>
          </p:cNvSpPr>
          <p:nvPr>
            <p:ph type="body" idx="1"/>
          </p:nvPr>
        </p:nvSpPr>
        <p:spPr/>
        <p:txBody>
          <a:bodyPr/>
          <a:lstStyle/>
          <a:p>
            <a:pPr>
              <a:lnSpc>
                <a:spcPct val="80000"/>
              </a:lnSpc>
            </a:pPr>
            <a:r>
              <a:rPr lang="zh-CN" altLang="en-US" sz="2800">
                <a:latin typeface="宋体" panose="02010600030101010101" pitchFamily="2" charset="-122"/>
              </a:rPr>
              <a:t>与前期过程稿相比主要变化</a:t>
            </a:r>
          </a:p>
          <a:p>
            <a:pPr lvl="1">
              <a:lnSpc>
                <a:spcPct val="80000"/>
              </a:lnSpc>
            </a:pPr>
            <a:r>
              <a:rPr lang="zh-CN" altLang="en-US" sz="2400">
                <a:latin typeface="宋体" panose="02010600030101010101" pitchFamily="2" charset="-122"/>
              </a:rPr>
              <a:t>仅对付款功能和限额作出规定，未限制支付账户的收款功能</a:t>
            </a:r>
          </a:p>
          <a:p>
            <a:pPr lvl="1">
              <a:lnSpc>
                <a:spcPct val="80000"/>
              </a:lnSpc>
            </a:pPr>
            <a:r>
              <a:rPr lang="zh-CN" altLang="en-US" sz="2400">
                <a:latin typeface="宋体" panose="02010600030101010101" pitchFamily="2" charset="-122"/>
              </a:rPr>
              <a:t>除符合相关要求的支付机构外，支付账户充值和提现仅限使用本人同名银行账户，支付账户仅限向本人同名信用卡还款</a:t>
            </a:r>
          </a:p>
          <a:p>
            <a:pPr lvl="2">
              <a:lnSpc>
                <a:spcPct val="80000"/>
              </a:lnSpc>
            </a:pPr>
            <a:r>
              <a:rPr lang="zh-CN" altLang="en-US" sz="2000">
                <a:latin typeface="宋体" panose="02010600030101010101" pitchFamily="2" charset="-122"/>
                <a:cs typeface="Times New Roman" panose="02020603050405020304" pitchFamily="18" charset="0"/>
              </a:rPr>
              <a:t>第十二条 支付机构办理银行账户与支付账户之间转账业务的，相关银行账户与支付账户应属于同一客户。</a:t>
            </a:r>
            <a:r>
              <a:rPr lang="zh-CN" altLang="en-US" sz="2800">
                <a:latin typeface="宋体" panose="02010600030101010101" pitchFamily="2" charset="-122"/>
              </a:rPr>
              <a:t> </a:t>
            </a:r>
          </a:p>
          <a:p>
            <a:pPr lvl="1">
              <a:lnSpc>
                <a:spcPct val="80000"/>
              </a:lnSpc>
            </a:pPr>
            <a:r>
              <a:rPr lang="en-US" altLang="zh-CN" sz="2800">
                <a:latin typeface="宋体" panose="02010600030101010101" pitchFamily="2" charset="-122"/>
              </a:rPr>
              <a:t>《</a:t>
            </a:r>
            <a:r>
              <a:rPr lang="zh-CN" altLang="en-US" sz="2800">
                <a:latin typeface="宋体" panose="02010600030101010101" pitchFamily="2" charset="-122"/>
              </a:rPr>
              <a:t>办法</a:t>
            </a:r>
            <a:r>
              <a:rPr lang="en-US" altLang="zh-CN" sz="2800">
                <a:latin typeface="宋体" panose="02010600030101010101" pitchFamily="2" charset="-122"/>
              </a:rPr>
              <a:t>》</a:t>
            </a:r>
            <a:r>
              <a:rPr lang="zh-CN" altLang="en-US" sz="2800">
                <a:latin typeface="宋体" panose="02010600030101010101" pitchFamily="2" charset="-122"/>
              </a:rPr>
              <a:t>对单位账户在功能和限额管理方面，相对个人账户较松。</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31915" y="620715"/>
            <a:ext cx="6911975" cy="1055687"/>
          </a:xfrm>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 的补充规定</a:t>
            </a:r>
          </a:p>
        </p:txBody>
      </p:sp>
      <p:sp>
        <p:nvSpPr>
          <p:cNvPr id="66563" name="Rectangle 3"/>
          <p:cNvSpPr>
            <a:spLocks noGrp="1" noChangeArrowheads="1"/>
          </p:cNvSpPr>
          <p:nvPr>
            <p:ph type="body" idx="1"/>
          </p:nvPr>
        </p:nvSpPr>
        <p:spPr/>
        <p:txBody>
          <a:bodyPr/>
          <a:lstStyle/>
          <a:p>
            <a:pPr>
              <a:lnSpc>
                <a:spcPct val="90000"/>
              </a:lnSpc>
            </a:pPr>
            <a:r>
              <a:rPr lang="zh-CN" altLang="en-US" sz="2800">
                <a:latin typeface="宋体" panose="02010600030101010101" pitchFamily="2" charset="-122"/>
              </a:rPr>
              <a:t>自</a:t>
            </a:r>
            <a:r>
              <a:rPr lang="en-US" altLang="zh-CN" sz="2800">
                <a:latin typeface="宋体" panose="02010600030101010101" pitchFamily="2" charset="-122"/>
              </a:rPr>
              <a:t>2016</a:t>
            </a:r>
            <a:r>
              <a:rPr lang="zh-CN" altLang="en-US" sz="2800">
                <a:latin typeface="宋体" panose="02010600030101010101" pitchFamily="2" charset="-122"/>
              </a:rPr>
              <a:t>年</a:t>
            </a:r>
            <a:r>
              <a:rPr lang="en-US" altLang="zh-CN" sz="2800">
                <a:latin typeface="宋体" panose="02010600030101010101" pitchFamily="2" charset="-122"/>
              </a:rPr>
              <a:t>12</a:t>
            </a:r>
            <a:r>
              <a:rPr lang="zh-CN" altLang="en-US" sz="2800">
                <a:latin typeface="宋体" panose="02010600030101010101" pitchFamily="2" charset="-122"/>
              </a:rPr>
              <a:t>月</a:t>
            </a:r>
            <a:r>
              <a:rPr lang="en-US" altLang="zh-CN" sz="2800">
                <a:latin typeface="宋体" panose="02010600030101010101" pitchFamily="2" charset="-122"/>
              </a:rPr>
              <a:t>1</a:t>
            </a:r>
            <a:r>
              <a:rPr lang="zh-CN" altLang="en-US" sz="2800">
                <a:latin typeface="宋体" panose="02010600030101010101" pitchFamily="2" charset="-122"/>
              </a:rPr>
              <a:t>日起，非银行支付机构（以下简称支付机构）为个人开立支付账户的，同一个人在同一家支付机构只能开立一个</a:t>
            </a:r>
            <a:r>
              <a:rPr lang="en-US" altLang="zh-CN" sz="2800">
                <a:latin typeface="宋体" panose="02010600030101010101" pitchFamily="2" charset="-122"/>
              </a:rPr>
              <a:t>Ⅲ</a:t>
            </a:r>
            <a:r>
              <a:rPr lang="zh-CN" altLang="en-US" sz="2800">
                <a:latin typeface="宋体" panose="02010600030101010101" pitchFamily="2" charset="-122"/>
              </a:rPr>
              <a:t>类账户。</a:t>
            </a:r>
          </a:p>
          <a:p>
            <a:pPr>
              <a:lnSpc>
                <a:spcPct val="90000"/>
              </a:lnSpc>
            </a:pPr>
            <a:r>
              <a:rPr lang="zh-CN" altLang="en-US" sz="2800">
                <a:latin typeface="宋体" panose="02010600030101010101" pitchFamily="2" charset="-122"/>
              </a:rPr>
              <a:t>支付机构应当于</a:t>
            </a:r>
            <a:r>
              <a:rPr lang="en-US" altLang="zh-CN" sz="2800">
                <a:latin typeface="宋体" panose="02010600030101010101" pitchFamily="2" charset="-122"/>
              </a:rPr>
              <a:t>2016</a:t>
            </a:r>
            <a:r>
              <a:rPr lang="zh-CN" altLang="en-US" sz="2800">
                <a:latin typeface="宋体" panose="02010600030101010101" pitchFamily="2" charset="-122"/>
              </a:rPr>
              <a:t>年</a:t>
            </a:r>
            <a:r>
              <a:rPr lang="en-US" altLang="zh-CN" sz="2800">
                <a:latin typeface="宋体" panose="02010600030101010101" pitchFamily="2" charset="-122"/>
              </a:rPr>
              <a:t>11</a:t>
            </a:r>
            <a:r>
              <a:rPr lang="zh-CN" altLang="en-US" sz="2800">
                <a:latin typeface="宋体" panose="02010600030101010101" pitchFamily="2" charset="-122"/>
              </a:rPr>
              <a:t>月</a:t>
            </a:r>
            <a:r>
              <a:rPr lang="en-US" altLang="zh-CN" sz="2800">
                <a:latin typeface="宋体" panose="02010600030101010101" pitchFamily="2" charset="-122"/>
              </a:rPr>
              <a:t>30</a:t>
            </a:r>
            <a:r>
              <a:rPr lang="zh-CN" altLang="en-US" sz="2800">
                <a:latin typeface="宋体" panose="02010600030101010101" pitchFamily="2" charset="-122"/>
              </a:rPr>
              <a:t>日前完成存量支付账户清理工作，联系开户人确认需保留的账户，其余账户降低类别管理或予以撤并；开户人未按规定时间确认的，支付机构应当保留其使用频率较高和金额较大的账户，后续可根据其申请进行变更。</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 的补充规定</a:t>
            </a:r>
          </a:p>
        </p:txBody>
      </p:sp>
      <p:sp>
        <p:nvSpPr>
          <p:cNvPr id="67587" name="Rectangle 3"/>
          <p:cNvSpPr>
            <a:spLocks noGrp="1" noChangeArrowheads="1"/>
          </p:cNvSpPr>
          <p:nvPr>
            <p:ph type="body" idx="1"/>
          </p:nvPr>
        </p:nvSpPr>
        <p:spPr/>
        <p:txBody>
          <a:bodyPr/>
          <a:lstStyle/>
          <a:p>
            <a:pPr>
              <a:lnSpc>
                <a:spcPct val="90000"/>
              </a:lnSpc>
            </a:pPr>
            <a:r>
              <a:rPr lang="zh-CN" altLang="en-US" sz="2400">
                <a:latin typeface="宋体" panose="02010600030101010101" pitchFamily="2" charset="-122"/>
              </a:rPr>
              <a:t>支付机构为单位开立支付账户，应当参照</a:t>
            </a:r>
            <a:r>
              <a:rPr lang="en-US" altLang="zh-CN" sz="2400">
                <a:latin typeface="宋体" panose="02010600030101010101" pitchFamily="2" charset="-122"/>
              </a:rPr>
              <a:t>《</a:t>
            </a:r>
            <a:r>
              <a:rPr lang="zh-CN" altLang="en-US" sz="2400">
                <a:latin typeface="宋体" panose="02010600030101010101" pitchFamily="2" charset="-122"/>
              </a:rPr>
              <a:t>人民币银行结算账户管理办法</a:t>
            </a:r>
            <a:r>
              <a:rPr lang="en-US" altLang="zh-CN" sz="2400">
                <a:latin typeface="宋体" panose="02010600030101010101" pitchFamily="2" charset="-122"/>
              </a:rPr>
              <a:t>》</a:t>
            </a:r>
            <a:r>
              <a:rPr lang="zh-CN" altLang="en-US" sz="2400">
                <a:latin typeface="宋体" panose="02010600030101010101" pitchFamily="2" charset="-122"/>
              </a:rPr>
              <a:t>第十七条、第二十四条、第二十六条等相关规定，要求单位提供相关证明文件，并自主或者委托合作机构以面对面方式核实客户身份，或者以非面对面方式通过至少三个合法安全的外部渠道对单位基本信息进行多重交叉验证。</a:t>
            </a:r>
          </a:p>
          <a:p>
            <a:pPr>
              <a:lnSpc>
                <a:spcPct val="90000"/>
              </a:lnSpc>
            </a:pPr>
            <a:r>
              <a:rPr lang="zh-CN" altLang="en-US" sz="2400">
                <a:latin typeface="宋体" panose="02010600030101010101" pitchFamily="2" charset="-122"/>
              </a:rPr>
              <a:t>对于</a:t>
            </a:r>
            <a:r>
              <a:rPr lang="en-US" altLang="zh-CN" sz="2400">
                <a:latin typeface="宋体" panose="02010600030101010101" pitchFamily="2" charset="-122"/>
              </a:rPr>
              <a:t>261</a:t>
            </a:r>
            <a:r>
              <a:rPr lang="zh-CN" altLang="en-US" sz="2400">
                <a:latin typeface="宋体" panose="02010600030101010101" pitchFamily="2" charset="-122"/>
              </a:rPr>
              <a:t>号文发布之日前已经开立支付账户的单位，支付机构应当于</a:t>
            </a:r>
            <a:r>
              <a:rPr lang="en-US" altLang="zh-CN" sz="2400">
                <a:latin typeface="宋体" panose="02010600030101010101" pitchFamily="2" charset="-122"/>
              </a:rPr>
              <a:t>2017</a:t>
            </a:r>
            <a:r>
              <a:rPr lang="zh-CN" altLang="en-US" sz="2400">
                <a:latin typeface="宋体" panose="02010600030101010101" pitchFamily="2" charset="-122"/>
              </a:rPr>
              <a:t>年</a:t>
            </a:r>
            <a:r>
              <a:rPr lang="en-US" altLang="zh-CN" sz="2400">
                <a:latin typeface="宋体" panose="02010600030101010101" pitchFamily="2" charset="-122"/>
              </a:rPr>
              <a:t>6</a:t>
            </a:r>
            <a:r>
              <a:rPr lang="zh-CN" altLang="en-US" sz="2400">
                <a:latin typeface="宋体" panose="02010600030101010101" pitchFamily="2" charset="-122"/>
              </a:rPr>
              <a:t>月底前按照上述要求核实身份，完成核实前不得为其开立新的支付账户；逾期未完成核实的，支付账户只收不付。</a:t>
            </a:r>
            <a:r>
              <a:rPr lang="zh-CN" altLang="en-US" sz="240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p>
        </p:txBody>
      </p:sp>
      <p:sp>
        <p:nvSpPr>
          <p:cNvPr id="1351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1400"/>
              <a:t>第十七条</a:t>
            </a:r>
          </a:p>
          <a:p>
            <a:pPr>
              <a:lnSpc>
                <a:spcPct val="80000"/>
              </a:lnSpc>
            </a:pPr>
            <a:r>
              <a:rPr lang="zh-CN" altLang="en-US" sz="1400"/>
              <a:t>存款人申请开立基本存款账户，应向银行出具下列证明文件：</a:t>
            </a:r>
          </a:p>
          <a:p>
            <a:pPr>
              <a:lnSpc>
                <a:spcPct val="80000"/>
              </a:lnSpc>
            </a:pPr>
            <a:r>
              <a:rPr lang="zh-CN" altLang="en-US" sz="1400"/>
              <a:t>（一）企业法人，应出具企业法人营业执照正本。</a:t>
            </a:r>
          </a:p>
          <a:p>
            <a:pPr>
              <a:lnSpc>
                <a:spcPct val="80000"/>
              </a:lnSpc>
            </a:pPr>
            <a:r>
              <a:rPr lang="zh-CN" altLang="en-US" sz="1400"/>
              <a:t>（二）非法人企业，应出具企业营业执照正本。</a:t>
            </a:r>
          </a:p>
          <a:p>
            <a:pPr>
              <a:lnSpc>
                <a:spcPct val="80000"/>
              </a:lnSpc>
            </a:pPr>
            <a:r>
              <a:rPr lang="zh-CN" altLang="en-US" sz="1400"/>
              <a:t>（三）机关和实行预算管理的事业单位，应出具政府人事部门或编制委员会的批文或登记证书和财政部门同意其开户的证明；非预算管理的事业单位，应出具政府人事部门或编制委员会的批文或登记证书。</a:t>
            </a:r>
          </a:p>
          <a:p>
            <a:pPr>
              <a:lnSpc>
                <a:spcPct val="80000"/>
              </a:lnSpc>
            </a:pPr>
            <a:r>
              <a:rPr lang="zh-CN" altLang="en-US" sz="1400"/>
              <a:t>（四）军队、武警团级</a:t>
            </a:r>
            <a:r>
              <a:rPr lang="en-US" altLang="zh-CN" sz="1400"/>
              <a:t>(</a:t>
            </a:r>
            <a:r>
              <a:rPr lang="zh-CN" altLang="en-US" sz="1400"/>
              <a:t>含</a:t>
            </a:r>
            <a:r>
              <a:rPr lang="en-US" altLang="zh-CN" sz="1400"/>
              <a:t>)</a:t>
            </a:r>
            <a:r>
              <a:rPr lang="zh-CN" altLang="en-US" sz="1400"/>
              <a:t>以上单位以及分散执勤的支（分）队，应出具军队军级以上单位财务部门、武警总队财务部门的开户证明。</a:t>
            </a:r>
          </a:p>
          <a:p>
            <a:pPr>
              <a:lnSpc>
                <a:spcPct val="80000"/>
              </a:lnSpc>
            </a:pPr>
            <a:r>
              <a:rPr lang="zh-CN" altLang="en-US" sz="1400"/>
              <a:t>（五）社会团体，应出具社会团体登记证书，宗教组织还应出具宗教事务管理部门的批文或证明。</a:t>
            </a:r>
          </a:p>
          <a:p>
            <a:pPr>
              <a:lnSpc>
                <a:spcPct val="80000"/>
              </a:lnSpc>
            </a:pPr>
            <a:r>
              <a:rPr lang="zh-CN" altLang="en-US" sz="1400"/>
              <a:t>（六）民办非企业组织，应出具民办非企业登记证书。</a:t>
            </a:r>
          </a:p>
          <a:p>
            <a:pPr>
              <a:lnSpc>
                <a:spcPct val="80000"/>
              </a:lnSpc>
            </a:pPr>
            <a:r>
              <a:rPr lang="zh-CN" altLang="en-US" sz="1400"/>
              <a:t>（七）外地常设机构，应出具其驻在地政府主管部门的批文。</a:t>
            </a:r>
          </a:p>
          <a:p>
            <a:pPr>
              <a:lnSpc>
                <a:spcPct val="80000"/>
              </a:lnSpc>
            </a:pPr>
            <a:r>
              <a:rPr lang="zh-CN" altLang="en-US" sz="1400"/>
              <a:t>（八）外国驻华机构，应出具国家有关主管部门的批文或证明；外资企业驻华代表处、办事处应出具国家登记机关颁发的登记证。</a:t>
            </a:r>
          </a:p>
          <a:p>
            <a:pPr>
              <a:lnSpc>
                <a:spcPct val="80000"/>
              </a:lnSpc>
            </a:pPr>
            <a:r>
              <a:rPr lang="zh-CN" altLang="en-US" sz="1400"/>
              <a:t>（九）个体工商户，应出具个体工商户营业执照正本。</a:t>
            </a:r>
          </a:p>
          <a:p>
            <a:pPr>
              <a:lnSpc>
                <a:spcPct val="80000"/>
              </a:lnSpc>
            </a:pPr>
            <a:r>
              <a:rPr lang="zh-CN" altLang="en-US" sz="1400"/>
              <a:t>（十）居民委员会、村民委员会、社区委员会，应出具其主管部门的批文或证明。</a:t>
            </a:r>
          </a:p>
          <a:p>
            <a:pPr>
              <a:lnSpc>
                <a:spcPct val="80000"/>
              </a:lnSpc>
            </a:pPr>
            <a:r>
              <a:rPr lang="zh-CN" altLang="en-US" sz="1400"/>
              <a:t>（十一）独立核算的附属机构，应出具其主管部门的基本存款账户开户登记证和批文。</a:t>
            </a:r>
          </a:p>
          <a:p>
            <a:pPr>
              <a:lnSpc>
                <a:spcPct val="80000"/>
              </a:lnSpc>
            </a:pPr>
            <a:r>
              <a:rPr lang="zh-CN" altLang="en-US" sz="1400"/>
              <a:t>（十二）其他组织，应出具政府主管部门的批文或证明。</a:t>
            </a:r>
          </a:p>
          <a:p>
            <a:pPr>
              <a:lnSpc>
                <a:spcPct val="80000"/>
              </a:lnSpc>
            </a:pPr>
            <a:r>
              <a:rPr lang="zh-CN" altLang="en-US" sz="1400"/>
              <a:t>本条中的存款人为从事生产、经营活动纳税人的，还应出具税务部门颁发的税务登记证。</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p>
        </p:txBody>
      </p:sp>
      <p:sp>
        <p:nvSpPr>
          <p:cNvPr id="136195" name="Rectangle 3"/>
          <p:cNvSpPr>
            <a:spLocks noGrp="1" noChangeArrowheads="1"/>
          </p:cNvSpPr>
          <p:nvPr>
            <p:ph type="body" idx="1"/>
          </p:nvPr>
        </p:nvSpPr>
        <p:spPr/>
        <p:txBody>
          <a:bodyPr/>
          <a:lstStyle/>
          <a:p>
            <a:pPr>
              <a:buFont typeface="Wingdings" panose="05000000000000000000" pitchFamily="2" charset="2"/>
              <a:buNone/>
            </a:pPr>
            <a:r>
              <a:rPr lang="zh-CN" altLang="en-US" sz="2800"/>
              <a:t>第二十四条</a:t>
            </a:r>
          </a:p>
          <a:p>
            <a:r>
              <a:rPr lang="zh-CN" altLang="en-US" sz="2800"/>
              <a:t>单位开立银行结算账户的名称应与其提供的申请开户的证明文件的名称全称相一致。有字号的个体工商户开立银行结算账户的名称应与其营业执照的字号相一致；无字号的个体工商户开立银行结算账户的名称，由</a:t>
            </a:r>
            <a:r>
              <a:rPr lang="zh-CN" altLang="en-US" sz="2800">
                <a:latin typeface="Arial" panose="020B0604020202020204" pitchFamily="34" charset="0"/>
              </a:rPr>
              <a:t>“</a:t>
            </a:r>
            <a:r>
              <a:rPr lang="zh-CN" altLang="en-US" sz="2800"/>
              <a:t>个体户</a:t>
            </a:r>
            <a:r>
              <a:rPr lang="zh-CN" altLang="en-US" sz="2800">
                <a:latin typeface="Arial" panose="020B0604020202020204" pitchFamily="34" charset="0"/>
              </a:rPr>
              <a:t>”</a:t>
            </a:r>
            <a:r>
              <a:rPr lang="zh-CN" altLang="en-US" sz="2800"/>
              <a:t>字样和营业执照记载的经营者姓名组成。自然人开立银行结算账户的名称应与其提供的有效身份证件中的名称全称相一致。</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150940" y="908050"/>
            <a:ext cx="7793037" cy="768350"/>
          </a:xfrm>
        </p:spPr>
        <p:txBody>
          <a:bodyPr/>
          <a:lstStyle/>
          <a:p>
            <a:r>
              <a:rPr lang="en-US" altLang="zh-CN" sz="3200">
                <a:latin typeface="宋体" panose="02010600030101010101" pitchFamily="2" charset="-122"/>
              </a:rPr>
              <a:t>《</a:t>
            </a:r>
            <a:r>
              <a:rPr lang="zh-CN" altLang="en-US" sz="3200">
                <a:latin typeface="宋体" panose="02010600030101010101" pitchFamily="2" charset="-122"/>
              </a:rPr>
              <a:t>人民币银行结算账户管理办法</a:t>
            </a:r>
            <a:r>
              <a:rPr lang="en-US" altLang="zh-CN" sz="3200">
                <a:latin typeface="宋体" panose="02010600030101010101" pitchFamily="2" charset="-122"/>
              </a:rPr>
              <a:t>》</a:t>
            </a:r>
          </a:p>
        </p:txBody>
      </p:sp>
      <p:sp>
        <p:nvSpPr>
          <p:cNvPr id="13721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800"/>
              <a:t>第二十六条</a:t>
            </a:r>
          </a:p>
          <a:p>
            <a:pPr>
              <a:lnSpc>
                <a:spcPct val="90000"/>
              </a:lnSpc>
            </a:pPr>
            <a:r>
              <a:rPr lang="zh-CN" altLang="en-US" sz="2800"/>
              <a:t>存款人申请开立单位银行结算账户时，可由法定代表人或单位负责人直接办理，也可授权他人办理。</a:t>
            </a:r>
          </a:p>
          <a:p>
            <a:pPr>
              <a:lnSpc>
                <a:spcPct val="90000"/>
              </a:lnSpc>
            </a:pPr>
            <a:r>
              <a:rPr lang="zh-CN" altLang="en-US" sz="2800"/>
              <a:t>由法定代表人或单位负责人直接办理的，除出具相应的证明文件外，还应出具法定代表人或单位负责人的身份证件；授权他人办理的，除出具相应的证明文件外，还应出具其法定代表人或单位负责人的授权书及其身份证件，以及被授权人的身份证件。</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3600">
                <a:ea typeface="微软雅黑" panose="020B0503020204020204" pitchFamily="34" charset="-122"/>
              </a:rPr>
              <a:t>个人银行结算账户分类管理</a:t>
            </a:r>
          </a:p>
        </p:txBody>
      </p:sp>
      <p:sp>
        <p:nvSpPr>
          <p:cNvPr id="57347" name="Rectangle 3"/>
          <p:cNvSpPr>
            <a:spLocks noGrp="1" noChangeArrowheads="1"/>
          </p:cNvSpPr>
          <p:nvPr>
            <p:ph type="body" idx="1"/>
          </p:nvPr>
        </p:nvSpPr>
        <p:spPr/>
        <p:txBody>
          <a:bodyPr/>
          <a:lstStyle/>
          <a:p>
            <a:r>
              <a:rPr lang="en-US" altLang="zh-CN" sz="2800">
                <a:latin typeface="宋体" panose="02010600030101010101" pitchFamily="2" charset="-122"/>
              </a:rPr>
              <a:t>《</a:t>
            </a:r>
            <a:r>
              <a:rPr lang="zh-CN" altLang="en-US" sz="2800">
                <a:latin typeface="宋体" panose="02010600030101010101" pitchFamily="2" charset="-122"/>
              </a:rPr>
              <a:t>关于改进个人银行账户服务 加强账户管理的通知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2015</a:t>
            </a:r>
            <a:r>
              <a:rPr lang="en-US" altLang="en-US" sz="2800">
                <a:latin typeface="宋体" panose="02010600030101010101" pitchFamily="2" charset="-122"/>
              </a:rPr>
              <a:t>﹞</a:t>
            </a:r>
            <a:r>
              <a:rPr lang="en-US" altLang="zh-CN" sz="2800">
                <a:latin typeface="宋体" panose="02010600030101010101" pitchFamily="2" charset="-122"/>
              </a:rPr>
              <a:t>392</a:t>
            </a:r>
            <a:r>
              <a:rPr lang="zh-CN" altLang="en-US" sz="2800">
                <a:latin typeface="宋体" panose="02010600030101010101" pitchFamily="2" charset="-122"/>
              </a:rPr>
              <a:t>号）</a:t>
            </a:r>
          </a:p>
          <a:p>
            <a:r>
              <a:rPr lang="en-US" altLang="zh-CN" sz="2800">
                <a:latin typeface="宋体" panose="02010600030101010101" pitchFamily="2" charset="-122"/>
              </a:rPr>
              <a:t>《</a:t>
            </a:r>
            <a:r>
              <a:rPr lang="zh-CN" altLang="en-US" sz="2800">
                <a:latin typeface="宋体" panose="02010600030101010101" pitchFamily="2" charset="-122"/>
              </a:rPr>
              <a:t>关于加强支付结算管理 防范电信网络新型违法犯罪有关事项的通知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2016</a:t>
            </a:r>
            <a:r>
              <a:rPr lang="en-US" altLang="en-US" sz="2800">
                <a:latin typeface="宋体" panose="02010600030101010101" pitchFamily="2" charset="-122"/>
              </a:rPr>
              <a:t>﹞</a:t>
            </a:r>
            <a:r>
              <a:rPr lang="en-US" altLang="zh-CN" sz="2800">
                <a:latin typeface="宋体" panose="02010600030101010101" pitchFamily="2" charset="-122"/>
              </a:rPr>
              <a:t>261</a:t>
            </a:r>
            <a:r>
              <a:rPr lang="zh-CN" altLang="en-US" sz="2800">
                <a:latin typeface="宋体" panose="02010600030101010101" pitchFamily="2" charset="-122"/>
              </a:rPr>
              <a:t>号）</a:t>
            </a:r>
          </a:p>
          <a:p>
            <a:r>
              <a:rPr lang="en-US" altLang="zh-CN" sz="2800">
                <a:latin typeface="宋体" panose="02010600030101010101" pitchFamily="2" charset="-122"/>
              </a:rPr>
              <a:t>《</a:t>
            </a:r>
            <a:r>
              <a:rPr lang="zh-CN" altLang="en-US" sz="2800">
                <a:latin typeface="宋体" panose="02010600030101010101" pitchFamily="2" charset="-122"/>
              </a:rPr>
              <a:t>关于落实个人银行账户分类管理制度的通知</a:t>
            </a:r>
            <a:r>
              <a:rPr lang="en-US" altLang="zh-CN" sz="2800">
                <a:latin typeface="宋体" panose="02010600030101010101" pitchFamily="2" charset="-122"/>
              </a:rPr>
              <a:t>》 </a:t>
            </a:r>
            <a:r>
              <a:rPr lang="zh-CN" altLang="en-US" sz="2800">
                <a:latin typeface="宋体" panose="02010600030101010101" pitchFamily="2" charset="-122"/>
              </a:rPr>
              <a:t>（银发</a:t>
            </a:r>
            <a:r>
              <a:rPr lang="en-US" altLang="en-US" sz="2800">
                <a:latin typeface="宋体" panose="02010600030101010101" pitchFamily="2" charset="-122"/>
              </a:rPr>
              <a:t>﹝</a:t>
            </a:r>
            <a:r>
              <a:rPr lang="en-US" altLang="zh-CN" sz="2800">
                <a:latin typeface="宋体" panose="02010600030101010101" pitchFamily="2" charset="-122"/>
              </a:rPr>
              <a:t>2016</a:t>
            </a:r>
            <a:r>
              <a:rPr lang="en-US" altLang="en-US" sz="2800">
                <a:latin typeface="宋体" panose="02010600030101010101" pitchFamily="2" charset="-122"/>
              </a:rPr>
              <a:t>﹞</a:t>
            </a:r>
            <a:r>
              <a:rPr lang="en-US" altLang="zh-CN" sz="2800">
                <a:latin typeface="宋体" panose="02010600030101010101" pitchFamily="2" charset="-122"/>
              </a:rPr>
              <a:t>302</a:t>
            </a:r>
            <a:r>
              <a:rPr lang="zh-CN" altLang="en-US" sz="2800">
                <a:latin typeface="宋体" panose="02010600030101010101" pitchFamily="2" charset="-122"/>
              </a:rPr>
              <a:t>号）</a:t>
            </a:r>
          </a:p>
          <a:p>
            <a:r>
              <a:rPr lang="zh-CN" altLang="en-US"/>
              <a:t> </a:t>
            </a:r>
            <a:r>
              <a:rPr lang="en-US" altLang="zh-CN" sz="2800">
                <a:latin typeface="宋体" panose="02010600030101010101" pitchFamily="2" charset="-122"/>
              </a:rPr>
              <a:t>《</a:t>
            </a:r>
            <a:r>
              <a:rPr lang="zh-CN" altLang="en-US" sz="2800">
                <a:latin typeface="宋体" panose="02010600030101010101" pitchFamily="2" charset="-122"/>
              </a:rPr>
              <a:t>关于改进个人银行账户分类管理有关事项的通知</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〔2018〕16</a:t>
            </a:r>
            <a:r>
              <a:rPr lang="zh-CN" altLang="en-US" sz="2800">
                <a:latin typeface="宋体" panose="02010600030101010101" pitchFamily="2" charset="-122"/>
              </a:rPr>
              <a:t>号）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3600">
                <a:ea typeface="微软雅黑" panose="020B0503020204020204" pitchFamily="34" charset="-122"/>
              </a:rPr>
              <a:t>个人银行结算账户分类管理</a:t>
            </a:r>
          </a:p>
        </p:txBody>
      </p:sp>
      <p:sp>
        <p:nvSpPr>
          <p:cNvPr id="45059" name="Rectangle 3"/>
          <p:cNvSpPr>
            <a:spLocks noGrp="1" noChangeArrowheads="1"/>
          </p:cNvSpPr>
          <p:nvPr>
            <p:ph type="body" idx="1"/>
          </p:nvPr>
        </p:nvSpPr>
        <p:spPr/>
        <p:txBody>
          <a:bodyPr/>
          <a:lstStyle/>
          <a:p>
            <a:r>
              <a:rPr lang="en-US" altLang="zh-CN" sz="2800"/>
              <a:t>Ⅰ</a:t>
            </a:r>
            <a:r>
              <a:rPr lang="zh-CN" altLang="en-US" sz="2800"/>
              <a:t>类户的特点是安全性要求高，资金量大，适用于大额支付；</a:t>
            </a:r>
          </a:p>
          <a:p>
            <a:r>
              <a:rPr lang="en-US" altLang="zh-CN" sz="2800"/>
              <a:t>Ⅱ</a:t>
            </a:r>
            <a:r>
              <a:rPr lang="zh-CN" altLang="en-US" sz="2800"/>
              <a:t>、</a:t>
            </a:r>
            <a:r>
              <a:rPr lang="en-US" altLang="zh-CN" sz="2800"/>
              <a:t>Ⅲ</a:t>
            </a:r>
            <a:r>
              <a:rPr lang="zh-CN" altLang="en-US" sz="2800"/>
              <a:t>类户的特点是便捷性突出，资金量相对小，适用于小额支付，</a:t>
            </a:r>
            <a:r>
              <a:rPr lang="en-US" altLang="zh-CN" sz="2800"/>
              <a:t>Ⅲ</a:t>
            </a:r>
            <a:r>
              <a:rPr lang="zh-CN" altLang="en-US" sz="2800"/>
              <a:t>类户尤其适用于移动支付等新兴的支付方式。</a:t>
            </a:r>
          </a:p>
          <a:p>
            <a:r>
              <a:rPr lang="zh-CN" altLang="en-US" sz="2800"/>
              <a:t>社会公众可以根据需要，主动管理自己的账户，把资金量较大的账户设定为</a:t>
            </a:r>
            <a:r>
              <a:rPr lang="en-US" altLang="zh-CN" sz="2800"/>
              <a:t>Ⅰ</a:t>
            </a:r>
            <a:r>
              <a:rPr lang="zh-CN" altLang="en-US" sz="2800"/>
              <a:t>类户，把经常用于网络支付、移动支付的账户降级，或者新增开设</a:t>
            </a:r>
            <a:r>
              <a:rPr lang="en-US" altLang="zh-CN" sz="2800"/>
              <a:t>Ⅱ</a:t>
            </a:r>
            <a:r>
              <a:rPr lang="zh-CN" altLang="en-US" sz="2800"/>
              <a:t>、</a:t>
            </a:r>
            <a:r>
              <a:rPr lang="en-US" altLang="zh-CN" sz="2800"/>
              <a:t>Ⅲ</a:t>
            </a:r>
            <a:r>
              <a:rPr lang="zh-CN" altLang="en-US" sz="2800"/>
              <a:t>类户用于这些支付。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6" name="Rectangle 30"/>
          <p:cNvSpPr>
            <a:spLocks noGrp="1" noChangeArrowheads="1"/>
          </p:cNvSpPr>
          <p:nvPr>
            <p:ph type="title"/>
          </p:nvPr>
        </p:nvSpPr>
        <p:spPr/>
        <p:txBody>
          <a:bodyPr/>
          <a:lstStyle/>
          <a:p>
            <a:r>
              <a:rPr lang="zh-CN" altLang="en-US" sz="3200" dirty="0">
                <a:ea typeface="微软雅黑" panose="020B0503020204020204" pitchFamily="34" charset="-122"/>
              </a:rPr>
              <a:t>各类账户的主要属性</a:t>
            </a:r>
          </a:p>
        </p:txBody>
      </p:sp>
      <p:graphicFrame>
        <p:nvGraphicFramePr>
          <p:cNvPr id="2" name="表格 1"/>
          <p:cNvGraphicFramePr>
            <a:graphicFrameLocks noGrp="1"/>
          </p:cNvGraphicFramePr>
          <p:nvPr/>
        </p:nvGraphicFramePr>
        <p:xfrm>
          <a:off x="35498" y="1772817"/>
          <a:ext cx="9036495" cy="5048968"/>
        </p:xfrm>
        <a:graphic>
          <a:graphicData uri="http://schemas.openxmlformats.org/drawingml/2006/table">
            <a:tbl>
              <a:tblPr/>
              <a:tblGrid>
                <a:gridCol w="792088"/>
                <a:gridCol w="2088515"/>
                <a:gridCol w="2087949"/>
                <a:gridCol w="648072"/>
                <a:gridCol w="2088232"/>
                <a:gridCol w="648072"/>
                <a:gridCol w="683567"/>
              </a:tblGrid>
              <a:tr h="581154">
                <a:tc>
                  <a:txBody>
                    <a:bodyPr/>
                    <a:lstStyle/>
                    <a:p>
                      <a:pPr algn="l" fontAlgn="ctr"/>
                      <a:r>
                        <a:rPr lang="ja-JP" altLang="en-US" sz="1300" u="none" strike="noStrike" dirty="0">
                          <a:effectLst/>
                        </a:rPr>
                        <a:t>　</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资金来源</a:t>
                      </a:r>
                      <a:r>
                        <a:rPr lang="zh-CN" altLang="en-US" sz="1300" u="none" strike="noStrike" dirty="0" smtClean="0">
                          <a:effectLst/>
                        </a:rPr>
                        <a:t>渠道</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资金支出</a:t>
                      </a:r>
                      <a:r>
                        <a:rPr lang="zh-CN" altLang="en-US" sz="1300" u="none" strike="noStrike" dirty="0" smtClean="0">
                          <a:effectLst/>
                        </a:rPr>
                        <a:t>渠道</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是否存在缺失的</a:t>
                      </a:r>
                      <a:r>
                        <a:rPr lang="ja-JP" altLang="en-US" sz="1300" u="none" strike="noStrike" dirty="0" smtClean="0">
                          <a:effectLst/>
                        </a:rPr>
                        <a:t>功能</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使用</a:t>
                      </a:r>
                      <a:r>
                        <a:rPr lang="ja-JP" altLang="en-US" sz="1300" u="none" strike="noStrike" dirty="0" smtClean="0">
                          <a:effectLst/>
                        </a:rPr>
                        <a:t>限额</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账户余额</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
                      </a:r>
                      <a:br>
                        <a:rPr lang="ja-JP" altLang="en-US" sz="1300" u="none" strike="noStrike" dirty="0">
                          <a:effectLst/>
                        </a:rPr>
                      </a:br>
                      <a:r>
                        <a:rPr lang="ja-JP" altLang="en-US" sz="1300" u="none" strike="noStrike" dirty="0">
                          <a:effectLst/>
                        </a:rPr>
                        <a:t>账户</a:t>
                      </a:r>
                      <a:r>
                        <a:rPr lang="ja-JP" altLang="en-US" sz="1300" u="none" strike="noStrike" dirty="0" smtClean="0">
                          <a:effectLst/>
                        </a:rPr>
                        <a:t>形式</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345894">
                <a:tc>
                  <a:txBody>
                    <a:bodyPr/>
                    <a:lstStyle/>
                    <a:p>
                      <a:pPr algn="l" fontAlgn="ctr"/>
                      <a:r>
                        <a:rPr lang="en-US" altLang="ja-JP" sz="1300" u="none" strike="noStrike" dirty="0">
                          <a:effectLst/>
                        </a:rPr>
                        <a:t>Ⅰ</a:t>
                      </a:r>
                      <a:r>
                        <a:rPr lang="ja-JP" altLang="en-US" sz="1300" u="none" strike="noStrike" dirty="0">
                          <a:effectLst/>
                        </a:rPr>
                        <a:t>类户</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ja-JP" altLang="en-US" sz="1300" u="none" strike="noStrike" dirty="0">
                          <a:effectLst/>
                        </a:rPr>
                        <a:t>全部</a:t>
                      </a:r>
                      <a:r>
                        <a:rPr lang="ja-JP" altLang="en-US" sz="1300" u="none" strike="noStrike" dirty="0" smtClean="0">
                          <a:effectLst/>
                        </a:rPr>
                        <a:t>可用</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a:effectLst/>
                        </a:rPr>
                        <a:t>全部</a:t>
                      </a:r>
                      <a:r>
                        <a:rPr lang="ja-JP" altLang="en-US" sz="1300" u="none" strike="noStrike" dirty="0" smtClean="0">
                          <a:effectLst/>
                        </a:rPr>
                        <a:t>可用</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a:effectLst/>
                        </a:rPr>
                        <a:t>无</a:t>
                      </a:r>
                      <a:endParaRPr lang="ja-JP" altLang="en-US" sz="13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a:effectLst/>
                        </a:rPr>
                        <a:t>可自主</a:t>
                      </a:r>
                      <a:r>
                        <a:rPr lang="ja-JP" altLang="en-US" sz="1300" u="none" strike="noStrike" dirty="0" smtClean="0">
                          <a:effectLst/>
                        </a:rPr>
                        <a:t>约定</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smtClean="0">
                          <a:effectLst/>
                        </a:rPr>
                        <a:t>无限制</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300" u="none" strike="noStrike" dirty="0" smtClean="0">
                          <a:effectLst/>
                        </a:rPr>
                        <a:t>无限制</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210">
                <a:tc rowSpan="2">
                  <a:txBody>
                    <a:bodyPr/>
                    <a:lstStyle/>
                    <a:p>
                      <a:pPr algn="l" fontAlgn="ctr"/>
                      <a:r>
                        <a:rPr lang="en-US" altLang="ja-JP" sz="1300" u="none" strike="noStrike" dirty="0">
                          <a:effectLst/>
                        </a:rPr>
                        <a:t>Ⅱ</a:t>
                      </a:r>
                      <a:r>
                        <a:rPr lang="ja-JP" altLang="en-US" sz="1300" u="none" strike="noStrike" dirty="0">
                          <a:effectLst/>
                        </a:rPr>
                        <a:t>类户</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绑定账户</a:t>
                      </a:r>
                      <a:r>
                        <a:rPr lang="zh-CN" altLang="en-US" sz="1300" u="none" strike="noStrike" dirty="0" smtClean="0">
                          <a:effectLst/>
                        </a:rPr>
                        <a:t>转入</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转出至绑定账户；存款、购买理财</a:t>
                      </a:r>
                      <a:r>
                        <a:rPr lang="zh-CN" altLang="en-US" sz="1300" u="none" strike="noStrike" dirty="0" smtClean="0">
                          <a:effectLst/>
                        </a:rPr>
                        <a:t>产品</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无</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300" u="none" strike="noStrike" dirty="0">
                          <a:effectLst/>
                        </a:rPr>
                        <a:t>1</a:t>
                      </a:r>
                      <a:r>
                        <a:rPr lang="zh-CN" altLang="en-US" sz="1300" u="none" strike="noStrike" dirty="0">
                          <a:effectLst/>
                        </a:rPr>
                        <a:t>、现金存入、非绑定账户转入资金日累计限额合计为</a:t>
                      </a:r>
                      <a:r>
                        <a:rPr lang="en-US" altLang="zh-CN" sz="1300" u="none" strike="noStrike" dirty="0">
                          <a:effectLst/>
                        </a:rPr>
                        <a:t>1</a:t>
                      </a:r>
                      <a:r>
                        <a:rPr lang="zh-CN" altLang="en-US" sz="1300" u="none" strike="noStrike" dirty="0">
                          <a:effectLst/>
                        </a:rPr>
                        <a:t>万元，年累计限额合计为</a:t>
                      </a:r>
                      <a:r>
                        <a:rPr lang="en-US" altLang="zh-CN" sz="1300" u="none" strike="noStrike" dirty="0">
                          <a:effectLst/>
                        </a:rPr>
                        <a:t>20</a:t>
                      </a:r>
                      <a:r>
                        <a:rPr lang="zh-CN" altLang="en-US" sz="1300" u="none" strike="noStrike" dirty="0">
                          <a:effectLst/>
                        </a:rPr>
                        <a:t>万元；</a:t>
                      </a:r>
                      <a:br>
                        <a:rPr lang="zh-CN" altLang="en-US" sz="1300" u="none" strike="noStrike" dirty="0">
                          <a:effectLst/>
                        </a:rPr>
                      </a:br>
                      <a:r>
                        <a:rPr lang="en-US" altLang="zh-CN" sz="1300" u="none" strike="noStrike" dirty="0">
                          <a:effectLst/>
                        </a:rPr>
                        <a:t>2</a:t>
                      </a:r>
                      <a:r>
                        <a:rPr lang="zh-CN" altLang="en-US" sz="1300" u="none" strike="noStrike" dirty="0">
                          <a:effectLst/>
                        </a:rPr>
                        <a:t>、现金支取、消费和缴费、向非绑定账户转出资金、日累计限额合计为</a:t>
                      </a:r>
                      <a:r>
                        <a:rPr lang="en-US" altLang="zh-CN" sz="1300" u="none" strike="noStrike" dirty="0">
                          <a:effectLst/>
                        </a:rPr>
                        <a:t>1</a:t>
                      </a:r>
                      <a:r>
                        <a:rPr lang="zh-CN" altLang="en-US" sz="1300" u="none" strike="noStrike" dirty="0">
                          <a:effectLst/>
                        </a:rPr>
                        <a:t>万元，年累计限额合计为</a:t>
                      </a:r>
                      <a:r>
                        <a:rPr lang="en-US" altLang="zh-CN" sz="1300" u="none" strike="noStrike" dirty="0">
                          <a:effectLst/>
                        </a:rPr>
                        <a:t>20</a:t>
                      </a:r>
                      <a:r>
                        <a:rPr lang="zh-CN" altLang="en-US" sz="1300" u="none" strike="noStrike" dirty="0">
                          <a:effectLst/>
                        </a:rPr>
                        <a:t>万元</a:t>
                      </a:r>
                      <a:br>
                        <a:rPr lang="zh-CN" altLang="en-US" sz="1300" u="none" strike="noStrike" dirty="0">
                          <a:effectLst/>
                        </a:rPr>
                      </a:br>
                      <a:r>
                        <a:rPr lang="zh-CN" altLang="en-US" sz="1300" u="none" strike="noStrike" dirty="0">
                          <a:effectLst/>
                        </a:rPr>
                        <a:t/>
                      </a:r>
                      <a:br>
                        <a:rPr lang="zh-CN" altLang="en-US" sz="1300" u="none" strike="noStrike" dirty="0">
                          <a:effectLst/>
                        </a:rPr>
                      </a:b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a:effectLst/>
                        </a:rPr>
                        <a:t>无限制</a:t>
                      </a:r>
                      <a:br>
                        <a:rPr lang="ja-JP" altLang="en-US" sz="1300" u="none" strike="noStrike">
                          <a:effectLst/>
                        </a:rPr>
                      </a:br>
                      <a:endParaRPr lang="ja-JP" altLang="en-US" sz="13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300" u="none" strike="noStrike" dirty="0">
                          <a:effectLst/>
                        </a:rPr>
                        <a:t>1</a:t>
                      </a:r>
                      <a:r>
                        <a:rPr lang="zh-CN" altLang="en-US" sz="1300" u="none" strike="noStrike" dirty="0">
                          <a:effectLst/>
                        </a:rPr>
                        <a:t>、电子卡</a:t>
                      </a:r>
                      <a:br>
                        <a:rPr lang="zh-CN" altLang="en-US" sz="1300" u="none" strike="noStrike" dirty="0">
                          <a:effectLst/>
                        </a:rPr>
                      </a:br>
                      <a:r>
                        <a:rPr lang="en-US" altLang="zh-CN" sz="1300" u="none" strike="noStrike" dirty="0">
                          <a:effectLst/>
                        </a:rPr>
                        <a:t>2</a:t>
                      </a:r>
                      <a:r>
                        <a:rPr lang="zh-CN" altLang="en-US" sz="1300" u="none" strike="noStrike" dirty="0">
                          <a:effectLst/>
                        </a:rPr>
                        <a:t>、实体卡（需面对面确认身份</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4665">
                <a:tc vMerge="1">
                  <a:txBody>
                    <a:bodyPr/>
                    <a:lstStyle/>
                    <a:p>
                      <a:endParaRPr lang="zh-CN"/>
                    </a:p>
                  </a:txBody>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现金存入、非绑定账户转入（需面对面确认身份且限额控制</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有限制渠道：</a:t>
                      </a:r>
                      <a:br>
                        <a:rPr lang="zh-CN" altLang="en-US" sz="1300" u="none" strike="noStrike" dirty="0">
                          <a:effectLst/>
                        </a:rPr>
                      </a:br>
                      <a:r>
                        <a:rPr lang="en-US" altLang="zh-CN" sz="1300" u="none" strike="noStrike" dirty="0">
                          <a:effectLst/>
                        </a:rPr>
                        <a:t>1</a:t>
                      </a:r>
                      <a:r>
                        <a:rPr lang="zh-CN" altLang="en-US" sz="1300" u="none" strike="noStrike" dirty="0">
                          <a:effectLst/>
                        </a:rPr>
                        <a:t>、现金支取（需面对面确认身份且限额控制）</a:t>
                      </a:r>
                      <a:r>
                        <a:rPr lang="en-US" altLang="zh-CN" sz="1300" u="none" strike="noStrike" dirty="0">
                          <a:effectLst/>
                        </a:rPr>
                        <a:t>(</a:t>
                      </a:r>
                      <a:r>
                        <a:rPr lang="zh-CN" altLang="zh-CN" sz="1300" u="none" strike="noStrike" dirty="0">
                          <a:effectLst/>
                        </a:rPr>
                        <a:t>特定技术移动支付，限额）</a:t>
                      </a:r>
                      <a:r>
                        <a:rPr lang="zh-CN" altLang="en-US" sz="1300" u="none" strike="noStrike" dirty="0">
                          <a:effectLst/>
                        </a:rPr>
                        <a:t/>
                      </a:r>
                      <a:br>
                        <a:rPr lang="zh-CN" altLang="en-US" sz="1300" u="none" strike="noStrike" dirty="0">
                          <a:effectLst/>
                        </a:rPr>
                      </a:br>
                      <a:r>
                        <a:rPr lang="en-US" altLang="zh-CN" sz="1300" u="none" strike="noStrike" dirty="0">
                          <a:effectLst/>
                        </a:rPr>
                        <a:t>2</a:t>
                      </a:r>
                      <a:r>
                        <a:rPr lang="zh-CN" altLang="en-US" sz="1300" u="none" strike="noStrike" dirty="0">
                          <a:effectLst/>
                        </a:rPr>
                        <a:t>、消费、缴费、非绑定账户转出资金（限额控制</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r>
              <a:tr h="771016">
                <a:tc rowSpan="2">
                  <a:txBody>
                    <a:bodyPr/>
                    <a:lstStyle/>
                    <a:p>
                      <a:pPr algn="l" fontAlgn="ctr"/>
                      <a:r>
                        <a:rPr lang="en-US" altLang="ja-JP" sz="1300" u="none" strike="noStrike" dirty="0">
                          <a:effectLst/>
                        </a:rPr>
                        <a:t>Ⅲ</a:t>
                      </a:r>
                      <a:r>
                        <a:rPr lang="ja-JP" altLang="en-US" sz="1300" u="none" strike="noStrike" dirty="0">
                          <a:effectLst/>
                        </a:rPr>
                        <a:t>类户</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绑定账户</a:t>
                      </a:r>
                      <a:r>
                        <a:rPr lang="zh-CN" altLang="en-US" sz="1300" u="none" strike="noStrike" dirty="0" smtClean="0">
                          <a:effectLst/>
                        </a:rPr>
                        <a:t>转入</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无限制渠道：</a:t>
                      </a:r>
                      <a:br>
                        <a:rPr lang="zh-CN" altLang="en-US" sz="1300" u="none" strike="noStrike" dirty="0">
                          <a:effectLst/>
                        </a:rPr>
                      </a:br>
                      <a:r>
                        <a:rPr lang="zh-CN" altLang="en-US" sz="1300" u="none" strike="noStrike" dirty="0">
                          <a:effectLst/>
                        </a:rPr>
                        <a:t>转出至绑定账户；（无存款、购买理财产品</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300" u="none" strike="noStrike" dirty="0">
                          <a:effectLst/>
                        </a:rPr>
                        <a:t>存款、购买理财产品、现金</a:t>
                      </a:r>
                      <a:r>
                        <a:rPr lang="zh-CN" altLang="en-US" sz="1300" u="none" strike="noStrike" dirty="0" smtClean="0">
                          <a:effectLst/>
                        </a:rPr>
                        <a:t>存取</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300" u="none" strike="noStrike" dirty="0">
                          <a:effectLst/>
                        </a:rPr>
                        <a:t>将</a:t>
                      </a:r>
                      <a:r>
                        <a:rPr lang="en-US" altLang="zh-CN" sz="1300" u="none" strike="noStrike" dirty="0">
                          <a:effectLst/>
                        </a:rPr>
                        <a:t>Ⅲ</a:t>
                      </a:r>
                      <a:r>
                        <a:rPr lang="zh-CN" altLang="en-US" sz="1300" u="none" strike="noStrike" dirty="0">
                          <a:effectLst/>
                        </a:rPr>
                        <a:t>类户消费和缴费支付、非绑定账户资金转出等出金的日累计限额从原</a:t>
                      </a:r>
                      <a:r>
                        <a:rPr lang="en-US" altLang="zh-CN" sz="1300" u="none" strike="noStrike" dirty="0">
                          <a:effectLst/>
                        </a:rPr>
                        <a:t>5000</a:t>
                      </a:r>
                      <a:r>
                        <a:rPr lang="zh-CN" altLang="en-US" sz="1300" u="none" strike="noStrike" dirty="0">
                          <a:effectLst/>
                        </a:rPr>
                        <a:t>元下调至</a:t>
                      </a:r>
                      <a:r>
                        <a:rPr lang="en-US" altLang="zh-CN" sz="1300" u="none" strike="noStrike" dirty="0">
                          <a:effectLst/>
                        </a:rPr>
                        <a:t>2000</a:t>
                      </a:r>
                      <a:r>
                        <a:rPr lang="zh-CN" altLang="en-US" sz="1300" u="none" strike="noStrike" dirty="0">
                          <a:effectLst/>
                        </a:rPr>
                        <a:t>元，年累计限额从原</a:t>
                      </a:r>
                      <a:r>
                        <a:rPr lang="en-US" altLang="zh-CN" sz="1300" u="none" strike="noStrike" dirty="0">
                          <a:effectLst/>
                        </a:rPr>
                        <a:t>10</a:t>
                      </a:r>
                      <a:r>
                        <a:rPr lang="zh-CN" altLang="en-US" sz="1300" u="none" strike="noStrike" dirty="0">
                          <a:effectLst/>
                        </a:rPr>
                        <a:t>万元下调为</a:t>
                      </a:r>
                      <a:r>
                        <a:rPr lang="en-US" altLang="zh-CN" sz="1300" u="none" strike="noStrike" dirty="0">
                          <a:effectLst/>
                        </a:rPr>
                        <a:t>5</a:t>
                      </a:r>
                      <a:r>
                        <a:rPr lang="zh-CN" altLang="en-US" sz="1300" u="none" strike="noStrike" dirty="0">
                          <a:effectLst/>
                        </a:rPr>
                        <a:t>万元 。</a:t>
                      </a:r>
                      <a:br>
                        <a:rPr lang="zh-CN" altLang="en-US" sz="1300" u="none" strike="noStrike" dirty="0">
                          <a:effectLst/>
                        </a:rPr>
                      </a:br>
                      <a:r>
                        <a:rPr lang="zh-CN" altLang="en-US" sz="1300" u="none" strike="noStrike" dirty="0">
                          <a:effectLst/>
                        </a:rPr>
                        <a:t>银行可以向</a:t>
                      </a:r>
                      <a:r>
                        <a:rPr lang="en-US" altLang="zh-CN" sz="1300" u="none" strike="noStrike" dirty="0">
                          <a:effectLst/>
                        </a:rPr>
                        <a:t>Ⅲ</a:t>
                      </a:r>
                      <a:r>
                        <a:rPr lang="zh-CN" altLang="en-US" sz="1300" u="none" strike="noStrike" dirty="0">
                          <a:effectLst/>
                        </a:rPr>
                        <a:t>类户发放本银行小额消费贷款资金并通过</a:t>
                      </a:r>
                      <a:r>
                        <a:rPr lang="en-US" altLang="zh-CN" sz="1300" u="none" strike="noStrike" dirty="0">
                          <a:effectLst/>
                        </a:rPr>
                        <a:t>Ⅲ</a:t>
                      </a:r>
                      <a:r>
                        <a:rPr lang="zh-CN" altLang="en-US" sz="1300" u="none" strike="noStrike" dirty="0">
                          <a:effectLst/>
                        </a:rPr>
                        <a:t>类户还款，贷款资金归还不受出金限额控制</a:t>
                      </a:r>
                      <a:r>
                        <a:rPr lang="zh-CN" altLang="en-US" sz="1300" u="none" strike="noStrike" dirty="0" smtClean="0">
                          <a:effectLst/>
                        </a:rPr>
                        <a:t>。 </a:t>
                      </a:r>
                      <a:r>
                        <a:rPr lang="zh-CN" altLang="en-US" sz="1300" u="none" strike="noStrike" dirty="0">
                          <a:effectLst/>
                        </a:rPr>
                        <a:t/>
                      </a:r>
                      <a:br>
                        <a:rPr lang="zh-CN" altLang="en-US" sz="1300" u="none" strike="noStrike" dirty="0">
                          <a:effectLst/>
                        </a:rPr>
                      </a:b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不得超过</a:t>
                      </a:r>
                      <a:r>
                        <a:rPr lang="en-US" altLang="ja-JP" sz="1300" u="none" strike="noStrike" dirty="0">
                          <a:effectLst/>
                        </a:rPr>
                        <a:t>2000</a:t>
                      </a:r>
                      <a:r>
                        <a:rPr lang="ja-JP" altLang="en-US" sz="1300" u="none" strike="noStrike" dirty="0">
                          <a:effectLst/>
                        </a:rPr>
                        <a:t>元</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1300" u="none" strike="noStrike" dirty="0">
                          <a:effectLst/>
                        </a:rPr>
                        <a:t>电子</a:t>
                      </a:r>
                      <a:r>
                        <a:rPr lang="ja-JP" altLang="en-US" sz="1300" u="none" strike="noStrike" dirty="0" smtClean="0">
                          <a:effectLst/>
                        </a:rPr>
                        <a:t>卡</a:t>
                      </a:r>
                      <a:endParaRPr lang="ja-JP"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5612">
                <a:tc vMerge="1">
                  <a:txBody>
                    <a:bodyPr/>
                    <a:lstStyle/>
                    <a:p>
                      <a:endParaRPr lang="zh-CN"/>
                    </a:p>
                  </a:txBody>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非绑定账户转入（非面对面线上开立的</a:t>
                      </a:r>
                      <a:r>
                        <a:rPr lang="en-US" altLang="zh-CN" sz="1300" u="none" strike="noStrike" dirty="0">
                          <a:effectLst/>
                        </a:rPr>
                        <a:t>Ⅲ</a:t>
                      </a:r>
                      <a:r>
                        <a:rPr lang="zh-CN" altLang="en-US" sz="1300" u="none" strike="noStrike" dirty="0">
                          <a:effectLst/>
                        </a:rPr>
                        <a:t>类户通过绑定账户入金后，或面对面核身后，才可接受非绑定账户入金 ）（无现金存入</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u="none" strike="noStrike" dirty="0">
                          <a:effectLst/>
                        </a:rPr>
                        <a:t>有限制渠道：</a:t>
                      </a:r>
                      <a:br>
                        <a:rPr lang="zh-CN" altLang="en-US" sz="1300" u="none" strike="noStrike" dirty="0">
                          <a:effectLst/>
                        </a:rPr>
                      </a:br>
                      <a:r>
                        <a:rPr lang="zh-CN" altLang="en-US" sz="1300" u="none" strike="noStrike" dirty="0">
                          <a:effectLst/>
                        </a:rPr>
                        <a:t>消费、缴费、向非绑定账户转出资金（限额控制）</a:t>
                      </a:r>
                      <a:br>
                        <a:rPr lang="zh-CN" altLang="en-US" sz="1300" u="none" strike="noStrike" dirty="0">
                          <a:effectLst/>
                        </a:rPr>
                      </a:br>
                      <a:r>
                        <a:rPr lang="zh-CN" altLang="en-US" sz="1300" u="none" strike="noStrike" dirty="0">
                          <a:effectLst/>
                        </a:rPr>
                        <a:t>（无现金支取</a:t>
                      </a:r>
                      <a:r>
                        <a:rPr lang="en-US" altLang="zh-CN" sz="1300" u="none" strike="noStrike" dirty="0">
                          <a:effectLst/>
                        </a:rPr>
                        <a:t>,</a:t>
                      </a:r>
                      <a:r>
                        <a:rPr lang="zh-CN" altLang="zh-CN" sz="1300" u="none" strike="noStrike" dirty="0">
                          <a:effectLst/>
                        </a:rPr>
                        <a:t>应用特定技术移动支付除外</a:t>
                      </a:r>
                      <a:r>
                        <a:rPr lang="zh-CN" altLang="en-US" sz="1300" u="none" strike="noStrike" dirty="0" smtClean="0">
                          <a:effectLst/>
                        </a:rPr>
                        <a:t>）</a:t>
                      </a:r>
                      <a:endParaRPr lang="zh-CN" altLang="en-US" sz="13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03352" y="214315"/>
            <a:ext cx="7540625" cy="1462087"/>
          </a:xfrm>
        </p:spPr>
        <p:txBody>
          <a:bodyPr/>
          <a:lstStyle/>
          <a:p>
            <a:r>
              <a:rPr lang="zh-CN" altLang="en-US" sz="3600">
                <a:ea typeface="微软雅黑" panose="020B0503020204020204" pitchFamily="34" charset="-122"/>
              </a:rPr>
              <a:t>非银行支付机构风险专项整治</a:t>
            </a:r>
            <a:endParaRPr lang="zh-CN" altLang="en-US" sz="4000"/>
          </a:p>
        </p:txBody>
      </p:sp>
      <p:sp>
        <p:nvSpPr>
          <p:cNvPr id="8195" name="Rectangle 3"/>
          <p:cNvSpPr>
            <a:spLocks noGrp="1" noChangeArrowheads="1"/>
          </p:cNvSpPr>
          <p:nvPr>
            <p:ph type="body" idx="1"/>
          </p:nvPr>
        </p:nvSpPr>
        <p:spPr>
          <a:xfrm>
            <a:off x="1182690" y="2017715"/>
            <a:ext cx="7350125" cy="3355975"/>
          </a:xfrm>
        </p:spPr>
        <p:txBody>
          <a:bodyPr/>
          <a:lstStyle/>
          <a:p>
            <a:pPr>
              <a:lnSpc>
                <a:spcPct val="90000"/>
              </a:lnSpc>
            </a:pPr>
            <a:r>
              <a:rPr lang="en-US" altLang="zh-CN" sz="2800">
                <a:latin typeface="宋体" panose="02010600030101010101" pitchFamily="2" charset="-122"/>
              </a:rPr>
              <a:t>《</a:t>
            </a:r>
            <a:r>
              <a:rPr lang="zh-CN" altLang="en-US" sz="2800">
                <a:latin typeface="宋体" panose="02010600030101010101" pitchFamily="2" charset="-122"/>
              </a:rPr>
              <a:t>非银行支付机构风险专项整治工作实施方案</a:t>
            </a:r>
            <a:r>
              <a:rPr lang="en-US" altLang="zh-CN" sz="2800">
                <a:latin typeface="宋体" panose="02010600030101010101" pitchFamily="2" charset="-122"/>
              </a:rPr>
              <a:t>》</a:t>
            </a:r>
            <a:r>
              <a:rPr lang="zh-CN" altLang="en-US" sz="2800">
                <a:latin typeface="宋体" panose="02010600030101010101" pitchFamily="2" charset="-122"/>
              </a:rPr>
              <a:t>（银发</a:t>
            </a:r>
            <a:r>
              <a:rPr lang="en-US" altLang="zh-CN" sz="2800">
                <a:latin typeface="宋体" panose="02010600030101010101" pitchFamily="2" charset="-122"/>
              </a:rPr>
              <a:t>〔2016〕112</a:t>
            </a:r>
            <a:r>
              <a:rPr lang="zh-CN" altLang="en-US" sz="2800">
                <a:latin typeface="宋体" panose="02010600030101010101" pitchFamily="2" charset="-122"/>
              </a:rPr>
              <a:t>号） </a:t>
            </a:r>
          </a:p>
          <a:p>
            <a:pPr>
              <a:lnSpc>
                <a:spcPct val="90000"/>
              </a:lnSpc>
            </a:pPr>
            <a:r>
              <a:rPr lang="zh-CN" altLang="en-US" sz="2800">
                <a:latin typeface="宋体" panose="02010600030101010101" pitchFamily="2" charset="-122"/>
              </a:rPr>
              <a:t>加强持牌机构管理</a:t>
            </a:r>
          </a:p>
          <a:p>
            <a:pPr lvl="1">
              <a:lnSpc>
                <a:spcPct val="90000"/>
              </a:lnSpc>
            </a:pPr>
            <a:r>
              <a:rPr lang="zh-CN" altLang="en-US" sz="2400">
                <a:latin typeface="宋体" panose="02010600030101010101" pitchFamily="2" charset="-122"/>
              </a:rPr>
              <a:t>严格市场准入，加大监督检查力度</a:t>
            </a:r>
          </a:p>
          <a:p>
            <a:pPr lvl="1">
              <a:lnSpc>
                <a:spcPct val="90000"/>
              </a:lnSpc>
            </a:pPr>
            <a:r>
              <a:rPr lang="zh-CN" altLang="en-US" sz="2400">
                <a:latin typeface="宋体" panose="02010600030101010101" pitchFamily="2" charset="-122"/>
              </a:rPr>
              <a:t>开展支付机构备付金风险整治</a:t>
            </a:r>
          </a:p>
          <a:p>
            <a:pPr lvl="1">
              <a:lnSpc>
                <a:spcPct val="90000"/>
              </a:lnSpc>
            </a:pPr>
            <a:r>
              <a:rPr lang="zh-CN" altLang="en-US" sz="2400">
                <a:latin typeface="宋体" panose="02010600030101010101" pitchFamily="2" charset="-122"/>
              </a:rPr>
              <a:t>跨机构清算业务整治</a:t>
            </a:r>
          </a:p>
          <a:p>
            <a:pPr>
              <a:lnSpc>
                <a:spcPct val="90000"/>
              </a:lnSpc>
            </a:pPr>
            <a:r>
              <a:rPr lang="zh-CN" altLang="en-US" sz="2800">
                <a:latin typeface="宋体" panose="02010600030101010101" pitchFamily="2" charset="-122"/>
              </a:rPr>
              <a:t>开展无证经营支付业务整治</a:t>
            </a:r>
            <a:r>
              <a:rPr lang="zh-CN" altLang="en-US"/>
              <a:t> </a:t>
            </a:r>
          </a:p>
          <a:p>
            <a:pPr algn="just">
              <a:lnSpc>
                <a:spcPts val="2800"/>
              </a:lnSpc>
              <a:spcBef>
                <a:spcPts val="600"/>
              </a:spcBef>
              <a:spcAft>
                <a:spcPts val="600"/>
              </a:spcAft>
              <a:buClrTx/>
              <a:buSzTx/>
              <a:buNone/>
            </a:pPr>
            <a:endParaRPr lang="en-US" altLang="zh-CN" sz="2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TextBox 99"/>
          <p:cNvSpPr txBox="1">
            <a:spLocks noChangeArrowheads="1"/>
          </p:cNvSpPr>
          <p:nvPr/>
        </p:nvSpPr>
        <p:spPr bwMode="auto">
          <a:xfrm>
            <a:off x="7410452" y="6122990"/>
            <a:ext cx="17256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solidFill>
                  <a:schemeClr val="bg1"/>
                </a:solidFill>
                <a:latin typeface="Calibri" panose="020F0502020204030204" pitchFamily="34" charset="0"/>
              </a:rPr>
              <a:t>http://www.ppthi-hoo.com</a:t>
            </a:r>
          </a:p>
        </p:txBody>
      </p:sp>
      <p:graphicFrame>
        <p:nvGraphicFramePr>
          <p:cNvPr id="3" name="表格 2"/>
          <p:cNvGraphicFramePr>
            <a:graphicFrameLocks noGrp="1"/>
          </p:cNvGraphicFramePr>
          <p:nvPr/>
        </p:nvGraphicFramePr>
        <p:xfrm>
          <a:off x="948690" y="1935480"/>
          <a:ext cx="7495540" cy="4665345"/>
        </p:xfrm>
        <a:graphic>
          <a:graphicData uri="http://schemas.openxmlformats.org/drawingml/2006/table">
            <a:tbl>
              <a:tblPr/>
              <a:tblGrid>
                <a:gridCol w="1379855"/>
                <a:gridCol w="3166110"/>
                <a:gridCol w="2949575"/>
              </a:tblGrid>
              <a:tr h="391795">
                <a:tc>
                  <a:txBody>
                    <a:bodyPr/>
                    <a:lstStyle/>
                    <a:p>
                      <a:pPr algn="l" fontAlgn="ctr"/>
                      <a:r>
                        <a:rPr lang="ja-JP" altLang="en-US" sz="1600" b="0" i="0" u="none" strike="noStrike" baseline="0" dirty="0">
                          <a:solidFill>
                            <a:srgbClr val="000000"/>
                          </a:solidFill>
                          <a:effectLst/>
                          <a:latin typeface="宋体" panose="02010600030101010101" pitchFamily="2" charset="-122"/>
                          <a:ea typeface="宋体" panose="02010600030101010101" pitchFamily="2" charset="-122"/>
                        </a:rPr>
                        <a:t>开立方式</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银行面对面审核</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电子渠道非面对面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58547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Ⅰ</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工作人员面核后开立</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baseline="0" dirty="0">
                          <a:solidFill>
                            <a:srgbClr val="000000"/>
                          </a:solidFill>
                          <a:effectLst/>
                          <a:latin typeface="宋体" panose="02010600030101010101" pitchFamily="2" charset="-122"/>
                          <a:ea typeface="宋体" panose="02010600030101010101" pitchFamily="2" charset="-122"/>
                        </a:rPr>
                        <a:t>不可</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91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Ⅱ</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无需绑定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类账户或信用卡账户进行身份认证</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必须绑定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类账户或信用卡账户；验证信息有</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5</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要素：</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开户人姓名</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身份证号码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手机号码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绑定账户账号（卡号）</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绑定账户是否为</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170">
                <a:tc>
                  <a:txBody>
                    <a:bodyPr/>
                    <a:lstStyle/>
                    <a:p>
                      <a:pPr algn="l" fontAlgn="ctr"/>
                      <a:r>
                        <a:rPr lang="en-US" altLang="ja-JP" sz="1600" b="0" i="0" u="none" strike="noStrike" baseline="0">
                          <a:solidFill>
                            <a:srgbClr val="000000"/>
                          </a:solidFill>
                          <a:effectLst/>
                          <a:latin typeface="宋体" panose="02010600030101010101" pitchFamily="2" charset="-122"/>
                          <a:ea typeface="宋体" panose="02010600030101010101" pitchFamily="2" charset="-122"/>
                        </a:rPr>
                        <a:t>Ⅲ</a:t>
                      </a:r>
                      <a:r>
                        <a:rPr lang="ja-JP" altLang="en-US" sz="1600" b="0" i="0" u="none" strike="noStrike" baseline="0">
                          <a:solidFill>
                            <a:srgbClr val="000000"/>
                          </a:solidFill>
                          <a:effectLst/>
                          <a:latin typeface="宋体" panose="02010600030101010101" pitchFamily="2" charset="-122"/>
                          <a:ea typeface="宋体" panose="02010600030101010101" pitchFamily="2" charset="-122"/>
                        </a:rPr>
                        <a:t>类户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zh-CN" altLang="en-US" sz="1600" b="0" i="0" u="none" strike="noStrike" baseline="0">
                          <a:solidFill>
                            <a:srgbClr val="000000"/>
                          </a:solidFill>
                          <a:effectLst/>
                          <a:latin typeface="宋体" panose="02010600030101010101" pitchFamily="2" charset="-122"/>
                          <a:ea typeface="宋体" panose="02010600030101010101" pitchFamily="2" charset="-122"/>
                        </a:rPr>
                        <a:t>带身份证</a:t>
                      </a:r>
                      <a:br>
                        <a:rPr lang="zh-CN" altLang="en-US" sz="1600" b="0" i="0" u="none" strike="noStrike" baseline="0">
                          <a:solidFill>
                            <a:srgbClr val="000000"/>
                          </a:solidFill>
                          <a:effectLst/>
                          <a:latin typeface="宋体" panose="02010600030101010101" pitchFamily="2" charset="-122"/>
                          <a:ea typeface="宋体" panose="02010600030101010101" pitchFamily="2" charset="-122"/>
                        </a:rPr>
                      </a:br>
                      <a:r>
                        <a:rPr lang="zh-CN" altLang="en-US" sz="1600" b="0" i="0" u="none" strike="noStrike" baseline="0">
                          <a:solidFill>
                            <a:srgbClr val="000000"/>
                          </a:solidFill>
                          <a:effectLst/>
                          <a:latin typeface="宋体" panose="02010600030101010101" pitchFamily="2" charset="-122"/>
                          <a:ea typeface="宋体" panose="02010600030101010101" pitchFamily="2" charset="-122"/>
                        </a:rPr>
                        <a:t>无需绑定</a:t>
                      </a:r>
                      <a:r>
                        <a:rPr lang="en-US" altLang="zh-CN" sz="1600" b="0" i="0" u="none" strike="noStrike" baseline="0">
                          <a:solidFill>
                            <a:srgbClr val="000000"/>
                          </a:solidFill>
                          <a:effectLst/>
                          <a:latin typeface="宋体" panose="02010600030101010101" pitchFamily="2" charset="-122"/>
                          <a:ea typeface="宋体" panose="02010600030101010101" pitchFamily="2" charset="-122"/>
                        </a:rPr>
                        <a:t>I</a:t>
                      </a:r>
                      <a:r>
                        <a:rPr lang="zh-CN" altLang="en-US" sz="1600" b="0" i="0" u="none" strike="noStrike" baseline="0">
                          <a:solidFill>
                            <a:srgbClr val="000000"/>
                          </a:solidFill>
                          <a:effectLst/>
                          <a:latin typeface="宋体" panose="02010600030101010101" pitchFamily="2" charset="-122"/>
                          <a:ea typeface="宋体" panose="02010600030101010101" pitchFamily="2" charset="-122"/>
                        </a:rPr>
                        <a:t>类账户或信用卡账户进行身份认证</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验证信息有</a:t>
                      </a:r>
                      <a:r>
                        <a:rPr lang="en-US" altLang="zh-CN" sz="1600" b="0" i="0" u="none" strike="noStrike" baseline="0" dirty="0">
                          <a:solidFill>
                            <a:srgbClr val="000000"/>
                          </a:solidFill>
                          <a:effectLst/>
                          <a:latin typeface="宋体" panose="02010600030101010101" pitchFamily="2" charset="-122"/>
                          <a:ea typeface="宋体" panose="02010600030101010101" pitchFamily="2" charset="-122"/>
                        </a:rPr>
                        <a:t>4</a:t>
                      </a: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要素：</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开户人姓名</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身份证号码</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手机号码</a:t>
                      </a:r>
                      <a:b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br>
                      <a:r>
                        <a:rPr lang="zh-CN" altLang="en-US" sz="1600" b="0" i="0" u="none" strike="noStrike" baseline="0" dirty="0">
                          <a:solidFill>
                            <a:srgbClr val="000000"/>
                          </a:solidFill>
                          <a:effectLst/>
                          <a:latin typeface="宋体" panose="02010600030101010101" pitchFamily="2" charset="-122"/>
                          <a:ea typeface="宋体" panose="02010600030101010101" pitchFamily="2" charset="-122"/>
                        </a:rPr>
                        <a:t>绑定账户账号（卡号）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5058" name="Rectangle 2"/>
          <p:cNvSpPr>
            <a:spLocks noGrp="1" noChangeArrowheads="1"/>
          </p:cNvSpPr>
          <p:nvPr/>
        </p:nvSpPr>
        <p:spPr>
          <a:xfrm>
            <a:off x="1150939" y="214314"/>
            <a:ext cx="7793037" cy="1462087"/>
          </a:xfrm>
          <a:prstGeom prst="rect">
            <a:avLst/>
          </a:prstGeom>
          <a:noFill/>
          <a:ln>
            <a:noFill/>
          </a:ln>
          <a:effectLst/>
        </p:spPr>
        <p:txBody>
          <a:bodyPr vert="horz" wrap="square" lIns="91440" tIns="45720" rIns="91440" bIns="45720" numCol="1" anchor="b" anchorCtr="0" compatLnSpc="1"/>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600">
                <a:ea typeface="微软雅黑" panose="020B0503020204020204" pitchFamily="34" charset="-122"/>
              </a:rPr>
              <a:t>怎么开立三类账户</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476375" y="692150"/>
            <a:ext cx="7467600" cy="984250"/>
          </a:xfrm>
        </p:spPr>
        <p:txBody>
          <a:bodyPr/>
          <a:lstStyle/>
          <a:p>
            <a:r>
              <a:rPr lang="zh-CN" altLang="en-US" sz="3200">
                <a:ea typeface="微软雅黑" panose="020B0503020204020204" pitchFamily="34" charset="-122"/>
              </a:rPr>
              <a:t>怎么开立三类账户</a:t>
            </a:r>
          </a:p>
        </p:txBody>
      </p:sp>
      <p:sp>
        <p:nvSpPr>
          <p:cNvPr id="46083" name="Rectangle 3"/>
          <p:cNvSpPr>
            <a:spLocks noGrp="1" noChangeArrowheads="1"/>
          </p:cNvSpPr>
          <p:nvPr>
            <p:ph type="body" idx="1"/>
          </p:nvPr>
        </p:nvSpPr>
        <p:spPr/>
        <p:txBody>
          <a:bodyPr/>
          <a:lstStyle/>
          <a:p>
            <a:pPr>
              <a:lnSpc>
                <a:spcPct val="80000"/>
              </a:lnSpc>
            </a:pPr>
            <a:r>
              <a:rPr lang="en-US" altLang="zh-CN" sz="2400">
                <a:latin typeface="宋体" panose="02010600030101010101" pitchFamily="2" charset="-122"/>
              </a:rPr>
              <a:t>2016</a:t>
            </a:r>
            <a:r>
              <a:rPr lang="zh-CN" altLang="en-US" sz="2400">
                <a:latin typeface="宋体" panose="02010600030101010101" pitchFamily="2" charset="-122"/>
              </a:rPr>
              <a:t>年</a:t>
            </a:r>
            <a:r>
              <a:rPr lang="en-US" altLang="zh-CN" sz="2400">
                <a:latin typeface="宋体" panose="02010600030101010101" pitchFamily="2" charset="-122"/>
              </a:rPr>
              <a:t>12</a:t>
            </a:r>
            <a:r>
              <a:rPr lang="zh-CN" altLang="en-US" sz="2400">
                <a:latin typeface="宋体" panose="02010600030101010101" pitchFamily="2" charset="-122"/>
              </a:rPr>
              <a:t>月</a:t>
            </a:r>
            <a:r>
              <a:rPr lang="en-US" altLang="zh-CN" sz="2400">
                <a:latin typeface="宋体" panose="02010600030101010101" pitchFamily="2" charset="-122"/>
              </a:rPr>
              <a:t>1</a:t>
            </a:r>
            <a:r>
              <a:rPr lang="zh-CN" altLang="en-US" sz="2400">
                <a:latin typeface="宋体" panose="02010600030101010101" pitchFamily="2" charset="-122"/>
              </a:rPr>
              <a:t>日起，同一个人在同一家银行</a:t>
            </a:r>
            <a:r>
              <a:rPr lang="en-US" altLang="zh-CN" sz="2400">
                <a:latin typeface="宋体" panose="02010600030101010101" pitchFamily="2" charset="-122"/>
              </a:rPr>
              <a:t>(</a:t>
            </a:r>
            <a:r>
              <a:rPr lang="zh-CN" altLang="en-US" sz="2400">
                <a:latin typeface="宋体" panose="02010600030101010101" pitchFamily="2" charset="-122"/>
              </a:rPr>
              <a:t>以法人为单位</a:t>
            </a:r>
            <a:r>
              <a:rPr lang="en-US" altLang="zh-CN" sz="2400">
                <a:latin typeface="宋体" panose="02010600030101010101" pitchFamily="2" charset="-122"/>
              </a:rPr>
              <a:t>)</a:t>
            </a:r>
            <a:r>
              <a:rPr lang="zh-CN" altLang="en-US" sz="2400">
                <a:latin typeface="宋体" panose="02010600030101010101" pitchFamily="2" charset="-122"/>
              </a:rPr>
              <a:t>只能开立一个</a:t>
            </a:r>
            <a:r>
              <a:rPr lang="en-US" altLang="zh-CN" sz="2400">
                <a:latin typeface="宋体" panose="02010600030101010101" pitchFamily="2" charset="-122"/>
              </a:rPr>
              <a:t>Ⅰ</a:t>
            </a:r>
            <a:r>
              <a:rPr lang="zh-CN" altLang="en-US" sz="2400">
                <a:latin typeface="宋体" panose="02010600030101010101" pitchFamily="2" charset="-122"/>
              </a:rPr>
              <a:t>类户，已开立</a:t>
            </a:r>
            <a:r>
              <a:rPr lang="en-US" altLang="zh-CN" sz="2400">
                <a:latin typeface="宋体" panose="02010600030101010101" pitchFamily="2" charset="-122"/>
              </a:rPr>
              <a:t>Ⅰ</a:t>
            </a:r>
            <a:r>
              <a:rPr lang="zh-CN" altLang="en-US" sz="2400">
                <a:latin typeface="宋体" panose="02010600030101010101" pitchFamily="2" charset="-122"/>
              </a:rPr>
              <a:t>类户，再新开户的，应当开立</a:t>
            </a:r>
            <a:r>
              <a:rPr lang="en-US" altLang="zh-CN" sz="2400">
                <a:latin typeface="宋体" panose="02010600030101010101" pitchFamily="2" charset="-122"/>
              </a:rPr>
              <a:t>Ⅱ</a:t>
            </a:r>
            <a:r>
              <a:rPr lang="zh-CN" altLang="en-US" sz="2400">
                <a:latin typeface="宋体" panose="02010600030101010101" pitchFamily="2" charset="-122"/>
              </a:rPr>
              <a:t>类户或</a:t>
            </a:r>
            <a:r>
              <a:rPr lang="en-US" altLang="zh-CN" sz="2400">
                <a:latin typeface="宋体" panose="02010600030101010101" pitchFamily="2" charset="-122"/>
              </a:rPr>
              <a:t>Ⅲ</a:t>
            </a:r>
            <a:r>
              <a:rPr lang="zh-CN" altLang="en-US" sz="2400">
                <a:latin typeface="宋体" panose="02010600030101010101" pitchFamily="2" charset="-122"/>
              </a:rPr>
              <a:t>类户。</a:t>
            </a:r>
          </a:p>
          <a:p>
            <a:pPr>
              <a:lnSpc>
                <a:spcPct val="80000"/>
              </a:lnSpc>
            </a:pPr>
            <a:r>
              <a:rPr lang="zh-CN" altLang="en-US" sz="2400">
                <a:latin typeface="宋体" panose="02010600030101010101" pitchFamily="2" charset="-122"/>
              </a:rPr>
              <a:t>银行</a:t>
            </a:r>
            <a:r>
              <a:rPr lang="zh-CN" altLang="en-US" sz="2400"/>
              <a:t>应当对同一存款人开户数量较多的情况</a:t>
            </a:r>
            <a:r>
              <a:rPr lang="zh-CN" altLang="en-US" sz="2400">
                <a:latin typeface="宋体" panose="02010600030101010101" pitchFamily="2" charset="-122"/>
              </a:rPr>
              <a:t>摸排清理，并要求作出说明，核实其开户的合理性。对于无法核实的，银行引导存款人撤销或归并账户，保留一个</a:t>
            </a:r>
            <a:r>
              <a:rPr lang="en-US" altLang="zh-CN" sz="2400">
                <a:latin typeface="宋体" panose="02010600030101010101" pitchFamily="2" charset="-122"/>
              </a:rPr>
              <a:t>Ⅰ</a:t>
            </a:r>
            <a:r>
              <a:rPr lang="zh-CN" altLang="en-US" sz="2400">
                <a:latin typeface="宋体" panose="02010600030101010101" pitchFamily="2" charset="-122"/>
              </a:rPr>
              <a:t>类户，如果非必要的话，其他账户可降低账户类别，设为</a:t>
            </a:r>
            <a:r>
              <a:rPr lang="en-US" altLang="zh-CN" sz="2400">
                <a:latin typeface="宋体" panose="02010600030101010101" pitchFamily="2" charset="-122"/>
              </a:rPr>
              <a:t>Ⅱ</a:t>
            </a:r>
            <a:r>
              <a:rPr lang="zh-CN" altLang="en-US" sz="2400">
                <a:latin typeface="宋体" panose="02010600030101010101" pitchFamily="2" charset="-122"/>
              </a:rPr>
              <a:t>类户或</a:t>
            </a:r>
            <a:r>
              <a:rPr lang="en-US" altLang="zh-CN" sz="2400">
                <a:latin typeface="宋体" panose="02010600030101010101" pitchFamily="2" charset="-122"/>
              </a:rPr>
              <a:t>Ⅲ</a:t>
            </a:r>
            <a:r>
              <a:rPr lang="zh-CN" altLang="en-US" sz="2400">
                <a:latin typeface="宋体" panose="02010600030101010101" pitchFamily="2" charset="-122"/>
              </a:rPr>
              <a:t>类户。</a:t>
            </a:r>
          </a:p>
          <a:p>
            <a:pPr>
              <a:lnSpc>
                <a:spcPct val="80000"/>
              </a:lnSpc>
            </a:pPr>
            <a:r>
              <a:rPr lang="zh-CN" altLang="en-US" sz="2400">
                <a:latin typeface="宋体" panose="02010600030101010101" pitchFamily="2" charset="-122"/>
              </a:rPr>
              <a:t>施行一人一户，主要针对新增账户实施，现有账户仍可正常使用。</a:t>
            </a:r>
          </a:p>
          <a:p>
            <a:pPr>
              <a:lnSpc>
                <a:spcPct val="80000"/>
              </a:lnSpc>
            </a:pPr>
            <a:r>
              <a:rPr lang="zh-CN" altLang="en-US" sz="2400">
                <a:latin typeface="宋体" panose="02010600030101010101" pitchFamily="2" charset="-122"/>
              </a:rPr>
              <a:t>银行对本银行行内异地存取现、转账等业务，收取异地手续费的，应当自</a:t>
            </a:r>
            <a:r>
              <a:rPr lang="en-US" altLang="zh-CN" sz="2400">
                <a:latin typeface="宋体" panose="02010600030101010101" pitchFamily="2" charset="-122"/>
              </a:rPr>
              <a:t>2016</a:t>
            </a:r>
            <a:r>
              <a:rPr lang="zh-CN" altLang="en-US" sz="2400">
                <a:latin typeface="宋体" panose="02010600030101010101" pitchFamily="2" charset="-122"/>
              </a:rPr>
              <a:t>年</a:t>
            </a:r>
            <a:r>
              <a:rPr lang="en-US" altLang="zh-CN" sz="2400">
                <a:latin typeface="宋体" panose="02010600030101010101" pitchFamily="2" charset="-122"/>
              </a:rPr>
              <a:t>9</a:t>
            </a:r>
            <a:r>
              <a:rPr lang="zh-CN" altLang="en-US" sz="2400">
                <a:latin typeface="宋体" panose="02010600030101010101" pitchFamily="2" charset="-122"/>
              </a:rPr>
              <a:t>月</a:t>
            </a:r>
            <a:r>
              <a:rPr lang="en-US" altLang="zh-CN" sz="2400">
                <a:latin typeface="宋体" panose="02010600030101010101" pitchFamily="2" charset="-122"/>
              </a:rPr>
              <a:t>30</a:t>
            </a:r>
            <a:r>
              <a:rPr lang="zh-CN" altLang="en-US" sz="2400">
                <a:latin typeface="宋体" panose="02010600030101010101" pitchFamily="2" charset="-122"/>
              </a:rPr>
              <a:t>日起三个月内实现免费。</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怎么开立三类账户</a:t>
            </a:r>
          </a:p>
        </p:txBody>
      </p:sp>
      <p:sp>
        <p:nvSpPr>
          <p:cNvPr id="191491" name="Rectangle 3"/>
          <p:cNvSpPr>
            <a:spLocks noGrp="1" noChangeArrowheads="1"/>
          </p:cNvSpPr>
          <p:nvPr>
            <p:ph type="body" idx="1"/>
          </p:nvPr>
        </p:nvSpPr>
        <p:spPr/>
        <p:txBody>
          <a:bodyPr/>
          <a:lstStyle/>
          <a:p>
            <a:r>
              <a:rPr lang="zh-CN" altLang="en-US" sz="2800">
                <a:latin typeface="宋体" panose="02010600030101010101" pitchFamily="2" charset="-122"/>
              </a:rPr>
              <a:t>同一家银行通过线上为同一个人只能开立一个允许非绑定账户入金的</a:t>
            </a:r>
            <a:r>
              <a:rPr lang="en-US" altLang="zh-CN" sz="2800">
                <a:latin typeface="宋体" panose="02010600030101010101" pitchFamily="2" charset="-122"/>
              </a:rPr>
              <a:t>Ⅲ</a:t>
            </a:r>
            <a:r>
              <a:rPr lang="zh-CN" altLang="en-US" sz="2800">
                <a:latin typeface="宋体" panose="02010600030101010101" pitchFamily="2" charset="-122"/>
              </a:rPr>
              <a:t>类户 。</a:t>
            </a:r>
          </a:p>
          <a:p>
            <a:r>
              <a:rPr lang="zh-CN" altLang="en-US" sz="2800">
                <a:latin typeface="宋体" panose="02010600030101010101" pitchFamily="2" charset="-122"/>
              </a:rPr>
              <a:t>同一银行法人为同一人开立</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类户的数量原则上分别不超过</a:t>
            </a:r>
            <a:r>
              <a:rPr lang="en-US" altLang="zh-CN" sz="2800">
                <a:latin typeface="宋体" panose="02010600030101010101" pitchFamily="2" charset="-122"/>
              </a:rPr>
              <a:t>5</a:t>
            </a:r>
            <a:r>
              <a:rPr lang="zh-CN" altLang="en-US" sz="2800">
                <a:latin typeface="宋体" panose="02010600030101010101" pitchFamily="2" charset="-122"/>
              </a:rPr>
              <a:t>个。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47813" y="214315"/>
            <a:ext cx="7396162" cy="1462087"/>
          </a:xfrm>
        </p:spPr>
        <p:txBody>
          <a:bodyPr/>
          <a:lstStyle/>
          <a:p>
            <a:r>
              <a:rPr lang="zh-CN" altLang="en-US" sz="3200">
                <a:ea typeface="微软雅黑" panose="020B0503020204020204" pitchFamily="34" charset="-122"/>
              </a:rPr>
              <a:t>怎么开立三类账户</a:t>
            </a:r>
          </a:p>
        </p:txBody>
      </p:sp>
      <p:sp>
        <p:nvSpPr>
          <p:cNvPr id="192515" name="Rectangle 3"/>
          <p:cNvSpPr>
            <a:spLocks noGrp="1" noChangeArrowheads="1"/>
          </p:cNvSpPr>
          <p:nvPr>
            <p:ph type="body" idx="1"/>
          </p:nvPr>
        </p:nvSpPr>
        <p:spPr/>
        <p:txBody>
          <a:bodyPr/>
          <a:lstStyle/>
          <a:p>
            <a:r>
              <a:rPr lang="zh-CN" altLang="en-US" sz="2800">
                <a:latin typeface="宋体" panose="02010600030101010101" pitchFamily="2" charset="-122"/>
              </a:rPr>
              <a:t>国有商业银行、股份制商业银行等应于</a:t>
            </a:r>
            <a:r>
              <a:rPr lang="en-US" altLang="zh-CN" sz="2800">
                <a:latin typeface="宋体" panose="02010600030101010101" pitchFamily="2" charset="-122"/>
              </a:rPr>
              <a:t>2018</a:t>
            </a:r>
            <a:r>
              <a:rPr lang="zh-CN" altLang="en-US" sz="2800">
                <a:latin typeface="宋体" panose="02010600030101010101" pitchFamily="2" charset="-122"/>
              </a:rPr>
              <a:t>年</a:t>
            </a:r>
            <a:r>
              <a:rPr lang="en-US" altLang="zh-CN" sz="2800">
                <a:latin typeface="宋体" panose="02010600030101010101" pitchFamily="2" charset="-122"/>
              </a:rPr>
              <a:t>6</a:t>
            </a:r>
            <a:r>
              <a:rPr lang="zh-CN" altLang="en-US" sz="2800">
                <a:latin typeface="宋体" panose="02010600030101010101" pitchFamily="2" charset="-122"/>
              </a:rPr>
              <a:t>月底前实现本银行柜面和网上银行、手机银行、直销银行、远程视频柜员机和智能柜员机等电子渠道办理个人</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类户开立等业务。其他银行则应在</a:t>
            </a:r>
            <a:r>
              <a:rPr lang="en-US" altLang="zh-CN" sz="2800">
                <a:latin typeface="宋体" panose="02010600030101010101" pitchFamily="2" charset="-122"/>
              </a:rPr>
              <a:t>2018</a:t>
            </a:r>
            <a:r>
              <a:rPr lang="zh-CN" altLang="en-US" sz="2800">
                <a:latin typeface="宋体" panose="02010600030101010101" pitchFamily="2" charset="-122"/>
              </a:rPr>
              <a:t>年底前实现。</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331913" y="765177"/>
            <a:ext cx="7612062" cy="911225"/>
          </a:xfrm>
        </p:spPr>
        <p:txBody>
          <a:bodyPr/>
          <a:lstStyle/>
          <a:p>
            <a:r>
              <a:rPr lang="zh-CN" altLang="en-US" sz="3200">
                <a:ea typeface="微软雅黑" panose="020B0503020204020204" pitchFamily="34" charset="-122"/>
              </a:rPr>
              <a:t>怎么开立三类账户</a:t>
            </a:r>
          </a:p>
        </p:txBody>
      </p:sp>
      <p:sp>
        <p:nvSpPr>
          <p:cNvPr id="193539" name="Rectangle 3"/>
          <p:cNvSpPr>
            <a:spLocks noGrp="1" noChangeArrowheads="1"/>
          </p:cNvSpPr>
          <p:nvPr>
            <p:ph type="body" idx="1"/>
          </p:nvPr>
        </p:nvSpPr>
        <p:spPr/>
        <p:txBody>
          <a:bodyPr/>
          <a:lstStyle/>
          <a:p>
            <a:r>
              <a:rPr lang="zh-CN" altLang="en-US" sz="2400"/>
              <a:t>个人通过采用数字证书或电子签名等安全可靠验证方式登录电子渠道开立</a:t>
            </a:r>
            <a:r>
              <a:rPr lang="en-US" altLang="zh-CN" sz="2400"/>
              <a:t>Ⅱ</a:t>
            </a:r>
            <a:r>
              <a:rPr lang="zh-CN" altLang="en-US" sz="2400"/>
              <a:t>、</a:t>
            </a:r>
            <a:r>
              <a:rPr lang="en-US" altLang="zh-CN" sz="2400"/>
              <a:t>Ⅲ</a:t>
            </a:r>
            <a:r>
              <a:rPr lang="zh-CN" altLang="en-US" sz="2400"/>
              <a:t>类户时，如绑定本人本银行</a:t>
            </a:r>
            <a:r>
              <a:rPr lang="en-US" altLang="zh-CN" sz="2400"/>
              <a:t>Ⅰ</a:t>
            </a:r>
            <a:r>
              <a:rPr lang="zh-CN" altLang="en-US" sz="2400"/>
              <a:t>类户或者信用卡账户开立的，且确认个人身份资料或信息未发生变化的，开立</a:t>
            </a:r>
            <a:r>
              <a:rPr lang="en-US" altLang="zh-CN" sz="2400"/>
              <a:t>Ⅱ</a:t>
            </a:r>
            <a:r>
              <a:rPr lang="zh-CN" altLang="en-US" sz="2400"/>
              <a:t>、</a:t>
            </a:r>
            <a:r>
              <a:rPr lang="en-US" altLang="zh-CN" sz="2400"/>
              <a:t>Ⅲ</a:t>
            </a:r>
            <a:r>
              <a:rPr lang="zh-CN" altLang="en-US" sz="2400"/>
              <a:t>类户时无需个人填写身份信息、出示身份证件等。</a:t>
            </a:r>
            <a:r>
              <a:rPr lang="zh-CN" altLang="en-US"/>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403352" y="765177"/>
            <a:ext cx="7540625" cy="911225"/>
          </a:xfrm>
        </p:spPr>
        <p:txBody>
          <a:bodyPr/>
          <a:lstStyle/>
          <a:p>
            <a:r>
              <a:rPr lang="zh-CN" altLang="en-US" sz="3200">
                <a:ea typeface="微软雅黑" panose="020B0503020204020204" pitchFamily="34" charset="-122"/>
              </a:rPr>
              <a:t>怎么开立三类账户</a:t>
            </a:r>
          </a:p>
        </p:txBody>
      </p:sp>
      <p:sp>
        <p:nvSpPr>
          <p:cNvPr id="194563" name="Rectangle 3"/>
          <p:cNvSpPr>
            <a:spLocks noGrp="1" noChangeArrowheads="1"/>
          </p:cNvSpPr>
          <p:nvPr>
            <p:ph type="body" idx="1"/>
          </p:nvPr>
        </p:nvSpPr>
        <p:spPr/>
        <p:txBody>
          <a:bodyPr/>
          <a:lstStyle/>
          <a:p>
            <a:r>
              <a:rPr lang="zh-CN" altLang="en-US" sz="2400">
                <a:latin typeface="宋体" panose="02010600030101010101" pitchFamily="2" charset="-122"/>
              </a:rPr>
              <a:t>个人开立</a:t>
            </a:r>
            <a:r>
              <a:rPr lang="en-US" altLang="zh-CN" sz="2400">
                <a:latin typeface="宋体" panose="02010600030101010101" pitchFamily="2" charset="-122"/>
              </a:rPr>
              <a:t>Ⅲ</a:t>
            </a:r>
            <a:r>
              <a:rPr lang="zh-CN" altLang="en-US" sz="2400">
                <a:latin typeface="宋体" panose="02010600030101010101" pitchFamily="2" charset="-122"/>
              </a:rPr>
              <a:t>类户时，可暂缓出示身份证件，只需填写个人姓名、身份证件号码、绑定账户账号和联系方式等基本信息即可开户。</a:t>
            </a:r>
          </a:p>
          <a:p>
            <a:r>
              <a:rPr lang="zh-CN" altLang="en-US" sz="2400">
                <a:latin typeface="宋体" panose="02010600030101010101" pitchFamily="2" charset="-122"/>
              </a:rPr>
              <a:t>只有当同一个人在同一家银行所有</a:t>
            </a:r>
            <a:r>
              <a:rPr lang="en-US" altLang="zh-CN" sz="2400">
                <a:latin typeface="宋体" panose="02010600030101010101" pitchFamily="2" charset="-122"/>
              </a:rPr>
              <a:t>Ⅲ</a:t>
            </a:r>
            <a:r>
              <a:rPr lang="zh-CN" altLang="en-US" sz="2400">
                <a:latin typeface="宋体" panose="02010600030101010101" pitchFamily="2" charset="-122"/>
              </a:rPr>
              <a:t>类户资金双边收付金额累计达到</a:t>
            </a:r>
            <a:r>
              <a:rPr lang="en-US" altLang="zh-CN" sz="2400">
                <a:latin typeface="宋体" panose="02010600030101010101" pitchFamily="2" charset="-122"/>
              </a:rPr>
              <a:t>5</a:t>
            </a:r>
            <a:r>
              <a:rPr lang="zh-CN" altLang="en-US" sz="2400">
                <a:latin typeface="宋体" panose="02010600030101010101" pitchFamily="2" charset="-122"/>
              </a:rPr>
              <a:t>万元（含）以上时，银行才要求个人在</a:t>
            </a:r>
            <a:r>
              <a:rPr lang="en-US" altLang="zh-CN" sz="2400">
                <a:latin typeface="宋体" panose="02010600030101010101" pitchFamily="2" charset="-122"/>
              </a:rPr>
              <a:t>7</a:t>
            </a:r>
            <a:r>
              <a:rPr lang="zh-CN" altLang="en-US" sz="2400">
                <a:latin typeface="宋体" panose="02010600030101010101" pitchFamily="2" charset="-122"/>
              </a:rPr>
              <a:t>日内提供有效身份证件，并留存身份证件复印件、影印件或影像，登记个人职业、住所地或者工作单位地址、证件有效期等其他身份基本信息。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怎么开立三类账户</a:t>
            </a:r>
          </a:p>
        </p:txBody>
      </p:sp>
      <p:sp>
        <p:nvSpPr>
          <p:cNvPr id="198659" name="Rectangle 3"/>
          <p:cNvSpPr>
            <a:spLocks noGrp="1" noChangeArrowheads="1"/>
          </p:cNvSpPr>
          <p:nvPr>
            <p:ph type="body" idx="1"/>
          </p:nvPr>
        </p:nvSpPr>
        <p:spPr/>
        <p:txBody>
          <a:bodyPr/>
          <a:lstStyle/>
          <a:p>
            <a:r>
              <a:rPr lang="zh-CN" altLang="en-US" sz="2800">
                <a:latin typeface="宋体" panose="02010600030101010101" pitchFamily="2" charset="-122"/>
              </a:rPr>
              <a:t>银行为已经本银行面对面核实身份且留存有效身份证件复印件、影印件或者影像等资料的个人开立</a:t>
            </a:r>
            <a:r>
              <a:rPr lang="en-US" altLang="zh-CN" sz="2800">
                <a:latin typeface="宋体" panose="02010600030101010101" pitchFamily="2" charset="-122"/>
              </a:rPr>
              <a:t>Ⅱ</a:t>
            </a:r>
            <a:r>
              <a:rPr lang="zh-CN" altLang="en-US" sz="2800">
                <a:latin typeface="宋体" panose="02010600030101010101" pitchFamily="2" charset="-122"/>
              </a:rPr>
              <a:t>、</a:t>
            </a:r>
            <a:r>
              <a:rPr lang="en-US" altLang="zh-CN" sz="2800">
                <a:latin typeface="宋体" panose="02010600030101010101" pitchFamily="2" charset="-122"/>
              </a:rPr>
              <a:t>Ⅲ</a:t>
            </a:r>
            <a:r>
              <a:rPr lang="zh-CN" altLang="en-US" sz="2800">
                <a:latin typeface="宋体" panose="02010600030101010101" pitchFamily="2" charset="-122"/>
              </a:rPr>
              <a:t>类户时，如个人身份证件未发生变化的，可复用已有留存资料，不需重复留存身份证件复印件、影印件或者影像等。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403352" y="214315"/>
            <a:ext cx="7540625" cy="1462087"/>
          </a:xfrm>
        </p:spPr>
        <p:txBody>
          <a:bodyPr/>
          <a:lstStyle/>
          <a:p>
            <a:r>
              <a:rPr lang="zh-CN" altLang="en-US" sz="3200">
                <a:ea typeface="微软雅黑" panose="020B0503020204020204" pitchFamily="34" charset="-122"/>
              </a:rPr>
              <a:t>怎么开立三类账户</a:t>
            </a:r>
          </a:p>
        </p:txBody>
      </p:sp>
      <p:sp>
        <p:nvSpPr>
          <p:cNvPr id="195587" name="Rectangle 3"/>
          <p:cNvSpPr>
            <a:spLocks noGrp="1" noChangeArrowheads="1"/>
          </p:cNvSpPr>
          <p:nvPr>
            <p:ph type="body" idx="1"/>
          </p:nvPr>
        </p:nvSpPr>
        <p:spPr/>
        <p:txBody>
          <a:bodyPr/>
          <a:lstStyle/>
          <a:p>
            <a:r>
              <a:rPr lang="zh-CN" altLang="en-US" sz="2800"/>
              <a:t>银行为个人非面对面开立的</a:t>
            </a:r>
            <a:r>
              <a:rPr lang="en-US" altLang="zh-CN" sz="2800"/>
              <a:t>Ⅱ</a:t>
            </a:r>
            <a:r>
              <a:rPr lang="zh-CN" altLang="en-US" sz="2800"/>
              <a:t>、</a:t>
            </a:r>
            <a:r>
              <a:rPr lang="en-US" altLang="zh-CN" sz="2800"/>
              <a:t>Ⅲ</a:t>
            </a:r>
            <a:r>
              <a:rPr lang="zh-CN" altLang="en-US" sz="2800"/>
              <a:t>类户向本人同名支付账户充值的，充值资金可提回</a:t>
            </a:r>
            <a:r>
              <a:rPr lang="en-US" altLang="zh-CN" sz="2800"/>
              <a:t>Ⅱ</a:t>
            </a:r>
            <a:r>
              <a:rPr lang="zh-CN" altLang="en-US" sz="2800"/>
              <a:t>、</a:t>
            </a:r>
            <a:r>
              <a:rPr lang="en-US" altLang="zh-CN" sz="2800"/>
              <a:t>Ⅲ</a:t>
            </a:r>
            <a:r>
              <a:rPr lang="zh-CN" altLang="en-US" sz="2800"/>
              <a:t>类户，但提现金额不得超过该</a:t>
            </a:r>
            <a:r>
              <a:rPr lang="en-US" altLang="zh-CN" sz="2800"/>
              <a:t>Ⅱ</a:t>
            </a:r>
            <a:r>
              <a:rPr lang="zh-CN" altLang="en-US" sz="2800"/>
              <a:t>、</a:t>
            </a:r>
            <a:r>
              <a:rPr lang="en-US" altLang="zh-CN" sz="2800"/>
              <a:t>Ⅲ</a:t>
            </a:r>
            <a:r>
              <a:rPr lang="zh-CN" altLang="en-US" sz="2800"/>
              <a:t>类户向支付账户的原充值金额。除充值资金提回外，支付账户不得向</a:t>
            </a:r>
            <a:r>
              <a:rPr lang="en-US" altLang="zh-CN" sz="2800"/>
              <a:t>Ⅱ</a:t>
            </a:r>
            <a:r>
              <a:rPr lang="zh-CN" altLang="en-US" sz="2800"/>
              <a:t>、</a:t>
            </a:r>
            <a:r>
              <a:rPr lang="en-US" altLang="zh-CN" sz="2800"/>
              <a:t>Ⅲ</a:t>
            </a:r>
            <a:r>
              <a:rPr lang="zh-CN" altLang="en-US" sz="2800"/>
              <a:t>类户入金，但允许非绑定账户入金的</a:t>
            </a:r>
            <a:r>
              <a:rPr lang="en-US" altLang="zh-CN" sz="2800"/>
              <a:t>Ⅱ</a:t>
            </a:r>
            <a:r>
              <a:rPr lang="zh-CN" altLang="en-US" sz="2800"/>
              <a:t>、</a:t>
            </a:r>
            <a:r>
              <a:rPr lang="en-US" altLang="zh-CN" sz="2800"/>
              <a:t>Ⅲ</a:t>
            </a:r>
            <a:r>
              <a:rPr lang="zh-CN" altLang="en-US" sz="2800"/>
              <a:t>类户除外。</a:t>
            </a:r>
            <a:r>
              <a:rPr lang="zh-CN" altLang="en-US"/>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sz="3200">
                <a:latin typeface="微软雅黑" panose="020B0503020204020204" pitchFamily="34" charset="-122"/>
                <a:ea typeface="微软雅黑" panose="020B0503020204020204" pitchFamily="34" charset="-122"/>
              </a:rPr>
              <a:t>银发</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2016</a:t>
            </a:r>
            <a:r>
              <a:rPr lang="en-US"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261</a:t>
            </a:r>
            <a:r>
              <a:rPr lang="zh-CN" altLang="en-US" sz="3200">
                <a:latin typeface="微软雅黑" panose="020B0503020204020204" pitchFamily="34" charset="-122"/>
                <a:ea typeface="微软雅黑" panose="020B0503020204020204" pitchFamily="34" charset="-122"/>
              </a:rPr>
              <a:t>号文</a:t>
            </a:r>
          </a:p>
        </p:txBody>
      </p:sp>
      <p:sp>
        <p:nvSpPr>
          <p:cNvPr id="197635" name="Rectangle 3"/>
          <p:cNvSpPr>
            <a:spLocks noGrp="1" noChangeArrowheads="1"/>
          </p:cNvSpPr>
          <p:nvPr>
            <p:ph type="body" idx="1"/>
          </p:nvPr>
        </p:nvSpPr>
        <p:spPr/>
        <p:txBody>
          <a:bodyPr/>
          <a:lstStyle/>
          <a:p>
            <a:r>
              <a:rPr lang="zh-CN" altLang="en-US" sz="2400">
                <a:latin typeface="宋体" panose="02010600030101010101" pitchFamily="2" charset="-122"/>
              </a:rPr>
              <a:t>加强转账管理</a:t>
            </a:r>
          </a:p>
          <a:p>
            <a:pPr lvl="1"/>
            <a:r>
              <a:rPr lang="zh-CN" altLang="en-US" sz="2400">
                <a:latin typeface="宋体" panose="02010600030101010101" pitchFamily="2" charset="-122"/>
              </a:rPr>
              <a:t>银行和支付机构为特约商户提供</a:t>
            </a:r>
            <a:r>
              <a:rPr lang="en-US" altLang="zh-CN" sz="2400">
                <a:latin typeface="宋体" panose="02010600030101010101" pitchFamily="2" charset="-122"/>
              </a:rPr>
              <a:t>T+0</a:t>
            </a:r>
            <a:r>
              <a:rPr lang="zh-CN" altLang="en-US" sz="2400">
                <a:latin typeface="宋体" panose="02010600030101010101" pitchFamily="2" charset="-122"/>
              </a:rPr>
              <a:t>资金结算服务的，应当对特约商户加强交易监测和风险管理，不得为入网不满</a:t>
            </a:r>
            <a:r>
              <a:rPr lang="en-US" altLang="zh-CN" sz="2400">
                <a:latin typeface="宋体" panose="02010600030101010101" pitchFamily="2" charset="-122"/>
              </a:rPr>
              <a:t>90</a:t>
            </a:r>
            <a:r>
              <a:rPr lang="zh-CN" altLang="en-US" sz="2400">
                <a:latin typeface="宋体" panose="02010600030101010101" pitchFamily="2" charset="-122"/>
              </a:rPr>
              <a:t>日或者入网后连续正常交易不满</a:t>
            </a:r>
            <a:r>
              <a:rPr lang="en-US" altLang="zh-CN" sz="2400">
                <a:latin typeface="宋体" panose="02010600030101010101" pitchFamily="2" charset="-122"/>
              </a:rPr>
              <a:t>30</a:t>
            </a:r>
            <a:r>
              <a:rPr lang="zh-CN" altLang="en-US" sz="2400">
                <a:latin typeface="宋体" panose="02010600030101010101" pitchFamily="2" charset="-122"/>
              </a:rPr>
              <a:t>日的特约商户提供</a:t>
            </a:r>
            <a:r>
              <a:rPr lang="en-US" altLang="zh-CN" sz="2400">
                <a:latin typeface="宋体" panose="02010600030101010101" pitchFamily="2" charset="-122"/>
              </a:rPr>
              <a:t>T+0</a:t>
            </a:r>
            <a:r>
              <a:rPr lang="zh-CN" altLang="en-US" sz="2400">
                <a:latin typeface="宋体" panose="02010600030101010101" pitchFamily="2" charset="-122"/>
              </a:rPr>
              <a:t>资金结算服务。</a:t>
            </a:r>
          </a:p>
          <a:p>
            <a:r>
              <a:rPr lang="zh-CN" altLang="en-US" sz="2400">
                <a:latin typeface="宋体" panose="02010600030101010101" pitchFamily="2" charset="-122"/>
              </a:rPr>
              <a:t>其他</a:t>
            </a:r>
          </a:p>
          <a:p>
            <a:pPr lvl="1"/>
            <a:r>
              <a:rPr lang="zh-CN" altLang="en-US" sz="2400">
                <a:latin typeface="宋体" panose="02010600030101010101" pitchFamily="2" charset="-122"/>
              </a:rPr>
              <a:t>任何单位和个人不得在网上买卖</a:t>
            </a:r>
            <a:r>
              <a:rPr lang="en-US" altLang="zh-CN" sz="2400">
                <a:latin typeface="宋体" panose="02010600030101010101" pitchFamily="2" charset="-122"/>
              </a:rPr>
              <a:t>POS</a:t>
            </a:r>
            <a:r>
              <a:rPr lang="zh-CN" altLang="en-US" sz="2400">
                <a:latin typeface="宋体" panose="02010600030101010101" pitchFamily="2" charset="-122"/>
              </a:rPr>
              <a:t>机（包括</a:t>
            </a:r>
            <a:r>
              <a:rPr lang="en-US" altLang="zh-CN" sz="2400">
                <a:latin typeface="宋体" panose="02010600030101010101" pitchFamily="2" charset="-122"/>
              </a:rPr>
              <a:t>MPOS</a:t>
            </a:r>
            <a:r>
              <a:rPr lang="zh-CN" altLang="en-US" sz="2400">
                <a:latin typeface="宋体" panose="02010600030101010101" pitchFamily="2" charset="-122"/>
              </a:rPr>
              <a:t>）、刷卡器等受理终端。</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Grp="1" noChangeArrowheads="1"/>
          </p:cNvSpPr>
          <p:nvPr>
            <p:ph type="ctrTitle"/>
          </p:nvPr>
        </p:nvSpPr>
        <p:spPr/>
        <p:txBody>
          <a:bodyPr/>
          <a:lstStyle/>
          <a:p>
            <a:r>
              <a:rPr lang="en-US" altLang="zh-CN" sz="3500">
                <a:solidFill>
                  <a:srgbClr val="000000"/>
                </a:solidFill>
                <a:latin typeface="微软雅黑" panose="020B0503020204020204" pitchFamily="34" charset="-122"/>
                <a:ea typeface="微软雅黑" panose="020B0503020204020204" pitchFamily="34" charset="-122"/>
              </a:rPr>
              <a:t>《</a:t>
            </a:r>
            <a:r>
              <a:rPr lang="zh-CN" altLang="en-US" sz="3500">
                <a:solidFill>
                  <a:srgbClr val="000000"/>
                </a:solidFill>
                <a:latin typeface="微软雅黑" panose="020B0503020204020204" pitchFamily="34" charset="-122"/>
                <a:ea typeface="微软雅黑" panose="020B0503020204020204" pitchFamily="34" charset="-122"/>
              </a:rPr>
              <a:t>条码支付业务规范（试行）</a:t>
            </a:r>
            <a:r>
              <a:rPr lang="en-US" altLang="zh-CN" sz="3500">
                <a:solidFill>
                  <a:srgbClr val="000000"/>
                </a:solidFill>
                <a:latin typeface="微软雅黑" panose="020B0503020204020204" pitchFamily="34" charset="-122"/>
                <a:ea typeface="微软雅黑" panose="020B0503020204020204" pitchFamily="34" charset="-122"/>
              </a:rPr>
              <a:t>》</a:t>
            </a:r>
          </a:p>
        </p:txBody>
      </p:sp>
      <p:sp>
        <p:nvSpPr>
          <p:cNvPr id="214021"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47813" y="765177"/>
            <a:ext cx="7396162" cy="911225"/>
          </a:xfrm>
        </p:spPr>
        <p:txBody>
          <a:bodyPr/>
          <a:lstStyle/>
          <a:p>
            <a:r>
              <a:rPr lang="zh-CN" altLang="en-US" sz="3200">
                <a:ea typeface="微软雅黑" panose="020B0503020204020204" pitchFamily="34" charset="-122"/>
              </a:rPr>
              <a:t>非银行支付机构风险专项整治工作</a:t>
            </a:r>
          </a:p>
        </p:txBody>
      </p:sp>
      <p:sp>
        <p:nvSpPr>
          <p:cNvPr id="15363" name="Rectangle 3"/>
          <p:cNvSpPr>
            <a:spLocks noGrp="1" noChangeArrowheads="1"/>
          </p:cNvSpPr>
          <p:nvPr>
            <p:ph type="body" idx="1"/>
          </p:nvPr>
        </p:nvSpPr>
        <p:spPr>
          <a:xfrm>
            <a:off x="971550" y="1974215"/>
            <a:ext cx="7715250" cy="3864610"/>
          </a:xfrm>
        </p:spPr>
        <p:txBody>
          <a:bodyPr/>
          <a:lstStyle/>
          <a:p>
            <a:endParaRPr lang="en-US" altLang="zh-CN" sz="2800"/>
          </a:p>
          <a:p>
            <a:r>
              <a:rPr lang="zh-CN" altLang="en-US" sz="2400"/>
              <a:t>严格支付机构市场准入，按照总量控制、结构优化、提高质量、有序发展的原则，一般不再受理新机构设立申请。</a:t>
            </a:r>
          </a:p>
          <a:p>
            <a:r>
              <a:rPr lang="zh-CN" altLang="en-US" sz="2400"/>
              <a:t>对于业务许可存续期间未实质开展过支付业务、长期连续停止开展支付业务、客户备付金管理存在较大风险隐患的机构，不予续展</a:t>
            </a:r>
            <a:r>
              <a:rPr lang="en-US" altLang="zh-CN" sz="2400"/>
              <a:t>《</a:t>
            </a:r>
            <a:r>
              <a:rPr lang="zh-CN" altLang="en-US" sz="2400"/>
              <a:t>支付业务许可证</a:t>
            </a:r>
            <a:r>
              <a:rPr lang="en-US" altLang="zh-CN" sz="2400"/>
              <a:t>》</a:t>
            </a:r>
            <a:r>
              <a:rPr lang="zh-CN" altLang="en-US" sz="2400"/>
              <a:t>。</a:t>
            </a:r>
          </a:p>
          <a:p>
            <a:r>
              <a:rPr lang="zh-CN" altLang="en-US" sz="2400"/>
              <a:t>加大监督检查力度，严肃处理各种违法违规行为，坚决撤销严重违法违规机构的支付牌照，维护市场秩序，保护消费者合法权益。</a:t>
            </a:r>
          </a:p>
          <a:p>
            <a:endParaRPr lang="en-US" altLang="zh-CN"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矩形 93"/>
          <p:cNvSpPr>
            <a:spLocks noChangeArrowheads="1"/>
          </p:cNvSpPr>
          <p:nvPr/>
        </p:nvSpPr>
        <p:spPr bwMode="auto">
          <a:xfrm>
            <a:off x="165225" y="2950170"/>
            <a:ext cx="6457826" cy="3359150"/>
          </a:xfrm>
          <a:prstGeom prst="rect">
            <a:avLst/>
          </a:prstGeom>
          <a:solidFill>
            <a:schemeClr val="bg1"/>
          </a:solidFill>
          <a:ln w="12700" algn="ctr">
            <a:solidFill>
              <a:srgbClr val="FF0000">
                <a:alpha val="83920"/>
              </a:srgbClr>
            </a:solidFill>
            <a:prstDash val="dash"/>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363" name="矩形 82"/>
          <p:cNvSpPr>
            <a:spLocks noChangeArrowheads="1"/>
          </p:cNvSpPr>
          <p:nvPr/>
        </p:nvSpPr>
        <p:spPr bwMode="auto">
          <a:xfrm>
            <a:off x="179390" y="1898850"/>
            <a:ext cx="6048375" cy="1919288"/>
          </a:xfrm>
          <a:prstGeom prst="rect">
            <a:avLst/>
          </a:prstGeom>
          <a:solidFill>
            <a:schemeClr val="bg1"/>
          </a:solidFill>
          <a:ln w="12700" algn="ctr">
            <a:solidFill>
              <a:schemeClr val="tx1">
                <a:alpha val="83920"/>
              </a:schemeClr>
            </a:solidFill>
            <a:prstDash val="dash"/>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364" name="Rectangle 4"/>
          <p:cNvSpPr txBox="1">
            <a:spLocks noChangeArrowheads="1"/>
          </p:cNvSpPr>
          <p:nvPr/>
        </p:nvSpPr>
        <p:spPr bwMode="auto">
          <a:xfrm>
            <a:off x="423865" y="928688"/>
            <a:ext cx="58626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endParaRPr lang="ja-JP" altLang="ja-JP" b="1">
              <a:latin typeface="微软雅黑" panose="020B0503020204020204" pitchFamily="34" charset="-122"/>
              <a:ea typeface="微软雅黑" panose="020B0503020204020204" pitchFamily="34" charset="-122"/>
            </a:endParaRPr>
          </a:p>
        </p:txBody>
      </p:sp>
      <p:sp>
        <p:nvSpPr>
          <p:cNvPr id="271366" name="圆角矩形 18"/>
          <p:cNvSpPr>
            <a:spLocks noChangeArrowheads="1"/>
          </p:cNvSpPr>
          <p:nvPr/>
        </p:nvSpPr>
        <p:spPr bwMode="auto">
          <a:xfrm>
            <a:off x="1520827" y="3140078"/>
            <a:ext cx="3051175" cy="355599"/>
          </a:xfrm>
          <a:prstGeom prst="roundRect">
            <a:avLst>
              <a:gd name="adj" fmla="val 16667"/>
            </a:avLst>
          </a:prstGeom>
          <a:solidFill>
            <a:schemeClr val="bg1"/>
          </a:solidFill>
          <a:ln w="9525" algn="ctr">
            <a:solidFill>
              <a:schemeClr val="accent2"/>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67" name="圆角矩形 19"/>
          <p:cNvSpPr>
            <a:spLocks noChangeArrowheads="1"/>
          </p:cNvSpPr>
          <p:nvPr/>
        </p:nvSpPr>
        <p:spPr bwMode="auto">
          <a:xfrm>
            <a:off x="1835698" y="3972992"/>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68" name="TextBox 8"/>
          <p:cNvSpPr txBox="1">
            <a:spLocks noChangeArrowheads="1"/>
          </p:cNvSpPr>
          <p:nvPr/>
        </p:nvSpPr>
        <p:spPr bwMode="auto">
          <a:xfrm>
            <a:off x="1763688" y="3128965"/>
            <a:ext cx="2938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提供付款服务支付机构</a:t>
            </a:r>
          </a:p>
        </p:txBody>
      </p:sp>
      <p:sp>
        <p:nvSpPr>
          <p:cNvPr id="271369" name="圆角矩形 2"/>
          <p:cNvSpPr>
            <a:spLocks noChangeArrowheads="1"/>
          </p:cNvSpPr>
          <p:nvPr/>
        </p:nvSpPr>
        <p:spPr bwMode="auto">
          <a:xfrm>
            <a:off x="322263" y="2101852"/>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0" name="TextBox 4"/>
          <p:cNvSpPr txBox="1">
            <a:spLocks noChangeArrowheads="1"/>
          </p:cNvSpPr>
          <p:nvPr/>
        </p:nvSpPr>
        <p:spPr bwMode="auto">
          <a:xfrm>
            <a:off x="322263" y="210820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A</a:t>
            </a:r>
          </a:p>
        </p:txBody>
      </p:sp>
      <p:sp>
        <p:nvSpPr>
          <p:cNvPr id="271371" name="圆角矩形 27"/>
          <p:cNvSpPr>
            <a:spLocks noChangeArrowheads="1"/>
          </p:cNvSpPr>
          <p:nvPr/>
        </p:nvSpPr>
        <p:spPr bwMode="auto">
          <a:xfrm>
            <a:off x="1835152" y="2101852"/>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2" name="TextBox 28"/>
          <p:cNvSpPr txBox="1">
            <a:spLocks noChangeArrowheads="1"/>
          </p:cNvSpPr>
          <p:nvPr/>
        </p:nvSpPr>
        <p:spPr bwMode="auto">
          <a:xfrm>
            <a:off x="1835152" y="2108200"/>
            <a:ext cx="1223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B</a:t>
            </a:r>
          </a:p>
        </p:txBody>
      </p:sp>
      <p:sp>
        <p:nvSpPr>
          <p:cNvPr id="271373" name="圆角矩形 29"/>
          <p:cNvSpPr>
            <a:spLocks noChangeArrowheads="1"/>
          </p:cNvSpPr>
          <p:nvPr/>
        </p:nvSpPr>
        <p:spPr bwMode="auto">
          <a:xfrm>
            <a:off x="3346450" y="2101852"/>
            <a:ext cx="1225550"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4" name="TextBox 30"/>
          <p:cNvSpPr txBox="1">
            <a:spLocks noChangeArrowheads="1"/>
          </p:cNvSpPr>
          <p:nvPr/>
        </p:nvSpPr>
        <p:spPr bwMode="auto">
          <a:xfrm>
            <a:off x="3346450" y="2108200"/>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C</a:t>
            </a:r>
          </a:p>
        </p:txBody>
      </p:sp>
      <p:sp>
        <p:nvSpPr>
          <p:cNvPr id="271375" name="圆角矩形 31"/>
          <p:cNvSpPr>
            <a:spLocks noChangeArrowheads="1"/>
          </p:cNvSpPr>
          <p:nvPr/>
        </p:nvSpPr>
        <p:spPr bwMode="auto">
          <a:xfrm>
            <a:off x="4859338" y="2101852"/>
            <a:ext cx="1223962"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6" name="TextBox 32"/>
          <p:cNvSpPr txBox="1">
            <a:spLocks noChangeArrowheads="1"/>
          </p:cNvSpPr>
          <p:nvPr/>
        </p:nvSpPr>
        <p:spPr bwMode="auto">
          <a:xfrm>
            <a:off x="4859338" y="210820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发卡行</a:t>
            </a:r>
            <a:r>
              <a:rPr lang="en-US" altLang="zh-CN" sz="1800">
                <a:latin typeface="微软雅黑" panose="020B0503020204020204" pitchFamily="34" charset="-122"/>
                <a:ea typeface="微软雅黑" panose="020B0503020204020204" pitchFamily="34" charset="-122"/>
              </a:rPr>
              <a:t>D</a:t>
            </a:r>
          </a:p>
        </p:txBody>
      </p:sp>
      <p:sp>
        <p:nvSpPr>
          <p:cNvPr id="271377" name="TextBox 11"/>
          <p:cNvSpPr txBox="1">
            <a:spLocks noChangeArrowheads="1"/>
          </p:cNvSpPr>
          <p:nvPr/>
        </p:nvSpPr>
        <p:spPr bwMode="auto">
          <a:xfrm>
            <a:off x="1764556" y="4012208"/>
            <a:ext cx="151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收单银行</a:t>
            </a:r>
            <a:r>
              <a:rPr lang="en-US" altLang="zh-CN" sz="1800" dirty="0">
                <a:latin typeface="微软雅黑" panose="020B0503020204020204" pitchFamily="34" charset="-122"/>
                <a:ea typeface="微软雅黑" panose="020B0503020204020204" pitchFamily="34" charset="-122"/>
              </a:rPr>
              <a:t>E</a:t>
            </a:r>
          </a:p>
        </p:txBody>
      </p:sp>
      <p:sp>
        <p:nvSpPr>
          <p:cNvPr id="271378" name="圆角矩形 35"/>
          <p:cNvSpPr>
            <a:spLocks noChangeArrowheads="1"/>
          </p:cNvSpPr>
          <p:nvPr/>
        </p:nvSpPr>
        <p:spPr bwMode="auto">
          <a:xfrm>
            <a:off x="3131842" y="3992903"/>
            <a:ext cx="1799621" cy="372203"/>
          </a:xfrm>
          <a:prstGeom prst="roundRect">
            <a:avLst>
              <a:gd name="adj" fmla="val 50000"/>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79" name="TextBox 36"/>
          <p:cNvSpPr txBox="1">
            <a:spLocks noChangeArrowheads="1"/>
          </p:cNvSpPr>
          <p:nvPr/>
        </p:nvSpPr>
        <p:spPr bwMode="auto">
          <a:xfrm>
            <a:off x="3131842" y="3998915"/>
            <a:ext cx="1944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同城清算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通道）</a:t>
            </a:r>
          </a:p>
        </p:txBody>
      </p:sp>
      <p:sp>
        <p:nvSpPr>
          <p:cNvPr id="271380" name="圆角矩形 37"/>
          <p:cNvSpPr>
            <a:spLocks noChangeArrowheads="1"/>
          </p:cNvSpPr>
          <p:nvPr/>
        </p:nvSpPr>
        <p:spPr bwMode="auto">
          <a:xfrm>
            <a:off x="5074301" y="3972992"/>
            <a:ext cx="1223963"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1" name="TextBox 38"/>
          <p:cNvSpPr txBox="1">
            <a:spLocks noChangeArrowheads="1"/>
          </p:cNvSpPr>
          <p:nvPr/>
        </p:nvSpPr>
        <p:spPr bwMode="auto">
          <a:xfrm>
            <a:off x="4991894" y="3988449"/>
            <a:ext cx="1378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通道银行</a:t>
            </a:r>
          </a:p>
        </p:txBody>
      </p:sp>
      <p:sp>
        <p:nvSpPr>
          <p:cNvPr id="271382" name="圆角矩形 39"/>
          <p:cNvSpPr>
            <a:spLocks noChangeArrowheads="1"/>
          </p:cNvSpPr>
          <p:nvPr/>
        </p:nvSpPr>
        <p:spPr bwMode="auto">
          <a:xfrm>
            <a:off x="1834282" y="5730877"/>
            <a:ext cx="1225550" cy="392113"/>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4" name="圆角矩形 41"/>
          <p:cNvSpPr>
            <a:spLocks noChangeArrowheads="1"/>
          </p:cNvSpPr>
          <p:nvPr/>
        </p:nvSpPr>
        <p:spPr bwMode="auto">
          <a:xfrm>
            <a:off x="3039308" y="4838702"/>
            <a:ext cx="1748716"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5" name="TextBox 42"/>
          <p:cNvSpPr txBox="1">
            <a:spLocks noChangeArrowheads="1"/>
          </p:cNvSpPr>
          <p:nvPr/>
        </p:nvSpPr>
        <p:spPr bwMode="auto">
          <a:xfrm>
            <a:off x="3059228" y="4856560"/>
            <a:ext cx="23048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收单支付机构</a:t>
            </a:r>
            <a:r>
              <a:rPr lang="en-US" altLang="zh-CN" sz="1800" dirty="0">
                <a:latin typeface="微软雅黑" panose="020B0503020204020204" pitchFamily="34" charset="-122"/>
                <a:ea typeface="微软雅黑" panose="020B0503020204020204" pitchFamily="34" charset="-122"/>
              </a:rPr>
              <a:t>A</a:t>
            </a:r>
          </a:p>
        </p:txBody>
      </p:sp>
      <p:sp>
        <p:nvSpPr>
          <p:cNvPr id="271386" name="圆角矩形 43"/>
          <p:cNvSpPr>
            <a:spLocks noChangeArrowheads="1"/>
          </p:cNvSpPr>
          <p:nvPr/>
        </p:nvSpPr>
        <p:spPr bwMode="auto">
          <a:xfrm>
            <a:off x="3276030" y="5745163"/>
            <a:ext cx="1223962" cy="392112"/>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7" name="TextBox 44"/>
          <p:cNvSpPr txBox="1">
            <a:spLocks noChangeArrowheads="1"/>
          </p:cNvSpPr>
          <p:nvPr/>
        </p:nvSpPr>
        <p:spPr bwMode="auto">
          <a:xfrm>
            <a:off x="3420136" y="5767390"/>
            <a:ext cx="151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p>
        </p:txBody>
      </p:sp>
      <p:sp>
        <p:nvSpPr>
          <p:cNvPr id="271388" name="圆角矩形 45"/>
          <p:cNvSpPr>
            <a:spLocks noChangeArrowheads="1"/>
          </p:cNvSpPr>
          <p:nvPr/>
        </p:nvSpPr>
        <p:spPr bwMode="auto">
          <a:xfrm>
            <a:off x="5195037" y="5754689"/>
            <a:ext cx="122396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9" name="TextBox 46"/>
          <p:cNvSpPr txBox="1">
            <a:spLocks noChangeArrowheads="1"/>
          </p:cNvSpPr>
          <p:nvPr/>
        </p:nvSpPr>
        <p:spPr bwMode="auto">
          <a:xfrm>
            <a:off x="5292948" y="5765800"/>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商户</a:t>
            </a:r>
          </a:p>
        </p:txBody>
      </p:sp>
      <p:cxnSp>
        <p:nvCxnSpPr>
          <p:cNvPr id="271390" name="直接连接符 34"/>
          <p:cNvCxnSpPr>
            <a:cxnSpLocks noChangeShapeType="1"/>
            <a:stCxn id="271371" idx="2"/>
          </p:cNvCxnSpPr>
          <p:nvPr/>
        </p:nvCxnSpPr>
        <p:spPr bwMode="auto">
          <a:xfrm>
            <a:off x="2447132" y="2492375"/>
            <a:ext cx="391318" cy="636588"/>
          </a:xfrm>
          <a:prstGeom prst="line">
            <a:avLst/>
          </a:prstGeom>
          <a:noFill/>
          <a:ln w="9525" algn="ctr">
            <a:solidFill>
              <a:srgbClr val="FAEDB4"/>
            </a:solidFill>
            <a:round/>
          </a:ln>
          <a:extLst>
            <a:ext uri="{909E8E84-426E-40DD-AFC4-6F175D3DCCD1}">
              <a14:hiddenFill xmlns:a14="http://schemas.microsoft.com/office/drawing/2010/main">
                <a:noFill/>
              </a14:hiddenFill>
            </a:ext>
          </a:extLst>
        </p:spPr>
      </p:cxnSp>
      <p:cxnSp>
        <p:nvCxnSpPr>
          <p:cNvPr id="49" name="直接连接符 48"/>
          <p:cNvCxnSpPr>
            <a:stCxn id="271371" idx="2"/>
          </p:cNvCxnSpPr>
          <p:nvPr/>
        </p:nvCxnSpPr>
        <p:spPr bwMode="auto">
          <a:xfrm>
            <a:off x="2447927" y="2492377"/>
            <a:ext cx="404813" cy="614363"/>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9" name="直接连接符 58"/>
          <p:cNvCxnSpPr>
            <a:stCxn id="271373" idx="2"/>
          </p:cNvCxnSpPr>
          <p:nvPr/>
        </p:nvCxnSpPr>
        <p:spPr bwMode="auto">
          <a:xfrm flipH="1">
            <a:off x="3633790" y="2492375"/>
            <a:ext cx="325437" cy="5857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1394" name="圆角矩形 78"/>
          <p:cNvSpPr>
            <a:spLocks noChangeArrowheads="1"/>
          </p:cNvSpPr>
          <p:nvPr/>
        </p:nvSpPr>
        <p:spPr bwMode="auto">
          <a:xfrm>
            <a:off x="4811922" y="4838702"/>
            <a:ext cx="1763713" cy="390525"/>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95" name="TextBox 79"/>
          <p:cNvSpPr txBox="1">
            <a:spLocks noChangeArrowheads="1"/>
          </p:cNvSpPr>
          <p:nvPr/>
        </p:nvSpPr>
        <p:spPr bwMode="auto">
          <a:xfrm>
            <a:off x="4861135" y="4843465"/>
            <a:ext cx="2003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收单支付机构</a:t>
            </a:r>
            <a:r>
              <a:rPr lang="en-US" altLang="zh-CN" sz="1800" dirty="0">
                <a:latin typeface="微软雅黑" panose="020B0503020204020204" pitchFamily="34" charset="-122"/>
                <a:ea typeface="微软雅黑" panose="020B0503020204020204" pitchFamily="34" charset="-122"/>
              </a:rPr>
              <a:t>B</a:t>
            </a:r>
          </a:p>
        </p:txBody>
      </p:sp>
      <p:cxnSp>
        <p:nvCxnSpPr>
          <p:cNvPr id="87" name="肘形连接符 86"/>
          <p:cNvCxnSpPr/>
          <p:nvPr/>
        </p:nvCxnSpPr>
        <p:spPr bwMode="auto">
          <a:xfrm rot="5400000">
            <a:off x="4550569" y="2524919"/>
            <a:ext cx="882650" cy="808038"/>
          </a:xfrm>
          <a:prstGeom prst="bentConnector3">
            <a:avLst>
              <a:gd name="adj1" fmla="val 99094"/>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73" name="肘形连接符 72"/>
          <p:cNvCxnSpPr/>
          <p:nvPr/>
        </p:nvCxnSpPr>
        <p:spPr bwMode="auto">
          <a:xfrm rot="16200000" flipH="1">
            <a:off x="753793" y="2580858"/>
            <a:ext cx="797075" cy="719583"/>
          </a:xfrm>
          <a:prstGeom prst="bentConnector3">
            <a:avLst>
              <a:gd name="adj1" fmla="val 99828"/>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271398" name="直接连接符 84"/>
          <p:cNvCxnSpPr>
            <a:cxnSpLocks noChangeShapeType="1"/>
          </p:cNvCxnSpPr>
          <p:nvPr/>
        </p:nvCxnSpPr>
        <p:spPr bwMode="auto">
          <a:xfrm>
            <a:off x="179388" y="2932402"/>
            <a:ext cx="6318250" cy="0"/>
          </a:xfrm>
          <a:prstGeom prst="line">
            <a:avLst/>
          </a:prstGeom>
          <a:noFill/>
          <a:ln w="12700" algn="ctr">
            <a:solidFill>
              <a:srgbClr val="C00000"/>
            </a:solidFill>
            <a:prstDash val="dash"/>
            <a:round/>
          </a:ln>
          <a:extLst>
            <a:ext uri="{909E8E84-426E-40DD-AFC4-6F175D3DCCD1}">
              <a14:hiddenFill xmlns:a14="http://schemas.microsoft.com/office/drawing/2010/main">
                <a:noFill/>
              </a14:hiddenFill>
            </a:ext>
          </a:extLst>
        </p:spPr>
      </p:cxnSp>
      <p:cxnSp>
        <p:nvCxnSpPr>
          <p:cNvPr id="39" name="直接连接符 38"/>
          <p:cNvCxnSpPr/>
          <p:nvPr/>
        </p:nvCxnSpPr>
        <p:spPr bwMode="auto">
          <a:xfrm>
            <a:off x="2259410" y="3516024"/>
            <a:ext cx="8334" cy="408567"/>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42" name="直接连接符 41"/>
          <p:cNvCxnSpPr/>
          <p:nvPr/>
        </p:nvCxnSpPr>
        <p:spPr bwMode="auto">
          <a:xfrm>
            <a:off x="2267744" y="4365106"/>
            <a:ext cx="0" cy="1336675"/>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0" name="直接连接符 49"/>
          <p:cNvCxnSpPr/>
          <p:nvPr/>
        </p:nvCxnSpPr>
        <p:spPr bwMode="auto">
          <a:xfrm flipH="1" flipV="1">
            <a:off x="3556579" y="3501009"/>
            <a:ext cx="282790" cy="482426"/>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3" name="直接连接符 52"/>
          <p:cNvCxnSpPr/>
          <p:nvPr/>
        </p:nvCxnSpPr>
        <p:spPr bwMode="auto">
          <a:xfrm flipH="1" flipV="1">
            <a:off x="3578802" y="3501730"/>
            <a:ext cx="2144136" cy="451717"/>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6" name="直接连接符 55"/>
          <p:cNvCxnSpPr/>
          <p:nvPr/>
        </p:nvCxnSpPr>
        <p:spPr bwMode="auto">
          <a:xfrm flipV="1">
            <a:off x="3872558" y="436562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58" name="直接连接符 57"/>
          <p:cNvCxnSpPr/>
          <p:nvPr/>
        </p:nvCxnSpPr>
        <p:spPr bwMode="auto">
          <a:xfrm flipV="1">
            <a:off x="5724128" y="436562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4" name="直接连接符 63"/>
          <p:cNvCxnSpPr/>
          <p:nvPr/>
        </p:nvCxnSpPr>
        <p:spPr bwMode="auto">
          <a:xfrm flipV="1">
            <a:off x="3851920" y="523557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cxnSp>
        <p:nvCxnSpPr>
          <p:cNvPr id="65" name="直接连接符 64"/>
          <p:cNvCxnSpPr/>
          <p:nvPr/>
        </p:nvCxnSpPr>
        <p:spPr bwMode="auto">
          <a:xfrm flipV="1">
            <a:off x="5724128" y="5235575"/>
            <a:ext cx="0" cy="49688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271407" name="标注: 线形 66"/>
          <p:cNvSpPr/>
          <p:nvPr/>
        </p:nvSpPr>
        <p:spPr bwMode="auto">
          <a:xfrm>
            <a:off x="6875463" y="1989139"/>
            <a:ext cx="2089150" cy="935037"/>
          </a:xfrm>
          <a:prstGeom prst="borderCallout1">
            <a:avLst>
              <a:gd name="adj1" fmla="val 47037"/>
              <a:gd name="adj2" fmla="val 310"/>
              <a:gd name="adj3" fmla="val 87637"/>
              <a:gd name="adj4" fmla="val -29822"/>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408" name="文本框 67"/>
          <p:cNvSpPr txBox="1">
            <a:spLocks noChangeArrowheads="1"/>
          </p:cNvSpPr>
          <p:nvPr/>
        </p:nvSpPr>
        <p:spPr bwMode="auto">
          <a:xfrm>
            <a:off x="6911260" y="2033589"/>
            <a:ext cx="2073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dirty="0">
                <a:latin typeface="Microsoft YaHei Light" panose="020B0502040204020203" pitchFamily="34" charset="-122"/>
                <a:ea typeface="Microsoft YaHei Light" panose="020B0502040204020203" pitchFamily="34" charset="-122"/>
              </a:rPr>
              <a:t>资金来源于银行账户：发卡侧直连</a:t>
            </a:r>
          </a:p>
          <a:p>
            <a:pPr algn="ctr">
              <a:spcBef>
                <a:spcPct val="0"/>
              </a:spcBef>
              <a:buFont typeface="Wingdings" panose="05000000000000000000" pitchFamily="2" charset="2"/>
              <a:buNone/>
            </a:pPr>
            <a:r>
              <a:rPr lang="zh-CN" altLang="en-US" sz="1800" dirty="0">
                <a:latin typeface="Microsoft YaHei Light" panose="020B0502040204020203" pitchFamily="34" charset="-122"/>
                <a:ea typeface="Microsoft YaHei Light" panose="020B0502040204020203" pitchFamily="34" charset="-122"/>
              </a:rPr>
              <a:t>即快捷支付业务</a:t>
            </a:r>
          </a:p>
        </p:txBody>
      </p:sp>
      <p:sp>
        <p:nvSpPr>
          <p:cNvPr id="271409" name="标注: 线形 68"/>
          <p:cNvSpPr/>
          <p:nvPr/>
        </p:nvSpPr>
        <p:spPr bwMode="auto">
          <a:xfrm>
            <a:off x="6875463" y="2949575"/>
            <a:ext cx="2089150" cy="3575050"/>
          </a:xfrm>
          <a:prstGeom prst="borderCallout1">
            <a:avLst>
              <a:gd name="adj1" fmla="val 23560"/>
              <a:gd name="adj2" fmla="val -264"/>
              <a:gd name="adj3" fmla="val 23377"/>
              <a:gd name="adj4" fmla="val -11410"/>
            </a:avLst>
          </a:prstGeom>
          <a:solidFill>
            <a:schemeClr val="bg1"/>
          </a:solidFill>
          <a:ln w="9525" algn="ctr">
            <a:solidFill>
              <a:srgbClr val="C000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p>
        </p:txBody>
      </p:sp>
      <p:sp>
        <p:nvSpPr>
          <p:cNvPr id="271410" name="文本框 69"/>
          <p:cNvSpPr txBox="1">
            <a:spLocks noChangeArrowheads="1"/>
          </p:cNvSpPr>
          <p:nvPr/>
        </p:nvSpPr>
        <p:spPr bwMode="auto">
          <a:xfrm>
            <a:off x="6907213" y="2924177"/>
            <a:ext cx="20574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r>
              <a:rPr lang="zh-CN" altLang="en-US" sz="1800">
                <a:latin typeface="Microsoft YaHei Light" panose="020B0502040204020203" pitchFamily="34" charset="-122"/>
                <a:ea typeface="Microsoft YaHei Light" panose="020B0502040204020203" pitchFamily="34" charset="-122"/>
              </a:rPr>
              <a:t>收单侧直连</a:t>
            </a:r>
          </a:p>
          <a:p>
            <a:pPr>
              <a:spcBef>
                <a:spcPct val="0"/>
              </a:spcBef>
              <a:buFont typeface="Wingdings" panose="05000000000000000000" pitchFamily="2" charset="2"/>
              <a:buNone/>
            </a:pPr>
            <a:r>
              <a:rPr lang="en-US" altLang="zh-CN" sz="1800">
                <a:latin typeface="Microsoft YaHei Light" panose="020B0502040204020203" pitchFamily="34" charset="-122"/>
                <a:ea typeface="Microsoft YaHei Light" panose="020B0502040204020203" pitchFamily="34" charset="-122"/>
              </a:rPr>
              <a:t>1.</a:t>
            </a:r>
            <a:r>
              <a:rPr lang="zh-CN" altLang="en-US" sz="1800">
                <a:latin typeface="Microsoft YaHei Light" panose="020B0502040204020203" pitchFamily="34" charset="-122"/>
                <a:ea typeface="Microsoft YaHei Light" panose="020B0502040204020203" pitchFamily="34" charset="-122"/>
              </a:rPr>
              <a:t>收单银行与付款机构直连；</a:t>
            </a:r>
          </a:p>
          <a:p>
            <a:pPr>
              <a:spcBef>
                <a:spcPct val="0"/>
              </a:spcBef>
              <a:buFont typeface="Wingdings" panose="05000000000000000000" pitchFamily="2" charset="2"/>
              <a:buNone/>
            </a:pPr>
            <a:r>
              <a:rPr lang="en-US" altLang="zh-CN" sz="1800">
                <a:latin typeface="Microsoft YaHei Light" panose="020B0502040204020203" pitchFamily="34" charset="-122"/>
                <a:ea typeface="Microsoft YaHei Light" panose="020B0502040204020203" pitchFamily="34" charset="-122"/>
              </a:rPr>
              <a:t>2.</a:t>
            </a:r>
            <a:r>
              <a:rPr lang="zh-CN" altLang="en-US" sz="1800">
                <a:latin typeface="Microsoft YaHei Light" panose="020B0502040204020203" pitchFamily="34" charset="-122"/>
                <a:ea typeface="Microsoft YaHei Light" panose="020B0502040204020203" pitchFamily="34" charset="-122"/>
              </a:rPr>
              <a:t>收单支付机构通过通道机构变相与付款机构连接。</a:t>
            </a:r>
          </a:p>
          <a:p>
            <a:pPr>
              <a:spcBef>
                <a:spcPct val="0"/>
              </a:spcBef>
              <a:buFont typeface="Wingdings" panose="05000000000000000000" pitchFamily="2" charset="2"/>
              <a:buNone/>
            </a:pPr>
            <a:endParaRPr lang="zh-CN" altLang="en-US" sz="180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endParaRPr lang="zh-CN" altLang="en-US" sz="180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zh-CN" altLang="en-US" sz="1800">
                <a:latin typeface="Microsoft YaHei Light" panose="020B0502040204020203" pitchFamily="34" charset="-122"/>
                <a:ea typeface="Microsoft YaHei Light" panose="020B0502040204020203" pitchFamily="34" charset="-122"/>
              </a:rPr>
              <a:t>预付价值封闭使用问题</a:t>
            </a:r>
          </a:p>
          <a:p>
            <a:pPr>
              <a:spcBef>
                <a:spcPct val="0"/>
              </a:spcBef>
              <a:buFont typeface="Wingdings" panose="05000000000000000000" pitchFamily="2" charset="2"/>
              <a:buNone/>
            </a:pPr>
            <a:endParaRPr lang="en-US" altLang="zh-CN" sz="180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endParaRPr lang="zh-CN" altLang="en-US" sz="1800">
              <a:latin typeface="Microsoft YaHei Light" panose="020B0502040204020203" pitchFamily="34" charset="-122"/>
              <a:ea typeface="Microsoft YaHei Light" panose="020B0502040204020203" pitchFamily="34" charset="-122"/>
            </a:endParaRPr>
          </a:p>
        </p:txBody>
      </p:sp>
      <p:sp>
        <p:nvSpPr>
          <p:cNvPr id="271411" name="Rectangle 51"/>
          <p:cNvSpPr>
            <a:spLocks noChangeArrowheads="1"/>
          </p:cNvSpPr>
          <p:nvPr/>
        </p:nvSpPr>
        <p:spPr bwMode="auto">
          <a:xfrm>
            <a:off x="1258888" y="974727"/>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zh-CN" altLang="en-US" b="1"/>
              <a:t>条码支付主要业务模式</a:t>
            </a:r>
          </a:p>
        </p:txBody>
      </p:sp>
      <p:cxnSp>
        <p:nvCxnSpPr>
          <p:cNvPr id="71" name="直接连接符 70"/>
          <p:cNvCxnSpPr/>
          <p:nvPr/>
        </p:nvCxnSpPr>
        <p:spPr bwMode="auto">
          <a:xfrm flipH="1">
            <a:off x="946623" y="3521075"/>
            <a:ext cx="927006" cy="2187848"/>
          </a:xfrm>
          <a:prstGeom prst="line">
            <a:avLst/>
          </a:prstGeom>
          <a:solidFill>
            <a:srgbClr val="FAEDB4"/>
          </a:solidFill>
          <a:ln w="12700" cap="flat" cmpd="sng" algn="ctr">
            <a:solidFill>
              <a:schemeClr val="tx1"/>
            </a:solidFill>
            <a:prstDash val="solid"/>
            <a:round/>
            <a:headEnd type="none" w="med" len="med"/>
            <a:tailEnd type="none" w="med" len="med"/>
          </a:ln>
          <a:effectLst>
            <a:outerShdw blurRad="50800" dist="38100" dir="2700000" algn="tl" rotWithShape="0">
              <a:schemeClr val="tx1">
                <a:alpha val="40000"/>
              </a:schemeClr>
            </a:outerShdw>
          </a:effectLst>
        </p:spPr>
      </p:cxnSp>
      <p:sp>
        <p:nvSpPr>
          <p:cNvPr id="76" name="圆角矩形 39"/>
          <p:cNvSpPr>
            <a:spLocks noChangeArrowheads="1"/>
          </p:cNvSpPr>
          <p:nvPr/>
        </p:nvSpPr>
        <p:spPr bwMode="auto">
          <a:xfrm>
            <a:off x="538138" y="5723733"/>
            <a:ext cx="1225550" cy="392113"/>
          </a:xfrm>
          <a:prstGeom prst="roundRect">
            <a:avLst>
              <a:gd name="adj" fmla="val 16667"/>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Font typeface="Wingdings" panose="05000000000000000000" pitchFamily="2" charset="2"/>
              <a:buNone/>
            </a:pPr>
            <a:endParaRPr lang="ja-JP" altLang="ja-JP" sz="1800">
              <a:latin typeface="微软雅黑" panose="020B0503020204020204" pitchFamily="34" charset="-122"/>
              <a:ea typeface="微软雅黑" panose="020B0503020204020204" pitchFamily="34" charset="-122"/>
            </a:endParaRPr>
          </a:p>
        </p:txBody>
      </p:sp>
      <p:sp>
        <p:nvSpPr>
          <p:cNvPr id="271383" name="TextBox 40"/>
          <p:cNvSpPr txBox="1">
            <a:spLocks noChangeArrowheads="1"/>
          </p:cNvSpPr>
          <p:nvPr/>
        </p:nvSpPr>
        <p:spPr bwMode="auto">
          <a:xfrm>
            <a:off x="1834976" y="5764215"/>
            <a:ext cx="1512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p>
        </p:txBody>
      </p:sp>
      <p:sp>
        <p:nvSpPr>
          <p:cNvPr id="78" name="TextBox 40"/>
          <p:cNvSpPr txBox="1">
            <a:spLocks noChangeArrowheads="1"/>
          </p:cNvSpPr>
          <p:nvPr/>
        </p:nvSpPr>
        <p:spPr bwMode="auto">
          <a:xfrm>
            <a:off x="538832" y="5758659"/>
            <a:ext cx="1512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商户</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sz="3500">
                <a:latin typeface="微软雅黑" panose="020B0503020204020204" pitchFamily="34" charset="-122"/>
                <a:ea typeface="微软雅黑" panose="020B0503020204020204" pitchFamily="34" charset="-122"/>
              </a:rPr>
              <a:t>业务资质要求</a:t>
            </a:r>
          </a:p>
        </p:txBody>
      </p:sp>
      <p:sp>
        <p:nvSpPr>
          <p:cNvPr id="219139" name="Rectangle 3"/>
          <p:cNvSpPr>
            <a:spLocks noGrp="1" noChangeArrowheads="1"/>
          </p:cNvSpPr>
          <p:nvPr>
            <p:ph type="body" idx="1"/>
          </p:nvPr>
        </p:nvSpPr>
        <p:spPr/>
        <p:txBody>
          <a:bodyPr/>
          <a:lstStyle/>
          <a:p>
            <a:r>
              <a:rPr lang="zh-CN" altLang="en-US" sz="2200">
                <a:latin typeface="宋体" panose="02010600030101010101" pitchFamily="2" charset="-122"/>
              </a:rPr>
              <a:t>提供条码支付的付款服务支付机构应取得网络支付业务许可；</a:t>
            </a:r>
          </a:p>
          <a:p>
            <a:r>
              <a:rPr lang="zh-CN" altLang="en-US" sz="2200">
                <a:latin typeface="宋体" panose="02010600030101010101" pitchFamily="2" charset="-122"/>
              </a:rPr>
              <a:t>按照</a:t>
            </a:r>
            <a:r>
              <a:rPr lang="en-US" altLang="zh-CN" sz="2200">
                <a:latin typeface="宋体" panose="02010600030101010101" pitchFamily="2" charset="-122"/>
              </a:rPr>
              <a:t>2</a:t>
            </a:r>
            <a:r>
              <a:rPr lang="zh-CN" altLang="en-US" sz="2200">
                <a:latin typeface="宋体" panose="02010600030101010101" pitchFamily="2" charset="-122"/>
              </a:rPr>
              <a:t>号令及收单办法要求，从事实体商户条码支付收单，应取得银行卡收单业务许可；从事网络商户条码支付收单，应取得网络支付业务许可。</a:t>
            </a:r>
          </a:p>
          <a:p>
            <a:endParaRPr lang="zh-CN" altLang="en-US" sz="2200">
              <a:latin typeface="宋体" panose="02010600030101010101" pitchFamily="2" charset="-122"/>
            </a:endParaRPr>
          </a:p>
          <a:p>
            <a:endParaRPr lang="zh-CN" altLang="en-US" sz="2200">
              <a:latin typeface="微软雅黑" panose="020B0503020204020204" pitchFamily="34" charset="-122"/>
              <a:ea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p>
        </p:txBody>
      </p:sp>
      <p:sp>
        <p:nvSpPr>
          <p:cNvPr id="220163" name="Rectangle 3"/>
          <p:cNvSpPr>
            <a:spLocks noGrp="1" noChangeArrowheads="1"/>
          </p:cNvSpPr>
          <p:nvPr>
            <p:ph type="body" idx="1"/>
          </p:nvPr>
        </p:nvSpPr>
        <p:spPr/>
        <p:txBody>
          <a:bodyPr/>
          <a:lstStyle/>
          <a:p>
            <a:r>
              <a:rPr lang="zh-CN" altLang="en-US" sz="2400">
                <a:latin typeface="宋体" panose="02010600030101010101" pitchFamily="2" charset="-122"/>
              </a:rPr>
              <a:t>基础管理要求</a:t>
            </a:r>
          </a:p>
          <a:p>
            <a:r>
              <a:rPr lang="zh-CN" altLang="en-US" sz="2400">
                <a:latin typeface="宋体" panose="02010600030101010101" pitchFamily="2" charset="-122"/>
              </a:rPr>
              <a:t>交易验证要求</a:t>
            </a:r>
          </a:p>
          <a:p>
            <a:r>
              <a:rPr lang="zh-CN" altLang="en-US" sz="2400">
                <a:latin typeface="宋体" panose="02010600030101010101" pitchFamily="2" charset="-122"/>
              </a:rPr>
              <a:t>限额管理要求</a:t>
            </a:r>
          </a:p>
          <a:p>
            <a:r>
              <a:rPr lang="zh-CN" altLang="en-US" sz="2400">
                <a:latin typeface="宋体" panose="02010600030101010101" pitchFamily="2" charset="-122"/>
              </a:rPr>
              <a:t>交易信息要求</a:t>
            </a:r>
          </a:p>
          <a:p>
            <a:endParaRPr lang="zh-CN" altLang="en-US" sz="2400">
              <a:latin typeface="宋体" panose="02010600030101010101" pitchFamily="2" charset="-122"/>
            </a:endParaRPr>
          </a:p>
          <a:p>
            <a:endParaRPr lang="zh-CN" altLang="en-US"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p>
        </p:txBody>
      </p:sp>
      <p:sp>
        <p:nvSpPr>
          <p:cNvPr id="221187" name="Rectangle 3"/>
          <p:cNvSpPr>
            <a:spLocks noGrp="1" noChangeArrowheads="1"/>
          </p:cNvSpPr>
          <p:nvPr>
            <p:ph type="body" idx="1"/>
          </p:nvPr>
        </p:nvSpPr>
        <p:spPr/>
        <p:txBody>
          <a:bodyPr/>
          <a:lstStyle/>
          <a:p>
            <a:r>
              <a:rPr lang="zh-CN" altLang="en-US">
                <a:latin typeface="宋体" panose="02010600030101010101" pitchFamily="2" charset="-122"/>
              </a:rPr>
              <a:t>基础管理要求</a:t>
            </a:r>
          </a:p>
          <a:p>
            <a:pPr lvl="1"/>
            <a:r>
              <a:rPr lang="zh-CN" altLang="en-US" sz="2400">
                <a:latin typeface="宋体" panose="02010600030101010101" pitchFamily="2" charset="-122"/>
              </a:rPr>
              <a:t>开展条码支付业务，将用于生成条码的银行账户或支付账户、身份证件号码、手机号码进行关联管理。</a:t>
            </a:r>
          </a:p>
          <a:p>
            <a:pPr lvl="1"/>
            <a:r>
              <a:rPr lang="zh-CN" altLang="en-US" sz="2400">
                <a:latin typeface="宋体" panose="02010600030101010101" pitchFamily="2" charset="-122"/>
              </a:rPr>
              <a:t>收款扫码不得使用静态码（第十五条）</a:t>
            </a:r>
          </a:p>
          <a:p>
            <a:pPr lvl="1"/>
            <a:r>
              <a:rPr lang="zh-CN" altLang="en-US" sz="2400">
                <a:latin typeface="宋体" panose="02010600030101010101" pitchFamily="2" charset="-122"/>
              </a:rPr>
              <a:t>条码支付应采用支付标记化技术，确保相关系统持续符合监管要求及行业标准。（第十六、十七条）</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p>
        </p:txBody>
      </p:sp>
      <p:sp>
        <p:nvSpPr>
          <p:cNvPr id="246787" name="Rectangle 3"/>
          <p:cNvSpPr>
            <a:spLocks noGrp="1" noChangeArrowheads="1"/>
          </p:cNvSpPr>
          <p:nvPr>
            <p:ph type="body" idx="1"/>
          </p:nvPr>
        </p:nvSpPr>
        <p:spPr/>
        <p:txBody>
          <a:bodyPr/>
          <a:lstStyle/>
          <a:p>
            <a:r>
              <a:rPr lang="zh-CN" altLang="en-US" sz="2400">
                <a:latin typeface="宋体" panose="02010600030101010101" pitchFamily="2" charset="-122"/>
              </a:rPr>
              <a:t>条码不得包含与客户及账户相关的支付敏感信息（第十八条）</a:t>
            </a:r>
          </a:p>
          <a:p>
            <a:pPr lvl="1"/>
            <a:r>
              <a:rPr lang="zh-CN" altLang="en-US" sz="1800"/>
              <a:t>特约商户展示的条码，仅限包含与当次支付有关的特约商户、商品（服务）或商品（服务）订单等信息。</a:t>
            </a:r>
          </a:p>
          <a:p>
            <a:pPr lvl="1"/>
            <a:r>
              <a:rPr lang="zh-CN" altLang="en-US" sz="1800"/>
              <a:t>移动终端展示的条码，不得包含未经加密处理的客户本人账户信息。</a:t>
            </a:r>
            <a:endParaRPr lang="zh-CN" altLang="en-US" sz="2400">
              <a:latin typeface="宋体" panose="02010600030101010101" pitchFamily="2" charset="-122"/>
            </a:endParaRPr>
          </a:p>
          <a:p>
            <a:r>
              <a:rPr lang="zh-CN" altLang="en-US" sz="2400">
                <a:latin typeface="宋体" panose="02010600030101010101" pitchFamily="2" charset="-122"/>
              </a:rPr>
              <a:t>扫码后，应完整显示扫码内容，供客户确认，并提示下一步操作（第十九条）</a:t>
            </a:r>
          </a:p>
          <a:p>
            <a:pPr lvl="1"/>
            <a:r>
              <a:rPr lang="zh-CN" altLang="en-US" sz="1800"/>
              <a:t>移动终端完成条码扫描后，应正确、完整显示扫码内容，供客户确认。</a:t>
            </a:r>
          </a:p>
          <a:p>
            <a:pPr lvl="1"/>
            <a:r>
              <a:rPr lang="zh-CN" altLang="en-US" sz="1800"/>
              <a:t>特约商户受理终端完成条码扫描后，应仅显示扫码结果并提示下一步操作，不得显示付款人的支付敏感信息。</a:t>
            </a:r>
          </a:p>
          <a:p>
            <a:endParaRPr lang="en-US" altLang="zh-CN"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条码的生成与受理</a:t>
            </a:r>
          </a:p>
        </p:txBody>
      </p:sp>
      <p:sp>
        <p:nvSpPr>
          <p:cNvPr id="222211" name="Rectangle 3"/>
          <p:cNvSpPr>
            <a:spLocks noGrp="1" noChangeArrowheads="1"/>
          </p:cNvSpPr>
          <p:nvPr>
            <p:ph type="body" idx="1"/>
          </p:nvPr>
        </p:nvSpPr>
        <p:spPr/>
        <p:txBody>
          <a:bodyPr/>
          <a:lstStyle/>
          <a:p>
            <a:r>
              <a:rPr lang="zh-CN" altLang="en-US" sz="2400">
                <a:latin typeface="宋体" panose="02010600030101010101" pitchFamily="2" charset="-122"/>
              </a:rPr>
              <a:t>交易验证要求</a:t>
            </a:r>
          </a:p>
          <a:p>
            <a:r>
              <a:rPr lang="zh-CN" altLang="en-US" sz="2600">
                <a:latin typeface="宋体" panose="02010600030101010101" pitchFamily="2" charset="-122"/>
              </a:rPr>
              <a:t>可采用静态密码、数字证书（电子签名）、一次性密码、生物特征等验证要素</a:t>
            </a:r>
          </a:p>
          <a:p>
            <a:pPr lvl="1"/>
            <a:r>
              <a:rPr lang="zh-CN" altLang="en-US" sz="2500">
                <a:latin typeface="宋体" panose="02010600030101010101" pitchFamily="2" charset="-122"/>
              </a:rPr>
              <a:t>数字证书、电子签名应符合</a:t>
            </a:r>
            <a:r>
              <a:rPr lang="en-US" altLang="zh-CN" sz="2500">
                <a:latin typeface="宋体" panose="02010600030101010101" pitchFamily="2" charset="-122"/>
              </a:rPr>
              <a:t>《</a:t>
            </a:r>
            <a:r>
              <a:rPr lang="zh-CN" altLang="en-US" sz="2500">
                <a:latin typeface="宋体" panose="02010600030101010101" pitchFamily="2" charset="-122"/>
              </a:rPr>
              <a:t>电子签名法</a:t>
            </a:r>
            <a:r>
              <a:rPr lang="en-US" altLang="zh-CN" sz="2500">
                <a:latin typeface="宋体" panose="02010600030101010101" pitchFamily="2" charset="-122"/>
              </a:rPr>
              <a:t>》</a:t>
            </a:r>
            <a:r>
              <a:rPr lang="zh-CN" altLang="en-US" sz="2500">
                <a:latin typeface="宋体" panose="02010600030101010101" pitchFamily="2" charset="-122"/>
              </a:rPr>
              <a:t>等规定；</a:t>
            </a:r>
          </a:p>
          <a:p>
            <a:pPr lvl="1"/>
            <a:r>
              <a:rPr lang="zh-CN" altLang="en-US" sz="2500">
                <a:latin typeface="宋体" panose="02010600030101010101" pitchFamily="2" charset="-122"/>
              </a:rPr>
              <a:t>获取一次性密码的设备与发起支付指令的设备尽量相互独立，并严格限制其有效期在最短的必要时间内；</a:t>
            </a:r>
          </a:p>
          <a:p>
            <a:pPr lvl="1"/>
            <a:r>
              <a:rPr lang="zh-CN" altLang="en-US" sz="2500">
                <a:latin typeface="宋体" panose="02010600030101010101" pitchFamily="2" charset="-122"/>
              </a:rPr>
              <a:t>生物特征要素应符合国家、金融行业相关标准。</a:t>
            </a:r>
            <a:endParaRPr lang="zh-CN" altLang="en-US" sz="22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4"/>
          <p:cNvSpPr txBox="1">
            <a:spLocks noChangeArrowheads="1"/>
          </p:cNvSpPr>
          <p:nvPr/>
        </p:nvSpPr>
        <p:spPr bwMode="auto">
          <a:xfrm>
            <a:off x="1403350" y="1052513"/>
            <a:ext cx="58626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r>
              <a:rPr lang="zh-CN" altLang="en-US" sz="4400" b="1">
                <a:solidFill>
                  <a:schemeClr val="tx2"/>
                </a:solidFill>
                <a:latin typeface="微软雅黑" panose="020B0503020204020204" pitchFamily="34" charset="-122"/>
                <a:ea typeface="微软雅黑" panose="020B0503020204020204" pitchFamily="34" charset="-122"/>
              </a:rPr>
              <a:t>条码的生成与受理</a:t>
            </a:r>
          </a:p>
        </p:txBody>
      </p:sp>
      <p:sp>
        <p:nvSpPr>
          <p:cNvPr id="209923" name="TextBox 66"/>
          <p:cNvSpPr txBox="1">
            <a:spLocks noChangeArrowheads="1"/>
          </p:cNvSpPr>
          <p:nvPr/>
        </p:nvSpPr>
        <p:spPr bwMode="auto">
          <a:xfrm>
            <a:off x="423865" y="1628775"/>
            <a:ext cx="839628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Font typeface="Wingdings" panose="05000000000000000000" pitchFamily="2" charset="2"/>
              <a:buNone/>
            </a:pPr>
            <a:endParaRPr lang="en-US" altLang="zh-CN" sz="1100" b="1">
              <a:solidFill>
                <a:srgbClr val="000000"/>
              </a:solidFill>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None/>
            </a:pPr>
            <a:r>
              <a:rPr lang="zh-CN" altLang="en-US" sz="2400" b="1">
                <a:latin typeface="宋体" panose="02010600030101010101" pitchFamily="2" charset="-122"/>
              </a:rPr>
              <a:t>限额管理要求</a:t>
            </a:r>
          </a:p>
          <a:p>
            <a:pPr>
              <a:spcBef>
                <a:spcPct val="0"/>
              </a:spcBef>
              <a:buFont typeface="Wingdings" panose="05000000000000000000" pitchFamily="2" charset="2"/>
              <a:buNone/>
            </a:pPr>
            <a:r>
              <a:rPr lang="zh-CN" altLang="en-US" sz="2400">
                <a:latin typeface="宋体" panose="02010600030101010101" pitchFamily="2" charset="-122"/>
              </a:rPr>
              <a:t>根据</a:t>
            </a:r>
            <a:r>
              <a:rPr lang="en-US" altLang="zh-CN" sz="2400">
                <a:latin typeface="宋体" panose="02010600030101010101" pitchFamily="2" charset="-122"/>
              </a:rPr>
              <a:t>《</a:t>
            </a:r>
            <a:r>
              <a:rPr lang="zh-CN" altLang="en-US" sz="2400">
                <a:latin typeface="宋体" panose="02010600030101010101" pitchFamily="2" charset="-122"/>
              </a:rPr>
              <a:t>条码支付安全技术规范（试行）</a:t>
            </a:r>
            <a:r>
              <a:rPr lang="en-US" altLang="zh-CN" sz="2400">
                <a:latin typeface="宋体" panose="02010600030101010101" pitchFamily="2" charset="-122"/>
              </a:rPr>
              <a:t>》</a:t>
            </a:r>
            <a:r>
              <a:rPr lang="zh-CN" altLang="en-US" sz="2400">
                <a:latin typeface="宋体" panose="02010600030101010101" pitchFamily="2" charset="-122"/>
              </a:rPr>
              <a:t>关于风险防范能力的分级，对个人客户的条码支付业务进行限额管理：</a:t>
            </a:r>
          </a:p>
          <a:p>
            <a:pPr>
              <a:spcBef>
                <a:spcPct val="0"/>
              </a:spcBef>
              <a:buFont typeface="Wingdings" panose="05000000000000000000" pitchFamily="2" charset="2"/>
              <a:buNone/>
            </a:pPr>
            <a:endParaRPr lang="zh-CN" altLang="en-US" sz="900">
              <a:latin typeface="宋体" panose="02010600030101010101" pitchFamily="2" charset="-122"/>
            </a:endParaRPr>
          </a:p>
          <a:p>
            <a:pPr>
              <a:spcBef>
                <a:spcPct val="0"/>
              </a:spcBef>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使用动态条码的，如下图：</a:t>
            </a: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None/>
            </a:pPr>
            <a:endParaRPr lang="zh-CN" altLang="en-US" sz="180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使用静态条码的，为</a:t>
            </a:r>
            <a:r>
              <a:rPr lang="en-US" altLang="zh-CN" sz="1800">
                <a:latin typeface="微软雅黑" panose="020B0503020204020204" pitchFamily="34" charset="-122"/>
                <a:ea typeface="微软雅黑" panose="020B0503020204020204" pitchFamily="34" charset="-122"/>
              </a:rPr>
              <a:t>D</a:t>
            </a:r>
            <a:r>
              <a:rPr lang="zh-CN" altLang="en-US" sz="1800">
                <a:latin typeface="微软雅黑" panose="020B0503020204020204" pitchFamily="34" charset="-122"/>
                <a:ea typeface="微软雅黑" panose="020B0503020204020204" pitchFamily="34" charset="-122"/>
              </a:rPr>
              <a:t>级，不区分交易验证方式，同一客户单个银行账户或所有支付账户、快捷支付单日累计交易金额不超过</a:t>
            </a:r>
            <a:r>
              <a:rPr lang="en-US" altLang="zh-CN" sz="1800">
                <a:latin typeface="微软雅黑" panose="020B0503020204020204" pitchFamily="34" charset="-122"/>
                <a:ea typeface="微软雅黑" panose="020B0503020204020204" pitchFamily="34" charset="-122"/>
              </a:rPr>
              <a:t>500</a:t>
            </a:r>
            <a:r>
              <a:rPr lang="zh-CN" altLang="en-US" sz="1800">
                <a:latin typeface="微软雅黑" panose="020B0503020204020204" pitchFamily="34" charset="-122"/>
                <a:ea typeface="微软雅黑" panose="020B0503020204020204" pitchFamily="34" charset="-122"/>
              </a:rPr>
              <a:t>元。</a:t>
            </a:r>
          </a:p>
          <a:p>
            <a:pPr lvl="2" algn="just">
              <a:lnSpc>
                <a:spcPts val="2600"/>
              </a:lnSpc>
              <a:spcBef>
                <a:spcPct val="0"/>
              </a:spcBef>
              <a:buFont typeface="Wingdings" panose="05000000000000000000" pitchFamily="2" charset="2"/>
              <a:buChar char="l"/>
            </a:pPr>
            <a:endParaRPr lang="en-US" altLang="zh-CN">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39750" y="3414715"/>
          <a:ext cx="7704138" cy="2103438"/>
        </p:xfrm>
        <a:graphic>
          <a:graphicData uri="http://schemas.openxmlformats.org/drawingml/2006/table">
            <a:tbl>
              <a:tblPr/>
              <a:tblGrid>
                <a:gridCol w="979488"/>
                <a:gridCol w="2935287"/>
                <a:gridCol w="1895475"/>
                <a:gridCol w="1893888"/>
              </a:tblGrid>
              <a:tr h="2746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风险防范能力</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交易验证方式</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交易限额（同一客户单日累计）</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hMerge="1">
                  <a:txBody>
                    <a:bodyPr/>
                    <a:lstStyle/>
                    <a:p>
                      <a:endParaRPr lang="zh-CN"/>
                    </a:p>
                  </a:txBody>
                  <a:tcPr/>
                </a:tc>
              </a:tr>
              <a:tr h="457200">
                <a:tc vMerge="1">
                  <a:txBody>
                    <a:bodyPr/>
                    <a:lstStyle/>
                    <a:p>
                      <a:endParaRPr lang="zh-CN"/>
                    </a:p>
                  </a:txBody>
                  <a:tcPr/>
                </a:tc>
                <a:tc vMerge="1">
                  <a:txBody>
                    <a:bodyPr/>
                    <a:lstStyle/>
                    <a:p>
                      <a:endParaRPr lang="zh-CN"/>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银行（单个银行账户）</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支付机构（所有支付账户或快捷支付）</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A</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采用包括数字证书或电子签名在内的两类（含）以上有效要素进行验证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自主约定</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自主约定</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B</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采用不包括数字证书、电子签名在内的两类（含）以上有效要素进行验证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所有支付账户</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所有快捷支付</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5000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C</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级</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采用不足两类有效要素进行验证</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所有支付账户</a:t>
                      </a:r>
                      <a:r>
                        <a:rPr kumimoji="0" lang="en-US" altLang="zh-CN"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仿宋_GB2312" panose="02010609030101010101" pitchFamily="49"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所有快捷支付</a:t>
                      </a:r>
                      <a:r>
                        <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1000</a:t>
                      </a:r>
                      <a:r>
                        <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元</a:t>
                      </a:r>
                      <a:endParaRPr kumimoji="0" lang="zh-CN" altLang="en-US" sz="1800" b="0" i="0" u="none" strike="noStrike" cap="none" normalizeH="0" baseline="0" smtClean="0">
                        <a:ln>
                          <a:noFill/>
                        </a:ln>
                        <a:solidFill>
                          <a:srgbClr val="000000"/>
                        </a:solidFill>
                        <a:effectLst/>
                        <a:latin typeface="雅黑"/>
                        <a:ea typeface="宋体" panose="02010600030101010101" pitchFamily="2" charset="-122"/>
                      </a:endParaRPr>
                    </a:p>
                  </a:txBody>
                  <a:tcPr marL="91431" marR="91431" marT="45692" marB="45692"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50940" y="692150"/>
            <a:ext cx="7793037" cy="984250"/>
          </a:xfrm>
        </p:spPr>
        <p:txBody>
          <a:bodyPr/>
          <a:lstStyle/>
          <a:p>
            <a:r>
              <a:rPr lang="zh-CN" altLang="en-US" sz="4000" b="1">
                <a:latin typeface="微软雅黑" panose="020B0503020204020204" pitchFamily="34" charset="-122"/>
                <a:ea typeface="微软雅黑" panose="020B0503020204020204" pitchFamily="34" charset="-122"/>
              </a:rPr>
              <a:t>条码的生成与受理</a:t>
            </a:r>
          </a:p>
        </p:txBody>
      </p:sp>
      <p:sp>
        <p:nvSpPr>
          <p:cNvPr id="223235" name="Rectangle 3"/>
          <p:cNvSpPr>
            <a:spLocks noGrp="1" noChangeArrowheads="1"/>
          </p:cNvSpPr>
          <p:nvPr>
            <p:ph type="body" idx="1"/>
          </p:nvPr>
        </p:nvSpPr>
        <p:spPr/>
        <p:txBody>
          <a:bodyPr/>
          <a:lstStyle/>
          <a:p>
            <a:r>
              <a:rPr lang="zh-CN" altLang="en-US" sz="2400" b="1">
                <a:latin typeface="宋体" panose="02010600030101010101" pitchFamily="2" charset="-122"/>
              </a:rPr>
              <a:t>交易信息要求</a:t>
            </a:r>
          </a:p>
          <a:p>
            <a:pPr lvl="1"/>
            <a:r>
              <a:rPr lang="zh-CN" altLang="en-US" sz="2300">
                <a:latin typeface="宋体" panose="02010600030101010101" pitchFamily="2" charset="-122"/>
              </a:rPr>
              <a:t>正确选用交易类型，准确标识交易信息并完整发送，确保交易信息的完整性、真实性和可追溯性。</a:t>
            </a:r>
          </a:p>
          <a:p>
            <a:pPr lvl="1"/>
            <a:r>
              <a:rPr lang="zh-CN" altLang="en-US" sz="2300">
                <a:latin typeface="宋体" panose="02010600030101010101" pitchFamily="2" charset="-122"/>
              </a:rPr>
              <a:t>交易信息所包含内容应严格遵守规范要求，不得缺失。</a:t>
            </a:r>
          </a:p>
          <a:p>
            <a:pPr lvl="1"/>
            <a:r>
              <a:rPr lang="zh-CN" altLang="en-US" sz="2300">
                <a:latin typeface="宋体" panose="02010600030101010101" pitchFamily="2" charset="-122"/>
              </a:rPr>
              <a:t>银行、支付机构应在支付交易报文中通过特定域标识该交易为条码支付交易，以供报文接收方正确识别并进行授权处理。</a:t>
            </a:r>
          </a:p>
          <a:p>
            <a:pPr lvl="1"/>
            <a:r>
              <a:rPr lang="zh-CN" altLang="en-US" sz="2300">
                <a:latin typeface="宋体" panose="02010600030101010101" pitchFamily="2" charset="-122"/>
              </a:rPr>
              <a:t>支付交易完成后，特约商户受理终端和移动终端应显示支付结果；支付失败的，还应显示失败原因。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403352" y="692150"/>
            <a:ext cx="7540625" cy="984250"/>
          </a:xfrm>
        </p:spPr>
        <p:txBody>
          <a:bodyPr/>
          <a:lstStyle/>
          <a:p>
            <a:r>
              <a:rPr lang="zh-CN" altLang="en-US" sz="4000" b="1">
                <a:latin typeface="微软雅黑" panose="020B0503020204020204" pitchFamily="34" charset="-122"/>
                <a:ea typeface="微软雅黑" panose="020B0503020204020204" pitchFamily="34" charset="-122"/>
              </a:rPr>
              <a:t>规范小微商户收单业务管理</a:t>
            </a:r>
          </a:p>
        </p:txBody>
      </p:sp>
      <p:sp>
        <p:nvSpPr>
          <p:cNvPr id="224259" name="Rectangle 3"/>
          <p:cNvSpPr>
            <a:spLocks noGrp="1" noChangeArrowheads="1"/>
          </p:cNvSpPr>
          <p:nvPr>
            <p:ph type="body" idx="1"/>
          </p:nvPr>
        </p:nvSpPr>
        <p:spPr/>
        <p:txBody>
          <a:bodyPr/>
          <a:lstStyle/>
          <a:p>
            <a:pPr>
              <a:lnSpc>
                <a:spcPct val="80000"/>
              </a:lnSpc>
            </a:pPr>
            <a:r>
              <a:rPr lang="zh-CN" altLang="en-US" sz="2400">
                <a:latin typeface="宋体" panose="02010600030101010101" pitchFamily="2" charset="-122"/>
              </a:rPr>
              <a:t>对依据法律法规和相关监管规定</a:t>
            </a:r>
            <a:r>
              <a:rPr lang="zh-CN" altLang="en-US" sz="2400" b="1">
                <a:latin typeface="宋体" panose="02010600030101010101" pitchFamily="2" charset="-122"/>
              </a:rPr>
              <a:t>免于办理工商注册登记</a:t>
            </a:r>
            <a:r>
              <a:rPr lang="zh-CN" altLang="en-US" sz="2400">
                <a:latin typeface="宋体" panose="02010600030101010101" pitchFamily="2" charset="-122"/>
              </a:rPr>
              <a:t>的</a:t>
            </a:r>
            <a:r>
              <a:rPr lang="zh-CN" altLang="en-US" sz="2400" b="1">
                <a:latin typeface="宋体" panose="02010600030101010101" pitchFamily="2" charset="-122"/>
              </a:rPr>
              <a:t>实体</a:t>
            </a:r>
            <a:r>
              <a:rPr lang="zh-CN" altLang="en-US" sz="2400">
                <a:latin typeface="宋体" panose="02010600030101010101" pitchFamily="2" charset="-122"/>
              </a:rPr>
              <a:t>特约商户</a:t>
            </a:r>
            <a:r>
              <a:rPr lang="en-US" altLang="zh-CN" sz="2400">
                <a:latin typeface="宋体" panose="02010600030101010101" pitchFamily="2" charset="-122"/>
              </a:rPr>
              <a:t>(</a:t>
            </a:r>
            <a:r>
              <a:rPr lang="zh-CN" altLang="en-US" sz="2400">
                <a:latin typeface="宋体" panose="02010600030101010101" pitchFamily="2" charset="-122"/>
              </a:rPr>
              <a:t>小微商户</a:t>
            </a:r>
            <a:r>
              <a:rPr lang="en-US" altLang="zh-CN" sz="2400">
                <a:latin typeface="宋体" panose="02010600030101010101" pitchFamily="2" charset="-122"/>
              </a:rPr>
              <a:t>)</a:t>
            </a:r>
            <a:r>
              <a:rPr lang="zh-CN" altLang="en-US" sz="2400">
                <a:latin typeface="宋体" panose="02010600030101010101" pitchFamily="2" charset="-122"/>
              </a:rPr>
              <a:t>，可通过身份证明</a:t>
            </a:r>
            <a:r>
              <a:rPr lang="en-US" altLang="zh-CN" sz="2400">
                <a:latin typeface="宋体" panose="02010600030101010101" pitchFamily="2" charset="-122"/>
              </a:rPr>
              <a:t>+</a:t>
            </a:r>
            <a:r>
              <a:rPr lang="zh-CN" altLang="en-US" sz="2400">
                <a:latin typeface="宋体" panose="02010600030101010101" pitchFamily="2" charset="-122"/>
              </a:rPr>
              <a:t>辅助证明材料开展收单业务。</a:t>
            </a:r>
          </a:p>
          <a:p>
            <a:pPr lvl="1">
              <a:lnSpc>
                <a:spcPct val="80000"/>
              </a:lnSpc>
            </a:pPr>
            <a:r>
              <a:rPr lang="zh-CN" altLang="en-US" sz="2000">
                <a:latin typeface="宋体" panose="02010600030101010101" pitchFamily="2" charset="-122"/>
              </a:rPr>
              <a:t>辅助证明材料包括但不限于营业场所租赁协议或者产权证明、集中经营场所管理方出具的证明文件等反映小微商户真实从事商品或者服务交易活动的材料。</a:t>
            </a:r>
          </a:p>
          <a:p>
            <a:pPr>
              <a:lnSpc>
                <a:spcPct val="80000"/>
              </a:lnSpc>
            </a:pPr>
            <a:r>
              <a:rPr lang="zh-CN" altLang="en-US" sz="2400">
                <a:latin typeface="宋体" panose="02010600030101010101" pitchFamily="2" charset="-122"/>
              </a:rPr>
              <a:t>小微商户受理信用卡</a:t>
            </a:r>
            <a:r>
              <a:rPr lang="en-US" altLang="zh-CN" sz="2400">
                <a:latin typeface="宋体" panose="02010600030101010101" pitchFamily="2" charset="-122"/>
              </a:rPr>
              <a:t>1000</a:t>
            </a:r>
            <a:r>
              <a:rPr lang="zh-CN" altLang="en-US" sz="2400">
                <a:latin typeface="宋体" panose="02010600030101010101" pitchFamily="2" charset="-122"/>
              </a:rPr>
              <a:t>元</a:t>
            </a:r>
            <a:r>
              <a:rPr lang="en-US" altLang="zh-CN" sz="2400">
                <a:latin typeface="宋体" panose="02010600030101010101" pitchFamily="2" charset="-122"/>
              </a:rPr>
              <a:t>/</a:t>
            </a:r>
            <a:r>
              <a:rPr lang="zh-CN" altLang="en-US" sz="2400">
                <a:latin typeface="宋体" panose="02010600030101010101" pitchFamily="2" charset="-122"/>
              </a:rPr>
              <a:t>日、</a:t>
            </a:r>
            <a:r>
              <a:rPr lang="en-US" altLang="zh-CN" sz="2400">
                <a:latin typeface="宋体" panose="02010600030101010101" pitchFamily="2" charset="-122"/>
              </a:rPr>
              <a:t>10000</a:t>
            </a:r>
            <a:r>
              <a:rPr lang="zh-CN" altLang="en-US" sz="2400">
                <a:latin typeface="宋体" panose="02010600030101010101" pitchFamily="2" charset="-122"/>
              </a:rPr>
              <a:t>元</a:t>
            </a:r>
            <a:r>
              <a:rPr lang="en-US" altLang="zh-CN" sz="2400">
                <a:latin typeface="宋体" panose="02010600030101010101" pitchFamily="2" charset="-122"/>
              </a:rPr>
              <a:t>/</a:t>
            </a:r>
            <a:r>
              <a:rPr lang="zh-CN" altLang="en-US" sz="2400">
                <a:latin typeface="宋体" panose="02010600030101010101" pitchFamily="2" charset="-122"/>
              </a:rPr>
              <a:t>月限额控制</a:t>
            </a:r>
            <a:r>
              <a:rPr lang="en-US" altLang="zh-CN" sz="2400">
                <a:latin typeface="宋体" panose="02010600030101010101" pitchFamily="2" charset="-122"/>
              </a:rPr>
              <a:t>(</a:t>
            </a:r>
            <a:r>
              <a:rPr lang="zh-CN" altLang="en-US" sz="2400">
                <a:latin typeface="宋体" panose="02010600030101010101" pitchFamily="2" charset="-122"/>
              </a:rPr>
              <a:t>以同一身份证件在同一家收单机构办理的）；禁止为小微商户提供受理终端磁条交易功能。</a:t>
            </a:r>
          </a:p>
          <a:p>
            <a:pPr>
              <a:lnSpc>
                <a:spcPct val="80000"/>
              </a:lnSpc>
            </a:pPr>
            <a:r>
              <a:rPr lang="zh-CN" altLang="en-US" sz="2400">
                <a:latin typeface="宋体" panose="02010600030101010101" pitchFamily="2" charset="-122"/>
              </a:rPr>
              <a:t>清算机构应配套建立相应管理措施。</a:t>
            </a:r>
          </a:p>
          <a:p>
            <a:pPr lvl="1">
              <a:lnSpc>
                <a:spcPct val="80000"/>
              </a:lnSpc>
            </a:pPr>
            <a:r>
              <a:rPr lang="zh-CN" altLang="en-US" sz="2200">
                <a:latin typeface="宋体" panose="02010600030101010101" pitchFamily="2" charset="-122"/>
              </a:rPr>
              <a:t>支持小微商户非现金支付工具推广，为控制盗刷、套现等风险，对磁条卡受理和贷记卡限额做出明确要求；为防范磁条信息泄露风险，禁止磁条交易功能。</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ja-JP" altLang="ja-JP"/>
          </a:p>
        </p:txBody>
      </p:sp>
      <p:sp>
        <p:nvSpPr>
          <p:cNvPr id="237571" name="Rectangle 3"/>
          <p:cNvSpPr>
            <a:spLocks noGrp="1" noChangeArrowheads="1"/>
          </p:cNvSpPr>
          <p:nvPr>
            <p:ph type="body" idx="1"/>
          </p:nvPr>
        </p:nvSpPr>
        <p:spPr/>
        <p:txBody>
          <a:bodyPr/>
          <a:lstStyle/>
          <a:p>
            <a:pPr>
              <a:lnSpc>
                <a:spcPct val="80000"/>
              </a:lnSpc>
            </a:pPr>
            <a:r>
              <a:rPr lang="en-US" altLang="zh-CN" sz="2400">
                <a:latin typeface="宋体" panose="02010600030101010101" pitchFamily="2" charset="-122"/>
              </a:rPr>
              <a:t>《</a:t>
            </a:r>
            <a:r>
              <a:rPr lang="zh-CN" altLang="en-US" sz="2400">
                <a:latin typeface="宋体" panose="02010600030101010101" pitchFamily="2" charset="-122"/>
              </a:rPr>
              <a:t>无证无照经营查处办法</a:t>
            </a:r>
            <a:r>
              <a:rPr lang="en-US" altLang="zh-CN" sz="2400">
                <a:latin typeface="宋体" panose="02010600030101010101" pitchFamily="2" charset="-122"/>
              </a:rPr>
              <a:t>》</a:t>
            </a:r>
            <a:r>
              <a:rPr lang="zh-CN" altLang="en-US" sz="2400">
                <a:latin typeface="宋体" panose="02010600030101010101" pitchFamily="2" charset="-122"/>
              </a:rPr>
              <a:t>（国务院令第</a:t>
            </a:r>
            <a:r>
              <a:rPr lang="en-US" altLang="zh-CN" sz="2400">
                <a:latin typeface="宋体" panose="02010600030101010101" pitchFamily="2" charset="-122"/>
              </a:rPr>
              <a:t>684</a:t>
            </a:r>
            <a:r>
              <a:rPr lang="zh-CN" altLang="en-US" sz="2400">
                <a:latin typeface="宋体" panose="02010600030101010101" pitchFamily="2" charset="-122"/>
              </a:rPr>
              <a:t>号） </a:t>
            </a:r>
          </a:p>
          <a:p>
            <a:pPr lvl="1">
              <a:lnSpc>
                <a:spcPct val="80000"/>
              </a:lnSpc>
            </a:pPr>
            <a:r>
              <a:rPr lang="zh-CN" altLang="en-US" sz="2000">
                <a:latin typeface="宋体" panose="02010600030101010101" pitchFamily="2" charset="-122"/>
              </a:rPr>
              <a:t>第三条　下列经营活动，不属于无证无照经营：</a:t>
            </a:r>
          </a:p>
          <a:p>
            <a:pPr lvl="2">
              <a:lnSpc>
                <a:spcPct val="80000"/>
              </a:lnSpc>
            </a:pPr>
            <a:r>
              <a:rPr lang="zh-CN" altLang="en-US" sz="1800">
                <a:latin typeface="宋体" panose="02010600030101010101" pitchFamily="2" charset="-122"/>
              </a:rPr>
              <a:t>在县级以上地方人民政府指定的场所和时间，销售农副产品、日常生活用品，或者个人利用自己的技能从事依法无须取得许可的便民劳务活动；</a:t>
            </a:r>
          </a:p>
          <a:p>
            <a:pPr lvl="2">
              <a:lnSpc>
                <a:spcPct val="80000"/>
              </a:lnSpc>
            </a:pPr>
            <a:r>
              <a:rPr lang="zh-CN" altLang="en-US" sz="1800">
                <a:latin typeface="宋体" panose="02010600030101010101" pitchFamily="2" charset="-122"/>
              </a:rPr>
              <a:t>依照法律、行政法规、国务院决定的规定，从事无须取得许可或者办理注册登记的经营活动。</a:t>
            </a:r>
          </a:p>
          <a:p>
            <a:pPr>
              <a:lnSpc>
                <a:spcPct val="80000"/>
              </a:lnSpc>
            </a:pPr>
            <a:r>
              <a:rPr lang="en-US" altLang="zh-CN" sz="2400">
                <a:latin typeface="宋体" panose="02010600030101010101" pitchFamily="2" charset="-122"/>
              </a:rPr>
              <a:t>《</a:t>
            </a:r>
            <a:r>
              <a:rPr lang="zh-CN" altLang="en-US" sz="2400">
                <a:latin typeface="宋体" panose="02010600030101010101" pitchFamily="2" charset="-122"/>
              </a:rPr>
              <a:t>工商总局关于开展个体工商户登记制度改革试点工作的通知</a:t>
            </a:r>
            <a:r>
              <a:rPr lang="en-US" altLang="zh-CN" sz="2400">
                <a:latin typeface="宋体" panose="02010600030101010101" pitchFamily="2" charset="-122"/>
              </a:rPr>
              <a:t>》</a:t>
            </a:r>
            <a:r>
              <a:rPr lang="zh-CN" altLang="en-US" sz="2400">
                <a:latin typeface="宋体" panose="02010600030101010101" pitchFamily="2" charset="-122"/>
              </a:rPr>
              <a:t>（工商个字</a:t>
            </a:r>
            <a:r>
              <a:rPr lang="en-US" altLang="zh-CN" sz="2400">
                <a:latin typeface="宋体" panose="02010600030101010101" pitchFamily="2" charset="-122"/>
              </a:rPr>
              <a:t>[2017]68</a:t>
            </a:r>
            <a:r>
              <a:rPr lang="zh-CN" altLang="en-US" sz="2400">
                <a:latin typeface="宋体" panose="02010600030101010101" pitchFamily="2" charset="-122"/>
              </a:rPr>
              <a:t>号）</a:t>
            </a:r>
            <a:r>
              <a:rPr lang="zh-CN" altLang="en-US" sz="28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58890" y="692150"/>
            <a:ext cx="7685087" cy="984250"/>
          </a:xfrm>
        </p:spPr>
        <p:txBody>
          <a:bodyPr/>
          <a:lstStyle/>
          <a:p>
            <a:r>
              <a:rPr lang="zh-CN" altLang="en-US" sz="3600">
                <a:ea typeface="微软雅黑" panose="020B0503020204020204" pitchFamily="34" charset="-122"/>
              </a:rPr>
              <a:t>非银行支付机构风险专项整治工作</a:t>
            </a:r>
          </a:p>
        </p:txBody>
      </p:sp>
      <p:sp>
        <p:nvSpPr>
          <p:cNvPr id="87043" name="Rectangle 3"/>
          <p:cNvSpPr>
            <a:spLocks noGrp="1" noChangeArrowheads="1"/>
          </p:cNvSpPr>
          <p:nvPr>
            <p:ph type="body" idx="1"/>
          </p:nvPr>
        </p:nvSpPr>
        <p:spPr/>
        <p:txBody>
          <a:bodyPr/>
          <a:lstStyle/>
          <a:p>
            <a:r>
              <a:rPr lang="zh-CN" altLang="en-US" sz="2800">
                <a:latin typeface="宋体" panose="02010600030101010101" pitchFamily="2" charset="-122"/>
              </a:rPr>
              <a:t>备付金集中存管（另外专题说明）</a:t>
            </a:r>
          </a:p>
          <a:p>
            <a:r>
              <a:rPr lang="zh-CN" altLang="en-US" sz="2800">
                <a:latin typeface="宋体" panose="02010600030101010101" pitchFamily="2" charset="-122"/>
              </a:rPr>
              <a:t>多头连接银行做清算</a:t>
            </a:r>
          </a:p>
          <a:p>
            <a:pPr lvl="1"/>
            <a:r>
              <a:rPr lang="zh-CN" altLang="en-US" sz="2400">
                <a:latin typeface="宋体" panose="02010600030101010101" pitchFamily="2" charset="-122"/>
              </a:rPr>
              <a:t>各银行机构业务处理平台连接的标准不统一，多头开发、重复建设。 </a:t>
            </a:r>
          </a:p>
          <a:p>
            <a:pPr lvl="1"/>
            <a:r>
              <a:rPr lang="zh-CN" altLang="en-US" sz="2400">
                <a:latin typeface="宋体" panose="02010600030101010101" pitchFamily="2" charset="-122"/>
              </a:rPr>
              <a:t>支付机构系统安全性及风控管理水平参差不齐且缺乏配套的风险保障措施，风险可能累及银行。</a:t>
            </a:r>
          </a:p>
          <a:p>
            <a:pPr lvl="1"/>
            <a:r>
              <a:rPr lang="zh-CN" altLang="en-US" sz="2400">
                <a:latin typeface="宋体" panose="02010600030101010101" pitchFamily="2" charset="-122"/>
              </a:rPr>
              <a:t>交易处理过程和交易信息透明度低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Grp="1" noChangeArrowheads="1"/>
          </p:cNvSpPr>
          <p:nvPr>
            <p:ph type="ctrTitle"/>
          </p:nvPr>
        </p:nvSpPr>
        <p:spPr/>
        <p:txBody>
          <a:bodyPr/>
          <a:lstStyle/>
          <a:p>
            <a:r>
              <a:rPr lang="zh-CN" altLang="en-US" sz="3200">
                <a:ea typeface="微软雅黑" panose="020B0503020204020204" pitchFamily="34" charset="-122"/>
              </a:rPr>
              <a:t>银行卡清算机构管理</a:t>
            </a:r>
          </a:p>
        </p:txBody>
      </p:sp>
      <p:sp>
        <p:nvSpPr>
          <p:cNvPr id="247813" name="Rectangle 5"/>
          <p:cNvSpPr>
            <a:spLocks noGrp="1" noChangeArrowheads="1"/>
          </p:cNvSpPr>
          <p:nvPr>
            <p:ph type="subTitle" idx="1"/>
          </p:nvPr>
        </p:nvSpPr>
        <p:spPr/>
        <p:txBody>
          <a:bodyPr/>
          <a:lstStyle/>
          <a:p>
            <a:endParaRPr lang="ja-JP" altLang="ja-JP"/>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chor="ctr"/>
          <a:lstStyle/>
          <a:p>
            <a:r>
              <a:rPr lang="zh-CN" altLang="en-US" sz="3200">
                <a:ea typeface="微软雅黑" panose="020B0503020204020204" pitchFamily="34" charset="-122"/>
              </a:rPr>
              <a:t>银行卡清算机构管理</a:t>
            </a:r>
          </a:p>
        </p:txBody>
      </p:sp>
      <p:sp>
        <p:nvSpPr>
          <p:cNvPr id="249859" name="Rectangle 3"/>
          <p:cNvSpPr>
            <a:spLocks noGrp="1" noChangeArrowheads="1"/>
          </p:cNvSpPr>
          <p:nvPr>
            <p:ph type="body" idx="1"/>
          </p:nvPr>
        </p:nvSpPr>
        <p:spPr/>
        <p:txBody>
          <a:bodyPr/>
          <a:lstStyle/>
          <a:p>
            <a:r>
              <a:rPr lang="en-US" altLang="zh-CN" sz="2400">
                <a:latin typeface="宋体" panose="02010600030101010101" pitchFamily="2" charset="-122"/>
              </a:rPr>
              <a:t>《</a:t>
            </a:r>
            <a:r>
              <a:rPr lang="zh-CN" altLang="en-US" sz="2400">
                <a:latin typeface="宋体" panose="02010600030101010101" pitchFamily="2" charset="-122"/>
              </a:rPr>
              <a:t>国务院关于实施银行卡清算机构准入管理的决定</a:t>
            </a:r>
            <a:r>
              <a:rPr lang="en-US" altLang="zh-CN" sz="2400">
                <a:latin typeface="宋体" panose="02010600030101010101" pitchFamily="2" charset="-122"/>
              </a:rPr>
              <a:t>》</a:t>
            </a:r>
          </a:p>
          <a:p>
            <a:r>
              <a:rPr lang="en-US" altLang="zh-CN" sz="2400">
                <a:latin typeface="宋体" panose="02010600030101010101" pitchFamily="2" charset="-122"/>
              </a:rPr>
              <a:t>《</a:t>
            </a:r>
            <a:r>
              <a:rPr lang="zh-CN" altLang="en-US" sz="2400">
                <a:latin typeface="宋体" panose="02010600030101010101" pitchFamily="2" charset="-122"/>
              </a:rPr>
              <a:t>银行卡清算机构管理办法</a:t>
            </a:r>
            <a:r>
              <a:rPr lang="en-US" altLang="zh-CN" sz="2400">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839714" y="2479222"/>
          <a:ext cx="7858154" cy="3901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p:nvPr/>
        </p:nvSpPr>
        <p:spPr bwMode="auto">
          <a:xfrm>
            <a:off x="2" y="908050"/>
            <a:ext cx="6156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rgbClr val="FFCC66"/>
                </a:solidFill>
                <a:latin typeface="+mj-lt"/>
                <a:ea typeface="+mj-ea"/>
                <a:cs typeface="+mj-cs"/>
              </a:defRPr>
            </a:lvl1pPr>
            <a:lvl2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rgbClr val="FFCC66"/>
                </a:solidFill>
                <a:latin typeface="Arial" panose="020B0604020202020204" pitchFamily="34" charset="0"/>
                <a:ea typeface="宋体" panose="02010600030101010101" pitchFamily="2" charset="-122"/>
              </a:defRPr>
            </a:lvl9pPr>
          </a:lstStyle>
          <a:p>
            <a:pPr algn="l">
              <a:lnSpc>
                <a:spcPct val="120000"/>
              </a:lnSpc>
              <a:defRPr/>
            </a:pPr>
            <a:r>
              <a:rPr lang="en-US" altLang="zh-CN" sz="3200" b="1" spc="100" dirty="0">
                <a:solidFill>
                  <a:prstClr val="black">
                    <a:lumMod val="65000"/>
                    <a:lumOff val="35000"/>
                  </a:prstClr>
                </a:solidFill>
                <a:effectLst>
                  <a:outerShdw blurRad="38100" dist="38100" dir="2700000" algn="tl">
                    <a:srgbClr val="000000">
                      <a:alpha val="25000"/>
                    </a:srgbClr>
                  </a:outerShdw>
                </a:effectLst>
                <a:latin typeface="微软雅黑" panose="020B0503020204020204" pitchFamily="34" charset="-122"/>
                <a:ea typeface="微软雅黑" panose="020B0503020204020204" pitchFamily="34" charset="-122"/>
                <a:cs typeface="+mn-cs"/>
              </a:rPr>
              <a:t>    </a:t>
            </a:r>
          </a:p>
        </p:txBody>
      </p:sp>
      <p:sp>
        <p:nvSpPr>
          <p:cNvPr id="6" name="TextBox 10"/>
          <p:cNvSpPr txBox="1">
            <a:spLocks noChangeArrowheads="1"/>
          </p:cNvSpPr>
          <p:nvPr/>
        </p:nvSpPr>
        <p:spPr bwMode="auto">
          <a:xfrm>
            <a:off x="1258888" y="1052515"/>
            <a:ext cx="7308850" cy="60483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zh-CN" altLang="en-US" sz="2800">
                <a:solidFill>
                  <a:schemeClr val="tx2"/>
                </a:solidFill>
                <a:latin typeface="Tahoma" panose="020B0604030504040204" pitchFamily="34" charset="0"/>
                <a:ea typeface="微软雅黑" panose="020B0503020204020204" pitchFamily="34" charset="-122"/>
              </a:rPr>
              <a:t>银行卡清算业务定义</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Box 15"/>
          <p:cNvSpPr txBox="1">
            <a:spLocks noChangeArrowheads="1"/>
          </p:cNvSpPr>
          <p:nvPr/>
        </p:nvSpPr>
        <p:spPr bwMode="auto">
          <a:xfrm>
            <a:off x="928688" y="1285877"/>
            <a:ext cx="7715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60000"/>
              </a:lnSpc>
              <a:spcBef>
                <a:spcPct val="20000"/>
              </a:spcBef>
            </a:pPr>
            <a:endParaRPr lang="zh-CN" altLang="zh-CN" sz="2400" b="1">
              <a:solidFill>
                <a:srgbClr val="0000CC"/>
              </a:solidFill>
              <a:latin typeface="华文中宋" panose="02010600040101010101" pitchFamily="2" charset="-122"/>
              <a:ea typeface="华文中宋" panose="02010600040101010101" pitchFamily="2" charset="-122"/>
            </a:endParaRPr>
          </a:p>
        </p:txBody>
      </p:sp>
      <p:sp>
        <p:nvSpPr>
          <p:cNvPr id="252931" name="内容占位符 5"/>
          <p:cNvSpPr>
            <a:spLocks noGrp="1"/>
          </p:cNvSpPr>
          <p:nvPr>
            <p:ph idx="4294967295"/>
          </p:nvPr>
        </p:nvSpPr>
        <p:spPr>
          <a:xfrm>
            <a:off x="457200" y="1071563"/>
            <a:ext cx="8229600" cy="5429250"/>
          </a:xfrm>
        </p:spPr>
        <p:txBody>
          <a:bodyPr/>
          <a:lstStyle/>
          <a:p>
            <a:pPr>
              <a:buFont typeface="Wingdings" panose="05000000000000000000" pitchFamily="2" charset="2"/>
              <a:buNone/>
            </a:pPr>
            <a:r>
              <a:rPr lang="en-US" altLang="zh-CN" b="1"/>
              <a:t>         </a:t>
            </a:r>
          </a:p>
          <a:p>
            <a:pPr>
              <a:buFont typeface="Wingdings" panose="05000000000000000000" pitchFamily="2" charset="2"/>
              <a:buNone/>
            </a:pPr>
            <a:endParaRPr lang="en-US" altLang="zh-CN" sz="2800"/>
          </a:p>
        </p:txBody>
      </p:sp>
      <p:graphicFrame>
        <p:nvGraphicFramePr>
          <p:cNvPr id="7" name="图示 6"/>
          <p:cNvGraphicFramePr/>
          <p:nvPr/>
        </p:nvGraphicFramePr>
        <p:xfrm>
          <a:off x="611560" y="2060848"/>
          <a:ext cx="7747794" cy="4524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2933" name="内容占位符 2"/>
          <p:cNvSpPr txBox="1"/>
          <p:nvPr/>
        </p:nvSpPr>
        <p:spPr bwMode="auto">
          <a:xfrm>
            <a:off x="781050" y="692152"/>
            <a:ext cx="83629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20000"/>
              </a:spcBef>
            </a:pPr>
            <a:r>
              <a:rPr lang="zh-CN" altLang="en-US" sz="2800">
                <a:solidFill>
                  <a:schemeClr val="tx2"/>
                </a:solidFill>
                <a:latin typeface="Tahoma" panose="020B0604030504040204" pitchFamily="34" charset="0"/>
                <a:ea typeface="微软雅黑" panose="020B0503020204020204" pitchFamily="34" charset="-122"/>
              </a:rPr>
              <a:t>申请成立银行卡清算机构的条件和程序</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3413" y="1800227"/>
            <a:ext cx="1727200"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基础设施和灾备系统</a:t>
            </a:r>
          </a:p>
        </p:txBody>
      </p:sp>
      <p:sp>
        <p:nvSpPr>
          <p:cNvPr id="5" name="矩形 4"/>
          <p:cNvSpPr/>
          <p:nvPr/>
        </p:nvSpPr>
        <p:spPr>
          <a:xfrm>
            <a:off x="720725" y="3959227"/>
            <a:ext cx="1727200"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任职资格</a:t>
            </a:r>
          </a:p>
        </p:txBody>
      </p:sp>
      <p:sp>
        <p:nvSpPr>
          <p:cNvPr id="6" name="矩形 5"/>
          <p:cNvSpPr/>
          <p:nvPr/>
        </p:nvSpPr>
        <p:spPr>
          <a:xfrm>
            <a:off x="2808290" y="1800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股东资格</a:t>
            </a:r>
          </a:p>
        </p:txBody>
      </p:sp>
      <p:sp>
        <p:nvSpPr>
          <p:cNvPr id="7" name="矩形 6"/>
          <p:cNvSpPr/>
          <p:nvPr/>
        </p:nvSpPr>
        <p:spPr>
          <a:xfrm>
            <a:off x="2808290" y="3959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风险防范</a:t>
            </a:r>
          </a:p>
        </p:txBody>
      </p:sp>
      <p:sp>
        <p:nvSpPr>
          <p:cNvPr id="8" name="矩形 7"/>
          <p:cNvSpPr/>
          <p:nvPr/>
        </p:nvSpPr>
        <p:spPr>
          <a:xfrm>
            <a:off x="4895850" y="1800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标准体系</a:t>
            </a:r>
          </a:p>
        </p:txBody>
      </p:sp>
      <p:sp>
        <p:nvSpPr>
          <p:cNvPr id="9" name="矩形 8"/>
          <p:cNvSpPr/>
          <p:nvPr/>
        </p:nvSpPr>
        <p:spPr>
          <a:xfrm>
            <a:off x="4895850" y="3959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144000"/>
          <a:lstStyle/>
          <a:p>
            <a:pPr algn="ctr" eaLnBrk="0" hangingPunct="0">
              <a:defRPr/>
            </a:pPr>
            <a:endParaRPr lang="en-US" altLang="zh-CN"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defRPr/>
            </a:pPr>
            <a:r>
              <a:rPr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内控机制</a:t>
            </a:r>
          </a:p>
        </p:txBody>
      </p:sp>
      <p:sp>
        <p:nvSpPr>
          <p:cNvPr id="10" name="矩形 9"/>
          <p:cNvSpPr/>
          <p:nvPr/>
        </p:nvSpPr>
        <p:spPr>
          <a:xfrm>
            <a:off x="720725" y="1800227"/>
            <a:ext cx="1728788"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注册资本</a:t>
            </a:r>
          </a:p>
          <a:p>
            <a:pPr algn="ctr" eaLnBrk="0" hangingPunct="0"/>
            <a:r>
              <a:rPr lang="zh-CN" altLang="en-US"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（不低于</a:t>
            </a:r>
            <a:r>
              <a:rPr lang="en-US" altLang="zh-CN"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10</a:t>
            </a:r>
            <a:r>
              <a:rPr lang="zh-CN" altLang="en-US" sz="1600">
                <a:solidFill>
                  <a:schemeClr val="bg1"/>
                </a:solidFill>
                <a:latin typeface="微软雅黑" panose="020B0503020204020204" pitchFamily="34" charset="-122"/>
                <a:ea typeface="微软雅黑" panose="020B0503020204020204" pitchFamily="34" charset="-122"/>
                <a:cs typeface="宋体" panose="02010600030101010101" pitchFamily="2" charset="-122"/>
              </a:rPr>
              <a:t>亿人民币）</a:t>
            </a:r>
          </a:p>
        </p:txBody>
      </p:sp>
      <p:sp>
        <p:nvSpPr>
          <p:cNvPr id="11" name="矩形 10"/>
          <p:cNvSpPr/>
          <p:nvPr/>
        </p:nvSpPr>
        <p:spPr>
          <a:xfrm>
            <a:off x="6983415" y="3959227"/>
            <a:ext cx="1728787" cy="1871663"/>
          </a:xfrm>
          <a:prstGeom prst="rect">
            <a:avLst/>
          </a:prstGeom>
          <a:solidFill>
            <a:srgbClr val="4B86C5">
              <a:alpha val="81000"/>
            </a:srgbClr>
          </a:solidFill>
          <a:ln w="63500" cmpd="dbl">
            <a:solidFill>
              <a:srgbClr val="5B91CB">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solidFill>
                  <a:schemeClr val="bg1"/>
                </a:solidFill>
                <a:latin typeface="微软雅黑" panose="020B0503020204020204" pitchFamily="34" charset="-122"/>
                <a:ea typeface="微软雅黑" panose="020B0503020204020204" pitchFamily="34" charset="-122"/>
                <a:cs typeface="宋体" panose="02010600030101010101" pitchFamily="2" charset="-122"/>
              </a:rPr>
              <a:t> </a:t>
            </a:r>
          </a:p>
          <a:p>
            <a:pPr algn="ctr" eaLnBrk="0" hangingPunct="0"/>
            <a:r>
              <a:rPr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信息安全保障和反洗钱措施</a:t>
            </a:r>
          </a:p>
        </p:txBody>
      </p:sp>
      <p:pic>
        <p:nvPicPr>
          <p:cNvPr id="253962"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9902" y="2973388"/>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3"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2768600"/>
            <a:ext cx="966788"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3964" name="组合 26"/>
          <p:cNvGrpSpPr/>
          <p:nvPr/>
        </p:nvGrpSpPr>
        <p:grpSpPr bwMode="auto">
          <a:xfrm>
            <a:off x="3875088" y="5162550"/>
            <a:ext cx="552450" cy="539750"/>
            <a:chOff x="3707904" y="4989245"/>
            <a:chExt cx="789698" cy="789698"/>
          </a:xfrm>
        </p:grpSpPr>
        <p:sp>
          <p:nvSpPr>
            <p:cNvPr id="24" name="椭圆 23"/>
            <p:cNvSpPr/>
            <p:nvPr/>
          </p:nvSpPr>
          <p:spPr>
            <a:xfrm>
              <a:off x="3707904" y="4989245"/>
              <a:ext cx="789698" cy="789698"/>
            </a:xfrm>
            <a:prstGeom prst="ellipse">
              <a:avLst/>
            </a:pr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60000"/>
                </a:lnSpc>
                <a:spcBef>
                  <a:spcPct val="20000"/>
                </a:spcBef>
                <a:defRPr/>
              </a:pPr>
              <a:endParaRPr lang="zh-CN" altLang="en-US" sz="2400" b="1"/>
            </a:p>
          </p:txBody>
        </p:sp>
        <p:cxnSp>
          <p:nvCxnSpPr>
            <p:cNvPr id="26" name="直接连接符 25"/>
            <p:cNvCxnSpPr>
              <a:stCxn id="24" idx="1"/>
              <a:endCxn id="24" idx="5"/>
            </p:cNvCxnSpPr>
            <p:nvPr/>
          </p:nvCxnSpPr>
          <p:spPr>
            <a:xfrm>
              <a:off x="3823635" y="5105377"/>
              <a:ext cx="558235" cy="557434"/>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3426" name="Picture 2"/>
          <p:cNvPicPr>
            <a:picLocks noChangeAspect="1" noChangeArrowheads="1"/>
          </p:cNvPicPr>
          <p:nvPr/>
        </p:nvPicPr>
        <p:blipFill rotWithShape="1">
          <a:blip r:embed="rId4">
            <a:clrChange>
              <a:clrFrom>
                <a:srgbClr val="6C7A81"/>
              </a:clrFrom>
              <a:clrTo>
                <a:srgbClr val="6C7A81">
                  <a:alpha val="0"/>
                </a:srgbClr>
              </a:clrTo>
            </a:clrChange>
          </a:blip>
          <a:srcRect l="6955" t="11622" r="7173" b="5020"/>
          <a:stretch>
            <a:fillRect/>
          </a:stretch>
        </p:blipFill>
        <p:spPr bwMode="auto">
          <a:xfrm>
            <a:off x="7715272" y="2786058"/>
            <a:ext cx="864096" cy="934134"/>
          </a:xfrm>
          <a:prstGeom prst="ellipse">
            <a:avLst/>
          </a:prstGeom>
          <a:noFill/>
          <a:ln>
            <a:noFill/>
          </a:ln>
        </p:spPr>
      </p:pic>
      <p:pic>
        <p:nvPicPr>
          <p:cNvPr id="253968" name="图片 2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240" y="2925763"/>
            <a:ext cx="7254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9" name="图片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5000625"/>
            <a:ext cx="736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3970" name="组合 103427"/>
          <p:cNvGrpSpPr/>
          <p:nvPr/>
        </p:nvGrpSpPr>
        <p:grpSpPr bwMode="auto">
          <a:xfrm>
            <a:off x="7673977" y="5013327"/>
            <a:ext cx="866775" cy="735013"/>
            <a:chOff x="7027537" y="4592739"/>
            <a:chExt cx="1512888" cy="1155700"/>
          </a:xfrm>
        </p:grpSpPr>
        <p:sp>
          <p:nvSpPr>
            <p:cNvPr id="36" name="流程图: 数据 35"/>
            <p:cNvSpPr/>
            <p:nvPr/>
          </p:nvSpPr>
          <p:spPr>
            <a:xfrm rot="5400000">
              <a:off x="6633949" y="4986327"/>
              <a:ext cx="1155700" cy="368525"/>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7" name="流程图: 数据 36"/>
            <p:cNvSpPr/>
            <p:nvPr/>
          </p:nvSpPr>
          <p:spPr>
            <a:xfrm rot="5400000">
              <a:off x="7395935" y="4986327"/>
              <a:ext cx="1155700" cy="36852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8" name="流程图: 数据 37"/>
            <p:cNvSpPr/>
            <p:nvPr/>
          </p:nvSpPr>
          <p:spPr>
            <a:xfrm rot="5400000" flipV="1">
              <a:off x="7014941" y="4987713"/>
              <a:ext cx="1155700" cy="36575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sp>
          <p:nvSpPr>
            <p:cNvPr id="39" name="流程图: 数据 38"/>
            <p:cNvSpPr/>
            <p:nvPr/>
          </p:nvSpPr>
          <p:spPr>
            <a:xfrm rot="5400000" flipV="1">
              <a:off x="7778313" y="4986327"/>
              <a:ext cx="1155700" cy="368523"/>
            </a:xfrm>
            <a:prstGeom prst="flowChartInputOutput">
              <a:avLst/>
            </a:prstGeom>
            <a:noFill/>
            <a:ln w="38100">
              <a:solidFill>
                <a:schemeClr val="bg1"/>
              </a:solidFill>
            </a:ln>
          </p:spPr>
          <p:style>
            <a:lnRef idx="2">
              <a:schemeClr val="accent5"/>
            </a:lnRef>
            <a:fillRef idx="1">
              <a:schemeClr val="lt1"/>
            </a:fillRef>
            <a:effectRef idx="0">
              <a:schemeClr val="accent5"/>
            </a:effectRef>
            <a:fontRef idx="minor">
              <a:schemeClr val="dk1"/>
            </a:fontRef>
          </p:style>
          <p:txBody>
            <a:bodyPr anchor="ctr"/>
            <a:lstStyle/>
            <a:p>
              <a:pPr algn="ctr" eaLnBrk="0" hangingPunct="0">
                <a:lnSpc>
                  <a:spcPct val="160000"/>
                </a:lnSpc>
                <a:spcBef>
                  <a:spcPct val="20000"/>
                </a:spcBef>
                <a:defRPr/>
              </a:pPr>
              <a:endParaRPr lang="zh-CN" altLang="en-US" sz="2400" b="1"/>
            </a:p>
          </p:txBody>
        </p:sp>
        <p:cxnSp>
          <p:nvCxnSpPr>
            <p:cNvPr id="40" name="曲线连接符 39"/>
            <p:cNvCxnSpPr/>
            <p:nvPr/>
          </p:nvCxnSpPr>
          <p:spPr>
            <a:xfrm flipV="1">
              <a:off x="7154996" y="4949684"/>
              <a:ext cx="1183157" cy="579098"/>
            </a:xfrm>
            <a:prstGeom prst="curvedConnector3">
              <a:avLst>
                <a:gd name="adj1" fmla="val 50000"/>
              </a:avLst>
            </a:prstGeom>
            <a:ln w="381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pic>
        <p:nvPicPr>
          <p:cNvPr id="253976" name="Picture 10"/>
          <p:cNvPicPr>
            <a:picLocks noChangeAspect="1" noChangeArrowheads="1"/>
          </p:cNvPicPr>
          <p:nvPr/>
        </p:nvPicPr>
        <p:blipFill>
          <a:blip r:embed="rId7">
            <a:clrChange>
              <a:clrFrom>
                <a:srgbClr val="7FC503"/>
              </a:clrFrom>
              <a:clrTo>
                <a:srgbClr val="7FC503">
                  <a:alpha val="0"/>
                </a:srgbClr>
              </a:clrTo>
            </a:clrChange>
            <a:extLst>
              <a:ext uri="{28A0092B-C50C-407E-A947-70E740481C1C}">
                <a14:useLocalDpi xmlns:a14="http://schemas.microsoft.com/office/drawing/2010/main" val="0"/>
              </a:ext>
            </a:extLst>
          </a:blip>
          <a:srcRect/>
          <a:stretch>
            <a:fillRect/>
          </a:stretch>
        </p:blipFill>
        <p:spPr bwMode="auto">
          <a:xfrm>
            <a:off x="1754190" y="5106988"/>
            <a:ext cx="6572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77" name="内容占位符 2"/>
          <p:cNvSpPr txBox="1"/>
          <p:nvPr/>
        </p:nvSpPr>
        <p:spPr bwMode="auto">
          <a:xfrm>
            <a:off x="1763715" y="620713"/>
            <a:ext cx="57610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pPr>
            <a:r>
              <a:rPr lang="zh-CN" altLang="en-US" sz="2800">
                <a:solidFill>
                  <a:schemeClr val="tx2"/>
                </a:solidFill>
                <a:latin typeface="Tahoma" panose="020B0604030504040204" pitchFamily="34" charset="0"/>
                <a:ea typeface="微软雅黑" panose="020B0503020204020204" pitchFamily="34" charset="-122"/>
              </a:rPr>
              <a:t>申请成立的条件</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内容占位符 2"/>
          <p:cNvSpPr>
            <a:spLocks noGrp="1"/>
          </p:cNvSpPr>
          <p:nvPr>
            <p:ph idx="4294967295"/>
          </p:nvPr>
        </p:nvSpPr>
        <p:spPr>
          <a:xfrm>
            <a:off x="431800" y="1700213"/>
            <a:ext cx="8229600" cy="4525962"/>
          </a:xfrm>
        </p:spPr>
        <p:txBody>
          <a:bodyPr/>
          <a:lstStyle/>
          <a:p>
            <a:pPr marL="0" indent="0" algn="just">
              <a:buNone/>
            </a:pPr>
            <a:r>
              <a:rPr lang="en-US" altLang="zh-CN" sz="2700"/>
              <a:t>      </a:t>
            </a:r>
            <a:r>
              <a:rPr lang="zh-CN" altLang="en-US" sz="2400"/>
              <a:t>至少具有符合规定条件的持股</a:t>
            </a:r>
            <a:r>
              <a:rPr lang="en-US" altLang="zh-CN" sz="2400"/>
              <a:t>20%</a:t>
            </a:r>
            <a:r>
              <a:rPr lang="zh-CN" altLang="en-US" sz="2400"/>
              <a:t>以上的</a:t>
            </a:r>
            <a:r>
              <a:rPr lang="zh-CN" altLang="en-US" sz="2400" b="1" u="sng"/>
              <a:t>单一主要出资人</a:t>
            </a:r>
            <a:r>
              <a:rPr lang="zh-CN" altLang="en-US" sz="2400"/>
              <a:t>，或者符合规定条件的合计持股</a:t>
            </a:r>
            <a:r>
              <a:rPr lang="en-US" altLang="zh-CN" sz="2400"/>
              <a:t>25%</a:t>
            </a:r>
            <a:r>
              <a:rPr lang="zh-CN" altLang="en-US" sz="2400"/>
              <a:t>以上的</a:t>
            </a:r>
            <a:r>
              <a:rPr lang="zh-CN" altLang="en-US" sz="2400" b="1" u="sng"/>
              <a:t>多个主要出资人</a:t>
            </a:r>
            <a:r>
              <a:rPr lang="zh-CN" altLang="en-US" sz="2400"/>
              <a:t>，前述主要出资人申请前一年总资产不低于</a:t>
            </a:r>
            <a:r>
              <a:rPr lang="en-US" altLang="zh-CN" sz="2400"/>
              <a:t>20</a:t>
            </a:r>
            <a:r>
              <a:rPr lang="zh-CN" altLang="en-US" sz="2400"/>
              <a:t>亿元人民币或者净资产不低于</a:t>
            </a:r>
            <a:r>
              <a:rPr lang="en-US" altLang="zh-CN" sz="2400"/>
              <a:t>5</a:t>
            </a:r>
            <a:r>
              <a:rPr lang="zh-CN" altLang="en-US" sz="2400"/>
              <a:t>亿元人民币，且提出申请前应当连续从事银行、支付或者清算等业务</a:t>
            </a:r>
            <a:r>
              <a:rPr lang="en-US" altLang="zh-CN" sz="2400"/>
              <a:t>5</a:t>
            </a:r>
            <a:r>
              <a:rPr lang="zh-CN" altLang="en-US" sz="2400"/>
              <a:t>年以上，连续盈利</a:t>
            </a:r>
            <a:r>
              <a:rPr lang="en-US" altLang="zh-CN" sz="2400"/>
              <a:t>3</a:t>
            </a:r>
            <a:r>
              <a:rPr lang="zh-CN" altLang="en-US" sz="2400"/>
              <a:t>年以上，最近</a:t>
            </a:r>
            <a:r>
              <a:rPr lang="en-US" altLang="zh-CN" sz="2400"/>
              <a:t>3</a:t>
            </a:r>
            <a:r>
              <a:rPr lang="zh-CN" altLang="en-US" sz="2400"/>
              <a:t>年无重大违法违规记录；</a:t>
            </a:r>
          </a:p>
          <a:p>
            <a:pPr marL="0" indent="0" algn="just">
              <a:buNone/>
            </a:pPr>
            <a:r>
              <a:rPr lang="zh-CN" altLang="en-US" sz="2400"/>
              <a:t>      其他单一持股比例超过</a:t>
            </a:r>
            <a:r>
              <a:rPr lang="en-US" altLang="zh-CN" sz="2400"/>
              <a:t>10%</a:t>
            </a:r>
            <a:r>
              <a:rPr lang="zh-CN" altLang="en-US" sz="2400"/>
              <a:t>的出资人净资产不低于</a:t>
            </a:r>
            <a:r>
              <a:rPr lang="en-US" altLang="zh-CN" sz="2400"/>
              <a:t>2</a:t>
            </a:r>
            <a:r>
              <a:rPr lang="zh-CN" altLang="en-US" sz="2400"/>
              <a:t>亿元人民币，具有持续盈利能力、信誉良好，最近</a:t>
            </a:r>
            <a:r>
              <a:rPr lang="en-US" altLang="zh-CN" sz="2400"/>
              <a:t>3</a:t>
            </a:r>
            <a:r>
              <a:rPr lang="zh-CN" altLang="en-US" sz="2400"/>
              <a:t>年无重大违法违规记录。</a:t>
            </a:r>
          </a:p>
          <a:p>
            <a:pPr marL="0" indent="0" algn="just">
              <a:buNone/>
            </a:pPr>
            <a:r>
              <a:rPr lang="zh-CN" altLang="en-US" sz="2400"/>
              <a:t>      前置条件：银行业金融机构申请发起设立或者投资于银行卡清算机构的，应当依法报经银监会批准。</a:t>
            </a:r>
          </a:p>
        </p:txBody>
      </p:sp>
      <p:sp>
        <p:nvSpPr>
          <p:cNvPr id="6" name="TextBox 10"/>
          <p:cNvSpPr txBox="1">
            <a:spLocks noChangeArrowheads="1"/>
          </p:cNvSpPr>
          <p:nvPr/>
        </p:nvSpPr>
        <p:spPr bwMode="auto">
          <a:xfrm>
            <a:off x="1547815" y="863600"/>
            <a:ext cx="6192837" cy="60483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zh-CN" altLang="en-US" sz="2800">
                <a:solidFill>
                  <a:schemeClr val="tx2"/>
                </a:solidFill>
                <a:latin typeface="Tahoma" panose="020B0604030504040204" pitchFamily="34" charset="0"/>
                <a:ea typeface="微软雅黑" panose="020B0503020204020204" pitchFamily="34" charset="-122"/>
              </a:rPr>
              <a:t>股东资格</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1435488" y="2204864"/>
          <a:ext cx="6520888" cy="3998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6003" name="内容占位符 2"/>
          <p:cNvSpPr txBox="1"/>
          <p:nvPr/>
        </p:nvSpPr>
        <p:spPr bwMode="auto">
          <a:xfrm>
            <a:off x="1187450" y="1079502"/>
            <a:ext cx="77152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pPr>
            <a:r>
              <a:rPr lang="en-US" altLang="zh-CN" sz="2800">
                <a:solidFill>
                  <a:schemeClr val="tx2"/>
                </a:solidFill>
                <a:latin typeface="Tahoma" panose="020B0604030504040204" pitchFamily="34" charset="0"/>
                <a:ea typeface="微软雅黑" panose="020B0503020204020204" pitchFamily="34" charset="-122"/>
              </a:rPr>
              <a:t>     </a:t>
            </a:r>
            <a:r>
              <a:rPr lang="zh-CN" altLang="en-US" sz="2800">
                <a:solidFill>
                  <a:schemeClr val="tx2"/>
                </a:solidFill>
                <a:latin typeface="Tahoma" panose="020B0604030504040204" pitchFamily="34" charset="0"/>
                <a:ea typeface="微软雅黑" panose="020B0503020204020204" pitchFamily="34" charset="-122"/>
              </a:rPr>
              <a:t>基础设施与灾备系统</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150940" y="765177"/>
            <a:ext cx="7793037" cy="911225"/>
          </a:xfrm>
        </p:spPr>
        <p:txBody>
          <a:bodyPr anchor="ctr"/>
          <a:lstStyle/>
          <a:p>
            <a:r>
              <a:rPr lang="zh-CN" altLang="en-US" sz="3200" b="1">
                <a:ea typeface="微软雅黑" panose="020B0503020204020204" pitchFamily="34" charset="-122"/>
              </a:rPr>
              <a:t>银行卡清算机构申请程序</a:t>
            </a:r>
            <a:r>
              <a:rPr lang="zh-CN" altLang="en-US" sz="3200" b="1"/>
              <a:t> </a:t>
            </a:r>
          </a:p>
        </p:txBody>
      </p:sp>
      <p:sp>
        <p:nvSpPr>
          <p:cNvPr id="260099" name="Rectangle 3"/>
          <p:cNvSpPr>
            <a:spLocks noGrp="1" noChangeArrowheads="1"/>
          </p:cNvSpPr>
          <p:nvPr>
            <p:ph type="body" idx="4294967295"/>
          </p:nvPr>
        </p:nvSpPr>
        <p:spPr>
          <a:xfrm>
            <a:off x="468315" y="1944688"/>
            <a:ext cx="7786687" cy="4525962"/>
          </a:xfrm>
        </p:spPr>
        <p:txBody>
          <a:bodyPr/>
          <a:lstStyle/>
          <a:p>
            <a:pPr>
              <a:lnSpc>
                <a:spcPct val="80000"/>
              </a:lnSpc>
            </a:pPr>
            <a:r>
              <a:rPr lang="zh-CN" altLang="en-US" sz="2400">
                <a:latin typeface="宋体" panose="02010600030101010101" pitchFamily="2" charset="-122"/>
              </a:rPr>
              <a:t>银行卡清算机构准入分为筹备和开业两阶段</a:t>
            </a:r>
          </a:p>
          <a:p>
            <a:pPr marL="971550" lvl="1" indent="-514350">
              <a:lnSpc>
                <a:spcPct val="80000"/>
              </a:lnSpc>
            </a:pPr>
            <a:r>
              <a:rPr lang="zh-CN" altLang="en-US" sz="2000">
                <a:latin typeface="宋体" panose="02010600030101010101" pitchFamily="2" charset="-122"/>
              </a:rPr>
              <a:t>人民银行根据有利于银行卡清算市场公平竞争和健康发展的审慎性原则以及中国银行业监督管理委员会的意见，自受理之日起</a:t>
            </a:r>
            <a:r>
              <a:rPr lang="en-US" altLang="zh-CN" sz="2000">
                <a:latin typeface="宋体" panose="02010600030101010101" pitchFamily="2" charset="-122"/>
              </a:rPr>
              <a:t>90</a:t>
            </a:r>
            <a:r>
              <a:rPr lang="zh-CN" altLang="en-US" sz="2000">
                <a:latin typeface="宋体" panose="02010600030101010101" pitchFamily="2" charset="-122"/>
              </a:rPr>
              <a:t>日内作出批准或不批准的决定。</a:t>
            </a:r>
          </a:p>
          <a:p>
            <a:pPr marL="971550" lvl="1" indent="-514350">
              <a:lnSpc>
                <a:spcPct val="80000"/>
              </a:lnSpc>
            </a:pPr>
            <a:r>
              <a:rPr lang="zh-CN" altLang="en-US" sz="2000">
                <a:latin typeface="宋体" panose="02010600030101010101" pitchFamily="2" charset="-122"/>
              </a:rPr>
              <a:t>人民银行收到银行卡清算机构筹备、开业申请的，自受理之日起</a:t>
            </a:r>
            <a:r>
              <a:rPr lang="en-US" altLang="zh-CN" sz="2000">
                <a:latin typeface="宋体" panose="02010600030101010101" pitchFamily="2" charset="-122"/>
              </a:rPr>
              <a:t>10</a:t>
            </a:r>
            <a:r>
              <a:rPr lang="zh-CN" altLang="en-US" sz="2000">
                <a:latin typeface="宋体" panose="02010600030101010101" pitchFamily="2" charset="-122"/>
              </a:rPr>
              <a:t>日内，将申请材料送交银监会。银监会自收到申请材料之日起</a:t>
            </a:r>
            <a:r>
              <a:rPr lang="en-US" altLang="zh-CN" sz="2000">
                <a:latin typeface="宋体" panose="02010600030101010101" pitchFamily="2" charset="-122"/>
              </a:rPr>
              <a:t>30</a:t>
            </a:r>
            <a:r>
              <a:rPr lang="zh-CN" altLang="en-US" sz="2000">
                <a:latin typeface="宋体" panose="02010600030101010101" pitchFamily="2" charset="-122"/>
              </a:rPr>
              <a:t>日内出具书面意见，送交人民银行。</a:t>
            </a:r>
            <a:r>
              <a:rPr lang="zh-CN" altLang="en-US">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p:txBody>
          <a:bodyPr anchor="ctr"/>
          <a:lstStyle/>
          <a:p>
            <a:r>
              <a:rPr lang="zh-CN" altLang="en-US" sz="3200" b="1">
                <a:ea typeface="微软雅黑" panose="020B0503020204020204" pitchFamily="34" charset="-122"/>
              </a:rPr>
              <a:t>银行卡清算机构申请程序</a:t>
            </a:r>
          </a:p>
        </p:txBody>
      </p:sp>
      <p:sp>
        <p:nvSpPr>
          <p:cNvPr id="261123" name="Rectangle 3"/>
          <p:cNvSpPr>
            <a:spLocks noGrp="1" noChangeArrowheads="1"/>
          </p:cNvSpPr>
          <p:nvPr>
            <p:ph type="body" idx="4294967295"/>
          </p:nvPr>
        </p:nvSpPr>
        <p:spPr>
          <a:xfrm>
            <a:off x="468313" y="1944690"/>
            <a:ext cx="8229600" cy="4498975"/>
          </a:xfrm>
        </p:spPr>
        <p:txBody>
          <a:bodyPr/>
          <a:lstStyle/>
          <a:p>
            <a:pPr>
              <a:lnSpc>
                <a:spcPct val="80000"/>
              </a:lnSpc>
            </a:pPr>
            <a:r>
              <a:rPr lang="zh-CN" altLang="en-US" sz="2400">
                <a:latin typeface="宋体" panose="02010600030101010101" pitchFamily="2" charset="-122"/>
              </a:rPr>
              <a:t>筹备申请获得批准的申请人应当自批准之日起</a:t>
            </a:r>
            <a:r>
              <a:rPr lang="en-US" altLang="zh-CN" sz="2400">
                <a:latin typeface="宋体" panose="02010600030101010101" pitchFamily="2" charset="-122"/>
              </a:rPr>
              <a:t>1</a:t>
            </a:r>
            <a:r>
              <a:rPr lang="zh-CN" altLang="en-US" sz="2400">
                <a:latin typeface="宋体" panose="02010600030101010101" pitchFamily="2" charset="-122"/>
              </a:rPr>
              <a:t>年内完成筹备工作（经人民银行批准，可以延长</a:t>
            </a:r>
            <a:r>
              <a:rPr lang="en-US" altLang="zh-CN" sz="2400">
                <a:latin typeface="宋体" panose="02010600030101010101" pitchFamily="2" charset="-122"/>
              </a:rPr>
              <a:t>3</a:t>
            </a:r>
            <a:r>
              <a:rPr lang="zh-CN" altLang="en-US" sz="2400">
                <a:latin typeface="宋体" panose="02010600030101010101" pitchFamily="2" charset="-122"/>
              </a:rPr>
              <a:t>个月） ，筹备期间不得从事银行卡清算业务。</a:t>
            </a:r>
          </a:p>
          <a:p>
            <a:pPr>
              <a:lnSpc>
                <a:spcPct val="80000"/>
              </a:lnSpc>
            </a:pPr>
            <a:endParaRPr lang="zh-CN" altLang="en-US" sz="2400">
              <a:latin typeface="宋体" panose="02010600030101010101" pitchFamily="2" charset="-122"/>
            </a:endParaRPr>
          </a:p>
          <a:p>
            <a:pPr>
              <a:lnSpc>
                <a:spcPct val="80000"/>
              </a:lnSpc>
            </a:pPr>
            <a:r>
              <a:rPr lang="zh-CN" altLang="en-US" sz="2400">
                <a:latin typeface="宋体" panose="02010600030101010101" pitchFamily="2" charset="-122"/>
              </a:rPr>
              <a:t>申请人应在筹备期届满前提出开业申请。开业申请获得批准的申请人将同时获发开业核准文件和银行卡清算业务许可证，并应当在</a:t>
            </a:r>
            <a:r>
              <a:rPr lang="en-US" altLang="zh-CN" sz="2400">
                <a:latin typeface="宋体" panose="02010600030101010101" pitchFamily="2" charset="-122"/>
              </a:rPr>
              <a:t>6</a:t>
            </a:r>
            <a:r>
              <a:rPr lang="zh-CN" altLang="en-US" sz="2400">
                <a:latin typeface="宋体" panose="02010600030101010101" pitchFamily="2" charset="-122"/>
              </a:rPr>
              <a:t>个月内开业。</a:t>
            </a:r>
          </a:p>
          <a:p>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idx="4294967295"/>
          </p:nvPr>
        </p:nvSpPr>
        <p:spPr/>
        <p:txBody>
          <a:bodyPr anchor="ctr"/>
          <a:lstStyle/>
          <a:p>
            <a:r>
              <a:rPr lang="zh-CN" altLang="en-US" sz="3200" b="1">
                <a:ea typeface="微软雅黑" panose="020B0503020204020204" pitchFamily="34" charset="-122"/>
              </a:rPr>
              <a:t>银行卡清算机构申请程序</a:t>
            </a:r>
          </a:p>
        </p:txBody>
      </p:sp>
      <p:sp>
        <p:nvSpPr>
          <p:cNvPr id="262147" name="Rectangle 3"/>
          <p:cNvSpPr>
            <a:spLocks noGrp="1" noChangeArrowheads="1"/>
          </p:cNvSpPr>
          <p:nvPr>
            <p:ph type="body" idx="4294967295"/>
          </p:nvPr>
        </p:nvSpPr>
        <p:spPr>
          <a:xfrm>
            <a:off x="468313" y="1944688"/>
            <a:ext cx="8229600" cy="4525962"/>
          </a:xfrm>
        </p:spPr>
        <p:txBody>
          <a:bodyPr/>
          <a:lstStyle/>
          <a:p>
            <a:pPr>
              <a:buFont typeface="Wingdings" panose="05000000000000000000" pitchFamily="2" charset="2"/>
              <a:buChar char="l"/>
            </a:pPr>
            <a:r>
              <a:rPr lang="en-US" altLang="zh-CN" sz="2400">
                <a:latin typeface="宋体" panose="02010600030101010101" pitchFamily="2" charset="-122"/>
              </a:rPr>
              <a:t>《</a:t>
            </a:r>
            <a:r>
              <a:rPr lang="zh-CN" altLang="en-US" sz="2400">
                <a:latin typeface="宋体" panose="02010600030101010101" pitchFamily="2" charset="-122"/>
              </a:rPr>
              <a:t>决定</a:t>
            </a:r>
            <a:r>
              <a:rPr lang="en-US" altLang="zh-CN" sz="2400">
                <a:latin typeface="宋体" panose="02010600030101010101" pitchFamily="2" charset="-122"/>
              </a:rPr>
              <a:t>》</a:t>
            </a:r>
            <a:r>
              <a:rPr lang="zh-CN" altLang="en-US" sz="2400">
                <a:latin typeface="宋体" panose="02010600030101010101" pitchFamily="2" charset="-122"/>
              </a:rPr>
              <a:t>施行前已依法在境内从事银行卡清算业务的境内机构如中国银联股份有限公司，应当凭原批准从事银行卡清算业务的文件，参照</a:t>
            </a:r>
            <a:r>
              <a:rPr lang="en-US" altLang="zh-CN" sz="2400">
                <a:latin typeface="宋体" panose="02010600030101010101" pitchFamily="2" charset="-122"/>
              </a:rPr>
              <a:t>《</a:t>
            </a:r>
            <a:r>
              <a:rPr lang="zh-CN" altLang="en-US" sz="2400">
                <a:latin typeface="宋体" panose="02010600030101010101" pitchFamily="2" charset="-122"/>
              </a:rPr>
              <a:t>办法</a:t>
            </a:r>
            <a:r>
              <a:rPr lang="en-US" altLang="zh-CN" sz="2400">
                <a:latin typeface="宋体" panose="02010600030101010101" pitchFamily="2" charset="-122"/>
              </a:rPr>
              <a:t>》</a:t>
            </a:r>
            <a:r>
              <a:rPr lang="zh-CN" altLang="en-US" sz="2400">
                <a:latin typeface="宋体" panose="02010600030101010101" pitchFamily="2" charset="-122"/>
              </a:rPr>
              <a:t>对开业申请的资质管理要求申请</a:t>
            </a:r>
            <a:r>
              <a:rPr lang="en-US" altLang="zh-CN" sz="2400">
                <a:latin typeface="宋体" panose="02010600030101010101" pitchFamily="2" charset="-122"/>
              </a:rPr>
              <a:t>《</a:t>
            </a:r>
            <a:r>
              <a:rPr lang="zh-CN" altLang="en-US" sz="2400">
                <a:latin typeface="宋体" panose="02010600030101010101" pitchFamily="2" charset="-122"/>
              </a:rPr>
              <a:t>银行卡清算业务许可证</a:t>
            </a:r>
            <a:r>
              <a:rPr lang="en-US" altLang="zh-CN" sz="2400">
                <a:latin typeface="宋体" panose="02010600030101010101" pitchFamily="2" charset="-122"/>
              </a:rPr>
              <a:t>》</a:t>
            </a:r>
            <a:r>
              <a:rPr lang="zh-CN" altLang="en-US" sz="2400">
                <a:latin typeface="宋体" panose="02010600030101010101" pitchFamily="2" charset="-122"/>
              </a:rPr>
              <a:t>。</a:t>
            </a:r>
            <a:r>
              <a:rPr lang="zh-CN" altLang="en-US" sz="2400"/>
              <a:t> </a:t>
            </a:r>
          </a:p>
          <a:p>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47813" y="836615"/>
            <a:ext cx="7396162" cy="839787"/>
          </a:xfrm>
        </p:spPr>
        <p:txBody>
          <a:bodyPr/>
          <a:lstStyle/>
          <a:p>
            <a:r>
              <a:rPr lang="zh-CN" altLang="en-US" sz="3200">
                <a:ea typeface="微软雅黑" panose="020B0503020204020204" pitchFamily="34" charset="-122"/>
              </a:rPr>
              <a:t>建立网络支付清算平台</a:t>
            </a:r>
            <a:r>
              <a:rPr lang="zh-CN" altLang="en-US" sz="4000"/>
              <a:t> </a:t>
            </a:r>
          </a:p>
        </p:txBody>
      </p:sp>
      <p:sp>
        <p:nvSpPr>
          <p:cNvPr id="10243" name="Rectangle 3"/>
          <p:cNvSpPr>
            <a:spLocks noGrp="1" noChangeArrowheads="1"/>
          </p:cNvSpPr>
          <p:nvPr>
            <p:ph type="body" idx="1"/>
          </p:nvPr>
        </p:nvSpPr>
        <p:spPr>
          <a:xfrm>
            <a:off x="1182690" y="2017713"/>
            <a:ext cx="7710487" cy="4114800"/>
          </a:xfrm>
        </p:spPr>
        <p:txBody>
          <a:bodyPr/>
          <a:lstStyle/>
          <a:p>
            <a:pPr>
              <a:lnSpc>
                <a:spcPct val="80000"/>
              </a:lnSpc>
            </a:pPr>
            <a:r>
              <a:rPr lang="zh-CN" altLang="en-US" sz="2400" dirty="0">
                <a:latin typeface="宋体" panose="02010600030101010101" pitchFamily="2" charset="-122"/>
              </a:rPr>
              <a:t>跨行支付业务必须通过人民银行跨行清算系统或者具有合法资质的清算机构进行，实现资金清算的透明化、集中化运作，加强对社会资金流向的实时监测。 </a:t>
            </a:r>
          </a:p>
          <a:p>
            <a:pPr>
              <a:lnSpc>
                <a:spcPct val="80000"/>
              </a:lnSpc>
            </a:pPr>
            <a:r>
              <a:rPr lang="zh-CN" altLang="en-US" sz="2400" dirty="0">
                <a:latin typeface="宋体" panose="02010600030101010101" pitchFamily="2" charset="-122"/>
              </a:rPr>
              <a:t>平台旨在为支付机构提供统一、公共的资金清算服务，节约连接成本，提高清算效率，保障客户资金安全，也有利于监管部门对社会资金流向的实时监测。</a:t>
            </a:r>
          </a:p>
          <a:p>
            <a:pPr>
              <a:lnSpc>
                <a:spcPct val="80000"/>
              </a:lnSpc>
            </a:pPr>
            <a:r>
              <a:rPr lang="zh-CN" altLang="en-US" sz="2400" dirty="0">
                <a:latin typeface="宋体" panose="02010600030101010101" pitchFamily="2" charset="-122"/>
              </a:rPr>
              <a:t>纠正支付机构违规从事跨行清算业务，改变目前支付机构与银行多头连接开展业务的情况，支持支付机构一点接入平台办理业务。</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Box 15"/>
          <p:cNvSpPr txBox="1">
            <a:spLocks noChangeArrowheads="1"/>
          </p:cNvSpPr>
          <p:nvPr/>
        </p:nvSpPr>
        <p:spPr bwMode="auto">
          <a:xfrm>
            <a:off x="928688" y="1285877"/>
            <a:ext cx="7715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60000"/>
              </a:lnSpc>
              <a:spcBef>
                <a:spcPct val="20000"/>
              </a:spcBef>
            </a:pPr>
            <a:endParaRPr lang="zh-CN" altLang="zh-CN" sz="2400" b="1">
              <a:solidFill>
                <a:srgbClr val="0000CC"/>
              </a:solidFill>
              <a:latin typeface="华文中宋" panose="02010600040101010101" pitchFamily="2" charset="-122"/>
              <a:ea typeface="华文中宋" panose="02010600040101010101" pitchFamily="2" charset="-122"/>
            </a:endParaRPr>
          </a:p>
        </p:txBody>
      </p:sp>
      <p:sp>
        <p:nvSpPr>
          <p:cNvPr id="259075" name="内容占位符 5"/>
          <p:cNvSpPr>
            <a:spLocks noGrp="1"/>
          </p:cNvSpPr>
          <p:nvPr>
            <p:ph idx="4294967295"/>
          </p:nvPr>
        </p:nvSpPr>
        <p:spPr>
          <a:xfrm>
            <a:off x="1692277" y="981075"/>
            <a:ext cx="6335713" cy="431800"/>
          </a:xfrm>
        </p:spPr>
        <p:txBody>
          <a:bodyPr/>
          <a:lstStyle/>
          <a:p>
            <a:pPr>
              <a:buFont typeface="Wingdings" panose="05000000000000000000" pitchFamily="2" charset="2"/>
              <a:buNone/>
            </a:pPr>
            <a:r>
              <a:rPr lang="zh-CN" altLang="en-US">
                <a:solidFill>
                  <a:schemeClr val="tx2"/>
                </a:solidFill>
                <a:ea typeface="微软雅黑" panose="020B0503020204020204" pitchFamily="34" charset="-122"/>
              </a:rPr>
              <a:t>业务管理要求</a:t>
            </a:r>
          </a:p>
        </p:txBody>
      </p:sp>
      <p:graphicFrame>
        <p:nvGraphicFramePr>
          <p:cNvPr id="7" name="图示 6"/>
          <p:cNvGraphicFramePr/>
          <p:nvPr/>
        </p:nvGraphicFramePr>
        <p:xfrm>
          <a:off x="642882" y="1968500"/>
          <a:ext cx="8001056" cy="466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403352" y="981077"/>
            <a:ext cx="7540625" cy="695325"/>
          </a:xfrm>
        </p:spPr>
        <p:txBody>
          <a:bodyPr/>
          <a:lstStyle/>
          <a:p>
            <a:r>
              <a:rPr lang="zh-CN" altLang="en-US" sz="3600">
                <a:latin typeface="宋体" panose="02010600030101010101" pitchFamily="2" charset="-122"/>
              </a:rPr>
              <a:t>境内交易处理要求</a:t>
            </a:r>
          </a:p>
        </p:txBody>
      </p:sp>
      <p:sp>
        <p:nvSpPr>
          <p:cNvPr id="263171" name="Rectangle 3"/>
          <p:cNvSpPr>
            <a:spLocks noGrp="1" noChangeArrowheads="1"/>
          </p:cNvSpPr>
          <p:nvPr>
            <p:ph type="body" idx="1"/>
          </p:nvPr>
        </p:nvSpPr>
        <p:spPr/>
        <p:txBody>
          <a:bodyPr/>
          <a:lstStyle/>
          <a:p>
            <a:pPr>
              <a:lnSpc>
                <a:spcPct val="80000"/>
              </a:lnSpc>
            </a:pPr>
            <a:endParaRPr lang="en-US" altLang="zh-CN" sz="2400">
              <a:latin typeface="宋体" panose="02010600030101010101" pitchFamily="2" charset="-122"/>
            </a:endParaRPr>
          </a:p>
          <a:p>
            <a:pPr>
              <a:lnSpc>
                <a:spcPct val="80000"/>
              </a:lnSpc>
            </a:pPr>
            <a:r>
              <a:rPr lang="zh-CN" altLang="en-US" sz="2800">
                <a:latin typeface="宋体" panose="02010600030101010101" pitchFamily="2" charset="-122"/>
              </a:rPr>
              <a:t>对于境内发行的银行卡在境内使用，应通过境内银行卡清算业务基础设施完成交易处理；</a:t>
            </a:r>
          </a:p>
          <a:p>
            <a:pPr>
              <a:lnSpc>
                <a:spcPct val="80000"/>
              </a:lnSpc>
            </a:pPr>
            <a:r>
              <a:rPr lang="zh-CN" altLang="en-US" sz="2800">
                <a:latin typeface="宋体" panose="02010600030101010101" pitchFamily="2" charset="-122"/>
              </a:rPr>
              <a:t>除跨境交易外币的银行卡清算服务外，与境内入网机构的银行卡交易资金清算应当通过境内银行以人民币完成资金结算。</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150940" y="765177"/>
            <a:ext cx="7793037" cy="911225"/>
          </a:xfrm>
        </p:spPr>
        <p:txBody>
          <a:bodyPr/>
          <a:lstStyle/>
          <a:p>
            <a:r>
              <a:rPr lang="zh-CN" altLang="en-US">
                <a:ea typeface="微软雅黑" panose="020B0503020204020204" pitchFamily="34" charset="-122"/>
              </a:rPr>
              <a:t>品牌管理要求</a:t>
            </a:r>
          </a:p>
        </p:txBody>
      </p:sp>
      <p:sp>
        <p:nvSpPr>
          <p:cNvPr id="264195" name="Rectangle 3"/>
          <p:cNvSpPr>
            <a:spLocks noGrp="1" noChangeArrowheads="1"/>
          </p:cNvSpPr>
          <p:nvPr>
            <p:ph type="body" idx="1"/>
          </p:nvPr>
        </p:nvSpPr>
        <p:spPr/>
        <p:txBody>
          <a:bodyPr/>
          <a:lstStyle/>
          <a:p>
            <a:pPr>
              <a:lnSpc>
                <a:spcPct val="90000"/>
              </a:lnSpc>
              <a:buFont typeface="Wingdings" panose="05000000000000000000" pitchFamily="2" charset="2"/>
              <a:buChar char="l"/>
            </a:pPr>
            <a:endParaRPr lang="en-US" altLang="zh-CN" sz="2800">
              <a:ea typeface="微软雅黑" panose="020B0503020204020204" pitchFamily="34" charset="-122"/>
            </a:endParaRPr>
          </a:p>
          <a:p>
            <a:pPr>
              <a:lnSpc>
                <a:spcPct val="90000"/>
              </a:lnSpc>
            </a:pPr>
            <a:r>
              <a:rPr lang="zh-CN" altLang="en-US" sz="2800"/>
              <a:t>银行卡清算机构应当使用其自有的或者出资人所有的银行卡清算品牌。</a:t>
            </a:r>
          </a:p>
          <a:p>
            <a:pPr>
              <a:lnSpc>
                <a:spcPct val="90000"/>
              </a:lnSpc>
            </a:pPr>
            <a:r>
              <a:rPr lang="zh-CN" altLang="en-US" sz="2800"/>
              <a:t>使用出资人品牌的，应依法履行相应的商标转让或授权使用程序并进行备案。</a:t>
            </a:r>
          </a:p>
          <a:p>
            <a:pPr>
              <a:lnSpc>
                <a:spcPct val="90000"/>
              </a:lnSpc>
            </a:pPr>
            <a:r>
              <a:rPr lang="zh-CN" altLang="en-US" sz="2800"/>
              <a:t>银行卡清算机构拟使用境外银行卡清算品牌，且拥有该品牌的境外机构已为跨境交易提供外币银行卡清算服务的，应将该服务从境外机构迁移至该境内机构。</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sz="3200">
                <a:ea typeface="微软雅黑" panose="020B0503020204020204" pitchFamily="34" charset="-122"/>
              </a:rPr>
              <a:t>业务标准和业务规则要求</a:t>
            </a:r>
          </a:p>
        </p:txBody>
      </p:sp>
      <p:sp>
        <p:nvSpPr>
          <p:cNvPr id="265219" name="Rectangle 3"/>
          <p:cNvSpPr>
            <a:spLocks noGrp="1" noChangeArrowheads="1"/>
          </p:cNvSpPr>
          <p:nvPr>
            <p:ph type="body" idx="1"/>
          </p:nvPr>
        </p:nvSpPr>
        <p:spPr/>
        <p:txBody>
          <a:bodyPr/>
          <a:lstStyle/>
          <a:p>
            <a:pPr>
              <a:buFont typeface="Wingdings" panose="05000000000000000000" pitchFamily="2" charset="2"/>
              <a:buChar char="l"/>
            </a:pPr>
            <a:endParaRPr lang="en-US" altLang="zh-CN" sz="3600">
              <a:ea typeface="微软雅黑" panose="020B0503020204020204" pitchFamily="34" charset="-122"/>
            </a:endParaRPr>
          </a:p>
          <a:p>
            <a:r>
              <a:rPr lang="zh-CN" altLang="en-US" sz="2800"/>
              <a:t>银行卡清算机构应具有符合国家和行业标准的银行卡清算标准体系及完善的业务规则。</a:t>
            </a:r>
          </a:p>
          <a:p>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sz="3600" b="1">
                <a:ea typeface="微软雅黑" panose="020B0503020204020204" pitchFamily="34" charset="-122"/>
              </a:rPr>
              <a:t>银行卡清算业务基础设施要求</a:t>
            </a:r>
          </a:p>
        </p:txBody>
      </p:sp>
      <p:sp>
        <p:nvSpPr>
          <p:cNvPr id="267267" name="Rectangle 3"/>
          <p:cNvSpPr>
            <a:spLocks noGrp="1" noChangeArrowheads="1"/>
          </p:cNvSpPr>
          <p:nvPr>
            <p:ph type="body" idx="1"/>
          </p:nvPr>
        </p:nvSpPr>
        <p:spPr/>
        <p:txBody>
          <a:bodyPr/>
          <a:lstStyle/>
          <a:p>
            <a:pPr>
              <a:buFont typeface="Wingdings" panose="05000000000000000000" pitchFamily="2" charset="2"/>
              <a:buChar char="l"/>
            </a:pPr>
            <a:r>
              <a:rPr lang="zh-CN" altLang="en-US" sz="2800"/>
              <a:t>银行卡清算机构应当在境内建立符合国家及行业相关金融标准、安全要求的银行卡清算业务基础设施，满足国家信息安全等级保护要求，使用经国家密码管理机构认可的商用密码产品，确保其安全、稳定和高效运行。</a:t>
            </a:r>
          </a:p>
          <a:p>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sz="3200">
                <a:ea typeface="微软雅黑" panose="020B0503020204020204" pitchFamily="34" charset="-122"/>
              </a:rPr>
              <a:t>董事和高管任职资格</a:t>
            </a:r>
          </a:p>
        </p:txBody>
      </p:sp>
      <p:sp>
        <p:nvSpPr>
          <p:cNvPr id="268291" name="Rectangle 3"/>
          <p:cNvSpPr>
            <a:spLocks noGrp="1" noChangeArrowheads="1"/>
          </p:cNvSpPr>
          <p:nvPr>
            <p:ph type="body" idx="1"/>
          </p:nvPr>
        </p:nvSpPr>
        <p:spPr/>
        <p:txBody>
          <a:bodyPr/>
          <a:lstStyle/>
          <a:p>
            <a:r>
              <a:rPr lang="zh-CN" altLang="en-US" sz="2800"/>
              <a:t>董事和高级管理人员应当取得中国人民银行征求中国银行业监督管理委员会同意后核准的任职资格。</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sz="3200">
                <a:ea typeface="微软雅黑" panose="020B0503020204020204" pitchFamily="34" charset="-122"/>
              </a:rPr>
              <a:t>仅为境内持卡人提供跨境交易的外币银行卡清算服务</a:t>
            </a:r>
          </a:p>
        </p:txBody>
      </p:sp>
      <p:sp>
        <p:nvSpPr>
          <p:cNvPr id="269315" name="Rectangle 3"/>
          <p:cNvSpPr>
            <a:spLocks noGrp="1" noChangeArrowheads="1"/>
          </p:cNvSpPr>
          <p:nvPr>
            <p:ph type="body" idx="1"/>
          </p:nvPr>
        </p:nvSpPr>
        <p:spPr/>
        <p:txBody>
          <a:bodyPr/>
          <a:lstStyle/>
          <a:p>
            <a:pPr>
              <a:lnSpc>
                <a:spcPct val="80000"/>
              </a:lnSpc>
            </a:pPr>
            <a:r>
              <a:rPr lang="zh-CN" altLang="en-US" sz="2800"/>
              <a:t>业务范围包括：</a:t>
            </a:r>
          </a:p>
          <a:p>
            <a:pPr lvl="1">
              <a:lnSpc>
                <a:spcPct val="80000"/>
              </a:lnSpc>
            </a:pPr>
            <a:r>
              <a:rPr lang="zh-CN" altLang="en-US" sz="2400"/>
              <a:t>授权境内收单机构受理境外发行的银行卡</a:t>
            </a:r>
          </a:p>
          <a:p>
            <a:pPr lvl="1">
              <a:lnSpc>
                <a:spcPct val="80000"/>
              </a:lnSpc>
            </a:pPr>
            <a:r>
              <a:rPr lang="zh-CN" altLang="en-US" sz="2400"/>
              <a:t>授权为境内持卡人发行且仅在境外使用的外币卡</a:t>
            </a:r>
          </a:p>
          <a:p>
            <a:pPr lvl="1">
              <a:lnSpc>
                <a:spcPct val="80000"/>
              </a:lnSpc>
            </a:pPr>
            <a:r>
              <a:rPr lang="zh-CN" altLang="en-US" sz="2400"/>
              <a:t>与境内银行卡清算机构合作发卡，应当采用境内银行卡清算机构的发卡行标识代码，不得变相从事人民币的银行卡清算业务</a:t>
            </a:r>
          </a:p>
          <a:p>
            <a:pPr>
              <a:lnSpc>
                <a:spcPct val="80000"/>
              </a:lnSpc>
            </a:pPr>
            <a:r>
              <a:rPr lang="zh-CN" altLang="en-US" sz="2800"/>
              <a:t>监管模式：无需申请银行卡清算机构准入，只需向监管部门报告业务开展情况。但是，境外机构的业务发展如对境内银行卡清算体系稳健运行或公众支付信心产生重要影响，则应当在境内设立法人，依法获得准入。</a:t>
            </a:r>
          </a:p>
          <a:p>
            <a:pPr>
              <a:lnSpc>
                <a:spcPct val="80000"/>
              </a:lnSpc>
            </a:pPr>
            <a:endParaRPr lang="en-US" altLang="zh-CN"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ctrTitle"/>
          </p:nvPr>
        </p:nvSpPr>
        <p:spPr/>
        <p:txBody>
          <a:bodyPr/>
          <a:lstStyle/>
          <a:p>
            <a:pPr algn="ctr"/>
            <a:r>
              <a:rPr lang="zh-CN" altLang="en-US"/>
              <a:t>谢谢！</a:t>
            </a:r>
          </a:p>
        </p:txBody>
      </p:sp>
      <p:sp>
        <p:nvSpPr>
          <p:cNvPr id="216069" name="Rectangle 5"/>
          <p:cNvSpPr>
            <a:spLocks noGrp="1" noChangeArrowheads="1"/>
          </p:cNvSpPr>
          <p:nvPr>
            <p:ph type="subTitle" idx="1"/>
          </p:nvPr>
        </p:nvSpPr>
        <p:spPr/>
        <p:txBody>
          <a:bodyPr/>
          <a:lstStyle/>
          <a:p>
            <a:endParaRPr lang="ja-JP" altLang="ja-JP"/>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126</TotalTime>
  <Words>8073</Words>
  <Application>Microsoft Office PowerPoint</Application>
  <PresentationFormat>全屏显示(4:3)</PresentationFormat>
  <Paragraphs>616</Paragraphs>
  <Slides>97</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97</vt:i4>
      </vt:variant>
    </vt:vector>
  </HeadingPairs>
  <TitlesOfParts>
    <vt:vector size="112" baseType="lpstr">
      <vt:lpstr>Microsoft YaHei Light</vt:lpstr>
      <vt:lpstr>仿宋_GB2312</vt:lpstr>
      <vt:lpstr>华文中宋</vt:lpstr>
      <vt:lpstr>楷体</vt:lpstr>
      <vt:lpstr>宋体</vt:lpstr>
      <vt:lpstr>微软雅黑</vt:lpstr>
      <vt:lpstr>新宋体</vt:lpstr>
      <vt:lpstr>雅黑</vt:lpstr>
      <vt:lpstr>Arial</vt:lpstr>
      <vt:lpstr>Calibri</vt:lpstr>
      <vt:lpstr>Tahoma</vt:lpstr>
      <vt:lpstr>Times New Roman</vt:lpstr>
      <vt:lpstr>Wingdings</vt:lpstr>
      <vt:lpstr>Wingdings 2</vt:lpstr>
      <vt:lpstr>Blends</vt:lpstr>
      <vt:lpstr>互金整治背景下：支付结算领域热点问题探讨</vt:lpstr>
      <vt:lpstr>互金整治背景下：支付结算领域热点问题探讨</vt:lpstr>
      <vt:lpstr>非银行支付机构风险专项整治</vt:lpstr>
      <vt:lpstr>大背景：互联网金融风险专项整治</vt:lpstr>
      <vt:lpstr>大背景：互联网金融风险专项整治</vt:lpstr>
      <vt:lpstr>非银行支付机构风险专项整治</vt:lpstr>
      <vt:lpstr>非银行支付机构风险专项整治工作</vt:lpstr>
      <vt:lpstr>非银行支付机构风险专项整治工作</vt:lpstr>
      <vt:lpstr>建立网络支付清算平台 </vt:lpstr>
      <vt:lpstr>建立网络支付清算平台</vt:lpstr>
      <vt:lpstr>    加强支付业务系统接口管理</vt:lpstr>
      <vt:lpstr>加强支付业务系统接口管理</vt:lpstr>
      <vt:lpstr>加强支付业务系统接口管理</vt:lpstr>
      <vt:lpstr>加强支付业务系统接口管理</vt:lpstr>
      <vt:lpstr>加强代收业务管理</vt:lpstr>
      <vt:lpstr>加强代收业务管理 </vt:lpstr>
      <vt:lpstr>加强代收业务管理 </vt:lpstr>
      <vt:lpstr>PowerPoint 演示文稿</vt:lpstr>
      <vt:lpstr>PowerPoint 演示文稿</vt:lpstr>
      <vt:lpstr> 严格遵循跨行清算政策要求</vt:lpstr>
      <vt:lpstr>严格遵循跨行清算政策要求</vt:lpstr>
      <vt:lpstr>严格遵循跨行清算政策要求</vt:lpstr>
      <vt:lpstr>无证经营支付业务行为 </vt:lpstr>
      <vt:lpstr>无证经营支付业务行为</vt:lpstr>
      <vt:lpstr>《关于进一步加强无证经营支付业务整治工作的通知》</vt:lpstr>
      <vt:lpstr>无证经营支付业务行为的危害 </vt:lpstr>
      <vt:lpstr>专项整治工作措施 </vt:lpstr>
      <vt:lpstr>支付机构客户备付金集中存管</vt:lpstr>
      <vt:lpstr>客户备付金集中存管原因</vt:lpstr>
      <vt:lpstr>客户备付金集中存管原因</vt:lpstr>
      <vt:lpstr>备付金集中存管方案的核心内容</vt:lpstr>
      <vt:lpstr>备付金集中存管方案的核心内容 （银办发〔2017〕10号）</vt:lpstr>
      <vt:lpstr>备付金集中存管方案的核心内容  （银办发〔2017〕10号）</vt:lpstr>
      <vt:lpstr>备付金集中存管方案的核心内容  （银办发〔2017〕10号）</vt:lpstr>
      <vt:lpstr>《通知》主要内容（银办发〔2017〕248号）</vt:lpstr>
      <vt:lpstr>《通知》主要内容（银办发〔2017〕248号）</vt:lpstr>
      <vt:lpstr>《通知》主要内容（银办发〔2017〕248号）</vt:lpstr>
      <vt:lpstr>《通知》主要内容（银办发〔2017〕248号）</vt:lpstr>
      <vt:lpstr>相关配套措施</vt:lpstr>
      <vt:lpstr>支付业务账户分类管理体系</vt:lpstr>
      <vt:lpstr>2016年3月12日上午，十二届全国人大四次会议新闻中心记者会　　 人民银行范一飞副行长答记者问</vt:lpstr>
      <vt:lpstr>相关制度文件</vt:lpstr>
      <vt:lpstr>非银行支付机构支付账户分类管理</vt:lpstr>
      <vt:lpstr>支付账户的界定及开立条件</vt:lpstr>
      <vt:lpstr>支付账户的界定及开立条件</vt:lpstr>
      <vt:lpstr>支付账户的界定及开立条件</vt:lpstr>
      <vt:lpstr>支付账户的界定及开立条件</vt:lpstr>
      <vt:lpstr>支付账户客户实名制管理措施</vt:lpstr>
      <vt:lpstr>PowerPoint 演示文稿</vt:lpstr>
      <vt:lpstr>支付账户的分类方式及功能、限额管理措施</vt:lpstr>
      <vt:lpstr>支付账户的分类方式及功能、限额管理措施</vt:lpstr>
      <vt:lpstr>银发﹝2016﹞261号文 的补充规定</vt:lpstr>
      <vt:lpstr>银发﹝2016﹞261号文 的补充规定</vt:lpstr>
      <vt:lpstr>《人民币银行结算账户管理办法》</vt:lpstr>
      <vt:lpstr>《人民币银行结算账户管理办法》</vt:lpstr>
      <vt:lpstr>《人民币银行结算账户管理办法》</vt:lpstr>
      <vt:lpstr>个人银行结算账户分类管理</vt:lpstr>
      <vt:lpstr>个人银行结算账户分类管理</vt:lpstr>
      <vt:lpstr>各类账户的主要属性</vt:lpstr>
      <vt:lpstr>PowerPoint 演示文稿</vt:lpstr>
      <vt:lpstr>怎么开立三类账户</vt:lpstr>
      <vt:lpstr>怎么开立三类账户</vt:lpstr>
      <vt:lpstr>怎么开立三类账户</vt:lpstr>
      <vt:lpstr>怎么开立三类账户</vt:lpstr>
      <vt:lpstr>怎么开立三类账户</vt:lpstr>
      <vt:lpstr>怎么开立三类账户</vt:lpstr>
      <vt:lpstr>怎么开立三类账户</vt:lpstr>
      <vt:lpstr>银发﹝2016﹞261号文</vt:lpstr>
      <vt:lpstr>《条码支付业务规范（试行）》</vt:lpstr>
      <vt:lpstr>PowerPoint 演示文稿</vt:lpstr>
      <vt:lpstr>业务资质要求</vt:lpstr>
      <vt:lpstr>条码的生成与受理</vt:lpstr>
      <vt:lpstr>条码的生成与受理</vt:lpstr>
      <vt:lpstr>条码的生成与受理</vt:lpstr>
      <vt:lpstr>条码的生成与受理</vt:lpstr>
      <vt:lpstr>PowerPoint 演示文稿</vt:lpstr>
      <vt:lpstr>条码的生成与受理</vt:lpstr>
      <vt:lpstr>规范小微商户收单业务管理</vt:lpstr>
      <vt:lpstr>PowerPoint 演示文稿</vt:lpstr>
      <vt:lpstr>银行卡清算机构管理</vt:lpstr>
      <vt:lpstr>银行卡清算机构管理</vt:lpstr>
      <vt:lpstr>PowerPoint 演示文稿</vt:lpstr>
      <vt:lpstr>PowerPoint 演示文稿</vt:lpstr>
      <vt:lpstr>PowerPoint 演示文稿</vt:lpstr>
      <vt:lpstr>PowerPoint 演示文稿</vt:lpstr>
      <vt:lpstr>PowerPoint 演示文稿</vt:lpstr>
      <vt:lpstr>银行卡清算机构申请程序 </vt:lpstr>
      <vt:lpstr>银行卡清算机构申请程序</vt:lpstr>
      <vt:lpstr>银行卡清算机构申请程序</vt:lpstr>
      <vt:lpstr>PowerPoint 演示文稿</vt:lpstr>
      <vt:lpstr>境内交易处理要求</vt:lpstr>
      <vt:lpstr>品牌管理要求</vt:lpstr>
      <vt:lpstr>业务标准和业务规则要求</vt:lpstr>
      <vt:lpstr>银行卡清算业务基础设施要求</vt:lpstr>
      <vt:lpstr>董事和高管任职资格</vt:lpstr>
      <vt:lpstr>仅为境内持卡人提供跨境交易的外币银行卡清算服务</vt:lpstr>
      <vt:lpstr>谢谢！</vt:lpstr>
    </vt:vector>
  </TitlesOfParts>
  <Company>PBC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马立志</cp:lastModifiedBy>
  <cp:revision>64</cp:revision>
  <dcterms:created xsi:type="dcterms:W3CDTF">2017-03-05T11:56:00Z</dcterms:created>
  <dcterms:modified xsi:type="dcterms:W3CDTF">2018-03-29T08:51:11Z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