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922F2-46B8-426B-91CC-E253DE8C034D}" type="doc">
      <dgm:prSet loTypeId="urn:microsoft.com/office/officeart/2005/8/layout/arrow6#1" loCatId="relationship" qsTypeId="urn:microsoft.com/office/officeart/2005/8/quickstyle/simple1#5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6229CBBD-2B77-41A4-A94E-6648DE32F021}">
      <dgm:prSet phldrT="[文本]"/>
      <dgm:spPr/>
      <dgm:t>
        <a:bodyPr/>
        <a:lstStyle/>
        <a:p>
          <a:r>
            <a:rPr lang="zh-CN" altLang="en-US" dirty="0" smtClean="0"/>
            <a:t>电商平台</a:t>
          </a:r>
          <a:endParaRPr lang="zh-CN" altLang="en-US" dirty="0"/>
        </a:p>
      </dgm:t>
    </dgm:pt>
    <dgm:pt modelId="{31E69FA4-5FD7-4FED-AD5D-72B332B5D374}" type="parTrans" cxnId="{BE833A1E-BABC-4D2D-901F-C3317B7F45FE}">
      <dgm:prSet/>
      <dgm:spPr/>
      <dgm:t>
        <a:bodyPr/>
        <a:lstStyle/>
        <a:p>
          <a:endParaRPr lang="zh-CN" altLang="en-US"/>
        </a:p>
      </dgm:t>
    </dgm:pt>
    <dgm:pt modelId="{30A8563B-7243-4E57-8976-E256AE402F07}" type="sibTrans" cxnId="{BE833A1E-BABC-4D2D-901F-C3317B7F45FE}">
      <dgm:prSet/>
      <dgm:spPr/>
      <dgm:t>
        <a:bodyPr/>
        <a:lstStyle/>
        <a:p>
          <a:endParaRPr lang="zh-CN" altLang="en-US"/>
        </a:p>
      </dgm:t>
    </dgm:pt>
    <dgm:pt modelId="{F3481C91-C633-4E36-AAB6-3909F38965A8}">
      <dgm:prSet phldrT="[文本]"/>
      <dgm:spPr/>
      <dgm:t>
        <a:bodyPr/>
        <a:lstStyle/>
        <a:p>
          <a:r>
            <a:rPr lang="zh-CN" altLang="en-US" dirty="0" smtClean="0"/>
            <a:t>交易所</a:t>
          </a:r>
          <a:endParaRPr lang="zh-CN" altLang="en-US" dirty="0"/>
        </a:p>
      </dgm:t>
    </dgm:pt>
    <dgm:pt modelId="{63A55950-2BF7-4CE4-BDF2-B4D95BA4EB61}" type="parTrans" cxnId="{30C8B683-F4D3-4662-9CDD-E3ABED755793}">
      <dgm:prSet/>
      <dgm:spPr/>
      <dgm:t>
        <a:bodyPr/>
        <a:lstStyle/>
        <a:p>
          <a:endParaRPr lang="zh-CN" altLang="en-US"/>
        </a:p>
      </dgm:t>
    </dgm:pt>
    <dgm:pt modelId="{E6032A2D-2DD5-4AE6-B162-A5EAD82B7A9F}" type="sibTrans" cxnId="{30C8B683-F4D3-4662-9CDD-E3ABED755793}">
      <dgm:prSet/>
      <dgm:spPr/>
      <dgm:t>
        <a:bodyPr/>
        <a:lstStyle/>
        <a:p>
          <a:endParaRPr lang="zh-CN" altLang="en-US"/>
        </a:p>
      </dgm:t>
    </dgm:pt>
    <dgm:pt modelId="{2E44F28C-80D8-4E06-894E-D57270EAB3B3}" type="pres">
      <dgm:prSet presAssocID="{572922F2-46B8-426B-91CC-E253DE8C03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2EEF9-B45E-4D86-AB60-DD632A7DD587}" type="pres">
      <dgm:prSet presAssocID="{572922F2-46B8-426B-91CC-E253DE8C034D}" presName="ribbon" presStyleLbl="node1" presStyleIdx="0" presStyleCnt="1" custScaleY="65104"/>
      <dgm:spPr>
        <a:solidFill>
          <a:srgbClr val="92D050"/>
        </a:solidFill>
      </dgm:spPr>
    </dgm:pt>
    <dgm:pt modelId="{7CD7E7AB-4012-4958-BB3F-E822295B86A3}" type="pres">
      <dgm:prSet presAssocID="{572922F2-46B8-426B-91CC-E253DE8C034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58B96-3CBA-4B53-AD95-A5A301E46451}" type="pres">
      <dgm:prSet presAssocID="{572922F2-46B8-426B-91CC-E253DE8C034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C8B683-F4D3-4662-9CDD-E3ABED755793}" srcId="{572922F2-46B8-426B-91CC-E253DE8C034D}" destId="{F3481C91-C633-4E36-AAB6-3909F38965A8}" srcOrd="1" destOrd="0" parTransId="{63A55950-2BF7-4CE4-BDF2-B4D95BA4EB61}" sibTransId="{E6032A2D-2DD5-4AE6-B162-A5EAD82B7A9F}"/>
    <dgm:cxn modelId="{1CB87D14-2879-42AA-A0A6-D59551F546E8}" type="presOf" srcId="{572922F2-46B8-426B-91CC-E253DE8C034D}" destId="{2E44F28C-80D8-4E06-894E-D57270EAB3B3}" srcOrd="0" destOrd="0" presId="urn:microsoft.com/office/officeart/2005/8/layout/arrow6#1"/>
    <dgm:cxn modelId="{BE833A1E-BABC-4D2D-901F-C3317B7F45FE}" srcId="{572922F2-46B8-426B-91CC-E253DE8C034D}" destId="{6229CBBD-2B77-41A4-A94E-6648DE32F021}" srcOrd="0" destOrd="0" parTransId="{31E69FA4-5FD7-4FED-AD5D-72B332B5D374}" sibTransId="{30A8563B-7243-4E57-8976-E256AE402F07}"/>
    <dgm:cxn modelId="{63861CCC-CAAF-4BF2-AC3C-473379C8BEEC}" type="presOf" srcId="{6229CBBD-2B77-41A4-A94E-6648DE32F021}" destId="{7CD7E7AB-4012-4958-BB3F-E822295B86A3}" srcOrd="0" destOrd="0" presId="urn:microsoft.com/office/officeart/2005/8/layout/arrow6#1"/>
    <dgm:cxn modelId="{E12F8D53-5D34-4711-A6DA-F1742694DD47}" type="presOf" srcId="{F3481C91-C633-4E36-AAB6-3909F38965A8}" destId="{63858B96-3CBA-4B53-AD95-A5A301E46451}" srcOrd="0" destOrd="0" presId="urn:microsoft.com/office/officeart/2005/8/layout/arrow6#1"/>
    <dgm:cxn modelId="{D77E314C-A3D8-47D9-B1BA-99DCF633F936}" type="presParOf" srcId="{2E44F28C-80D8-4E06-894E-D57270EAB3B3}" destId="{4BC2EEF9-B45E-4D86-AB60-DD632A7DD587}" srcOrd="0" destOrd="0" presId="urn:microsoft.com/office/officeart/2005/8/layout/arrow6#1"/>
    <dgm:cxn modelId="{2EE43DAB-F802-4991-96EA-BBB1F859CB3A}" type="presParOf" srcId="{2E44F28C-80D8-4E06-894E-D57270EAB3B3}" destId="{7CD7E7AB-4012-4958-BB3F-E822295B86A3}" srcOrd="1" destOrd="0" presId="urn:microsoft.com/office/officeart/2005/8/layout/arrow6#1"/>
    <dgm:cxn modelId="{AB2C80A6-9B86-4612-8FE6-A2884CDE3CC6}" type="presParOf" srcId="{2E44F28C-80D8-4E06-894E-D57270EAB3B3}" destId="{63858B96-3CBA-4B53-AD95-A5A301E46451}" srcOrd="2" destOrd="0" presId="urn:microsoft.com/office/officeart/2005/8/layout/arrow6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#1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ar" val="2.5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682E-C5A7-4C53-9C0A-A75003ABEDF1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AE34-CED2-4298-8E2D-E4EE08F334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5A2974F3-D614-4D65-A682-F740AADDFD65}" type="slidenum">
              <a:rPr lang="en-US" altLang="en-US"/>
              <a:pPr>
                <a:buFont typeface="Arial" pitchFamily="34" charset="0"/>
                <a:buChar char="•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AEEFC68E-3CA3-45C0-9301-6B0392D896C7}" type="slidenum">
              <a:rPr lang="en-US" altLang="en-US"/>
              <a:pPr>
                <a:buFont typeface="Arial" pitchFamily="34" charset="0"/>
                <a:buChar char="•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9ABD6B37-9E67-40CC-9B14-B878D99B8083}" type="slidenum">
              <a:rPr lang="en-US" altLang="en-US"/>
              <a:pPr>
                <a:buFont typeface="Arial" pitchFamily="34" charset="0"/>
                <a:buChar char="•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42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FC225354-8C08-4A72-B78F-FF2705822F6E}" type="slidenum">
              <a:rPr lang="en-US" altLang="en-US"/>
              <a:pPr>
                <a:buFont typeface="Arial" pitchFamily="34" charset="0"/>
                <a:buChar char="•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9CACC39F-AA15-44FB-8D54-C869DE884C4B}" type="slidenum">
              <a:rPr lang="en-US" altLang="en-US"/>
              <a:pPr>
                <a:buFont typeface="Arial" pitchFamily="34" charset="0"/>
                <a:buChar char="•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62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AA1DCC71-F5F1-440C-AF97-A175D92CCD6C}" type="slidenum">
              <a:rPr lang="en-US" altLang="en-US"/>
              <a:pPr>
                <a:buFont typeface="Arial" pitchFamily="34" charset="0"/>
                <a:buChar char="•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jpe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矩形 1"/>
          <p:cNvSpPr>
            <a:spLocks noChangeArrowheads="1"/>
          </p:cNvSpPr>
          <p:nvPr/>
        </p:nvSpPr>
        <p:spPr bwMode="auto">
          <a:xfrm>
            <a:off x="331788" y="3820585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04" name="文本框 9"/>
          <p:cNvSpPr>
            <a:spLocks noChangeArrowheads="1"/>
          </p:cNvSpPr>
          <p:nvPr/>
        </p:nvSpPr>
        <p:spPr bwMode="auto">
          <a:xfrm>
            <a:off x="1457326" y="2387601"/>
            <a:ext cx="5705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解决方案类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-</a:t>
            </a:r>
            <a:r>
              <a:rPr lang="zh-CN" altLang="en-US" sz="40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  <a:sym typeface="Calibri" pitchFamily="34" charset="0"/>
              </a:rPr>
              <a:t>市场通</a:t>
            </a:r>
            <a:endParaRPr lang="en-US" altLang="zh-CN" sz="4000" b="1">
              <a:solidFill>
                <a:schemeClr val="bg1"/>
              </a:solidFill>
              <a:latin typeface="幼圆" pitchFamily="49" charset="-122"/>
              <a:ea typeface="幼圆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“市场通”产品概述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26"/>
          <p:cNvSpPr txBox="1"/>
          <p:nvPr/>
        </p:nvSpPr>
        <p:spPr>
          <a:xfrm>
            <a:off x="260350" y="1030818"/>
            <a:ext cx="8643938" cy="904863"/>
          </a:xfrm>
          <a:prstGeom prst="rect">
            <a:avLst/>
          </a:prstGeom>
          <a:solidFill>
            <a:schemeClr val="tx2">
              <a:lumMod val="60000"/>
              <a:lumOff val="40000"/>
              <a:alpha val="39999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rou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市场通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是我行面向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交易所、电子商务平台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提供的新型</a:t>
            </a:r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账户体系与交易结算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解决方案。平台只需对接我行市场通，便可轻松实现平台会员在不新开卡的前提下，在线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开立虚拟子账户、会员子账户实时跨行出入金、交易资金清算、会员子账户计结息、查询和对账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等功能。</a:t>
            </a: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3929040" y="2571739"/>
            <a:ext cx="1404938" cy="3625868"/>
          </a:xfrm>
          <a:prstGeom prst="rect">
            <a:avLst/>
          </a:prstGeom>
          <a:ln>
            <a:solidFill>
              <a:srgbClr val="000000"/>
            </a:solidFill>
          </a:ln>
          <a:effectLst>
            <a:reflection stA="29000" endPos="11000" dist="12700" dir="5400000" sy="-100000" algn="bl" rotWithShape="0"/>
          </a:effectLst>
        </p:spPr>
      </p:pic>
      <p:sp>
        <p:nvSpPr>
          <p:cNvPr id="14" name="Oval 53"/>
          <p:cNvSpPr>
            <a:spLocks noChangeAspect="1"/>
          </p:cNvSpPr>
          <p:nvPr/>
        </p:nvSpPr>
        <p:spPr>
          <a:xfrm>
            <a:off x="5667376" y="2762251"/>
            <a:ext cx="468313" cy="626533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</a:t>
            </a:r>
          </a:p>
        </p:txBody>
      </p:sp>
      <p:sp>
        <p:nvSpPr>
          <p:cNvPr id="52231" name="文本框 7"/>
          <p:cNvSpPr txBox="1">
            <a:spLocks noChangeArrowheads="1"/>
          </p:cNvSpPr>
          <p:nvPr/>
        </p:nvSpPr>
        <p:spPr bwMode="auto">
          <a:xfrm>
            <a:off x="6405563" y="2637367"/>
            <a:ext cx="1460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充值：会员实体账户向虚拟子账户入金</a:t>
            </a:r>
          </a:p>
        </p:txBody>
      </p:sp>
      <p:sp>
        <p:nvSpPr>
          <p:cNvPr id="52232" name="文本框 13"/>
          <p:cNvSpPr txBox="1">
            <a:spLocks noChangeArrowheads="1"/>
          </p:cNvSpPr>
          <p:nvPr/>
        </p:nvSpPr>
        <p:spPr bwMode="auto">
          <a:xfrm>
            <a:off x="6426200" y="3892552"/>
            <a:ext cx="1460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会员间交易：虚拟子账户之间的账务清算</a:t>
            </a:r>
          </a:p>
        </p:txBody>
      </p:sp>
      <p:sp>
        <p:nvSpPr>
          <p:cNvPr id="17" name="Oval 53"/>
          <p:cNvSpPr>
            <a:spLocks noChangeAspect="1"/>
          </p:cNvSpPr>
          <p:nvPr/>
        </p:nvSpPr>
        <p:spPr>
          <a:xfrm>
            <a:off x="5667376" y="5107518"/>
            <a:ext cx="468313" cy="626533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</a:t>
            </a:r>
          </a:p>
        </p:txBody>
      </p:sp>
      <p:sp>
        <p:nvSpPr>
          <p:cNvPr id="52234" name="文本框 16"/>
          <p:cNvSpPr txBox="1">
            <a:spLocks noChangeArrowheads="1"/>
          </p:cNvSpPr>
          <p:nvPr/>
        </p:nvSpPr>
        <p:spPr bwMode="auto">
          <a:xfrm>
            <a:off x="6416675" y="5044018"/>
            <a:ext cx="1460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提现：虚拟子账户向会员实体账户出金</a:t>
            </a:r>
          </a:p>
        </p:txBody>
      </p:sp>
      <p:sp>
        <p:nvSpPr>
          <p:cNvPr id="19" name="Oval 53"/>
          <p:cNvSpPr>
            <a:spLocks noChangeAspect="1"/>
          </p:cNvSpPr>
          <p:nvPr/>
        </p:nvSpPr>
        <p:spPr>
          <a:xfrm>
            <a:off x="3108325" y="2762251"/>
            <a:ext cx="469900" cy="624416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</a:t>
            </a:r>
          </a:p>
        </p:txBody>
      </p:sp>
      <p:sp>
        <p:nvSpPr>
          <p:cNvPr id="52236" name="文本框 19"/>
          <p:cNvSpPr txBox="1">
            <a:spLocks noChangeArrowheads="1"/>
          </p:cNvSpPr>
          <p:nvPr/>
        </p:nvSpPr>
        <p:spPr bwMode="auto">
          <a:xfrm>
            <a:off x="1355725" y="2815167"/>
            <a:ext cx="1462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平台在恒丰银行开立实体账户</a:t>
            </a:r>
          </a:p>
        </p:txBody>
      </p:sp>
      <p:sp>
        <p:nvSpPr>
          <p:cNvPr id="52237" name="文本框 21"/>
          <p:cNvSpPr txBox="1">
            <a:spLocks noChangeArrowheads="1"/>
          </p:cNvSpPr>
          <p:nvPr/>
        </p:nvSpPr>
        <p:spPr bwMode="auto">
          <a:xfrm>
            <a:off x="1373188" y="3805767"/>
            <a:ext cx="1460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平台实体账户下挂虚拟子账户，对应到会员</a:t>
            </a:r>
          </a:p>
        </p:txBody>
      </p:sp>
      <p:sp>
        <p:nvSpPr>
          <p:cNvPr id="52238" name="文本框 23"/>
          <p:cNvSpPr txBox="1">
            <a:spLocks noChangeArrowheads="1"/>
          </p:cNvSpPr>
          <p:nvPr/>
        </p:nvSpPr>
        <p:spPr bwMode="auto">
          <a:xfrm>
            <a:off x="1357313" y="5044018"/>
            <a:ext cx="16303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会员将自己任意银行的实体账户与虚拟子账户绑定</a:t>
            </a:r>
          </a:p>
        </p:txBody>
      </p:sp>
      <p:sp>
        <p:nvSpPr>
          <p:cNvPr id="23" name="Oval 53"/>
          <p:cNvSpPr>
            <a:spLocks noChangeAspect="1"/>
          </p:cNvSpPr>
          <p:nvPr/>
        </p:nvSpPr>
        <p:spPr>
          <a:xfrm>
            <a:off x="3103563" y="3981451"/>
            <a:ext cx="468312" cy="624416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</a:t>
            </a:r>
          </a:p>
        </p:txBody>
      </p:sp>
      <p:sp>
        <p:nvSpPr>
          <p:cNvPr id="24" name="Oval 53"/>
          <p:cNvSpPr>
            <a:spLocks noChangeAspect="1"/>
          </p:cNvSpPr>
          <p:nvPr/>
        </p:nvSpPr>
        <p:spPr>
          <a:xfrm>
            <a:off x="3094038" y="5130801"/>
            <a:ext cx="468312" cy="624417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</a:t>
            </a:r>
          </a:p>
        </p:txBody>
      </p:sp>
      <p:sp>
        <p:nvSpPr>
          <p:cNvPr id="52241" name="Rectangle 27"/>
          <p:cNvSpPr>
            <a:spLocks noChangeArrowheads="1"/>
          </p:cNvSpPr>
          <p:nvPr/>
        </p:nvSpPr>
        <p:spPr bwMode="auto">
          <a:xfrm>
            <a:off x="428626" y="3238501"/>
            <a:ext cx="785813" cy="1724263"/>
          </a:xfrm>
          <a:prstGeom prst="roundRect">
            <a:avLst>
              <a:gd name="adj" fmla="val 27968"/>
            </a:avLst>
          </a:prstGeom>
          <a:solidFill>
            <a:schemeClr val="accent1">
              <a:alpha val="39999"/>
            </a:schemeClr>
          </a:solidFill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满足资金清结算需求的</a:t>
            </a:r>
            <a:r>
              <a:rPr lang="zh-CN" altLang="en-US" sz="1400" b="1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账 户 体 系</a:t>
            </a:r>
            <a:endParaRPr lang="en-US" altLang="zh-CN" sz="1400" b="1">
              <a:solidFill>
                <a:srgbClr val="C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2242" name="Rectangle 27"/>
          <p:cNvSpPr>
            <a:spLocks noChangeArrowheads="1"/>
          </p:cNvSpPr>
          <p:nvPr/>
        </p:nvSpPr>
        <p:spPr bwMode="auto">
          <a:xfrm>
            <a:off x="8072438" y="3333751"/>
            <a:ext cx="785812" cy="1724263"/>
          </a:xfrm>
          <a:prstGeom prst="roundRect">
            <a:avLst>
              <a:gd name="adj" fmla="val 27968"/>
            </a:avLst>
          </a:prstGeom>
          <a:solidFill>
            <a:schemeClr val="accent1">
              <a:alpha val="39999"/>
            </a:schemeClr>
          </a:solidFill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满足跨行出入金需求的</a:t>
            </a:r>
            <a:endParaRPr lang="en-US" altLang="zh-CN" sz="1400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  <a:p>
            <a:pPr algn="ctr"/>
            <a:r>
              <a:rPr lang="zh-CN" altLang="en-US" sz="1400" b="1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支 付 通 道</a:t>
            </a:r>
            <a:endParaRPr lang="en-US" altLang="zh-CN" sz="1400" b="1">
              <a:solidFill>
                <a:srgbClr val="C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Oval 53"/>
          <p:cNvSpPr>
            <a:spLocks noChangeAspect="1"/>
          </p:cNvSpPr>
          <p:nvPr/>
        </p:nvSpPr>
        <p:spPr>
          <a:xfrm>
            <a:off x="5670551" y="3960284"/>
            <a:ext cx="468313" cy="626533"/>
          </a:xfrm>
          <a:prstGeom prst="diamond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000000"/>
                </a:solidFill>
                <a:latin typeface="FontAwesome" charset="-122"/>
              </a:rPr>
              <a:t></a:t>
            </a:r>
          </a:p>
        </p:txBody>
      </p:sp>
      <p:pic>
        <p:nvPicPr>
          <p:cNvPr id="52244" name="图片 20" descr="2364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0188" y="3143251"/>
            <a:ext cx="1174750" cy="24913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10"/>
          <p:cNvSpPr txBox="1">
            <a:spLocks noChangeArrowheads="1"/>
          </p:cNvSpPr>
          <p:nvPr/>
        </p:nvSpPr>
        <p:spPr bwMode="auto">
          <a:xfrm>
            <a:off x="454026" y="4806951"/>
            <a:ext cx="5153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1600">
                <a:sym typeface="Calibri" pitchFamily="34" charset="0"/>
              </a:rPr>
              <a:t> </a:t>
            </a:r>
            <a:endParaRPr lang="zh-CN" altLang="en-US" sz="160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3252" name="标题 1"/>
          <p:cNvSpPr txBox="1">
            <a:spLocks noChangeArrowheads="1"/>
          </p:cNvSpPr>
          <p:nvPr/>
        </p:nvSpPr>
        <p:spPr bwMode="auto">
          <a:xfrm>
            <a:off x="454026" y="184151"/>
            <a:ext cx="7464425" cy="94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401" tIns="51200" rIns="102401" bIns="51200"/>
          <a:lstStyle/>
          <a:p>
            <a:endParaRPr lang="zh-CN" altLang="en-US" sz="2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矩形 9"/>
          <p:cNvSpPr/>
          <p:nvPr/>
        </p:nvSpPr>
        <p:spPr bwMode="auto">
          <a:xfrm>
            <a:off x="814389" y="3033185"/>
            <a:ext cx="8129587" cy="2374900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89" y="1399117"/>
            <a:ext cx="8129587" cy="1634067"/>
          </a:xfrm>
          <a:prstGeom prst="rect">
            <a:avLst/>
          </a:prstGeom>
          <a:gradFill>
            <a:gsLst>
              <a:gs pos="0">
                <a:srgbClr val="FFCF01">
                  <a:tint val="66000"/>
                  <a:satMod val="160000"/>
                </a:srgbClr>
              </a:gs>
              <a:gs pos="50000">
                <a:srgbClr val="FFCF01">
                  <a:tint val="44500"/>
                  <a:satMod val="160000"/>
                </a:srgbClr>
              </a:gs>
              <a:gs pos="100000">
                <a:srgbClr val="FFCF01">
                  <a:tint val="23500"/>
                  <a:satMod val="160000"/>
                </a:srgbClr>
              </a:gs>
            </a:gsLst>
            <a:lin ang="0" scaled="1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4389" y="5454651"/>
            <a:ext cx="8129587" cy="1225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3256" name="Rectangle 61"/>
          <p:cNvSpPr>
            <a:spLocks noChangeArrowheads="1"/>
          </p:cNvSpPr>
          <p:nvPr/>
        </p:nvSpPr>
        <p:spPr bwMode="auto">
          <a:xfrm>
            <a:off x="241300" y="1405468"/>
            <a:ext cx="425450" cy="174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全面匹配</a:t>
            </a:r>
          </a:p>
        </p:txBody>
      </p:sp>
      <p:sp>
        <p:nvSpPr>
          <p:cNvPr id="53257" name="Rectangle 61"/>
          <p:cNvSpPr>
            <a:spLocks noChangeArrowheads="1"/>
          </p:cNvSpPr>
          <p:nvPr/>
        </p:nvSpPr>
        <p:spPr bwMode="auto">
          <a:xfrm>
            <a:off x="242888" y="5209117"/>
            <a:ext cx="425450" cy="13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自动清分</a:t>
            </a:r>
          </a:p>
        </p:txBody>
      </p:sp>
      <p:sp>
        <p:nvSpPr>
          <p:cNvPr id="53258" name="Rectangle 61"/>
          <p:cNvSpPr>
            <a:spLocks noChangeArrowheads="1"/>
          </p:cNvSpPr>
          <p:nvPr/>
        </p:nvSpPr>
        <p:spPr bwMode="auto">
          <a:xfrm>
            <a:off x="242888" y="3033184"/>
            <a:ext cx="425450" cy="13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实时清算</a:t>
            </a:r>
          </a:p>
        </p:txBody>
      </p:sp>
      <p:sp>
        <p:nvSpPr>
          <p:cNvPr id="50" name="矩形 10"/>
          <p:cNvSpPr/>
          <p:nvPr/>
        </p:nvSpPr>
        <p:spPr bwMode="auto">
          <a:xfrm>
            <a:off x="2428875" y="2040467"/>
            <a:ext cx="2286000" cy="463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市场方交易资金专户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（我行）</a:t>
            </a:r>
          </a:p>
        </p:txBody>
      </p:sp>
      <p:sp>
        <p:nvSpPr>
          <p:cNvPr id="51" name="矩形 10"/>
          <p:cNvSpPr/>
          <p:nvPr/>
        </p:nvSpPr>
        <p:spPr bwMode="auto">
          <a:xfrm>
            <a:off x="6286500" y="2040467"/>
            <a:ext cx="2286000" cy="463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市场方自有资金结算户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（我行）</a:t>
            </a:r>
          </a:p>
        </p:txBody>
      </p:sp>
      <p:sp>
        <p:nvSpPr>
          <p:cNvPr id="52" name="矩形 5"/>
          <p:cNvSpPr/>
          <p:nvPr/>
        </p:nvSpPr>
        <p:spPr bwMode="auto">
          <a:xfrm>
            <a:off x="1357313" y="3524251"/>
            <a:ext cx="1071562" cy="59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虚拟子账户</a:t>
            </a:r>
          </a:p>
        </p:txBody>
      </p:sp>
      <p:sp>
        <p:nvSpPr>
          <p:cNvPr id="53" name="矩形 5"/>
          <p:cNvSpPr/>
          <p:nvPr/>
        </p:nvSpPr>
        <p:spPr bwMode="auto">
          <a:xfrm>
            <a:off x="4446589" y="3606801"/>
            <a:ext cx="1000125" cy="6413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虚拟子账户</a:t>
            </a:r>
          </a:p>
        </p:txBody>
      </p:sp>
      <p:sp>
        <p:nvSpPr>
          <p:cNvPr id="54" name="矩形 5"/>
          <p:cNvSpPr/>
          <p:nvPr/>
        </p:nvSpPr>
        <p:spPr bwMode="auto">
          <a:xfrm>
            <a:off x="6286500" y="3530601"/>
            <a:ext cx="1500188" cy="6413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利息、手续费、积分等虚拟子账户</a:t>
            </a:r>
          </a:p>
        </p:txBody>
      </p:sp>
      <p:sp>
        <p:nvSpPr>
          <p:cNvPr id="55" name="矩形 10"/>
          <p:cNvSpPr/>
          <p:nvPr/>
        </p:nvSpPr>
        <p:spPr bwMode="auto">
          <a:xfrm>
            <a:off x="1066800" y="5833533"/>
            <a:ext cx="1714500" cy="645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结算账户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（他行）</a:t>
            </a:r>
          </a:p>
        </p:txBody>
      </p:sp>
      <p:sp>
        <p:nvSpPr>
          <p:cNvPr id="56" name="矩形 10"/>
          <p:cNvSpPr/>
          <p:nvPr/>
        </p:nvSpPr>
        <p:spPr bwMode="auto">
          <a:xfrm>
            <a:off x="4221163" y="5833534"/>
            <a:ext cx="1714500" cy="596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结算账户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（他行）</a:t>
            </a:r>
          </a:p>
        </p:txBody>
      </p:sp>
      <p:cxnSp>
        <p:nvCxnSpPr>
          <p:cNvPr id="57" name="直接连接符 56"/>
          <p:cNvCxnSpPr/>
          <p:nvPr/>
        </p:nvCxnSpPr>
        <p:spPr>
          <a:xfrm rot="16200000" flipV="1">
            <a:off x="3984097" y="2871260"/>
            <a:ext cx="1020233" cy="2857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 flipH="1" flipV="1">
            <a:off x="2019300" y="2694518"/>
            <a:ext cx="952500" cy="5715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>
            <a:off x="4714876" y="2461684"/>
            <a:ext cx="1571625" cy="11430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0"/>
          </p:cNvCxnSpPr>
          <p:nvPr/>
        </p:nvCxnSpPr>
        <p:spPr>
          <a:xfrm rot="5400000" flipH="1" flipV="1">
            <a:off x="7124966" y="2416441"/>
            <a:ext cx="1026583" cy="120173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6200000" flipV="1">
            <a:off x="1134534" y="4997451"/>
            <a:ext cx="12361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>
            <a:off x="1458384" y="4997451"/>
            <a:ext cx="12361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20800" y="4597400"/>
            <a:ext cx="368300" cy="85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入金</a:t>
            </a:r>
          </a:p>
        </p:txBody>
      </p:sp>
      <p:sp>
        <p:nvSpPr>
          <p:cNvPr id="67" name="矩形 66"/>
          <p:cNvSpPr/>
          <p:nvPr/>
        </p:nvSpPr>
        <p:spPr>
          <a:xfrm>
            <a:off x="5284788" y="4597400"/>
            <a:ext cx="322262" cy="85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出金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4486276" y="4998509"/>
            <a:ext cx="12382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6200000" flipV="1">
            <a:off x="4117976" y="4998509"/>
            <a:ext cx="12382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右箭头 69"/>
          <p:cNvSpPr/>
          <p:nvPr/>
        </p:nvSpPr>
        <p:spPr>
          <a:xfrm>
            <a:off x="2428876" y="3530600"/>
            <a:ext cx="2017713" cy="768351"/>
          </a:xfrm>
          <a:prstGeom prst="leftRightArrow">
            <a:avLst>
              <a:gd name="adj1" fmla="val 50000"/>
              <a:gd name="adj2" fmla="val 50000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虚拟子账户间资金划转</a:t>
            </a:r>
          </a:p>
        </p:txBody>
      </p:sp>
      <p:sp>
        <p:nvSpPr>
          <p:cNvPr id="29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“市场通”账户结构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66" grpId="0" bldLvl="0" animBg="1"/>
      <p:bldP spid="67" grpId="0" bldLvl="0" animBg="1"/>
      <p:bldP spid="7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</a:t>
            </a:r>
            <a:r>
              <a:rPr lang="en-US" altLang="zh-CN" sz="28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vs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银商通解决方案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4276" name="TextBox 11"/>
          <p:cNvSpPr txBox="1">
            <a:spLocks noChangeArrowheads="1"/>
          </p:cNvSpPr>
          <p:nvPr/>
        </p:nvSpPr>
        <p:spPr bwMode="auto">
          <a:xfrm>
            <a:off x="357188" y="1238251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市场通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4214807" y="1523987"/>
            <a:ext cx="142876" cy="4572032"/>
            <a:chOff x="4653459" y="1428736"/>
            <a:chExt cx="297122" cy="496855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6" name="MH_Other_3"/>
            <p:cNvSpPr/>
            <p:nvPr/>
          </p:nvSpPr>
          <p:spPr>
            <a:xfrm flipH="1">
              <a:off x="4797475" y="1428736"/>
              <a:ext cx="4996" cy="4968552"/>
            </a:xfrm>
            <a:prstGeom prst="line">
              <a:avLst/>
            </a:prstGeom>
            <a:grp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67" name="MH_Other_4"/>
            <p:cNvSpPr/>
            <p:nvPr/>
          </p:nvSpPr>
          <p:spPr>
            <a:xfrm>
              <a:off x="4656479" y="4401965"/>
              <a:ext cx="294102" cy="220663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8" name="MH_Other_5"/>
            <p:cNvSpPr/>
            <p:nvPr/>
          </p:nvSpPr>
          <p:spPr>
            <a:xfrm>
              <a:off x="4656479" y="3219277"/>
              <a:ext cx="294102" cy="22066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9" name="MH_Other_6"/>
            <p:cNvSpPr/>
            <p:nvPr/>
          </p:nvSpPr>
          <p:spPr>
            <a:xfrm>
              <a:off x="4656479" y="2036589"/>
              <a:ext cx="294102" cy="222250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0" name="MH_Other_4"/>
            <p:cNvSpPr/>
            <p:nvPr/>
          </p:nvSpPr>
          <p:spPr>
            <a:xfrm>
              <a:off x="4653459" y="5415136"/>
              <a:ext cx="294102" cy="220663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54278" name="矩形 18"/>
          <p:cNvSpPr>
            <a:spLocks noChangeArrowheads="1"/>
          </p:cNvSpPr>
          <p:nvPr/>
        </p:nvSpPr>
        <p:spPr bwMode="auto">
          <a:xfrm>
            <a:off x="500064" y="1943100"/>
            <a:ext cx="3571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可受理</a:t>
            </a:r>
            <a:r>
              <a:rPr lang="zh-CN" altLang="en-US" sz="1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全部银行的跨行资金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，对会员开户无限制</a:t>
            </a:r>
          </a:p>
        </p:txBody>
      </p:sp>
      <p:sp>
        <p:nvSpPr>
          <p:cNvPr id="54279" name="TextBox 19"/>
          <p:cNvSpPr txBox="1">
            <a:spLocks noChangeArrowheads="1"/>
          </p:cNvSpPr>
          <p:nvPr/>
        </p:nvSpPr>
        <p:spPr bwMode="auto">
          <a:xfrm>
            <a:off x="4286250" y="1238251"/>
            <a:ext cx="228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银商通</a:t>
            </a:r>
          </a:p>
          <a:p>
            <a:pPr>
              <a:buFont typeface="Wingdings" pitchFamily="2" charset="2"/>
              <a:buChar char="Ø"/>
            </a:pPr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4280" name="矩形 20"/>
          <p:cNvSpPr>
            <a:spLocks noChangeArrowheads="1"/>
          </p:cNvSpPr>
          <p:nvPr/>
        </p:nvSpPr>
        <p:spPr bwMode="auto">
          <a:xfrm>
            <a:off x="4500563" y="4095752"/>
            <a:ext cx="37147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会员必须至当地签约银行柜台办理开户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4281" name="矩形 21"/>
          <p:cNvSpPr>
            <a:spLocks noChangeArrowheads="1"/>
          </p:cNvSpPr>
          <p:nvPr/>
        </p:nvSpPr>
        <p:spPr bwMode="auto">
          <a:xfrm>
            <a:off x="500063" y="2990852"/>
            <a:ext cx="37147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全部入金渠道支持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T+0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资金可用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4282" name="矩形 22"/>
          <p:cNvSpPr>
            <a:spLocks noChangeArrowheads="1"/>
          </p:cNvSpPr>
          <p:nvPr/>
        </p:nvSpPr>
        <p:spPr bwMode="auto">
          <a:xfrm>
            <a:off x="4500563" y="3003552"/>
            <a:ext cx="37147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资金在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T+1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日交割</a:t>
            </a:r>
          </a:p>
        </p:txBody>
      </p:sp>
      <p:sp>
        <p:nvSpPr>
          <p:cNvPr id="54283" name="矩形 23"/>
          <p:cNvSpPr>
            <a:spLocks noChangeArrowheads="1"/>
          </p:cNvSpPr>
          <p:nvPr/>
        </p:nvSpPr>
        <p:spPr bwMode="auto">
          <a:xfrm>
            <a:off x="4500563" y="1905000"/>
            <a:ext cx="421481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只可受理签约银行的资金，无法跨行交易，会员必须在签约银行开户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4284" name="矩形 24"/>
          <p:cNvSpPr>
            <a:spLocks noChangeArrowheads="1"/>
          </p:cNvSpPr>
          <p:nvPr/>
        </p:nvSpPr>
        <p:spPr bwMode="auto">
          <a:xfrm>
            <a:off x="4500564" y="5048252"/>
            <a:ext cx="442912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会员需签约三方存管，类似于证券投资，不易掌握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4285" name="矩形 25"/>
          <p:cNvSpPr>
            <a:spLocks noChangeArrowheads="1"/>
          </p:cNvSpPr>
          <p:nvPr/>
        </p:nvSpPr>
        <p:spPr bwMode="auto">
          <a:xfrm>
            <a:off x="500063" y="4038600"/>
            <a:ext cx="3714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会员只需在线注册，可绑定各行银行卡使用账户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sym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</a:t>
            </a:r>
            <a:r>
              <a:rPr lang="en-US" altLang="zh-CN" sz="28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vs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三方支付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5300" name="TextBox 11"/>
          <p:cNvSpPr txBox="1">
            <a:spLocks noChangeArrowheads="1"/>
          </p:cNvSpPr>
          <p:nvPr/>
        </p:nvSpPr>
        <p:spPr bwMode="auto">
          <a:xfrm>
            <a:off x="357188" y="1238251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市场通</a:t>
            </a:r>
          </a:p>
        </p:txBody>
      </p:sp>
      <p:sp>
        <p:nvSpPr>
          <p:cNvPr id="55301" name="矩形 18"/>
          <p:cNvSpPr>
            <a:spLocks noChangeArrowheads="1"/>
          </p:cNvSpPr>
          <p:nvPr/>
        </p:nvSpPr>
        <p:spPr bwMode="auto">
          <a:xfrm>
            <a:off x="500064" y="2095500"/>
            <a:ext cx="4714875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更看重客户存款规模及资产业务合作，</a:t>
            </a:r>
            <a:r>
              <a:rPr lang="zh-CN" altLang="en-US" sz="1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价格有竞争力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55302" name="TextBox 19"/>
          <p:cNvSpPr txBox="1">
            <a:spLocks noChangeArrowheads="1"/>
          </p:cNvSpPr>
          <p:nvPr/>
        </p:nvSpPr>
        <p:spPr bwMode="auto">
          <a:xfrm>
            <a:off x="5357813" y="1238251"/>
            <a:ext cx="228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三方支付</a:t>
            </a:r>
          </a:p>
          <a:p>
            <a:pPr>
              <a:buFont typeface="Wingdings" pitchFamily="2" charset="2"/>
              <a:buChar char="Ø"/>
            </a:pPr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7" name="矩形 20"/>
          <p:cNvSpPr>
            <a:spLocks noChangeArrowheads="1"/>
          </p:cNvSpPr>
          <p:nvPr/>
        </p:nvSpPr>
        <p:spPr bwMode="auto">
          <a:xfrm>
            <a:off x="5643563" y="4292600"/>
            <a:ext cx="3714750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 三方支付公司一般不提供资金增值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8" name="矩形 21"/>
          <p:cNvSpPr>
            <a:spLocks noChangeArrowheads="1"/>
          </p:cNvSpPr>
          <p:nvPr/>
        </p:nvSpPr>
        <p:spPr bwMode="auto">
          <a:xfrm>
            <a:off x="500063" y="3189818"/>
            <a:ext cx="4500562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 整合各三方支付公司渠道，间接连通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更多银行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5643563" y="3200400"/>
            <a:ext cx="3714750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 只能连接与本公司合作的银行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0" name="矩形 23"/>
          <p:cNvSpPr>
            <a:spLocks noChangeArrowheads="1"/>
          </p:cNvSpPr>
          <p:nvPr/>
        </p:nvSpPr>
        <p:spPr bwMode="auto">
          <a:xfrm>
            <a:off x="5643563" y="2101852"/>
            <a:ext cx="3714750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zh-CN" altLang="en-US" sz="140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更看重结算手续费收入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1" name="矩形 25"/>
          <p:cNvSpPr>
            <a:spLocks noChangeArrowheads="1"/>
          </p:cNvSpPr>
          <p:nvPr/>
        </p:nvSpPr>
        <p:spPr bwMode="auto">
          <a:xfrm>
            <a:off x="500064" y="4286251"/>
            <a:ext cx="50006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 平台存放我行资金可匹配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产品，提升平台资金收益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5144983" y="1714488"/>
            <a:ext cx="141424" cy="3810027"/>
            <a:chOff x="4656479" y="1428736"/>
            <a:chExt cx="294102" cy="414046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3" name="MH_Other_3"/>
            <p:cNvSpPr/>
            <p:nvPr/>
          </p:nvSpPr>
          <p:spPr>
            <a:xfrm rot="5400000">
              <a:off x="2732007" y="3498741"/>
              <a:ext cx="4140460" cy="449"/>
            </a:xfrm>
            <a:prstGeom prst="line">
              <a:avLst/>
            </a:prstGeom>
            <a:grp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74" name="MH_Other_4"/>
            <p:cNvSpPr/>
            <p:nvPr/>
          </p:nvSpPr>
          <p:spPr>
            <a:xfrm>
              <a:off x="4656479" y="4401965"/>
              <a:ext cx="294102" cy="220663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5" name="MH_Other_5"/>
            <p:cNvSpPr/>
            <p:nvPr/>
          </p:nvSpPr>
          <p:spPr>
            <a:xfrm>
              <a:off x="4656479" y="3219277"/>
              <a:ext cx="294102" cy="22066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6" name="MH_Other_6"/>
            <p:cNvSpPr/>
            <p:nvPr/>
          </p:nvSpPr>
          <p:spPr>
            <a:xfrm>
              <a:off x="4656479" y="2036589"/>
              <a:ext cx="294102" cy="222250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HK" altLang="en-US" smtClean="0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“市场通”产品优势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925" y="1418167"/>
            <a:ext cx="1309688" cy="447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2088" y="1322917"/>
            <a:ext cx="1084262" cy="44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7788" y="1329267"/>
            <a:ext cx="1181100" cy="441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2389" y="1297518"/>
            <a:ext cx="1216025" cy="440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7326" y="1551517"/>
            <a:ext cx="12350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Oval 65"/>
          <p:cNvSpPr>
            <a:spLocks noChangeArrowheads="1"/>
          </p:cNvSpPr>
          <p:nvPr/>
        </p:nvSpPr>
        <p:spPr bwMode="auto">
          <a:xfrm rot="10424486" flipV="1">
            <a:off x="1270000" y="5954184"/>
            <a:ext cx="1373188" cy="26246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35" name="Oval 65"/>
          <p:cNvSpPr>
            <a:spLocks noChangeArrowheads="1"/>
          </p:cNvSpPr>
          <p:nvPr/>
        </p:nvSpPr>
        <p:spPr bwMode="auto">
          <a:xfrm rot="11031476" flipV="1">
            <a:off x="2343150" y="5825067"/>
            <a:ext cx="1371600" cy="26246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 rot="11031476" flipV="1">
            <a:off x="3678239" y="5837767"/>
            <a:ext cx="1373187" cy="26458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37" name="Oval 65"/>
          <p:cNvSpPr>
            <a:spLocks noChangeArrowheads="1"/>
          </p:cNvSpPr>
          <p:nvPr/>
        </p:nvSpPr>
        <p:spPr bwMode="auto">
          <a:xfrm rot="11031476" flipV="1">
            <a:off x="5032375" y="5871633"/>
            <a:ext cx="1373188" cy="26246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38" name="Oval 65"/>
          <p:cNvSpPr>
            <a:spLocks noChangeArrowheads="1"/>
          </p:cNvSpPr>
          <p:nvPr/>
        </p:nvSpPr>
        <p:spPr bwMode="auto">
          <a:xfrm rot="11031476" flipV="1">
            <a:off x="6354763" y="6210300"/>
            <a:ext cx="1371600" cy="26246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1179048">
            <a:off x="1287464" y="4047235"/>
            <a:ext cx="10128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自动清算、资金明晰</a:t>
            </a:r>
            <a:endParaRPr lang="en-US" altLang="zh-CN" sz="2000" b="1" kern="0" dirty="0">
              <a:solidFill>
                <a:sysClr val="window" lastClr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309555">
            <a:off x="2551114" y="3772069"/>
            <a:ext cx="10128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金融安全、交易见证</a:t>
            </a:r>
            <a:r>
              <a:rPr lang="en-US" altLang="zh-CN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1" name="TextBox 40"/>
          <p:cNvSpPr txBox="1"/>
          <p:nvPr/>
        </p:nvSpPr>
        <p:spPr>
          <a:xfrm rot="192831">
            <a:off x="3879850" y="3664748"/>
            <a:ext cx="9652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批量获客、大量存款和中收</a:t>
            </a:r>
            <a:r>
              <a:rPr lang="en-US" altLang="zh-CN" sz="2000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950" y="3464985"/>
            <a:ext cx="89058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数据支持，线上融资</a:t>
            </a:r>
            <a:endParaRPr lang="en-US" altLang="zh-CN" sz="2000" b="1" kern="0" dirty="0">
              <a:solidFill>
                <a:sysClr val="window" lastClr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360753">
            <a:off x="6704014" y="4133503"/>
            <a:ext cx="10128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拓展性强，</a:t>
            </a:r>
            <a:endParaRPr lang="en-US" altLang="zh-CN" sz="2000" b="1" kern="0" dirty="0">
              <a:solidFill>
                <a:sysClr val="window" lastClr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配套理财</a:t>
            </a:r>
            <a:r>
              <a:rPr lang="en-US" altLang="zh-CN" sz="2400" b="1" kern="0" dirty="0">
                <a:solidFill>
                  <a:sysClr val="window" lastClr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4" name="矩形 43"/>
          <p:cNvSpPr/>
          <p:nvPr/>
        </p:nvSpPr>
        <p:spPr>
          <a:xfrm>
            <a:off x="1925638" y="5996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pitchFamily="34" charset="0"/>
              </a:rPr>
              <a:t>建立完整的账户体系</a:t>
            </a:r>
            <a:endParaRPr lang="en-US" altLang="zh-CN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 Black" panose="020B0A040201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pitchFamily="34" charset="0"/>
              </a:rPr>
              <a:t>解决其跨行出、入金需求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“市场通”目标客群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7348" name="矩形 25"/>
          <p:cNvSpPr>
            <a:spLocks noChangeArrowheads="1"/>
          </p:cNvSpPr>
          <p:nvPr/>
        </p:nvSpPr>
        <p:spPr bwMode="auto">
          <a:xfrm>
            <a:off x="819150" y="1238251"/>
            <a:ext cx="240982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客户从哪来？</a:t>
            </a:r>
          </a:p>
        </p:txBody>
      </p:sp>
      <p:sp>
        <p:nvSpPr>
          <p:cNvPr id="57349" name="矩形 2"/>
          <p:cNvSpPr>
            <a:spLocks noChangeArrowheads="1"/>
          </p:cNvSpPr>
          <p:nvPr/>
        </p:nvSpPr>
        <p:spPr bwMode="auto">
          <a:xfrm>
            <a:off x="714375" y="1295401"/>
            <a:ext cx="84138" cy="376767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7350" name="矩形 27"/>
          <p:cNvSpPr>
            <a:spLocks noChangeArrowheads="1"/>
          </p:cNvSpPr>
          <p:nvPr/>
        </p:nvSpPr>
        <p:spPr bwMode="auto">
          <a:xfrm>
            <a:off x="798513" y="1809751"/>
            <a:ext cx="76311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zh-CN" altLang="en-US" sz="1400" b="1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一、电商平台：</a:t>
            </a:r>
            <a:r>
              <a:rPr lang="zh-CN" altLang="en-US" sz="12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包括但不限于大宗商品交易市场、生产生活资料网上批发市场、各垂直行业电子商贸平台等。</a:t>
            </a:r>
            <a:endParaRPr lang="en-US" altLang="zh-CN" sz="1200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zh-CN" altLang="en-US" sz="1400" b="1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二、交易所：</a:t>
            </a:r>
            <a:r>
              <a:rPr lang="zh-CN" altLang="en-US" sz="12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包括但不限于产权交易所、林权交易所、邮币交易所等。</a:t>
            </a:r>
            <a:endParaRPr lang="en-US" altLang="zh-CN" sz="1200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7" name="矩形 25"/>
          <p:cNvSpPr>
            <a:spLocks noChangeArrowheads="1"/>
          </p:cNvSpPr>
          <p:nvPr/>
        </p:nvSpPr>
        <p:spPr bwMode="auto">
          <a:xfrm>
            <a:off x="819151" y="2715685"/>
            <a:ext cx="7631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600" b="1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客户准入：</a:t>
            </a:r>
            <a:endParaRPr lang="en-US" altLang="zh-CN" sz="1600" b="1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8" name="矩形 2"/>
          <p:cNvSpPr>
            <a:spLocks noChangeArrowheads="1"/>
          </p:cNvSpPr>
          <p:nvPr/>
        </p:nvSpPr>
        <p:spPr bwMode="auto">
          <a:xfrm>
            <a:off x="714375" y="2772834"/>
            <a:ext cx="84138" cy="376767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9" name="矩形 27"/>
          <p:cNvSpPr>
            <a:spLocks noChangeArrowheads="1"/>
          </p:cNvSpPr>
          <p:nvPr/>
        </p:nvSpPr>
        <p:spPr bwMode="auto">
          <a:xfrm>
            <a:off x="714376" y="3168651"/>
            <a:ext cx="749617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1400" b="1">
                <a:solidFill>
                  <a:srgbClr val="FF0000"/>
                </a:solidFill>
                <a:sym typeface="Calibri" pitchFamily="34" charset="0"/>
              </a:rPr>
              <a:t>1</a:t>
            </a:r>
            <a:r>
              <a:rPr lang="zh-CN" altLang="en-US" sz="1400" b="1">
                <a:solidFill>
                  <a:srgbClr val="FF0000"/>
                </a:solidFill>
                <a:sym typeface="Calibri" pitchFamily="34" charset="0"/>
              </a:rPr>
              <a:t>、不涉及“监管”               </a:t>
            </a:r>
            <a:r>
              <a:rPr lang="en-US" altLang="zh-CN" sz="1400" b="1">
                <a:solidFill>
                  <a:srgbClr val="FF0000"/>
                </a:solidFill>
                <a:sym typeface="Calibri" pitchFamily="34" charset="0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sym typeface="Calibri" pitchFamily="34" charset="0"/>
              </a:rPr>
              <a:t>、不涉及“理财”                  </a:t>
            </a:r>
            <a:r>
              <a:rPr lang="en-US" altLang="zh-CN" sz="1400" b="1">
                <a:solidFill>
                  <a:srgbClr val="FF0000"/>
                </a:solidFill>
                <a:sym typeface="Calibri" pitchFamily="34" charset="0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sym typeface="Calibri" pitchFamily="34" charset="0"/>
              </a:rPr>
              <a:t>、交易所须政府批文</a:t>
            </a:r>
            <a:endParaRPr lang="en-US" altLang="zh-CN" sz="1400" b="1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b="1">
              <a:solidFill>
                <a:srgbClr val="FF0000"/>
              </a:solidFill>
              <a:sym typeface="宋体" pitchFamily="2" charset="-122"/>
            </a:endParaRPr>
          </a:p>
        </p:txBody>
      </p:sp>
      <p:sp>
        <p:nvSpPr>
          <p:cNvPr id="70" name="矩形 27"/>
          <p:cNvSpPr>
            <a:spLocks noChangeArrowheads="1"/>
          </p:cNvSpPr>
          <p:nvPr/>
        </p:nvSpPr>
        <p:spPr bwMode="auto">
          <a:xfrm>
            <a:off x="2109788" y="2741085"/>
            <a:ext cx="30718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400" b="1">
                <a:solidFill>
                  <a:srgbClr val="FF0000"/>
                </a:solidFill>
                <a:sym typeface="Calibri" pitchFamily="34" charset="0"/>
              </a:rPr>
              <a:t>主要有三条原则：</a:t>
            </a:r>
            <a:endParaRPr lang="en-US" altLang="zh-CN" sz="1400" b="1">
              <a:solidFill>
                <a:srgbClr val="FF0000"/>
              </a:solidFill>
              <a:sym typeface="Calibri" pitchFamily="34" charset="0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109755" y="3988805"/>
          <a:ext cx="4397375" cy="234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97000" y="5361518"/>
            <a:ext cx="642938" cy="7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1" y="4773084"/>
            <a:ext cx="557213" cy="66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43013" y="4339167"/>
            <a:ext cx="703262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30413" y="6140451"/>
            <a:ext cx="1047750" cy="53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67500" y="4419600"/>
            <a:ext cx="15938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89651" y="3810000"/>
            <a:ext cx="1800225" cy="39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72376" y="5039785"/>
            <a:ext cx="995363" cy="80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05563" y="5600701"/>
            <a:ext cx="1166812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741988" y="6220885"/>
            <a:ext cx="1530350" cy="3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97000" y="3752852"/>
            <a:ext cx="1157288" cy="51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bldLvl="0" animBg="1"/>
      <p:bldP spid="69" grpId="0"/>
      <p:bldP spid="70" grpId="0"/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" y="23284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454026" y="184151"/>
            <a:ext cx="7464425" cy="941916"/>
          </a:xfrm>
          <a:prstGeom prst="rect">
            <a:avLst/>
          </a:prstGeom>
        </p:spPr>
        <p:txBody>
          <a:bodyPr lIns="102401" tIns="51200" rIns="102401" bIns="5120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“市场通”案例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8372" name="矩形 25"/>
          <p:cNvSpPr>
            <a:spLocks noChangeArrowheads="1"/>
          </p:cNvSpPr>
          <p:nvPr/>
        </p:nvSpPr>
        <p:spPr bwMode="auto">
          <a:xfrm>
            <a:off x="742951" y="2273300"/>
            <a:ext cx="7631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**邮票交易所：利用市场通引入低成本结算存款，日均沉淀</a:t>
            </a:r>
            <a:r>
              <a:rPr lang="en-US" altLang="zh-CN" sz="1600" b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</a:t>
            </a:r>
            <a:r>
              <a:rPr lang="zh-CN" altLang="en-US" sz="1600" b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亿</a:t>
            </a:r>
          </a:p>
        </p:txBody>
      </p:sp>
      <p:sp>
        <p:nvSpPr>
          <p:cNvPr id="58373" name="矩形 2"/>
          <p:cNvSpPr>
            <a:spLocks noChangeArrowheads="1"/>
          </p:cNvSpPr>
          <p:nvPr/>
        </p:nvSpPr>
        <p:spPr bwMode="auto">
          <a:xfrm>
            <a:off x="638175" y="2330451"/>
            <a:ext cx="84138" cy="376767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8374" name="矩形 27"/>
          <p:cNvSpPr>
            <a:spLocks noChangeArrowheads="1"/>
          </p:cNvSpPr>
          <p:nvPr/>
        </p:nvSpPr>
        <p:spPr bwMode="auto">
          <a:xfrm>
            <a:off x="944564" y="3390900"/>
            <a:ext cx="32146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为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交易会员提供账户体系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；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为交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易会员提供出入金通道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；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为交易会员进行实名认证；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支持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关联大部分主流银行账户。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0" name="矩形 27"/>
          <p:cNvSpPr>
            <a:spLocks noChangeArrowheads="1"/>
          </p:cNvSpPr>
          <p:nvPr/>
        </p:nvSpPr>
        <p:spPr bwMode="auto">
          <a:xfrm>
            <a:off x="658813" y="2914651"/>
            <a:ext cx="3071812" cy="3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b="1" i="1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企业需求</a:t>
            </a:r>
            <a:endParaRPr lang="zh-CN" altLang="en-US" sz="1400" b="1" dirty="0">
              <a:solidFill>
                <a:schemeClr val="bg2">
                  <a:lumMod val="60000"/>
                  <a:lumOff val="4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3064669" y="4083315"/>
            <a:ext cx="219075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7" name="矩形 27"/>
          <p:cNvSpPr>
            <a:spLocks noChangeArrowheads="1"/>
          </p:cNvSpPr>
          <p:nvPr/>
        </p:nvSpPr>
        <p:spPr bwMode="auto">
          <a:xfrm>
            <a:off x="4802189" y="3390901"/>
            <a:ext cx="3214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提供实体账户</a:t>
            </a:r>
            <a:r>
              <a:rPr lang="en-US" altLang="zh-CN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+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虚拟账户的账户体系；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提供跨行出入金通道；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● 通过银联三方机构进行实名认证。</a:t>
            </a:r>
            <a:endParaRPr lang="en-US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3" name="矩形 27"/>
          <p:cNvSpPr>
            <a:spLocks noChangeArrowheads="1"/>
          </p:cNvSpPr>
          <p:nvPr/>
        </p:nvSpPr>
        <p:spPr bwMode="auto">
          <a:xfrm>
            <a:off x="4516438" y="2914651"/>
            <a:ext cx="3071812" cy="3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b="1" i="1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sz="1400" b="1" dirty="0">
              <a:solidFill>
                <a:schemeClr val="bg2">
                  <a:lumMod val="60000"/>
                  <a:lumOff val="4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379" name="矩形 73"/>
          <p:cNvSpPr>
            <a:spLocks noChangeArrowheads="1"/>
          </p:cNvSpPr>
          <p:nvPr/>
        </p:nvSpPr>
        <p:spPr bwMode="auto">
          <a:xfrm>
            <a:off x="5516563" y="4629151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即市场通服务方案</a:t>
            </a:r>
            <a:endParaRPr lang="zh-CN" altLang="en-US"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677</Words>
  <PresentationFormat>全屏显示(4:3)</PresentationFormat>
  <Paragraphs>95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2016-10-19T00:58:07Z</dcterms:created>
  <dcterms:modified xsi:type="dcterms:W3CDTF">2018-07-18T09:10:52Z</dcterms:modified>
</cp:coreProperties>
</file>