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5EE7F-0D72-490D-BE42-9D9790090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74FFF-D0BC-4821-9F7B-E05C1EF5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14C33-055A-456A-B60C-4507D12C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0CA6-45EA-44C9-9E1B-CEA7ADA56BDC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C1517-D303-405F-82DC-24A34C255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124E4-1F45-45D4-B78D-8D8E1F79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CB1B-F17F-428D-8EAE-D040ED536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7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128D-1E53-4FDF-848F-C3048AB82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6D851-B6CF-4BE8-8080-04EC4D919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EDAB7-3FBF-47B8-946B-E076F7932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0CA6-45EA-44C9-9E1B-CEA7ADA56BDC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0A6DB-CF0A-4C80-8AC2-39D7250E6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41674-A04C-4EB0-824E-04AED76F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CB1B-F17F-428D-8EAE-D040ED536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60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52984-6FC1-46EF-8B92-26602E709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81DD3-BAFD-4DDD-9CA7-6B9EDDC72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EED87-B2D1-4954-BDAD-DBAAFACE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0CA6-45EA-44C9-9E1B-CEA7ADA56BDC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94128-CFA3-4829-8B44-ADAE17B43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8712-8F46-4795-96F5-8F10FE783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CB1B-F17F-428D-8EAE-D040ED536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29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4B1E2-AA70-4862-B5E8-1DDF5A24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48942-6C80-4122-ADD0-177227602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B3F87-E4D3-4581-861D-C0B276F39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0CA6-45EA-44C9-9E1B-CEA7ADA56BDC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59287-AD14-4D5D-B1CF-550DFD887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FE850-E814-47B7-ACF2-9B191759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CB1B-F17F-428D-8EAE-D040ED536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49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2C3A-1B21-4FD4-B67A-52590F7CE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D7074-980F-4C06-8684-984A43C4A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8AD12-9D47-446E-BB57-DA24D9D3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0CA6-45EA-44C9-9E1B-CEA7ADA56BDC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73872-72CA-4CBC-B9BC-86FA5732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E4E21-318B-4CDD-AE99-4EC56179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CB1B-F17F-428D-8EAE-D040ED536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51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5D2D-8714-4C11-8390-562968E5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95D0D-815A-4685-BE53-188E4F35B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B65FD-7F38-470B-A500-BD5156626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76BCB-50B3-4D60-9207-5FE7C82FC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0CA6-45EA-44C9-9E1B-CEA7ADA56BDC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8801D-EC52-4ECF-8FB3-E5B961DA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521EA-D1ED-47C5-9E90-2D46EF2C1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CB1B-F17F-428D-8EAE-D040ED536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44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69772-40C5-4D8C-96CD-C9F10879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1727A-E505-4206-9BB8-4D1A47743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FA8D6-2D34-4030-B6EC-8C69ED2D2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B22096-4AB7-47EE-83FF-9D0ED59AD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BEE380-D901-40EB-BF0D-2F76D60806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346986-462E-45F8-BE9D-CE164B299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0CA6-45EA-44C9-9E1B-CEA7ADA56BDC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30D18A-45E7-426D-9C6D-C0087B504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8C5323-1D42-4394-9DAC-96753D9E5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CB1B-F17F-428D-8EAE-D040ED536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7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02B7F-0962-473D-875F-856A23B8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609E42-8A8B-4387-970A-1F5438471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0CA6-45EA-44C9-9E1B-CEA7ADA56BDC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998EF-089B-4B9A-9D8D-BA968627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80322-8BDA-4BB4-8B87-82965755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CB1B-F17F-428D-8EAE-D040ED536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21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437EDD-CE2B-4F0C-9BC8-F493C8D6D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0CA6-45EA-44C9-9E1B-CEA7ADA56BDC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A1336-7EC3-4345-AF62-1625BFA0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FF6F8-D583-493B-B925-BD1E7A78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CB1B-F17F-428D-8EAE-D040ED536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74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86D5-65A8-449B-A2AC-D0CB2BF6F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C41A4-F346-4E5D-9DDA-69CBA0059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58D9B-884E-41D7-A4A2-AA3D9D64D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16CAA-0DE3-4048-9510-307535662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0CA6-45EA-44C9-9E1B-CEA7ADA56BDC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21254-9847-40D5-AF69-BF6ADCE8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6F113-3D20-4EDE-9618-3E3981EB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CB1B-F17F-428D-8EAE-D040ED536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37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F0AC-3360-4E76-B1EB-55AE26311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0E104A-9FC2-4053-82AC-C00FEDC85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51076-C87B-4DE6-AD51-9B42C077A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C2CF8-D05A-409B-9DCD-6DCE762B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0CA6-45EA-44C9-9E1B-CEA7ADA56BDC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F3DF2-4F44-40B4-B7C1-51CBF56CB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0D2CD-6FFB-42C7-A54A-509F0690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CB1B-F17F-428D-8EAE-D040ED536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86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7D3ED-57C8-4A49-BD87-38387EBA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06C56-856B-4219-AAC2-DE403792A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40D1D-B19B-4F1C-8F15-5C89374CB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70CA6-45EA-44C9-9E1B-CEA7ADA56BDC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1493F-BBBC-48C9-B452-79062516B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A53FB-E02F-4ED5-ABA7-A7F3CAE0F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ACB1B-F17F-428D-8EAE-D040ED536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16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-blog.csdn.net/20171120191854045?watermark/2/text/aHR0cDovL2Jsb2cuY3Nkbi5uZXQvcXFfMzc2NzU4Mjc=/font/5a6L5L2T/fontsize/400/fill/I0JBQkFCMA==/dissolve/70/gravity/Center">
            <a:extLst>
              <a:ext uri="{FF2B5EF4-FFF2-40B4-BE49-F238E27FC236}">
                <a16:creationId xmlns:a16="http://schemas.microsoft.com/office/drawing/2014/main" id="{CD303EDC-B1CA-469C-B466-ED7ED9EF8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0"/>
            <a:ext cx="7302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699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eview">
            <a:extLst>
              <a:ext uri="{FF2B5EF4-FFF2-40B4-BE49-F238E27FC236}">
                <a16:creationId xmlns:a16="http://schemas.microsoft.com/office/drawing/2014/main" id="{890FAFBF-D019-4340-8F45-13E4F40D2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330" y="443556"/>
            <a:ext cx="6886575" cy="565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839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66B527-7940-429A-9B0B-BF0030989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552450"/>
            <a:ext cx="924877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48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DA46E74-3425-4708-89BC-96B6F19D4FBC}"/>
              </a:ext>
            </a:extLst>
          </p:cNvPr>
          <p:cNvSpPr/>
          <p:nvPr/>
        </p:nvSpPr>
        <p:spPr>
          <a:xfrm>
            <a:off x="1828799" y="683740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注册账号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81F417-E9CF-408D-899E-9A92B472E07F}"/>
              </a:ext>
            </a:extLst>
          </p:cNvPr>
          <p:cNvSpPr/>
          <p:nvPr/>
        </p:nvSpPr>
        <p:spPr>
          <a:xfrm>
            <a:off x="1824228" y="1391816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申请借款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223018-F991-4749-BAFF-AEFBFCC95F87}"/>
              </a:ext>
            </a:extLst>
          </p:cNvPr>
          <p:cNvSpPr/>
          <p:nvPr/>
        </p:nvSpPr>
        <p:spPr>
          <a:xfrm>
            <a:off x="4276805" y="1391816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审核申请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BE6A38-D80D-40E9-A458-367FC993868B}"/>
              </a:ext>
            </a:extLst>
          </p:cNvPr>
          <p:cNvSpPr/>
          <p:nvPr/>
        </p:nvSpPr>
        <p:spPr>
          <a:xfrm>
            <a:off x="4277800" y="2169844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发布项目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F6FF3B-C6B5-4C4A-A104-821C9331386F}"/>
              </a:ext>
            </a:extLst>
          </p:cNvPr>
          <p:cNvSpPr/>
          <p:nvPr/>
        </p:nvSpPr>
        <p:spPr>
          <a:xfrm>
            <a:off x="1824228" y="4706430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借款凭证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6BD0D8-6E4F-4C0C-94F3-D46CF7A99831}"/>
              </a:ext>
            </a:extLst>
          </p:cNvPr>
          <p:cNvSpPr/>
          <p:nvPr/>
        </p:nvSpPr>
        <p:spPr>
          <a:xfrm>
            <a:off x="6662104" y="683740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注册账号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4CCFAD-9C86-4CDE-8ADD-21A886438F01}"/>
              </a:ext>
            </a:extLst>
          </p:cNvPr>
          <p:cNvSpPr/>
          <p:nvPr/>
        </p:nvSpPr>
        <p:spPr>
          <a:xfrm>
            <a:off x="6662104" y="2169844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投标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9709B8-7BBC-4CDA-8ADF-7069B60D3EFE}"/>
              </a:ext>
            </a:extLst>
          </p:cNvPr>
          <p:cNvSpPr/>
          <p:nvPr/>
        </p:nvSpPr>
        <p:spPr>
          <a:xfrm>
            <a:off x="4276806" y="4509403"/>
            <a:ext cx="1400433" cy="83889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建立借贷</a:t>
            </a:r>
            <a:endParaRPr lang="en-US" altLang="zh-CN" dirty="0"/>
          </a:p>
          <a:p>
            <a:pPr algn="ctr"/>
            <a:r>
              <a:rPr lang="zh-CN" altLang="en-US" dirty="0"/>
              <a:t>关系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094015-AE69-47FF-8F23-E78C0858C3B3}"/>
              </a:ext>
            </a:extLst>
          </p:cNvPr>
          <p:cNvSpPr/>
          <p:nvPr/>
        </p:nvSpPr>
        <p:spPr>
          <a:xfrm>
            <a:off x="6662104" y="4706429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贷款凭证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51B749-213A-4548-B259-7FAFB14FCE42}"/>
              </a:ext>
            </a:extLst>
          </p:cNvPr>
          <p:cNvSpPr/>
          <p:nvPr/>
        </p:nvSpPr>
        <p:spPr>
          <a:xfrm>
            <a:off x="8766243" y="4706429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债权转让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AE4A9B-DFCB-4195-9919-6D2456116D4E}"/>
              </a:ext>
            </a:extLst>
          </p:cNvPr>
          <p:cNvSpPr/>
          <p:nvPr/>
        </p:nvSpPr>
        <p:spPr>
          <a:xfrm>
            <a:off x="1824229" y="5512210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分期返款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BB05E9-4BBF-434D-87B1-13DC83B615F6}"/>
              </a:ext>
            </a:extLst>
          </p:cNvPr>
          <p:cNvSpPr/>
          <p:nvPr/>
        </p:nvSpPr>
        <p:spPr>
          <a:xfrm>
            <a:off x="6662105" y="5512210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收款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B473BF-7CD4-481B-BF21-6493EDAC2121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2524445" y="1128583"/>
            <a:ext cx="4571" cy="263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01E023-861D-46AD-8559-510AC356EE3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977022" y="1836659"/>
            <a:ext cx="995" cy="33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26ECC2-E94C-4D64-8F17-A091CD18214D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5677239" y="4928851"/>
            <a:ext cx="98486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0906A99-6DC7-4E0F-A67E-6FDF7258A329}"/>
              </a:ext>
            </a:extLst>
          </p:cNvPr>
          <p:cNvSpPr txBox="1"/>
          <p:nvPr/>
        </p:nvSpPr>
        <p:spPr>
          <a:xfrm>
            <a:off x="2090432" y="1199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借款人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F5B8CF-2037-4081-9EFC-D9EFC49984CB}"/>
              </a:ext>
            </a:extLst>
          </p:cNvPr>
          <p:cNvSpPr txBox="1"/>
          <p:nvPr/>
        </p:nvSpPr>
        <p:spPr>
          <a:xfrm>
            <a:off x="4466305" y="120077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P2P</a:t>
            </a:r>
            <a:r>
              <a:rPr lang="zh-CN" altLang="en-US" dirty="0"/>
              <a:t>平台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18EFF6-E091-457C-B29B-CE34B518C2A9}"/>
              </a:ext>
            </a:extLst>
          </p:cNvPr>
          <p:cNvSpPr txBox="1"/>
          <p:nvPr/>
        </p:nvSpPr>
        <p:spPr>
          <a:xfrm>
            <a:off x="7156221" y="1144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投资人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4F4D25-355E-440F-BCE8-A057472F26FE}"/>
              </a:ext>
            </a:extLst>
          </p:cNvPr>
          <p:cNvSpPr/>
          <p:nvPr/>
        </p:nvSpPr>
        <p:spPr>
          <a:xfrm>
            <a:off x="4276806" y="2907477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满标复审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CD040B2-8AF1-430D-9565-FADCFC7F12E4}"/>
              </a:ext>
            </a:extLst>
          </p:cNvPr>
          <p:cNvCxnSpPr>
            <a:cxnSpLocks/>
            <a:stCxn id="9" idx="2"/>
            <a:endCxn id="37" idx="3"/>
          </p:cNvCxnSpPr>
          <p:nvPr/>
        </p:nvCxnSpPr>
        <p:spPr>
          <a:xfrm rot="5400000">
            <a:off x="6262174" y="2029752"/>
            <a:ext cx="515212" cy="16850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563AD09-D141-4C80-849E-252917B68699}"/>
              </a:ext>
            </a:extLst>
          </p:cNvPr>
          <p:cNvCxnSpPr>
            <a:stCxn id="10" idx="1"/>
            <a:endCxn id="7" idx="3"/>
          </p:cNvCxnSpPr>
          <p:nvPr/>
        </p:nvCxnSpPr>
        <p:spPr>
          <a:xfrm flipH="1" flipV="1">
            <a:off x="3224661" y="4928852"/>
            <a:ext cx="10521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D9809C8-DF1A-4101-85A1-D5922A08F68D}"/>
              </a:ext>
            </a:extLst>
          </p:cNvPr>
          <p:cNvSpPr/>
          <p:nvPr/>
        </p:nvSpPr>
        <p:spPr>
          <a:xfrm>
            <a:off x="4276805" y="3671151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发放贷款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9B9EA44-4C60-450B-A6EF-7AE62BD24E19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8062537" y="4928851"/>
            <a:ext cx="703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524F982-9C29-4EB3-A1E8-F9118B9CC06C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3224662" y="5734632"/>
            <a:ext cx="3437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2986074-4BB4-4DEA-932D-F47BC73C7F3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2524445" y="5151273"/>
            <a:ext cx="1" cy="36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CDAD13F9-8B97-45FF-AAC2-818419B17C85}"/>
              </a:ext>
            </a:extLst>
          </p:cNvPr>
          <p:cNvSpPr/>
          <p:nvPr/>
        </p:nvSpPr>
        <p:spPr>
          <a:xfrm>
            <a:off x="6662105" y="6317989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提现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5939BE4-2540-451A-9DBD-F9219F6C1084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7362321" y="1128583"/>
            <a:ext cx="0" cy="1041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9E61EE46-77C7-482C-8F22-2321D1CEA3EA}"/>
              </a:ext>
            </a:extLst>
          </p:cNvPr>
          <p:cNvCxnSpPr/>
          <p:nvPr/>
        </p:nvCxnSpPr>
        <p:spPr>
          <a:xfrm>
            <a:off x="1128584" y="543697"/>
            <a:ext cx="7998940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3F42BBD-00BD-4A36-9497-8BC0ED21F5CD}"/>
              </a:ext>
            </a:extLst>
          </p:cNvPr>
          <p:cNvCxnSpPr>
            <a:cxnSpLocks/>
          </p:cNvCxnSpPr>
          <p:nvPr/>
        </p:nvCxnSpPr>
        <p:spPr>
          <a:xfrm>
            <a:off x="3750733" y="114481"/>
            <a:ext cx="0" cy="6648351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FDBA1A8A-023A-405A-A1B1-10E24634913D}"/>
              </a:ext>
            </a:extLst>
          </p:cNvPr>
          <p:cNvCxnSpPr>
            <a:cxnSpLocks/>
          </p:cNvCxnSpPr>
          <p:nvPr/>
        </p:nvCxnSpPr>
        <p:spPr>
          <a:xfrm>
            <a:off x="6169671" y="114481"/>
            <a:ext cx="0" cy="6648351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D7FA1183-A431-46DB-9F1C-7F424431F524}"/>
              </a:ext>
            </a:extLst>
          </p:cNvPr>
          <p:cNvCxnSpPr>
            <a:stCxn id="14" idx="2"/>
            <a:endCxn id="135" idx="0"/>
          </p:cNvCxnSpPr>
          <p:nvPr/>
        </p:nvCxnSpPr>
        <p:spPr>
          <a:xfrm>
            <a:off x="7362322" y="5957053"/>
            <a:ext cx="0" cy="36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1A08C1-6795-49DF-BA77-7950A4A22BBD}"/>
              </a:ext>
            </a:extLst>
          </p:cNvPr>
          <p:cNvCxnSpPr>
            <a:stCxn id="37" idx="2"/>
            <a:endCxn id="115" idx="0"/>
          </p:cNvCxnSpPr>
          <p:nvPr/>
        </p:nvCxnSpPr>
        <p:spPr>
          <a:xfrm flipH="1">
            <a:off x="4977022" y="3352320"/>
            <a:ext cx="1" cy="318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99B1D1-55EF-42D0-B3E4-DCC4C6B8B9BF}"/>
              </a:ext>
            </a:extLst>
          </p:cNvPr>
          <p:cNvCxnSpPr>
            <a:stCxn id="115" idx="2"/>
            <a:endCxn id="10" idx="0"/>
          </p:cNvCxnSpPr>
          <p:nvPr/>
        </p:nvCxnSpPr>
        <p:spPr>
          <a:xfrm>
            <a:off x="4977022" y="4115994"/>
            <a:ext cx="1" cy="393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E09D77D-DE2B-45F6-9309-11E1A4FE16D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24661" y="1614238"/>
            <a:ext cx="1052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F76C12-FBD0-4048-BAAE-667A4D2A2C90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5678233" y="2392266"/>
            <a:ext cx="983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99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DA46E74-3425-4708-89BC-96B6F19D4FBC}"/>
              </a:ext>
            </a:extLst>
          </p:cNvPr>
          <p:cNvSpPr/>
          <p:nvPr/>
        </p:nvSpPr>
        <p:spPr>
          <a:xfrm>
            <a:off x="1828799" y="683740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注册账号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81F417-E9CF-408D-899E-9A92B472E07F}"/>
              </a:ext>
            </a:extLst>
          </p:cNvPr>
          <p:cNvSpPr/>
          <p:nvPr/>
        </p:nvSpPr>
        <p:spPr>
          <a:xfrm>
            <a:off x="3530556" y="683740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申请借款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223018-F991-4749-BAFF-AEFBFCC95F87}"/>
              </a:ext>
            </a:extLst>
          </p:cNvPr>
          <p:cNvSpPr/>
          <p:nvPr/>
        </p:nvSpPr>
        <p:spPr>
          <a:xfrm>
            <a:off x="3530556" y="1828097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审核申请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BE6A38-D80D-40E9-A458-367FC993868B}"/>
              </a:ext>
            </a:extLst>
          </p:cNvPr>
          <p:cNvSpPr/>
          <p:nvPr/>
        </p:nvSpPr>
        <p:spPr>
          <a:xfrm>
            <a:off x="5236882" y="1828096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发布项目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F6FF3B-C6B5-4C4A-A104-821C9331386F}"/>
              </a:ext>
            </a:extLst>
          </p:cNvPr>
          <p:cNvSpPr/>
          <p:nvPr/>
        </p:nvSpPr>
        <p:spPr>
          <a:xfrm>
            <a:off x="6943209" y="683739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借款凭证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6BD0D8-6E4F-4C0C-94F3-D46CF7A99831}"/>
              </a:ext>
            </a:extLst>
          </p:cNvPr>
          <p:cNvSpPr/>
          <p:nvPr/>
        </p:nvSpPr>
        <p:spPr>
          <a:xfrm>
            <a:off x="1828798" y="3887088"/>
            <a:ext cx="1400432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注册平台账号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4CCFAD-9C86-4CDE-8ADD-21A886438F01}"/>
              </a:ext>
            </a:extLst>
          </p:cNvPr>
          <p:cNvSpPr/>
          <p:nvPr/>
        </p:nvSpPr>
        <p:spPr>
          <a:xfrm>
            <a:off x="5236880" y="3887088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投标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9709B8-7BBC-4CDA-8ADF-7069B60D3EFE}"/>
              </a:ext>
            </a:extLst>
          </p:cNvPr>
          <p:cNvSpPr/>
          <p:nvPr/>
        </p:nvSpPr>
        <p:spPr>
          <a:xfrm>
            <a:off x="6943206" y="1631067"/>
            <a:ext cx="1400433" cy="83889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建立借贷</a:t>
            </a:r>
            <a:endParaRPr lang="en-US" altLang="zh-CN" dirty="0"/>
          </a:p>
          <a:p>
            <a:pPr algn="ctr"/>
            <a:r>
              <a:rPr lang="zh-CN" altLang="en-US" dirty="0"/>
              <a:t>关系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094015-AE69-47FF-8F23-E78C0858C3B3}"/>
              </a:ext>
            </a:extLst>
          </p:cNvPr>
          <p:cNvSpPr/>
          <p:nvPr/>
        </p:nvSpPr>
        <p:spPr>
          <a:xfrm>
            <a:off x="6943207" y="3887088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贷款凭证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51B749-213A-4548-B259-7FAFB14FCE42}"/>
              </a:ext>
            </a:extLst>
          </p:cNvPr>
          <p:cNvSpPr/>
          <p:nvPr/>
        </p:nvSpPr>
        <p:spPr>
          <a:xfrm>
            <a:off x="6943206" y="4784710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债权转让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AE4A9B-DFCB-4195-9919-6D2456116D4E}"/>
              </a:ext>
            </a:extLst>
          </p:cNvPr>
          <p:cNvSpPr/>
          <p:nvPr/>
        </p:nvSpPr>
        <p:spPr>
          <a:xfrm>
            <a:off x="9027160" y="683512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分期返款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BB05E9-4BBF-434D-87B1-13DC83B615F6}"/>
              </a:ext>
            </a:extLst>
          </p:cNvPr>
          <p:cNvSpPr/>
          <p:nvPr/>
        </p:nvSpPr>
        <p:spPr>
          <a:xfrm>
            <a:off x="9027159" y="3887087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收款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B473BF-7CD4-481B-BF21-6493EDAC2121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229232" y="906162"/>
            <a:ext cx="301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A2F231-8C66-410D-93EE-697E6D5417DA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230773" y="1128583"/>
            <a:ext cx="0" cy="699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01E023-861D-46AD-8559-510AC356EE3E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930989" y="2050518"/>
            <a:ext cx="3058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08974A-3280-4102-A3C9-338454F90F2A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6637315" y="2050517"/>
            <a:ext cx="3058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BBEAD65-69A4-4863-9914-54C7E1AB05E1}"/>
              </a:ext>
            </a:extLst>
          </p:cNvPr>
          <p:cNvCxnSpPr>
            <a:stCxn id="10" idx="0"/>
            <a:endCxn id="7" idx="2"/>
          </p:cNvCxnSpPr>
          <p:nvPr/>
        </p:nvCxnSpPr>
        <p:spPr>
          <a:xfrm flipV="1">
            <a:off x="7643423" y="1128582"/>
            <a:ext cx="3" cy="50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26ECC2-E94C-4D64-8F17-A091CD18214D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7643423" y="2469966"/>
            <a:ext cx="1" cy="141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1F5405-56D4-4E39-B68A-12ECA9E0EB9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229230" y="4109510"/>
            <a:ext cx="2007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1733A86-1588-492E-8B39-FB32F4A70848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5937097" y="2272939"/>
            <a:ext cx="2" cy="1614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F61B3F1-8C2F-4CDF-9443-C12E9B1EA435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6637313" y="4109510"/>
            <a:ext cx="305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616049-4660-4980-99FC-FCC20C717C7B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 flipV="1">
            <a:off x="8343640" y="4109509"/>
            <a:ext cx="6835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1271351-114D-4A14-BA1A-0EFA605FE4BE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7643423" y="4331931"/>
            <a:ext cx="1" cy="452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5AAF403-4D09-4A78-81C5-83405E221BAC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9727376" y="1128355"/>
            <a:ext cx="1" cy="2758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18BDD6A-1740-4164-863B-B40DAB6C1659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930989" y="906161"/>
            <a:ext cx="20122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0906A99-6DC7-4E0F-A67E-6FDF7258A329}"/>
              </a:ext>
            </a:extLst>
          </p:cNvPr>
          <p:cNvSpPr txBox="1"/>
          <p:nvPr/>
        </p:nvSpPr>
        <p:spPr>
          <a:xfrm>
            <a:off x="660800" y="7212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借款人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F5B8CF-2037-4081-9EFC-D9EFC49984CB}"/>
              </a:ext>
            </a:extLst>
          </p:cNvPr>
          <p:cNvSpPr txBox="1"/>
          <p:nvPr/>
        </p:nvSpPr>
        <p:spPr>
          <a:xfrm>
            <a:off x="516531" y="186585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P2P</a:t>
            </a:r>
            <a:r>
              <a:rPr lang="zh-CN" altLang="en-US" dirty="0"/>
              <a:t>平台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18EFF6-E091-457C-B29B-CE34B518C2A9}"/>
              </a:ext>
            </a:extLst>
          </p:cNvPr>
          <p:cNvSpPr txBox="1"/>
          <p:nvPr/>
        </p:nvSpPr>
        <p:spPr>
          <a:xfrm>
            <a:off x="660800" y="39248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投资人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55A573F-89B7-48B9-94CD-FB6FB82749A9}"/>
              </a:ext>
            </a:extLst>
          </p:cNvPr>
          <p:cNvSpPr/>
          <p:nvPr/>
        </p:nvSpPr>
        <p:spPr>
          <a:xfrm>
            <a:off x="1828797" y="2867660"/>
            <a:ext cx="1400433" cy="444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注册托管账户</a:t>
            </a:r>
          </a:p>
        </p:txBody>
      </p:sp>
    </p:spTree>
    <p:extLst>
      <p:ext uri="{BB962C8B-B14F-4D97-AF65-F5344CB8AC3E}">
        <p14:creationId xmlns:p14="http://schemas.microsoft.com/office/powerpoint/2010/main" val="2409576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4619E4-837F-4D63-B9E5-AC0F9E8204EF}"/>
              </a:ext>
            </a:extLst>
          </p:cNvPr>
          <p:cNvSpPr/>
          <p:nvPr/>
        </p:nvSpPr>
        <p:spPr>
          <a:xfrm>
            <a:off x="2916195" y="2940909"/>
            <a:ext cx="2891481" cy="15322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支付机构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C621ED0-26DF-43D5-AAD4-9E1D4BE3820B}"/>
              </a:ext>
            </a:extLst>
          </p:cNvPr>
          <p:cNvSpPr/>
          <p:nvPr/>
        </p:nvSpPr>
        <p:spPr>
          <a:xfrm>
            <a:off x="3237470" y="3171568"/>
            <a:ext cx="2232454" cy="77435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P2P</a:t>
            </a:r>
            <a:r>
              <a:rPr lang="zh-CN" altLang="en-US" dirty="0"/>
              <a:t>公司支付账户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2E9F94-46EC-4B70-969D-41008E2935A7}"/>
              </a:ext>
            </a:extLst>
          </p:cNvPr>
          <p:cNvSpPr/>
          <p:nvPr/>
        </p:nvSpPr>
        <p:spPr>
          <a:xfrm>
            <a:off x="2916195" y="955590"/>
            <a:ext cx="2891481" cy="15322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P2P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平台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A94B32-150D-4A4B-AA65-F5398666A2A6}"/>
              </a:ext>
            </a:extLst>
          </p:cNvPr>
          <p:cNvSpPr/>
          <p:nvPr/>
        </p:nvSpPr>
        <p:spPr>
          <a:xfrm>
            <a:off x="3237470" y="1589901"/>
            <a:ext cx="988540" cy="708453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投资人账户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C42D10-6287-4B50-AC05-2DBC93B2335F}"/>
              </a:ext>
            </a:extLst>
          </p:cNvPr>
          <p:cNvSpPr/>
          <p:nvPr/>
        </p:nvSpPr>
        <p:spPr>
          <a:xfrm>
            <a:off x="4481384" y="1589902"/>
            <a:ext cx="988540" cy="708453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借款人账户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2AD37B3-27D3-47F0-82E1-9CE9A07294EA}"/>
              </a:ext>
            </a:extLst>
          </p:cNvPr>
          <p:cNvSpPr/>
          <p:nvPr/>
        </p:nvSpPr>
        <p:spPr>
          <a:xfrm>
            <a:off x="6474942" y="3204517"/>
            <a:ext cx="988540" cy="70845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外部</a:t>
            </a:r>
            <a:endParaRPr lang="en-US" altLang="zh-CN" dirty="0"/>
          </a:p>
          <a:p>
            <a:pPr algn="ctr"/>
            <a:r>
              <a:rPr lang="zh-CN" altLang="en-US" dirty="0"/>
              <a:t>账户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9D5F32-D6CC-4F85-A924-C827D763F43D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975654" y="2298355"/>
            <a:ext cx="0" cy="8402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3271DA-742C-4D9D-87EB-F9534C4DB91B}"/>
              </a:ext>
            </a:extLst>
          </p:cNvPr>
          <p:cNvCxnSpPr>
            <a:stCxn id="8" idx="1"/>
            <a:endCxn id="3" idx="3"/>
          </p:cNvCxnSpPr>
          <p:nvPr/>
        </p:nvCxnSpPr>
        <p:spPr>
          <a:xfrm flipH="1">
            <a:off x="5469924" y="3558744"/>
            <a:ext cx="1005018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FA22FBA-A362-494A-A28C-19C09BB0E8F3}"/>
              </a:ext>
            </a:extLst>
          </p:cNvPr>
          <p:cNvSpPr txBox="1"/>
          <p:nvPr/>
        </p:nvSpPr>
        <p:spPr>
          <a:xfrm>
            <a:off x="5807676" y="32045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返款</a:t>
            </a:r>
            <a:endParaRPr lang="en-US" altLang="zh-C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810EA72-E975-4042-A730-AA6580EA444E}"/>
              </a:ext>
            </a:extLst>
          </p:cNvPr>
          <p:cNvSpPr/>
          <p:nvPr/>
        </p:nvSpPr>
        <p:spPr>
          <a:xfrm>
            <a:off x="1379838" y="3204520"/>
            <a:ext cx="988540" cy="70845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/>
              <a:t>外部</a:t>
            </a:r>
            <a:endParaRPr lang="en-US" altLang="zh-CN" dirty="0"/>
          </a:p>
          <a:p>
            <a:pPr algn="ctr"/>
            <a:r>
              <a:rPr lang="zh-CN" altLang="en-US" dirty="0"/>
              <a:t>账户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9D083B-D655-4E95-859E-E86C7825C68F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3731740" y="2298354"/>
            <a:ext cx="0" cy="8567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0B659C-C0F4-480E-9921-D1729856E8AA}"/>
              </a:ext>
            </a:extLst>
          </p:cNvPr>
          <p:cNvCxnSpPr>
            <a:cxnSpLocks/>
            <a:stCxn id="16" idx="3"/>
            <a:endCxn id="3" idx="1"/>
          </p:cNvCxnSpPr>
          <p:nvPr/>
        </p:nvCxnSpPr>
        <p:spPr>
          <a:xfrm>
            <a:off x="2368378" y="3558747"/>
            <a:ext cx="869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0A3DC8A-7F69-4B78-B4D1-99D83D251F9A}"/>
              </a:ext>
            </a:extLst>
          </p:cNvPr>
          <p:cNvSpPr txBox="1"/>
          <p:nvPr/>
        </p:nvSpPr>
        <p:spPr>
          <a:xfrm>
            <a:off x="2315341" y="31983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充值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9770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4619E4-837F-4D63-B9E5-AC0F9E8204EF}"/>
              </a:ext>
            </a:extLst>
          </p:cNvPr>
          <p:cNvSpPr/>
          <p:nvPr/>
        </p:nvSpPr>
        <p:spPr>
          <a:xfrm>
            <a:off x="1993901" y="1511300"/>
            <a:ext cx="4483100" cy="1968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支付机构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51AE306-4AB1-4DFE-98ED-4BBE16D27336}"/>
              </a:ext>
            </a:extLst>
          </p:cNvPr>
          <p:cNvSpPr/>
          <p:nvPr/>
        </p:nvSpPr>
        <p:spPr>
          <a:xfrm>
            <a:off x="2252982" y="1606550"/>
            <a:ext cx="3970018" cy="1530350"/>
          </a:xfrm>
          <a:prstGeom prst="roundRect">
            <a:avLst>
              <a:gd name="adj" fmla="val 7538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结算账户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C621ED0-26DF-43D5-AAD4-9E1D4BE3820B}"/>
              </a:ext>
            </a:extLst>
          </p:cNvPr>
          <p:cNvSpPr/>
          <p:nvPr/>
        </p:nvSpPr>
        <p:spPr>
          <a:xfrm>
            <a:off x="3769669" y="2253383"/>
            <a:ext cx="1080000" cy="720000"/>
          </a:xfrm>
          <a:prstGeom prst="roundRect">
            <a:avLst>
              <a:gd name="adj" fmla="val 1130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P2P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收益子账户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2E9F94-46EC-4B70-969D-41008E2935A7}"/>
              </a:ext>
            </a:extLst>
          </p:cNvPr>
          <p:cNvSpPr/>
          <p:nvPr/>
        </p:nvSpPr>
        <p:spPr>
          <a:xfrm>
            <a:off x="1993901" y="794102"/>
            <a:ext cx="4483100" cy="4695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P2P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平台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A94B32-150D-4A4B-AA65-F5398666A2A6}"/>
              </a:ext>
            </a:extLst>
          </p:cNvPr>
          <p:cNvSpPr/>
          <p:nvPr/>
        </p:nvSpPr>
        <p:spPr>
          <a:xfrm>
            <a:off x="2445436" y="2252705"/>
            <a:ext cx="1080000" cy="72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投资人子账户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C42D10-6287-4B50-AC05-2DBC93B2335F}"/>
              </a:ext>
            </a:extLst>
          </p:cNvPr>
          <p:cNvSpPr/>
          <p:nvPr/>
        </p:nvSpPr>
        <p:spPr>
          <a:xfrm>
            <a:off x="5000365" y="2227991"/>
            <a:ext cx="1080000" cy="72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借款人子账户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2AD37B3-27D3-47F0-82E1-9CE9A07294EA}"/>
              </a:ext>
            </a:extLst>
          </p:cNvPr>
          <p:cNvSpPr/>
          <p:nvPr/>
        </p:nvSpPr>
        <p:spPr>
          <a:xfrm>
            <a:off x="7103041" y="2233764"/>
            <a:ext cx="988540" cy="70845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外部</a:t>
            </a:r>
            <a:endParaRPr lang="en-US" altLang="zh-CN" dirty="0"/>
          </a:p>
          <a:p>
            <a:pPr algn="ctr"/>
            <a:r>
              <a:rPr lang="zh-CN" altLang="en-US" dirty="0"/>
              <a:t>账户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A22FBA-A362-494A-A28C-19C09BB0E8F3}"/>
              </a:ext>
            </a:extLst>
          </p:cNvPr>
          <p:cNvSpPr txBox="1"/>
          <p:nvPr/>
        </p:nvSpPr>
        <p:spPr>
          <a:xfrm>
            <a:off x="6425239" y="22433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返款</a:t>
            </a:r>
            <a:endParaRPr lang="en-US" altLang="zh-C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810EA72-E975-4042-A730-AA6580EA444E}"/>
              </a:ext>
            </a:extLst>
          </p:cNvPr>
          <p:cNvSpPr/>
          <p:nvPr/>
        </p:nvSpPr>
        <p:spPr>
          <a:xfrm>
            <a:off x="518897" y="2264252"/>
            <a:ext cx="988540" cy="70845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/>
              <a:t>外部</a:t>
            </a:r>
            <a:endParaRPr lang="en-US" altLang="zh-CN" dirty="0"/>
          </a:p>
          <a:p>
            <a:pPr algn="ctr"/>
            <a:r>
              <a:rPr lang="zh-CN" altLang="en-US" dirty="0"/>
              <a:t>账户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A3DC8A-7F69-4B78-B4D1-99D83D251F9A}"/>
              </a:ext>
            </a:extLst>
          </p:cNvPr>
          <p:cNvSpPr txBox="1"/>
          <p:nvPr/>
        </p:nvSpPr>
        <p:spPr>
          <a:xfrm>
            <a:off x="1487705" y="22434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充值</a:t>
            </a:r>
            <a:endParaRPr lang="en-US" altLang="zh-CN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D95213B-1507-488C-AAF3-6A486350F1D8}"/>
              </a:ext>
            </a:extLst>
          </p:cNvPr>
          <p:cNvCxnSpPr/>
          <p:nvPr/>
        </p:nvCxnSpPr>
        <p:spPr>
          <a:xfrm flipH="1">
            <a:off x="6080365" y="2587990"/>
            <a:ext cx="1022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8F714EC-AD26-450A-808A-EC1E750326F3}"/>
              </a:ext>
            </a:extLst>
          </p:cNvPr>
          <p:cNvCxnSpPr>
            <a:stCxn id="16" idx="3"/>
            <a:endCxn id="5" idx="1"/>
          </p:cNvCxnSpPr>
          <p:nvPr/>
        </p:nvCxnSpPr>
        <p:spPr>
          <a:xfrm flipV="1">
            <a:off x="1507437" y="2612705"/>
            <a:ext cx="937999" cy="5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DDC8A23-03EA-4296-930B-ACEEF5A83040}"/>
              </a:ext>
            </a:extLst>
          </p:cNvPr>
          <p:cNvCxnSpPr>
            <a:stCxn id="4" idx="2"/>
            <a:endCxn id="35" idx="0"/>
          </p:cNvCxnSpPr>
          <p:nvPr/>
        </p:nvCxnSpPr>
        <p:spPr>
          <a:xfrm>
            <a:off x="4235451" y="1263650"/>
            <a:ext cx="254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336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A39465E-40F5-48EC-811B-E7B903F435DE}"/>
              </a:ext>
            </a:extLst>
          </p:cNvPr>
          <p:cNvSpPr/>
          <p:nvPr/>
        </p:nvSpPr>
        <p:spPr>
          <a:xfrm>
            <a:off x="1993901" y="1511300"/>
            <a:ext cx="4483100" cy="1968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支付机构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37E9158-C493-4201-94E2-BE2B32D9E0E8}"/>
              </a:ext>
            </a:extLst>
          </p:cNvPr>
          <p:cNvSpPr/>
          <p:nvPr/>
        </p:nvSpPr>
        <p:spPr>
          <a:xfrm>
            <a:off x="3769669" y="2253383"/>
            <a:ext cx="1080000" cy="720000"/>
          </a:xfrm>
          <a:prstGeom prst="roundRect">
            <a:avLst>
              <a:gd name="adj" fmla="val 11308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P2P</a:t>
            </a:r>
            <a:r>
              <a:rPr lang="zh-CN" altLang="en-US" dirty="0"/>
              <a:t>收益账户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978540-1C31-4251-A393-DBC8B38A8DE8}"/>
              </a:ext>
            </a:extLst>
          </p:cNvPr>
          <p:cNvSpPr/>
          <p:nvPr/>
        </p:nvSpPr>
        <p:spPr>
          <a:xfrm>
            <a:off x="1993901" y="794102"/>
            <a:ext cx="4483100" cy="4695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P2P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平台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CDDFC9C-FD69-4163-9F2B-C7D1A3DEA6C3}"/>
              </a:ext>
            </a:extLst>
          </p:cNvPr>
          <p:cNvSpPr/>
          <p:nvPr/>
        </p:nvSpPr>
        <p:spPr>
          <a:xfrm>
            <a:off x="2445436" y="2252705"/>
            <a:ext cx="1080000" cy="72000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投资人账户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E13C32E-0A34-430C-A58D-BC4A2B011A58}"/>
              </a:ext>
            </a:extLst>
          </p:cNvPr>
          <p:cNvSpPr/>
          <p:nvPr/>
        </p:nvSpPr>
        <p:spPr>
          <a:xfrm>
            <a:off x="5000365" y="2227991"/>
            <a:ext cx="1080000" cy="72000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借款人账户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CE64891-EB14-4926-842B-C1DD6296D596}"/>
              </a:ext>
            </a:extLst>
          </p:cNvPr>
          <p:cNvSpPr/>
          <p:nvPr/>
        </p:nvSpPr>
        <p:spPr>
          <a:xfrm>
            <a:off x="7103041" y="2233764"/>
            <a:ext cx="988540" cy="70845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外部</a:t>
            </a:r>
            <a:endParaRPr lang="en-US" altLang="zh-CN" dirty="0"/>
          </a:p>
          <a:p>
            <a:pPr algn="ctr"/>
            <a:r>
              <a:rPr lang="zh-CN" altLang="en-US" dirty="0"/>
              <a:t>账户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A3892A-2A47-44C5-BE98-FF063467ADC5}"/>
              </a:ext>
            </a:extLst>
          </p:cNvPr>
          <p:cNvSpPr txBox="1"/>
          <p:nvPr/>
        </p:nvSpPr>
        <p:spPr>
          <a:xfrm>
            <a:off x="6425239" y="22433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返款</a:t>
            </a:r>
            <a:endParaRPr lang="en-US" altLang="zh-C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F3B3333-0EDC-464A-B16F-1F7E18EC9BF0}"/>
              </a:ext>
            </a:extLst>
          </p:cNvPr>
          <p:cNvSpPr/>
          <p:nvPr/>
        </p:nvSpPr>
        <p:spPr>
          <a:xfrm>
            <a:off x="518897" y="2264252"/>
            <a:ext cx="988540" cy="70845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/>
              <a:t>外部</a:t>
            </a:r>
            <a:endParaRPr lang="en-US" altLang="zh-CN" dirty="0"/>
          </a:p>
          <a:p>
            <a:pPr algn="ctr"/>
            <a:r>
              <a:rPr lang="zh-CN" altLang="en-US" dirty="0"/>
              <a:t>账户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58B1A4-54C1-45A2-AAC1-D116576E1722}"/>
              </a:ext>
            </a:extLst>
          </p:cNvPr>
          <p:cNvSpPr txBox="1"/>
          <p:nvPr/>
        </p:nvSpPr>
        <p:spPr>
          <a:xfrm>
            <a:off x="1626562" y="21928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充值</a:t>
            </a:r>
            <a:endParaRPr lang="en-US" altLang="zh-CN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EB4717-8EB1-4F37-9C50-EC54CD2C5A2B}"/>
              </a:ext>
            </a:extLst>
          </p:cNvPr>
          <p:cNvCxnSpPr/>
          <p:nvPr/>
        </p:nvCxnSpPr>
        <p:spPr>
          <a:xfrm flipH="1">
            <a:off x="6080365" y="2587990"/>
            <a:ext cx="1022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BEF8A2-46CF-4F71-897F-B561ADA6E614}"/>
              </a:ext>
            </a:extLst>
          </p:cNvPr>
          <p:cNvCxnSpPr>
            <a:cxnSpLocks/>
          </p:cNvCxnSpPr>
          <p:nvPr/>
        </p:nvCxnSpPr>
        <p:spPr>
          <a:xfrm flipV="1">
            <a:off x="1506192" y="2515528"/>
            <a:ext cx="937999" cy="5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350400-F3FE-4C11-A70B-F2824BF39E7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4235451" y="1263650"/>
            <a:ext cx="254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A15BE8-9BBF-4B37-95D0-59E3E2D55F5A}"/>
              </a:ext>
            </a:extLst>
          </p:cNvPr>
          <p:cNvCxnSpPr/>
          <p:nvPr/>
        </p:nvCxnSpPr>
        <p:spPr>
          <a:xfrm flipH="1">
            <a:off x="1493939" y="2686050"/>
            <a:ext cx="924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33494CE-78B9-491E-92C0-4EF51740D19B}"/>
              </a:ext>
            </a:extLst>
          </p:cNvPr>
          <p:cNvSpPr txBox="1"/>
          <p:nvPr/>
        </p:nvSpPr>
        <p:spPr>
          <a:xfrm>
            <a:off x="1665382" y="26592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提现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9288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A39465E-40F5-48EC-811B-E7B903F435DE}"/>
              </a:ext>
            </a:extLst>
          </p:cNvPr>
          <p:cNvSpPr/>
          <p:nvPr/>
        </p:nvSpPr>
        <p:spPr>
          <a:xfrm>
            <a:off x="1993901" y="1511300"/>
            <a:ext cx="4483100" cy="1968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支付机构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37E9158-C493-4201-94E2-BE2B32D9E0E8}"/>
              </a:ext>
            </a:extLst>
          </p:cNvPr>
          <p:cNvSpPr/>
          <p:nvPr/>
        </p:nvSpPr>
        <p:spPr>
          <a:xfrm>
            <a:off x="3769669" y="2253383"/>
            <a:ext cx="1080000" cy="720000"/>
          </a:xfrm>
          <a:prstGeom prst="roundRect">
            <a:avLst>
              <a:gd name="adj" fmla="val 11308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P2P</a:t>
            </a:r>
            <a:r>
              <a:rPr lang="zh-CN" altLang="en-US" dirty="0"/>
              <a:t>收益账户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978540-1C31-4251-A393-DBC8B38A8DE8}"/>
              </a:ext>
            </a:extLst>
          </p:cNvPr>
          <p:cNvSpPr/>
          <p:nvPr/>
        </p:nvSpPr>
        <p:spPr>
          <a:xfrm>
            <a:off x="1993901" y="794102"/>
            <a:ext cx="4483100" cy="4695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P2P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平台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CDDFC9C-FD69-4163-9F2B-C7D1A3DEA6C3}"/>
              </a:ext>
            </a:extLst>
          </p:cNvPr>
          <p:cNvSpPr/>
          <p:nvPr/>
        </p:nvSpPr>
        <p:spPr>
          <a:xfrm>
            <a:off x="2445436" y="2252705"/>
            <a:ext cx="1080000" cy="72000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投资人账户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E13C32E-0A34-430C-A58D-BC4A2B011A58}"/>
              </a:ext>
            </a:extLst>
          </p:cNvPr>
          <p:cNvSpPr/>
          <p:nvPr/>
        </p:nvSpPr>
        <p:spPr>
          <a:xfrm>
            <a:off x="5000365" y="2227991"/>
            <a:ext cx="1080000" cy="72000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借款人账户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CE64891-EB14-4926-842B-C1DD6296D596}"/>
              </a:ext>
            </a:extLst>
          </p:cNvPr>
          <p:cNvSpPr/>
          <p:nvPr/>
        </p:nvSpPr>
        <p:spPr>
          <a:xfrm>
            <a:off x="7103041" y="2233764"/>
            <a:ext cx="988540" cy="70845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外部</a:t>
            </a:r>
            <a:endParaRPr lang="en-US" altLang="zh-CN" dirty="0"/>
          </a:p>
          <a:p>
            <a:pPr algn="ctr"/>
            <a:r>
              <a:rPr lang="zh-CN" altLang="en-US" dirty="0"/>
              <a:t>账户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A3892A-2A47-44C5-BE98-FF063467ADC5}"/>
              </a:ext>
            </a:extLst>
          </p:cNvPr>
          <p:cNvSpPr txBox="1"/>
          <p:nvPr/>
        </p:nvSpPr>
        <p:spPr>
          <a:xfrm>
            <a:off x="6425239" y="22433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返款</a:t>
            </a:r>
            <a:endParaRPr lang="en-US" altLang="zh-C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F3B3333-0EDC-464A-B16F-1F7E18EC9BF0}"/>
              </a:ext>
            </a:extLst>
          </p:cNvPr>
          <p:cNvSpPr/>
          <p:nvPr/>
        </p:nvSpPr>
        <p:spPr>
          <a:xfrm>
            <a:off x="518897" y="2264252"/>
            <a:ext cx="988540" cy="70845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/>
              <a:t>外部</a:t>
            </a:r>
            <a:endParaRPr lang="en-US" altLang="zh-CN" dirty="0"/>
          </a:p>
          <a:p>
            <a:pPr algn="ctr"/>
            <a:r>
              <a:rPr lang="zh-CN" altLang="en-US" dirty="0"/>
              <a:t>账户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58B1A4-54C1-45A2-AAC1-D116576E1722}"/>
              </a:ext>
            </a:extLst>
          </p:cNvPr>
          <p:cNvSpPr txBox="1"/>
          <p:nvPr/>
        </p:nvSpPr>
        <p:spPr>
          <a:xfrm>
            <a:off x="1626562" y="21928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充值</a:t>
            </a:r>
            <a:endParaRPr lang="en-US" altLang="zh-CN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EB4717-8EB1-4F37-9C50-EC54CD2C5A2B}"/>
              </a:ext>
            </a:extLst>
          </p:cNvPr>
          <p:cNvCxnSpPr/>
          <p:nvPr/>
        </p:nvCxnSpPr>
        <p:spPr>
          <a:xfrm flipH="1">
            <a:off x="6080365" y="2587990"/>
            <a:ext cx="1022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BEF8A2-46CF-4F71-897F-B561ADA6E614}"/>
              </a:ext>
            </a:extLst>
          </p:cNvPr>
          <p:cNvCxnSpPr>
            <a:cxnSpLocks/>
          </p:cNvCxnSpPr>
          <p:nvPr/>
        </p:nvCxnSpPr>
        <p:spPr>
          <a:xfrm flipV="1">
            <a:off x="1506192" y="2515528"/>
            <a:ext cx="937999" cy="5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350400-F3FE-4C11-A70B-F2824BF39E7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4235451" y="1263650"/>
            <a:ext cx="254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A15BE8-9BBF-4B37-95D0-59E3E2D55F5A}"/>
              </a:ext>
            </a:extLst>
          </p:cNvPr>
          <p:cNvCxnSpPr/>
          <p:nvPr/>
        </p:nvCxnSpPr>
        <p:spPr>
          <a:xfrm flipH="1">
            <a:off x="1493939" y="2686050"/>
            <a:ext cx="924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33494CE-78B9-491E-92C0-4EF51740D19B}"/>
              </a:ext>
            </a:extLst>
          </p:cNvPr>
          <p:cNvSpPr txBox="1"/>
          <p:nvPr/>
        </p:nvSpPr>
        <p:spPr>
          <a:xfrm>
            <a:off x="1665382" y="26592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提现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8929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277</Words>
  <Application>Microsoft Office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 雄峰</dc:creator>
  <cp:lastModifiedBy>李 雄峰</cp:lastModifiedBy>
  <cp:revision>38</cp:revision>
  <dcterms:created xsi:type="dcterms:W3CDTF">2018-05-24T06:17:04Z</dcterms:created>
  <dcterms:modified xsi:type="dcterms:W3CDTF">2018-05-29T06:56:42Z</dcterms:modified>
</cp:coreProperties>
</file>