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577" r:id="rId2"/>
    <p:sldId id="708" r:id="rId3"/>
    <p:sldId id="721" r:id="rId4"/>
    <p:sldId id="722" r:id="rId5"/>
    <p:sldId id="723" r:id="rId6"/>
    <p:sldId id="724" r:id="rId7"/>
    <p:sldId id="725" r:id="rId8"/>
    <p:sldId id="726" r:id="rId9"/>
    <p:sldId id="727" r:id="rId10"/>
    <p:sldId id="728" r:id="rId11"/>
    <p:sldId id="729" r:id="rId12"/>
    <p:sldId id="534" r:id="rId13"/>
    <p:sldId id="713" r:id="rId14"/>
    <p:sldId id="715" r:id="rId15"/>
    <p:sldId id="716" r:id="rId16"/>
    <p:sldId id="717" r:id="rId17"/>
    <p:sldId id="718" r:id="rId18"/>
    <p:sldId id="719" r:id="rId19"/>
    <p:sldId id="720" r:id="rId20"/>
    <p:sldId id="712" r:id="rId21"/>
    <p:sldId id="535" r:id="rId22"/>
    <p:sldId id="741" r:id="rId23"/>
    <p:sldId id="742" r:id="rId24"/>
    <p:sldId id="743" r:id="rId25"/>
    <p:sldId id="744" r:id="rId26"/>
    <p:sldId id="732" r:id="rId27"/>
    <p:sldId id="733" r:id="rId28"/>
    <p:sldId id="734" r:id="rId29"/>
    <p:sldId id="735" r:id="rId30"/>
    <p:sldId id="738" r:id="rId31"/>
    <p:sldId id="739" r:id="rId32"/>
    <p:sldId id="740" r:id="rId33"/>
    <p:sldId id="587" r:id="rId34"/>
  </p:sldIdLst>
  <p:sldSz cx="9144000" cy="6858000" type="screen4x3"/>
  <p:notesSz cx="6807200" cy="9939338"/>
  <p:defaultTextStyle>
    <a:defPPr>
      <a:defRPr lang="zh-CN"/>
    </a:defPPr>
    <a:lvl1pPr algn="l" rtl="0" fontAlgn="base">
      <a:spcBef>
        <a:spcPct val="0"/>
      </a:spcBef>
      <a:spcAft>
        <a:spcPct val="0"/>
      </a:spcAft>
      <a:buFont typeface="Times New Roman" charset="0"/>
      <a:defRPr sz="3200" b="1" kern="1200">
        <a:solidFill>
          <a:schemeClr val="accent2"/>
        </a:solidFill>
        <a:latin typeface="Verdana" charset="0"/>
        <a:ea typeface="楷体" charset="0"/>
        <a:cs typeface="楷体" charset="0"/>
      </a:defRPr>
    </a:lvl1pPr>
    <a:lvl2pPr marL="457200" algn="l" rtl="0" fontAlgn="base">
      <a:spcBef>
        <a:spcPct val="0"/>
      </a:spcBef>
      <a:spcAft>
        <a:spcPct val="0"/>
      </a:spcAft>
      <a:buFont typeface="Times New Roman" charset="0"/>
      <a:defRPr sz="3200" b="1" kern="1200">
        <a:solidFill>
          <a:schemeClr val="accent2"/>
        </a:solidFill>
        <a:latin typeface="Verdana" charset="0"/>
        <a:ea typeface="楷体" charset="0"/>
        <a:cs typeface="楷体" charset="0"/>
      </a:defRPr>
    </a:lvl2pPr>
    <a:lvl3pPr marL="914400" algn="l" rtl="0" fontAlgn="base">
      <a:spcBef>
        <a:spcPct val="0"/>
      </a:spcBef>
      <a:spcAft>
        <a:spcPct val="0"/>
      </a:spcAft>
      <a:buFont typeface="Times New Roman" charset="0"/>
      <a:defRPr sz="3200" b="1" kern="1200">
        <a:solidFill>
          <a:schemeClr val="accent2"/>
        </a:solidFill>
        <a:latin typeface="Verdana" charset="0"/>
        <a:ea typeface="楷体" charset="0"/>
        <a:cs typeface="楷体" charset="0"/>
      </a:defRPr>
    </a:lvl3pPr>
    <a:lvl4pPr marL="1371600" algn="l" rtl="0" fontAlgn="base">
      <a:spcBef>
        <a:spcPct val="0"/>
      </a:spcBef>
      <a:spcAft>
        <a:spcPct val="0"/>
      </a:spcAft>
      <a:buFont typeface="Times New Roman" charset="0"/>
      <a:defRPr sz="3200" b="1" kern="1200">
        <a:solidFill>
          <a:schemeClr val="accent2"/>
        </a:solidFill>
        <a:latin typeface="Verdana" charset="0"/>
        <a:ea typeface="楷体" charset="0"/>
        <a:cs typeface="楷体" charset="0"/>
      </a:defRPr>
    </a:lvl4pPr>
    <a:lvl5pPr marL="1828800" algn="l" rtl="0" fontAlgn="base">
      <a:spcBef>
        <a:spcPct val="0"/>
      </a:spcBef>
      <a:spcAft>
        <a:spcPct val="0"/>
      </a:spcAft>
      <a:buFont typeface="Times New Roman" charset="0"/>
      <a:defRPr sz="3200" b="1" kern="1200">
        <a:solidFill>
          <a:schemeClr val="accent2"/>
        </a:solidFill>
        <a:latin typeface="Verdana" charset="0"/>
        <a:ea typeface="楷体" charset="0"/>
        <a:cs typeface="楷体" charset="0"/>
      </a:defRPr>
    </a:lvl5pPr>
    <a:lvl6pPr marL="2286000" algn="l" defTabSz="457200" rtl="0" eaLnBrk="1" latinLnBrk="0" hangingPunct="1">
      <a:defRPr sz="3200" b="1" kern="1200">
        <a:solidFill>
          <a:schemeClr val="accent2"/>
        </a:solidFill>
        <a:latin typeface="Verdana" charset="0"/>
        <a:ea typeface="楷体" charset="0"/>
        <a:cs typeface="楷体" charset="0"/>
      </a:defRPr>
    </a:lvl6pPr>
    <a:lvl7pPr marL="2743200" algn="l" defTabSz="457200" rtl="0" eaLnBrk="1" latinLnBrk="0" hangingPunct="1">
      <a:defRPr sz="3200" b="1" kern="1200">
        <a:solidFill>
          <a:schemeClr val="accent2"/>
        </a:solidFill>
        <a:latin typeface="Verdana" charset="0"/>
        <a:ea typeface="楷体" charset="0"/>
        <a:cs typeface="楷体" charset="0"/>
      </a:defRPr>
    </a:lvl7pPr>
    <a:lvl8pPr marL="3200400" algn="l" defTabSz="457200" rtl="0" eaLnBrk="1" latinLnBrk="0" hangingPunct="1">
      <a:defRPr sz="3200" b="1" kern="1200">
        <a:solidFill>
          <a:schemeClr val="accent2"/>
        </a:solidFill>
        <a:latin typeface="Verdana" charset="0"/>
        <a:ea typeface="楷体" charset="0"/>
        <a:cs typeface="楷体" charset="0"/>
      </a:defRPr>
    </a:lvl8pPr>
    <a:lvl9pPr marL="3657600" algn="l" defTabSz="457200" rtl="0" eaLnBrk="1" latinLnBrk="0" hangingPunct="1">
      <a:defRPr sz="3200" b="1" kern="1200">
        <a:solidFill>
          <a:schemeClr val="accent2"/>
        </a:solidFill>
        <a:latin typeface="Verdana" charset="0"/>
        <a:ea typeface="楷体" charset="0"/>
        <a:cs typeface="楷体" charset="0"/>
      </a:defRPr>
    </a:lvl9pPr>
  </p:defaultTextStyle>
  <p:extLst>
    <p:ext uri="{EFAFB233-063F-42B5-8137-9DF3F51BA10A}">
      <p15:sldGuideLst xmlns:p15="http://schemas.microsoft.com/office/powerpoint/2012/main">
        <p15:guide id="1" orient="horz" pos="216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1A8E5"/>
    <a:srgbClr val="CC0099"/>
    <a:srgbClr val="5457D4"/>
    <a:srgbClr val="660066"/>
    <a:srgbClr val="480ED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1"/>
  </p:normalViewPr>
  <p:slideViewPr>
    <p:cSldViewPr>
      <p:cViewPr>
        <p:scale>
          <a:sx n="97" d="100"/>
          <a:sy n="97" d="100"/>
        </p:scale>
        <p:origin x="2080" y="440"/>
      </p:cViewPr>
      <p:guideLst>
        <p:guide orient="horz" pos="2163"/>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49575"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22883" name="Rectangle 3"/>
          <p:cNvSpPr>
            <a:spLocks noGrp="1" noChangeArrowheads="1"/>
          </p:cNvSpPr>
          <p:nvPr>
            <p:ph type="dt" sz="quarter" idx="1"/>
          </p:nvPr>
        </p:nvSpPr>
        <p:spPr bwMode="auto">
          <a:xfrm>
            <a:off x="3857625" y="0"/>
            <a:ext cx="2949575"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fld id="{9074512F-8C77-014B-9FD5-EF093A9A68E4}" type="datetime1">
              <a:rPr lang="zh-CN" altLang="en-US"/>
              <a:pPr>
                <a:defRPr/>
              </a:pPr>
              <a:t>2018/10/21</a:t>
            </a:fld>
            <a:endParaRPr lang="zh-CN" altLang="en-US"/>
          </a:p>
        </p:txBody>
      </p:sp>
      <p:sp>
        <p:nvSpPr>
          <p:cNvPr id="122884" name="Rectangle 4"/>
          <p:cNvSpPr>
            <a:spLocks noGrp="1" noChangeArrowheads="1"/>
          </p:cNvSpPr>
          <p:nvPr>
            <p:ph type="ftr" sz="quarter" idx="2"/>
          </p:nvPr>
        </p:nvSpPr>
        <p:spPr bwMode="auto">
          <a:xfrm>
            <a:off x="0" y="9442450"/>
            <a:ext cx="2949575"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122885" name="Rectangle 5"/>
          <p:cNvSpPr>
            <a:spLocks noGrp="1" noChangeArrowheads="1"/>
          </p:cNvSpPr>
          <p:nvPr>
            <p:ph type="sldNum" sz="quarter" idx="3"/>
          </p:nvPr>
        </p:nvSpPr>
        <p:spPr bwMode="auto">
          <a:xfrm>
            <a:off x="3857625" y="9442450"/>
            <a:ext cx="2949575" cy="496888"/>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019DD95-7F3B-3049-8637-FE26FA307998}" type="slidenum">
              <a:rPr lang="zh-CN" altLang="en-US"/>
              <a:pPr>
                <a:defRPr/>
              </a:pPr>
              <a:t>‹#›</a:t>
            </a:fld>
            <a:endParaRPr lang="zh-CN" altLang="en-US"/>
          </a:p>
        </p:txBody>
      </p:sp>
    </p:spTree>
    <p:extLst>
      <p:ext uri="{BB962C8B-B14F-4D97-AF65-F5344CB8AC3E}">
        <p14:creationId xmlns:p14="http://schemas.microsoft.com/office/powerpoint/2010/main" val="1545716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5234" name="页眉占位符 95233"/>
          <p:cNvSpPr>
            <a:spLocks noGrp="1"/>
          </p:cNvSpPr>
          <p:nvPr>
            <p:ph type="hdr" sz="quarter"/>
          </p:nvPr>
        </p:nvSpPr>
        <p:spPr>
          <a:xfrm>
            <a:off x="0" y="0"/>
            <a:ext cx="2949575" cy="496888"/>
          </a:xfrm>
          <a:prstGeom prst="rect">
            <a:avLst/>
          </a:prstGeom>
          <a:noFill/>
          <a:ln w="9525">
            <a:noFill/>
          </a:ln>
        </p:spPr>
        <p:txBody>
          <a:bodyPr vert="horz" wrap="square" lIns="91440" tIns="45720" rIns="91440" bIns="45720" numCol="1" anchor="t" anchorCtr="0" compatLnSpc="1"/>
          <a:lstStyle>
            <a:lvl1pPr algn="ctr">
              <a:buFont typeface="Times New Roman" panose="02020603050405020304" pitchFamily="18" charset="0"/>
              <a:buNone/>
              <a:defRPr sz="1200" b="0">
                <a:latin typeface="Verdana" panose="020B0604030504040204" pitchFamily="34" charset="0"/>
                <a:ea typeface="楷体" panose="02010609060101010101" pitchFamily="49" charset="-122"/>
                <a:cs typeface="+mn-cs"/>
              </a:defRPr>
            </a:lvl1pPr>
          </a:lstStyle>
          <a:p>
            <a:pPr>
              <a:defRPr/>
            </a:pPr>
            <a:endParaRPr lang="zh-CN" altLang="en-US"/>
          </a:p>
        </p:txBody>
      </p:sp>
      <p:sp>
        <p:nvSpPr>
          <p:cNvPr id="95235" name="日期占位符 95234"/>
          <p:cNvSpPr>
            <a:spLocks noGrp="1"/>
          </p:cNvSpPr>
          <p:nvPr>
            <p:ph type="dt" idx="1"/>
          </p:nvPr>
        </p:nvSpPr>
        <p:spPr>
          <a:xfrm>
            <a:off x="3856038" y="0"/>
            <a:ext cx="2949575" cy="496888"/>
          </a:xfrm>
          <a:prstGeom prst="rect">
            <a:avLst/>
          </a:prstGeom>
          <a:noFill/>
          <a:ln w="9525">
            <a:noFill/>
          </a:ln>
        </p:spPr>
        <p:txBody>
          <a:bodyPr vert="horz" wrap="square" lIns="91440" tIns="45720" rIns="91440" bIns="45720" numCol="1" anchor="t" anchorCtr="0" compatLnSpc="1"/>
          <a:lstStyle>
            <a:lvl1pPr algn="r">
              <a:buFont typeface="Times New Roman" panose="02020603050405020304" pitchFamily="18" charset="0"/>
              <a:buNone/>
              <a:defRPr sz="1200" b="0">
                <a:latin typeface="Verdana" panose="020B0604030504040204" pitchFamily="34" charset="0"/>
                <a:ea typeface="楷体" panose="02010609060101010101" pitchFamily="49" charset="-122"/>
                <a:cs typeface="+mn-cs"/>
              </a:defRPr>
            </a:lvl1pPr>
          </a:lstStyle>
          <a:p>
            <a:pPr>
              <a:defRPr/>
            </a:pPr>
            <a:endParaRPr lang="zh-CN" altLang="en-US"/>
          </a:p>
        </p:txBody>
      </p:sp>
      <p:sp>
        <p:nvSpPr>
          <p:cNvPr id="14340" name="幻灯片图像占位符 95235"/>
          <p:cNvSpPr>
            <a:spLocks noGrp="1" noRot="1" noChangeAspect="1" noChangeArrowheads="1" noTextEdit="1"/>
          </p:cNvSpPr>
          <p:nvPr>
            <p:ph type="sldImg" idx="4294967295"/>
          </p:nvPr>
        </p:nvSpPr>
        <p:spPr bwMode="auto">
          <a:xfrm>
            <a:off x="920750" y="746125"/>
            <a:ext cx="4967288" cy="3725863"/>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077" name="文本占位符 95236"/>
          <p:cNvSpPr>
            <a:spLocks noGrp="1" noChangeArrowheads="1"/>
          </p:cNvSpPr>
          <p:nvPr>
            <p:ph type="body" sz="quarter" idx="4294967295"/>
          </p:nvPr>
        </p:nvSpPr>
        <p:spPr bwMode="auto">
          <a:xfrm>
            <a:off x="681038" y="4721225"/>
            <a:ext cx="5445125" cy="4471988"/>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5238" name="页脚占位符 95237"/>
          <p:cNvSpPr>
            <a:spLocks noGrp="1"/>
          </p:cNvSpPr>
          <p:nvPr>
            <p:ph type="ftr" sz="quarter" idx="4"/>
          </p:nvPr>
        </p:nvSpPr>
        <p:spPr>
          <a:xfrm>
            <a:off x="0" y="9440863"/>
            <a:ext cx="2949575" cy="496887"/>
          </a:xfrm>
          <a:prstGeom prst="rect">
            <a:avLst/>
          </a:prstGeom>
          <a:noFill/>
          <a:ln w="9525">
            <a:noFill/>
          </a:ln>
        </p:spPr>
        <p:txBody>
          <a:bodyPr vert="horz" wrap="square" lIns="91440" tIns="45720" rIns="91440" bIns="45720" numCol="1" anchor="b" anchorCtr="0" compatLnSpc="1"/>
          <a:lstStyle>
            <a:lvl1pPr algn="ctr">
              <a:buFont typeface="Times New Roman" panose="02020603050405020304" pitchFamily="18" charset="0"/>
              <a:buNone/>
              <a:defRPr sz="1200" b="0">
                <a:latin typeface="Verdana" panose="020B0604030504040204" pitchFamily="34" charset="0"/>
                <a:ea typeface="楷体" panose="02010609060101010101" pitchFamily="49" charset="-122"/>
                <a:cs typeface="+mn-cs"/>
              </a:defRPr>
            </a:lvl1pPr>
          </a:lstStyle>
          <a:p>
            <a:pPr>
              <a:defRPr/>
            </a:pPr>
            <a:endParaRPr lang="zh-CN" altLang="en-US"/>
          </a:p>
        </p:txBody>
      </p:sp>
      <p:sp>
        <p:nvSpPr>
          <p:cNvPr id="95239" name="灯片编号占位符 95238"/>
          <p:cNvSpPr>
            <a:spLocks noGrp="1"/>
          </p:cNvSpPr>
          <p:nvPr>
            <p:ph type="sldNum" sz="quarter" idx="5"/>
          </p:nvPr>
        </p:nvSpPr>
        <p:spPr>
          <a:xfrm>
            <a:off x="3856038" y="9440863"/>
            <a:ext cx="2949575" cy="496887"/>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b="0"/>
            </a:lvl1pPr>
          </a:lstStyle>
          <a:p>
            <a:pPr>
              <a:defRPr/>
            </a:pPr>
            <a:fld id="{0B93ECDD-32EF-8B49-937E-095B3AA0C59F}" type="slidenum">
              <a:rPr lang="zh-CN" altLang="en-US"/>
              <a:pPr>
                <a:defRPr/>
              </a:pPr>
              <a:t>‹#›</a:t>
            </a:fld>
            <a:endParaRPr lang="en-US" altLang="zh-CN"/>
          </a:p>
        </p:txBody>
      </p:sp>
    </p:spTree>
    <p:extLst>
      <p:ext uri="{BB962C8B-B14F-4D97-AF65-F5344CB8AC3E}">
        <p14:creationId xmlns:p14="http://schemas.microsoft.com/office/powerpoint/2010/main" val="467780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Font typeface="Times New Roman" charset="0"/>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457200" lvl="1" algn="l" rtl="0" eaLnBrk="0" fontAlgn="base" hangingPunct="0">
      <a:spcBef>
        <a:spcPct val="30000"/>
      </a:spcBef>
      <a:spcAft>
        <a:spcPct val="0"/>
      </a:spcAft>
      <a:buFont typeface="Times New Roman" charset="0"/>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2pPr>
    <a:lvl3pPr marL="914400" lvl="2" algn="l" rtl="0" eaLnBrk="0" fontAlgn="base" hangingPunct="0">
      <a:spcBef>
        <a:spcPct val="30000"/>
      </a:spcBef>
      <a:spcAft>
        <a:spcPct val="0"/>
      </a:spcAft>
      <a:buFont typeface="Times New Roman" charset="0"/>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3pPr>
    <a:lvl4pPr marL="1371600" lvl="3" algn="l" rtl="0" eaLnBrk="0" fontAlgn="base" hangingPunct="0">
      <a:spcBef>
        <a:spcPct val="30000"/>
      </a:spcBef>
      <a:spcAft>
        <a:spcPct val="0"/>
      </a:spcAft>
      <a:buFont typeface="Times New Roman" charset="0"/>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4pPr>
    <a:lvl5pPr marL="1828800" lvl="4" algn="l" rtl="0" eaLnBrk="0" fontAlgn="base" hangingPunct="0">
      <a:spcBef>
        <a:spcPct val="30000"/>
      </a:spcBef>
      <a:spcAft>
        <a:spcPct val="0"/>
      </a:spcAft>
      <a:buFont typeface="Times New Roman" charset="0"/>
      <a:defRPr kumimoji="1" sz="1200" kern="1200">
        <a:solidFill>
          <a:schemeClr val="tx1"/>
        </a:solidFill>
        <a:latin typeface="Calibri" panose="020F0502020204030204" pitchFamily="34" charset="0"/>
        <a:ea typeface="宋体" panose="02010600030101010101" pitchFamily="2" charset="-122"/>
        <a:cs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noTextEdit="1"/>
          </p:cNvSpPr>
          <p:nvPr>
            <p:ph type="sldImg" idx="4294967295"/>
          </p:nvPr>
        </p:nvSpPr>
        <p:spPr>
          <a:ln/>
        </p:spPr>
      </p:sp>
      <p:sp>
        <p:nvSpPr>
          <p:cNvPr id="16386" name="备注占位符 2"/>
          <p:cNvSpPr>
            <a:spLocks noGrp="1" noChangeArrowheads="1"/>
          </p:cNvSpPr>
          <p:nvPr>
            <p:ph type="body" idx="4294967295"/>
          </p:nvPr>
        </p:nvSpPr>
        <p:spPr>
          <a:extLst>
            <a:ext uri="{FAA26D3D-D897-4be2-8F04-BA451C77F1D7}">
              <ma14:placeholderFlag xmlns:ma14="http://schemas.microsoft.com/office/mac/drawingml/2011/main" val="1"/>
            </a:ext>
          </a:extLst>
        </p:spPr>
        <p:txBody>
          <a:bodyPr/>
          <a:lstStyle/>
          <a:p>
            <a:endParaRPr kumimoji="0" lang="zh-CN" altLang="en-US">
              <a:latin typeface="Calibri" charset="0"/>
              <a:ea typeface="宋体" charset="0"/>
              <a:cs typeface="宋体" charset="0"/>
            </a:endParaRPr>
          </a:p>
        </p:txBody>
      </p:sp>
      <p:sp>
        <p:nvSpPr>
          <p:cNvPr id="16387"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accent2"/>
                </a:solidFill>
                <a:latin typeface="Verdana" charset="0"/>
                <a:ea typeface="楷体" charset="0"/>
                <a:cs typeface="楷体" charset="0"/>
              </a:defRPr>
            </a:lvl1pPr>
            <a:lvl2pPr marL="742950" indent="-285750">
              <a:defRPr sz="3200" b="1">
                <a:solidFill>
                  <a:schemeClr val="accent2"/>
                </a:solidFill>
                <a:latin typeface="Verdana" charset="0"/>
                <a:ea typeface="楷体" charset="0"/>
                <a:cs typeface="楷体" charset="0"/>
              </a:defRPr>
            </a:lvl2pPr>
            <a:lvl3pPr marL="1143000" indent="-228600">
              <a:defRPr sz="3200" b="1">
                <a:solidFill>
                  <a:schemeClr val="accent2"/>
                </a:solidFill>
                <a:latin typeface="Verdana" charset="0"/>
                <a:ea typeface="楷体" charset="0"/>
                <a:cs typeface="楷体" charset="0"/>
              </a:defRPr>
            </a:lvl3pPr>
            <a:lvl4pPr marL="1600200" indent="-228600">
              <a:defRPr sz="3200" b="1">
                <a:solidFill>
                  <a:schemeClr val="accent2"/>
                </a:solidFill>
                <a:latin typeface="Verdana" charset="0"/>
                <a:ea typeface="楷体" charset="0"/>
                <a:cs typeface="楷体" charset="0"/>
              </a:defRPr>
            </a:lvl4pPr>
            <a:lvl5pPr marL="2057400" indent="-228600">
              <a:defRPr sz="3200" b="1">
                <a:solidFill>
                  <a:schemeClr val="accent2"/>
                </a:solidFill>
                <a:latin typeface="Verdana" charset="0"/>
                <a:ea typeface="楷体" charset="0"/>
                <a:cs typeface="楷体" charset="0"/>
              </a:defRPr>
            </a:lvl5pPr>
            <a:lvl6pPr marL="25146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6pPr>
            <a:lvl7pPr marL="29718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7pPr>
            <a:lvl8pPr marL="34290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8pPr>
            <a:lvl9pPr marL="38862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9pPr>
          </a:lstStyle>
          <a:p>
            <a:pPr algn="l"/>
            <a:fld id="{40EE5D8D-AE67-D84E-9965-68E587D0BD21}" type="slidenum">
              <a:rPr lang="zh-CN" altLang="en-US" sz="1800">
                <a:solidFill>
                  <a:schemeClr val="tx1"/>
                </a:solidFill>
              </a:rPr>
              <a:pPr algn="l"/>
              <a:t>1</a:t>
            </a:fld>
            <a:endParaRPr lang="en-US" altLang="zh-CN" sz="18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5128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7457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1559643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p:sp>
      <p:sp>
        <p:nvSpPr>
          <p:cNvPr id="10242" name="文本占位符 2"/>
          <p:cNvSpPr>
            <a:spLocks noGrp="1"/>
          </p:cNvSpPr>
          <p:nvPr>
            <p:ph type="body"/>
          </p:nvPr>
        </p:nvSpPr>
        <p:spPr/>
        <p:txBody>
          <a:bodyPr lIns="91842" tIns="45921" rIns="91842" bIns="45921" anchor="ctr"/>
          <a:lstStyle/>
          <a:p>
            <a:pPr lvl="0"/>
            <a:endParaRPr lang="zh-CN" altLang="en-US" dirty="0"/>
          </a:p>
        </p:txBody>
      </p:sp>
    </p:spTree>
    <p:extLst>
      <p:ext uri="{BB962C8B-B14F-4D97-AF65-F5344CB8AC3E}">
        <p14:creationId xmlns:p14="http://schemas.microsoft.com/office/powerpoint/2010/main" val="1353827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p:cNvSpPr>
          <p:nvPr>
            <p:ph type="sldImg"/>
          </p:nvPr>
        </p:nvSpPr>
        <p:spPr>
          <a:ln>
            <a:solidFill>
              <a:srgbClr val="000000"/>
            </a:solidFill>
            <a:miter/>
          </a:ln>
        </p:spPr>
      </p:sp>
      <p:sp>
        <p:nvSpPr>
          <p:cNvPr id="14338" name="备注占位符 2"/>
          <p:cNvSpPr>
            <a:spLocks noGrp="1"/>
          </p:cNvSpPr>
          <p:nvPr>
            <p:ph type="body"/>
          </p:nvPr>
        </p:nvSpPr>
        <p:spPr/>
        <p:txBody>
          <a:bodyPr wrap="square" lIns="91842" tIns="45921" rIns="91842" bIns="45921" anchor="t"/>
          <a:lstStyle/>
          <a:p>
            <a:pPr lvl="0" eaLnBrk="1" hangingPunct="1">
              <a:spcBef>
                <a:spcPct val="0"/>
              </a:spcBef>
            </a:pPr>
            <a:endParaRPr lang="zh-CN" altLang="en-US" dirty="0"/>
          </a:p>
        </p:txBody>
      </p:sp>
      <p:sp>
        <p:nvSpPr>
          <p:cNvPr id="14339" name="灯片编号占位符 3"/>
          <p:cNvSpPr>
            <a:spLocks noGrp="1"/>
          </p:cNvSpPr>
          <p:nvPr>
            <p:ph type="sldNum" sz="quarter"/>
          </p:nvPr>
        </p:nvSpPr>
        <p:spPr>
          <a:xfrm>
            <a:off x="3854450" y="9440863"/>
            <a:ext cx="2951163" cy="496887"/>
          </a:xfrm>
          <a:prstGeom prst="rect">
            <a:avLst/>
          </a:prstGeom>
          <a:noFill/>
          <a:ln w="9525">
            <a:noFill/>
          </a:ln>
        </p:spPr>
        <p:txBody>
          <a:bodyPr lIns="91842" tIns="45921" rIns="91842" bIns="45921" anchor="b"/>
          <a:lstStyle/>
          <a:p>
            <a:pPr lvl="0" indent="0" algn="r" defTabSz="919480"/>
            <a:fld id="{9A0DB2DC-4C9A-4742-B13C-FB6460FD3503}" type="slidenum">
              <a:rPr lang="zh-CN" altLang="en-US" sz="1200" dirty="0"/>
              <a:t>17</a:t>
            </a:fld>
            <a:endParaRPr lang="zh-CN" altLang="en-US" sz="1200" dirty="0"/>
          </a:p>
        </p:txBody>
      </p:sp>
    </p:spTree>
    <p:extLst>
      <p:ext uri="{BB962C8B-B14F-4D97-AF65-F5344CB8AC3E}">
        <p14:creationId xmlns:p14="http://schemas.microsoft.com/office/powerpoint/2010/main" val="136028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p:sp>
      <p:sp>
        <p:nvSpPr>
          <p:cNvPr id="18434" name="文本占位符 2"/>
          <p:cNvSpPr>
            <a:spLocks noGrp="1"/>
          </p:cNvSpPr>
          <p:nvPr>
            <p:ph type="body"/>
          </p:nvPr>
        </p:nvSpPr>
        <p:spPr/>
        <p:txBody>
          <a:bodyPr lIns="91842" tIns="45921" rIns="91842" bIns="45921" anchor="ctr"/>
          <a:lstStyle/>
          <a:p>
            <a:pPr lvl="0"/>
            <a:endParaRPr lang="zh-CN" altLang="en-US" dirty="0"/>
          </a:p>
        </p:txBody>
      </p:sp>
    </p:spTree>
    <p:extLst>
      <p:ext uri="{BB962C8B-B14F-4D97-AF65-F5344CB8AC3E}">
        <p14:creationId xmlns:p14="http://schemas.microsoft.com/office/powerpoint/2010/main" val="176752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p:sp>
      <p:sp>
        <p:nvSpPr>
          <p:cNvPr id="18434" name="文本占位符 2"/>
          <p:cNvSpPr>
            <a:spLocks noGrp="1"/>
          </p:cNvSpPr>
          <p:nvPr>
            <p:ph type="body"/>
          </p:nvPr>
        </p:nvSpPr>
        <p:spPr/>
        <p:txBody>
          <a:bodyPr lIns="91842" tIns="45921" rIns="91842" bIns="45921" anchor="ctr"/>
          <a:lstStyle/>
          <a:p>
            <a:pPr algn="l"/>
            <a:endParaRPr lang="zh-CN" altLang="en-US" dirty="0"/>
          </a:p>
        </p:txBody>
      </p:sp>
    </p:spTree>
    <p:extLst>
      <p:ext uri="{BB962C8B-B14F-4D97-AF65-F5344CB8AC3E}">
        <p14:creationId xmlns:p14="http://schemas.microsoft.com/office/powerpoint/2010/main" val="1521560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20</a:t>
            </a:fld>
            <a:endParaRPr lang="en-US" altLang="zh-CN"/>
          </a:p>
        </p:txBody>
      </p:sp>
    </p:spTree>
    <p:extLst>
      <p:ext uri="{BB962C8B-B14F-4D97-AF65-F5344CB8AC3E}">
        <p14:creationId xmlns:p14="http://schemas.microsoft.com/office/powerpoint/2010/main" val="2107726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zh-CN" altLang="en-US">
                <a:sym typeface="+mn-ea"/>
              </a:rPr>
              <a:t>二类户绑定账户：电子渠道拓展信用卡账户，因为</a:t>
            </a:r>
            <a:r>
              <a:rPr lang="en-US" altLang="zh-CN">
                <a:sym typeface="+mn-ea"/>
              </a:rPr>
              <a:t>2015</a:t>
            </a:r>
            <a:r>
              <a:rPr lang="zh-CN" altLang="en-US">
                <a:sym typeface="+mn-ea"/>
              </a:rPr>
              <a:t>年有规定信用卡账户可以向个人账户转账，不绑定支付账户，是要求维护实名制要求。柜面可不绑定账户。</a:t>
            </a:r>
            <a:endParaRPr lang="zh-CN" altLang="en-US"/>
          </a:p>
          <a:p>
            <a:pPr lvl="0"/>
            <a:endParaRPr lang="zh-CN" altLang="en-US"/>
          </a:p>
        </p:txBody>
      </p:sp>
    </p:spTree>
    <p:extLst>
      <p:ext uri="{BB962C8B-B14F-4D97-AF65-F5344CB8AC3E}">
        <p14:creationId xmlns:p14="http://schemas.microsoft.com/office/powerpoint/2010/main" val="73714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zh-CN" altLang="en-US">
                <a:sym typeface="+mn-ea"/>
              </a:rPr>
              <a:t>三类户绑定账户：</a:t>
            </a:r>
            <a:r>
              <a:rPr lang="en-US" altLang="zh-CN">
                <a:sym typeface="+mn-ea"/>
              </a:rPr>
              <a:t>392</a:t>
            </a:r>
            <a:r>
              <a:rPr lang="zh-CN" altLang="en-US">
                <a:sym typeface="+mn-ea"/>
              </a:rPr>
              <a:t>号没说绑定事宜。</a:t>
            </a:r>
            <a:r>
              <a:rPr lang="en-US" altLang="zh-CN">
                <a:sym typeface="+mn-ea"/>
              </a:rPr>
              <a:t>302</a:t>
            </a:r>
            <a:r>
              <a:rPr lang="zh-CN" altLang="en-US">
                <a:sym typeface="+mn-ea"/>
              </a:rPr>
              <a:t>号文，电子渠道可以绑定一类户或者二类户，柜面可不绑定账户。</a:t>
            </a:r>
            <a:endParaRPr lang="zh-CN" altLang="en-US"/>
          </a:p>
        </p:txBody>
      </p:sp>
    </p:spTree>
    <p:extLst>
      <p:ext uri="{BB962C8B-B14F-4D97-AF65-F5344CB8AC3E}">
        <p14:creationId xmlns:p14="http://schemas.microsoft.com/office/powerpoint/2010/main" val="18033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3</a:t>
            </a:fld>
            <a:endParaRPr lang="en-US" altLang="zh-CN"/>
          </a:p>
        </p:txBody>
      </p:sp>
    </p:spTree>
    <p:extLst>
      <p:ext uri="{BB962C8B-B14F-4D97-AF65-F5344CB8AC3E}">
        <p14:creationId xmlns:p14="http://schemas.microsoft.com/office/powerpoint/2010/main" val="535894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zh-CN" altLang="en-US"/>
              <a:t>个人通过采用数字证书或电子签名等安全可靠验证方式登录电子渠道开立</a:t>
            </a:r>
            <a:r>
              <a:rPr lang="zh-CN" altLang="en-US" dirty="0">
                <a:latin typeface="微软雅黑" panose="020B0503020204020204" pitchFamily="34" charset="-122"/>
                <a:ea typeface="微软雅黑" panose="020B0503020204020204" pitchFamily="34" charset="-122"/>
                <a:sym typeface="+mn-ea"/>
              </a:rPr>
              <a:t>Ⅱ类、Ⅲ类户，如绑定本人本银行</a:t>
            </a:r>
            <a:r>
              <a:rPr lang="zh-CN" altLang="en-US" dirty="0">
                <a:latin typeface="微软雅黑" panose="020B0503020204020204" pitchFamily="34" charset="-122"/>
                <a:ea typeface="微软雅黑" panose="020B0503020204020204" pitchFamily="34" charset="-122"/>
                <a:cs typeface="+mn-ea"/>
                <a:sym typeface="+mn-lt"/>
              </a:rPr>
              <a:t>Ⅰ</a:t>
            </a:r>
            <a:r>
              <a:rPr lang="zh-CN" altLang="en-US" dirty="0" smtClean="0">
                <a:latin typeface="微软雅黑" panose="020B0503020204020204" pitchFamily="34" charset="-122"/>
                <a:ea typeface="微软雅黑" panose="020B0503020204020204" pitchFamily="34" charset="-122"/>
                <a:cs typeface="+mn-ea"/>
                <a:sym typeface="+mn-lt"/>
              </a:rPr>
              <a:t>类户或者信用卡开立的，且确认个人身份资料或信息未发生变化的，开立</a:t>
            </a:r>
            <a:r>
              <a:rPr lang="zh-CN" altLang="en-US" dirty="0">
                <a:latin typeface="微软雅黑" panose="020B0503020204020204" pitchFamily="34" charset="-122"/>
                <a:ea typeface="微软雅黑" panose="020B0503020204020204" pitchFamily="34" charset="-122"/>
                <a:sym typeface="+mn-ea"/>
              </a:rPr>
              <a:t>Ⅱ类、Ⅲ类户</a:t>
            </a:r>
            <a:r>
              <a:rPr kumimoji="1" lang="zh-CN" altLang="en-US" dirty="0" smtClean="0">
                <a:latin typeface="微软雅黑" panose="020B0503020204020204" pitchFamily="34" charset="-122"/>
                <a:ea typeface="微软雅黑" panose="020B0503020204020204" pitchFamily="34" charset="-122"/>
                <a:sym typeface="+mn-ea"/>
              </a:rPr>
              <a:t>无需填写个人身份信息、无需出示身份证件。在有效落实账户实名制要求的同时，大幅提升开户体验。</a:t>
            </a:r>
          </a:p>
          <a:p>
            <a:pPr lvl="0"/>
            <a:r>
              <a:rPr lang="zh-CN" altLang="en-US">
                <a:sym typeface="+mn-ea"/>
              </a:rPr>
              <a:t>原因是，银行可以通过本行系统直接调用个人信息，不应让客户再次填写，增强卡户便捷性，一键开户。</a:t>
            </a:r>
            <a:endParaRPr lang="zh-CN" altLang="en-US"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897882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zh-CN" altLang="en-US" dirty="0">
                <a:latin typeface="宋体" panose="02010600030101010101" pitchFamily="2" charset="-122"/>
                <a:sym typeface="+mn-ea"/>
              </a:rPr>
              <a:t>银行为已经本行面对面核实身份且留存有效身份证件复印件、影印件或者影像等资料的个人开立Ⅱ、Ⅲ类户时，如个人身份证件未发生变化的，可复用已有留存资料，不再新留存身份证件复印件、影印件或者影像等。</a:t>
            </a:r>
          </a:p>
          <a:p>
            <a:pPr lvl="0"/>
            <a:r>
              <a:rPr lang="zh-CN" altLang="en-US">
                <a:sym typeface="+mn-ea"/>
              </a:rPr>
              <a:t>银行可以通过本行系统直接调用个人信息，不应让客户再次填写，增强卡户便捷性，一键开户。</a:t>
            </a:r>
            <a:endParaRPr lang="zh-CN" altLang="en-US"/>
          </a:p>
          <a:p>
            <a:pPr lvl="0"/>
            <a:endParaRPr kumimoji="1" lang="zh-CN" altLang="en-US" dirty="0" smtClean="0">
              <a:latin typeface="微软雅黑" panose="020B0503020204020204" pitchFamily="34" charset="-122"/>
              <a:ea typeface="微软雅黑" panose="020B0503020204020204" pitchFamily="34" charset="-122"/>
              <a:sym typeface="+mn-ea"/>
            </a:endParaRPr>
          </a:p>
          <a:p>
            <a:pPr lvl="0"/>
            <a:endParaRPr lang="zh-CN" altLang="en-US"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865872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zh-CN" altLang="en-US" dirty="0">
                <a:latin typeface="宋体" panose="02010600030101010101" pitchFamily="2" charset="-122"/>
                <a:sym typeface="+mn-ea"/>
              </a:rPr>
              <a:t>银行为未经本行面对面核实身份的个人开立Ⅲ类账户时，可暂不要求个人出示身份证件，但同一个人在本行所有Ⅲ类账户资金双边收付金额累计达到5万元（含）以上时，银行应当要求个人补充提供有效身份证件并留存身份证件复印件、影印件或影像等</a:t>
            </a:r>
            <a:r>
              <a:rPr lang="zh-CN" altLang="en-US" b="1" dirty="0">
                <a:latin typeface="宋体" panose="02010600030101010101" pitchFamily="2" charset="-122"/>
                <a:sym typeface="+mn-ea"/>
              </a:rPr>
              <a:t>。</a:t>
            </a:r>
          </a:p>
          <a:p>
            <a:pPr lvl="0"/>
            <a:r>
              <a:rPr lang="zh-CN" altLang="en-US">
                <a:sym typeface="+mn-ea"/>
              </a:rPr>
              <a:t>与支付机构反洗钱反恐怖融资保持一致。</a:t>
            </a:r>
            <a:endParaRPr lang="zh-CN" altLang="en-US" dirty="0">
              <a:latin typeface="微软雅黑" panose="020B0503020204020204" pitchFamily="34" charset="-122"/>
              <a:ea typeface="微软雅黑" panose="020B0503020204020204" pitchFamily="34" charset="-122"/>
              <a:sym typeface="+mn-ea"/>
            </a:endParaRPr>
          </a:p>
          <a:p>
            <a:pPr lvl="0"/>
            <a:endParaRPr lang="zh-CN" altLang="en-US"/>
          </a:p>
        </p:txBody>
      </p:sp>
    </p:spTree>
    <p:extLst>
      <p:ext uri="{BB962C8B-B14F-4D97-AF65-F5344CB8AC3E}">
        <p14:creationId xmlns:p14="http://schemas.microsoft.com/office/powerpoint/2010/main" val="455719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zh-CN" altLang="en-US">
                <a:sym typeface="+mn-ea"/>
              </a:rPr>
              <a:t>变更和撤销相关规定是</a:t>
            </a:r>
            <a:r>
              <a:rPr lang="en-US" altLang="zh-CN">
                <a:sym typeface="+mn-ea"/>
              </a:rPr>
              <a:t>302</a:t>
            </a:r>
            <a:r>
              <a:rPr lang="zh-CN" altLang="en-US">
                <a:sym typeface="+mn-ea"/>
              </a:rPr>
              <a:t>号文确立的。</a:t>
            </a:r>
            <a:endParaRPr lang="zh-CN" altLang="en-US"/>
          </a:p>
        </p:txBody>
      </p:sp>
    </p:spTree>
    <p:extLst>
      <p:ext uri="{BB962C8B-B14F-4D97-AF65-F5344CB8AC3E}">
        <p14:creationId xmlns:p14="http://schemas.microsoft.com/office/powerpoint/2010/main" val="1812228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en-US" altLang="zh-CN">
                <a:sym typeface="+mn-ea"/>
              </a:rPr>
              <a:t>302</a:t>
            </a:r>
            <a:r>
              <a:rPr lang="zh-CN" altLang="en-US">
                <a:sym typeface="+mn-ea"/>
              </a:rPr>
              <a:t>号文明确，Ⅱ类户购买投资理财产品明确自营或代销。（如何区别？）增加移动支付。新增接收本行贷款并还款</a:t>
            </a:r>
            <a:endParaRPr lang="zh-CN" altLang="en-US"/>
          </a:p>
          <a:p>
            <a:pPr lvl="0"/>
            <a:r>
              <a:rPr lang="zh-CN" altLang="en-US">
                <a:sym typeface="+mn-ea"/>
              </a:rPr>
              <a:t>限额转出：二类户有转账功能</a:t>
            </a:r>
            <a:endParaRPr lang="zh-CN" altLang="en-US"/>
          </a:p>
          <a:p>
            <a:pPr lvl="0"/>
            <a:r>
              <a:rPr lang="en-US" altLang="zh-CN" dirty="0">
                <a:latin typeface="宋体" panose="02010600030101010101" pitchFamily="2" charset="-122"/>
                <a:sym typeface="+mn-ea"/>
              </a:rPr>
              <a:t>16</a:t>
            </a:r>
            <a:r>
              <a:rPr lang="zh-CN" altLang="en-US" dirty="0">
                <a:latin typeface="宋体" panose="02010600030101010101" pitchFamily="2" charset="-122"/>
                <a:sym typeface="+mn-ea"/>
              </a:rPr>
              <a:t>号文：开通基于主机卡模拟（</a:t>
            </a:r>
            <a:r>
              <a:rPr lang="en-US" altLang="zh-CN">
                <a:latin typeface="宋体" panose="02010600030101010101" pitchFamily="2" charset="-122"/>
                <a:sym typeface="+mn-ea"/>
              </a:rPr>
              <a:t>HCE）、</a:t>
            </a:r>
            <a:r>
              <a:rPr lang="zh-CN" altLang="en-US" dirty="0">
                <a:latin typeface="宋体" panose="02010600030101010101" pitchFamily="2" charset="-122"/>
                <a:sym typeface="+mn-ea"/>
              </a:rPr>
              <a:t>手机安全单元（</a:t>
            </a:r>
            <a:r>
              <a:rPr lang="en-US" altLang="zh-CN">
                <a:latin typeface="宋体" panose="02010600030101010101" pitchFamily="2" charset="-122"/>
                <a:sym typeface="+mn-ea"/>
              </a:rPr>
              <a:t>SE）、</a:t>
            </a:r>
            <a:r>
              <a:rPr lang="zh-CN" altLang="en-US" dirty="0">
                <a:latin typeface="宋体" panose="02010600030101010101" pitchFamily="2" charset="-122"/>
                <a:sym typeface="+mn-ea"/>
              </a:rPr>
              <a:t>支付标记化（</a:t>
            </a:r>
            <a:r>
              <a:rPr lang="en-US" altLang="zh-CN" err="1">
                <a:latin typeface="宋体" panose="02010600030101010101" pitchFamily="2" charset="-122"/>
                <a:sym typeface="+mn-ea"/>
              </a:rPr>
              <a:t>Tokenization</a:t>
            </a:r>
            <a:r>
              <a:rPr lang="en-US" altLang="zh-CN">
                <a:latin typeface="宋体" panose="02010600030101010101" pitchFamily="2" charset="-122"/>
                <a:sym typeface="+mn-ea"/>
              </a:rPr>
              <a:t>）</a:t>
            </a:r>
            <a:r>
              <a:rPr lang="zh-CN" altLang="en-US" dirty="0">
                <a:latin typeface="宋体" panose="02010600030101010101" pitchFamily="2" charset="-122"/>
                <a:sym typeface="+mn-ea"/>
              </a:rPr>
              <a:t>等技术的移动支付业务的Ⅱ、Ⅲ类户，可以小额取现，取现额度由银行根据客户风险等级和交易情况自行设定，但应当遵守Ⅱ、Ⅲ类户出金总限额规定。</a:t>
            </a:r>
            <a:endParaRPr lang="zh-CN" altLang="en-US"/>
          </a:p>
          <a:p>
            <a:pPr lvl="0"/>
            <a:r>
              <a:rPr lang="zh-CN" altLang="en-US">
                <a:sym typeface="+mn-ea"/>
              </a:rPr>
              <a:t>当面核身的：可以限额向非绑定账户转入或转出、存取现、可以配发银行卡。（因为实名制强一些）</a:t>
            </a:r>
            <a:endParaRPr lang="zh-CN" altLang="en-US"/>
          </a:p>
          <a:p>
            <a:pPr lvl="0"/>
            <a:endParaRPr lang="zh-CN" altLang="en-US"/>
          </a:p>
          <a:p>
            <a:pPr lvl="0"/>
            <a:r>
              <a:rPr lang="en-US" altLang="zh-CN">
                <a:sym typeface="+mn-ea"/>
              </a:rPr>
              <a:t>302</a:t>
            </a:r>
            <a:r>
              <a:rPr lang="zh-CN" altLang="en-US">
                <a:sym typeface="+mn-ea"/>
              </a:rPr>
              <a:t>号文提出，Ⅱ类户绑定支付账户，是指支付账户充值等，不是开户时绑定支付账户。</a:t>
            </a:r>
            <a:r>
              <a:rPr lang="en-US" altLang="zh-CN">
                <a:sym typeface="+mn-ea"/>
              </a:rPr>
              <a:t>16</a:t>
            </a:r>
            <a:r>
              <a:rPr lang="zh-CN" altLang="en-US">
                <a:sym typeface="+mn-ea"/>
              </a:rPr>
              <a:t>号文明确是向支付账户充值业务。银行为个人非面对面开立的</a:t>
            </a:r>
            <a:r>
              <a:rPr lang="zh-CN" altLang="en-US" dirty="0">
                <a:latin typeface="微软雅黑" panose="020B0503020204020204" pitchFamily="34" charset="-122"/>
                <a:ea typeface="微软雅黑" panose="020B0503020204020204" pitchFamily="34" charset="-122"/>
                <a:sym typeface="+mn-ea"/>
              </a:rPr>
              <a:t>Ⅱ类、Ⅲ类户，向本人同名支付账户充值的，充值资金可提回Ⅱ类、Ⅲ类户，但提现额不得超过充值金额。除此以外，支付账户不得向Ⅱ类、Ⅲ类户入金，但允许非绑定账户入金除外。</a:t>
            </a:r>
            <a:endParaRPr lang="zh-CN" altLang="en-US"/>
          </a:p>
          <a:p>
            <a:pPr lvl="0"/>
            <a:endParaRPr lang="zh-CN" altLang="en-US"/>
          </a:p>
        </p:txBody>
      </p:sp>
    </p:spTree>
    <p:extLst>
      <p:ext uri="{BB962C8B-B14F-4D97-AF65-F5344CB8AC3E}">
        <p14:creationId xmlns:p14="http://schemas.microsoft.com/office/powerpoint/2010/main" val="1791099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zh-CN" altLang="en-US">
                <a:sym typeface="+mn-ea"/>
              </a:rPr>
              <a:t>与二类户相比，不允许购买投资理财，不配发介质，不可存现。</a:t>
            </a:r>
            <a:endParaRPr lang="zh-CN" altLang="en-US"/>
          </a:p>
          <a:p>
            <a:pPr lvl="0"/>
            <a:r>
              <a:rPr lang="en-US" altLang="zh-CN">
                <a:sym typeface="+mn-ea"/>
              </a:rPr>
              <a:t>302</a:t>
            </a:r>
            <a:r>
              <a:rPr lang="zh-CN" altLang="en-US">
                <a:sym typeface="+mn-ea"/>
              </a:rPr>
              <a:t>号文不能本行贷款或还款，限额取现。</a:t>
            </a:r>
            <a:r>
              <a:rPr lang="en-US" altLang="zh-CN">
                <a:sym typeface="+mn-ea"/>
              </a:rPr>
              <a:t>16</a:t>
            </a:r>
            <a:r>
              <a:rPr lang="zh-CN" altLang="en-US">
                <a:sym typeface="+mn-ea"/>
              </a:rPr>
              <a:t>号文</a:t>
            </a:r>
            <a:r>
              <a:rPr lang="zh-CN" altLang="en-US" dirty="0">
                <a:solidFill>
                  <a:schemeClr val="accent4">
                    <a:lumMod val="65000"/>
                    <a:lumOff val="35000"/>
                  </a:schemeClr>
                </a:solidFill>
                <a:latin typeface="微软雅黑" panose="020B0503020204020204" pitchFamily="34" charset="-122"/>
                <a:ea typeface="微软雅黑" panose="020B0503020204020204" pitchFamily="34" charset="-122"/>
                <a:sym typeface="+mn-ea"/>
              </a:rPr>
              <a:t>允许Ⅲ类户接受非绑定账户小额入金和小额贷款。贷款发放遵守Ⅲ类户余额限制规定，但贷款资金归还不受出金限额控制。</a:t>
            </a:r>
          </a:p>
          <a:p>
            <a:pPr lvl="0"/>
            <a:endParaRPr lang="zh-CN" altLang="en-US"/>
          </a:p>
        </p:txBody>
      </p:sp>
    </p:spTree>
    <p:extLst>
      <p:ext uri="{BB962C8B-B14F-4D97-AF65-F5344CB8AC3E}">
        <p14:creationId xmlns:p14="http://schemas.microsoft.com/office/powerpoint/2010/main" val="368407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842" tIns="45921" rIns="91842" bIns="45921" anchor="ctr"/>
          <a:lstStyle/>
          <a:p>
            <a:pPr lvl="0"/>
            <a:r>
              <a:rPr lang="en-US" altLang="zh-CN">
                <a:sym typeface="+mn-ea"/>
              </a:rPr>
              <a:t>16</a:t>
            </a:r>
            <a:r>
              <a:rPr lang="zh-CN" altLang="en-US">
                <a:sym typeface="+mn-ea"/>
              </a:rPr>
              <a:t>号文：</a:t>
            </a:r>
          </a:p>
          <a:p>
            <a:pPr lvl="0"/>
            <a:r>
              <a:rPr lang="zh-CN" altLang="en-US">
                <a:sym typeface="+mn-ea"/>
              </a:rPr>
              <a:t>账户使用方面，在满足反洗钱、反诈骗要求的前提下，放宽Ⅲ类户的使用限制。</a:t>
            </a:r>
          </a:p>
          <a:p>
            <a:pPr lvl="0"/>
            <a:r>
              <a:rPr lang="zh-CN" altLang="en-US" dirty="0">
                <a:latin typeface="微软雅黑" panose="020B0503020204020204" pitchFamily="34" charset="-122"/>
                <a:ea typeface="微软雅黑" panose="020B0503020204020204" pitchFamily="34" charset="-122"/>
                <a:sym typeface="+mn-ea"/>
              </a:rPr>
              <a:t>一是非面对面线上开立Ⅲ类户能够接受非绑定账户入金，以满足个人之间小额收付款、发放红包、与个人支付账户对接、银行或商户小额返现奖励等场景需求。二是Ⅲ类户账户余额从1000元提升为2000元。据测算，2017年，银行卡跨行交易（剔除房产、汽车、批发、投资理财等大额消费行业类别）单笔2000元以下的笔数约占81%，提升Ⅲ类账户余额上限至2000元可更好地满足社会公众日常小额支付需求。三是将Ⅲ类户消费和缴费支付、非绑定账户资金转出等出金年累计限额从原10万元下调为5万元，更好地平衡安全和效率的关系，一方面满足小额支付需求，另一方面符合Ⅲ类户定位。</a:t>
            </a:r>
          </a:p>
          <a:p>
            <a:pPr lvl="0"/>
            <a:r>
              <a:rPr lang="zh-CN" altLang="en-US" dirty="0">
                <a:latin typeface="微软雅黑" panose="020B0503020204020204" pitchFamily="34" charset="-122"/>
                <a:ea typeface="微软雅黑" panose="020B0503020204020204" pitchFamily="34" charset="-122"/>
                <a:sym typeface="+mn-ea"/>
              </a:rPr>
              <a:t>入金：无限制，但应遵守余额和出金限额控制。</a:t>
            </a:r>
          </a:p>
          <a:p>
            <a:pPr lvl="0"/>
            <a:r>
              <a:rPr lang="zh-CN" altLang="en-US"/>
              <a:t>入金这部分，考虑到银行对非绑定账户入金需求强烈，比如鼓励金、返现等营销类非绑定账户资金转入账户。且三类户采取余额控制，风险总体可控。</a:t>
            </a:r>
          </a:p>
          <a:p>
            <a:pPr lvl="0"/>
            <a:r>
              <a:rPr lang="zh-CN" altLang="en-US"/>
              <a:t>。</a:t>
            </a:r>
          </a:p>
        </p:txBody>
      </p:sp>
    </p:spTree>
    <p:extLst>
      <p:ext uri="{BB962C8B-B14F-4D97-AF65-F5344CB8AC3E}">
        <p14:creationId xmlns:p14="http://schemas.microsoft.com/office/powerpoint/2010/main" val="692274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noChangeArrowheads="1" noTextEdit="1"/>
          </p:cNvSpPr>
          <p:nvPr>
            <p:ph type="sldImg" idx="4294967295"/>
          </p:nvPr>
        </p:nvSpPr>
        <p:spPr>
          <a:ln/>
        </p:spPr>
      </p:sp>
      <p:sp>
        <p:nvSpPr>
          <p:cNvPr id="123906" name="备注占位符 2"/>
          <p:cNvSpPr>
            <a:spLocks noGrp="1" noChangeArrowheads="1"/>
          </p:cNvSpPr>
          <p:nvPr>
            <p:ph type="body" idx="4294967295"/>
          </p:nvPr>
        </p:nvSpPr>
        <p:spPr>
          <a:extLst>
            <a:ext uri="{FAA26D3D-D897-4be2-8F04-BA451C77F1D7}">
              <ma14:placeholderFlag xmlns:ma14="http://schemas.microsoft.com/office/mac/drawingml/2011/main" val="1"/>
            </a:ext>
          </a:extLst>
        </p:spPr>
        <p:txBody>
          <a:bodyPr/>
          <a:lstStyle/>
          <a:p>
            <a:endParaRPr kumimoji="0" lang="zh-CN" altLang="en-US">
              <a:latin typeface="Calibri" charset="0"/>
              <a:ea typeface="宋体" charset="0"/>
              <a:cs typeface="宋体" charset="0"/>
            </a:endParaRPr>
          </a:p>
        </p:txBody>
      </p:sp>
      <p:sp>
        <p:nvSpPr>
          <p:cNvPr id="123907"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accent2"/>
                </a:solidFill>
                <a:latin typeface="Verdana" charset="0"/>
                <a:ea typeface="楷体" charset="0"/>
                <a:cs typeface="楷体" charset="0"/>
              </a:defRPr>
            </a:lvl1pPr>
            <a:lvl2pPr marL="742950" indent="-285750">
              <a:defRPr sz="3200" b="1">
                <a:solidFill>
                  <a:schemeClr val="accent2"/>
                </a:solidFill>
                <a:latin typeface="Verdana" charset="0"/>
                <a:ea typeface="楷体" charset="0"/>
                <a:cs typeface="楷体" charset="0"/>
              </a:defRPr>
            </a:lvl2pPr>
            <a:lvl3pPr marL="1143000" indent="-228600">
              <a:defRPr sz="3200" b="1">
                <a:solidFill>
                  <a:schemeClr val="accent2"/>
                </a:solidFill>
                <a:latin typeface="Verdana" charset="0"/>
                <a:ea typeface="楷体" charset="0"/>
                <a:cs typeface="楷体" charset="0"/>
              </a:defRPr>
            </a:lvl3pPr>
            <a:lvl4pPr marL="1600200" indent="-228600">
              <a:defRPr sz="3200" b="1">
                <a:solidFill>
                  <a:schemeClr val="accent2"/>
                </a:solidFill>
                <a:latin typeface="Verdana" charset="0"/>
                <a:ea typeface="楷体" charset="0"/>
                <a:cs typeface="楷体" charset="0"/>
              </a:defRPr>
            </a:lvl4pPr>
            <a:lvl5pPr marL="2057400" indent="-228600">
              <a:defRPr sz="3200" b="1">
                <a:solidFill>
                  <a:schemeClr val="accent2"/>
                </a:solidFill>
                <a:latin typeface="Verdana" charset="0"/>
                <a:ea typeface="楷体" charset="0"/>
                <a:cs typeface="楷体" charset="0"/>
              </a:defRPr>
            </a:lvl5pPr>
            <a:lvl6pPr marL="25146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6pPr>
            <a:lvl7pPr marL="29718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7pPr>
            <a:lvl8pPr marL="34290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8pPr>
            <a:lvl9pPr marL="38862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9pPr>
          </a:lstStyle>
          <a:p>
            <a:pPr algn="l"/>
            <a:fld id="{5459532E-B7F5-8743-8494-E08A733C0E3C}" type="slidenum">
              <a:rPr lang="zh-CN" altLang="en-US" sz="1800">
                <a:solidFill>
                  <a:schemeClr val="tx1"/>
                </a:solidFill>
              </a:rPr>
              <a:pPr algn="l"/>
              <a:t>33</a:t>
            </a:fld>
            <a:endParaRPr lang="en-US" altLang="zh-CN" sz="18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4</a:t>
            </a:fld>
            <a:endParaRPr lang="en-US" altLang="zh-CN"/>
          </a:p>
        </p:txBody>
      </p:sp>
    </p:spTree>
    <p:extLst>
      <p:ext uri="{BB962C8B-B14F-4D97-AF65-F5344CB8AC3E}">
        <p14:creationId xmlns:p14="http://schemas.microsoft.com/office/powerpoint/2010/main" val="131108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5</a:t>
            </a:fld>
            <a:endParaRPr lang="en-US" altLang="zh-CN"/>
          </a:p>
        </p:txBody>
      </p:sp>
    </p:spTree>
    <p:extLst>
      <p:ext uri="{BB962C8B-B14F-4D97-AF65-F5344CB8AC3E}">
        <p14:creationId xmlns:p14="http://schemas.microsoft.com/office/powerpoint/2010/main" val="76123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14192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9</a:t>
            </a:fld>
            <a:endParaRPr lang="en-US" altLang="zh-CN"/>
          </a:p>
        </p:txBody>
      </p:sp>
    </p:spTree>
    <p:extLst>
      <p:ext uri="{BB962C8B-B14F-4D97-AF65-F5344CB8AC3E}">
        <p14:creationId xmlns:p14="http://schemas.microsoft.com/office/powerpoint/2010/main" val="72196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10</a:t>
            </a:fld>
            <a:endParaRPr lang="en-US" altLang="zh-CN"/>
          </a:p>
        </p:txBody>
      </p:sp>
    </p:spTree>
    <p:extLst>
      <p:ext uri="{BB962C8B-B14F-4D97-AF65-F5344CB8AC3E}">
        <p14:creationId xmlns:p14="http://schemas.microsoft.com/office/powerpoint/2010/main" val="186897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11</a:t>
            </a:fld>
            <a:endParaRPr lang="en-US" altLang="zh-CN"/>
          </a:p>
        </p:txBody>
      </p:sp>
    </p:spTree>
    <p:extLst>
      <p:ext uri="{BB962C8B-B14F-4D97-AF65-F5344CB8AC3E}">
        <p14:creationId xmlns:p14="http://schemas.microsoft.com/office/powerpoint/2010/main" val="902102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0B93ECDD-32EF-8B49-937E-095B3AA0C59F}" type="slidenum">
              <a:rPr lang="zh-CN" altLang="en-US" smtClean="0"/>
              <a:pPr>
                <a:defRPr/>
              </a:pPr>
              <a:t>12</a:t>
            </a:fld>
            <a:endParaRPr lang="en-US" altLang="zh-CN"/>
          </a:p>
        </p:txBody>
      </p:sp>
    </p:spTree>
    <p:extLst>
      <p:ext uri="{BB962C8B-B14F-4D97-AF65-F5344CB8AC3E}">
        <p14:creationId xmlns:p14="http://schemas.microsoft.com/office/powerpoint/2010/main" val="3785343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A44B7A95-4696-4C47-A9B9-B2994C54003B}" type="slidenum">
              <a:rPr lang="zh-CN" altLang="en-US"/>
              <a:pPr>
                <a:defRPr/>
              </a:pPr>
              <a:t>‹#›</a:t>
            </a:fld>
            <a:endParaRPr lang="en-US" altLang="zh-CN"/>
          </a:p>
        </p:txBody>
      </p:sp>
    </p:spTree>
    <p:extLst>
      <p:ext uri="{BB962C8B-B14F-4D97-AF65-F5344CB8AC3E}">
        <p14:creationId xmlns:p14="http://schemas.microsoft.com/office/powerpoint/2010/main" val="426305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E0AA1BB7-0ADE-2A4D-8018-8F7D36AC7518}" type="slidenum">
              <a:rPr lang="zh-CN" altLang="en-US"/>
              <a:pPr>
                <a:defRPr/>
              </a:pPr>
              <a:t>‹#›</a:t>
            </a:fld>
            <a:endParaRPr lang="en-US" altLang="zh-CN"/>
          </a:p>
        </p:txBody>
      </p:sp>
    </p:spTree>
    <p:extLst>
      <p:ext uri="{BB962C8B-B14F-4D97-AF65-F5344CB8AC3E}">
        <p14:creationId xmlns:p14="http://schemas.microsoft.com/office/powerpoint/2010/main" val="225106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D5A82A1-D15C-5643-8E2D-475090C09AE0}" type="slidenum">
              <a:rPr lang="zh-CN" altLang="en-US"/>
              <a:pPr>
                <a:defRPr/>
              </a:pPr>
              <a:t>‹#›</a:t>
            </a:fld>
            <a:endParaRPr lang="en-US" altLang="zh-CN"/>
          </a:p>
        </p:txBody>
      </p:sp>
    </p:spTree>
    <p:extLst>
      <p:ext uri="{BB962C8B-B14F-4D97-AF65-F5344CB8AC3E}">
        <p14:creationId xmlns:p14="http://schemas.microsoft.com/office/powerpoint/2010/main" val="2934134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82188"/>
      </p:ext>
    </p:extLst>
  </p:cSld>
  <p:clrMapOvr>
    <a:masterClrMapping/>
  </p:clrMapOvr>
  <p:transition spd="slow" advClick="0" advTm="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bg>
      <p:bgPr>
        <a:pattFill prst="pct5">
          <a:fgClr>
            <a:srgbClr val="FFFFFF"/>
          </a:fgClr>
          <a:bgClr>
            <a:srgbClr val="FFFFFF"/>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857250"/>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8" name="日期占位符 2"/>
          <p:cNvSpPr>
            <a:spLocks noGrp="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buNone/>
              <a:defRPr/>
            </a:pPr>
            <a:fld id="{E6D9317D-F237-4E53-8E0B-300EC124A816}" type="datetime1">
              <a:rPr kumimoji="0" lang="zh-CN" altLang="en-US" b="0" i="0" strike="noStrike" kern="1200" cap="none" spc="0" normalizeH="0" baseline="0" noProof="0">
                <a:latin typeface="Arial" panose="020B0604020202020204" pitchFamily="34" charset="0"/>
                <a:ea typeface="宋体" panose="02010600030101010101" pitchFamily="2" charset="-122"/>
                <a:cs typeface="+mn-cs"/>
              </a:rPr>
              <a:t>2018/10/21</a:t>
            </a:fld>
            <a:endParaRPr kumimoji="0" lang="zh-CN" altLang="en-US" sz="1800"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9" name="页脚占位符 3"/>
          <p:cNvSpPr>
            <a:spLocks noGrp="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buNone/>
              <a:defRPr/>
            </a:pPr>
            <a:endParaRPr kumimoji="0" lang="zh-CN" altLang="zh-CN" b="0" i="0" strike="noStrike" kern="1200" cap="none" spc="0" normalizeH="0" baseline="0" noProof="0">
              <a:latin typeface="Arial" panose="020B060402020202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buNone/>
              <a:defRPr/>
            </a:pPr>
            <a:fld id="{8D4F3CBA-E4C8-48F5-A69D-576CA9891A3C}" type="slidenum">
              <a:rPr kumimoji="0" lang="zh-CN" altLang="en-US" b="0" i="0" strike="noStrike" kern="1200" cap="none" spc="0" normalizeH="0" baseline="0" noProof="0">
                <a:latin typeface="Arial" panose="020B0604020202020204" pitchFamily="34" charset="0"/>
                <a:ea typeface="宋体" panose="02010600030101010101" pitchFamily="2" charset="-122"/>
                <a:cs typeface="+mn-cs"/>
              </a:rPr>
              <a:t>‹#›</a:t>
            </a:fld>
            <a:endParaRPr kumimoji="0" lang="zh-CN" altLang="en-US" sz="1800" b="0" i="0" strike="noStrike"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520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419165DC-76EE-3D49-935F-E1478AEA38D5}" type="slidenum">
              <a:rPr lang="zh-CN" altLang="en-US"/>
              <a:pPr>
                <a:defRPr/>
              </a:pPr>
              <a:t>‹#›</a:t>
            </a:fld>
            <a:endParaRPr lang="en-US" altLang="zh-CN"/>
          </a:p>
        </p:txBody>
      </p:sp>
    </p:spTree>
    <p:extLst>
      <p:ext uri="{BB962C8B-B14F-4D97-AF65-F5344CB8AC3E}">
        <p14:creationId xmlns:p14="http://schemas.microsoft.com/office/powerpoint/2010/main" val="322726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97C6EB0D-0063-354A-8CB8-727024641847}" type="slidenum">
              <a:rPr lang="zh-CN" altLang="en-US"/>
              <a:pPr>
                <a:defRPr/>
              </a:pPr>
              <a:t>‹#›</a:t>
            </a:fld>
            <a:endParaRPr lang="en-US" altLang="zh-CN"/>
          </a:p>
        </p:txBody>
      </p:sp>
    </p:spTree>
    <p:extLst>
      <p:ext uri="{BB962C8B-B14F-4D97-AF65-F5344CB8AC3E}">
        <p14:creationId xmlns:p14="http://schemas.microsoft.com/office/powerpoint/2010/main" val="195829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CE51A46F-DEA3-EF42-BF69-4636205BD5FA}" type="slidenum">
              <a:rPr lang="zh-CN" altLang="en-US"/>
              <a:pPr>
                <a:defRPr/>
              </a:pPr>
              <a:t>‹#›</a:t>
            </a:fld>
            <a:endParaRPr lang="en-US" altLang="zh-CN"/>
          </a:p>
        </p:txBody>
      </p:sp>
    </p:spTree>
    <p:extLst>
      <p:ext uri="{BB962C8B-B14F-4D97-AF65-F5344CB8AC3E}">
        <p14:creationId xmlns:p14="http://schemas.microsoft.com/office/powerpoint/2010/main" val="261618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B700815D-E432-1C40-8796-7A4C74FDDCD5}" type="slidenum">
              <a:rPr lang="zh-CN" altLang="en-US"/>
              <a:pPr>
                <a:defRPr/>
              </a:pPr>
              <a:t>‹#›</a:t>
            </a:fld>
            <a:endParaRPr lang="en-US" altLang="zh-CN"/>
          </a:p>
        </p:txBody>
      </p:sp>
    </p:spTree>
    <p:extLst>
      <p:ext uri="{BB962C8B-B14F-4D97-AF65-F5344CB8AC3E}">
        <p14:creationId xmlns:p14="http://schemas.microsoft.com/office/powerpoint/2010/main" val="261305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8"/>
          <p:cNvSpPr>
            <a:spLocks noGrp="1" noChangeArrowheads="1"/>
          </p:cNvSpPr>
          <p:nvPr>
            <p:ph type="sldNum" sz="quarter" idx="12"/>
          </p:nvPr>
        </p:nvSpPr>
        <p:spPr>
          <a:ln/>
        </p:spPr>
        <p:txBody>
          <a:bodyPr/>
          <a:lstStyle>
            <a:lvl1pPr>
              <a:defRPr/>
            </a:lvl1pPr>
          </a:lstStyle>
          <a:p>
            <a:pPr>
              <a:defRPr/>
            </a:pPr>
            <a:fld id="{BBBCDDEE-0E53-AD43-9AEA-4AC3923A64F7}" type="slidenum">
              <a:rPr lang="zh-CN" altLang="en-US"/>
              <a:pPr>
                <a:defRPr/>
              </a:pPr>
              <a:t>‹#›</a:t>
            </a:fld>
            <a:endParaRPr lang="en-US" altLang="zh-CN"/>
          </a:p>
        </p:txBody>
      </p:sp>
    </p:spTree>
    <p:extLst>
      <p:ext uri="{BB962C8B-B14F-4D97-AF65-F5344CB8AC3E}">
        <p14:creationId xmlns:p14="http://schemas.microsoft.com/office/powerpoint/2010/main" val="382042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C606F98B-BD5A-E546-B428-DF052EB9A8EE}" type="slidenum">
              <a:rPr lang="zh-CN" altLang="en-US"/>
              <a:pPr>
                <a:defRPr/>
              </a:pPr>
              <a:t>‹#›</a:t>
            </a:fld>
            <a:endParaRPr lang="en-US" altLang="zh-CN"/>
          </a:p>
        </p:txBody>
      </p:sp>
    </p:spTree>
    <p:extLst>
      <p:ext uri="{BB962C8B-B14F-4D97-AF65-F5344CB8AC3E}">
        <p14:creationId xmlns:p14="http://schemas.microsoft.com/office/powerpoint/2010/main" val="33977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7331FE77-E0F4-CA42-8BD2-206081EC6805}" type="slidenum">
              <a:rPr lang="zh-CN" altLang="en-US"/>
              <a:pPr>
                <a:defRPr/>
              </a:pPr>
              <a:t>‹#›</a:t>
            </a:fld>
            <a:endParaRPr lang="en-US" altLang="zh-CN"/>
          </a:p>
        </p:txBody>
      </p:sp>
    </p:spTree>
    <p:extLst>
      <p:ext uri="{BB962C8B-B14F-4D97-AF65-F5344CB8AC3E}">
        <p14:creationId xmlns:p14="http://schemas.microsoft.com/office/powerpoint/2010/main" val="200075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E62897AF-E615-2E45-AB12-602DFBD5E2D0}" type="slidenum">
              <a:rPr lang="zh-CN" altLang="en-US"/>
              <a:pPr>
                <a:defRPr/>
              </a:pPr>
              <a:t>‹#›</a:t>
            </a:fld>
            <a:endParaRPr lang="en-US" altLang="zh-CN"/>
          </a:p>
        </p:txBody>
      </p:sp>
    </p:spTree>
    <p:extLst>
      <p:ext uri="{BB962C8B-B14F-4D97-AF65-F5344CB8AC3E}">
        <p14:creationId xmlns:p14="http://schemas.microsoft.com/office/powerpoint/2010/main" val="41472235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304800"/>
            <a:ext cx="8001000" cy="12160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66738" y="1752600"/>
            <a:ext cx="8001000" cy="42672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miter lim="800000"/>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buFont typeface="Times New Roman" panose="02020603050405020304" pitchFamily="18" charset="0"/>
              <a:buNone/>
              <a:defRPr sz="1200" b="0">
                <a:solidFill>
                  <a:schemeClr val="tx1"/>
                </a:solidFill>
                <a:latin typeface="Verdana" panose="020B0604030504040204" pitchFamily="34" charset="0"/>
                <a:ea typeface="宋体" panose="02010600030101010101" pitchFamily="2" charset="-122"/>
                <a:cs typeface="+mn-cs"/>
              </a:defRPr>
            </a:lvl1pPr>
          </a:lstStyle>
          <a:p>
            <a:pPr>
              <a:defRPr/>
            </a:pPr>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 typeface="Times New Roman" panose="02020603050405020304" pitchFamily="18" charset="0"/>
              <a:buNone/>
              <a:defRPr sz="1200" b="0">
                <a:solidFill>
                  <a:schemeClr val="tx1"/>
                </a:solidFill>
                <a:latin typeface="Verdana" panose="020B0604030504040204" pitchFamily="34" charset="0"/>
                <a:ea typeface="宋体" panose="02010600030101010101" pitchFamily="2" charset="-122"/>
                <a:cs typeface="+mn-cs"/>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b="0">
                <a:ea typeface="宋体" charset="0"/>
                <a:cs typeface="宋体" charset="0"/>
              </a:defRPr>
            </a:lvl1pPr>
          </a:lstStyle>
          <a:p>
            <a:pPr>
              <a:defRPr/>
            </a:pPr>
            <a:fld id="{83E442BC-1DBD-3444-9D17-8ED53A6E1ECD}" type="slidenum">
              <a:rPr lang="zh-CN" altLang="en-US"/>
              <a:pPr>
                <a:defRPr/>
              </a:pPr>
              <a:t>‹#›</a:t>
            </a:fld>
            <a:endParaRPr lang="en-US" altLang="zh-CN"/>
          </a:p>
        </p:txBody>
      </p:sp>
      <p:pic>
        <p:nvPicPr>
          <p:cNvPr id="1033"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659563" y="6237288"/>
            <a:ext cx="1724025"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l" rtl="0" eaLnBrk="0" fontAlgn="base" hangingPunct="0">
        <a:spcBef>
          <a:spcPct val="0"/>
        </a:spcBef>
        <a:spcAft>
          <a:spcPct val="0"/>
        </a:spcAft>
        <a:defRPr kumimoji="1" sz="3800">
          <a:solidFill>
            <a:schemeClr val="tx2"/>
          </a:solidFill>
          <a:latin typeface="+mj-lt"/>
          <a:ea typeface="+mj-ea"/>
          <a:cs typeface="宋体" panose="02010600030101010101" pitchFamily="2" charset="-122"/>
        </a:defRPr>
      </a:lvl1pPr>
      <a:lvl2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charset="0"/>
        <a:buChar char="o"/>
        <a:defRPr kumimoji="1" sz="3000">
          <a:solidFill>
            <a:schemeClr val="tx1"/>
          </a:solidFill>
          <a:latin typeface="+mn-lt"/>
          <a:ea typeface="+mn-ea"/>
          <a:cs typeface="宋体" panose="02010600030101010101" pitchFamily="2" charset="-122"/>
        </a:defRPr>
      </a:lvl1pPr>
      <a:lvl2pPr marL="908050" indent="-436563" algn="l" rtl="0" eaLnBrk="0" fontAlgn="base" hangingPunct="0">
        <a:spcBef>
          <a:spcPct val="20000"/>
        </a:spcBef>
        <a:spcAft>
          <a:spcPct val="0"/>
        </a:spcAft>
        <a:buClr>
          <a:schemeClr val="accent2"/>
        </a:buClr>
        <a:buFont typeface="Wingdings" charset="0"/>
        <a:buChar char="n"/>
        <a:defRPr kumimoji="1" sz="2600">
          <a:solidFill>
            <a:schemeClr val="tx1"/>
          </a:solidFill>
          <a:latin typeface="+mn-lt"/>
          <a:ea typeface="+mn-ea"/>
          <a:cs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charset="0"/>
        <a:buChar char="o"/>
        <a:defRPr kumimoji="1" sz="2300">
          <a:solidFill>
            <a:schemeClr val="tx1"/>
          </a:solidFill>
          <a:latin typeface="+mn-lt"/>
          <a:ea typeface="+mn-ea"/>
          <a:cs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charset="0"/>
        <a:buChar char="n"/>
        <a:defRPr kumimoji="1" sz="2000">
          <a:solidFill>
            <a:schemeClr val="tx1"/>
          </a:solidFill>
          <a:latin typeface="+mn-lt"/>
          <a:ea typeface="+mn-ea"/>
          <a:cs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charset="0"/>
        <a:buChar char="§"/>
        <a:defRPr kumimoji="1" sz="2000">
          <a:solidFill>
            <a:schemeClr val="tx1"/>
          </a:solidFill>
          <a:latin typeface="+mn-lt"/>
          <a:ea typeface="+mn-ea"/>
          <a:cs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4.png"/><Relationship Id="rId1" Type="http://schemas.openxmlformats.org/officeDocument/2006/relationships/tags" Target="../tags/tag2.xml"/><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5"/>
          <p:cNvGrpSpPr>
            <a:grpSpLocks/>
          </p:cNvGrpSpPr>
          <p:nvPr/>
        </p:nvGrpSpPr>
        <p:grpSpPr bwMode="auto">
          <a:xfrm>
            <a:off x="3924300" y="1773238"/>
            <a:ext cx="1295400" cy="1295400"/>
            <a:chOff x="3832651" y="1100471"/>
            <a:chExt cx="1296000" cy="1296000"/>
          </a:xfrm>
        </p:grpSpPr>
        <p:sp>
          <p:nvSpPr>
            <p:cNvPr id="48" name="椭圆 47"/>
            <p:cNvSpPr/>
            <p:nvPr/>
          </p:nvSpPr>
          <p:spPr>
            <a:xfrm>
              <a:off x="3832651" y="1100471"/>
              <a:ext cx="1296000" cy="1296000"/>
            </a:xfrm>
            <a:prstGeom prst="ellipse">
              <a:avLst/>
            </a:prstGeom>
            <a:gradFill flip="none" rotWithShape="1">
              <a:gsLst>
                <a:gs pos="0">
                  <a:schemeClr val="bg1">
                    <a:lumMod val="75000"/>
                  </a:schemeClr>
                </a:gs>
                <a:gs pos="100000">
                  <a:schemeClr val="bg1"/>
                </a:gs>
                <a:gs pos="0">
                  <a:srgbClr val="CDCDCD"/>
                </a:gs>
              </a:gsLst>
              <a:lin ang="18900000" scaled="1"/>
              <a:tileRect/>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8" charset="0"/>
                <a:buNone/>
                <a:defRPr/>
              </a:pPr>
              <a:endParaRPr lang="zh-CN" altLang="en-US" noProof="1"/>
            </a:p>
          </p:txBody>
        </p:sp>
        <p:sp>
          <p:nvSpPr>
            <p:cNvPr id="49" name="椭圆 48"/>
            <p:cNvSpPr/>
            <p:nvPr/>
          </p:nvSpPr>
          <p:spPr>
            <a:xfrm>
              <a:off x="3869181" y="1137000"/>
              <a:ext cx="1222941" cy="1222941"/>
            </a:xfrm>
            <a:prstGeom prst="ellipse">
              <a:avLst/>
            </a:prstGeom>
            <a:gradFill flip="none" rotWithShape="1">
              <a:gsLst>
                <a:gs pos="100000">
                  <a:schemeClr val="bg1"/>
                </a:gs>
                <a:gs pos="0">
                  <a:schemeClr val="bg1">
                    <a:lumMod val="75000"/>
                  </a:schemeClr>
                </a:gs>
              </a:gsLst>
              <a:lin ang="8400000" scaled="0"/>
              <a:tileRect/>
            </a:gradFill>
            <a:ln w="28575">
              <a:noFill/>
            </a:ln>
            <a:effectLst>
              <a:outerShdw blurRad="317500" dist="228600" dir="72000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sz="2400" noProof="1">
                <a:solidFill>
                  <a:schemeClr val="tx1"/>
                </a:solidFill>
                <a:latin typeface="Verdana" charset="0"/>
                <a:ea typeface="宋体" charset="0"/>
                <a:cs typeface="宋体" charset="0"/>
              </a:endParaRPr>
            </a:p>
          </p:txBody>
        </p:sp>
      </p:grpSp>
      <p:grpSp>
        <p:nvGrpSpPr>
          <p:cNvPr id="3" name="组合 52"/>
          <p:cNvGrpSpPr>
            <a:grpSpLocks/>
          </p:cNvGrpSpPr>
          <p:nvPr/>
        </p:nvGrpSpPr>
        <p:grpSpPr bwMode="auto">
          <a:xfrm>
            <a:off x="5811838" y="2166938"/>
            <a:ext cx="1655762" cy="508000"/>
            <a:chOff x="755576" y="627534"/>
            <a:chExt cx="1800200" cy="508869"/>
          </a:xfrm>
        </p:grpSpPr>
        <p:cxnSp>
          <p:nvCxnSpPr>
            <p:cNvPr id="54" name="直接连接符 53"/>
            <p:cNvCxnSpPr/>
            <p:nvPr/>
          </p:nvCxnSpPr>
          <p:spPr>
            <a:xfrm>
              <a:off x="755576" y="986923"/>
              <a:ext cx="503987" cy="0"/>
            </a:xfrm>
            <a:prstGeom prst="line">
              <a:avLst/>
            </a:prstGeom>
            <a:ln w="19050">
              <a:solidFill>
                <a:schemeClr val="bg1"/>
              </a:solidFill>
              <a:head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259563" y="843803"/>
              <a:ext cx="72491" cy="14311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332054" y="843803"/>
              <a:ext cx="124271" cy="292600"/>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456325" y="627534"/>
              <a:ext cx="452208" cy="50886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908533" y="627534"/>
              <a:ext cx="70765" cy="35938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1979298" y="986923"/>
              <a:ext cx="576478" cy="3180"/>
            </a:xfrm>
            <a:prstGeom prst="line">
              <a:avLst/>
            </a:prstGeom>
            <a:ln w="19050">
              <a:solidFill>
                <a:schemeClr val="bg1"/>
              </a:solidFill>
              <a:tail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grpSp>
      <p:grpSp>
        <p:nvGrpSpPr>
          <p:cNvPr id="4" name="组合 59"/>
          <p:cNvGrpSpPr>
            <a:grpSpLocks/>
          </p:cNvGrpSpPr>
          <p:nvPr/>
        </p:nvGrpSpPr>
        <p:grpSpPr bwMode="auto">
          <a:xfrm>
            <a:off x="1476375" y="2166938"/>
            <a:ext cx="1655763" cy="508000"/>
            <a:chOff x="755576" y="627534"/>
            <a:chExt cx="1800200" cy="508869"/>
          </a:xfrm>
        </p:grpSpPr>
        <p:cxnSp>
          <p:nvCxnSpPr>
            <p:cNvPr id="61" name="直接连接符 60"/>
            <p:cNvCxnSpPr/>
            <p:nvPr/>
          </p:nvCxnSpPr>
          <p:spPr>
            <a:xfrm>
              <a:off x="755576" y="986923"/>
              <a:ext cx="503987" cy="0"/>
            </a:xfrm>
            <a:prstGeom prst="line">
              <a:avLst/>
            </a:prstGeom>
            <a:ln w="19050">
              <a:solidFill>
                <a:schemeClr val="bg1"/>
              </a:solidFill>
              <a:head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1259563" y="843803"/>
              <a:ext cx="72491" cy="14311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332054" y="843803"/>
              <a:ext cx="124271" cy="292600"/>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1456325" y="627534"/>
              <a:ext cx="452207" cy="50886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908532" y="627534"/>
              <a:ext cx="70766" cy="35938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1979298" y="986923"/>
              <a:ext cx="576478" cy="3180"/>
            </a:xfrm>
            <a:prstGeom prst="line">
              <a:avLst/>
            </a:prstGeom>
            <a:ln w="19050">
              <a:solidFill>
                <a:schemeClr val="bg1"/>
              </a:solidFill>
              <a:tail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grpSp>
      <p:sp>
        <p:nvSpPr>
          <p:cNvPr id="76" name="TextBox 75"/>
          <p:cNvSpPr txBox="1">
            <a:spLocks noChangeArrowheads="1"/>
          </p:cNvSpPr>
          <p:nvPr/>
        </p:nvSpPr>
        <p:spPr bwMode="auto">
          <a:xfrm>
            <a:off x="3638550" y="5143500"/>
            <a:ext cx="2290763"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3200" b="1">
                <a:solidFill>
                  <a:schemeClr val="accent2"/>
                </a:solidFill>
                <a:latin typeface="Verdana" charset="0"/>
                <a:ea typeface="楷体" charset="0"/>
                <a:cs typeface="楷体" charset="0"/>
              </a:defRPr>
            </a:lvl1pPr>
            <a:lvl2pPr marL="742950" indent="-285750">
              <a:defRPr sz="3200" b="1">
                <a:solidFill>
                  <a:schemeClr val="accent2"/>
                </a:solidFill>
                <a:latin typeface="Verdana" charset="0"/>
                <a:ea typeface="楷体" charset="0"/>
                <a:cs typeface="楷体" charset="0"/>
              </a:defRPr>
            </a:lvl2pPr>
            <a:lvl3pPr marL="1143000" indent="-228600">
              <a:defRPr sz="3200" b="1">
                <a:solidFill>
                  <a:schemeClr val="accent2"/>
                </a:solidFill>
                <a:latin typeface="Verdana" charset="0"/>
                <a:ea typeface="楷体" charset="0"/>
                <a:cs typeface="楷体" charset="0"/>
              </a:defRPr>
            </a:lvl3pPr>
            <a:lvl4pPr marL="1600200" indent="-228600">
              <a:defRPr sz="3200" b="1">
                <a:solidFill>
                  <a:schemeClr val="accent2"/>
                </a:solidFill>
                <a:latin typeface="Verdana" charset="0"/>
                <a:ea typeface="楷体" charset="0"/>
                <a:cs typeface="楷体" charset="0"/>
              </a:defRPr>
            </a:lvl4pPr>
            <a:lvl5pPr marL="2057400" indent="-228600">
              <a:defRPr sz="3200" b="1">
                <a:solidFill>
                  <a:schemeClr val="accent2"/>
                </a:solidFill>
                <a:latin typeface="Verdana" charset="0"/>
                <a:ea typeface="楷体" charset="0"/>
                <a:cs typeface="楷体" charset="0"/>
              </a:defRPr>
            </a:lvl5pPr>
            <a:lvl6pPr marL="25146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6pPr>
            <a:lvl7pPr marL="29718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7pPr>
            <a:lvl8pPr marL="34290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8pPr>
            <a:lvl9pPr marL="38862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9pPr>
          </a:lstStyle>
          <a:p>
            <a:r>
              <a:rPr lang="zh-CN" altLang="en-US" sz="1500">
                <a:solidFill>
                  <a:srgbClr val="000000"/>
                </a:solidFill>
                <a:latin typeface="微软雅黑" charset="0"/>
                <a:ea typeface="微软雅黑" charset="0"/>
                <a:cs typeface="微软雅黑" charset="0"/>
              </a:rPr>
              <a:t>中国人民银行支付结算司</a:t>
            </a:r>
            <a:endParaRPr lang="en-US" altLang="zh-CN" sz="1500">
              <a:solidFill>
                <a:srgbClr val="000000"/>
              </a:solidFill>
              <a:latin typeface="微软雅黑" charset="0"/>
              <a:ea typeface="微软雅黑" charset="0"/>
              <a:cs typeface="微软雅黑" charset="0"/>
            </a:endParaRPr>
          </a:p>
        </p:txBody>
      </p:sp>
      <p:sp>
        <p:nvSpPr>
          <p:cNvPr id="77" name="TextBox 76"/>
          <p:cNvSpPr txBox="1">
            <a:spLocks noChangeArrowheads="1"/>
          </p:cNvSpPr>
          <p:nvPr/>
        </p:nvSpPr>
        <p:spPr bwMode="auto">
          <a:xfrm>
            <a:off x="3959225" y="5573713"/>
            <a:ext cx="1476375"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3200" b="1">
                <a:solidFill>
                  <a:schemeClr val="accent2"/>
                </a:solidFill>
                <a:latin typeface="Verdana" charset="0"/>
                <a:ea typeface="楷体" charset="0"/>
                <a:cs typeface="楷体" charset="0"/>
              </a:defRPr>
            </a:lvl1pPr>
            <a:lvl2pPr marL="742950" indent="-285750">
              <a:defRPr sz="3200" b="1">
                <a:solidFill>
                  <a:schemeClr val="accent2"/>
                </a:solidFill>
                <a:latin typeface="Verdana" charset="0"/>
                <a:ea typeface="楷体" charset="0"/>
                <a:cs typeface="楷体" charset="0"/>
              </a:defRPr>
            </a:lvl2pPr>
            <a:lvl3pPr marL="1143000" indent="-228600">
              <a:defRPr sz="3200" b="1">
                <a:solidFill>
                  <a:schemeClr val="accent2"/>
                </a:solidFill>
                <a:latin typeface="Verdana" charset="0"/>
                <a:ea typeface="楷体" charset="0"/>
                <a:cs typeface="楷体" charset="0"/>
              </a:defRPr>
            </a:lvl3pPr>
            <a:lvl4pPr marL="1600200" indent="-228600">
              <a:defRPr sz="3200" b="1">
                <a:solidFill>
                  <a:schemeClr val="accent2"/>
                </a:solidFill>
                <a:latin typeface="Verdana" charset="0"/>
                <a:ea typeface="楷体" charset="0"/>
                <a:cs typeface="楷体" charset="0"/>
              </a:defRPr>
            </a:lvl4pPr>
            <a:lvl5pPr marL="2057400" indent="-228600">
              <a:defRPr sz="3200" b="1">
                <a:solidFill>
                  <a:schemeClr val="accent2"/>
                </a:solidFill>
                <a:latin typeface="Verdana" charset="0"/>
                <a:ea typeface="楷体" charset="0"/>
                <a:cs typeface="楷体" charset="0"/>
              </a:defRPr>
            </a:lvl5pPr>
            <a:lvl6pPr marL="25146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6pPr>
            <a:lvl7pPr marL="29718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7pPr>
            <a:lvl8pPr marL="34290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8pPr>
            <a:lvl9pPr marL="38862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9pPr>
          </a:lstStyle>
          <a:p>
            <a:r>
              <a:rPr lang="zh-CN" altLang="en-US" sz="1500" dirty="0">
                <a:solidFill>
                  <a:srgbClr val="7F7F7F"/>
                </a:solidFill>
                <a:latin typeface="微软雅黑" charset="0"/>
                <a:ea typeface="微软雅黑" charset="0"/>
                <a:cs typeface="微软雅黑" charset="0"/>
              </a:rPr>
              <a:t>     </a:t>
            </a:r>
            <a:r>
              <a:rPr lang="en-US" altLang="zh-CN" sz="1500" dirty="0" smtClean="0">
                <a:solidFill>
                  <a:srgbClr val="000000"/>
                </a:solidFill>
                <a:latin typeface="微软雅黑" charset="0"/>
                <a:ea typeface="微软雅黑" charset="0"/>
                <a:cs typeface="微软雅黑" charset="0"/>
              </a:rPr>
              <a:t>2018</a:t>
            </a:r>
            <a:r>
              <a:rPr lang="zh-CN" altLang="en-US" sz="1500" dirty="0" smtClean="0">
                <a:solidFill>
                  <a:srgbClr val="000000"/>
                </a:solidFill>
                <a:latin typeface="微软雅黑" charset="0"/>
                <a:ea typeface="微软雅黑" charset="0"/>
                <a:cs typeface="微软雅黑" charset="0"/>
              </a:rPr>
              <a:t>年</a:t>
            </a:r>
            <a:r>
              <a:rPr lang="en-US" altLang="zh-CN" sz="1500" dirty="0" smtClean="0">
                <a:solidFill>
                  <a:srgbClr val="000000"/>
                </a:solidFill>
                <a:latin typeface="微软雅黑" charset="0"/>
                <a:ea typeface="微软雅黑" charset="0"/>
                <a:cs typeface="微软雅黑" charset="0"/>
              </a:rPr>
              <a:t>11</a:t>
            </a:r>
            <a:r>
              <a:rPr lang="zh-CN" altLang="en-US" sz="1500" dirty="0" smtClean="0">
                <a:solidFill>
                  <a:srgbClr val="000000"/>
                </a:solidFill>
                <a:latin typeface="微软雅黑" charset="0"/>
                <a:ea typeface="微软雅黑" charset="0"/>
                <a:cs typeface="微软雅黑" charset="0"/>
              </a:rPr>
              <a:t>月</a:t>
            </a:r>
            <a:endParaRPr lang="zh-CN" altLang="en-US" sz="1500" dirty="0">
              <a:solidFill>
                <a:srgbClr val="000000"/>
              </a:solidFill>
              <a:latin typeface="微软雅黑" charset="0"/>
              <a:ea typeface="微软雅黑" charset="0"/>
              <a:cs typeface="微软雅黑" charset="0"/>
            </a:endParaRPr>
          </a:p>
        </p:txBody>
      </p:sp>
      <p:sp>
        <p:nvSpPr>
          <p:cNvPr id="78" name="圆角矩形 77"/>
          <p:cNvSpPr/>
          <p:nvPr/>
        </p:nvSpPr>
        <p:spPr>
          <a:xfrm>
            <a:off x="1604211" y="3432175"/>
            <a:ext cx="6696558" cy="1390457"/>
          </a:xfrm>
          <a:prstGeom prst="roundRect">
            <a:avLst>
              <a:gd name="adj" fmla="val 22751"/>
            </a:avLst>
          </a:prstGeom>
          <a:gradFill>
            <a:gsLst>
              <a:gs pos="0">
                <a:schemeClr val="bg1">
                  <a:lumMod val="95000"/>
                </a:schemeClr>
              </a:gs>
              <a:gs pos="100000">
                <a:schemeClr val="bg1">
                  <a:lumMod val="95000"/>
                </a:schemeClr>
              </a:gs>
            </a:gsLst>
            <a:lin ang="5400000" scaled="0"/>
          </a:gradFill>
          <a:ln>
            <a:noFill/>
          </a:ln>
          <a:effectLst>
            <a:innerShdw blurRad="1524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buFont typeface="Times New Roman" pitchFamily="18" charset="0"/>
              <a:buNone/>
              <a:defRPr/>
            </a:pPr>
            <a:endParaRPr lang="zh-CN" altLang="en-US" noProof="1"/>
          </a:p>
        </p:txBody>
      </p:sp>
      <p:sp>
        <p:nvSpPr>
          <p:cNvPr id="79" name="Text Box 64"/>
          <p:cNvSpPr txBox="1">
            <a:spLocks noChangeArrowheads="1"/>
          </p:cNvSpPr>
          <p:nvPr/>
        </p:nvSpPr>
        <p:spPr bwMode="auto">
          <a:xfrm>
            <a:off x="1691556" y="3717024"/>
            <a:ext cx="6408738" cy="74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80" tIns="34290" rIns="68580" bIns="34290">
            <a:spAutoFit/>
          </a:bodyPr>
          <a:lstStyle>
            <a:lvl1pPr>
              <a:defRPr sz="3200" b="1">
                <a:solidFill>
                  <a:schemeClr val="accent2"/>
                </a:solidFill>
                <a:latin typeface="Verdana" charset="0"/>
                <a:ea typeface="楷体" charset="0"/>
                <a:cs typeface="楷体" charset="0"/>
              </a:defRPr>
            </a:lvl1pPr>
            <a:lvl2pPr marL="742950" indent="-285750">
              <a:defRPr sz="3200" b="1">
                <a:solidFill>
                  <a:schemeClr val="accent2"/>
                </a:solidFill>
                <a:latin typeface="Verdana" charset="0"/>
                <a:ea typeface="楷体" charset="0"/>
                <a:cs typeface="楷体" charset="0"/>
              </a:defRPr>
            </a:lvl2pPr>
            <a:lvl3pPr marL="1143000" indent="-228600">
              <a:defRPr sz="3200" b="1">
                <a:solidFill>
                  <a:schemeClr val="accent2"/>
                </a:solidFill>
                <a:latin typeface="Verdana" charset="0"/>
                <a:ea typeface="楷体" charset="0"/>
                <a:cs typeface="楷体" charset="0"/>
              </a:defRPr>
            </a:lvl3pPr>
            <a:lvl4pPr marL="1600200" indent="-228600">
              <a:defRPr sz="3200" b="1">
                <a:solidFill>
                  <a:schemeClr val="accent2"/>
                </a:solidFill>
                <a:latin typeface="Verdana" charset="0"/>
                <a:ea typeface="楷体" charset="0"/>
                <a:cs typeface="楷体" charset="0"/>
              </a:defRPr>
            </a:lvl4pPr>
            <a:lvl5pPr marL="2057400" indent="-228600">
              <a:defRPr sz="3200" b="1">
                <a:solidFill>
                  <a:schemeClr val="accent2"/>
                </a:solidFill>
                <a:latin typeface="Verdana" charset="0"/>
                <a:ea typeface="楷体" charset="0"/>
                <a:cs typeface="楷体" charset="0"/>
              </a:defRPr>
            </a:lvl5pPr>
            <a:lvl6pPr marL="25146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6pPr>
            <a:lvl7pPr marL="29718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7pPr>
            <a:lvl8pPr marL="34290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8pPr>
            <a:lvl9pPr marL="38862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9pPr>
          </a:lstStyle>
          <a:p>
            <a:pPr algn="ctr"/>
            <a:r>
              <a:rPr lang="zh-CN" altLang="en-US" sz="4400" dirty="0" smtClean="0">
                <a:solidFill>
                  <a:schemeClr val="tx2"/>
                </a:solidFill>
                <a:latin typeface="Heiti SC Light" charset="0"/>
                <a:ea typeface="Heiti SC Light" charset="0"/>
                <a:cs typeface="Heiti SC Light" charset="0"/>
              </a:rPr>
              <a:t>银行账户管理热点解析</a:t>
            </a:r>
            <a:endParaRPr lang="en-US" altLang="zh-CN" sz="4400" dirty="0">
              <a:solidFill>
                <a:schemeClr val="tx2"/>
              </a:solidFill>
              <a:latin typeface="Heiti SC Light" charset="0"/>
              <a:ea typeface="Heiti SC Light" charset="0"/>
              <a:cs typeface="Heiti SC Light" charset="0"/>
            </a:endParaRPr>
          </a:p>
        </p:txBody>
      </p:sp>
      <p:pic>
        <p:nvPicPr>
          <p:cNvPr id="15370" name="内容占位符 2" descr="_JL}ZM6]5_N%@7(4%7NC~HR"/>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0" y="17463"/>
            <a:ext cx="9144000" cy="723900"/>
          </a:xfrm>
        </p:spPr>
      </p:pic>
      <p:grpSp>
        <p:nvGrpSpPr>
          <p:cNvPr id="5" name="组合 79"/>
          <p:cNvGrpSpPr>
            <a:grpSpLocks noChangeAspect="1"/>
          </p:cNvGrpSpPr>
          <p:nvPr/>
        </p:nvGrpSpPr>
        <p:grpSpPr>
          <a:xfrm>
            <a:off x="509403" y="3922712"/>
            <a:ext cx="1512128" cy="1512128"/>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Text" lastClr="000000"/>
                </a:solidFill>
                <a:latin typeface="Calibri" panose="020F0502020204030204"/>
                <a:ea typeface="宋体" panose="02010600030101010101" pitchFamily="2" charset="-122"/>
                <a:cs typeface="+mn-cs"/>
              </a:endParaRPr>
            </a:p>
          </p:txBody>
        </p:sp>
        <p:sp>
          <p:nvSpPr>
            <p:cNvPr id="82" name="椭圆 81"/>
            <p:cNvSpPr/>
            <p:nvPr/>
          </p:nvSpPr>
          <p:spPr>
            <a:xfrm>
              <a:off x="392113"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 lastClr="FFFFFF"/>
                </a:solidFill>
                <a:latin typeface="Calibri" panose="020F0502020204030204"/>
                <a:ea typeface="宋体" panose="02010600030101010101" pitchFamily="2" charset="-122"/>
                <a:cs typeface="+mn-cs"/>
              </a:endParaRPr>
            </a:p>
          </p:txBody>
        </p:sp>
      </p:grpSp>
      <p:pic>
        <p:nvPicPr>
          <p:cNvPr id="83" name="Picture 6" descr="D:\360data\重要数据\桌面\未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4540250"/>
            <a:ext cx="966787" cy="231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par>
                                <p:cTn id="18" presetID="2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nodeType="afterGroup">
                            <p:stCondLst>
                              <p:cond delay="1000"/>
                            </p:stCondLst>
                            <p:childTnLst>
                              <p:par>
                                <p:cTn id="22" presetID="26" presetClass="emph" presetSubtype="0" fill="hold" nodeType="afterEffect">
                                  <p:stCondLst>
                                    <p:cond delay="0"/>
                                  </p:stCondLst>
                                  <p:childTnLst>
                                    <p:animEffect transition="out" filter="fade">
                                      <p:cBhvr>
                                        <p:cTn id="23" dur="500" tmFilter="0, 0; .2, .5; .8, .5; 1, 0"/>
                                        <p:tgtEl>
                                          <p:spTgt spid="3"/>
                                        </p:tgtEl>
                                      </p:cBhvr>
                                    </p:animEffect>
                                    <p:animScale>
                                      <p:cBhvr>
                                        <p:cTn id="24" dur="250" autoRev="1" fill="hold"/>
                                        <p:tgtEl>
                                          <p:spTgt spid="3"/>
                                        </p:tgtEl>
                                      </p:cBhvr>
                                      <p:by x="105000" y="105000"/>
                                    </p:animScale>
                                  </p:childTnLst>
                                </p:cTn>
                              </p:par>
                              <p:par>
                                <p:cTn id="25" presetID="26" presetClass="emph" presetSubtype="0" fill="hold" nodeType="withEffect">
                                  <p:stCondLst>
                                    <p:cond delay="0"/>
                                  </p:stCondLst>
                                  <p:childTnLst>
                                    <p:animEffect transition="out" filter="fade">
                                      <p:cBhvr>
                                        <p:cTn id="26" dur="500" tmFilter="0, 0; .2, .5; .8, .5; 1, 0"/>
                                        <p:tgtEl>
                                          <p:spTgt spid="4"/>
                                        </p:tgtEl>
                                      </p:cBhvr>
                                    </p:animEffect>
                                    <p:animScale>
                                      <p:cBhvr>
                                        <p:cTn id="27" dur="250" autoRev="1" fill="hold"/>
                                        <p:tgtEl>
                                          <p:spTgt spid="4"/>
                                        </p:tgtEl>
                                      </p:cBhvr>
                                      <p:by x="105000" y="105000"/>
                                    </p:animScale>
                                  </p:childTnLst>
                                </p:cTn>
                              </p:par>
                            </p:childTnLst>
                          </p:cTn>
                        </p:par>
                        <p:par>
                          <p:cTn id="28" fill="hold" nodeType="afterGroup">
                            <p:stCondLst>
                              <p:cond delay="1500"/>
                            </p:stCondLst>
                            <p:childTnLst>
                              <p:par>
                                <p:cTn id="29" presetID="16" presetClass="entr" presetSubtype="21" fill="hold" nodeType="after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barn(inVertical)">
                                      <p:cBhvr>
                                        <p:cTn id="31" dur="500"/>
                                        <p:tgtEl>
                                          <p:spTgt spid="78"/>
                                        </p:tgtEl>
                                      </p:cBhvr>
                                    </p:animEffect>
                                  </p:childTnLst>
                                </p:cTn>
                              </p:par>
                            </p:childTnLst>
                          </p:cTn>
                        </p:par>
                        <p:par>
                          <p:cTn id="32" fill="hold" nodeType="afterGroup">
                            <p:stCondLst>
                              <p:cond delay="2000"/>
                            </p:stCondLst>
                            <p:childTnLst>
                              <p:par>
                                <p:cTn id="33" presetID="22" presetClass="entr" presetSubtype="4"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63" presetClass="path" presetSubtype="0" accel="50000" decel="50000" fill="hold" nodeType="withEffect">
                                  <p:stCondLst>
                                    <p:cond delay="0"/>
                                  </p:stCondLst>
                                  <p:childTnLst>
                                    <p:animMotion origin="layout" path="M 1.94444E-6 4.07407E-6 L 0.7868 -0.00371 " pathEditMode="relative" rAng="0" ptsTypes="AA">
                                      <p:cBhvr>
                                        <p:cTn id="37" dur="2000" fill="hold"/>
                                        <p:tgtEl>
                                          <p:spTgt spid="5"/>
                                        </p:tgtEl>
                                        <p:attrNameLst>
                                          <p:attrName>ppt_x,ppt_y</p:attrName>
                                        </p:attrNameLst>
                                      </p:cBhvr>
                                      <p:rCtr x="39340" y="-185"/>
                                    </p:animMotion>
                                  </p:childTnLst>
                                </p:cTn>
                              </p:par>
                              <p:par>
                                <p:cTn id="38" presetID="10" presetClass="entr" presetSubtype="0" fill="hold"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63" presetClass="path" presetSubtype="0" accel="50000" decel="50000" fill="hold" nodeType="withEffect">
                                  <p:stCondLst>
                                    <p:cond delay="0"/>
                                  </p:stCondLst>
                                  <p:childTnLst>
                                    <p:animMotion origin="layout" path="M -4.16667E-6 1.48148E-6 L 0.79306 -0.00556 " pathEditMode="relative" rAng="0" ptsTypes="AA">
                                      <p:cBhvr>
                                        <p:cTn id="42" dur="2000" fill="hold"/>
                                        <p:tgtEl>
                                          <p:spTgt spid="83"/>
                                        </p:tgtEl>
                                        <p:attrNameLst>
                                          <p:attrName>ppt_x,ppt_y</p:attrName>
                                        </p:attrNameLst>
                                      </p:cBhvr>
                                      <p:rCtr x="39653" y="-278"/>
                                    </p:animMotion>
                                  </p:childTnLst>
                                </p:cTn>
                              </p:par>
                              <p:par>
                                <p:cTn id="43" presetID="22" presetClass="entr" presetSubtype="8" fill="hold" grpId="0" nodeType="withEffect">
                                  <p:stCondLst>
                                    <p:cond delay="500"/>
                                  </p:stCondLst>
                                  <p:childTnLst>
                                    <p:set>
                                      <p:cBhvr>
                                        <p:cTn id="44" dur="1" fill="hold">
                                          <p:stCondLst>
                                            <p:cond delay="0"/>
                                          </p:stCondLst>
                                        </p:cTn>
                                        <p:tgtEl>
                                          <p:spTgt spid="79"/>
                                        </p:tgtEl>
                                        <p:attrNameLst>
                                          <p:attrName>style.visibility</p:attrName>
                                        </p:attrNameLst>
                                      </p:cBhvr>
                                      <p:to>
                                        <p:strVal val="visible"/>
                                      </p:to>
                                    </p:set>
                                    <p:animEffect transition="in" filter="wipe(left)">
                                      <p:cBhvr>
                                        <p:cTn id="45" dur="2000"/>
                                        <p:tgtEl>
                                          <p:spTgt spid="79"/>
                                        </p:tgtEl>
                                      </p:cBhvr>
                                    </p:animEffect>
                                  </p:childTnLst>
                                </p:cTn>
                              </p:par>
                            </p:childTnLst>
                          </p:cTn>
                        </p:par>
                        <p:par>
                          <p:cTn id="46" fill="hold" nodeType="afterGroup">
                            <p:stCondLst>
                              <p:cond delay="4500"/>
                            </p:stCondLst>
                            <p:childTnLst>
                              <p:par>
                                <p:cTn id="47" presetID="2" presetClass="exit" presetSubtype="4" fill="hold" nodeType="afterEffect">
                                  <p:stCondLst>
                                    <p:cond delay="0"/>
                                  </p:stCondLst>
                                  <p:childTnLst>
                                    <p:anim calcmode="lin" valueType="num">
                                      <p:cBhvr>
                                        <p:cTn id="48" dur="500"/>
                                        <p:tgtEl>
                                          <p:spTgt spid="83"/>
                                        </p:tgtEl>
                                        <p:attrNameLst>
                                          <p:attrName>ppt_x</p:attrName>
                                        </p:attrNameLst>
                                      </p:cBhvr>
                                      <p:tavLst>
                                        <p:tav tm="0">
                                          <p:val>
                                            <p:strVal val="ppt_x"/>
                                          </p:val>
                                        </p:tav>
                                        <p:tav tm="100000">
                                          <p:val>
                                            <p:strVal val="ppt_x"/>
                                          </p:val>
                                        </p:tav>
                                      </p:tavLst>
                                    </p:anim>
                                    <p:anim calcmode="lin" valueType="num">
                                      <p:cBhvr>
                                        <p:cTn id="49" dur="500"/>
                                        <p:tgtEl>
                                          <p:spTgt spid="83"/>
                                        </p:tgtEl>
                                        <p:attrNameLst>
                                          <p:attrName>ppt_y</p:attrName>
                                        </p:attrNameLst>
                                      </p:cBhvr>
                                      <p:tavLst>
                                        <p:tav tm="0">
                                          <p:val>
                                            <p:strVal val="ppt_y"/>
                                          </p:val>
                                        </p:tav>
                                        <p:tav tm="100000">
                                          <p:val>
                                            <p:strVal val="1+ppt_h/2"/>
                                          </p:val>
                                        </p:tav>
                                      </p:tavLst>
                                    </p:anim>
                                    <p:set>
                                      <p:cBhvr>
                                        <p:cTn id="50" dur="1" fill="hold">
                                          <p:stCondLst>
                                            <p:cond delay="499"/>
                                          </p:stCondLst>
                                        </p:cTn>
                                        <p:tgtEl>
                                          <p:spTgt spid="83"/>
                                        </p:tgtEl>
                                        <p:attrNameLst>
                                          <p:attrName>style.visibility</p:attrName>
                                        </p:attrNameLst>
                                      </p:cBhvr>
                                      <p:to>
                                        <p:strVal val="hidden"/>
                                      </p:to>
                                    </p:set>
                                  </p:childTnLst>
                                </p:cTn>
                              </p:par>
                            </p:childTnLst>
                          </p:cTn>
                        </p:par>
                        <p:par>
                          <p:cTn id="51" fill="hold" nodeType="afterGroup">
                            <p:stCondLst>
                              <p:cond delay="5000"/>
                            </p:stCondLst>
                            <p:childTnLst>
                              <p:par>
                                <p:cTn id="52" presetID="37" presetClass="entr" presetSubtype="0"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1000"/>
                                        <p:tgtEl>
                                          <p:spTgt spid="76"/>
                                        </p:tgtEl>
                                      </p:cBhvr>
                                    </p:animEffect>
                                    <p:anim calcmode="lin" valueType="num">
                                      <p:cBhvr>
                                        <p:cTn id="55" dur="1000" fill="hold"/>
                                        <p:tgtEl>
                                          <p:spTgt spid="76"/>
                                        </p:tgtEl>
                                        <p:attrNameLst>
                                          <p:attrName>ppt_x</p:attrName>
                                        </p:attrNameLst>
                                      </p:cBhvr>
                                      <p:tavLst>
                                        <p:tav tm="0">
                                          <p:val>
                                            <p:strVal val="#ppt_x"/>
                                          </p:val>
                                        </p:tav>
                                        <p:tav tm="100000">
                                          <p:val>
                                            <p:strVal val="#ppt_x"/>
                                          </p:val>
                                        </p:tav>
                                      </p:tavLst>
                                    </p:anim>
                                    <p:anim calcmode="lin" valueType="num">
                                      <p:cBhvr>
                                        <p:cTn id="56" dur="900" decel="100000" fill="hold"/>
                                        <p:tgtEl>
                                          <p:spTgt spid="76"/>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76"/>
                                        </p:tgtEl>
                                        <p:attrNameLst>
                                          <p:attrName>ppt_y</p:attrName>
                                        </p:attrNameLst>
                                      </p:cBhvr>
                                      <p:tavLst>
                                        <p:tav tm="0">
                                          <p:val>
                                            <p:strVal val="#ppt_y-.03"/>
                                          </p:val>
                                        </p:tav>
                                        <p:tav tm="100000">
                                          <p:val>
                                            <p:strVal val="#ppt_y"/>
                                          </p:val>
                                        </p:tav>
                                      </p:tavLst>
                                    </p:anim>
                                  </p:childTnLst>
                                </p:cTn>
                              </p:par>
                            </p:childTnLst>
                          </p:cTn>
                        </p:par>
                        <p:par>
                          <p:cTn id="58" fill="hold" nodeType="afterGroup">
                            <p:stCondLst>
                              <p:cond delay="6000"/>
                            </p:stCondLst>
                            <p:childTnLst>
                              <p:par>
                                <p:cTn id="59" presetID="37" presetClass="entr" presetSubtype="0" fill="hold" grpId="0" nodeType="after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fade">
                                      <p:cBhvr>
                                        <p:cTn id="61" dur="1000"/>
                                        <p:tgtEl>
                                          <p:spTgt spid="77"/>
                                        </p:tgtEl>
                                      </p:cBhvr>
                                    </p:animEffect>
                                    <p:anim calcmode="lin" valueType="num">
                                      <p:cBhvr>
                                        <p:cTn id="62" dur="1000" fill="hold"/>
                                        <p:tgtEl>
                                          <p:spTgt spid="77"/>
                                        </p:tgtEl>
                                        <p:attrNameLst>
                                          <p:attrName>ppt_x</p:attrName>
                                        </p:attrNameLst>
                                      </p:cBhvr>
                                      <p:tavLst>
                                        <p:tav tm="0">
                                          <p:val>
                                            <p:strVal val="#ppt_x"/>
                                          </p:val>
                                        </p:tav>
                                        <p:tav tm="100000">
                                          <p:val>
                                            <p:strVal val="#ppt_x"/>
                                          </p:val>
                                        </p:tav>
                                      </p:tavLst>
                                    </p:anim>
                                    <p:anim calcmode="lin" valueType="num">
                                      <p:cBhvr>
                                        <p:cTn id="63" dur="900" decel="100000" fill="hold"/>
                                        <p:tgtEl>
                                          <p:spTgt spid="7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cxnSp>
        <p:nvCxnSpPr>
          <p:cNvPr id="4" name="直接连接符 31"/>
          <p:cNvCxnSpPr/>
          <p:nvPr/>
        </p:nvCxnSpPr>
        <p:spPr>
          <a:xfrm flipV="1">
            <a:off x="1883410" y="3861036"/>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875069" y="1844868"/>
            <a:ext cx="4447371" cy="438582"/>
          </a:xfrm>
          <a:prstGeom prst="rect">
            <a:avLst/>
          </a:prstGeom>
        </p:spPr>
        <p:txBody>
          <a:bodyPr wrap="none" lIns="68580" tIns="34290" rIns="68580" bIns="34290">
            <a:spAutoFit/>
          </a:bodyPr>
          <a:lstStyle/>
          <a:p>
            <a:pPr algn="l">
              <a:lnSpc>
                <a:spcPct val="100000"/>
              </a:lnSpc>
            </a:pPr>
            <a:r>
              <a:rPr lang="zh-CN" altLang="en-US" sz="2400" b="1" dirty="0" smtClean="0">
                <a:solidFill>
                  <a:srgbClr val="FF0000"/>
                </a:solidFill>
                <a:latin typeface="微软雅黑" panose="020B0503020204020204" pitchFamily="34" charset="-122"/>
                <a:ea typeface="微软雅黑" panose="020B0503020204020204" pitchFamily="34" charset="-122"/>
              </a:rPr>
              <a:t>突出宣传银行开户管理的重要性</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934898" y="2402958"/>
            <a:ext cx="7049366"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腐败、洗钱、恐怖融资、偷逃税款、电信诈骗、非法集资形势严峻</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63758" y="2722721"/>
            <a:ext cx="4788427"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G20</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OECD</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FATF</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要求加强客户身份识别</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47750" y="1851046"/>
            <a:ext cx="370205" cy="460375"/>
          </a:xfrm>
          <a:prstGeom prst="rect">
            <a:avLst/>
          </a:prstGeom>
          <a:noFill/>
        </p:spPr>
        <p:txBody>
          <a:bodyPr wrap="square" rtlCol="0">
            <a:spAutoFit/>
          </a:bodyPr>
          <a:lstStyle/>
          <a:p>
            <a:r>
              <a:rPr lang="en-US" altLang="zh-CN" sz="2400" b="1">
                <a:solidFill>
                  <a:schemeClr val="bg1"/>
                </a:solidFill>
              </a:rPr>
              <a:t>7</a:t>
            </a:r>
          </a:p>
        </p:txBody>
      </p:sp>
      <p:grpSp>
        <p:nvGrpSpPr>
          <p:cNvPr id="9" name="组合 35"/>
          <p:cNvGrpSpPr/>
          <p:nvPr/>
        </p:nvGrpSpPr>
        <p:grpSpPr>
          <a:xfrm>
            <a:off x="539664" y="1740299"/>
            <a:ext cx="1301750" cy="1256665"/>
            <a:chOff x="2452184" y="2173124"/>
            <a:chExt cx="2449676" cy="2449676"/>
          </a:xfrm>
        </p:grpSpPr>
        <p:grpSp>
          <p:nvGrpSpPr>
            <p:cNvPr id="10" name="组合 37"/>
            <p:cNvGrpSpPr/>
            <p:nvPr/>
          </p:nvGrpSpPr>
          <p:grpSpPr>
            <a:xfrm>
              <a:off x="2452184" y="2173124"/>
              <a:ext cx="2449676" cy="2449676"/>
              <a:chOff x="2099081" y="2031187"/>
              <a:chExt cx="2739620" cy="2739620"/>
            </a:xfrm>
          </p:grpSpPr>
          <p:sp>
            <p:nvSpPr>
              <p:cNvPr id="12" name="椭圆 11"/>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圆角矩形 12"/>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1" name="椭圆 10"/>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971700" y="2104553"/>
            <a:ext cx="370205" cy="460375"/>
          </a:xfrm>
          <a:prstGeom prst="rect">
            <a:avLst/>
          </a:prstGeom>
          <a:noFill/>
        </p:spPr>
        <p:txBody>
          <a:bodyPr wrap="square" rtlCol="0">
            <a:spAutoFit/>
          </a:bodyPr>
          <a:lstStyle/>
          <a:p>
            <a:r>
              <a:rPr lang="en-US" altLang="zh-CN" sz="2400" b="1" dirty="0" smtClean="0">
                <a:solidFill>
                  <a:schemeClr val="bg1"/>
                </a:solidFill>
              </a:rPr>
              <a:t>1</a:t>
            </a:r>
            <a:endParaRPr lang="en-US" altLang="zh-CN" sz="2400" b="1" dirty="0">
              <a:solidFill>
                <a:schemeClr val="bg1"/>
              </a:solidFill>
            </a:endParaRPr>
          </a:p>
        </p:txBody>
      </p:sp>
      <p:sp>
        <p:nvSpPr>
          <p:cNvPr id="15" name="文本框 14"/>
          <p:cNvSpPr txBox="1"/>
          <p:nvPr/>
        </p:nvSpPr>
        <p:spPr>
          <a:xfrm>
            <a:off x="1381581" y="846692"/>
            <a:ext cx="3262432"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督导宣传工作重点</a:t>
            </a:r>
          </a:p>
        </p:txBody>
      </p:sp>
      <p:sp>
        <p:nvSpPr>
          <p:cNvPr id="16" name="圆角矩形 15"/>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17" name="矩形 16"/>
          <p:cNvSpPr/>
          <p:nvPr/>
        </p:nvSpPr>
        <p:spPr>
          <a:xfrm>
            <a:off x="1855064" y="3390419"/>
            <a:ext cx="4636526" cy="438582"/>
          </a:xfrm>
          <a:prstGeom prst="rect">
            <a:avLst/>
          </a:prstGeom>
        </p:spPr>
        <p:txBody>
          <a:bodyPr wrap="none" lIns="68580" tIns="34290" rIns="68580" bIns="34290">
            <a:spAutoFit/>
          </a:bodyPr>
          <a:lstStyle/>
          <a:p>
            <a:pPr algn="l">
              <a:lnSpc>
                <a:spcPct val="100000"/>
              </a:lnSpc>
            </a:pPr>
            <a:r>
              <a:rPr lang="zh-CN" altLang="en-US" sz="2400" b="1" dirty="0" smtClean="0">
                <a:solidFill>
                  <a:srgbClr val="FF0000"/>
                </a:solidFill>
                <a:latin typeface="微软雅黑" panose="020B0503020204020204" pitchFamily="34" charset="-122"/>
                <a:ea typeface="微软雅黑" panose="020B0503020204020204" pitchFamily="34" charset="-122"/>
              </a:rPr>
              <a:t>做到“开户</a:t>
            </a:r>
            <a:r>
              <a:rPr lang="en-US" altLang="zh-CN" sz="2400" b="1" dirty="0" smtClean="0">
                <a:solidFill>
                  <a:srgbClr val="FF0000"/>
                </a:solidFill>
                <a:latin typeface="微软雅黑" panose="020B0503020204020204" pitchFamily="34" charset="-122"/>
                <a:ea typeface="微软雅黑" panose="020B0503020204020204" pitchFamily="34" charset="-122"/>
              </a:rPr>
              <a:t>4</a:t>
            </a:r>
            <a:r>
              <a:rPr lang="zh-CN" altLang="en-US" sz="2400" b="1" dirty="0" smtClean="0">
                <a:solidFill>
                  <a:srgbClr val="FF0000"/>
                </a:solidFill>
                <a:latin typeface="微软雅黑" panose="020B0503020204020204" pitchFamily="34" charset="-122"/>
                <a:ea typeface="微软雅黑" panose="020B0503020204020204" pitchFamily="34" charset="-122"/>
              </a:rPr>
              <a:t>天”的概念深入人心</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8" name="矩形 17"/>
          <p:cNvSpPr/>
          <p:nvPr/>
        </p:nvSpPr>
        <p:spPr>
          <a:xfrm>
            <a:off x="1907778" y="4306853"/>
            <a:ext cx="6587701"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客户向银行咨询开户、提交申请阶段或银行告知账户启用阶段</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27745" y="3396597"/>
            <a:ext cx="370205" cy="460375"/>
          </a:xfrm>
          <a:prstGeom prst="rect">
            <a:avLst/>
          </a:prstGeom>
          <a:noFill/>
        </p:spPr>
        <p:txBody>
          <a:bodyPr wrap="square" rtlCol="0">
            <a:spAutoFit/>
          </a:bodyPr>
          <a:lstStyle/>
          <a:p>
            <a:r>
              <a:rPr lang="en-US" altLang="zh-CN" sz="2400" b="1">
                <a:solidFill>
                  <a:schemeClr val="bg1"/>
                </a:solidFill>
              </a:rPr>
              <a:t>7</a:t>
            </a:r>
          </a:p>
        </p:txBody>
      </p:sp>
      <p:grpSp>
        <p:nvGrpSpPr>
          <p:cNvPr id="20" name="组合 35"/>
          <p:cNvGrpSpPr/>
          <p:nvPr/>
        </p:nvGrpSpPr>
        <p:grpSpPr>
          <a:xfrm>
            <a:off x="534022" y="3180419"/>
            <a:ext cx="1301750" cy="1256665"/>
            <a:chOff x="2452184" y="2173124"/>
            <a:chExt cx="2449676" cy="2449676"/>
          </a:xfrm>
        </p:grpSpPr>
        <p:grpSp>
          <p:nvGrpSpPr>
            <p:cNvPr id="21" name="组合 37"/>
            <p:cNvGrpSpPr/>
            <p:nvPr/>
          </p:nvGrpSpPr>
          <p:grpSpPr>
            <a:xfrm>
              <a:off x="2452184" y="2173124"/>
              <a:ext cx="2449676" cy="2449676"/>
              <a:chOff x="2099081" y="2031187"/>
              <a:chExt cx="2739620" cy="2739620"/>
            </a:xfrm>
          </p:grpSpPr>
          <p:sp>
            <p:nvSpPr>
              <p:cNvPr id="23" name="椭圆 22"/>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圆角矩形 23"/>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2" name="椭圆 21"/>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1013526" y="3506092"/>
            <a:ext cx="370205" cy="460375"/>
          </a:xfrm>
          <a:prstGeom prst="rect">
            <a:avLst/>
          </a:prstGeom>
          <a:noFill/>
        </p:spPr>
        <p:txBody>
          <a:bodyPr wrap="square" rtlCol="0">
            <a:spAutoFit/>
          </a:bodyPr>
          <a:lstStyle/>
          <a:p>
            <a:r>
              <a:rPr lang="en-US" altLang="zh-CN" sz="2400" b="1" dirty="0" smtClean="0">
                <a:solidFill>
                  <a:schemeClr val="bg1"/>
                </a:solidFill>
              </a:rPr>
              <a:t>2</a:t>
            </a:r>
            <a:endParaRPr lang="en-US" altLang="zh-CN" sz="2400" b="1" dirty="0">
              <a:solidFill>
                <a:schemeClr val="bg1"/>
              </a:solidFill>
            </a:endParaRPr>
          </a:p>
        </p:txBody>
      </p:sp>
      <p:cxnSp>
        <p:nvCxnSpPr>
          <p:cNvPr id="26" name="直接连接符 31"/>
          <p:cNvCxnSpPr/>
          <p:nvPr/>
        </p:nvCxnSpPr>
        <p:spPr>
          <a:xfrm flipV="1">
            <a:off x="1907778" y="2276904"/>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78" y="4005048"/>
            <a:ext cx="2995372"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宣传海报、折页、微信</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H5</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1875069" y="4988332"/>
            <a:ext cx="2600712" cy="438582"/>
          </a:xfrm>
          <a:prstGeom prst="rect">
            <a:avLst/>
          </a:prstGeom>
        </p:spPr>
        <p:txBody>
          <a:bodyPr wrap="none" lIns="68580" tIns="34290" rIns="68580" bIns="34290">
            <a:spAutoFit/>
          </a:bodyPr>
          <a:lstStyle/>
          <a:p>
            <a:pPr algn="l">
              <a:lnSpc>
                <a:spcPct val="100000"/>
              </a:lnSpc>
            </a:pPr>
            <a:r>
              <a:rPr lang="zh-CN" altLang="en-US" sz="2400" b="1" dirty="0" smtClean="0">
                <a:solidFill>
                  <a:srgbClr val="FF0000"/>
                </a:solidFill>
                <a:latin typeface="微软雅黑" panose="020B0503020204020204" pitchFamily="34" charset="-122"/>
                <a:ea typeface="微软雅黑" panose="020B0503020204020204" pitchFamily="34" charset="-122"/>
              </a:rPr>
              <a:t>正确计算开户时间</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1" name="矩形 30"/>
          <p:cNvSpPr/>
          <p:nvPr/>
        </p:nvSpPr>
        <p:spPr>
          <a:xfrm>
            <a:off x="1934898" y="5546422"/>
            <a:ext cx="3586879"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开户时间包括客户身份识别时间</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1963758" y="5877204"/>
            <a:ext cx="5664371"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不能以“小时级”“分钟级”开户时间作为宣传噱头</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047750" y="4994510"/>
            <a:ext cx="370205" cy="460375"/>
          </a:xfrm>
          <a:prstGeom prst="rect">
            <a:avLst/>
          </a:prstGeom>
          <a:noFill/>
        </p:spPr>
        <p:txBody>
          <a:bodyPr wrap="square" rtlCol="0">
            <a:spAutoFit/>
          </a:bodyPr>
          <a:lstStyle/>
          <a:p>
            <a:r>
              <a:rPr lang="en-US" altLang="zh-CN" sz="2400" b="1">
                <a:solidFill>
                  <a:schemeClr val="bg1"/>
                </a:solidFill>
              </a:rPr>
              <a:t>7</a:t>
            </a:r>
          </a:p>
        </p:txBody>
      </p:sp>
      <p:grpSp>
        <p:nvGrpSpPr>
          <p:cNvPr id="34" name="组合 35"/>
          <p:cNvGrpSpPr/>
          <p:nvPr/>
        </p:nvGrpSpPr>
        <p:grpSpPr>
          <a:xfrm>
            <a:off x="606028" y="4764551"/>
            <a:ext cx="1301750" cy="1256665"/>
            <a:chOff x="2452184" y="2173124"/>
            <a:chExt cx="2449676" cy="2449676"/>
          </a:xfrm>
        </p:grpSpPr>
        <p:grpSp>
          <p:nvGrpSpPr>
            <p:cNvPr id="35" name="组合 37"/>
            <p:cNvGrpSpPr/>
            <p:nvPr/>
          </p:nvGrpSpPr>
          <p:grpSpPr>
            <a:xfrm>
              <a:off x="2452184" y="2173124"/>
              <a:ext cx="2449676" cy="2449676"/>
              <a:chOff x="2099081" y="2031187"/>
              <a:chExt cx="2739620" cy="2739620"/>
            </a:xfrm>
          </p:grpSpPr>
          <p:sp>
            <p:nvSpPr>
              <p:cNvPr id="37" name="椭圆 36"/>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圆角矩形 37"/>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6" name="椭圆 35"/>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1043706" y="5104005"/>
            <a:ext cx="370205" cy="460375"/>
          </a:xfrm>
          <a:prstGeom prst="rect">
            <a:avLst/>
          </a:prstGeom>
          <a:noFill/>
        </p:spPr>
        <p:txBody>
          <a:bodyPr wrap="square" rtlCol="0">
            <a:spAutoFit/>
          </a:bodyPr>
          <a:lstStyle/>
          <a:p>
            <a:r>
              <a:rPr lang="en-US" altLang="zh-CN" sz="2400" b="1" dirty="0" smtClean="0">
                <a:solidFill>
                  <a:schemeClr val="bg1"/>
                </a:solidFill>
              </a:rPr>
              <a:t>3</a:t>
            </a:r>
            <a:endParaRPr lang="en-US" altLang="zh-CN" sz="2400" b="1" dirty="0">
              <a:solidFill>
                <a:schemeClr val="bg1"/>
              </a:solidFill>
            </a:endParaRPr>
          </a:p>
        </p:txBody>
      </p:sp>
      <p:cxnSp>
        <p:nvCxnSpPr>
          <p:cNvPr id="40" name="直接连接符 31"/>
          <p:cNvCxnSpPr/>
          <p:nvPr/>
        </p:nvCxnSpPr>
        <p:spPr>
          <a:xfrm flipV="1">
            <a:off x="1907778" y="5420368"/>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69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650"/>
                            </p:stCondLst>
                            <p:childTnLst>
                              <p:par>
                                <p:cTn id="14" presetID="50" presetClass="entr" presetSubtype="0" decel="10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strVal val="#ppt_w+.3"/>
                                          </p:val>
                                        </p:tav>
                                        <p:tav tm="100000">
                                          <p:val>
                                            <p:strVal val="#ppt_w"/>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animEffect transition="in" filter="fade">
                                      <p:cBhvr>
                                        <p:cTn id="18" dur="1000"/>
                                        <p:tgtEl>
                                          <p:spTgt spid="6"/>
                                        </p:tgtEl>
                                      </p:cBhvr>
                                    </p:animEffect>
                                  </p:childTnLst>
                                </p:cTn>
                              </p:par>
                              <p:par>
                                <p:cTn id="19" presetID="50" presetClass="entr" presetSubtype="0" decel="100000" fill="hold" grpId="0" nodeType="withEffect">
                                  <p:stCondLst>
                                    <p:cond delay="35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3"/>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par>
                          <p:cTn id="31" fill="hold">
                            <p:stCondLst>
                              <p:cond delay="500"/>
                            </p:stCondLst>
                            <p:childTnLst>
                              <p:par>
                                <p:cTn id="32" presetID="2" presetClass="entr" presetSubtype="2" decel="100000" fill="hold" grpId="0" nodeType="afterEffect">
                                  <p:stCondLst>
                                    <p:cond delay="0"/>
                                  </p:stCondLst>
                                  <p:iterate type="lt">
                                    <p:tmPct val="10000"/>
                                  </p:iterate>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1+#ppt_w/2"/>
                                          </p:val>
                                        </p:tav>
                                        <p:tav tm="100000">
                                          <p:val>
                                            <p:strVal val="#ppt_x"/>
                                          </p:val>
                                        </p:tav>
                                      </p:tavLst>
                                    </p:anim>
                                    <p:anim calcmode="lin" valueType="num">
                                      <p:cBhvr additive="base">
                                        <p:cTn id="35" dur="500" fill="hold"/>
                                        <p:tgtEl>
                                          <p:spTgt spid="17"/>
                                        </p:tgtEl>
                                        <p:attrNameLst>
                                          <p:attrName>ppt_y</p:attrName>
                                        </p:attrNameLst>
                                      </p:cBhvr>
                                      <p:tavLst>
                                        <p:tav tm="0">
                                          <p:val>
                                            <p:strVal val="#ppt_y"/>
                                          </p:val>
                                        </p:tav>
                                        <p:tav tm="100000">
                                          <p:val>
                                            <p:strVal val="#ppt_y"/>
                                          </p:val>
                                        </p:tav>
                                      </p:tavLst>
                                    </p:anim>
                                  </p:childTnLst>
                                </p:cTn>
                              </p:par>
                              <p:par>
                                <p:cTn id="36" presetID="50" presetClass="entr" presetSubtype="0" decel="100000" fill="hold" grpId="0" nodeType="withEffect">
                                  <p:stCondLst>
                                    <p:cond delay="35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strVal val="#ppt_w+.3"/>
                                          </p:val>
                                        </p:tav>
                                        <p:tav tm="100000">
                                          <p:val>
                                            <p:strVal val="#ppt_w"/>
                                          </p:val>
                                        </p:tav>
                                      </p:tavLst>
                                    </p:anim>
                                    <p:anim calcmode="lin" valueType="num">
                                      <p:cBhvr>
                                        <p:cTn id="39" dur="1000" fill="hold"/>
                                        <p:tgtEl>
                                          <p:spTgt spid="18"/>
                                        </p:tgtEl>
                                        <p:attrNameLst>
                                          <p:attrName>ppt_h</p:attrName>
                                        </p:attrNameLst>
                                      </p:cBhvr>
                                      <p:tavLst>
                                        <p:tav tm="0">
                                          <p:val>
                                            <p:strVal val="#ppt_h"/>
                                          </p:val>
                                        </p:tav>
                                        <p:tav tm="100000">
                                          <p:val>
                                            <p:strVal val="#ppt_h"/>
                                          </p:val>
                                        </p:tav>
                                      </p:tavLst>
                                    </p:anim>
                                    <p:animEffect transition="in" filter="fade">
                                      <p:cBhvr>
                                        <p:cTn id="40" dur="10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par>
                                <p:cTn id="52" presetID="50" presetClass="entr" presetSubtype="0" decel="100000" fill="hold" grpId="0" nodeType="withEffect">
                                  <p:stCondLst>
                                    <p:cond delay="350"/>
                                  </p:stCondLst>
                                  <p:childTnLst>
                                    <p:set>
                                      <p:cBhvr>
                                        <p:cTn id="53" dur="1" fill="hold">
                                          <p:stCondLst>
                                            <p:cond delay="0"/>
                                          </p:stCondLst>
                                        </p:cTn>
                                        <p:tgtEl>
                                          <p:spTgt spid="28"/>
                                        </p:tgtEl>
                                        <p:attrNameLst>
                                          <p:attrName>style.visibility</p:attrName>
                                        </p:attrNameLst>
                                      </p:cBhvr>
                                      <p:to>
                                        <p:strVal val="visible"/>
                                      </p:to>
                                    </p:set>
                                    <p:anim calcmode="lin" valueType="num">
                                      <p:cBhvr>
                                        <p:cTn id="54" dur="1000" fill="hold"/>
                                        <p:tgtEl>
                                          <p:spTgt spid="28"/>
                                        </p:tgtEl>
                                        <p:attrNameLst>
                                          <p:attrName>ppt_w</p:attrName>
                                        </p:attrNameLst>
                                      </p:cBhvr>
                                      <p:tavLst>
                                        <p:tav tm="0">
                                          <p:val>
                                            <p:strVal val="#ppt_w+.3"/>
                                          </p:val>
                                        </p:tav>
                                        <p:tav tm="100000">
                                          <p:val>
                                            <p:strVal val="#ppt_w"/>
                                          </p:val>
                                        </p:tav>
                                      </p:tavLst>
                                    </p:anim>
                                    <p:anim calcmode="lin" valueType="num">
                                      <p:cBhvr>
                                        <p:cTn id="55" dur="1000" fill="hold"/>
                                        <p:tgtEl>
                                          <p:spTgt spid="28"/>
                                        </p:tgtEl>
                                        <p:attrNameLst>
                                          <p:attrName>ppt_h</p:attrName>
                                        </p:attrNameLst>
                                      </p:cBhvr>
                                      <p:tavLst>
                                        <p:tav tm="0">
                                          <p:val>
                                            <p:strVal val="#ppt_h"/>
                                          </p:val>
                                        </p:tav>
                                        <p:tav tm="100000">
                                          <p:val>
                                            <p:strVal val="#ppt_h"/>
                                          </p:val>
                                        </p:tav>
                                      </p:tavLst>
                                    </p:anim>
                                    <p:animEffect transition="in" filter="fade">
                                      <p:cBhvr>
                                        <p:cTn id="56" dur="1000"/>
                                        <p:tgtEl>
                                          <p:spTgt spid="28"/>
                                        </p:tgtEl>
                                      </p:cBhvr>
                                    </p:animEffect>
                                  </p:childTnLst>
                                </p:cTn>
                              </p:par>
                            </p:childTnLst>
                          </p:cTn>
                        </p:par>
                        <p:par>
                          <p:cTn id="57" fill="hold">
                            <p:stCondLst>
                              <p:cond delay="1850"/>
                            </p:stCondLst>
                            <p:childTnLst>
                              <p:par>
                                <p:cTn id="58" presetID="2" presetClass="entr" presetSubtype="2" decel="100000" fill="hold" grpId="0" nodeType="afterEffect">
                                  <p:stCondLst>
                                    <p:cond delay="0"/>
                                  </p:stCondLst>
                                  <p:iterate type="lt">
                                    <p:tmPct val="10000"/>
                                  </p:iterate>
                                  <p:childTnLst>
                                    <p:set>
                                      <p:cBhvr>
                                        <p:cTn id="59" dur="1" fill="hold">
                                          <p:stCondLst>
                                            <p:cond delay="0"/>
                                          </p:stCondLst>
                                        </p:cTn>
                                        <p:tgtEl>
                                          <p:spTgt spid="30"/>
                                        </p:tgtEl>
                                        <p:attrNameLst>
                                          <p:attrName>style.visibility</p:attrName>
                                        </p:attrNameLst>
                                      </p:cBhvr>
                                      <p:to>
                                        <p:strVal val="visible"/>
                                      </p:to>
                                    </p:set>
                                    <p:anim calcmode="lin" valueType="num">
                                      <p:cBhvr additive="base">
                                        <p:cTn id="60" dur="500" fill="hold"/>
                                        <p:tgtEl>
                                          <p:spTgt spid="30"/>
                                        </p:tgtEl>
                                        <p:attrNameLst>
                                          <p:attrName>ppt_x</p:attrName>
                                        </p:attrNameLst>
                                      </p:cBhvr>
                                      <p:tavLst>
                                        <p:tav tm="0">
                                          <p:val>
                                            <p:strVal val="1+#ppt_w/2"/>
                                          </p:val>
                                        </p:tav>
                                        <p:tav tm="100000">
                                          <p:val>
                                            <p:strVal val="#ppt_x"/>
                                          </p:val>
                                        </p:tav>
                                      </p:tavLst>
                                    </p:anim>
                                    <p:anim calcmode="lin" valueType="num">
                                      <p:cBhvr additive="base">
                                        <p:cTn id="61" dur="500" fill="hold"/>
                                        <p:tgtEl>
                                          <p:spTgt spid="30"/>
                                        </p:tgtEl>
                                        <p:attrNameLst>
                                          <p:attrName>ppt_y</p:attrName>
                                        </p:attrNameLst>
                                      </p:cBhvr>
                                      <p:tavLst>
                                        <p:tav tm="0">
                                          <p:val>
                                            <p:strVal val="#ppt_y"/>
                                          </p:val>
                                        </p:tav>
                                        <p:tav tm="100000">
                                          <p:val>
                                            <p:strVal val="#ppt_y"/>
                                          </p:val>
                                        </p:tav>
                                      </p:tavLst>
                                    </p:anim>
                                  </p:childTnLst>
                                </p:cTn>
                              </p:par>
                            </p:childTnLst>
                          </p:cTn>
                        </p:par>
                        <p:par>
                          <p:cTn id="62" fill="hold">
                            <p:stCondLst>
                              <p:cond delay="2700"/>
                            </p:stCondLst>
                            <p:childTnLst>
                              <p:par>
                                <p:cTn id="63" presetID="50" presetClass="entr" presetSubtype="0" decel="10000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p:cTn id="65" dur="1000" fill="hold"/>
                                        <p:tgtEl>
                                          <p:spTgt spid="31"/>
                                        </p:tgtEl>
                                        <p:attrNameLst>
                                          <p:attrName>ppt_w</p:attrName>
                                        </p:attrNameLst>
                                      </p:cBhvr>
                                      <p:tavLst>
                                        <p:tav tm="0">
                                          <p:val>
                                            <p:strVal val="#ppt_w+.3"/>
                                          </p:val>
                                        </p:tav>
                                        <p:tav tm="100000">
                                          <p:val>
                                            <p:strVal val="#ppt_w"/>
                                          </p:val>
                                        </p:tav>
                                      </p:tavLst>
                                    </p:anim>
                                    <p:anim calcmode="lin" valueType="num">
                                      <p:cBhvr>
                                        <p:cTn id="66" dur="1000" fill="hold"/>
                                        <p:tgtEl>
                                          <p:spTgt spid="31"/>
                                        </p:tgtEl>
                                        <p:attrNameLst>
                                          <p:attrName>ppt_h</p:attrName>
                                        </p:attrNameLst>
                                      </p:cBhvr>
                                      <p:tavLst>
                                        <p:tav tm="0">
                                          <p:val>
                                            <p:strVal val="#ppt_h"/>
                                          </p:val>
                                        </p:tav>
                                        <p:tav tm="100000">
                                          <p:val>
                                            <p:strVal val="#ppt_h"/>
                                          </p:val>
                                        </p:tav>
                                      </p:tavLst>
                                    </p:anim>
                                    <p:animEffect transition="in" filter="fade">
                                      <p:cBhvr>
                                        <p:cTn id="67" dur="1000"/>
                                        <p:tgtEl>
                                          <p:spTgt spid="31"/>
                                        </p:tgtEl>
                                      </p:cBhvr>
                                    </p:animEffect>
                                  </p:childTnLst>
                                </p:cTn>
                              </p:par>
                              <p:par>
                                <p:cTn id="68" presetID="50" presetClass="entr" presetSubtype="0" decel="100000" fill="hold" grpId="0" nodeType="withEffect">
                                  <p:stCondLst>
                                    <p:cond delay="350"/>
                                  </p:stCondLst>
                                  <p:childTnLst>
                                    <p:set>
                                      <p:cBhvr>
                                        <p:cTn id="69" dur="1" fill="hold">
                                          <p:stCondLst>
                                            <p:cond delay="0"/>
                                          </p:stCondLst>
                                        </p:cTn>
                                        <p:tgtEl>
                                          <p:spTgt spid="32"/>
                                        </p:tgtEl>
                                        <p:attrNameLst>
                                          <p:attrName>style.visibility</p:attrName>
                                        </p:attrNameLst>
                                      </p:cBhvr>
                                      <p:to>
                                        <p:strVal val="visible"/>
                                      </p:to>
                                    </p:set>
                                    <p:anim calcmode="lin" valueType="num">
                                      <p:cBhvr>
                                        <p:cTn id="70" dur="1000" fill="hold"/>
                                        <p:tgtEl>
                                          <p:spTgt spid="32"/>
                                        </p:tgtEl>
                                        <p:attrNameLst>
                                          <p:attrName>ppt_w</p:attrName>
                                        </p:attrNameLst>
                                      </p:cBhvr>
                                      <p:tavLst>
                                        <p:tav tm="0">
                                          <p:val>
                                            <p:strVal val="#ppt_w+.3"/>
                                          </p:val>
                                        </p:tav>
                                        <p:tav tm="100000">
                                          <p:val>
                                            <p:strVal val="#ppt_w"/>
                                          </p:val>
                                        </p:tav>
                                      </p:tavLst>
                                    </p:anim>
                                    <p:anim calcmode="lin" valueType="num">
                                      <p:cBhvr>
                                        <p:cTn id="71" dur="1000" fill="hold"/>
                                        <p:tgtEl>
                                          <p:spTgt spid="32"/>
                                        </p:tgtEl>
                                        <p:attrNameLst>
                                          <p:attrName>ppt_h</p:attrName>
                                        </p:attrNameLst>
                                      </p:cBhvr>
                                      <p:tavLst>
                                        <p:tav tm="0">
                                          <p:val>
                                            <p:strVal val="#ppt_h"/>
                                          </p:val>
                                        </p:tav>
                                        <p:tav tm="100000">
                                          <p:val>
                                            <p:strVal val="#ppt_h"/>
                                          </p:val>
                                        </p:tav>
                                      </p:tavLst>
                                    </p:anim>
                                    <p:animEffect transition="in" filter="fade">
                                      <p:cBhvr>
                                        <p:cTn id="72" dur="10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500" fill="hold"/>
                                        <p:tgtEl>
                                          <p:spTgt spid="34"/>
                                        </p:tgtEl>
                                        <p:attrNameLst>
                                          <p:attrName>ppt_w</p:attrName>
                                        </p:attrNameLst>
                                      </p:cBhvr>
                                      <p:tavLst>
                                        <p:tav tm="0">
                                          <p:val>
                                            <p:fltVal val="0"/>
                                          </p:val>
                                        </p:tav>
                                        <p:tav tm="100000">
                                          <p:val>
                                            <p:strVal val="#ppt_w"/>
                                          </p:val>
                                        </p:tav>
                                      </p:tavLst>
                                    </p:anim>
                                    <p:anim calcmode="lin" valueType="num">
                                      <p:cBhvr>
                                        <p:cTn id="78" dur="500" fill="hold"/>
                                        <p:tgtEl>
                                          <p:spTgt spid="34"/>
                                        </p:tgtEl>
                                        <p:attrNameLst>
                                          <p:attrName>ppt_h</p:attrName>
                                        </p:attrNameLst>
                                      </p:cBhvr>
                                      <p:tavLst>
                                        <p:tav tm="0">
                                          <p:val>
                                            <p:fltVal val="0"/>
                                          </p:val>
                                        </p:tav>
                                        <p:tav tm="100000">
                                          <p:val>
                                            <p:strVal val="#ppt_h"/>
                                          </p:val>
                                        </p:tav>
                                      </p:tavLst>
                                    </p:anim>
                                    <p:animEffect transition="in" filter="fade">
                                      <p:cBhvr>
                                        <p:cTn id="79" dur="500"/>
                                        <p:tgtEl>
                                          <p:spTgt spid="34"/>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left)">
                                      <p:cBhvr>
                                        <p:cTn id="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7" grpId="0"/>
      <p:bldP spid="18" grpId="0"/>
      <p:bldP spid="28"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sp>
        <p:nvSpPr>
          <p:cNvPr id="8" name="文本框 7"/>
          <p:cNvSpPr txBox="1"/>
          <p:nvPr/>
        </p:nvSpPr>
        <p:spPr>
          <a:xfrm>
            <a:off x="1047750" y="2067064"/>
            <a:ext cx="370205" cy="460375"/>
          </a:xfrm>
          <a:prstGeom prst="rect">
            <a:avLst/>
          </a:prstGeom>
          <a:noFill/>
        </p:spPr>
        <p:txBody>
          <a:bodyPr wrap="square" rtlCol="0">
            <a:spAutoFit/>
          </a:bodyPr>
          <a:lstStyle/>
          <a:p>
            <a:r>
              <a:rPr lang="en-US" altLang="zh-CN" sz="2400" b="1">
                <a:solidFill>
                  <a:schemeClr val="bg1"/>
                </a:solidFill>
              </a:rPr>
              <a:t>7</a:t>
            </a:r>
          </a:p>
        </p:txBody>
      </p:sp>
      <p:sp>
        <p:nvSpPr>
          <p:cNvPr id="14" name="文本框 13"/>
          <p:cNvSpPr txBox="1"/>
          <p:nvPr/>
        </p:nvSpPr>
        <p:spPr>
          <a:xfrm>
            <a:off x="1033531" y="2176559"/>
            <a:ext cx="370205" cy="460375"/>
          </a:xfrm>
          <a:prstGeom prst="rect">
            <a:avLst/>
          </a:prstGeom>
          <a:noFill/>
        </p:spPr>
        <p:txBody>
          <a:bodyPr wrap="square" rtlCol="0">
            <a:spAutoFit/>
          </a:bodyPr>
          <a:lstStyle/>
          <a:p>
            <a:r>
              <a:rPr lang="en-US" altLang="zh-CN" sz="2400" b="1" dirty="0" smtClean="0">
                <a:solidFill>
                  <a:schemeClr val="bg1"/>
                </a:solidFill>
              </a:rPr>
              <a:t>3</a:t>
            </a:r>
            <a:endParaRPr lang="en-US" altLang="zh-CN" sz="2400" b="1" dirty="0">
              <a:solidFill>
                <a:schemeClr val="bg1"/>
              </a:solidFill>
            </a:endParaRPr>
          </a:p>
        </p:txBody>
      </p:sp>
      <p:sp>
        <p:nvSpPr>
          <p:cNvPr id="15" name="文本框 14"/>
          <p:cNvSpPr txBox="1"/>
          <p:nvPr/>
        </p:nvSpPr>
        <p:spPr>
          <a:xfrm>
            <a:off x="1381587" y="846692"/>
            <a:ext cx="3262432"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相关政策要点提示</a:t>
            </a:r>
          </a:p>
        </p:txBody>
      </p:sp>
      <p:sp>
        <p:nvSpPr>
          <p:cNvPr id="16" name="圆角矩形 15"/>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4</a:t>
            </a:r>
            <a:endParaRPr lang="zh-CN" altLang="en-US" sz="375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1027745" y="4116657"/>
            <a:ext cx="370205" cy="460375"/>
          </a:xfrm>
          <a:prstGeom prst="rect">
            <a:avLst/>
          </a:prstGeom>
          <a:noFill/>
        </p:spPr>
        <p:txBody>
          <a:bodyPr wrap="square" rtlCol="0">
            <a:spAutoFit/>
          </a:bodyPr>
          <a:lstStyle/>
          <a:p>
            <a:r>
              <a:rPr lang="en-US" altLang="zh-CN" sz="2400" b="1">
                <a:solidFill>
                  <a:schemeClr val="bg1"/>
                </a:solidFill>
              </a:rPr>
              <a:t>7</a:t>
            </a:r>
          </a:p>
        </p:txBody>
      </p:sp>
      <p:sp>
        <p:nvSpPr>
          <p:cNvPr id="17" name="文本框 16"/>
          <p:cNvSpPr txBox="1"/>
          <p:nvPr/>
        </p:nvSpPr>
        <p:spPr>
          <a:xfrm>
            <a:off x="756561" y="1844868"/>
            <a:ext cx="2663343" cy="37461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spcBef>
                <a:spcPts val="600"/>
              </a:spcBef>
              <a:buFont typeface="Wingdings" panose="05000000000000000000" charset="0"/>
              <a:buChar char=""/>
            </a:pPr>
            <a:r>
              <a:rPr lang="zh-CN" altLang="en-US" sz="2000" dirty="0" smtClean="0">
                <a:solidFill>
                  <a:srgbClr val="FF0000"/>
                </a:solidFill>
                <a:latin typeface="微软雅黑" panose="020B0503020204020204" pitchFamily="34" charset="-122"/>
                <a:ea typeface="微软雅黑" panose="020B0503020204020204" pitchFamily="34" charset="-122"/>
              </a:rPr>
              <a:t> 充分</a:t>
            </a:r>
            <a:r>
              <a:rPr lang="zh-CN" altLang="en-US" sz="2000" dirty="0">
                <a:solidFill>
                  <a:srgbClr val="FF0000"/>
                </a:solidFill>
                <a:latin typeface="微软雅黑" panose="020B0503020204020204" pitchFamily="34" charset="-122"/>
                <a:ea typeface="微软雅黑" panose="020B0503020204020204" pitchFamily="34" charset="-122"/>
              </a:rPr>
              <a:t>认识安全有序的</a:t>
            </a:r>
            <a:r>
              <a:rPr lang="zh-CN" altLang="en-US" sz="2000" dirty="0" smtClean="0">
                <a:solidFill>
                  <a:srgbClr val="FF0000"/>
                </a:solidFill>
                <a:latin typeface="微软雅黑" panose="020B0503020204020204" pitchFamily="34" charset="-122"/>
                <a:ea typeface="微软雅黑" panose="020B0503020204020204" pitchFamily="34" charset="-122"/>
              </a:rPr>
              <a:t>银行  账户</a:t>
            </a:r>
            <a:r>
              <a:rPr lang="zh-CN" altLang="en-US" sz="2000" dirty="0">
                <a:solidFill>
                  <a:srgbClr val="FF0000"/>
                </a:solidFill>
                <a:latin typeface="微软雅黑" panose="020B0503020204020204" pitchFamily="34" charset="-122"/>
                <a:ea typeface="微软雅黑" panose="020B0503020204020204" pitchFamily="34" charset="-122"/>
              </a:rPr>
              <a:t>体系对维护经济社会秩序的</a:t>
            </a:r>
            <a:r>
              <a:rPr lang="zh-CN" altLang="en-US" sz="2000" dirty="0" smtClean="0">
                <a:solidFill>
                  <a:srgbClr val="FF0000"/>
                </a:solidFill>
                <a:latin typeface="微软雅黑" panose="020B0503020204020204" pitchFamily="34" charset="-122"/>
                <a:ea typeface="微软雅黑" panose="020B0503020204020204" pitchFamily="34" charset="-122"/>
              </a:rPr>
              <a:t>重要性</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charset="0"/>
              <a:buChar char=""/>
            </a:pPr>
            <a:endParaRPr lang="zh-CN" altLang="en-US" sz="2000" dirty="0">
              <a:solidFill>
                <a:srgbClr val="FF0000"/>
              </a:solidFill>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charset="0"/>
              <a:buChar char=""/>
            </a:pPr>
            <a:r>
              <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rPr>
              <a:t>坚持安全与效率并重原则，不得以降低、甚至取消审核要求为代价，片面追求加快开户速度，影响账户实名制有效落实，为金融风险埋下</a:t>
            </a:r>
            <a:r>
              <a:rPr lang="zh-CN" altLang="en-US" sz="1600" dirty="0" smtClean="0">
                <a:solidFill>
                  <a:schemeClr val="accent4">
                    <a:lumMod val="65000"/>
                    <a:lumOff val="35000"/>
                  </a:schemeClr>
                </a:solidFill>
                <a:latin typeface="微软雅黑" panose="020B0503020204020204" pitchFamily="34" charset="-122"/>
                <a:ea typeface="微软雅黑" panose="020B0503020204020204" pitchFamily="34" charset="-122"/>
              </a:rPr>
              <a:t>隐患</a:t>
            </a:r>
            <a:endPar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endParaRPr>
          </a:p>
        </p:txBody>
      </p:sp>
      <p:grpSp>
        <p:nvGrpSpPr>
          <p:cNvPr id="18" name="组合 66"/>
          <p:cNvGrpSpPr/>
          <p:nvPr/>
        </p:nvGrpSpPr>
        <p:grpSpPr>
          <a:xfrm>
            <a:off x="193212" y="1745499"/>
            <a:ext cx="1066512" cy="1035447"/>
            <a:chOff x="2123728" y="1579722"/>
            <a:chExt cx="1197175" cy="1197175"/>
          </a:xfrm>
        </p:grpSpPr>
        <p:grpSp>
          <p:nvGrpSpPr>
            <p:cNvPr id="20" name="组合 6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24" name="文本框 23"/>
          <p:cNvSpPr txBox="1"/>
          <p:nvPr/>
        </p:nvSpPr>
        <p:spPr>
          <a:xfrm>
            <a:off x="4613315" y="1844868"/>
            <a:ext cx="4251594" cy="1617464"/>
          </a:xfrm>
          <a:prstGeom prst="roundRect">
            <a:avLst/>
          </a:prstGeom>
          <a:ln>
            <a:solidFill>
              <a:srgbClr val="FFCC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spcBef>
                <a:spcPts val="600"/>
              </a:spcBef>
            </a:pPr>
            <a:r>
              <a:rPr lang="zh-CN" altLang="en-US" sz="2000" dirty="0" smtClean="0">
                <a:solidFill>
                  <a:srgbClr val="FF0000"/>
                </a:solidFill>
                <a:latin typeface="微软雅黑" panose="020B0503020204020204" pitchFamily="34" charset="-122"/>
                <a:ea typeface="微软雅黑" panose="020B0503020204020204" pitchFamily="34" charset="-122"/>
              </a:rPr>
              <a:t>不得</a:t>
            </a:r>
            <a:r>
              <a:rPr lang="zh-CN" altLang="en-US" sz="2000" dirty="0">
                <a:solidFill>
                  <a:srgbClr val="FF0000"/>
                </a:solidFill>
                <a:latin typeface="微软雅黑" panose="020B0503020204020204" pitchFamily="34" charset="-122"/>
                <a:ea typeface="微软雅黑" panose="020B0503020204020204" pitchFamily="34" charset="-122"/>
              </a:rPr>
              <a:t>擅自更改业务</a:t>
            </a:r>
            <a:r>
              <a:rPr lang="zh-CN" altLang="en-US" sz="2000" dirty="0" smtClean="0">
                <a:solidFill>
                  <a:srgbClr val="FF0000"/>
                </a:solidFill>
                <a:latin typeface="微软雅黑" panose="020B0503020204020204" pitchFamily="34" charset="-122"/>
                <a:ea typeface="微软雅黑" panose="020B0503020204020204" pitchFamily="34" charset="-122"/>
              </a:rPr>
              <a:t>流程</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charset="0"/>
              <a:buChar char=""/>
            </a:pPr>
            <a:r>
              <a:rPr lang="zh-CN" altLang="en-US" sz="1600" dirty="0" smtClean="0">
                <a:solidFill>
                  <a:schemeClr val="accent4">
                    <a:lumMod val="65000"/>
                    <a:lumOff val="35000"/>
                  </a:schemeClr>
                </a:solidFill>
                <a:latin typeface="微软雅黑" panose="020B0503020204020204" pitchFamily="34" charset="-122"/>
                <a:ea typeface="微软雅黑" panose="020B0503020204020204" pitchFamily="34" charset="-122"/>
              </a:rPr>
              <a:t>按</a:t>
            </a:r>
            <a:r>
              <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rPr>
              <a:t>规定完成企业开户资料真实性、完整性、合规性审核以及上门核实等客户身份识别工作后，将符合要求的企业开户资料报人民银行当地分支机构</a:t>
            </a:r>
            <a:r>
              <a:rPr lang="zh-CN" altLang="en-US" sz="1600" dirty="0" smtClean="0">
                <a:solidFill>
                  <a:schemeClr val="accent4">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endParaRPr>
          </a:p>
        </p:txBody>
      </p:sp>
      <p:grpSp>
        <p:nvGrpSpPr>
          <p:cNvPr id="25" name="组合 71"/>
          <p:cNvGrpSpPr/>
          <p:nvPr/>
        </p:nvGrpSpPr>
        <p:grpSpPr>
          <a:xfrm>
            <a:off x="3779934" y="1724870"/>
            <a:ext cx="1000680" cy="984070"/>
            <a:chOff x="4932599" y="1491630"/>
            <a:chExt cx="1479184" cy="1479182"/>
          </a:xfrm>
        </p:grpSpPr>
        <p:grpSp>
          <p:nvGrpSpPr>
            <p:cNvPr id="27" name="组合 87"/>
            <p:cNvGrpSpPr/>
            <p:nvPr/>
          </p:nvGrpSpPr>
          <p:grpSpPr>
            <a:xfrm>
              <a:off x="4932599" y="1491630"/>
              <a:ext cx="1479184" cy="1479182"/>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a:solidFill>
                    <a:sysClr val="windowText" lastClr="000000"/>
                  </a:solidFill>
                </a:endParaRPr>
              </a:p>
            </p:txBody>
          </p:sp>
          <p:sp>
            <p:nvSpPr>
              <p:cNvPr id="30" name="椭圆 29"/>
              <p:cNvSpPr/>
              <p:nvPr/>
            </p:nvSpPr>
            <p:spPr>
              <a:xfrm>
                <a:off x="407840" y="776140"/>
                <a:ext cx="3794420" cy="3794420"/>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a:p>
            </p:txBody>
          </p:sp>
        </p:grpSp>
        <p:sp>
          <p:nvSpPr>
            <p:cNvPr id="28" name="Freeform 12"/>
            <p:cNvSpPr>
              <a:spLocks noEditPoints="1"/>
            </p:cNvSpPr>
            <p:nvPr/>
          </p:nvSpPr>
          <p:spPr bwMode="auto">
            <a:xfrm>
              <a:off x="5257077" y="1846703"/>
              <a:ext cx="852040" cy="777949"/>
            </a:xfrm>
            <a:custGeom>
              <a:avLst/>
              <a:gdLst/>
              <a:ahLst/>
              <a:cxnLst>
                <a:cxn ang="0">
                  <a:pos x="1284" y="407"/>
                </a:cxn>
                <a:cxn ang="0">
                  <a:pos x="1203" y="1128"/>
                </a:cxn>
                <a:cxn ang="0">
                  <a:pos x="1657" y="1313"/>
                </a:cxn>
                <a:cxn ang="0">
                  <a:pos x="2010" y="1310"/>
                </a:cxn>
                <a:cxn ang="0">
                  <a:pos x="2361" y="910"/>
                </a:cxn>
                <a:cxn ang="0">
                  <a:pos x="2851" y="696"/>
                </a:cxn>
                <a:cxn ang="0">
                  <a:pos x="3216" y="1078"/>
                </a:cxn>
                <a:cxn ang="0">
                  <a:pos x="2979" y="1557"/>
                </a:cxn>
                <a:cxn ang="0">
                  <a:pos x="2477" y="1517"/>
                </a:cxn>
                <a:cxn ang="0">
                  <a:pos x="2080" y="1382"/>
                </a:cxn>
                <a:cxn ang="0">
                  <a:pos x="1515" y="2178"/>
                </a:cxn>
                <a:cxn ang="0">
                  <a:pos x="1639" y="2686"/>
                </a:cxn>
                <a:cxn ang="0">
                  <a:pos x="1428" y="2932"/>
                </a:cxn>
                <a:cxn ang="0">
                  <a:pos x="1121" y="2816"/>
                </a:cxn>
                <a:cxn ang="0">
                  <a:pos x="1129" y="2487"/>
                </a:cxn>
                <a:cxn ang="0">
                  <a:pos x="1413" y="2321"/>
                </a:cxn>
                <a:cxn ang="0">
                  <a:pos x="1431" y="1587"/>
                </a:cxn>
                <a:cxn ang="0">
                  <a:pos x="954" y="1270"/>
                </a:cxn>
                <a:cxn ang="0">
                  <a:pos x="196" y="1138"/>
                </a:cxn>
                <a:cxn ang="0">
                  <a:pos x="65" y="378"/>
                </a:cxn>
                <a:cxn ang="0">
                  <a:pos x="1533" y="1182"/>
                </a:cxn>
                <a:cxn ang="0">
                  <a:pos x="1925" y="1186"/>
                </a:cxn>
                <a:cxn ang="0">
                  <a:pos x="2114" y="972"/>
                </a:cxn>
                <a:cxn ang="0">
                  <a:pos x="1732" y="1085"/>
                </a:cxn>
                <a:cxn ang="0">
                  <a:pos x="2147" y="1514"/>
                </a:cxn>
                <a:cxn ang="0">
                  <a:pos x="1918" y="1841"/>
                </a:cxn>
                <a:cxn ang="0">
                  <a:pos x="1979" y="2139"/>
                </a:cxn>
                <a:cxn ang="0">
                  <a:pos x="2089" y="1757"/>
                </a:cxn>
                <a:cxn ang="0">
                  <a:pos x="2167" y="1508"/>
                </a:cxn>
                <a:cxn ang="0">
                  <a:pos x="1273" y="1619"/>
                </a:cxn>
                <a:cxn ang="0">
                  <a:pos x="1038" y="1398"/>
                </a:cxn>
                <a:cxn ang="0">
                  <a:pos x="1199" y="1722"/>
                </a:cxn>
                <a:cxn ang="0">
                  <a:pos x="1293" y="2035"/>
                </a:cxn>
                <a:cxn ang="0">
                  <a:pos x="650" y="326"/>
                </a:cxn>
                <a:cxn ang="0">
                  <a:pos x="1414" y="2691"/>
                </a:cxn>
                <a:cxn ang="0">
                  <a:pos x="1400" y="2566"/>
                </a:cxn>
                <a:cxn ang="0">
                  <a:pos x="1357" y="2532"/>
                </a:cxn>
                <a:cxn ang="0">
                  <a:pos x="1432" y="2647"/>
                </a:cxn>
                <a:cxn ang="0">
                  <a:pos x="1338" y="2742"/>
                </a:cxn>
                <a:cxn ang="0">
                  <a:pos x="2704" y="1212"/>
                </a:cxn>
                <a:cxn ang="0">
                  <a:pos x="2809" y="979"/>
                </a:cxn>
                <a:cxn ang="0">
                  <a:pos x="2629" y="1018"/>
                </a:cxn>
                <a:cxn ang="0">
                  <a:pos x="2883" y="985"/>
                </a:cxn>
                <a:cxn ang="0">
                  <a:pos x="1422" y="2451"/>
                </a:cxn>
                <a:cxn ang="0">
                  <a:pos x="1407" y="2447"/>
                </a:cxn>
                <a:cxn ang="0">
                  <a:pos x="1384" y="2443"/>
                </a:cxn>
                <a:cxn ang="0">
                  <a:pos x="1157" y="2573"/>
                </a:cxn>
                <a:cxn ang="0">
                  <a:pos x="1282" y="2861"/>
                </a:cxn>
                <a:cxn ang="0">
                  <a:pos x="1564" y="2721"/>
                </a:cxn>
                <a:cxn ang="0">
                  <a:pos x="2799" y="751"/>
                </a:cxn>
                <a:cxn ang="0">
                  <a:pos x="3147" y="1049"/>
                </a:cxn>
                <a:cxn ang="0">
                  <a:pos x="2983" y="1482"/>
                </a:cxn>
                <a:cxn ang="0">
                  <a:pos x="2536" y="1483"/>
                </a:cxn>
                <a:cxn ang="0">
                  <a:pos x="2359" y="1199"/>
                </a:cxn>
                <a:cxn ang="0">
                  <a:pos x="2357" y="1175"/>
                </a:cxn>
                <a:cxn ang="0">
                  <a:pos x="2414" y="942"/>
                </a:cxn>
                <a:cxn ang="0">
                  <a:pos x="758" y="80"/>
                </a:cxn>
                <a:cxn ang="0">
                  <a:pos x="1251" y="547"/>
                </a:cxn>
                <a:cxn ang="0">
                  <a:pos x="1106" y="1068"/>
                </a:cxn>
                <a:cxn ang="0">
                  <a:pos x="991" y="1165"/>
                </a:cxn>
                <a:cxn ang="0">
                  <a:pos x="312" y="1143"/>
                </a:cxn>
                <a:cxn ang="0">
                  <a:pos x="100" y="490"/>
                </a:cxn>
                <a:cxn ang="0">
                  <a:pos x="638" y="73"/>
                </a:cxn>
              </a:cxnLst>
              <a:rect l="0" t="0" r="r" b="b"/>
              <a:pathLst>
                <a:path w="3221" h="2941">
                  <a:moveTo>
                    <a:pt x="668" y="0"/>
                  </a:moveTo>
                  <a:lnTo>
                    <a:pt x="702" y="1"/>
                  </a:lnTo>
                  <a:lnTo>
                    <a:pt x="737" y="3"/>
                  </a:lnTo>
                  <a:lnTo>
                    <a:pt x="770" y="7"/>
                  </a:lnTo>
                  <a:lnTo>
                    <a:pt x="803" y="13"/>
                  </a:lnTo>
                  <a:lnTo>
                    <a:pt x="835" y="21"/>
                  </a:lnTo>
                  <a:lnTo>
                    <a:pt x="867" y="30"/>
                  </a:lnTo>
                  <a:lnTo>
                    <a:pt x="899" y="40"/>
                  </a:lnTo>
                  <a:lnTo>
                    <a:pt x="929" y="53"/>
                  </a:lnTo>
                  <a:lnTo>
                    <a:pt x="958" y="65"/>
                  </a:lnTo>
                  <a:lnTo>
                    <a:pt x="987" y="81"/>
                  </a:lnTo>
                  <a:lnTo>
                    <a:pt x="1015" y="96"/>
                  </a:lnTo>
                  <a:lnTo>
                    <a:pt x="1042" y="114"/>
                  </a:lnTo>
                  <a:lnTo>
                    <a:pt x="1068" y="132"/>
                  </a:lnTo>
                  <a:lnTo>
                    <a:pt x="1094" y="152"/>
                  </a:lnTo>
                  <a:lnTo>
                    <a:pt x="1117" y="173"/>
                  </a:lnTo>
                  <a:lnTo>
                    <a:pt x="1141" y="195"/>
                  </a:lnTo>
                  <a:lnTo>
                    <a:pt x="1163" y="218"/>
                  </a:lnTo>
                  <a:lnTo>
                    <a:pt x="1184" y="242"/>
                  </a:lnTo>
                  <a:lnTo>
                    <a:pt x="1204" y="268"/>
                  </a:lnTo>
                  <a:lnTo>
                    <a:pt x="1222" y="294"/>
                  </a:lnTo>
                  <a:lnTo>
                    <a:pt x="1240" y="321"/>
                  </a:lnTo>
                  <a:lnTo>
                    <a:pt x="1255" y="349"/>
                  </a:lnTo>
                  <a:lnTo>
                    <a:pt x="1271" y="378"/>
                  </a:lnTo>
                  <a:lnTo>
                    <a:pt x="1284" y="407"/>
                  </a:lnTo>
                  <a:lnTo>
                    <a:pt x="1296" y="438"/>
                  </a:lnTo>
                  <a:lnTo>
                    <a:pt x="1306" y="469"/>
                  </a:lnTo>
                  <a:lnTo>
                    <a:pt x="1316" y="500"/>
                  </a:lnTo>
                  <a:lnTo>
                    <a:pt x="1323" y="532"/>
                  </a:lnTo>
                  <a:lnTo>
                    <a:pt x="1329" y="565"/>
                  </a:lnTo>
                  <a:lnTo>
                    <a:pt x="1333" y="598"/>
                  </a:lnTo>
                  <a:lnTo>
                    <a:pt x="1335" y="632"/>
                  </a:lnTo>
                  <a:lnTo>
                    <a:pt x="1336" y="666"/>
                  </a:lnTo>
                  <a:lnTo>
                    <a:pt x="1336" y="699"/>
                  </a:lnTo>
                  <a:lnTo>
                    <a:pt x="1333" y="730"/>
                  </a:lnTo>
                  <a:lnTo>
                    <a:pt x="1330" y="760"/>
                  </a:lnTo>
                  <a:lnTo>
                    <a:pt x="1325" y="790"/>
                  </a:lnTo>
                  <a:lnTo>
                    <a:pt x="1319" y="820"/>
                  </a:lnTo>
                  <a:lnTo>
                    <a:pt x="1311" y="849"/>
                  </a:lnTo>
                  <a:lnTo>
                    <a:pt x="1302" y="878"/>
                  </a:lnTo>
                  <a:lnTo>
                    <a:pt x="1293" y="906"/>
                  </a:lnTo>
                  <a:lnTo>
                    <a:pt x="1281" y="934"/>
                  </a:lnTo>
                  <a:lnTo>
                    <a:pt x="1269" y="960"/>
                  </a:lnTo>
                  <a:lnTo>
                    <a:pt x="1254" y="986"/>
                  </a:lnTo>
                  <a:lnTo>
                    <a:pt x="1240" y="1012"/>
                  </a:lnTo>
                  <a:lnTo>
                    <a:pt x="1224" y="1037"/>
                  </a:lnTo>
                  <a:lnTo>
                    <a:pt x="1208" y="1061"/>
                  </a:lnTo>
                  <a:lnTo>
                    <a:pt x="1189" y="1084"/>
                  </a:lnTo>
                  <a:lnTo>
                    <a:pt x="1170" y="1106"/>
                  </a:lnTo>
                  <a:lnTo>
                    <a:pt x="1203" y="1128"/>
                  </a:lnTo>
                  <a:lnTo>
                    <a:pt x="1235" y="1149"/>
                  </a:lnTo>
                  <a:lnTo>
                    <a:pt x="1269" y="1171"/>
                  </a:lnTo>
                  <a:lnTo>
                    <a:pt x="1304" y="1192"/>
                  </a:lnTo>
                  <a:lnTo>
                    <a:pt x="1338" y="1212"/>
                  </a:lnTo>
                  <a:lnTo>
                    <a:pt x="1373" y="1231"/>
                  </a:lnTo>
                  <a:lnTo>
                    <a:pt x="1406" y="1248"/>
                  </a:lnTo>
                  <a:lnTo>
                    <a:pt x="1438" y="1263"/>
                  </a:lnTo>
                  <a:lnTo>
                    <a:pt x="1466" y="1274"/>
                  </a:lnTo>
                  <a:lnTo>
                    <a:pt x="1493" y="1283"/>
                  </a:lnTo>
                  <a:lnTo>
                    <a:pt x="1518" y="1291"/>
                  </a:lnTo>
                  <a:lnTo>
                    <a:pt x="1543" y="1297"/>
                  </a:lnTo>
                  <a:lnTo>
                    <a:pt x="1568" y="1302"/>
                  </a:lnTo>
                  <a:lnTo>
                    <a:pt x="1593" y="1306"/>
                  </a:lnTo>
                  <a:lnTo>
                    <a:pt x="1618" y="1309"/>
                  </a:lnTo>
                  <a:lnTo>
                    <a:pt x="1643" y="1312"/>
                  </a:lnTo>
                  <a:lnTo>
                    <a:pt x="1643" y="1312"/>
                  </a:lnTo>
                  <a:lnTo>
                    <a:pt x="1646" y="1312"/>
                  </a:lnTo>
                  <a:lnTo>
                    <a:pt x="1648" y="1312"/>
                  </a:lnTo>
                  <a:lnTo>
                    <a:pt x="1648" y="1312"/>
                  </a:lnTo>
                  <a:lnTo>
                    <a:pt x="1650" y="1312"/>
                  </a:lnTo>
                  <a:lnTo>
                    <a:pt x="1651" y="1313"/>
                  </a:lnTo>
                  <a:lnTo>
                    <a:pt x="1653" y="1313"/>
                  </a:lnTo>
                  <a:lnTo>
                    <a:pt x="1655" y="1313"/>
                  </a:lnTo>
                  <a:lnTo>
                    <a:pt x="1655" y="1313"/>
                  </a:lnTo>
                  <a:lnTo>
                    <a:pt x="1657" y="1313"/>
                  </a:lnTo>
                  <a:lnTo>
                    <a:pt x="1658" y="1313"/>
                  </a:lnTo>
                  <a:lnTo>
                    <a:pt x="1659" y="1313"/>
                  </a:lnTo>
                  <a:lnTo>
                    <a:pt x="1661" y="1314"/>
                  </a:lnTo>
                  <a:lnTo>
                    <a:pt x="1662" y="1314"/>
                  </a:lnTo>
                  <a:lnTo>
                    <a:pt x="1663" y="1314"/>
                  </a:lnTo>
                  <a:lnTo>
                    <a:pt x="1665" y="1314"/>
                  </a:lnTo>
                  <a:lnTo>
                    <a:pt x="1666" y="1314"/>
                  </a:lnTo>
                  <a:lnTo>
                    <a:pt x="1666" y="1314"/>
                  </a:lnTo>
                  <a:lnTo>
                    <a:pt x="1668" y="1314"/>
                  </a:lnTo>
                  <a:lnTo>
                    <a:pt x="1669" y="1314"/>
                  </a:lnTo>
                  <a:lnTo>
                    <a:pt x="1670" y="1315"/>
                  </a:lnTo>
                  <a:lnTo>
                    <a:pt x="1673" y="1315"/>
                  </a:lnTo>
                  <a:lnTo>
                    <a:pt x="1681" y="1317"/>
                  </a:lnTo>
                  <a:lnTo>
                    <a:pt x="1681" y="1317"/>
                  </a:lnTo>
                  <a:lnTo>
                    <a:pt x="1683" y="1317"/>
                  </a:lnTo>
                  <a:lnTo>
                    <a:pt x="1712" y="1320"/>
                  </a:lnTo>
                  <a:lnTo>
                    <a:pt x="1742" y="1322"/>
                  </a:lnTo>
                  <a:lnTo>
                    <a:pt x="1773" y="1324"/>
                  </a:lnTo>
                  <a:lnTo>
                    <a:pt x="1804" y="1326"/>
                  </a:lnTo>
                  <a:lnTo>
                    <a:pt x="1837" y="1327"/>
                  </a:lnTo>
                  <a:lnTo>
                    <a:pt x="1870" y="1327"/>
                  </a:lnTo>
                  <a:lnTo>
                    <a:pt x="1903" y="1325"/>
                  </a:lnTo>
                  <a:lnTo>
                    <a:pt x="1937" y="1322"/>
                  </a:lnTo>
                  <a:lnTo>
                    <a:pt x="1973" y="1317"/>
                  </a:lnTo>
                  <a:lnTo>
                    <a:pt x="2010" y="1310"/>
                  </a:lnTo>
                  <a:lnTo>
                    <a:pt x="2046" y="1301"/>
                  </a:lnTo>
                  <a:lnTo>
                    <a:pt x="2081" y="1291"/>
                  </a:lnTo>
                  <a:lnTo>
                    <a:pt x="2118" y="1279"/>
                  </a:lnTo>
                  <a:lnTo>
                    <a:pt x="2153" y="1266"/>
                  </a:lnTo>
                  <a:lnTo>
                    <a:pt x="2188" y="1251"/>
                  </a:lnTo>
                  <a:lnTo>
                    <a:pt x="2222" y="1235"/>
                  </a:lnTo>
                  <a:lnTo>
                    <a:pt x="2241" y="1226"/>
                  </a:lnTo>
                  <a:lnTo>
                    <a:pt x="2260" y="1217"/>
                  </a:lnTo>
                  <a:lnTo>
                    <a:pt x="2278" y="1207"/>
                  </a:lnTo>
                  <a:lnTo>
                    <a:pt x="2297" y="1197"/>
                  </a:lnTo>
                  <a:lnTo>
                    <a:pt x="2296" y="1186"/>
                  </a:lnTo>
                  <a:lnTo>
                    <a:pt x="2295" y="1174"/>
                  </a:lnTo>
                  <a:lnTo>
                    <a:pt x="2294" y="1161"/>
                  </a:lnTo>
                  <a:lnTo>
                    <a:pt x="2294" y="1150"/>
                  </a:lnTo>
                  <a:lnTo>
                    <a:pt x="2295" y="1126"/>
                  </a:lnTo>
                  <a:lnTo>
                    <a:pt x="2297" y="1102"/>
                  </a:lnTo>
                  <a:lnTo>
                    <a:pt x="2299" y="1078"/>
                  </a:lnTo>
                  <a:lnTo>
                    <a:pt x="2303" y="1056"/>
                  </a:lnTo>
                  <a:lnTo>
                    <a:pt x="2308" y="1034"/>
                  </a:lnTo>
                  <a:lnTo>
                    <a:pt x="2315" y="1012"/>
                  </a:lnTo>
                  <a:lnTo>
                    <a:pt x="2322" y="990"/>
                  </a:lnTo>
                  <a:lnTo>
                    <a:pt x="2330" y="969"/>
                  </a:lnTo>
                  <a:lnTo>
                    <a:pt x="2340" y="949"/>
                  </a:lnTo>
                  <a:lnTo>
                    <a:pt x="2350" y="928"/>
                  </a:lnTo>
                  <a:lnTo>
                    <a:pt x="2361" y="910"/>
                  </a:lnTo>
                  <a:lnTo>
                    <a:pt x="2374" y="891"/>
                  </a:lnTo>
                  <a:lnTo>
                    <a:pt x="2386" y="872"/>
                  </a:lnTo>
                  <a:lnTo>
                    <a:pt x="2400" y="855"/>
                  </a:lnTo>
                  <a:lnTo>
                    <a:pt x="2414" y="838"/>
                  </a:lnTo>
                  <a:lnTo>
                    <a:pt x="2430" y="822"/>
                  </a:lnTo>
                  <a:lnTo>
                    <a:pt x="2446" y="807"/>
                  </a:lnTo>
                  <a:lnTo>
                    <a:pt x="2463" y="793"/>
                  </a:lnTo>
                  <a:lnTo>
                    <a:pt x="2481" y="778"/>
                  </a:lnTo>
                  <a:lnTo>
                    <a:pt x="2498" y="766"/>
                  </a:lnTo>
                  <a:lnTo>
                    <a:pt x="2517" y="753"/>
                  </a:lnTo>
                  <a:lnTo>
                    <a:pt x="2537" y="742"/>
                  </a:lnTo>
                  <a:lnTo>
                    <a:pt x="2556" y="733"/>
                  </a:lnTo>
                  <a:lnTo>
                    <a:pt x="2577" y="723"/>
                  </a:lnTo>
                  <a:lnTo>
                    <a:pt x="2599" y="715"/>
                  </a:lnTo>
                  <a:lnTo>
                    <a:pt x="2620" y="708"/>
                  </a:lnTo>
                  <a:lnTo>
                    <a:pt x="2643" y="702"/>
                  </a:lnTo>
                  <a:lnTo>
                    <a:pt x="2664" y="696"/>
                  </a:lnTo>
                  <a:lnTo>
                    <a:pt x="2687" y="692"/>
                  </a:lnTo>
                  <a:lnTo>
                    <a:pt x="2711" y="689"/>
                  </a:lnTo>
                  <a:lnTo>
                    <a:pt x="2734" y="687"/>
                  </a:lnTo>
                  <a:lnTo>
                    <a:pt x="2758" y="686"/>
                  </a:lnTo>
                  <a:lnTo>
                    <a:pt x="2782" y="687"/>
                  </a:lnTo>
                  <a:lnTo>
                    <a:pt x="2805" y="689"/>
                  </a:lnTo>
                  <a:lnTo>
                    <a:pt x="2828" y="692"/>
                  </a:lnTo>
                  <a:lnTo>
                    <a:pt x="2851" y="696"/>
                  </a:lnTo>
                  <a:lnTo>
                    <a:pt x="2874" y="702"/>
                  </a:lnTo>
                  <a:lnTo>
                    <a:pt x="2896" y="708"/>
                  </a:lnTo>
                  <a:lnTo>
                    <a:pt x="2917" y="715"/>
                  </a:lnTo>
                  <a:lnTo>
                    <a:pt x="2938" y="723"/>
                  </a:lnTo>
                  <a:lnTo>
                    <a:pt x="2959" y="733"/>
                  </a:lnTo>
                  <a:lnTo>
                    <a:pt x="2979" y="742"/>
                  </a:lnTo>
                  <a:lnTo>
                    <a:pt x="2998" y="753"/>
                  </a:lnTo>
                  <a:lnTo>
                    <a:pt x="3017" y="766"/>
                  </a:lnTo>
                  <a:lnTo>
                    <a:pt x="3036" y="778"/>
                  </a:lnTo>
                  <a:lnTo>
                    <a:pt x="3053" y="793"/>
                  </a:lnTo>
                  <a:lnTo>
                    <a:pt x="3070" y="807"/>
                  </a:lnTo>
                  <a:lnTo>
                    <a:pt x="3086" y="822"/>
                  </a:lnTo>
                  <a:lnTo>
                    <a:pt x="3101" y="838"/>
                  </a:lnTo>
                  <a:lnTo>
                    <a:pt x="3116" y="855"/>
                  </a:lnTo>
                  <a:lnTo>
                    <a:pt x="3130" y="872"/>
                  </a:lnTo>
                  <a:lnTo>
                    <a:pt x="3143" y="891"/>
                  </a:lnTo>
                  <a:lnTo>
                    <a:pt x="3155" y="910"/>
                  </a:lnTo>
                  <a:lnTo>
                    <a:pt x="3165" y="928"/>
                  </a:lnTo>
                  <a:lnTo>
                    <a:pt x="3176" y="949"/>
                  </a:lnTo>
                  <a:lnTo>
                    <a:pt x="3185" y="969"/>
                  </a:lnTo>
                  <a:lnTo>
                    <a:pt x="3193" y="990"/>
                  </a:lnTo>
                  <a:lnTo>
                    <a:pt x="3201" y="1012"/>
                  </a:lnTo>
                  <a:lnTo>
                    <a:pt x="3207" y="1034"/>
                  </a:lnTo>
                  <a:lnTo>
                    <a:pt x="3212" y="1056"/>
                  </a:lnTo>
                  <a:lnTo>
                    <a:pt x="3216" y="1078"/>
                  </a:lnTo>
                  <a:lnTo>
                    <a:pt x="3219" y="1102"/>
                  </a:lnTo>
                  <a:lnTo>
                    <a:pt x="3221" y="1126"/>
                  </a:lnTo>
                  <a:lnTo>
                    <a:pt x="3221" y="1150"/>
                  </a:lnTo>
                  <a:lnTo>
                    <a:pt x="3221" y="1174"/>
                  </a:lnTo>
                  <a:lnTo>
                    <a:pt x="3219" y="1196"/>
                  </a:lnTo>
                  <a:lnTo>
                    <a:pt x="3216" y="1220"/>
                  </a:lnTo>
                  <a:lnTo>
                    <a:pt x="3212" y="1243"/>
                  </a:lnTo>
                  <a:lnTo>
                    <a:pt x="3207" y="1265"/>
                  </a:lnTo>
                  <a:lnTo>
                    <a:pt x="3201" y="1288"/>
                  </a:lnTo>
                  <a:lnTo>
                    <a:pt x="3193" y="1308"/>
                  </a:lnTo>
                  <a:lnTo>
                    <a:pt x="3185" y="1330"/>
                  </a:lnTo>
                  <a:lnTo>
                    <a:pt x="3176" y="1350"/>
                  </a:lnTo>
                  <a:lnTo>
                    <a:pt x="3165" y="1370"/>
                  </a:lnTo>
                  <a:lnTo>
                    <a:pt x="3155" y="1389"/>
                  </a:lnTo>
                  <a:lnTo>
                    <a:pt x="3143" y="1409"/>
                  </a:lnTo>
                  <a:lnTo>
                    <a:pt x="3130" y="1426"/>
                  </a:lnTo>
                  <a:lnTo>
                    <a:pt x="3116" y="1444"/>
                  </a:lnTo>
                  <a:lnTo>
                    <a:pt x="3101" y="1460"/>
                  </a:lnTo>
                  <a:lnTo>
                    <a:pt x="3086" y="1477"/>
                  </a:lnTo>
                  <a:lnTo>
                    <a:pt x="3070" y="1492"/>
                  </a:lnTo>
                  <a:lnTo>
                    <a:pt x="3053" y="1507"/>
                  </a:lnTo>
                  <a:lnTo>
                    <a:pt x="3036" y="1520"/>
                  </a:lnTo>
                  <a:lnTo>
                    <a:pt x="3017" y="1533"/>
                  </a:lnTo>
                  <a:lnTo>
                    <a:pt x="2998" y="1545"/>
                  </a:lnTo>
                  <a:lnTo>
                    <a:pt x="2979" y="1557"/>
                  </a:lnTo>
                  <a:lnTo>
                    <a:pt x="2959" y="1567"/>
                  </a:lnTo>
                  <a:lnTo>
                    <a:pt x="2938" y="1576"/>
                  </a:lnTo>
                  <a:lnTo>
                    <a:pt x="2917" y="1585"/>
                  </a:lnTo>
                  <a:lnTo>
                    <a:pt x="2896" y="1592"/>
                  </a:lnTo>
                  <a:lnTo>
                    <a:pt x="2874" y="1598"/>
                  </a:lnTo>
                  <a:lnTo>
                    <a:pt x="2851" y="1603"/>
                  </a:lnTo>
                  <a:lnTo>
                    <a:pt x="2828" y="1607"/>
                  </a:lnTo>
                  <a:lnTo>
                    <a:pt x="2805" y="1609"/>
                  </a:lnTo>
                  <a:lnTo>
                    <a:pt x="2782" y="1612"/>
                  </a:lnTo>
                  <a:lnTo>
                    <a:pt x="2758" y="1613"/>
                  </a:lnTo>
                  <a:lnTo>
                    <a:pt x="2737" y="1612"/>
                  </a:lnTo>
                  <a:lnTo>
                    <a:pt x="2716" y="1610"/>
                  </a:lnTo>
                  <a:lnTo>
                    <a:pt x="2695" y="1608"/>
                  </a:lnTo>
                  <a:lnTo>
                    <a:pt x="2676" y="1605"/>
                  </a:lnTo>
                  <a:lnTo>
                    <a:pt x="2655" y="1601"/>
                  </a:lnTo>
                  <a:lnTo>
                    <a:pt x="2635" y="1596"/>
                  </a:lnTo>
                  <a:lnTo>
                    <a:pt x="2617" y="1590"/>
                  </a:lnTo>
                  <a:lnTo>
                    <a:pt x="2597" y="1584"/>
                  </a:lnTo>
                  <a:lnTo>
                    <a:pt x="2579" y="1576"/>
                  </a:lnTo>
                  <a:lnTo>
                    <a:pt x="2561" y="1568"/>
                  </a:lnTo>
                  <a:lnTo>
                    <a:pt x="2543" y="1560"/>
                  </a:lnTo>
                  <a:lnTo>
                    <a:pt x="2525" y="1550"/>
                  </a:lnTo>
                  <a:lnTo>
                    <a:pt x="2509" y="1540"/>
                  </a:lnTo>
                  <a:lnTo>
                    <a:pt x="2492" y="1529"/>
                  </a:lnTo>
                  <a:lnTo>
                    <a:pt x="2477" y="1517"/>
                  </a:lnTo>
                  <a:lnTo>
                    <a:pt x="2461" y="1505"/>
                  </a:lnTo>
                  <a:lnTo>
                    <a:pt x="2446" y="1492"/>
                  </a:lnTo>
                  <a:lnTo>
                    <a:pt x="2432" y="1479"/>
                  </a:lnTo>
                  <a:lnTo>
                    <a:pt x="2418" y="1465"/>
                  </a:lnTo>
                  <a:lnTo>
                    <a:pt x="2405" y="1450"/>
                  </a:lnTo>
                  <a:lnTo>
                    <a:pt x="2393" y="1435"/>
                  </a:lnTo>
                  <a:lnTo>
                    <a:pt x="2381" y="1419"/>
                  </a:lnTo>
                  <a:lnTo>
                    <a:pt x="2370" y="1402"/>
                  </a:lnTo>
                  <a:lnTo>
                    <a:pt x="2359" y="1386"/>
                  </a:lnTo>
                  <a:lnTo>
                    <a:pt x="2350" y="1369"/>
                  </a:lnTo>
                  <a:lnTo>
                    <a:pt x="2341" y="1352"/>
                  </a:lnTo>
                  <a:lnTo>
                    <a:pt x="2332" y="1333"/>
                  </a:lnTo>
                  <a:lnTo>
                    <a:pt x="2325" y="1315"/>
                  </a:lnTo>
                  <a:lnTo>
                    <a:pt x="2318" y="1296"/>
                  </a:lnTo>
                  <a:lnTo>
                    <a:pt x="2312" y="1277"/>
                  </a:lnTo>
                  <a:lnTo>
                    <a:pt x="2306" y="1258"/>
                  </a:lnTo>
                  <a:lnTo>
                    <a:pt x="2302" y="1238"/>
                  </a:lnTo>
                  <a:lnTo>
                    <a:pt x="2274" y="1253"/>
                  </a:lnTo>
                  <a:lnTo>
                    <a:pt x="2246" y="1271"/>
                  </a:lnTo>
                  <a:lnTo>
                    <a:pt x="2217" y="1288"/>
                  </a:lnTo>
                  <a:lnTo>
                    <a:pt x="2188" y="1306"/>
                  </a:lnTo>
                  <a:lnTo>
                    <a:pt x="2160" y="1325"/>
                  </a:lnTo>
                  <a:lnTo>
                    <a:pt x="2132" y="1343"/>
                  </a:lnTo>
                  <a:lnTo>
                    <a:pt x="2105" y="1362"/>
                  </a:lnTo>
                  <a:lnTo>
                    <a:pt x="2080" y="1382"/>
                  </a:lnTo>
                  <a:lnTo>
                    <a:pt x="2061" y="1397"/>
                  </a:lnTo>
                  <a:lnTo>
                    <a:pt x="2041" y="1413"/>
                  </a:lnTo>
                  <a:lnTo>
                    <a:pt x="2023" y="1429"/>
                  </a:lnTo>
                  <a:lnTo>
                    <a:pt x="2007" y="1445"/>
                  </a:lnTo>
                  <a:lnTo>
                    <a:pt x="1990" y="1461"/>
                  </a:lnTo>
                  <a:lnTo>
                    <a:pt x="1974" y="1478"/>
                  </a:lnTo>
                  <a:lnTo>
                    <a:pt x="1960" y="1495"/>
                  </a:lnTo>
                  <a:lnTo>
                    <a:pt x="1945" y="1511"/>
                  </a:lnTo>
                  <a:lnTo>
                    <a:pt x="1917" y="1545"/>
                  </a:lnTo>
                  <a:lnTo>
                    <a:pt x="1889" y="1581"/>
                  </a:lnTo>
                  <a:lnTo>
                    <a:pt x="1862" y="1619"/>
                  </a:lnTo>
                  <a:lnTo>
                    <a:pt x="1834" y="1658"/>
                  </a:lnTo>
                  <a:lnTo>
                    <a:pt x="1804" y="1701"/>
                  </a:lnTo>
                  <a:lnTo>
                    <a:pt x="1774" y="1744"/>
                  </a:lnTo>
                  <a:lnTo>
                    <a:pt x="1743" y="1787"/>
                  </a:lnTo>
                  <a:lnTo>
                    <a:pt x="1712" y="1833"/>
                  </a:lnTo>
                  <a:lnTo>
                    <a:pt x="1682" y="1878"/>
                  </a:lnTo>
                  <a:lnTo>
                    <a:pt x="1653" y="1921"/>
                  </a:lnTo>
                  <a:lnTo>
                    <a:pt x="1626" y="1964"/>
                  </a:lnTo>
                  <a:lnTo>
                    <a:pt x="1601" y="2005"/>
                  </a:lnTo>
                  <a:lnTo>
                    <a:pt x="1579" y="2043"/>
                  </a:lnTo>
                  <a:lnTo>
                    <a:pt x="1560" y="2079"/>
                  </a:lnTo>
                  <a:lnTo>
                    <a:pt x="1543" y="2114"/>
                  </a:lnTo>
                  <a:lnTo>
                    <a:pt x="1528" y="2146"/>
                  </a:lnTo>
                  <a:lnTo>
                    <a:pt x="1515" y="2178"/>
                  </a:lnTo>
                  <a:lnTo>
                    <a:pt x="1503" y="2208"/>
                  </a:lnTo>
                  <a:lnTo>
                    <a:pt x="1492" y="2238"/>
                  </a:lnTo>
                  <a:lnTo>
                    <a:pt x="1482" y="2268"/>
                  </a:lnTo>
                  <a:lnTo>
                    <a:pt x="1471" y="2299"/>
                  </a:lnTo>
                  <a:lnTo>
                    <a:pt x="1461" y="2329"/>
                  </a:lnTo>
                  <a:lnTo>
                    <a:pt x="1452" y="2359"/>
                  </a:lnTo>
                  <a:lnTo>
                    <a:pt x="1442" y="2387"/>
                  </a:lnTo>
                  <a:lnTo>
                    <a:pt x="1463" y="2394"/>
                  </a:lnTo>
                  <a:lnTo>
                    <a:pt x="1484" y="2403"/>
                  </a:lnTo>
                  <a:lnTo>
                    <a:pt x="1503" y="2415"/>
                  </a:lnTo>
                  <a:lnTo>
                    <a:pt x="1522" y="2426"/>
                  </a:lnTo>
                  <a:lnTo>
                    <a:pt x="1540" y="2440"/>
                  </a:lnTo>
                  <a:lnTo>
                    <a:pt x="1555" y="2455"/>
                  </a:lnTo>
                  <a:lnTo>
                    <a:pt x="1571" y="2471"/>
                  </a:lnTo>
                  <a:lnTo>
                    <a:pt x="1584" y="2488"/>
                  </a:lnTo>
                  <a:lnTo>
                    <a:pt x="1597" y="2506"/>
                  </a:lnTo>
                  <a:lnTo>
                    <a:pt x="1608" y="2526"/>
                  </a:lnTo>
                  <a:lnTo>
                    <a:pt x="1618" y="2545"/>
                  </a:lnTo>
                  <a:lnTo>
                    <a:pt x="1626" y="2567"/>
                  </a:lnTo>
                  <a:lnTo>
                    <a:pt x="1632" y="2589"/>
                  </a:lnTo>
                  <a:lnTo>
                    <a:pt x="1637" y="2610"/>
                  </a:lnTo>
                  <a:lnTo>
                    <a:pt x="1640" y="2634"/>
                  </a:lnTo>
                  <a:lnTo>
                    <a:pt x="1640" y="2657"/>
                  </a:lnTo>
                  <a:lnTo>
                    <a:pt x="1640" y="2671"/>
                  </a:lnTo>
                  <a:lnTo>
                    <a:pt x="1639" y="2686"/>
                  </a:lnTo>
                  <a:lnTo>
                    <a:pt x="1637" y="2700"/>
                  </a:lnTo>
                  <a:lnTo>
                    <a:pt x="1635" y="2715"/>
                  </a:lnTo>
                  <a:lnTo>
                    <a:pt x="1632" y="2728"/>
                  </a:lnTo>
                  <a:lnTo>
                    <a:pt x="1628" y="2742"/>
                  </a:lnTo>
                  <a:lnTo>
                    <a:pt x="1624" y="2754"/>
                  </a:lnTo>
                  <a:lnTo>
                    <a:pt x="1619" y="2768"/>
                  </a:lnTo>
                  <a:lnTo>
                    <a:pt x="1612" y="2780"/>
                  </a:lnTo>
                  <a:lnTo>
                    <a:pt x="1606" y="2793"/>
                  </a:lnTo>
                  <a:lnTo>
                    <a:pt x="1600" y="2804"/>
                  </a:lnTo>
                  <a:lnTo>
                    <a:pt x="1593" y="2816"/>
                  </a:lnTo>
                  <a:lnTo>
                    <a:pt x="1584" y="2827"/>
                  </a:lnTo>
                  <a:lnTo>
                    <a:pt x="1576" y="2838"/>
                  </a:lnTo>
                  <a:lnTo>
                    <a:pt x="1567" y="2848"/>
                  </a:lnTo>
                  <a:lnTo>
                    <a:pt x="1557" y="2858"/>
                  </a:lnTo>
                  <a:lnTo>
                    <a:pt x="1548" y="2867"/>
                  </a:lnTo>
                  <a:lnTo>
                    <a:pt x="1538" y="2876"/>
                  </a:lnTo>
                  <a:lnTo>
                    <a:pt x="1526" y="2885"/>
                  </a:lnTo>
                  <a:lnTo>
                    <a:pt x="1516" y="2893"/>
                  </a:lnTo>
                  <a:lnTo>
                    <a:pt x="1504" y="2900"/>
                  </a:lnTo>
                  <a:lnTo>
                    <a:pt x="1492" y="2906"/>
                  </a:lnTo>
                  <a:lnTo>
                    <a:pt x="1480" y="2913"/>
                  </a:lnTo>
                  <a:lnTo>
                    <a:pt x="1467" y="2919"/>
                  </a:lnTo>
                  <a:lnTo>
                    <a:pt x="1455" y="2924"/>
                  </a:lnTo>
                  <a:lnTo>
                    <a:pt x="1441" y="2928"/>
                  </a:lnTo>
                  <a:lnTo>
                    <a:pt x="1428" y="2932"/>
                  </a:lnTo>
                  <a:lnTo>
                    <a:pt x="1414" y="2935"/>
                  </a:lnTo>
                  <a:lnTo>
                    <a:pt x="1400" y="2938"/>
                  </a:lnTo>
                  <a:lnTo>
                    <a:pt x="1385" y="2940"/>
                  </a:lnTo>
                  <a:lnTo>
                    <a:pt x="1372" y="2941"/>
                  </a:lnTo>
                  <a:lnTo>
                    <a:pt x="1356" y="2941"/>
                  </a:lnTo>
                  <a:lnTo>
                    <a:pt x="1342" y="2941"/>
                  </a:lnTo>
                  <a:lnTo>
                    <a:pt x="1327" y="2940"/>
                  </a:lnTo>
                  <a:lnTo>
                    <a:pt x="1314" y="2938"/>
                  </a:lnTo>
                  <a:lnTo>
                    <a:pt x="1299" y="2935"/>
                  </a:lnTo>
                  <a:lnTo>
                    <a:pt x="1286" y="2932"/>
                  </a:lnTo>
                  <a:lnTo>
                    <a:pt x="1272" y="2928"/>
                  </a:lnTo>
                  <a:lnTo>
                    <a:pt x="1259" y="2924"/>
                  </a:lnTo>
                  <a:lnTo>
                    <a:pt x="1246" y="2919"/>
                  </a:lnTo>
                  <a:lnTo>
                    <a:pt x="1234" y="2913"/>
                  </a:lnTo>
                  <a:lnTo>
                    <a:pt x="1221" y="2906"/>
                  </a:lnTo>
                  <a:lnTo>
                    <a:pt x="1209" y="2900"/>
                  </a:lnTo>
                  <a:lnTo>
                    <a:pt x="1197" y="2893"/>
                  </a:lnTo>
                  <a:lnTo>
                    <a:pt x="1186" y="2885"/>
                  </a:lnTo>
                  <a:lnTo>
                    <a:pt x="1176" y="2876"/>
                  </a:lnTo>
                  <a:lnTo>
                    <a:pt x="1165" y="2867"/>
                  </a:lnTo>
                  <a:lnTo>
                    <a:pt x="1156" y="2858"/>
                  </a:lnTo>
                  <a:lnTo>
                    <a:pt x="1146" y="2848"/>
                  </a:lnTo>
                  <a:lnTo>
                    <a:pt x="1137" y="2838"/>
                  </a:lnTo>
                  <a:lnTo>
                    <a:pt x="1129" y="2827"/>
                  </a:lnTo>
                  <a:lnTo>
                    <a:pt x="1121" y="2816"/>
                  </a:lnTo>
                  <a:lnTo>
                    <a:pt x="1113" y="2804"/>
                  </a:lnTo>
                  <a:lnTo>
                    <a:pt x="1106" y="2793"/>
                  </a:lnTo>
                  <a:lnTo>
                    <a:pt x="1100" y="2780"/>
                  </a:lnTo>
                  <a:lnTo>
                    <a:pt x="1095" y="2768"/>
                  </a:lnTo>
                  <a:lnTo>
                    <a:pt x="1089" y="2754"/>
                  </a:lnTo>
                  <a:lnTo>
                    <a:pt x="1085" y="2742"/>
                  </a:lnTo>
                  <a:lnTo>
                    <a:pt x="1081" y="2728"/>
                  </a:lnTo>
                  <a:lnTo>
                    <a:pt x="1078" y="2715"/>
                  </a:lnTo>
                  <a:lnTo>
                    <a:pt x="1076" y="2700"/>
                  </a:lnTo>
                  <a:lnTo>
                    <a:pt x="1074" y="2686"/>
                  </a:lnTo>
                  <a:lnTo>
                    <a:pt x="1073" y="2671"/>
                  </a:lnTo>
                  <a:lnTo>
                    <a:pt x="1072" y="2657"/>
                  </a:lnTo>
                  <a:lnTo>
                    <a:pt x="1073" y="2643"/>
                  </a:lnTo>
                  <a:lnTo>
                    <a:pt x="1074" y="2628"/>
                  </a:lnTo>
                  <a:lnTo>
                    <a:pt x="1076" y="2615"/>
                  </a:lnTo>
                  <a:lnTo>
                    <a:pt x="1078" y="2600"/>
                  </a:lnTo>
                  <a:lnTo>
                    <a:pt x="1081" y="2587"/>
                  </a:lnTo>
                  <a:lnTo>
                    <a:pt x="1085" y="2573"/>
                  </a:lnTo>
                  <a:lnTo>
                    <a:pt x="1089" y="2560"/>
                  </a:lnTo>
                  <a:lnTo>
                    <a:pt x="1095" y="2547"/>
                  </a:lnTo>
                  <a:lnTo>
                    <a:pt x="1100" y="2534"/>
                  </a:lnTo>
                  <a:lnTo>
                    <a:pt x="1106" y="2522"/>
                  </a:lnTo>
                  <a:lnTo>
                    <a:pt x="1113" y="2510"/>
                  </a:lnTo>
                  <a:lnTo>
                    <a:pt x="1121" y="2499"/>
                  </a:lnTo>
                  <a:lnTo>
                    <a:pt x="1129" y="2487"/>
                  </a:lnTo>
                  <a:lnTo>
                    <a:pt x="1137" y="2477"/>
                  </a:lnTo>
                  <a:lnTo>
                    <a:pt x="1146" y="2467"/>
                  </a:lnTo>
                  <a:lnTo>
                    <a:pt x="1156" y="2457"/>
                  </a:lnTo>
                  <a:lnTo>
                    <a:pt x="1165" y="2447"/>
                  </a:lnTo>
                  <a:lnTo>
                    <a:pt x="1176" y="2439"/>
                  </a:lnTo>
                  <a:lnTo>
                    <a:pt x="1186" y="2430"/>
                  </a:lnTo>
                  <a:lnTo>
                    <a:pt x="1197" y="2422"/>
                  </a:lnTo>
                  <a:lnTo>
                    <a:pt x="1209" y="2415"/>
                  </a:lnTo>
                  <a:lnTo>
                    <a:pt x="1221" y="2408"/>
                  </a:lnTo>
                  <a:lnTo>
                    <a:pt x="1234" y="2401"/>
                  </a:lnTo>
                  <a:lnTo>
                    <a:pt x="1246" y="2396"/>
                  </a:lnTo>
                  <a:lnTo>
                    <a:pt x="1259" y="2391"/>
                  </a:lnTo>
                  <a:lnTo>
                    <a:pt x="1272" y="2387"/>
                  </a:lnTo>
                  <a:lnTo>
                    <a:pt x="1286" y="2383"/>
                  </a:lnTo>
                  <a:lnTo>
                    <a:pt x="1299" y="2380"/>
                  </a:lnTo>
                  <a:lnTo>
                    <a:pt x="1314" y="2376"/>
                  </a:lnTo>
                  <a:lnTo>
                    <a:pt x="1327" y="2375"/>
                  </a:lnTo>
                  <a:lnTo>
                    <a:pt x="1342" y="2374"/>
                  </a:lnTo>
                  <a:lnTo>
                    <a:pt x="1356" y="2373"/>
                  </a:lnTo>
                  <a:lnTo>
                    <a:pt x="1366" y="2373"/>
                  </a:lnTo>
                  <a:lnTo>
                    <a:pt x="1377" y="2374"/>
                  </a:lnTo>
                  <a:lnTo>
                    <a:pt x="1387" y="2375"/>
                  </a:lnTo>
                  <a:lnTo>
                    <a:pt x="1398" y="2376"/>
                  </a:lnTo>
                  <a:lnTo>
                    <a:pt x="1406" y="2350"/>
                  </a:lnTo>
                  <a:lnTo>
                    <a:pt x="1413" y="2321"/>
                  </a:lnTo>
                  <a:lnTo>
                    <a:pt x="1421" y="2291"/>
                  </a:lnTo>
                  <a:lnTo>
                    <a:pt x="1430" y="2260"/>
                  </a:lnTo>
                  <a:lnTo>
                    <a:pt x="1438" y="2228"/>
                  </a:lnTo>
                  <a:lnTo>
                    <a:pt x="1445" y="2197"/>
                  </a:lnTo>
                  <a:lnTo>
                    <a:pt x="1452" y="2166"/>
                  </a:lnTo>
                  <a:lnTo>
                    <a:pt x="1458" y="2133"/>
                  </a:lnTo>
                  <a:lnTo>
                    <a:pt x="1462" y="2100"/>
                  </a:lnTo>
                  <a:lnTo>
                    <a:pt x="1466" y="2065"/>
                  </a:lnTo>
                  <a:lnTo>
                    <a:pt x="1468" y="2030"/>
                  </a:lnTo>
                  <a:lnTo>
                    <a:pt x="1469" y="1991"/>
                  </a:lnTo>
                  <a:lnTo>
                    <a:pt x="1469" y="1953"/>
                  </a:lnTo>
                  <a:lnTo>
                    <a:pt x="1467" y="1913"/>
                  </a:lnTo>
                  <a:lnTo>
                    <a:pt x="1464" y="1871"/>
                  </a:lnTo>
                  <a:lnTo>
                    <a:pt x="1461" y="1830"/>
                  </a:lnTo>
                  <a:lnTo>
                    <a:pt x="1457" y="1789"/>
                  </a:lnTo>
                  <a:lnTo>
                    <a:pt x="1452" y="1747"/>
                  </a:lnTo>
                  <a:lnTo>
                    <a:pt x="1446" y="1708"/>
                  </a:lnTo>
                  <a:lnTo>
                    <a:pt x="1442" y="1671"/>
                  </a:lnTo>
                  <a:lnTo>
                    <a:pt x="1441" y="1666"/>
                  </a:lnTo>
                  <a:lnTo>
                    <a:pt x="1441" y="1665"/>
                  </a:lnTo>
                  <a:lnTo>
                    <a:pt x="1441" y="1664"/>
                  </a:lnTo>
                  <a:lnTo>
                    <a:pt x="1439" y="1652"/>
                  </a:lnTo>
                  <a:lnTo>
                    <a:pt x="1439" y="1651"/>
                  </a:lnTo>
                  <a:lnTo>
                    <a:pt x="1435" y="1618"/>
                  </a:lnTo>
                  <a:lnTo>
                    <a:pt x="1431" y="1587"/>
                  </a:lnTo>
                  <a:lnTo>
                    <a:pt x="1427" y="1558"/>
                  </a:lnTo>
                  <a:lnTo>
                    <a:pt x="1421" y="1531"/>
                  </a:lnTo>
                  <a:lnTo>
                    <a:pt x="1416" y="1505"/>
                  </a:lnTo>
                  <a:lnTo>
                    <a:pt x="1411" y="1480"/>
                  </a:lnTo>
                  <a:lnTo>
                    <a:pt x="1405" y="1457"/>
                  </a:lnTo>
                  <a:lnTo>
                    <a:pt x="1398" y="1436"/>
                  </a:lnTo>
                  <a:lnTo>
                    <a:pt x="1389" y="1413"/>
                  </a:lnTo>
                  <a:lnTo>
                    <a:pt x="1379" y="1392"/>
                  </a:lnTo>
                  <a:lnTo>
                    <a:pt x="1366" y="1371"/>
                  </a:lnTo>
                  <a:lnTo>
                    <a:pt x="1353" y="1352"/>
                  </a:lnTo>
                  <a:lnTo>
                    <a:pt x="1335" y="1331"/>
                  </a:lnTo>
                  <a:lnTo>
                    <a:pt x="1317" y="1309"/>
                  </a:lnTo>
                  <a:lnTo>
                    <a:pt x="1293" y="1285"/>
                  </a:lnTo>
                  <a:lnTo>
                    <a:pt x="1267" y="1261"/>
                  </a:lnTo>
                  <a:lnTo>
                    <a:pt x="1237" y="1233"/>
                  </a:lnTo>
                  <a:lnTo>
                    <a:pt x="1204" y="1204"/>
                  </a:lnTo>
                  <a:lnTo>
                    <a:pt x="1169" y="1175"/>
                  </a:lnTo>
                  <a:lnTo>
                    <a:pt x="1134" y="1145"/>
                  </a:lnTo>
                  <a:lnTo>
                    <a:pt x="1111" y="1166"/>
                  </a:lnTo>
                  <a:lnTo>
                    <a:pt x="1087" y="1186"/>
                  </a:lnTo>
                  <a:lnTo>
                    <a:pt x="1062" y="1206"/>
                  </a:lnTo>
                  <a:lnTo>
                    <a:pt x="1037" y="1223"/>
                  </a:lnTo>
                  <a:lnTo>
                    <a:pt x="1010" y="1240"/>
                  </a:lnTo>
                  <a:lnTo>
                    <a:pt x="982" y="1255"/>
                  </a:lnTo>
                  <a:lnTo>
                    <a:pt x="954" y="1270"/>
                  </a:lnTo>
                  <a:lnTo>
                    <a:pt x="924" y="1283"/>
                  </a:lnTo>
                  <a:lnTo>
                    <a:pt x="894" y="1295"/>
                  </a:lnTo>
                  <a:lnTo>
                    <a:pt x="863" y="1304"/>
                  </a:lnTo>
                  <a:lnTo>
                    <a:pt x="832" y="1313"/>
                  </a:lnTo>
                  <a:lnTo>
                    <a:pt x="801" y="1321"/>
                  </a:lnTo>
                  <a:lnTo>
                    <a:pt x="768" y="1326"/>
                  </a:lnTo>
                  <a:lnTo>
                    <a:pt x="736" y="1330"/>
                  </a:lnTo>
                  <a:lnTo>
                    <a:pt x="702" y="1333"/>
                  </a:lnTo>
                  <a:lnTo>
                    <a:pt x="668" y="1333"/>
                  </a:lnTo>
                  <a:lnTo>
                    <a:pt x="634" y="1333"/>
                  </a:lnTo>
                  <a:lnTo>
                    <a:pt x="600" y="1330"/>
                  </a:lnTo>
                  <a:lnTo>
                    <a:pt x="567" y="1326"/>
                  </a:lnTo>
                  <a:lnTo>
                    <a:pt x="533" y="1320"/>
                  </a:lnTo>
                  <a:lnTo>
                    <a:pt x="501" y="1312"/>
                  </a:lnTo>
                  <a:lnTo>
                    <a:pt x="469" y="1303"/>
                  </a:lnTo>
                  <a:lnTo>
                    <a:pt x="439" y="1293"/>
                  </a:lnTo>
                  <a:lnTo>
                    <a:pt x="408" y="1281"/>
                  </a:lnTo>
                  <a:lnTo>
                    <a:pt x="379" y="1268"/>
                  </a:lnTo>
                  <a:lnTo>
                    <a:pt x="350" y="1253"/>
                  </a:lnTo>
                  <a:lnTo>
                    <a:pt x="322" y="1237"/>
                  </a:lnTo>
                  <a:lnTo>
                    <a:pt x="295" y="1219"/>
                  </a:lnTo>
                  <a:lnTo>
                    <a:pt x="269" y="1201"/>
                  </a:lnTo>
                  <a:lnTo>
                    <a:pt x="243" y="1181"/>
                  </a:lnTo>
                  <a:lnTo>
                    <a:pt x="219" y="1160"/>
                  </a:lnTo>
                  <a:lnTo>
                    <a:pt x="196" y="1138"/>
                  </a:lnTo>
                  <a:lnTo>
                    <a:pt x="173" y="1115"/>
                  </a:lnTo>
                  <a:lnTo>
                    <a:pt x="153" y="1091"/>
                  </a:lnTo>
                  <a:lnTo>
                    <a:pt x="133" y="1066"/>
                  </a:lnTo>
                  <a:lnTo>
                    <a:pt x="114" y="1039"/>
                  </a:lnTo>
                  <a:lnTo>
                    <a:pt x="97" y="1012"/>
                  </a:lnTo>
                  <a:lnTo>
                    <a:pt x="81" y="984"/>
                  </a:lnTo>
                  <a:lnTo>
                    <a:pt x="65" y="956"/>
                  </a:lnTo>
                  <a:lnTo>
                    <a:pt x="52" y="926"/>
                  </a:lnTo>
                  <a:lnTo>
                    <a:pt x="41" y="896"/>
                  </a:lnTo>
                  <a:lnTo>
                    <a:pt x="30" y="865"/>
                  </a:lnTo>
                  <a:lnTo>
                    <a:pt x="21" y="833"/>
                  </a:lnTo>
                  <a:lnTo>
                    <a:pt x="14" y="801"/>
                  </a:lnTo>
                  <a:lnTo>
                    <a:pt x="7" y="768"/>
                  </a:lnTo>
                  <a:lnTo>
                    <a:pt x="3" y="735"/>
                  </a:lnTo>
                  <a:lnTo>
                    <a:pt x="1" y="701"/>
                  </a:lnTo>
                  <a:lnTo>
                    <a:pt x="0" y="666"/>
                  </a:lnTo>
                  <a:lnTo>
                    <a:pt x="1" y="632"/>
                  </a:lnTo>
                  <a:lnTo>
                    <a:pt x="3" y="598"/>
                  </a:lnTo>
                  <a:lnTo>
                    <a:pt x="7" y="565"/>
                  </a:lnTo>
                  <a:lnTo>
                    <a:pt x="14" y="532"/>
                  </a:lnTo>
                  <a:lnTo>
                    <a:pt x="21" y="500"/>
                  </a:lnTo>
                  <a:lnTo>
                    <a:pt x="30" y="469"/>
                  </a:lnTo>
                  <a:lnTo>
                    <a:pt x="41" y="438"/>
                  </a:lnTo>
                  <a:lnTo>
                    <a:pt x="52" y="407"/>
                  </a:lnTo>
                  <a:lnTo>
                    <a:pt x="65" y="378"/>
                  </a:lnTo>
                  <a:lnTo>
                    <a:pt x="81" y="349"/>
                  </a:lnTo>
                  <a:lnTo>
                    <a:pt x="97" y="321"/>
                  </a:lnTo>
                  <a:lnTo>
                    <a:pt x="114" y="294"/>
                  </a:lnTo>
                  <a:lnTo>
                    <a:pt x="133" y="268"/>
                  </a:lnTo>
                  <a:lnTo>
                    <a:pt x="153" y="242"/>
                  </a:lnTo>
                  <a:lnTo>
                    <a:pt x="173" y="218"/>
                  </a:lnTo>
                  <a:lnTo>
                    <a:pt x="196" y="195"/>
                  </a:lnTo>
                  <a:lnTo>
                    <a:pt x="219" y="173"/>
                  </a:lnTo>
                  <a:lnTo>
                    <a:pt x="243" y="152"/>
                  </a:lnTo>
                  <a:lnTo>
                    <a:pt x="269" y="132"/>
                  </a:lnTo>
                  <a:lnTo>
                    <a:pt x="295" y="114"/>
                  </a:lnTo>
                  <a:lnTo>
                    <a:pt x="322" y="96"/>
                  </a:lnTo>
                  <a:lnTo>
                    <a:pt x="350" y="81"/>
                  </a:lnTo>
                  <a:lnTo>
                    <a:pt x="379" y="65"/>
                  </a:lnTo>
                  <a:lnTo>
                    <a:pt x="408" y="53"/>
                  </a:lnTo>
                  <a:lnTo>
                    <a:pt x="439" y="40"/>
                  </a:lnTo>
                  <a:lnTo>
                    <a:pt x="469" y="30"/>
                  </a:lnTo>
                  <a:lnTo>
                    <a:pt x="501" y="21"/>
                  </a:lnTo>
                  <a:lnTo>
                    <a:pt x="533" y="13"/>
                  </a:lnTo>
                  <a:lnTo>
                    <a:pt x="567" y="7"/>
                  </a:lnTo>
                  <a:lnTo>
                    <a:pt x="600" y="3"/>
                  </a:lnTo>
                  <a:lnTo>
                    <a:pt x="634" y="1"/>
                  </a:lnTo>
                  <a:lnTo>
                    <a:pt x="668" y="0"/>
                  </a:lnTo>
                  <a:close/>
                  <a:moveTo>
                    <a:pt x="1524" y="1176"/>
                  </a:moveTo>
                  <a:lnTo>
                    <a:pt x="1533" y="1182"/>
                  </a:lnTo>
                  <a:lnTo>
                    <a:pt x="1543" y="1187"/>
                  </a:lnTo>
                  <a:lnTo>
                    <a:pt x="1553" y="1192"/>
                  </a:lnTo>
                  <a:lnTo>
                    <a:pt x="1565" y="1197"/>
                  </a:lnTo>
                  <a:lnTo>
                    <a:pt x="1576" y="1201"/>
                  </a:lnTo>
                  <a:lnTo>
                    <a:pt x="1587" y="1205"/>
                  </a:lnTo>
                  <a:lnTo>
                    <a:pt x="1599" y="1207"/>
                  </a:lnTo>
                  <a:lnTo>
                    <a:pt x="1611" y="1210"/>
                  </a:lnTo>
                  <a:lnTo>
                    <a:pt x="1637" y="1213"/>
                  </a:lnTo>
                  <a:lnTo>
                    <a:pt x="1663" y="1214"/>
                  </a:lnTo>
                  <a:lnTo>
                    <a:pt x="1689" y="1214"/>
                  </a:lnTo>
                  <a:lnTo>
                    <a:pt x="1716" y="1213"/>
                  </a:lnTo>
                  <a:lnTo>
                    <a:pt x="1742" y="1211"/>
                  </a:lnTo>
                  <a:lnTo>
                    <a:pt x="1768" y="1208"/>
                  </a:lnTo>
                  <a:lnTo>
                    <a:pt x="1792" y="1204"/>
                  </a:lnTo>
                  <a:lnTo>
                    <a:pt x="1815" y="1200"/>
                  </a:lnTo>
                  <a:lnTo>
                    <a:pt x="1836" y="1194"/>
                  </a:lnTo>
                  <a:lnTo>
                    <a:pt x="1856" y="1190"/>
                  </a:lnTo>
                  <a:lnTo>
                    <a:pt x="1873" y="1186"/>
                  </a:lnTo>
                  <a:lnTo>
                    <a:pt x="1886" y="1183"/>
                  </a:lnTo>
                  <a:lnTo>
                    <a:pt x="1906" y="1178"/>
                  </a:lnTo>
                  <a:lnTo>
                    <a:pt x="1916" y="1177"/>
                  </a:lnTo>
                  <a:lnTo>
                    <a:pt x="1919" y="1178"/>
                  </a:lnTo>
                  <a:lnTo>
                    <a:pt x="1922" y="1179"/>
                  </a:lnTo>
                  <a:lnTo>
                    <a:pt x="1924" y="1182"/>
                  </a:lnTo>
                  <a:lnTo>
                    <a:pt x="1925" y="1186"/>
                  </a:lnTo>
                  <a:lnTo>
                    <a:pt x="1930" y="1197"/>
                  </a:lnTo>
                  <a:lnTo>
                    <a:pt x="1935" y="1212"/>
                  </a:lnTo>
                  <a:lnTo>
                    <a:pt x="1940" y="1225"/>
                  </a:lnTo>
                  <a:lnTo>
                    <a:pt x="1945" y="1237"/>
                  </a:lnTo>
                  <a:lnTo>
                    <a:pt x="1950" y="1248"/>
                  </a:lnTo>
                  <a:lnTo>
                    <a:pt x="1950" y="1249"/>
                  </a:lnTo>
                  <a:lnTo>
                    <a:pt x="1953" y="1247"/>
                  </a:lnTo>
                  <a:lnTo>
                    <a:pt x="1972" y="1231"/>
                  </a:lnTo>
                  <a:lnTo>
                    <a:pt x="1993" y="1214"/>
                  </a:lnTo>
                  <a:lnTo>
                    <a:pt x="2020" y="1190"/>
                  </a:lnTo>
                  <a:lnTo>
                    <a:pt x="2035" y="1177"/>
                  </a:lnTo>
                  <a:lnTo>
                    <a:pt x="2048" y="1161"/>
                  </a:lnTo>
                  <a:lnTo>
                    <a:pt x="2063" y="1145"/>
                  </a:lnTo>
                  <a:lnTo>
                    <a:pt x="2076" y="1127"/>
                  </a:lnTo>
                  <a:lnTo>
                    <a:pt x="2090" y="1109"/>
                  </a:lnTo>
                  <a:lnTo>
                    <a:pt x="2101" y="1090"/>
                  </a:lnTo>
                  <a:lnTo>
                    <a:pt x="2112" y="1071"/>
                  </a:lnTo>
                  <a:lnTo>
                    <a:pt x="2122" y="1053"/>
                  </a:lnTo>
                  <a:lnTo>
                    <a:pt x="2138" y="1017"/>
                  </a:lnTo>
                  <a:lnTo>
                    <a:pt x="2150" y="990"/>
                  </a:lnTo>
                  <a:lnTo>
                    <a:pt x="2161" y="965"/>
                  </a:lnTo>
                  <a:lnTo>
                    <a:pt x="2162" y="961"/>
                  </a:lnTo>
                  <a:lnTo>
                    <a:pt x="2159" y="961"/>
                  </a:lnTo>
                  <a:lnTo>
                    <a:pt x="2137" y="967"/>
                  </a:lnTo>
                  <a:lnTo>
                    <a:pt x="2114" y="972"/>
                  </a:lnTo>
                  <a:lnTo>
                    <a:pt x="2084" y="979"/>
                  </a:lnTo>
                  <a:lnTo>
                    <a:pt x="2050" y="985"/>
                  </a:lnTo>
                  <a:lnTo>
                    <a:pt x="2013" y="990"/>
                  </a:lnTo>
                  <a:lnTo>
                    <a:pt x="1974" y="994"/>
                  </a:lnTo>
                  <a:lnTo>
                    <a:pt x="1938" y="996"/>
                  </a:lnTo>
                  <a:lnTo>
                    <a:pt x="1907" y="996"/>
                  </a:lnTo>
                  <a:lnTo>
                    <a:pt x="1883" y="996"/>
                  </a:lnTo>
                  <a:lnTo>
                    <a:pt x="1860" y="996"/>
                  </a:lnTo>
                  <a:lnTo>
                    <a:pt x="1857" y="996"/>
                  </a:lnTo>
                  <a:lnTo>
                    <a:pt x="1857" y="998"/>
                  </a:lnTo>
                  <a:lnTo>
                    <a:pt x="1862" y="1011"/>
                  </a:lnTo>
                  <a:lnTo>
                    <a:pt x="1868" y="1025"/>
                  </a:lnTo>
                  <a:lnTo>
                    <a:pt x="1874" y="1041"/>
                  </a:lnTo>
                  <a:lnTo>
                    <a:pt x="1880" y="1058"/>
                  </a:lnTo>
                  <a:lnTo>
                    <a:pt x="1884" y="1072"/>
                  </a:lnTo>
                  <a:lnTo>
                    <a:pt x="1889" y="1085"/>
                  </a:lnTo>
                  <a:lnTo>
                    <a:pt x="1890" y="1087"/>
                  </a:lnTo>
                  <a:lnTo>
                    <a:pt x="1887" y="1088"/>
                  </a:lnTo>
                  <a:lnTo>
                    <a:pt x="1870" y="1089"/>
                  </a:lnTo>
                  <a:lnTo>
                    <a:pt x="1850" y="1091"/>
                  </a:lnTo>
                  <a:lnTo>
                    <a:pt x="1822" y="1092"/>
                  </a:lnTo>
                  <a:lnTo>
                    <a:pt x="1803" y="1092"/>
                  </a:lnTo>
                  <a:lnTo>
                    <a:pt x="1782" y="1091"/>
                  </a:lnTo>
                  <a:lnTo>
                    <a:pt x="1759" y="1088"/>
                  </a:lnTo>
                  <a:lnTo>
                    <a:pt x="1732" y="1085"/>
                  </a:lnTo>
                  <a:lnTo>
                    <a:pt x="1702" y="1079"/>
                  </a:lnTo>
                  <a:lnTo>
                    <a:pt x="1669" y="1073"/>
                  </a:lnTo>
                  <a:lnTo>
                    <a:pt x="1636" y="1066"/>
                  </a:lnTo>
                  <a:lnTo>
                    <a:pt x="1602" y="1058"/>
                  </a:lnTo>
                  <a:lnTo>
                    <a:pt x="1570" y="1050"/>
                  </a:lnTo>
                  <a:lnTo>
                    <a:pt x="1539" y="1043"/>
                  </a:lnTo>
                  <a:lnTo>
                    <a:pt x="1512" y="1036"/>
                  </a:lnTo>
                  <a:lnTo>
                    <a:pt x="1488" y="1030"/>
                  </a:lnTo>
                  <a:lnTo>
                    <a:pt x="1456" y="1023"/>
                  </a:lnTo>
                  <a:lnTo>
                    <a:pt x="1439" y="1018"/>
                  </a:lnTo>
                  <a:lnTo>
                    <a:pt x="1433" y="1016"/>
                  </a:lnTo>
                  <a:lnTo>
                    <a:pt x="1433" y="1016"/>
                  </a:lnTo>
                  <a:lnTo>
                    <a:pt x="1434" y="1020"/>
                  </a:lnTo>
                  <a:lnTo>
                    <a:pt x="1443" y="1047"/>
                  </a:lnTo>
                  <a:lnTo>
                    <a:pt x="1448" y="1061"/>
                  </a:lnTo>
                  <a:lnTo>
                    <a:pt x="1454" y="1075"/>
                  </a:lnTo>
                  <a:lnTo>
                    <a:pt x="1461" y="1093"/>
                  </a:lnTo>
                  <a:lnTo>
                    <a:pt x="1470" y="1111"/>
                  </a:lnTo>
                  <a:lnTo>
                    <a:pt x="1481" y="1128"/>
                  </a:lnTo>
                  <a:lnTo>
                    <a:pt x="1493" y="1146"/>
                  </a:lnTo>
                  <a:lnTo>
                    <a:pt x="1500" y="1154"/>
                  </a:lnTo>
                  <a:lnTo>
                    <a:pt x="1508" y="1161"/>
                  </a:lnTo>
                  <a:lnTo>
                    <a:pt x="1516" y="1168"/>
                  </a:lnTo>
                  <a:lnTo>
                    <a:pt x="1524" y="1176"/>
                  </a:lnTo>
                  <a:close/>
                  <a:moveTo>
                    <a:pt x="2147" y="1514"/>
                  </a:moveTo>
                  <a:lnTo>
                    <a:pt x="2136" y="1518"/>
                  </a:lnTo>
                  <a:lnTo>
                    <a:pt x="2126" y="1524"/>
                  </a:lnTo>
                  <a:lnTo>
                    <a:pt x="2117" y="1529"/>
                  </a:lnTo>
                  <a:lnTo>
                    <a:pt x="2106" y="1536"/>
                  </a:lnTo>
                  <a:lnTo>
                    <a:pt x="2097" y="1543"/>
                  </a:lnTo>
                  <a:lnTo>
                    <a:pt x="2087" y="1550"/>
                  </a:lnTo>
                  <a:lnTo>
                    <a:pt x="2078" y="1559"/>
                  </a:lnTo>
                  <a:lnTo>
                    <a:pt x="2070" y="1568"/>
                  </a:lnTo>
                  <a:lnTo>
                    <a:pt x="2053" y="1587"/>
                  </a:lnTo>
                  <a:lnTo>
                    <a:pt x="2037" y="1607"/>
                  </a:lnTo>
                  <a:lnTo>
                    <a:pt x="2022" y="1629"/>
                  </a:lnTo>
                  <a:lnTo>
                    <a:pt x="2009" y="1652"/>
                  </a:lnTo>
                  <a:lnTo>
                    <a:pt x="1996" y="1675"/>
                  </a:lnTo>
                  <a:lnTo>
                    <a:pt x="1985" y="1698"/>
                  </a:lnTo>
                  <a:lnTo>
                    <a:pt x="1974" y="1720"/>
                  </a:lnTo>
                  <a:lnTo>
                    <a:pt x="1965" y="1742"/>
                  </a:lnTo>
                  <a:lnTo>
                    <a:pt x="1957" y="1763"/>
                  </a:lnTo>
                  <a:lnTo>
                    <a:pt x="1950" y="1781"/>
                  </a:lnTo>
                  <a:lnTo>
                    <a:pt x="1944" y="1797"/>
                  </a:lnTo>
                  <a:lnTo>
                    <a:pt x="1939" y="1810"/>
                  </a:lnTo>
                  <a:lnTo>
                    <a:pt x="1932" y="1830"/>
                  </a:lnTo>
                  <a:lnTo>
                    <a:pt x="1928" y="1839"/>
                  </a:lnTo>
                  <a:lnTo>
                    <a:pt x="1925" y="1841"/>
                  </a:lnTo>
                  <a:lnTo>
                    <a:pt x="1923" y="1841"/>
                  </a:lnTo>
                  <a:lnTo>
                    <a:pt x="1918" y="1841"/>
                  </a:lnTo>
                  <a:lnTo>
                    <a:pt x="1914" y="1840"/>
                  </a:lnTo>
                  <a:lnTo>
                    <a:pt x="1903" y="1838"/>
                  </a:lnTo>
                  <a:lnTo>
                    <a:pt x="1888" y="1835"/>
                  </a:lnTo>
                  <a:lnTo>
                    <a:pt x="1874" y="1831"/>
                  </a:lnTo>
                  <a:lnTo>
                    <a:pt x="1861" y="1829"/>
                  </a:lnTo>
                  <a:lnTo>
                    <a:pt x="1850" y="1826"/>
                  </a:lnTo>
                  <a:lnTo>
                    <a:pt x="1848" y="1826"/>
                  </a:lnTo>
                  <a:lnTo>
                    <a:pt x="1849" y="1830"/>
                  </a:lnTo>
                  <a:lnTo>
                    <a:pt x="1851" y="1855"/>
                  </a:lnTo>
                  <a:lnTo>
                    <a:pt x="1853" y="1882"/>
                  </a:lnTo>
                  <a:lnTo>
                    <a:pt x="1858" y="1917"/>
                  </a:lnTo>
                  <a:lnTo>
                    <a:pt x="1862" y="1937"/>
                  </a:lnTo>
                  <a:lnTo>
                    <a:pt x="1867" y="1957"/>
                  </a:lnTo>
                  <a:lnTo>
                    <a:pt x="1873" y="1978"/>
                  </a:lnTo>
                  <a:lnTo>
                    <a:pt x="1879" y="1999"/>
                  </a:lnTo>
                  <a:lnTo>
                    <a:pt x="1887" y="2019"/>
                  </a:lnTo>
                  <a:lnTo>
                    <a:pt x="1897" y="2040"/>
                  </a:lnTo>
                  <a:lnTo>
                    <a:pt x="1907" y="2060"/>
                  </a:lnTo>
                  <a:lnTo>
                    <a:pt x="1916" y="2078"/>
                  </a:lnTo>
                  <a:lnTo>
                    <a:pt x="1936" y="2110"/>
                  </a:lnTo>
                  <a:lnTo>
                    <a:pt x="1952" y="2136"/>
                  </a:lnTo>
                  <a:lnTo>
                    <a:pt x="1967" y="2159"/>
                  </a:lnTo>
                  <a:lnTo>
                    <a:pt x="1969" y="2163"/>
                  </a:lnTo>
                  <a:lnTo>
                    <a:pt x="1970" y="2160"/>
                  </a:lnTo>
                  <a:lnTo>
                    <a:pt x="1979" y="2139"/>
                  </a:lnTo>
                  <a:lnTo>
                    <a:pt x="1987" y="2117"/>
                  </a:lnTo>
                  <a:lnTo>
                    <a:pt x="1998" y="2089"/>
                  </a:lnTo>
                  <a:lnTo>
                    <a:pt x="2013" y="2057"/>
                  </a:lnTo>
                  <a:lnTo>
                    <a:pt x="2029" y="2022"/>
                  </a:lnTo>
                  <a:lnTo>
                    <a:pt x="2048" y="1988"/>
                  </a:lnTo>
                  <a:lnTo>
                    <a:pt x="2066" y="1958"/>
                  </a:lnTo>
                  <a:lnTo>
                    <a:pt x="2083" y="1931"/>
                  </a:lnTo>
                  <a:lnTo>
                    <a:pt x="2096" y="1912"/>
                  </a:lnTo>
                  <a:lnTo>
                    <a:pt x="2109" y="1893"/>
                  </a:lnTo>
                  <a:lnTo>
                    <a:pt x="2110" y="1890"/>
                  </a:lnTo>
                  <a:lnTo>
                    <a:pt x="2109" y="1890"/>
                  </a:lnTo>
                  <a:lnTo>
                    <a:pt x="2095" y="1886"/>
                  </a:lnTo>
                  <a:lnTo>
                    <a:pt x="2081" y="1883"/>
                  </a:lnTo>
                  <a:lnTo>
                    <a:pt x="2064" y="1879"/>
                  </a:lnTo>
                  <a:lnTo>
                    <a:pt x="2046" y="1874"/>
                  </a:lnTo>
                  <a:lnTo>
                    <a:pt x="2033" y="1870"/>
                  </a:lnTo>
                  <a:lnTo>
                    <a:pt x="2019" y="1867"/>
                  </a:lnTo>
                  <a:lnTo>
                    <a:pt x="2017" y="1867"/>
                  </a:lnTo>
                  <a:lnTo>
                    <a:pt x="2018" y="1865"/>
                  </a:lnTo>
                  <a:lnTo>
                    <a:pt x="2026" y="1849"/>
                  </a:lnTo>
                  <a:lnTo>
                    <a:pt x="2036" y="1832"/>
                  </a:lnTo>
                  <a:lnTo>
                    <a:pt x="2050" y="1807"/>
                  </a:lnTo>
                  <a:lnTo>
                    <a:pt x="2061" y="1793"/>
                  </a:lnTo>
                  <a:lnTo>
                    <a:pt x="2074" y="1776"/>
                  </a:lnTo>
                  <a:lnTo>
                    <a:pt x="2089" y="1757"/>
                  </a:lnTo>
                  <a:lnTo>
                    <a:pt x="2107" y="1737"/>
                  </a:lnTo>
                  <a:lnTo>
                    <a:pt x="2128" y="1715"/>
                  </a:lnTo>
                  <a:lnTo>
                    <a:pt x="2151" y="1692"/>
                  </a:lnTo>
                  <a:lnTo>
                    <a:pt x="2176" y="1668"/>
                  </a:lnTo>
                  <a:lnTo>
                    <a:pt x="2201" y="1645"/>
                  </a:lnTo>
                  <a:lnTo>
                    <a:pt x="2225" y="1622"/>
                  </a:lnTo>
                  <a:lnTo>
                    <a:pt x="2248" y="1600"/>
                  </a:lnTo>
                  <a:lnTo>
                    <a:pt x="2270" y="1581"/>
                  </a:lnTo>
                  <a:lnTo>
                    <a:pt x="2288" y="1565"/>
                  </a:lnTo>
                  <a:lnTo>
                    <a:pt x="2313" y="1543"/>
                  </a:lnTo>
                  <a:lnTo>
                    <a:pt x="2325" y="1532"/>
                  </a:lnTo>
                  <a:lnTo>
                    <a:pt x="2329" y="1528"/>
                  </a:lnTo>
                  <a:lnTo>
                    <a:pt x="2330" y="1527"/>
                  </a:lnTo>
                  <a:lnTo>
                    <a:pt x="2330" y="1527"/>
                  </a:lnTo>
                  <a:lnTo>
                    <a:pt x="2326" y="1526"/>
                  </a:lnTo>
                  <a:lnTo>
                    <a:pt x="2317" y="1524"/>
                  </a:lnTo>
                  <a:lnTo>
                    <a:pt x="2298" y="1518"/>
                  </a:lnTo>
                  <a:lnTo>
                    <a:pt x="2285" y="1515"/>
                  </a:lnTo>
                  <a:lnTo>
                    <a:pt x="2269" y="1512"/>
                  </a:lnTo>
                  <a:lnTo>
                    <a:pt x="2251" y="1508"/>
                  </a:lnTo>
                  <a:lnTo>
                    <a:pt x="2232" y="1506"/>
                  </a:lnTo>
                  <a:lnTo>
                    <a:pt x="2211" y="1505"/>
                  </a:lnTo>
                  <a:lnTo>
                    <a:pt x="2189" y="1505"/>
                  </a:lnTo>
                  <a:lnTo>
                    <a:pt x="2179" y="1506"/>
                  </a:lnTo>
                  <a:lnTo>
                    <a:pt x="2167" y="1508"/>
                  </a:lnTo>
                  <a:lnTo>
                    <a:pt x="2157" y="1511"/>
                  </a:lnTo>
                  <a:lnTo>
                    <a:pt x="2147" y="1514"/>
                  </a:lnTo>
                  <a:close/>
                  <a:moveTo>
                    <a:pt x="1312" y="2009"/>
                  </a:moveTo>
                  <a:lnTo>
                    <a:pt x="1318" y="1999"/>
                  </a:lnTo>
                  <a:lnTo>
                    <a:pt x="1323" y="1988"/>
                  </a:lnTo>
                  <a:lnTo>
                    <a:pt x="1327" y="1978"/>
                  </a:lnTo>
                  <a:lnTo>
                    <a:pt x="1330" y="1967"/>
                  </a:lnTo>
                  <a:lnTo>
                    <a:pt x="1332" y="1955"/>
                  </a:lnTo>
                  <a:lnTo>
                    <a:pt x="1335" y="1943"/>
                  </a:lnTo>
                  <a:lnTo>
                    <a:pt x="1336" y="1931"/>
                  </a:lnTo>
                  <a:lnTo>
                    <a:pt x="1337" y="1919"/>
                  </a:lnTo>
                  <a:lnTo>
                    <a:pt x="1338" y="1893"/>
                  </a:lnTo>
                  <a:lnTo>
                    <a:pt x="1337" y="1867"/>
                  </a:lnTo>
                  <a:lnTo>
                    <a:pt x="1334" y="1840"/>
                  </a:lnTo>
                  <a:lnTo>
                    <a:pt x="1331" y="1814"/>
                  </a:lnTo>
                  <a:lnTo>
                    <a:pt x="1326" y="1789"/>
                  </a:lnTo>
                  <a:lnTo>
                    <a:pt x="1320" y="1764"/>
                  </a:lnTo>
                  <a:lnTo>
                    <a:pt x="1314" y="1740"/>
                  </a:lnTo>
                  <a:lnTo>
                    <a:pt x="1306" y="1717"/>
                  </a:lnTo>
                  <a:lnTo>
                    <a:pt x="1300" y="1696"/>
                  </a:lnTo>
                  <a:lnTo>
                    <a:pt x="1294" y="1678"/>
                  </a:lnTo>
                  <a:lnTo>
                    <a:pt x="1288" y="1662"/>
                  </a:lnTo>
                  <a:lnTo>
                    <a:pt x="1282" y="1649"/>
                  </a:lnTo>
                  <a:lnTo>
                    <a:pt x="1276" y="1629"/>
                  </a:lnTo>
                  <a:lnTo>
                    <a:pt x="1273" y="1619"/>
                  </a:lnTo>
                  <a:lnTo>
                    <a:pt x="1274" y="1616"/>
                  </a:lnTo>
                  <a:lnTo>
                    <a:pt x="1276" y="1614"/>
                  </a:lnTo>
                  <a:lnTo>
                    <a:pt x="1278" y="1612"/>
                  </a:lnTo>
                  <a:lnTo>
                    <a:pt x="1282" y="1609"/>
                  </a:lnTo>
                  <a:lnTo>
                    <a:pt x="1294" y="1604"/>
                  </a:lnTo>
                  <a:lnTo>
                    <a:pt x="1306" y="1597"/>
                  </a:lnTo>
                  <a:lnTo>
                    <a:pt x="1320" y="1591"/>
                  </a:lnTo>
                  <a:lnTo>
                    <a:pt x="1331" y="1585"/>
                  </a:lnTo>
                  <a:lnTo>
                    <a:pt x="1342" y="1579"/>
                  </a:lnTo>
                  <a:lnTo>
                    <a:pt x="1343" y="1578"/>
                  </a:lnTo>
                  <a:lnTo>
                    <a:pt x="1341" y="1576"/>
                  </a:lnTo>
                  <a:lnTo>
                    <a:pt x="1322" y="1558"/>
                  </a:lnTo>
                  <a:lnTo>
                    <a:pt x="1303" y="1539"/>
                  </a:lnTo>
                  <a:lnTo>
                    <a:pt x="1276" y="1515"/>
                  </a:lnTo>
                  <a:lnTo>
                    <a:pt x="1262" y="1503"/>
                  </a:lnTo>
                  <a:lnTo>
                    <a:pt x="1245" y="1489"/>
                  </a:lnTo>
                  <a:lnTo>
                    <a:pt x="1227" y="1477"/>
                  </a:lnTo>
                  <a:lnTo>
                    <a:pt x="1208" y="1466"/>
                  </a:lnTo>
                  <a:lnTo>
                    <a:pt x="1188" y="1454"/>
                  </a:lnTo>
                  <a:lnTo>
                    <a:pt x="1168" y="1445"/>
                  </a:lnTo>
                  <a:lnTo>
                    <a:pt x="1149" y="1436"/>
                  </a:lnTo>
                  <a:lnTo>
                    <a:pt x="1129" y="1428"/>
                  </a:lnTo>
                  <a:lnTo>
                    <a:pt x="1093" y="1416"/>
                  </a:lnTo>
                  <a:lnTo>
                    <a:pt x="1065" y="1407"/>
                  </a:lnTo>
                  <a:lnTo>
                    <a:pt x="1038" y="1398"/>
                  </a:lnTo>
                  <a:lnTo>
                    <a:pt x="1033" y="1397"/>
                  </a:lnTo>
                  <a:lnTo>
                    <a:pt x="1034" y="1400"/>
                  </a:lnTo>
                  <a:lnTo>
                    <a:pt x="1042" y="1421"/>
                  </a:lnTo>
                  <a:lnTo>
                    <a:pt x="1049" y="1443"/>
                  </a:lnTo>
                  <a:lnTo>
                    <a:pt x="1059" y="1473"/>
                  </a:lnTo>
                  <a:lnTo>
                    <a:pt x="1069" y="1506"/>
                  </a:lnTo>
                  <a:lnTo>
                    <a:pt x="1078" y="1543"/>
                  </a:lnTo>
                  <a:lnTo>
                    <a:pt x="1085" y="1580"/>
                  </a:lnTo>
                  <a:lnTo>
                    <a:pt x="1090" y="1616"/>
                  </a:lnTo>
                  <a:lnTo>
                    <a:pt x="1095" y="1647"/>
                  </a:lnTo>
                  <a:lnTo>
                    <a:pt x="1097" y="1671"/>
                  </a:lnTo>
                  <a:lnTo>
                    <a:pt x="1100" y="1693"/>
                  </a:lnTo>
                  <a:lnTo>
                    <a:pt x="1100" y="1696"/>
                  </a:lnTo>
                  <a:lnTo>
                    <a:pt x="1102" y="1696"/>
                  </a:lnTo>
                  <a:lnTo>
                    <a:pt x="1114" y="1690"/>
                  </a:lnTo>
                  <a:lnTo>
                    <a:pt x="1128" y="1683"/>
                  </a:lnTo>
                  <a:lnTo>
                    <a:pt x="1143" y="1676"/>
                  </a:lnTo>
                  <a:lnTo>
                    <a:pt x="1159" y="1667"/>
                  </a:lnTo>
                  <a:lnTo>
                    <a:pt x="1172" y="1661"/>
                  </a:lnTo>
                  <a:lnTo>
                    <a:pt x="1185" y="1655"/>
                  </a:lnTo>
                  <a:lnTo>
                    <a:pt x="1187" y="1655"/>
                  </a:lnTo>
                  <a:lnTo>
                    <a:pt x="1188" y="1657"/>
                  </a:lnTo>
                  <a:lnTo>
                    <a:pt x="1191" y="1675"/>
                  </a:lnTo>
                  <a:lnTo>
                    <a:pt x="1195" y="1693"/>
                  </a:lnTo>
                  <a:lnTo>
                    <a:pt x="1199" y="1722"/>
                  </a:lnTo>
                  <a:lnTo>
                    <a:pt x="1200" y="1740"/>
                  </a:lnTo>
                  <a:lnTo>
                    <a:pt x="1201" y="1761"/>
                  </a:lnTo>
                  <a:lnTo>
                    <a:pt x="1201" y="1784"/>
                  </a:lnTo>
                  <a:lnTo>
                    <a:pt x="1200" y="1812"/>
                  </a:lnTo>
                  <a:lnTo>
                    <a:pt x="1198" y="1842"/>
                  </a:lnTo>
                  <a:lnTo>
                    <a:pt x="1195" y="1875"/>
                  </a:lnTo>
                  <a:lnTo>
                    <a:pt x="1192" y="1909"/>
                  </a:lnTo>
                  <a:lnTo>
                    <a:pt x="1188" y="1943"/>
                  </a:lnTo>
                  <a:lnTo>
                    <a:pt x="1183" y="1976"/>
                  </a:lnTo>
                  <a:lnTo>
                    <a:pt x="1179" y="2008"/>
                  </a:lnTo>
                  <a:lnTo>
                    <a:pt x="1176" y="2036"/>
                  </a:lnTo>
                  <a:lnTo>
                    <a:pt x="1171" y="2060"/>
                  </a:lnTo>
                  <a:lnTo>
                    <a:pt x="1167" y="2092"/>
                  </a:lnTo>
                  <a:lnTo>
                    <a:pt x="1164" y="2109"/>
                  </a:lnTo>
                  <a:lnTo>
                    <a:pt x="1163" y="2116"/>
                  </a:lnTo>
                  <a:lnTo>
                    <a:pt x="1163" y="2116"/>
                  </a:lnTo>
                  <a:lnTo>
                    <a:pt x="1167" y="2115"/>
                  </a:lnTo>
                  <a:lnTo>
                    <a:pt x="1193" y="2102"/>
                  </a:lnTo>
                  <a:lnTo>
                    <a:pt x="1206" y="2096"/>
                  </a:lnTo>
                  <a:lnTo>
                    <a:pt x="1220" y="2089"/>
                  </a:lnTo>
                  <a:lnTo>
                    <a:pt x="1237" y="2079"/>
                  </a:lnTo>
                  <a:lnTo>
                    <a:pt x="1253" y="2069"/>
                  </a:lnTo>
                  <a:lnTo>
                    <a:pt x="1270" y="2057"/>
                  </a:lnTo>
                  <a:lnTo>
                    <a:pt x="1286" y="2043"/>
                  </a:lnTo>
                  <a:lnTo>
                    <a:pt x="1293" y="2035"/>
                  </a:lnTo>
                  <a:lnTo>
                    <a:pt x="1300" y="2027"/>
                  </a:lnTo>
                  <a:lnTo>
                    <a:pt x="1307" y="2018"/>
                  </a:lnTo>
                  <a:lnTo>
                    <a:pt x="1312" y="2009"/>
                  </a:lnTo>
                  <a:close/>
                  <a:moveTo>
                    <a:pt x="763" y="998"/>
                  </a:moveTo>
                  <a:lnTo>
                    <a:pt x="671" y="998"/>
                  </a:lnTo>
                  <a:lnTo>
                    <a:pt x="671" y="417"/>
                  </a:lnTo>
                  <a:lnTo>
                    <a:pt x="654" y="433"/>
                  </a:lnTo>
                  <a:lnTo>
                    <a:pt x="633" y="448"/>
                  </a:lnTo>
                  <a:lnTo>
                    <a:pt x="610" y="464"/>
                  </a:lnTo>
                  <a:lnTo>
                    <a:pt x="585" y="480"/>
                  </a:lnTo>
                  <a:lnTo>
                    <a:pt x="559" y="495"/>
                  </a:lnTo>
                  <a:lnTo>
                    <a:pt x="534" y="507"/>
                  </a:lnTo>
                  <a:lnTo>
                    <a:pt x="511" y="517"/>
                  </a:lnTo>
                  <a:lnTo>
                    <a:pt x="489" y="527"/>
                  </a:lnTo>
                  <a:lnTo>
                    <a:pt x="489" y="439"/>
                  </a:lnTo>
                  <a:lnTo>
                    <a:pt x="507" y="429"/>
                  </a:lnTo>
                  <a:lnTo>
                    <a:pt x="526" y="420"/>
                  </a:lnTo>
                  <a:lnTo>
                    <a:pt x="544" y="410"/>
                  </a:lnTo>
                  <a:lnTo>
                    <a:pt x="560" y="398"/>
                  </a:lnTo>
                  <a:lnTo>
                    <a:pt x="577" y="388"/>
                  </a:lnTo>
                  <a:lnTo>
                    <a:pt x="592" y="376"/>
                  </a:lnTo>
                  <a:lnTo>
                    <a:pt x="608" y="364"/>
                  </a:lnTo>
                  <a:lnTo>
                    <a:pt x="623" y="352"/>
                  </a:lnTo>
                  <a:lnTo>
                    <a:pt x="636" y="338"/>
                  </a:lnTo>
                  <a:lnTo>
                    <a:pt x="650" y="326"/>
                  </a:lnTo>
                  <a:lnTo>
                    <a:pt x="661" y="313"/>
                  </a:lnTo>
                  <a:lnTo>
                    <a:pt x="671" y="301"/>
                  </a:lnTo>
                  <a:lnTo>
                    <a:pt x="682" y="289"/>
                  </a:lnTo>
                  <a:lnTo>
                    <a:pt x="690" y="276"/>
                  </a:lnTo>
                  <a:lnTo>
                    <a:pt x="697" y="265"/>
                  </a:lnTo>
                  <a:lnTo>
                    <a:pt x="705" y="252"/>
                  </a:lnTo>
                  <a:lnTo>
                    <a:pt x="763" y="252"/>
                  </a:lnTo>
                  <a:lnTo>
                    <a:pt x="763" y="998"/>
                  </a:lnTo>
                  <a:close/>
                  <a:moveTo>
                    <a:pt x="1302" y="2688"/>
                  </a:moveTo>
                  <a:lnTo>
                    <a:pt x="1328" y="2685"/>
                  </a:lnTo>
                  <a:lnTo>
                    <a:pt x="1331" y="2695"/>
                  </a:lnTo>
                  <a:lnTo>
                    <a:pt x="1334" y="2704"/>
                  </a:lnTo>
                  <a:lnTo>
                    <a:pt x="1338" y="2711"/>
                  </a:lnTo>
                  <a:lnTo>
                    <a:pt x="1344" y="2717"/>
                  </a:lnTo>
                  <a:lnTo>
                    <a:pt x="1350" y="2721"/>
                  </a:lnTo>
                  <a:lnTo>
                    <a:pt x="1356" y="2724"/>
                  </a:lnTo>
                  <a:lnTo>
                    <a:pt x="1363" y="2726"/>
                  </a:lnTo>
                  <a:lnTo>
                    <a:pt x="1371" y="2726"/>
                  </a:lnTo>
                  <a:lnTo>
                    <a:pt x="1380" y="2726"/>
                  </a:lnTo>
                  <a:lnTo>
                    <a:pt x="1387" y="2723"/>
                  </a:lnTo>
                  <a:lnTo>
                    <a:pt x="1395" y="2719"/>
                  </a:lnTo>
                  <a:lnTo>
                    <a:pt x="1402" y="2714"/>
                  </a:lnTo>
                  <a:lnTo>
                    <a:pt x="1408" y="2707"/>
                  </a:lnTo>
                  <a:lnTo>
                    <a:pt x="1411" y="2699"/>
                  </a:lnTo>
                  <a:lnTo>
                    <a:pt x="1414" y="2691"/>
                  </a:lnTo>
                  <a:lnTo>
                    <a:pt x="1414" y="2682"/>
                  </a:lnTo>
                  <a:lnTo>
                    <a:pt x="1414" y="2674"/>
                  </a:lnTo>
                  <a:lnTo>
                    <a:pt x="1412" y="2665"/>
                  </a:lnTo>
                  <a:lnTo>
                    <a:pt x="1408" y="2659"/>
                  </a:lnTo>
                  <a:lnTo>
                    <a:pt x="1403" y="2652"/>
                  </a:lnTo>
                  <a:lnTo>
                    <a:pt x="1397" y="2647"/>
                  </a:lnTo>
                  <a:lnTo>
                    <a:pt x="1389" y="2644"/>
                  </a:lnTo>
                  <a:lnTo>
                    <a:pt x="1381" y="2641"/>
                  </a:lnTo>
                  <a:lnTo>
                    <a:pt x="1373" y="2640"/>
                  </a:lnTo>
                  <a:lnTo>
                    <a:pt x="1364" y="2641"/>
                  </a:lnTo>
                  <a:lnTo>
                    <a:pt x="1354" y="2644"/>
                  </a:lnTo>
                  <a:lnTo>
                    <a:pt x="1357" y="2621"/>
                  </a:lnTo>
                  <a:lnTo>
                    <a:pt x="1359" y="2621"/>
                  </a:lnTo>
                  <a:lnTo>
                    <a:pt x="1361" y="2621"/>
                  </a:lnTo>
                  <a:lnTo>
                    <a:pt x="1370" y="2621"/>
                  </a:lnTo>
                  <a:lnTo>
                    <a:pt x="1377" y="2619"/>
                  </a:lnTo>
                  <a:lnTo>
                    <a:pt x="1385" y="2616"/>
                  </a:lnTo>
                  <a:lnTo>
                    <a:pt x="1391" y="2612"/>
                  </a:lnTo>
                  <a:lnTo>
                    <a:pt x="1398" y="2607"/>
                  </a:lnTo>
                  <a:lnTo>
                    <a:pt x="1402" y="2601"/>
                  </a:lnTo>
                  <a:lnTo>
                    <a:pt x="1404" y="2594"/>
                  </a:lnTo>
                  <a:lnTo>
                    <a:pt x="1405" y="2586"/>
                  </a:lnTo>
                  <a:lnTo>
                    <a:pt x="1405" y="2578"/>
                  </a:lnTo>
                  <a:lnTo>
                    <a:pt x="1403" y="2572"/>
                  </a:lnTo>
                  <a:lnTo>
                    <a:pt x="1400" y="2566"/>
                  </a:lnTo>
                  <a:lnTo>
                    <a:pt x="1395" y="2562"/>
                  </a:lnTo>
                  <a:lnTo>
                    <a:pt x="1390" y="2558"/>
                  </a:lnTo>
                  <a:lnTo>
                    <a:pt x="1384" y="2555"/>
                  </a:lnTo>
                  <a:lnTo>
                    <a:pt x="1378" y="2552"/>
                  </a:lnTo>
                  <a:lnTo>
                    <a:pt x="1370" y="2551"/>
                  </a:lnTo>
                  <a:lnTo>
                    <a:pt x="1362" y="2552"/>
                  </a:lnTo>
                  <a:lnTo>
                    <a:pt x="1356" y="2555"/>
                  </a:lnTo>
                  <a:lnTo>
                    <a:pt x="1350" y="2558"/>
                  </a:lnTo>
                  <a:lnTo>
                    <a:pt x="1345" y="2562"/>
                  </a:lnTo>
                  <a:lnTo>
                    <a:pt x="1339" y="2567"/>
                  </a:lnTo>
                  <a:lnTo>
                    <a:pt x="1336" y="2574"/>
                  </a:lnTo>
                  <a:lnTo>
                    <a:pt x="1333" y="2581"/>
                  </a:lnTo>
                  <a:lnTo>
                    <a:pt x="1331" y="2591"/>
                  </a:lnTo>
                  <a:lnTo>
                    <a:pt x="1305" y="2586"/>
                  </a:lnTo>
                  <a:lnTo>
                    <a:pt x="1308" y="2573"/>
                  </a:lnTo>
                  <a:lnTo>
                    <a:pt x="1312" y="2563"/>
                  </a:lnTo>
                  <a:lnTo>
                    <a:pt x="1316" y="2558"/>
                  </a:lnTo>
                  <a:lnTo>
                    <a:pt x="1319" y="2552"/>
                  </a:lnTo>
                  <a:lnTo>
                    <a:pt x="1323" y="2548"/>
                  </a:lnTo>
                  <a:lnTo>
                    <a:pt x="1327" y="2545"/>
                  </a:lnTo>
                  <a:lnTo>
                    <a:pt x="1331" y="2541"/>
                  </a:lnTo>
                  <a:lnTo>
                    <a:pt x="1336" y="2539"/>
                  </a:lnTo>
                  <a:lnTo>
                    <a:pt x="1341" y="2536"/>
                  </a:lnTo>
                  <a:lnTo>
                    <a:pt x="1346" y="2534"/>
                  </a:lnTo>
                  <a:lnTo>
                    <a:pt x="1357" y="2532"/>
                  </a:lnTo>
                  <a:lnTo>
                    <a:pt x="1370" y="2531"/>
                  </a:lnTo>
                  <a:lnTo>
                    <a:pt x="1378" y="2531"/>
                  </a:lnTo>
                  <a:lnTo>
                    <a:pt x="1386" y="2533"/>
                  </a:lnTo>
                  <a:lnTo>
                    <a:pt x="1394" y="2535"/>
                  </a:lnTo>
                  <a:lnTo>
                    <a:pt x="1402" y="2538"/>
                  </a:lnTo>
                  <a:lnTo>
                    <a:pt x="1409" y="2542"/>
                  </a:lnTo>
                  <a:lnTo>
                    <a:pt x="1414" y="2546"/>
                  </a:lnTo>
                  <a:lnTo>
                    <a:pt x="1419" y="2552"/>
                  </a:lnTo>
                  <a:lnTo>
                    <a:pt x="1425" y="2559"/>
                  </a:lnTo>
                  <a:lnTo>
                    <a:pt x="1428" y="2565"/>
                  </a:lnTo>
                  <a:lnTo>
                    <a:pt x="1430" y="2572"/>
                  </a:lnTo>
                  <a:lnTo>
                    <a:pt x="1432" y="2578"/>
                  </a:lnTo>
                  <a:lnTo>
                    <a:pt x="1432" y="2586"/>
                  </a:lnTo>
                  <a:lnTo>
                    <a:pt x="1432" y="2593"/>
                  </a:lnTo>
                  <a:lnTo>
                    <a:pt x="1430" y="2599"/>
                  </a:lnTo>
                  <a:lnTo>
                    <a:pt x="1428" y="2605"/>
                  </a:lnTo>
                  <a:lnTo>
                    <a:pt x="1425" y="2610"/>
                  </a:lnTo>
                  <a:lnTo>
                    <a:pt x="1420" y="2617"/>
                  </a:lnTo>
                  <a:lnTo>
                    <a:pt x="1415" y="2621"/>
                  </a:lnTo>
                  <a:lnTo>
                    <a:pt x="1409" y="2625"/>
                  </a:lnTo>
                  <a:lnTo>
                    <a:pt x="1403" y="2629"/>
                  </a:lnTo>
                  <a:lnTo>
                    <a:pt x="1411" y="2632"/>
                  </a:lnTo>
                  <a:lnTo>
                    <a:pt x="1419" y="2635"/>
                  </a:lnTo>
                  <a:lnTo>
                    <a:pt x="1427" y="2640"/>
                  </a:lnTo>
                  <a:lnTo>
                    <a:pt x="1432" y="2647"/>
                  </a:lnTo>
                  <a:lnTo>
                    <a:pt x="1437" y="2655"/>
                  </a:lnTo>
                  <a:lnTo>
                    <a:pt x="1440" y="2662"/>
                  </a:lnTo>
                  <a:lnTo>
                    <a:pt x="1442" y="2671"/>
                  </a:lnTo>
                  <a:lnTo>
                    <a:pt x="1442" y="2682"/>
                  </a:lnTo>
                  <a:lnTo>
                    <a:pt x="1442" y="2688"/>
                  </a:lnTo>
                  <a:lnTo>
                    <a:pt x="1441" y="2695"/>
                  </a:lnTo>
                  <a:lnTo>
                    <a:pt x="1440" y="2702"/>
                  </a:lnTo>
                  <a:lnTo>
                    <a:pt x="1437" y="2708"/>
                  </a:lnTo>
                  <a:lnTo>
                    <a:pt x="1435" y="2713"/>
                  </a:lnTo>
                  <a:lnTo>
                    <a:pt x="1431" y="2719"/>
                  </a:lnTo>
                  <a:lnTo>
                    <a:pt x="1427" y="2724"/>
                  </a:lnTo>
                  <a:lnTo>
                    <a:pt x="1422" y="2729"/>
                  </a:lnTo>
                  <a:lnTo>
                    <a:pt x="1416" y="2734"/>
                  </a:lnTo>
                  <a:lnTo>
                    <a:pt x="1411" y="2738"/>
                  </a:lnTo>
                  <a:lnTo>
                    <a:pt x="1405" y="2741"/>
                  </a:lnTo>
                  <a:lnTo>
                    <a:pt x="1399" y="2744"/>
                  </a:lnTo>
                  <a:lnTo>
                    <a:pt x="1392" y="2746"/>
                  </a:lnTo>
                  <a:lnTo>
                    <a:pt x="1385" y="2747"/>
                  </a:lnTo>
                  <a:lnTo>
                    <a:pt x="1378" y="2748"/>
                  </a:lnTo>
                  <a:lnTo>
                    <a:pt x="1371" y="2748"/>
                  </a:lnTo>
                  <a:lnTo>
                    <a:pt x="1363" y="2748"/>
                  </a:lnTo>
                  <a:lnTo>
                    <a:pt x="1357" y="2747"/>
                  </a:lnTo>
                  <a:lnTo>
                    <a:pt x="1351" y="2746"/>
                  </a:lnTo>
                  <a:lnTo>
                    <a:pt x="1345" y="2744"/>
                  </a:lnTo>
                  <a:lnTo>
                    <a:pt x="1338" y="2742"/>
                  </a:lnTo>
                  <a:lnTo>
                    <a:pt x="1333" y="2739"/>
                  </a:lnTo>
                  <a:lnTo>
                    <a:pt x="1328" y="2736"/>
                  </a:lnTo>
                  <a:lnTo>
                    <a:pt x="1324" y="2732"/>
                  </a:lnTo>
                  <a:lnTo>
                    <a:pt x="1319" y="2727"/>
                  </a:lnTo>
                  <a:lnTo>
                    <a:pt x="1316" y="2722"/>
                  </a:lnTo>
                  <a:lnTo>
                    <a:pt x="1311" y="2718"/>
                  </a:lnTo>
                  <a:lnTo>
                    <a:pt x="1308" y="2713"/>
                  </a:lnTo>
                  <a:lnTo>
                    <a:pt x="1306" y="2707"/>
                  </a:lnTo>
                  <a:lnTo>
                    <a:pt x="1304" y="2700"/>
                  </a:lnTo>
                  <a:lnTo>
                    <a:pt x="1303" y="2694"/>
                  </a:lnTo>
                  <a:lnTo>
                    <a:pt x="1302" y="2688"/>
                  </a:lnTo>
                  <a:close/>
                  <a:moveTo>
                    <a:pt x="2898" y="1302"/>
                  </a:moveTo>
                  <a:lnTo>
                    <a:pt x="2898" y="1352"/>
                  </a:lnTo>
                  <a:lnTo>
                    <a:pt x="2615" y="1352"/>
                  </a:lnTo>
                  <a:lnTo>
                    <a:pt x="2615" y="1342"/>
                  </a:lnTo>
                  <a:lnTo>
                    <a:pt x="2616" y="1333"/>
                  </a:lnTo>
                  <a:lnTo>
                    <a:pt x="2618" y="1325"/>
                  </a:lnTo>
                  <a:lnTo>
                    <a:pt x="2621" y="1315"/>
                  </a:lnTo>
                  <a:lnTo>
                    <a:pt x="2627" y="1301"/>
                  </a:lnTo>
                  <a:lnTo>
                    <a:pt x="2635" y="1286"/>
                  </a:lnTo>
                  <a:lnTo>
                    <a:pt x="2645" y="1273"/>
                  </a:lnTo>
                  <a:lnTo>
                    <a:pt x="2656" y="1259"/>
                  </a:lnTo>
                  <a:lnTo>
                    <a:pt x="2668" y="1244"/>
                  </a:lnTo>
                  <a:lnTo>
                    <a:pt x="2685" y="1229"/>
                  </a:lnTo>
                  <a:lnTo>
                    <a:pt x="2704" y="1212"/>
                  </a:lnTo>
                  <a:lnTo>
                    <a:pt x="2725" y="1194"/>
                  </a:lnTo>
                  <a:lnTo>
                    <a:pt x="2757" y="1167"/>
                  </a:lnTo>
                  <a:lnTo>
                    <a:pt x="2783" y="1143"/>
                  </a:lnTo>
                  <a:lnTo>
                    <a:pt x="2794" y="1132"/>
                  </a:lnTo>
                  <a:lnTo>
                    <a:pt x="2803" y="1122"/>
                  </a:lnTo>
                  <a:lnTo>
                    <a:pt x="2812" y="1113"/>
                  </a:lnTo>
                  <a:lnTo>
                    <a:pt x="2819" y="1103"/>
                  </a:lnTo>
                  <a:lnTo>
                    <a:pt x="2824" y="1095"/>
                  </a:lnTo>
                  <a:lnTo>
                    <a:pt x="2829" y="1088"/>
                  </a:lnTo>
                  <a:lnTo>
                    <a:pt x="2833" y="1079"/>
                  </a:lnTo>
                  <a:lnTo>
                    <a:pt x="2838" y="1071"/>
                  </a:lnTo>
                  <a:lnTo>
                    <a:pt x="2840" y="1063"/>
                  </a:lnTo>
                  <a:lnTo>
                    <a:pt x="2842" y="1056"/>
                  </a:lnTo>
                  <a:lnTo>
                    <a:pt x="2843" y="1048"/>
                  </a:lnTo>
                  <a:lnTo>
                    <a:pt x="2844" y="1040"/>
                  </a:lnTo>
                  <a:lnTo>
                    <a:pt x="2843" y="1033"/>
                  </a:lnTo>
                  <a:lnTo>
                    <a:pt x="2842" y="1026"/>
                  </a:lnTo>
                  <a:lnTo>
                    <a:pt x="2841" y="1018"/>
                  </a:lnTo>
                  <a:lnTo>
                    <a:pt x="2838" y="1012"/>
                  </a:lnTo>
                  <a:lnTo>
                    <a:pt x="2834" y="1005"/>
                  </a:lnTo>
                  <a:lnTo>
                    <a:pt x="2831" y="1000"/>
                  </a:lnTo>
                  <a:lnTo>
                    <a:pt x="2826" y="994"/>
                  </a:lnTo>
                  <a:lnTo>
                    <a:pt x="2821" y="988"/>
                  </a:lnTo>
                  <a:lnTo>
                    <a:pt x="2815" y="983"/>
                  </a:lnTo>
                  <a:lnTo>
                    <a:pt x="2809" y="979"/>
                  </a:lnTo>
                  <a:lnTo>
                    <a:pt x="2802" y="975"/>
                  </a:lnTo>
                  <a:lnTo>
                    <a:pt x="2795" y="972"/>
                  </a:lnTo>
                  <a:lnTo>
                    <a:pt x="2788" y="970"/>
                  </a:lnTo>
                  <a:lnTo>
                    <a:pt x="2780" y="968"/>
                  </a:lnTo>
                  <a:lnTo>
                    <a:pt x="2771" y="967"/>
                  </a:lnTo>
                  <a:lnTo>
                    <a:pt x="2763" y="967"/>
                  </a:lnTo>
                  <a:lnTo>
                    <a:pt x="2754" y="967"/>
                  </a:lnTo>
                  <a:lnTo>
                    <a:pt x="2744" y="968"/>
                  </a:lnTo>
                  <a:lnTo>
                    <a:pt x="2736" y="970"/>
                  </a:lnTo>
                  <a:lnTo>
                    <a:pt x="2729" y="972"/>
                  </a:lnTo>
                  <a:lnTo>
                    <a:pt x="2720" y="975"/>
                  </a:lnTo>
                  <a:lnTo>
                    <a:pt x="2714" y="979"/>
                  </a:lnTo>
                  <a:lnTo>
                    <a:pt x="2708" y="984"/>
                  </a:lnTo>
                  <a:lnTo>
                    <a:pt x="2702" y="989"/>
                  </a:lnTo>
                  <a:lnTo>
                    <a:pt x="2697" y="996"/>
                  </a:lnTo>
                  <a:lnTo>
                    <a:pt x="2691" y="1002"/>
                  </a:lnTo>
                  <a:lnTo>
                    <a:pt x="2687" y="1009"/>
                  </a:lnTo>
                  <a:lnTo>
                    <a:pt x="2684" y="1016"/>
                  </a:lnTo>
                  <a:lnTo>
                    <a:pt x="2682" y="1025"/>
                  </a:lnTo>
                  <a:lnTo>
                    <a:pt x="2680" y="1033"/>
                  </a:lnTo>
                  <a:lnTo>
                    <a:pt x="2679" y="1042"/>
                  </a:lnTo>
                  <a:lnTo>
                    <a:pt x="2679" y="1052"/>
                  </a:lnTo>
                  <a:lnTo>
                    <a:pt x="2625" y="1046"/>
                  </a:lnTo>
                  <a:lnTo>
                    <a:pt x="2626" y="1032"/>
                  </a:lnTo>
                  <a:lnTo>
                    <a:pt x="2629" y="1018"/>
                  </a:lnTo>
                  <a:lnTo>
                    <a:pt x="2633" y="1005"/>
                  </a:lnTo>
                  <a:lnTo>
                    <a:pt x="2637" y="994"/>
                  </a:lnTo>
                  <a:lnTo>
                    <a:pt x="2644" y="982"/>
                  </a:lnTo>
                  <a:lnTo>
                    <a:pt x="2650" y="972"/>
                  </a:lnTo>
                  <a:lnTo>
                    <a:pt x="2658" y="962"/>
                  </a:lnTo>
                  <a:lnTo>
                    <a:pt x="2666" y="954"/>
                  </a:lnTo>
                  <a:lnTo>
                    <a:pt x="2676" y="947"/>
                  </a:lnTo>
                  <a:lnTo>
                    <a:pt x="2686" y="941"/>
                  </a:lnTo>
                  <a:lnTo>
                    <a:pt x="2698" y="936"/>
                  </a:lnTo>
                  <a:lnTo>
                    <a:pt x="2709" y="930"/>
                  </a:lnTo>
                  <a:lnTo>
                    <a:pt x="2721" y="927"/>
                  </a:lnTo>
                  <a:lnTo>
                    <a:pt x="2735" y="925"/>
                  </a:lnTo>
                  <a:lnTo>
                    <a:pt x="2748" y="923"/>
                  </a:lnTo>
                  <a:lnTo>
                    <a:pt x="2764" y="923"/>
                  </a:lnTo>
                  <a:lnTo>
                    <a:pt x="2778" y="923"/>
                  </a:lnTo>
                  <a:lnTo>
                    <a:pt x="2793" y="925"/>
                  </a:lnTo>
                  <a:lnTo>
                    <a:pt x="2806" y="927"/>
                  </a:lnTo>
                  <a:lnTo>
                    <a:pt x="2819" y="931"/>
                  </a:lnTo>
                  <a:lnTo>
                    <a:pt x="2830" y="937"/>
                  </a:lnTo>
                  <a:lnTo>
                    <a:pt x="2842" y="942"/>
                  </a:lnTo>
                  <a:lnTo>
                    <a:pt x="2852" y="949"/>
                  </a:lnTo>
                  <a:lnTo>
                    <a:pt x="2861" y="957"/>
                  </a:lnTo>
                  <a:lnTo>
                    <a:pt x="2870" y="966"/>
                  </a:lnTo>
                  <a:lnTo>
                    <a:pt x="2877" y="975"/>
                  </a:lnTo>
                  <a:lnTo>
                    <a:pt x="2883" y="985"/>
                  </a:lnTo>
                  <a:lnTo>
                    <a:pt x="2888" y="996"/>
                  </a:lnTo>
                  <a:lnTo>
                    <a:pt x="2893" y="1006"/>
                  </a:lnTo>
                  <a:lnTo>
                    <a:pt x="2895" y="1017"/>
                  </a:lnTo>
                  <a:lnTo>
                    <a:pt x="2897" y="1030"/>
                  </a:lnTo>
                  <a:lnTo>
                    <a:pt x="2898" y="1042"/>
                  </a:lnTo>
                  <a:lnTo>
                    <a:pt x="2897" y="1055"/>
                  </a:lnTo>
                  <a:lnTo>
                    <a:pt x="2895" y="1067"/>
                  </a:lnTo>
                  <a:lnTo>
                    <a:pt x="2892" y="1079"/>
                  </a:lnTo>
                  <a:lnTo>
                    <a:pt x="2886" y="1092"/>
                  </a:lnTo>
                  <a:lnTo>
                    <a:pt x="2880" y="1104"/>
                  </a:lnTo>
                  <a:lnTo>
                    <a:pt x="2873" y="1118"/>
                  </a:lnTo>
                  <a:lnTo>
                    <a:pt x="2864" y="1131"/>
                  </a:lnTo>
                  <a:lnTo>
                    <a:pt x="2852" y="1145"/>
                  </a:lnTo>
                  <a:lnTo>
                    <a:pt x="2838" y="1159"/>
                  </a:lnTo>
                  <a:lnTo>
                    <a:pt x="2819" y="1177"/>
                  </a:lnTo>
                  <a:lnTo>
                    <a:pt x="2797" y="1197"/>
                  </a:lnTo>
                  <a:lnTo>
                    <a:pt x="2771" y="1219"/>
                  </a:lnTo>
                  <a:lnTo>
                    <a:pt x="2749" y="1238"/>
                  </a:lnTo>
                  <a:lnTo>
                    <a:pt x="2732" y="1253"/>
                  </a:lnTo>
                  <a:lnTo>
                    <a:pt x="2718" y="1265"/>
                  </a:lnTo>
                  <a:lnTo>
                    <a:pt x="2710" y="1273"/>
                  </a:lnTo>
                  <a:lnTo>
                    <a:pt x="2698" y="1288"/>
                  </a:lnTo>
                  <a:lnTo>
                    <a:pt x="2687" y="1302"/>
                  </a:lnTo>
                  <a:lnTo>
                    <a:pt x="2898" y="1302"/>
                  </a:lnTo>
                  <a:close/>
                  <a:moveTo>
                    <a:pt x="1422" y="2451"/>
                  </a:moveTo>
                  <a:lnTo>
                    <a:pt x="1421" y="2451"/>
                  </a:lnTo>
                  <a:lnTo>
                    <a:pt x="1420" y="2451"/>
                  </a:lnTo>
                  <a:lnTo>
                    <a:pt x="1420" y="2450"/>
                  </a:lnTo>
                  <a:lnTo>
                    <a:pt x="1419" y="2450"/>
                  </a:lnTo>
                  <a:lnTo>
                    <a:pt x="1418" y="2450"/>
                  </a:lnTo>
                  <a:lnTo>
                    <a:pt x="1418" y="2450"/>
                  </a:lnTo>
                  <a:lnTo>
                    <a:pt x="1417" y="2450"/>
                  </a:lnTo>
                  <a:lnTo>
                    <a:pt x="1417" y="2449"/>
                  </a:lnTo>
                  <a:lnTo>
                    <a:pt x="1416" y="2449"/>
                  </a:lnTo>
                  <a:lnTo>
                    <a:pt x="1416" y="2449"/>
                  </a:lnTo>
                  <a:lnTo>
                    <a:pt x="1415" y="2449"/>
                  </a:lnTo>
                  <a:lnTo>
                    <a:pt x="1415" y="2449"/>
                  </a:lnTo>
                  <a:lnTo>
                    <a:pt x="1414" y="2449"/>
                  </a:lnTo>
                  <a:lnTo>
                    <a:pt x="1413" y="2448"/>
                  </a:lnTo>
                  <a:lnTo>
                    <a:pt x="1413" y="2448"/>
                  </a:lnTo>
                  <a:lnTo>
                    <a:pt x="1412" y="2448"/>
                  </a:lnTo>
                  <a:lnTo>
                    <a:pt x="1411" y="2448"/>
                  </a:lnTo>
                  <a:lnTo>
                    <a:pt x="1411" y="2448"/>
                  </a:lnTo>
                  <a:lnTo>
                    <a:pt x="1411" y="2448"/>
                  </a:lnTo>
                  <a:lnTo>
                    <a:pt x="1410" y="2448"/>
                  </a:lnTo>
                  <a:lnTo>
                    <a:pt x="1409" y="2447"/>
                  </a:lnTo>
                  <a:lnTo>
                    <a:pt x="1409" y="2447"/>
                  </a:lnTo>
                  <a:lnTo>
                    <a:pt x="1408" y="2447"/>
                  </a:lnTo>
                  <a:lnTo>
                    <a:pt x="1407" y="2447"/>
                  </a:lnTo>
                  <a:lnTo>
                    <a:pt x="1407" y="2447"/>
                  </a:lnTo>
                  <a:lnTo>
                    <a:pt x="1406" y="2447"/>
                  </a:lnTo>
                  <a:lnTo>
                    <a:pt x="1406" y="2447"/>
                  </a:lnTo>
                  <a:lnTo>
                    <a:pt x="1405" y="2446"/>
                  </a:lnTo>
                  <a:lnTo>
                    <a:pt x="1405" y="2446"/>
                  </a:lnTo>
                  <a:lnTo>
                    <a:pt x="1404" y="2446"/>
                  </a:lnTo>
                  <a:lnTo>
                    <a:pt x="1403" y="2446"/>
                  </a:lnTo>
                  <a:lnTo>
                    <a:pt x="1403" y="2446"/>
                  </a:lnTo>
                  <a:lnTo>
                    <a:pt x="1402" y="2446"/>
                  </a:lnTo>
                  <a:lnTo>
                    <a:pt x="1399" y="2445"/>
                  </a:lnTo>
                  <a:lnTo>
                    <a:pt x="1399" y="2445"/>
                  </a:lnTo>
                  <a:lnTo>
                    <a:pt x="1398" y="2445"/>
                  </a:lnTo>
                  <a:lnTo>
                    <a:pt x="1397" y="2445"/>
                  </a:lnTo>
                  <a:lnTo>
                    <a:pt x="1395" y="2445"/>
                  </a:lnTo>
                  <a:lnTo>
                    <a:pt x="1393" y="2444"/>
                  </a:lnTo>
                  <a:lnTo>
                    <a:pt x="1392" y="2444"/>
                  </a:lnTo>
                  <a:lnTo>
                    <a:pt x="1391" y="2444"/>
                  </a:lnTo>
                  <a:lnTo>
                    <a:pt x="1391" y="2444"/>
                  </a:lnTo>
                  <a:lnTo>
                    <a:pt x="1390" y="2444"/>
                  </a:lnTo>
                  <a:lnTo>
                    <a:pt x="1389" y="2443"/>
                  </a:lnTo>
                  <a:lnTo>
                    <a:pt x="1388" y="2443"/>
                  </a:lnTo>
                  <a:lnTo>
                    <a:pt x="1387" y="2443"/>
                  </a:lnTo>
                  <a:lnTo>
                    <a:pt x="1387" y="2443"/>
                  </a:lnTo>
                  <a:lnTo>
                    <a:pt x="1386" y="2443"/>
                  </a:lnTo>
                  <a:lnTo>
                    <a:pt x="1385" y="2443"/>
                  </a:lnTo>
                  <a:lnTo>
                    <a:pt x="1384" y="2443"/>
                  </a:lnTo>
                  <a:lnTo>
                    <a:pt x="1383" y="2443"/>
                  </a:lnTo>
                  <a:lnTo>
                    <a:pt x="1382" y="2443"/>
                  </a:lnTo>
                  <a:lnTo>
                    <a:pt x="1382" y="2443"/>
                  </a:lnTo>
                  <a:lnTo>
                    <a:pt x="1381" y="2442"/>
                  </a:lnTo>
                  <a:lnTo>
                    <a:pt x="1380" y="2442"/>
                  </a:lnTo>
                  <a:lnTo>
                    <a:pt x="1380" y="2442"/>
                  </a:lnTo>
                  <a:lnTo>
                    <a:pt x="1378" y="2442"/>
                  </a:lnTo>
                  <a:lnTo>
                    <a:pt x="1367" y="2441"/>
                  </a:lnTo>
                  <a:lnTo>
                    <a:pt x="1356" y="2441"/>
                  </a:lnTo>
                  <a:lnTo>
                    <a:pt x="1346" y="2441"/>
                  </a:lnTo>
                  <a:lnTo>
                    <a:pt x="1334" y="2442"/>
                  </a:lnTo>
                  <a:lnTo>
                    <a:pt x="1324" y="2444"/>
                  </a:lnTo>
                  <a:lnTo>
                    <a:pt x="1312" y="2445"/>
                  </a:lnTo>
                  <a:lnTo>
                    <a:pt x="1302" y="2448"/>
                  </a:lnTo>
                  <a:lnTo>
                    <a:pt x="1292" y="2451"/>
                  </a:lnTo>
                  <a:lnTo>
                    <a:pt x="1282" y="2454"/>
                  </a:lnTo>
                  <a:lnTo>
                    <a:pt x="1272" y="2458"/>
                  </a:lnTo>
                  <a:lnTo>
                    <a:pt x="1253" y="2467"/>
                  </a:lnTo>
                  <a:lnTo>
                    <a:pt x="1235" y="2478"/>
                  </a:lnTo>
                  <a:lnTo>
                    <a:pt x="1218" y="2490"/>
                  </a:lnTo>
                  <a:lnTo>
                    <a:pt x="1204" y="2504"/>
                  </a:lnTo>
                  <a:lnTo>
                    <a:pt x="1189" y="2519"/>
                  </a:lnTo>
                  <a:lnTo>
                    <a:pt x="1177" y="2536"/>
                  </a:lnTo>
                  <a:lnTo>
                    <a:pt x="1166" y="2555"/>
                  </a:lnTo>
                  <a:lnTo>
                    <a:pt x="1157" y="2573"/>
                  </a:lnTo>
                  <a:lnTo>
                    <a:pt x="1153" y="2582"/>
                  </a:lnTo>
                  <a:lnTo>
                    <a:pt x="1150" y="2593"/>
                  </a:lnTo>
                  <a:lnTo>
                    <a:pt x="1146" y="2603"/>
                  </a:lnTo>
                  <a:lnTo>
                    <a:pt x="1144" y="2614"/>
                  </a:lnTo>
                  <a:lnTo>
                    <a:pt x="1142" y="2624"/>
                  </a:lnTo>
                  <a:lnTo>
                    <a:pt x="1140" y="2635"/>
                  </a:lnTo>
                  <a:lnTo>
                    <a:pt x="1140" y="2647"/>
                  </a:lnTo>
                  <a:lnTo>
                    <a:pt x="1139" y="2657"/>
                  </a:lnTo>
                  <a:lnTo>
                    <a:pt x="1140" y="2668"/>
                  </a:lnTo>
                  <a:lnTo>
                    <a:pt x="1140" y="2680"/>
                  </a:lnTo>
                  <a:lnTo>
                    <a:pt x="1142" y="2690"/>
                  </a:lnTo>
                  <a:lnTo>
                    <a:pt x="1144" y="2700"/>
                  </a:lnTo>
                  <a:lnTo>
                    <a:pt x="1146" y="2712"/>
                  </a:lnTo>
                  <a:lnTo>
                    <a:pt x="1150" y="2721"/>
                  </a:lnTo>
                  <a:lnTo>
                    <a:pt x="1153" y="2732"/>
                  </a:lnTo>
                  <a:lnTo>
                    <a:pt x="1157" y="2742"/>
                  </a:lnTo>
                  <a:lnTo>
                    <a:pt x="1166" y="2761"/>
                  </a:lnTo>
                  <a:lnTo>
                    <a:pt x="1177" y="2778"/>
                  </a:lnTo>
                  <a:lnTo>
                    <a:pt x="1189" y="2795"/>
                  </a:lnTo>
                  <a:lnTo>
                    <a:pt x="1204" y="2810"/>
                  </a:lnTo>
                  <a:lnTo>
                    <a:pt x="1218" y="2825"/>
                  </a:lnTo>
                  <a:lnTo>
                    <a:pt x="1235" y="2837"/>
                  </a:lnTo>
                  <a:lnTo>
                    <a:pt x="1253" y="2847"/>
                  </a:lnTo>
                  <a:lnTo>
                    <a:pt x="1272" y="2857"/>
                  </a:lnTo>
                  <a:lnTo>
                    <a:pt x="1282" y="2861"/>
                  </a:lnTo>
                  <a:lnTo>
                    <a:pt x="1292" y="2864"/>
                  </a:lnTo>
                  <a:lnTo>
                    <a:pt x="1302" y="2867"/>
                  </a:lnTo>
                  <a:lnTo>
                    <a:pt x="1312" y="2869"/>
                  </a:lnTo>
                  <a:lnTo>
                    <a:pt x="1324" y="2871"/>
                  </a:lnTo>
                  <a:lnTo>
                    <a:pt x="1334" y="2872"/>
                  </a:lnTo>
                  <a:lnTo>
                    <a:pt x="1346" y="2873"/>
                  </a:lnTo>
                  <a:lnTo>
                    <a:pt x="1356" y="2873"/>
                  </a:lnTo>
                  <a:lnTo>
                    <a:pt x="1367" y="2873"/>
                  </a:lnTo>
                  <a:lnTo>
                    <a:pt x="1379" y="2872"/>
                  </a:lnTo>
                  <a:lnTo>
                    <a:pt x="1389" y="2871"/>
                  </a:lnTo>
                  <a:lnTo>
                    <a:pt x="1401" y="2869"/>
                  </a:lnTo>
                  <a:lnTo>
                    <a:pt x="1411" y="2867"/>
                  </a:lnTo>
                  <a:lnTo>
                    <a:pt x="1421" y="2864"/>
                  </a:lnTo>
                  <a:lnTo>
                    <a:pt x="1431" y="2861"/>
                  </a:lnTo>
                  <a:lnTo>
                    <a:pt x="1441" y="2857"/>
                  </a:lnTo>
                  <a:lnTo>
                    <a:pt x="1460" y="2847"/>
                  </a:lnTo>
                  <a:lnTo>
                    <a:pt x="1477" y="2837"/>
                  </a:lnTo>
                  <a:lnTo>
                    <a:pt x="1494" y="2825"/>
                  </a:lnTo>
                  <a:lnTo>
                    <a:pt x="1510" y="2810"/>
                  </a:lnTo>
                  <a:lnTo>
                    <a:pt x="1524" y="2795"/>
                  </a:lnTo>
                  <a:lnTo>
                    <a:pt x="1537" y="2778"/>
                  </a:lnTo>
                  <a:lnTo>
                    <a:pt x="1547" y="2761"/>
                  </a:lnTo>
                  <a:lnTo>
                    <a:pt x="1556" y="2742"/>
                  </a:lnTo>
                  <a:lnTo>
                    <a:pt x="1560" y="2732"/>
                  </a:lnTo>
                  <a:lnTo>
                    <a:pt x="1564" y="2721"/>
                  </a:lnTo>
                  <a:lnTo>
                    <a:pt x="1567" y="2712"/>
                  </a:lnTo>
                  <a:lnTo>
                    <a:pt x="1569" y="2700"/>
                  </a:lnTo>
                  <a:lnTo>
                    <a:pt x="1571" y="2690"/>
                  </a:lnTo>
                  <a:lnTo>
                    <a:pt x="1573" y="2680"/>
                  </a:lnTo>
                  <a:lnTo>
                    <a:pt x="1573" y="2668"/>
                  </a:lnTo>
                  <a:lnTo>
                    <a:pt x="1574" y="2657"/>
                  </a:lnTo>
                  <a:lnTo>
                    <a:pt x="1573" y="2639"/>
                  </a:lnTo>
                  <a:lnTo>
                    <a:pt x="1571" y="2622"/>
                  </a:lnTo>
                  <a:lnTo>
                    <a:pt x="1567" y="2604"/>
                  </a:lnTo>
                  <a:lnTo>
                    <a:pt x="1563" y="2588"/>
                  </a:lnTo>
                  <a:lnTo>
                    <a:pt x="1556" y="2572"/>
                  </a:lnTo>
                  <a:lnTo>
                    <a:pt x="1549" y="2557"/>
                  </a:lnTo>
                  <a:lnTo>
                    <a:pt x="1541" y="2542"/>
                  </a:lnTo>
                  <a:lnTo>
                    <a:pt x="1530" y="2529"/>
                  </a:lnTo>
                  <a:lnTo>
                    <a:pt x="1520" y="2515"/>
                  </a:lnTo>
                  <a:lnTo>
                    <a:pt x="1509" y="2503"/>
                  </a:lnTo>
                  <a:lnTo>
                    <a:pt x="1496" y="2491"/>
                  </a:lnTo>
                  <a:lnTo>
                    <a:pt x="1483" y="2481"/>
                  </a:lnTo>
                  <a:lnTo>
                    <a:pt x="1469" y="2472"/>
                  </a:lnTo>
                  <a:lnTo>
                    <a:pt x="1454" y="2463"/>
                  </a:lnTo>
                  <a:lnTo>
                    <a:pt x="1438" y="2457"/>
                  </a:lnTo>
                  <a:lnTo>
                    <a:pt x="1422" y="2451"/>
                  </a:lnTo>
                  <a:close/>
                  <a:moveTo>
                    <a:pt x="2758" y="749"/>
                  </a:moveTo>
                  <a:lnTo>
                    <a:pt x="2778" y="749"/>
                  </a:lnTo>
                  <a:lnTo>
                    <a:pt x="2799" y="751"/>
                  </a:lnTo>
                  <a:lnTo>
                    <a:pt x="2819" y="753"/>
                  </a:lnTo>
                  <a:lnTo>
                    <a:pt x="2839" y="757"/>
                  </a:lnTo>
                  <a:lnTo>
                    <a:pt x="2858" y="762"/>
                  </a:lnTo>
                  <a:lnTo>
                    <a:pt x="2877" y="767"/>
                  </a:lnTo>
                  <a:lnTo>
                    <a:pt x="2896" y="773"/>
                  </a:lnTo>
                  <a:lnTo>
                    <a:pt x="2914" y="780"/>
                  </a:lnTo>
                  <a:lnTo>
                    <a:pt x="2932" y="789"/>
                  </a:lnTo>
                  <a:lnTo>
                    <a:pt x="2950" y="797"/>
                  </a:lnTo>
                  <a:lnTo>
                    <a:pt x="2966" y="807"/>
                  </a:lnTo>
                  <a:lnTo>
                    <a:pt x="2983" y="818"/>
                  </a:lnTo>
                  <a:lnTo>
                    <a:pt x="2998" y="828"/>
                  </a:lnTo>
                  <a:lnTo>
                    <a:pt x="3013" y="840"/>
                  </a:lnTo>
                  <a:lnTo>
                    <a:pt x="3028" y="853"/>
                  </a:lnTo>
                  <a:lnTo>
                    <a:pt x="3042" y="866"/>
                  </a:lnTo>
                  <a:lnTo>
                    <a:pt x="3055" y="880"/>
                  </a:lnTo>
                  <a:lnTo>
                    <a:pt x="3068" y="894"/>
                  </a:lnTo>
                  <a:lnTo>
                    <a:pt x="3079" y="910"/>
                  </a:lnTo>
                  <a:lnTo>
                    <a:pt x="3091" y="925"/>
                  </a:lnTo>
                  <a:lnTo>
                    <a:pt x="3101" y="942"/>
                  </a:lnTo>
                  <a:lnTo>
                    <a:pt x="3111" y="958"/>
                  </a:lnTo>
                  <a:lnTo>
                    <a:pt x="3120" y="976"/>
                  </a:lnTo>
                  <a:lnTo>
                    <a:pt x="3128" y="994"/>
                  </a:lnTo>
                  <a:lnTo>
                    <a:pt x="3135" y="1011"/>
                  </a:lnTo>
                  <a:lnTo>
                    <a:pt x="3142" y="1030"/>
                  </a:lnTo>
                  <a:lnTo>
                    <a:pt x="3147" y="1049"/>
                  </a:lnTo>
                  <a:lnTo>
                    <a:pt x="3151" y="1069"/>
                  </a:lnTo>
                  <a:lnTo>
                    <a:pt x="3155" y="1089"/>
                  </a:lnTo>
                  <a:lnTo>
                    <a:pt x="3157" y="1108"/>
                  </a:lnTo>
                  <a:lnTo>
                    <a:pt x="3159" y="1129"/>
                  </a:lnTo>
                  <a:lnTo>
                    <a:pt x="3159" y="1150"/>
                  </a:lnTo>
                  <a:lnTo>
                    <a:pt x="3159" y="1170"/>
                  </a:lnTo>
                  <a:lnTo>
                    <a:pt x="3157" y="1190"/>
                  </a:lnTo>
                  <a:lnTo>
                    <a:pt x="3155" y="1211"/>
                  </a:lnTo>
                  <a:lnTo>
                    <a:pt x="3151" y="1231"/>
                  </a:lnTo>
                  <a:lnTo>
                    <a:pt x="3147" y="1249"/>
                  </a:lnTo>
                  <a:lnTo>
                    <a:pt x="3142" y="1269"/>
                  </a:lnTo>
                  <a:lnTo>
                    <a:pt x="3135" y="1288"/>
                  </a:lnTo>
                  <a:lnTo>
                    <a:pt x="3128" y="1305"/>
                  </a:lnTo>
                  <a:lnTo>
                    <a:pt x="3120" y="1323"/>
                  </a:lnTo>
                  <a:lnTo>
                    <a:pt x="3111" y="1340"/>
                  </a:lnTo>
                  <a:lnTo>
                    <a:pt x="3101" y="1357"/>
                  </a:lnTo>
                  <a:lnTo>
                    <a:pt x="3091" y="1373"/>
                  </a:lnTo>
                  <a:lnTo>
                    <a:pt x="3079" y="1389"/>
                  </a:lnTo>
                  <a:lnTo>
                    <a:pt x="3068" y="1404"/>
                  </a:lnTo>
                  <a:lnTo>
                    <a:pt x="3055" y="1419"/>
                  </a:lnTo>
                  <a:lnTo>
                    <a:pt x="3042" y="1432"/>
                  </a:lnTo>
                  <a:lnTo>
                    <a:pt x="3028" y="1446"/>
                  </a:lnTo>
                  <a:lnTo>
                    <a:pt x="3013" y="1458"/>
                  </a:lnTo>
                  <a:lnTo>
                    <a:pt x="2998" y="1471"/>
                  </a:lnTo>
                  <a:lnTo>
                    <a:pt x="2983" y="1482"/>
                  </a:lnTo>
                  <a:lnTo>
                    <a:pt x="2966" y="1492"/>
                  </a:lnTo>
                  <a:lnTo>
                    <a:pt x="2950" y="1502"/>
                  </a:lnTo>
                  <a:lnTo>
                    <a:pt x="2932" y="1510"/>
                  </a:lnTo>
                  <a:lnTo>
                    <a:pt x="2914" y="1518"/>
                  </a:lnTo>
                  <a:lnTo>
                    <a:pt x="2896" y="1526"/>
                  </a:lnTo>
                  <a:lnTo>
                    <a:pt x="2877" y="1532"/>
                  </a:lnTo>
                  <a:lnTo>
                    <a:pt x="2858" y="1537"/>
                  </a:lnTo>
                  <a:lnTo>
                    <a:pt x="2839" y="1542"/>
                  </a:lnTo>
                  <a:lnTo>
                    <a:pt x="2819" y="1545"/>
                  </a:lnTo>
                  <a:lnTo>
                    <a:pt x="2799" y="1548"/>
                  </a:lnTo>
                  <a:lnTo>
                    <a:pt x="2778" y="1549"/>
                  </a:lnTo>
                  <a:lnTo>
                    <a:pt x="2758" y="1550"/>
                  </a:lnTo>
                  <a:lnTo>
                    <a:pt x="2739" y="1549"/>
                  </a:lnTo>
                  <a:lnTo>
                    <a:pt x="2720" y="1548"/>
                  </a:lnTo>
                  <a:lnTo>
                    <a:pt x="2702" y="1546"/>
                  </a:lnTo>
                  <a:lnTo>
                    <a:pt x="2684" y="1543"/>
                  </a:lnTo>
                  <a:lnTo>
                    <a:pt x="2666" y="1539"/>
                  </a:lnTo>
                  <a:lnTo>
                    <a:pt x="2649" y="1535"/>
                  </a:lnTo>
                  <a:lnTo>
                    <a:pt x="2631" y="1530"/>
                  </a:lnTo>
                  <a:lnTo>
                    <a:pt x="2615" y="1524"/>
                  </a:lnTo>
                  <a:lnTo>
                    <a:pt x="2598" y="1517"/>
                  </a:lnTo>
                  <a:lnTo>
                    <a:pt x="2581" y="1509"/>
                  </a:lnTo>
                  <a:lnTo>
                    <a:pt x="2566" y="1501"/>
                  </a:lnTo>
                  <a:lnTo>
                    <a:pt x="2550" y="1492"/>
                  </a:lnTo>
                  <a:lnTo>
                    <a:pt x="2536" y="1483"/>
                  </a:lnTo>
                  <a:lnTo>
                    <a:pt x="2521" y="1473"/>
                  </a:lnTo>
                  <a:lnTo>
                    <a:pt x="2507" y="1462"/>
                  </a:lnTo>
                  <a:lnTo>
                    <a:pt x="2493" y="1451"/>
                  </a:lnTo>
                  <a:lnTo>
                    <a:pt x="2481" y="1439"/>
                  </a:lnTo>
                  <a:lnTo>
                    <a:pt x="2468" y="1426"/>
                  </a:lnTo>
                  <a:lnTo>
                    <a:pt x="2456" y="1414"/>
                  </a:lnTo>
                  <a:lnTo>
                    <a:pt x="2444" y="1400"/>
                  </a:lnTo>
                  <a:lnTo>
                    <a:pt x="2434" y="1386"/>
                  </a:lnTo>
                  <a:lnTo>
                    <a:pt x="2424" y="1371"/>
                  </a:lnTo>
                  <a:lnTo>
                    <a:pt x="2414" y="1357"/>
                  </a:lnTo>
                  <a:lnTo>
                    <a:pt x="2406" y="1341"/>
                  </a:lnTo>
                  <a:lnTo>
                    <a:pt x="2398" y="1326"/>
                  </a:lnTo>
                  <a:lnTo>
                    <a:pt x="2389" y="1309"/>
                  </a:lnTo>
                  <a:lnTo>
                    <a:pt x="2383" y="1293"/>
                  </a:lnTo>
                  <a:lnTo>
                    <a:pt x="2377" y="1276"/>
                  </a:lnTo>
                  <a:lnTo>
                    <a:pt x="2372" y="1259"/>
                  </a:lnTo>
                  <a:lnTo>
                    <a:pt x="2368" y="1241"/>
                  </a:lnTo>
                  <a:lnTo>
                    <a:pt x="2363" y="1223"/>
                  </a:lnTo>
                  <a:lnTo>
                    <a:pt x="2360" y="1206"/>
                  </a:lnTo>
                  <a:lnTo>
                    <a:pt x="2360" y="1205"/>
                  </a:lnTo>
                  <a:lnTo>
                    <a:pt x="2360" y="1204"/>
                  </a:lnTo>
                  <a:lnTo>
                    <a:pt x="2360" y="1204"/>
                  </a:lnTo>
                  <a:lnTo>
                    <a:pt x="2360" y="1203"/>
                  </a:lnTo>
                  <a:lnTo>
                    <a:pt x="2359" y="1199"/>
                  </a:lnTo>
                  <a:lnTo>
                    <a:pt x="2359" y="1199"/>
                  </a:lnTo>
                  <a:lnTo>
                    <a:pt x="2359" y="1197"/>
                  </a:lnTo>
                  <a:lnTo>
                    <a:pt x="2359" y="1197"/>
                  </a:lnTo>
                  <a:lnTo>
                    <a:pt x="2359" y="1196"/>
                  </a:lnTo>
                  <a:lnTo>
                    <a:pt x="2359" y="1195"/>
                  </a:lnTo>
                  <a:lnTo>
                    <a:pt x="2359" y="1195"/>
                  </a:lnTo>
                  <a:lnTo>
                    <a:pt x="2359" y="1194"/>
                  </a:lnTo>
                  <a:lnTo>
                    <a:pt x="2359" y="1194"/>
                  </a:lnTo>
                  <a:lnTo>
                    <a:pt x="2359" y="1193"/>
                  </a:lnTo>
                  <a:lnTo>
                    <a:pt x="2359" y="1192"/>
                  </a:lnTo>
                  <a:lnTo>
                    <a:pt x="2358" y="1189"/>
                  </a:lnTo>
                  <a:lnTo>
                    <a:pt x="2358" y="1188"/>
                  </a:lnTo>
                  <a:lnTo>
                    <a:pt x="2358" y="1187"/>
                  </a:lnTo>
                  <a:lnTo>
                    <a:pt x="2358" y="1187"/>
                  </a:lnTo>
                  <a:lnTo>
                    <a:pt x="2358" y="1186"/>
                  </a:lnTo>
                  <a:lnTo>
                    <a:pt x="2358" y="1185"/>
                  </a:lnTo>
                  <a:lnTo>
                    <a:pt x="2358" y="1185"/>
                  </a:lnTo>
                  <a:lnTo>
                    <a:pt x="2358" y="1184"/>
                  </a:lnTo>
                  <a:lnTo>
                    <a:pt x="2358" y="1184"/>
                  </a:lnTo>
                  <a:lnTo>
                    <a:pt x="2358" y="1183"/>
                  </a:lnTo>
                  <a:lnTo>
                    <a:pt x="2357" y="1178"/>
                  </a:lnTo>
                  <a:lnTo>
                    <a:pt x="2357" y="1177"/>
                  </a:lnTo>
                  <a:lnTo>
                    <a:pt x="2357" y="1177"/>
                  </a:lnTo>
                  <a:lnTo>
                    <a:pt x="2357" y="1176"/>
                  </a:lnTo>
                  <a:lnTo>
                    <a:pt x="2357" y="1175"/>
                  </a:lnTo>
                  <a:lnTo>
                    <a:pt x="2357" y="1175"/>
                  </a:lnTo>
                  <a:lnTo>
                    <a:pt x="2357" y="1174"/>
                  </a:lnTo>
                  <a:lnTo>
                    <a:pt x="2357" y="1174"/>
                  </a:lnTo>
                  <a:lnTo>
                    <a:pt x="2357" y="1173"/>
                  </a:lnTo>
                  <a:lnTo>
                    <a:pt x="2357" y="1172"/>
                  </a:lnTo>
                  <a:lnTo>
                    <a:pt x="2357" y="1172"/>
                  </a:lnTo>
                  <a:lnTo>
                    <a:pt x="2357" y="1168"/>
                  </a:lnTo>
                  <a:lnTo>
                    <a:pt x="2357" y="1167"/>
                  </a:lnTo>
                  <a:lnTo>
                    <a:pt x="2357" y="1166"/>
                  </a:lnTo>
                  <a:lnTo>
                    <a:pt x="2357" y="1166"/>
                  </a:lnTo>
                  <a:lnTo>
                    <a:pt x="2357" y="1165"/>
                  </a:lnTo>
                  <a:lnTo>
                    <a:pt x="2357" y="1164"/>
                  </a:lnTo>
                  <a:lnTo>
                    <a:pt x="2357" y="1164"/>
                  </a:lnTo>
                  <a:lnTo>
                    <a:pt x="2356" y="1157"/>
                  </a:lnTo>
                  <a:lnTo>
                    <a:pt x="2356" y="1150"/>
                  </a:lnTo>
                  <a:lnTo>
                    <a:pt x="2357" y="1129"/>
                  </a:lnTo>
                  <a:lnTo>
                    <a:pt x="2358" y="1108"/>
                  </a:lnTo>
                  <a:lnTo>
                    <a:pt x="2361" y="1089"/>
                  </a:lnTo>
                  <a:lnTo>
                    <a:pt x="2365" y="1069"/>
                  </a:lnTo>
                  <a:lnTo>
                    <a:pt x="2369" y="1049"/>
                  </a:lnTo>
                  <a:lnTo>
                    <a:pt x="2375" y="1030"/>
                  </a:lnTo>
                  <a:lnTo>
                    <a:pt x="2381" y="1011"/>
                  </a:lnTo>
                  <a:lnTo>
                    <a:pt x="2388" y="994"/>
                  </a:lnTo>
                  <a:lnTo>
                    <a:pt x="2396" y="976"/>
                  </a:lnTo>
                  <a:lnTo>
                    <a:pt x="2405" y="958"/>
                  </a:lnTo>
                  <a:lnTo>
                    <a:pt x="2414" y="942"/>
                  </a:lnTo>
                  <a:lnTo>
                    <a:pt x="2425" y="925"/>
                  </a:lnTo>
                  <a:lnTo>
                    <a:pt x="2436" y="910"/>
                  </a:lnTo>
                  <a:lnTo>
                    <a:pt x="2449" y="894"/>
                  </a:lnTo>
                  <a:lnTo>
                    <a:pt x="2461" y="880"/>
                  </a:lnTo>
                  <a:lnTo>
                    <a:pt x="2474" y="866"/>
                  </a:lnTo>
                  <a:lnTo>
                    <a:pt x="2488" y="853"/>
                  </a:lnTo>
                  <a:lnTo>
                    <a:pt x="2502" y="840"/>
                  </a:lnTo>
                  <a:lnTo>
                    <a:pt x="2518" y="828"/>
                  </a:lnTo>
                  <a:lnTo>
                    <a:pt x="2534" y="818"/>
                  </a:lnTo>
                  <a:lnTo>
                    <a:pt x="2550" y="807"/>
                  </a:lnTo>
                  <a:lnTo>
                    <a:pt x="2567" y="797"/>
                  </a:lnTo>
                  <a:lnTo>
                    <a:pt x="2584" y="789"/>
                  </a:lnTo>
                  <a:lnTo>
                    <a:pt x="2602" y="780"/>
                  </a:lnTo>
                  <a:lnTo>
                    <a:pt x="2620" y="773"/>
                  </a:lnTo>
                  <a:lnTo>
                    <a:pt x="2638" y="767"/>
                  </a:lnTo>
                  <a:lnTo>
                    <a:pt x="2658" y="762"/>
                  </a:lnTo>
                  <a:lnTo>
                    <a:pt x="2677" y="757"/>
                  </a:lnTo>
                  <a:lnTo>
                    <a:pt x="2697" y="753"/>
                  </a:lnTo>
                  <a:lnTo>
                    <a:pt x="2717" y="751"/>
                  </a:lnTo>
                  <a:lnTo>
                    <a:pt x="2737" y="749"/>
                  </a:lnTo>
                  <a:lnTo>
                    <a:pt x="2758" y="749"/>
                  </a:lnTo>
                  <a:close/>
                  <a:moveTo>
                    <a:pt x="668" y="73"/>
                  </a:moveTo>
                  <a:lnTo>
                    <a:pt x="699" y="73"/>
                  </a:lnTo>
                  <a:lnTo>
                    <a:pt x="729" y="76"/>
                  </a:lnTo>
                  <a:lnTo>
                    <a:pt x="758" y="80"/>
                  </a:lnTo>
                  <a:lnTo>
                    <a:pt x="789" y="85"/>
                  </a:lnTo>
                  <a:lnTo>
                    <a:pt x="817" y="92"/>
                  </a:lnTo>
                  <a:lnTo>
                    <a:pt x="846" y="99"/>
                  </a:lnTo>
                  <a:lnTo>
                    <a:pt x="873" y="110"/>
                  </a:lnTo>
                  <a:lnTo>
                    <a:pt x="900" y="120"/>
                  </a:lnTo>
                  <a:lnTo>
                    <a:pt x="927" y="131"/>
                  </a:lnTo>
                  <a:lnTo>
                    <a:pt x="951" y="145"/>
                  </a:lnTo>
                  <a:lnTo>
                    <a:pt x="976" y="159"/>
                  </a:lnTo>
                  <a:lnTo>
                    <a:pt x="1001" y="175"/>
                  </a:lnTo>
                  <a:lnTo>
                    <a:pt x="1024" y="191"/>
                  </a:lnTo>
                  <a:lnTo>
                    <a:pt x="1047" y="209"/>
                  </a:lnTo>
                  <a:lnTo>
                    <a:pt x="1069" y="228"/>
                  </a:lnTo>
                  <a:lnTo>
                    <a:pt x="1089" y="247"/>
                  </a:lnTo>
                  <a:lnTo>
                    <a:pt x="1109" y="268"/>
                  </a:lnTo>
                  <a:lnTo>
                    <a:pt x="1128" y="289"/>
                  </a:lnTo>
                  <a:lnTo>
                    <a:pt x="1145" y="311"/>
                  </a:lnTo>
                  <a:lnTo>
                    <a:pt x="1162" y="335"/>
                  </a:lnTo>
                  <a:lnTo>
                    <a:pt x="1177" y="359"/>
                  </a:lnTo>
                  <a:lnTo>
                    <a:pt x="1191" y="384"/>
                  </a:lnTo>
                  <a:lnTo>
                    <a:pt x="1205" y="410"/>
                  </a:lnTo>
                  <a:lnTo>
                    <a:pt x="1216" y="436"/>
                  </a:lnTo>
                  <a:lnTo>
                    <a:pt x="1227" y="463"/>
                  </a:lnTo>
                  <a:lnTo>
                    <a:pt x="1237" y="490"/>
                  </a:lnTo>
                  <a:lnTo>
                    <a:pt x="1244" y="518"/>
                  </a:lnTo>
                  <a:lnTo>
                    <a:pt x="1251" y="547"/>
                  </a:lnTo>
                  <a:lnTo>
                    <a:pt x="1256" y="576"/>
                  </a:lnTo>
                  <a:lnTo>
                    <a:pt x="1261" y="606"/>
                  </a:lnTo>
                  <a:lnTo>
                    <a:pt x="1263" y="636"/>
                  </a:lnTo>
                  <a:lnTo>
                    <a:pt x="1263" y="666"/>
                  </a:lnTo>
                  <a:lnTo>
                    <a:pt x="1263" y="695"/>
                  </a:lnTo>
                  <a:lnTo>
                    <a:pt x="1261" y="723"/>
                  </a:lnTo>
                  <a:lnTo>
                    <a:pt x="1258" y="751"/>
                  </a:lnTo>
                  <a:lnTo>
                    <a:pt x="1252" y="778"/>
                  </a:lnTo>
                  <a:lnTo>
                    <a:pt x="1247" y="805"/>
                  </a:lnTo>
                  <a:lnTo>
                    <a:pt x="1240" y="832"/>
                  </a:lnTo>
                  <a:lnTo>
                    <a:pt x="1232" y="858"/>
                  </a:lnTo>
                  <a:lnTo>
                    <a:pt x="1222" y="883"/>
                  </a:lnTo>
                  <a:lnTo>
                    <a:pt x="1212" y="908"/>
                  </a:lnTo>
                  <a:lnTo>
                    <a:pt x="1200" y="932"/>
                  </a:lnTo>
                  <a:lnTo>
                    <a:pt x="1188" y="955"/>
                  </a:lnTo>
                  <a:lnTo>
                    <a:pt x="1175" y="979"/>
                  </a:lnTo>
                  <a:lnTo>
                    <a:pt x="1160" y="1001"/>
                  </a:lnTo>
                  <a:lnTo>
                    <a:pt x="1144" y="1023"/>
                  </a:lnTo>
                  <a:lnTo>
                    <a:pt x="1128" y="1043"/>
                  </a:lnTo>
                  <a:lnTo>
                    <a:pt x="1110" y="1064"/>
                  </a:lnTo>
                  <a:lnTo>
                    <a:pt x="1110" y="1064"/>
                  </a:lnTo>
                  <a:lnTo>
                    <a:pt x="1107" y="1067"/>
                  </a:lnTo>
                  <a:lnTo>
                    <a:pt x="1107" y="1067"/>
                  </a:lnTo>
                  <a:lnTo>
                    <a:pt x="1106" y="1068"/>
                  </a:lnTo>
                  <a:lnTo>
                    <a:pt x="1106" y="1068"/>
                  </a:lnTo>
                  <a:lnTo>
                    <a:pt x="1106" y="1069"/>
                  </a:lnTo>
                  <a:lnTo>
                    <a:pt x="1105" y="1070"/>
                  </a:lnTo>
                  <a:lnTo>
                    <a:pt x="1101" y="1074"/>
                  </a:lnTo>
                  <a:lnTo>
                    <a:pt x="1101" y="1074"/>
                  </a:lnTo>
                  <a:lnTo>
                    <a:pt x="1100" y="1075"/>
                  </a:lnTo>
                  <a:lnTo>
                    <a:pt x="1098" y="1077"/>
                  </a:lnTo>
                  <a:lnTo>
                    <a:pt x="1098" y="1077"/>
                  </a:lnTo>
                  <a:lnTo>
                    <a:pt x="1097" y="1078"/>
                  </a:lnTo>
                  <a:lnTo>
                    <a:pt x="1097" y="1078"/>
                  </a:lnTo>
                  <a:lnTo>
                    <a:pt x="1092" y="1084"/>
                  </a:lnTo>
                  <a:lnTo>
                    <a:pt x="1090" y="1085"/>
                  </a:lnTo>
                  <a:lnTo>
                    <a:pt x="1090" y="1086"/>
                  </a:lnTo>
                  <a:lnTo>
                    <a:pt x="1090" y="1086"/>
                  </a:lnTo>
                  <a:lnTo>
                    <a:pt x="1088" y="1087"/>
                  </a:lnTo>
                  <a:lnTo>
                    <a:pt x="1088" y="1088"/>
                  </a:lnTo>
                  <a:lnTo>
                    <a:pt x="1087" y="1088"/>
                  </a:lnTo>
                  <a:lnTo>
                    <a:pt x="1087" y="1089"/>
                  </a:lnTo>
                  <a:lnTo>
                    <a:pt x="1086" y="1089"/>
                  </a:lnTo>
                  <a:lnTo>
                    <a:pt x="1080" y="1095"/>
                  </a:lnTo>
                  <a:lnTo>
                    <a:pt x="1080" y="1095"/>
                  </a:lnTo>
                  <a:lnTo>
                    <a:pt x="1077" y="1098"/>
                  </a:lnTo>
                  <a:lnTo>
                    <a:pt x="1057" y="1116"/>
                  </a:lnTo>
                  <a:lnTo>
                    <a:pt x="1035" y="1133"/>
                  </a:lnTo>
                  <a:lnTo>
                    <a:pt x="1014" y="1150"/>
                  </a:lnTo>
                  <a:lnTo>
                    <a:pt x="991" y="1165"/>
                  </a:lnTo>
                  <a:lnTo>
                    <a:pt x="967" y="1180"/>
                  </a:lnTo>
                  <a:lnTo>
                    <a:pt x="943" y="1193"/>
                  </a:lnTo>
                  <a:lnTo>
                    <a:pt x="918" y="1206"/>
                  </a:lnTo>
                  <a:lnTo>
                    <a:pt x="892" y="1217"/>
                  </a:lnTo>
                  <a:lnTo>
                    <a:pt x="866" y="1226"/>
                  </a:lnTo>
                  <a:lnTo>
                    <a:pt x="839" y="1236"/>
                  </a:lnTo>
                  <a:lnTo>
                    <a:pt x="812" y="1243"/>
                  </a:lnTo>
                  <a:lnTo>
                    <a:pt x="784" y="1249"/>
                  </a:lnTo>
                  <a:lnTo>
                    <a:pt x="755" y="1254"/>
                  </a:lnTo>
                  <a:lnTo>
                    <a:pt x="727" y="1258"/>
                  </a:lnTo>
                  <a:lnTo>
                    <a:pt x="698" y="1260"/>
                  </a:lnTo>
                  <a:lnTo>
                    <a:pt x="668" y="1261"/>
                  </a:lnTo>
                  <a:lnTo>
                    <a:pt x="638" y="1260"/>
                  </a:lnTo>
                  <a:lnTo>
                    <a:pt x="607" y="1258"/>
                  </a:lnTo>
                  <a:lnTo>
                    <a:pt x="578" y="1253"/>
                  </a:lnTo>
                  <a:lnTo>
                    <a:pt x="548" y="1248"/>
                  </a:lnTo>
                  <a:lnTo>
                    <a:pt x="520" y="1242"/>
                  </a:lnTo>
                  <a:lnTo>
                    <a:pt x="492" y="1234"/>
                  </a:lnTo>
                  <a:lnTo>
                    <a:pt x="464" y="1224"/>
                  </a:lnTo>
                  <a:lnTo>
                    <a:pt x="437" y="1214"/>
                  </a:lnTo>
                  <a:lnTo>
                    <a:pt x="410" y="1202"/>
                  </a:lnTo>
                  <a:lnTo>
                    <a:pt x="385" y="1188"/>
                  </a:lnTo>
                  <a:lnTo>
                    <a:pt x="360" y="1175"/>
                  </a:lnTo>
                  <a:lnTo>
                    <a:pt x="335" y="1159"/>
                  </a:lnTo>
                  <a:lnTo>
                    <a:pt x="312" y="1143"/>
                  </a:lnTo>
                  <a:lnTo>
                    <a:pt x="290" y="1125"/>
                  </a:lnTo>
                  <a:lnTo>
                    <a:pt x="268" y="1106"/>
                  </a:lnTo>
                  <a:lnTo>
                    <a:pt x="248" y="1087"/>
                  </a:lnTo>
                  <a:lnTo>
                    <a:pt x="228" y="1066"/>
                  </a:lnTo>
                  <a:lnTo>
                    <a:pt x="210" y="1044"/>
                  </a:lnTo>
                  <a:lnTo>
                    <a:pt x="192" y="1021"/>
                  </a:lnTo>
                  <a:lnTo>
                    <a:pt x="175" y="999"/>
                  </a:lnTo>
                  <a:lnTo>
                    <a:pt x="160" y="975"/>
                  </a:lnTo>
                  <a:lnTo>
                    <a:pt x="145" y="950"/>
                  </a:lnTo>
                  <a:lnTo>
                    <a:pt x="132" y="924"/>
                  </a:lnTo>
                  <a:lnTo>
                    <a:pt x="120" y="897"/>
                  </a:lnTo>
                  <a:lnTo>
                    <a:pt x="109" y="870"/>
                  </a:lnTo>
                  <a:lnTo>
                    <a:pt x="100" y="843"/>
                  </a:lnTo>
                  <a:lnTo>
                    <a:pt x="92" y="816"/>
                  </a:lnTo>
                  <a:lnTo>
                    <a:pt x="85" y="787"/>
                  </a:lnTo>
                  <a:lnTo>
                    <a:pt x="80" y="758"/>
                  </a:lnTo>
                  <a:lnTo>
                    <a:pt x="77" y="728"/>
                  </a:lnTo>
                  <a:lnTo>
                    <a:pt x="74" y="698"/>
                  </a:lnTo>
                  <a:lnTo>
                    <a:pt x="74" y="666"/>
                  </a:lnTo>
                  <a:lnTo>
                    <a:pt x="74" y="636"/>
                  </a:lnTo>
                  <a:lnTo>
                    <a:pt x="77" y="606"/>
                  </a:lnTo>
                  <a:lnTo>
                    <a:pt x="80" y="576"/>
                  </a:lnTo>
                  <a:lnTo>
                    <a:pt x="85" y="547"/>
                  </a:lnTo>
                  <a:lnTo>
                    <a:pt x="92" y="518"/>
                  </a:lnTo>
                  <a:lnTo>
                    <a:pt x="100" y="490"/>
                  </a:lnTo>
                  <a:lnTo>
                    <a:pt x="109" y="463"/>
                  </a:lnTo>
                  <a:lnTo>
                    <a:pt x="120" y="436"/>
                  </a:lnTo>
                  <a:lnTo>
                    <a:pt x="132" y="410"/>
                  </a:lnTo>
                  <a:lnTo>
                    <a:pt x="145" y="384"/>
                  </a:lnTo>
                  <a:lnTo>
                    <a:pt x="160" y="359"/>
                  </a:lnTo>
                  <a:lnTo>
                    <a:pt x="175" y="335"/>
                  </a:lnTo>
                  <a:lnTo>
                    <a:pt x="191" y="311"/>
                  </a:lnTo>
                  <a:lnTo>
                    <a:pt x="210" y="289"/>
                  </a:lnTo>
                  <a:lnTo>
                    <a:pt x="228" y="268"/>
                  </a:lnTo>
                  <a:lnTo>
                    <a:pt x="248" y="247"/>
                  </a:lnTo>
                  <a:lnTo>
                    <a:pt x="268" y="228"/>
                  </a:lnTo>
                  <a:lnTo>
                    <a:pt x="290" y="209"/>
                  </a:lnTo>
                  <a:lnTo>
                    <a:pt x="312" y="191"/>
                  </a:lnTo>
                  <a:lnTo>
                    <a:pt x="335" y="175"/>
                  </a:lnTo>
                  <a:lnTo>
                    <a:pt x="360" y="159"/>
                  </a:lnTo>
                  <a:lnTo>
                    <a:pt x="385" y="145"/>
                  </a:lnTo>
                  <a:lnTo>
                    <a:pt x="410" y="131"/>
                  </a:lnTo>
                  <a:lnTo>
                    <a:pt x="437" y="120"/>
                  </a:lnTo>
                  <a:lnTo>
                    <a:pt x="464" y="110"/>
                  </a:lnTo>
                  <a:lnTo>
                    <a:pt x="492" y="99"/>
                  </a:lnTo>
                  <a:lnTo>
                    <a:pt x="520" y="92"/>
                  </a:lnTo>
                  <a:lnTo>
                    <a:pt x="548" y="85"/>
                  </a:lnTo>
                  <a:lnTo>
                    <a:pt x="578" y="80"/>
                  </a:lnTo>
                  <a:lnTo>
                    <a:pt x="607" y="76"/>
                  </a:lnTo>
                  <a:lnTo>
                    <a:pt x="638" y="73"/>
                  </a:lnTo>
                  <a:lnTo>
                    <a:pt x="668" y="73"/>
                  </a:lnTo>
                  <a:close/>
                </a:path>
              </a:pathLst>
            </a:custGeom>
            <a:solidFill>
              <a:srgbClr val="FAC14D"/>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ysClr val="windowText" lastClr="000000"/>
                  </a:solidFill>
                  <a:latin typeface="Calibri" panose="020F0502020204030204" pitchFamily="34" charset="0"/>
                  <a:ea typeface="+mn-ea"/>
                  <a:cs typeface="+mn-ea"/>
                </a:defRPr>
              </a:lvl1pPr>
              <a:lvl2pPr marL="457200" algn="l" defTabSz="914400" rtl="0" eaLnBrk="1" latinLnBrk="0" hangingPunct="1">
                <a:defRPr sz="1800" kern="1200">
                  <a:solidFill>
                    <a:sysClr val="windowText" lastClr="000000"/>
                  </a:solidFill>
                  <a:latin typeface="Calibri" panose="020F0502020204030204" pitchFamily="34" charset="0"/>
                  <a:ea typeface="+mn-ea"/>
                  <a:cs typeface="+mn-ea"/>
                </a:defRPr>
              </a:lvl2pPr>
              <a:lvl3pPr marL="914400" algn="l" defTabSz="914400" rtl="0" eaLnBrk="1" latinLnBrk="0" hangingPunct="1">
                <a:defRPr sz="1800" kern="1200">
                  <a:solidFill>
                    <a:sysClr val="windowText" lastClr="000000"/>
                  </a:solidFill>
                  <a:latin typeface="Calibri" panose="020F0502020204030204" pitchFamily="34" charset="0"/>
                  <a:ea typeface="+mn-ea"/>
                  <a:cs typeface="+mn-ea"/>
                </a:defRPr>
              </a:lvl3pPr>
              <a:lvl4pPr marL="1371600" algn="l" defTabSz="914400" rtl="0" eaLnBrk="1" latinLnBrk="0" hangingPunct="1">
                <a:defRPr sz="1800" kern="1200">
                  <a:solidFill>
                    <a:sysClr val="windowText" lastClr="000000"/>
                  </a:solidFill>
                  <a:latin typeface="Calibri" panose="020F0502020204030204" pitchFamily="34" charset="0"/>
                  <a:ea typeface="+mn-ea"/>
                  <a:cs typeface="+mn-ea"/>
                </a:defRPr>
              </a:lvl4pPr>
              <a:lvl5pPr marL="1828800" algn="l" defTabSz="914400" rtl="0" eaLnBrk="1" latinLnBrk="0" hangingPunct="1">
                <a:defRPr sz="1800" kern="1200">
                  <a:solidFill>
                    <a:sysClr val="windowText" lastClr="000000"/>
                  </a:solidFill>
                  <a:latin typeface="Calibri" panose="020F0502020204030204" pitchFamily="34" charset="0"/>
                  <a:ea typeface="+mn-ea"/>
                  <a:cs typeface="+mn-ea"/>
                </a:defRPr>
              </a:lvl5pPr>
              <a:lvl6pPr marL="2286000" algn="l" defTabSz="914400" rtl="0" eaLnBrk="1" latinLnBrk="0" hangingPunct="1">
                <a:defRPr sz="1800" kern="1200">
                  <a:solidFill>
                    <a:sysClr val="windowText" lastClr="000000"/>
                  </a:solidFill>
                  <a:latin typeface="Calibri" panose="020F0502020204030204" pitchFamily="34" charset="0"/>
                  <a:ea typeface="+mn-ea"/>
                  <a:cs typeface="+mn-ea"/>
                </a:defRPr>
              </a:lvl6pPr>
              <a:lvl7pPr marL="2743200" algn="l" defTabSz="914400" rtl="0" eaLnBrk="1" latinLnBrk="0" hangingPunct="1">
                <a:defRPr sz="1800" kern="1200">
                  <a:solidFill>
                    <a:sysClr val="windowText" lastClr="000000"/>
                  </a:solidFill>
                  <a:latin typeface="Calibri" panose="020F0502020204030204" pitchFamily="34" charset="0"/>
                  <a:ea typeface="+mn-ea"/>
                  <a:cs typeface="+mn-ea"/>
                </a:defRPr>
              </a:lvl7pPr>
              <a:lvl8pPr marL="3200400" algn="l" defTabSz="914400" rtl="0" eaLnBrk="1" latinLnBrk="0" hangingPunct="1">
                <a:defRPr sz="1800" kern="1200">
                  <a:solidFill>
                    <a:sysClr val="windowText" lastClr="000000"/>
                  </a:solidFill>
                  <a:latin typeface="Calibri" panose="020F0502020204030204" pitchFamily="34" charset="0"/>
                  <a:ea typeface="+mn-ea"/>
                  <a:cs typeface="+mn-ea"/>
                </a:defRPr>
              </a:lvl8pPr>
              <a:lvl9pPr marL="3657600" algn="l" defTabSz="914400" rtl="0" eaLnBrk="1" latinLnBrk="0" hangingPunct="1">
                <a:defRPr sz="1800" kern="1200">
                  <a:solidFill>
                    <a:sysClr val="windowText" lastClr="000000"/>
                  </a:solidFill>
                  <a:latin typeface="Calibri" panose="020F0502020204030204" pitchFamily="34" charset="0"/>
                  <a:ea typeface="+mn-ea"/>
                  <a:cs typeface="+mn-ea"/>
                </a:defRPr>
              </a:lvl9pPr>
            </a:lstStyle>
            <a:p>
              <a:endParaRPr lang="en-US" dirty="0">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4644006" y="4221066"/>
            <a:ext cx="4336387" cy="1770698"/>
          </a:xfrm>
          <a:prstGeom prst="roundRect">
            <a:avLst/>
          </a:prstGeom>
          <a:ln>
            <a:solidFill>
              <a:srgbClr val="0D9BE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spcBef>
                <a:spcPts val="600"/>
              </a:spcBef>
            </a:pPr>
            <a:r>
              <a:rPr lang="zh-CN" altLang="en-US" sz="2000" dirty="0" smtClean="0">
                <a:solidFill>
                  <a:srgbClr val="FF0000"/>
                </a:solidFill>
                <a:latin typeface="微软雅黑" panose="020B0503020204020204" pitchFamily="34" charset="-122"/>
                <a:ea typeface="微软雅黑" panose="020B0503020204020204" pitchFamily="34" charset="-122"/>
              </a:rPr>
              <a:t>建立优化企业账户综合服务的长效机制</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charset="0"/>
              <a:buChar char=""/>
            </a:pPr>
            <a:r>
              <a:rPr lang="zh-CN" altLang="en-US" sz="1600" dirty="0" smtClean="0">
                <a:solidFill>
                  <a:schemeClr val="accent4">
                    <a:lumMod val="65000"/>
                    <a:lumOff val="35000"/>
                  </a:schemeClr>
                </a:solidFill>
                <a:latin typeface="微软雅黑" panose="020B0503020204020204" pitchFamily="34" charset="-122"/>
                <a:ea typeface="微软雅黑" panose="020B0503020204020204" pitchFamily="34" charset="-122"/>
              </a:rPr>
              <a:t>要</a:t>
            </a:r>
            <a:r>
              <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rPr>
              <a:t>进一步优化账户变更、销户等服务，提升账户综合服务</a:t>
            </a:r>
            <a:r>
              <a:rPr lang="zh-CN" altLang="en-US" sz="1600" dirty="0" smtClean="0">
                <a:solidFill>
                  <a:schemeClr val="accent4">
                    <a:lumMod val="65000"/>
                    <a:lumOff val="35000"/>
                  </a:schemeClr>
                </a:solidFill>
                <a:latin typeface="微软雅黑" panose="020B0503020204020204" pitchFamily="34" charset="-122"/>
                <a:ea typeface="微软雅黑" panose="020B0503020204020204" pitchFamily="34" charset="-122"/>
              </a:rPr>
              <a:t>水平</a:t>
            </a:r>
            <a:endPar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endParaRPr>
          </a:p>
          <a:p>
            <a:pPr marL="285750" indent="-285750">
              <a:spcBef>
                <a:spcPts val="600"/>
              </a:spcBef>
              <a:buFont typeface="Wingdings" panose="05000000000000000000" charset="0"/>
              <a:buChar char=""/>
            </a:pPr>
            <a:r>
              <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rPr>
              <a:t>发现问题应重视剖析、完善</a:t>
            </a:r>
            <a:r>
              <a:rPr lang="zh-CN" altLang="en-US" sz="1600" dirty="0" smtClean="0">
                <a:solidFill>
                  <a:schemeClr val="accent4">
                    <a:lumMod val="65000"/>
                    <a:lumOff val="35000"/>
                  </a:schemeClr>
                </a:solidFill>
                <a:latin typeface="微软雅黑" panose="020B0503020204020204" pitchFamily="34" charset="-122"/>
                <a:ea typeface="微软雅黑" panose="020B0503020204020204" pitchFamily="34" charset="-122"/>
              </a:rPr>
              <a:t>措施</a:t>
            </a:r>
            <a:endParaRPr lang="zh-CN" altLang="en-US" sz="1600" dirty="0">
              <a:solidFill>
                <a:schemeClr val="accent4">
                  <a:lumMod val="65000"/>
                  <a:lumOff val="35000"/>
                </a:schemeClr>
              </a:solidFill>
              <a:latin typeface="微软雅黑" panose="020B0503020204020204" pitchFamily="34" charset="-122"/>
              <a:ea typeface="微软雅黑" panose="020B0503020204020204" pitchFamily="34" charset="-122"/>
            </a:endParaRPr>
          </a:p>
        </p:txBody>
      </p:sp>
      <p:grpSp>
        <p:nvGrpSpPr>
          <p:cNvPr id="32" name="组合 20"/>
          <p:cNvGrpSpPr/>
          <p:nvPr/>
        </p:nvGrpSpPr>
        <p:grpSpPr>
          <a:xfrm>
            <a:off x="3779934" y="3717024"/>
            <a:ext cx="1000681" cy="999056"/>
            <a:chOff x="1068965" y="491752"/>
            <a:chExt cx="1197175" cy="1197175"/>
          </a:xfrm>
        </p:grpSpPr>
        <p:grpSp>
          <p:nvGrpSpPr>
            <p:cNvPr id="33" name="组合 21"/>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a:solidFill>
                    <a:sysClr val="windowText" lastClr="000000"/>
                  </a:solidFill>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a:p>
            </p:txBody>
          </p:sp>
        </p:grpSp>
        <p:sp>
          <p:nvSpPr>
            <p:cNvPr id="34"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2">
                <a:lumMod val="50000"/>
              </a:schemeClr>
            </a:solidFill>
            <a:ln w="25400" cap="flat" cmpd="sng" algn="ctr">
              <a:noFill/>
              <a:prstDash val="solid"/>
            </a:ln>
            <a:effectLst/>
          </p:spPr>
          <p:txBody>
            <a:bodyPr rtlCol="0" anchor="ctr"/>
            <a:lstStyle/>
            <a:p>
              <a:pPr algn="ctr"/>
              <a:endParaRPr lang="zh-CN" altLang="en-US" dirty="0">
                <a:solidFill>
                  <a:sysClr val="window" lastClr="FFFFFF"/>
                </a:solidFill>
                <a:latin typeface="Calibri" panose="020F0502020204030204" pitchFamily="34" charset="0"/>
                <a:ea typeface="宋体" panose="02010600030101010101" pitchFamily="2" charset="-122"/>
              </a:endParaRPr>
            </a:p>
          </p:txBody>
        </p:sp>
      </p:grpSp>
    </p:spTree>
    <p:extLst>
      <p:ext uri="{BB962C8B-B14F-4D97-AF65-F5344CB8AC3E}">
        <p14:creationId xmlns:p14="http://schemas.microsoft.com/office/powerpoint/2010/main" val="6049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ppt_w</p:attrName>
                                        </p:attrNameLst>
                                      </p:cBhvr>
                                      <p:tavLst>
                                        <p:tav tm="0">
                                          <p:val>
                                            <p:fltVal val="0"/>
                                          </p:val>
                                        </p:tav>
                                        <p:tav tm="100000">
                                          <p:val>
                                            <p:strVal val="#ppt_w"/>
                                          </p:val>
                                        </p:tav>
                                      </p:tavLst>
                                    </p:anim>
                                    <p:anim calcmode="lin" valueType="num">
                                      <p:cBhvr>
                                        <p:cTn id="21" dur="500" fill="hold"/>
                                        <p:tgtEl>
                                          <p:spTgt spid="32"/>
                                        </p:tgtEl>
                                        <p:attrNameLst>
                                          <p:attrName>ppt_h</p:attrName>
                                        </p:attrNameLst>
                                      </p:cBhvr>
                                      <p:tavLst>
                                        <p:tav tm="0">
                                          <p:val>
                                            <p:fltVal val="0"/>
                                          </p:val>
                                        </p:tav>
                                        <p:tav tm="100000">
                                          <p:val>
                                            <p:strVal val="#ppt_h"/>
                                          </p:val>
                                        </p:tav>
                                      </p:tavLst>
                                    </p:anim>
                                    <p:anim calcmode="lin" valueType="num">
                                      <p:cBhvr>
                                        <p:cTn id="22" dur="500" fill="hold"/>
                                        <p:tgtEl>
                                          <p:spTgt spid="32"/>
                                        </p:tgtEl>
                                        <p:attrNameLst>
                                          <p:attrName>style.rotation</p:attrName>
                                        </p:attrNameLst>
                                      </p:cBhvr>
                                      <p:tavLst>
                                        <p:tav tm="0">
                                          <p:val>
                                            <p:fltVal val="360"/>
                                          </p:val>
                                        </p:tav>
                                        <p:tav tm="100000">
                                          <p:val>
                                            <p:fltVal val="0"/>
                                          </p:val>
                                        </p:tav>
                                      </p:tavLst>
                                    </p:anim>
                                    <p:animEffect transition="in" filter="fade">
                                      <p:cBhvr>
                                        <p:cTn id="2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9750" y="333375"/>
            <a:ext cx="8001000" cy="1216025"/>
          </a:xfrm>
        </p:spPr>
        <p:txBody>
          <a:bodyPr/>
          <a:lstStyle/>
          <a:p>
            <a:pPr eaLnBrk="1" hangingPunct="1">
              <a:defRPr/>
            </a:pPr>
            <a:r>
              <a:rPr lang="zh-CN" altLang="en-US" sz="2800" dirty="0" smtClean="0">
                <a:latin typeface="Verdana" charset="0"/>
                <a:ea typeface="黑体" charset="0"/>
                <a:cs typeface="黑体" charset="0"/>
              </a:rPr>
              <a:t>二、个人银行账户分类管理</a:t>
            </a:r>
            <a:endParaRPr lang="zh-CN" altLang="en-US" sz="2800" dirty="0">
              <a:solidFill>
                <a:schemeClr val="tx1"/>
              </a:solidFill>
              <a:effectLst>
                <a:outerShdw blurRad="38100" dist="38100" dir="2700000" algn="tl">
                  <a:srgbClr val="DDDDDD"/>
                </a:outerShdw>
              </a:effectLst>
              <a:latin typeface="Times New Roman" charset="0"/>
              <a:ea typeface="黑体" charset="0"/>
              <a:cs typeface="黑体" charset="0"/>
            </a:endParaRPr>
          </a:p>
        </p:txBody>
      </p:sp>
      <p:pic>
        <p:nvPicPr>
          <p:cNvPr id="20482"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grpSp>
        <p:nvGrpSpPr>
          <p:cNvPr id="26" name="组合 2"/>
          <p:cNvGrpSpPr/>
          <p:nvPr/>
        </p:nvGrpSpPr>
        <p:grpSpPr>
          <a:xfrm>
            <a:off x="3826995" y="2026476"/>
            <a:ext cx="4345305" cy="754380"/>
            <a:chOff x="3710491" y="1059582"/>
            <a:chExt cx="4101695" cy="599235"/>
          </a:xfrm>
        </p:grpSpPr>
        <p:grpSp>
          <p:nvGrpSpPr>
            <p:cNvPr id="27" name="组合 3"/>
            <p:cNvGrpSpPr/>
            <p:nvPr/>
          </p:nvGrpSpPr>
          <p:grpSpPr>
            <a:xfrm>
              <a:off x="3710491" y="1059582"/>
              <a:ext cx="4101695" cy="599235"/>
              <a:chOff x="4139952" y="1170041"/>
              <a:chExt cx="3672408" cy="536519"/>
            </a:xfrm>
          </p:grpSpPr>
          <p:sp>
            <p:nvSpPr>
              <p:cNvPr id="29" name="圆角矩形 28"/>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30"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1C9494"/>
              </a:solidFill>
              <a:ln w="6350" cap="flat" cmpd="sng" algn="ctr">
                <a:noFill/>
                <a:prstDash val="solid"/>
              </a:ln>
              <a:effectLst>
                <a:innerShdw blurRad="63500" dist="50800" dir="16200000">
                  <a:prstClr val="black">
                    <a:alpha val="32000"/>
                  </a:prstClr>
                </a:innerShdw>
              </a:effectLst>
            </p:spPr>
            <p:txBody>
              <a:bodyPr rtlCol="0" anchor="ctr"/>
              <a:lstStyle/>
              <a:p>
                <a:pPr algn="ctr"/>
                <a:endParaRPr lang="zh-CN" altLang="en-US" sz="105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31" name="TextBox 48"/>
              <p:cNvSpPr txBox="1"/>
              <p:nvPr/>
            </p:nvSpPr>
            <p:spPr>
              <a:xfrm>
                <a:off x="4246444" y="1253634"/>
                <a:ext cx="449515" cy="283614"/>
              </a:xfrm>
              <a:prstGeom prst="rect">
                <a:avLst/>
              </a:prstGeom>
              <a:noFill/>
            </p:spPr>
            <p:txBody>
              <a:bodyPr wrap="square" rtlCol="0">
                <a:spAutoFit/>
              </a:bodyPr>
              <a:lstStyle/>
              <a:p>
                <a:r>
                  <a:rPr lang="en-US" altLang="zh-CN" sz="2000" b="1" dirty="0" smtClean="0">
                    <a:solidFill>
                      <a:srgbClr val="1C949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01</a:t>
                </a:r>
              </a:p>
            </p:txBody>
          </p:sp>
        </p:grpSp>
        <p:sp>
          <p:nvSpPr>
            <p:cNvPr id="28" name="TextBox 45"/>
            <p:cNvSpPr txBox="1"/>
            <p:nvPr/>
          </p:nvSpPr>
          <p:spPr>
            <a:xfrm>
              <a:off x="4650734" y="1187322"/>
              <a:ext cx="2468880" cy="316767"/>
            </a:xfrm>
            <a:prstGeom prst="rect">
              <a:avLst/>
            </a:prstGeom>
            <a:noFill/>
          </p:spPr>
          <p:txBody>
            <a:bodyPr wrap="square" rtlCol="0">
              <a:spAutoFit/>
            </a:bodyPr>
            <a:lstStyle/>
            <a:p>
              <a:r>
                <a:rPr lang="zh-CN" altLang="en-US" sz="2000" b="1" dirty="0" smtClean="0">
                  <a:solidFill>
                    <a:sysClr val="window" lastClr="FFFFFF"/>
                  </a:solidFill>
                  <a:latin typeface="微软雅黑" panose="020B0503020204020204" pitchFamily="34" charset="-122"/>
                  <a:ea typeface="微软雅黑" panose="020B0503020204020204" pitchFamily="34" charset="-122"/>
                </a:rPr>
                <a:t>背景介绍</a:t>
              </a:r>
            </a:p>
          </p:txBody>
        </p:sp>
      </p:grpSp>
      <p:grpSp>
        <p:nvGrpSpPr>
          <p:cNvPr id="32" name="组合 8"/>
          <p:cNvGrpSpPr/>
          <p:nvPr/>
        </p:nvGrpSpPr>
        <p:grpSpPr>
          <a:xfrm>
            <a:off x="3837155" y="5243976"/>
            <a:ext cx="4333240" cy="777240"/>
            <a:chOff x="3720963" y="2324915"/>
            <a:chExt cx="4101695" cy="599235"/>
          </a:xfrm>
        </p:grpSpPr>
        <p:grpSp>
          <p:nvGrpSpPr>
            <p:cNvPr id="33" name="组合 9"/>
            <p:cNvGrpSpPr/>
            <p:nvPr/>
          </p:nvGrpSpPr>
          <p:grpSpPr>
            <a:xfrm>
              <a:off x="3720963" y="2324915"/>
              <a:ext cx="4101695" cy="599235"/>
              <a:chOff x="4139952" y="1170041"/>
              <a:chExt cx="3672408" cy="536519"/>
            </a:xfrm>
          </p:grpSpPr>
          <p:sp>
            <p:nvSpPr>
              <p:cNvPr id="35" name="圆角矩形 34"/>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36"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FAC14D"/>
              </a:solidFill>
              <a:ln w="6350" cap="flat" cmpd="sng" algn="ctr">
                <a:noFill/>
                <a:prstDash val="solid"/>
              </a:ln>
              <a:effectLst>
                <a:innerShdw blurRad="63500" dist="50800" dir="16200000">
                  <a:prstClr val="black">
                    <a:alpha val="32000"/>
                  </a:prstClr>
                </a:inn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37" name="TextBox 54"/>
              <p:cNvSpPr txBox="1"/>
              <p:nvPr/>
            </p:nvSpPr>
            <p:spPr>
              <a:xfrm>
                <a:off x="4246444" y="1259204"/>
                <a:ext cx="449515" cy="275273"/>
              </a:xfrm>
              <a:prstGeom prst="rect">
                <a:avLst/>
              </a:prstGeom>
              <a:noFill/>
            </p:spPr>
            <p:txBody>
              <a:bodyPr wrap="square" rtlCol="0">
                <a:spAutoFit/>
              </a:bodyPr>
              <a:lstStyle/>
              <a:p>
                <a:r>
                  <a:rPr lang="en-US" altLang="zh-CN" sz="2000" b="1" dirty="0" smtClean="0">
                    <a:solidFill>
                      <a:srgbClr val="FAC14D"/>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03</a:t>
                </a:r>
                <a:endParaRPr lang="zh-CN" altLang="en-US" sz="2000" b="1" dirty="0">
                  <a:solidFill>
                    <a:srgbClr val="FAC14D"/>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4" name="TextBox 51"/>
            <p:cNvSpPr txBox="1"/>
            <p:nvPr/>
          </p:nvSpPr>
          <p:spPr>
            <a:xfrm>
              <a:off x="4633297" y="2459547"/>
              <a:ext cx="2318630" cy="307451"/>
            </a:xfrm>
            <a:prstGeom prst="rect">
              <a:avLst/>
            </a:prstGeom>
            <a:noFill/>
          </p:spPr>
          <p:txBody>
            <a:bodyPr wrap="square" rtlCol="0">
              <a:spAutoFit/>
            </a:bodyPr>
            <a:lstStyle/>
            <a:p>
              <a:r>
                <a:rPr lang="zh-CN" altLang="en-US" sz="2000" b="1" dirty="0" smtClean="0">
                  <a:solidFill>
                    <a:sysClr val="window" lastClr="FFFFFF"/>
                  </a:solidFill>
                  <a:latin typeface="微软雅黑" panose="020B0503020204020204" pitchFamily="34" charset="-122"/>
                  <a:ea typeface="微软雅黑" panose="020B0503020204020204" pitchFamily="34" charset="-122"/>
                </a:rPr>
                <a:t>账户管理</a:t>
              </a:r>
              <a:endParaRPr lang="zh-CN" altLang="en-US" sz="2000" b="1" dirty="0">
                <a:solidFill>
                  <a:sysClr val="window" lastClr="FFFFFF"/>
                </a:solidFill>
                <a:latin typeface="微软雅黑" panose="020B0503020204020204" pitchFamily="34" charset="-122"/>
                <a:ea typeface="微软雅黑" panose="020B0503020204020204" pitchFamily="34" charset="-122"/>
              </a:endParaRPr>
            </a:p>
          </p:txBody>
        </p:sp>
      </p:grpSp>
      <p:grpSp>
        <p:nvGrpSpPr>
          <p:cNvPr id="38" name="组合 20"/>
          <p:cNvGrpSpPr/>
          <p:nvPr/>
        </p:nvGrpSpPr>
        <p:grpSpPr>
          <a:xfrm>
            <a:off x="3837155" y="3572944"/>
            <a:ext cx="4333875" cy="826135"/>
            <a:chOff x="3710491" y="1059582"/>
            <a:chExt cx="4101695" cy="599235"/>
          </a:xfrm>
        </p:grpSpPr>
        <p:grpSp>
          <p:nvGrpSpPr>
            <p:cNvPr id="39" name="组合 21"/>
            <p:cNvGrpSpPr/>
            <p:nvPr/>
          </p:nvGrpSpPr>
          <p:grpSpPr>
            <a:xfrm>
              <a:off x="3710491" y="1059582"/>
              <a:ext cx="4101695" cy="599235"/>
              <a:chOff x="4139952" y="1170041"/>
              <a:chExt cx="3672408" cy="536519"/>
            </a:xfrm>
          </p:grpSpPr>
          <p:sp>
            <p:nvSpPr>
              <p:cNvPr id="41" name="圆角矩形 40"/>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42"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7CB554"/>
              </a:solidFill>
              <a:ln w="6350" cap="flat" cmpd="sng" algn="ctr">
                <a:noFill/>
                <a:prstDash val="solid"/>
              </a:ln>
              <a:effectLst>
                <a:innerShdw blurRad="63500" dist="50800" dir="16200000">
                  <a:prstClr val="black">
                    <a:alpha val="32000"/>
                  </a:prstClr>
                </a:innerShdw>
              </a:effectLst>
            </p:spPr>
            <p:txBody>
              <a:bodyPr rtlCol="0" anchor="ctr"/>
              <a:lstStyle/>
              <a:p>
                <a:pPr algn="ctr"/>
                <a:endParaRPr lang="zh-CN" altLang="en-US" sz="105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43" name="TextBox 66"/>
              <p:cNvSpPr txBox="1"/>
              <p:nvPr/>
            </p:nvSpPr>
            <p:spPr>
              <a:xfrm>
                <a:off x="4246444" y="1253634"/>
                <a:ext cx="449515" cy="258981"/>
              </a:xfrm>
              <a:prstGeom prst="rect">
                <a:avLst/>
              </a:prstGeom>
              <a:noFill/>
            </p:spPr>
            <p:txBody>
              <a:bodyPr wrap="square" rtlCol="0">
                <a:spAutoFit/>
              </a:bodyPr>
              <a:lstStyle/>
              <a:p>
                <a:r>
                  <a:rPr lang="en-US" altLang="zh-CN" sz="2000" b="1" dirty="0" smtClean="0">
                    <a:solidFill>
                      <a:srgbClr val="7CB55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02</a:t>
                </a:r>
                <a:endParaRPr lang="zh-CN" altLang="en-US" sz="2000" b="1" dirty="0">
                  <a:solidFill>
                    <a:srgbClr val="7CB55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40" name="TextBox 63"/>
            <p:cNvSpPr txBox="1"/>
            <p:nvPr/>
          </p:nvSpPr>
          <p:spPr>
            <a:xfrm>
              <a:off x="4645677" y="1239214"/>
              <a:ext cx="2565317" cy="289254"/>
            </a:xfrm>
            <a:prstGeom prst="rect">
              <a:avLst/>
            </a:prstGeom>
            <a:noFill/>
          </p:spPr>
          <p:txBody>
            <a:bodyPr wrap="square" rtlCol="0">
              <a:spAutoFit/>
            </a:bodyPr>
            <a:lstStyle/>
            <a:p>
              <a:r>
                <a:rPr lang="zh-CN" altLang="en-US" sz="2000" b="1" dirty="0" smtClean="0">
                  <a:solidFill>
                    <a:sysClr val="window" lastClr="FFFFFF"/>
                  </a:solidFill>
                  <a:latin typeface="微软雅黑" panose="020B0503020204020204" pitchFamily="34" charset="-122"/>
                  <a:ea typeface="微软雅黑" panose="020B0503020204020204" pitchFamily="34" charset="-122"/>
                </a:rPr>
                <a:t>发展历程</a:t>
              </a:r>
            </a:p>
          </p:txBody>
        </p:sp>
      </p:grpSp>
      <p:grpSp>
        <p:nvGrpSpPr>
          <p:cNvPr id="44" name="组合 26"/>
          <p:cNvGrpSpPr/>
          <p:nvPr/>
        </p:nvGrpSpPr>
        <p:grpSpPr>
          <a:xfrm>
            <a:off x="1156672" y="3284988"/>
            <a:ext cx="1615178" cy="1584132"/>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a:solidFill>
                  <a:sysClr val="windowText" lastClr="000000"/>
                </a:solidFill>
              </a:endParaRPr>
            </a:p>
          </p:txBody>
        </p:sp>
        <p:sp>
          <p:nvSpPr>
            <p:cNvPr id="46" name="椭圆 45"/>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a:p>
          </p:txBody>
        </p:sp>
      </p:grpSp>
      <p:sp>
        <p:nvSpPr>
          <p:cNvPr id="47" name="Freeform 5"/>
          <p:cNvSpPr/>
          <p:nvPr/>
        </p:nvSpPr>
        <p:spPr bwMode="auto">
          <a:xfrm>
            <a:off x="2898625" y="2200957"/>
            <a:ext cx="651510" cy="3607435"/>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4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algn="ctr"/>
            <a:endParaRPr lang="zh-CN" altLang="en-US" dirty="0">
              <a:solidFill>
                <a:srgbClr val="FF0000"/>
              </a:solidFill>
              <a:latin typeface="Calibri" panose="020F0502020204030204" pitchFamily="34" charset="0"/>
              <a:ea typeface="宋体" panose="02010600030101010101" pitchFamily="2" charset="-122"/>
            </a:endParaRPr>
          </a:p>
        </p:txBody>
      </p:sp>
      <p:sp>
        <p:nvSpPr>
          <p:cNvPr id="48" name="TextBox 70"/>
          <p:cNvSpPr txBox="1"/>
          <p:nvPr/>
        </p:nvSpPr>
        <p:spPr>
          <a:xfrm>
            <a:off x="1159660" y="3647316"/>
            <a:ext cx="1540184" cy="861774"/>
          </a:xfrm>
          <a:prstGeom prst="rect">
            <a:avLst/>
          </a:prstGeom>
          <a:noFill/>
        </p:spPr>
        <p:txBody>
          <a:bodyPr wrap="square" lIns="0" tIns="0" rIns="0" bIns="0" rtlCol="0">
            <a:spAutoFit/>
          </a:bodyPr>
          <a:lstStyle/>
          <a:p>
            <a:pPr algn="ctr"/>
            <a:r>
              <a:rPr lang="zh-CN" altLang="en-US" sz="2800" dirty="0" smtClean="0">
                <a:solidFill>
                  <a:srgbClr val="2B6F7D"/>
                </a:solidFill>
                <a:latin typeface="微软雅黑" panose="020B0503020204020204" pitchFamily="34" charset="-122"/>
                <a:ea typeface="微软雅黑" panose="020B0503020204020204" pitchFamily="34" charset="-122"/>
              </a:rPr>
              <a:t>主要</a:t>
            </a:r>
            <a:endParaRPr lang="en-US" altLang="zh-CN" sz="2800" dirty="0" smtClean="0">
              <a:solidFill>
                <a:srgbClr val="2B6F7D"/>
              </a:solidFill>
              <a:latin typeface="微软雅黑" panose="020B0503020204020204" pitchFamily="34" charset="-122"/>
              <a:ea typeface="微软雅黑" panose="020B0503020204020204" pitchFamily="34" charset="-122"/>
            </a:endParaRPr>
          </a:p>
          <a:p>
            <a:pPr algn="ctr"/>
            <a:r>
              <a:rPr lang="zh-CN" altLang="en-US" sz="2800" dirty="0" smtClean="0">
                <a:solidFill>
                  <a:srgbClr val="2B6F7D"/>
                </a:solidFill>
                <a:latin typeface="微软雅黑" panose="020B0503020204020204" pitchFamily="34" charset="-122"/>
                <a:ea typeface="微软雅黑" panose="020B0503020204020204" pitchFamily="34" charset="-122"/>
              </a:rPr>
              <a:t>内容</a:t>
            </a:r>
            <a:endParaRPr lang="en-US" altLang="zh-CN" sz="2800" b="1" dirty="0" smtClean="0">
              <a:solidFill>
                <a:srgbClr val="2B6F7D"/>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anim calcmode="lin" valueType="num">
                                      <p:cBhvr>
                                        <p:cTn id="10" dur="500" fill="hold"/>
                                        <p:tgtEl>
                                          <p:spTgt spid="44"/>
                                        </p:tgtEl>
                                        <p:attrNameLst>
                                          <p:attrName>ppt_x</p:attrName>
                                        </p:attrNameLst>
                                      </p:cBhvr>
                                      <p:tavLst>
                                        <p:tav tm="0">
                                          <p:val>
                                            <p:fltVal val="0.5"/>
                                          </p:val>
                                        </p:tav>
                                        <p:tav tm="100000">
                                          <p:val>
                                            <p:strVal val="#ppt_x"/>
                                          </p:val>
                                        </p:tav>
                                      </p:tavLst>
                                    </p:anim>
                                    <p:anim calcmode="lin" valueType="num">
                                      <p:cBhvr>
                                        <p:cTn id="11" dur="500" fill="hold"/>
                                        <p:tgtEl>
                                          <p:spTgt spid="44"/>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000"/>
                            </p:stCondLst>
                            <p:childTnLst>
                              <p:par>
                                <p:cTn id="17" presetID="1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p:tgtEl>
                                          <p:spTgt spid="26"/>
                                        </p:tgtEl>
                                        <p:attrNameLst>
                                          <p:attrName>ppt_x</p:attrName>
                                        </p:attrNameLst>
                                      </p:cBhvr>
                                      <p:tavLst>
                                        <p:tav tm="0">
                                          <p:val>
                                            <p:strVal val="#ppt_x-#ppt_w*1.125000"/>
                                          </p:val>
                                        </p:tav>
                                        <p:tav tm="100000">
                                          <p:val>
                                            <p:strVal val="#ppt_x"/>
                                          </p:val>
                                        </p:tav>
                                      </p:tavLst>
                                    </p:anim>
                                    <p:animEffect transition="in" filter="wipe(right)">
                                      <p:cBhvr>
                                        <p:cTn id="20" dur="500"/>
                                        <p:tgtEl>
                                          <p:spTgt spid="26"/>
                                        </p:tgtEl>
                                      </p:cBhvr>
                                    </p:animEffect>
                                  </p:childTnLst>
                                </p:cTn>
                              </p:par>
                            </p:childTnLst>
                          </p:cTn>
                        </p:par>
                        <p:par>
                          <p:cTn id="21" fill="hold">
                            <p:stCondLst>
                              <p:cond delay="1500"/>
                            </p:stCondLst>
                            <p:childTnLst>
                              <p:par>
                                <p:cTn id="22" presetID="1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p:tgtEl>
                                          <p:spTgt spid="38"/>
                                        </p:tgtEl>
                                        <p:attrNameLst>
                                          <p:attrName>ppt_x</p:attrName>
                                        </p:attrNameLst>
                                      </p:cBhvr>
                                      <p:tavLst>
                                        <p:tav tm="0">
                                          <p:val>
                                            <p:strVal val="#ppt_x-#ppt_w*1.125000"/>
                                          </p:val>
                                        </p:tav>
                                        <p:tav tm="100000">
                                          <p:val>
                                            <p:strVal val="#ppt_x"/>
                                          </p:val>
                                        </p:tav>
                                      </p:tavLst>
                                    </p:anim>
                                    <p:animEffect transition="in" filter="wipe(right)">
                                      <p:cBhvr>
                                        <p:cTn id="25" dur="500"/>
                                        <p:tgtEl>
                                          <p:spTgt spid="38"/>
                                        </p:tgtEl>
                                      </p:cBhvr>
                                    </p:animEffect>
                                  </p:childTnLst>
                                </p:cTn>
                              </p:par>
                              <p:par>
                                <p:cTn id="26" presetID="12" presetClass="entr" presetSubtype="8" fill="hold" nodeType="withEffect">
                                  <p:stCondLst>
                                    <p:cond delay="60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p:tgtEl>
                                          <p:spTgt spid="32"/>
                                        </p:tgtEl>
                                        <p:attrNameLst>
                                          <p:attrName>ppt_x</p:attrName>
                                        </p:attrNameLst>
                                      </p:cBhvr>
                                      <p:tavLst>
                                        <p:tav tm="0">
                                          <p:val>
                                            <p:strVal val="#ppt_x-#ppt_w*1.125000"/>
                                          </p:val>
                                        </p:tav>
                                        <p:tav tm="100000">
                                          <p:val>
                                            <p:strVal val="#ppt_x"/>
                                          </p:val>
                                        </p:tav>
                                      </p:tavLst>
                                    </p:anim>
                                    <p:animEffect transition="in" filter="wipe(right)">
                                      <p:cBhvr>
                                        <p:cTn id="29" dur="500"/>
                                        <p:tgtEl>
                                          <p:spTgt spid="32"/>
                                        </p:tgtEl>
                                      </p:cBhvr>
                                    </p:animEffect>
                                  </p:childTnLst>
                                </p:cTn>
                              </p:par>
                            </p:childTnLst>
                          </p:cTn>
                        </p:par>
                        <p:par>
                          <p:cTn id="30" fill="hold">
                            <p:stCondLst>
                              <p:cond delay="2600"/>
                            </p:stCondLst>
                            <p:childTnLst>
                              <p:par>
                                <p:cTn id="31" presetID="42"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anim calcmode="lin" valueType="num">
                                      <p:cBhvr>
                                        <p:cTn id="34" dur="500" fill="hold"/>
                                        <p:tgtEl>
                                          <p:spTgt spid="48"/>
                                        </p:tgtEl>
                                        <p:attrNameLst>
                                          <p:attrName>ppt_x</p:attrName>
                                        </p:attrNameLst>
                                      </p:cBhvr>
                                      <p:tavLst>
                                        <p:tav tm="0">
                                          <p:val>
                                            <p:strVal val="#ppt_x"/>
                                          </p:val>
                                        </p:tav>
                                        <p:tav tm="100000">
                                          <p:val>
                                            <p:strVal val="#ppt_x"/>
                                          </p:val>
                                        </p:tav>
                                      </p:tavLst>
                                    </p:anim>
                                    <p:anim calcmode="lin" valueType="num">
                                      <p:cBhvr>
                                        <p:cTn id="35"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空心弧 40"/>
          <p:cNvSpPr/>
          <p:nvPr/>
        </p:nvSpPr>
        <p:spPr>
          <a:xfrm rot="5400000">
            <a:off x="2440772" y="2281872"/>
            <a:ext cx="3068720" cy="3069911"/>
          </a:xfrm>
          <a:custGeom>
            <a:avLst/>
            <a:gdLst>
              <a:gd name="txL" fmla="*/ 0 w 21600"/>
              <a:gd name="txT" fmla="*/ 0 h 21600"/>
              <a:gd name="txR" fmla="*/ 21600 w 21600"/>
              <a:gd name="txB" fmla="*/ 7713 h 21600"/>
            </a:gdLst>
            <a:ahLst/>
            <a:cxnLst>
              <a:cxn ang="0">
                <a:pos x="9649426" y="387712366"/>
              </a:cxn>
              <a:cxn ang="0">
                <a:pos x="387411545" y="9656961"/>
              </a:cxn>
              <a:cxn ang="0">
                <a:pos x="765173474" y="387676367"/>
              </a:cxn>
              <a:cxn ang="0">
                <a:pos x="774822900" y="387712366"/>
              </a:cxn>
              <a:cxn ang="0">
                <a:pos x="387411545" y="0"/>
              </a:cxn>
              <a:cxn ang="0">
                <a:pos x="0" y="387712366"/>
              </a:cxn>
              <a:cxn ang="0">
                <a:pos x="9649426" y="387712366"/>
              </a:cxn>
            </a:cxnLst>
            <a:rect l="txL" t="txT" r="txR" b="txB"/>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rgbClr val="0070C0"/>
          </a:solidFill>
          <a:ln w="9525">
            <a:noFill/>
          </a:ln>
        </p:spPr>
        <p:txBody>
          <a:bodyPr/>
          <a:lstStyle/>
          <a:p>
            <a:endParaRPr lang="zh-CN" altLang="en-US" sz="100"/>
          </a:p>
        </p:txBody>
      </p:sp>
      <p:sp>
        <p:nvSpPr>
          <p:cNvPr id="31" name="椭圆 41"/>
          <p:cNvSpPr/>
          <p:nvPr/>
        </p:nvSpPr>
        <p:spPr>
          <a:xfrm>
            <a:off x="4562797" y="2330695"/>
            <a:ext cx="385823"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32" name="椭圆 42"/>
          <p:cNvSpPr/>
          <p:nvPr/>
        </p:nvSpPr>
        <p:spPr>
          <a:xfrm>
            <a:off x="5280651" y="3698928"/>
            <a:ext cx="384632"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34" name="椭圆 44"/>
          <p:cNvSpPr/>
          <p:nvPr/>
        </p:nvSpPr>
        <p:spPr>
          <a:xfrm>
            <a:off x="4566370" y="4933808"/>
            <a:ext cx="384632"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53" name="矩形 71"/>
          <p:cNvSpPr/>
          <p:nvPr/>
        </p:nvSpPr>
        <p:spPr>
          <a:xfrm>
            <a:off x="6583146" y="4043262"/>
            <a:ext cx="1661160" cy="299085"/>
          </a:xfrm>
          <a:prstGeom prst="rect">
            <a:avLst/>
          </a:prstGeom>
          <a:noFill/>
          <a:ln w="9525">
            <a:noFill/>
          </a:ln>
        </p:spPr>
        <p:txBody>
          <a:bodyPr wrap="none" lIns="68583" tIns="34292" rIns="68583" bIns="34292">
            <a:spAutoFit/>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None/>
            </a:pPr>
            <a:r>
              <a:rPr lang="zh-CN" altLang="en-US"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社会公众信息保护</a:t>
            </a:r>
          </a:p>
        </p:txBody>
      </p:sp>
      <p:sp>
        <p:nvSpPr>
          <p:cNvPr id="55" name="矩形 73"/>
          <p:cNvSpPr/>
          <p:nvPr/>
        </p:nvSpPr>
        <p:spPr>
          <a:xfrm>
            <a:off x="5248041" y="5027629"/>
            <a:ext cx="2158365" cy="276225"/>
          </a:xfrm>
          <a:prstGeom prst="rect">
            <a:avLst/>
          </a:prstGeom>
          <a:noFill/>
          <a:ln w="9525">
            <a:noFill/>
          </a:ln>
        </p:spPr>
        <p:txBody>
          <a:bodyPr wrap="square" lIns="68583" tIns="34292" rIns="68583" bIns="34292">
            <a:spAutoFit/>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a:buNone/>
            </a:pPr>
            <a:r>
              <a:rPr lang="zh-CN" altLang="zh-CN"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电信网络诈骗违法犯罪</a:t>
            </a:r>
          </a:p>
        </p:txBody>
      </p:sp>
      <p:sp>
        <p:nvSpPr>
          <p:cNvPr id="66" name="矩形 65"/>
          <p:cNvSpPr/>
          <p:nvPr/>
        </p:nvSpPr>
        <p:spPr>
          <a:xfrm>
            <a:off x="1443618" y="2330922"/>
            <a:ext cx="2254920" cy="1106805"/>
          </a:xfrm>
          <a:prstGeom prst="rect">
            <a:avLst/>
          </a:prstGeom>
        </p:spPr>
        <p:txBody>
          <a:bodyPr wrap="square">
            <a:spAutoFit/>
            <a:scene3d>
              <a:camera prst="orthographicFront"/>
              <a:lightRig rig="threePt" dir="t"/>
            </a:scene3d>
          </a:bodyPr>
          <a:lstStyle/>
          <a:p>
            <a:pPr algn="ctr"/>
            <a:r>
              <a:rPr lang="zh-CN" altLang="en-US" sz="2700" b="1" dirty="0" smtClean="0">
                <a:solidFill>
                  <a:srgbClr val="FF99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强化银行账户实名制管理</a:t>
            </a:r>
          </a:p>
          <a:p>
            <a:pPr algn="r"/>
            <a:r>
              <a:rPr lang="zh-CN" altLang="en-US" sz="12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 </a:t>
            </a:r>
          </a:p>
        </p:txBody>
      </p:sp>
      <p:sp>
        <p:nvSpPr>
          <p:cNvPr id="72" name="矩形 71"/>
          <p:cNvSpPr/>
          <p:nvPr/>
        </p:nvSpPr>
        <p:spPr>
          <a:xfrm>
            <a:off x="5170133" y="2204898"/>
            <a:ext cx="1706880" cy="321945"/>
          </a:xfrm>
          <a:prstGeom prst="rect">
            <a:avLst/>
          </a:prstGeom>
        </p:spPr>
        <p:txBody>
          <a:bodyPr wrap="none">
            <a:spAutoFit/>
            <a:scene3d>
              <a:camera prst="orthographicFront"/>
              <a:lightRig rig="threePt" dir="t"/>
            </a:scene3d>
          </a:bodyPr>
          <a:lstStyle/>
          <a:p>
            <a:r>
              <a:rPr lang="zh-CN" altLang="en-US"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匿名假名银行账户</a:t>
            </a:r>
          </a:p>
        </p:txBody>
      </p:sp>
      <p:sp>
        <p:nvSpPr>
          <p:cNvPr id="41" name="矩形 40"/>
          <p:cNvSpPr/>
          <p:nvPr/>
        </p:nvSpPr>
        <p:spPr>
          <a:xfrm>
            <a:off x="5385398" y="2602919"/>
            <a:ext cx="1249680" cy="414020"/>
          </a:xfrm>
          <a:prstGeom prst="rect">
            <a:avLst/>
          </a:prstGeom>
          <a:solidFill>
            <a:srgbClr val="002060"/>
          </a:solidFill>
        </p:spPr>
        <p:txBody>
          <a:bodyPr wrap="none">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仍有开立</a:t>
            </a:r>
          </a:p>
        </p:txBody>
      </p:sp>
      <p:sp>
        <p:nvSpPr>
          <p:cNvPr id="6" name="圆角矩形 5"/>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1</a:t>
            </a:r>
            <a:endParaRPr lang="zh-CN" altLang="en-US" sz="375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9418" y="895695"/>
            <a:ext cx="1706880" cy="553085"/>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背景介绍</a:t>
            </a:r>
          </a:p>
        </p:txBody>
      </p:sp>
      <p:sp>
        <p:nvSpPr>
          <p:cNvPr id="8" name="矩形 7"/>
          <p:cNvSpPr/>
          <p:nvPr/>
        </p:nvSpPr>
        <p:spPr>
          <a:xfrm>
            <a:off x="5893591" y="4114451"/>
            <a:ext cx="1249680" cy="414020"/>
          </a:xfrm>
          <a:prstGeom prst="rect">
            <a:avLst/>
          </a:prstGeom>
          <a:solidFill>
            <a:srgbClr val="0070C0"/>
          </a:solidFill>
        </p:spPr>
        <p:txBody>
          <a:bodyPr wrap="none">
            <a:spAutoFit/>
          </a:bodyPr>
          <a:lstStyle/>
          <a:p>
            <a:pPr>
              <a:spcBef>
                <a:spcPct val="0"/>
              </a:spcBef>
            </a:pPr>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意识薄弱</a:t>
            </a:r>
          </a:p>
        </p:txBody>
      </p:sp>
      <p:sp>
        <p:nvSpPr>
          <p:cNvPr id="9" name="矩形 8"/>
          <p:cNvSpPr/>
          <p:nvPr/>
        </p:nvSpPr>
        <p:spPr>
          <a:xfrm>
            <a:off x="5385398" y="2592440"/>
            <a:ext cx="1249680" cy="414020"/>
          </a:xfrm>
          <a:prstGeom prst="rect">
            <a:avLst/>
          </a:prstGeom>
          <a:solidFill>
            <a:srgbClr val="0070C0"/>
          </a:solidFill>
        </p:spPr>
        <p:txBody>
          <a:bodyPr wrap="none">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仍有开立</a:t>
            </a:r>
          </a:p>
        </p:txBody>
      </p:sp>
      <p:sp>
        <p:nvSpPr>
          <p:cNvPr id="10" name="矩形 9"/>
          <p:cNvSpPr/>
          <p:nvPr/>
        </p:nvSpPr>
        <p:spPr>
          <a:xfrm>
            <a:off x="5406467" y="5419484"/>
            <a:ext cx="1249680" cy="414020"/>
          </a:xfrm>
          <a:prstGeom prst="rect">
            <a:avLst/>
          </a:prstGeom>
          <a:solidFill>
            <a:srgbClr val="0070C0"/>
          </a:solidFill>
        </p:spPr>
        <p:txBody>
          <a:bodyPr wrap="none">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危害巨大</a:t>
            </a:r>
          </a:p>
        </p:txBody>
      </p:sp>
      <p:pic>
        <p:nvPicPr>
          <p:cNvPr id="11" name="图片 10" descr="银行账户实名制图片"/>
          <p:cNvPicPr>
            <a:picLocks noChangeAspect="1"/>
          </p:cNvPicPr>
          <p:nvPr/>
        </p:nvPicPr>
        <p:blipFill>
          <a:blip r:embed="rId3"/>
          <a:stretch>
            <a:fillRect/>
          </a:stretch>
        </p:blipFill>
        <p:spPr>
          <a:xfrm>
            <a:off x="1043706" y="3428699"/>
            <a:ext cx="3151505" cy="2247900"/>
          </a:xfrm>
          <a:prstGeom prst="rect">
            <a:avLst/>
          </a:prstGeom>
        </p:spPr>
      </p:pic>
      <p:pic>
        <p:nvPicPr>
          <p:cNvPr id="17" name="内容占位符 2" descr="_JL}ZM6]5_N%@7(4%7NC~H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50853"/>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空心弧 40"/>
          <p:cNvSpPr/>
          <p:nvPr/>
        </p:nvSpPr>
        <p:spPr>
          <a:xfrm rot="5400000">
            <a:off x="1789755" y="2296504"/>
            <a:ext cx="3068720" cy="3069911"/>
          </a:xfrm>
          <a:custGeom>
            <a:avLst/>
            <a:gdLst>
              <a:gd name="txL" fmla="*/ 0 w 21600"/>
              <a:gd name="txT" fmla="*/ 0 h 21600"/>
              <a:gd name="txR" fmla="*/ 21600 w 21600"/>
              <a:gd name="txB" fmla="*/ 7713 h 21600"/>
            </a:gdLst>
            <a:ahLst/>
            <a:cxnLst>
              <a:cxn ang="0">
                <a:pos x="9649426" y="387712366"/>
              </a:cxn>
              <a:cxn ang="0">
                <a:pos x="387411545" y="9656961"/>
              </a:cxn>
              <a:cxn ang="0">
                <a:pos x="765173474" y="387676367"/>
              </a:cxn>
              <a:cxn ang="0">
                <a:pos x="774822900" y="387712366"/>
              </a:cxn>
              <a:cxn ang="0">
                <a:pos x="387411545" y="0"/>
              </a:cxn>
              <a:cxn ang="0">
                <a:pos x="0" y="387712366"/>
              </a:cxn>
              <a:cxn ang="0">
                <a:pos x="9649426" y="387712366"/>
              </a:cxn>
            </a:cxnLst>
            <a:rect l="txL" t="txT" r="txR" b="txB"/>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rgbClr val="0070C0"/>
          </a:solidFill>
          <a:ln w="9525">
            <a:noFill/>
          </a:ln>
        </p:spPr>
        <p:txBody>
          <a:bodyPr/>
          <a:lstStyle/>
          <a:p>
            <a:endParaRPr lang="zh-CN" altLang="en-US" sz="100"/>
          </a:p>
        </p:txBody>
      </p:sp>
      <p:sp>
        <p:nvSpPr>
          <p:cNvPr id="31" name="椭圆 41"/>
          <p:cNvSpPr/>
          <p:nvPr/>
        </p:nvSpPr>
        <p:spPr>
          <a:xfrm>
            <a:off x="3911780" y="2345327"/>
            <a:ext cx="385823"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32" name="椭圆 42"/>
          <p:cNvSpPr/>
          <p:nvPr/>
        </p:nvSpPr>
        <p:spPr>
          <a:xfrm>
            <a:off x="4629634" y="3713560"/>
            <a:ext cx="384632"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34" name="椭圆 44"/>
          <p:cNvSpPr/>
          <p:nvPr/>
        </p:nvSpPr>
        <p:spPr>
          <a:xfrm>
            <a:off x="3915353" y="4948440"/>
            <a:ext cx="384632"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53" name="矩形 71"/>
          <p:cNvSpPr/>
          <p:nvPr/>
        </p:nvSpPr>
        <p:spPr>
          <a:xfrm rot="10800000" flipV="1">
            <a:off x="5207065" y="3645285"/>
            <a:ext cx="2462121" cy="299085"/>
          </a:xfrm>
          <a:prstGeom prst="rect">
            <a:avLst/>
          </a:prstGeom>
          <a:noFill/>
          <a:ln w="9525">
            <a:noFill/>
          </a:ln>
        </p:spPr>
        <p:txBody>
          <a:bodyPr wrap="square" lIns="68583" tIns="34292" rIns="68583" bIns="34292">
            <a:spAutoFit/>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None/>
            </a:pPr>
            <a:r>
              <a:rPr lang="zh-CN" altLang="en-US"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日常消费、公共事业缴费等</a:t>
            </a:r>
          </a:p>
        </p:txBody>
      </p:sp>
      <p:sp>
        <p:nvSpPr>
          <p:cNvPr id="55" name="矩形 73"/>
          <p:cNvSpPr/>
          <p:nvPr/>
        </p:nvSpPr>
        <p:spPr>
          <a:xfrm>
            <a:off x="4753544" y="2276904"/>
            <a:ext cx="1280160" cy="276225"/>
          </a:xfrm>
          <a:prstGeom prst="rect">
            <a:avLst/>
          </a:prstGeom>
          <a:noFill/>
          <a:ln w="9525">
            <a:noFill/>
          </a:ln>
        </p:spPr>
        <p:txBody>
          <a:bodyPr wrap="none" lIns="68583" tIns="34292" rIns="68583" bIns="34292">
            <a:spAutoFit/>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a:buNone/>
            </a:pPr>
            <a:r>
              <a:rPr lang="zh-CN" altLang="zh-CN"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支付服务需求</a:t>
            </a:r>
          </a:p>
        </p:txBody>
      </p:sp>
      <p:sp>
        <p:nvSpPr>
          <p:cNvPr id="66" name="矩形 65"/>
          <p:cNvSpPr/>
          <p:nvPr/>
        </p:nvSpPr>
        <p:spPr>
          <a:xfrm>
            <a:off x="1123708" y="2428580"/>
            <a:ext cx="2769827" cy="1106805"/>
          </a:xfrm>
          <a:prstGeom prst="rect">
            <a:avLst/>
          </a:prstGeom>
        </p:spPr>
        <p:txBody>
          <a:bodyPr wrap="square">
            <a:spAutoFit/>
            <a:scene3d>
              <a:camera prst="orthographicFront"/>
              <a:lightRig rig="threePt" dir="t"/>
            </a:scene3d>
          </a:bodyPr>
          <a:lstStyle/>
          <a:p>
            <a:pPr algn="ctr"/>
            <a:r>
              <a:rPr lang="zh-CN" altLang="en-US" sz="2700" b="1" dirty="0" smtClean="0">
                <a:solidFill>
                  <a:srgbClr val="FF99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满足消费者支付服务需求</a:t>
            </a:r>
          </a:p>
          <a:p>
            <a:pPr algn="r"/>
            <a:r>
              <a:rPr lang="zh-CN" altLang="en-US" sz="12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 </a:t>
            </a:r>
          </a:p>
        </p:txBody>
      </p:sp>
      <p:sp>
        <p:nvSpPr>
          <p:cNvPr id="72" name="矩形 71"/>
          <p:cNvSpPr/>
          <p:nvPr/>
        </p:nvSpPr>
        <p:spPr>
          <a:xfrm>
            <a:off x="4478799" y="4981987"/>
            <a:ext cx="3621495" cy="321945"/>
          </a:xfrm>
          <a:prstGeom prst="rect">
            <a:avLst/>
          </a:prstGeom>
        </p:spPr>
        <p:txBody>
          <a:bodyPr wrap="square">
            <a:spAutoFit/>
            <a:scene3d>
              <a:camera prst="orthographicFront"/>
              <a:lightRig rig="threePt" dir="t"/>
            </a:scene3d>
          </a:bodyPr>
          <a:lstStyle/>
          <a:p>
            <a:r>
              <a:rPr lang="zh-CN" altLang="en-US"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部分行动不便、无民事行为能力等人群</a:t>
            </a:r>
          </a:p>
        </p:txBody>
      </p:sp>
      <p:sp>
        <p:nvSpPr>
          <p:cNvPr id="8" name="矩形 7"/>
          <p:cNvSpPr/>
          <p:nvPr/>
        </p:nvSpPr>
        <p:spPr>
          <a:xfrm>
            <a:off x="4842769" y="2627991"/>
            <a:ext cx="2116455" cy="414020"/>
          </a:xfrm>
          <a:prstGeom prst="rect">
            <a:avLst/>
          </a:prstGeom>
          <a:solidFill>
            <a:srgbClr val="0070C0"/>
          </a:solidFill>
        </p:spPr>
        <p:txBody>
          <a:bodyPr wrap="square">
            <a:spAutoFit/>
          </a:bodyPr>
          <a:lstStyle/>
          <a:p>
            <a:pPr>
              <a:spcBef>
                <a:spcPct val="0"/>
              </a:spcBef>
            </a:pPr>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多元化、个性化</a:t>
            </a:r>
          </a:p>
        </p:txBody>
      </p:sp>
      <p:sp>
        <p:nvSpPr>
          <p:cNvPr id="9" name="矩形 8"/>
          <p:cNvSpPr/>
          <p:nvPr/>
        </p:nvSpPr>
        <p:spPr>
          <a:xfrm>
            <a:off x="4554058" y="5355902"/>
            <a:ext cx="2132981" cy="414020"/>
          </a:xfrm>
          <a:prstGeom prst="rect">
            <a:avLst/>
          </a:prstGeom>
          <a:solidFill>
            <a:srgbClr val="0070C0"/>
          </a:solidFill>
        </p:spPr>
        <p:txBody>
          <a:bodyPr wrap="square">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灵活处理特殊化</a:t>
            </a:r>
          </a:p>
        </p:txBody>
      </p:sp>
      <p:sp>
        <p:nvSpPr>
          <p:cNvPr id="11" name="矩形 10"/>
          <p:cNvSpPr/>
          <p:nvPr/>
        </p:nvSpPr>
        <p:spPr>
          <a:xfrm>
            <a:off x="5344723" y="3970614"/>
            <a:ext cx="1363717" cy="414020"/>
          </a:xfrm>
          <a:prstGeom prst="rect">
            <a:avLst/>
          </a:prstGeom>
          <a:solidFill>
            <a:srgbClr val="0070C0"/>
          </a:solidFill>
        </p:spPr>
        <p:txBody>
          <a:bodyPr wrap="square">
            <a:spAutoFit/>
          </a:bodyPr>
          <a:lstStyle/>
          <a:p>
            <a:pPr>
              <a:spcBef>
                <a:spcPct val="0"/>
              </a:spcBef>
            </a:pPr>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小额消费</a:t>
            </a:r>
          </a:p>
        </p:txBody>
      </p:sp>
      <p:pic>
        <p:nvPicPr>
          <p:cNvPr id="13" name="图片 12" descr="网上银行"/>
          <p:cNvPicPr>
            <a:picLocks noChangeAspect="1"/>
          </p:cNvPicPr>
          <p:nvPr/>
        </p:nvPicPr>
        <p:blipFill>
          <a:blip r:embed="rId3"/>
          <a:stretch>
            <a:fillRect/>
          </a:stretch>
        </p:blipFill>
        <p:spPr>
          <a:xfrm>
            <a:off x="1195329" y="3496671"/>
            <a:ext cx="2519045" cy="1644015"/>
          </a:xfrm>
          <a:prstGeom prst="rect">
            <a:avLst/>
          </a:prstGeom>
        </p:spPr>
      </p:pic>
      <p:pic>
        <p:nvPicPr>
          <p:cNvPr id="16" name="内容占位符 2" descr="_JL}ZM6]5_N%@7(4%7NC~H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2"/>
          <p:cNvSpPr txBox="1">
            <a:spLocks/>
          </p:cNvSpPr>
          <p:nvPr/>
        </p:nvSpPr>
        <p:spPr>
          <a:xfrm>
            <a:off x="579458" y="980796"/>
            <a:ext cx="4712602" cy="554191"/>
          </a:xfrm>
          <a:prstGeom prst="rect">
            <a:avLst/>
          </a:prstGeom>
        </p:spPr>
        <p:txBody>
          <a:bodyPr/>
          <a:lstStyle>
            <a:lvl1pPr algn="l" rtl="0" eaLnBrk="0" fontAlgn="base" hangingPunct="0">
              <a:spcBef>
                <a:spcPct val="0"/>
              </a:spcBef>
              <a:spcAft>
                <a:spcPct val="0"/>
              </a:spcAft>
              <a:defRPr kumimoji="1" sz="3800">
                <a:solidFill>
                  <a:schemeClr val="tx2"/>
                </a:solidFill>
                <a:latin typeface="+mj-lt"/>
                <a:ea typeface="+mj-ea"/>
                <a:cs typeface="宋体" panose="02010600030101010101" pitchFamily="2" charset="-122"/>
              </a:defRPr>
            </a:lvl1pPr>
            <a:lvl2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buFontTx/>
              <a:defRPr/>
            </a:pPr>
            <a:endParaRPr lang="zh-CN" altLang="en-US" sz="2800" b="0" kern="0" dirty="0">
              <a:solidFill>
                <a:schemeClr val="tx1"/>
              </a:solidFill>
              <a:effectLst>
                <a:outerShdw blurRad="38100" dist="38100" dir="2700000" algn="tl">
                  <a:srgbClr val="DDDDDD"/>
                </a:outerShdw>
              </a:effectLst>
              <a:latin typeface="Times New Roman" charset="0"/>
              <a:ea typeface="黑体" charset="0"/>
              <a:cs typeface="黑体" charset="0"/>
            </a:endParaRPr>
          </a:p>
        </p:txBody>
      </p:sp>
      <p:sp>
        <p:nvSpPr>
          <p:cNvPr id="20" name="圆角矩形 19"/>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1</a:t>
            </a:r>
            <a:endParaRPr lang="zh-CN" altLang="en-US" sz="375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1389418" y="895695"/>
            <a:ext cx="1706880" cy="553085"/>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背景介绍</a:t>
            </a:r>
          </a:p>
        </p:txBody>
      </p:sp>
    </p:spTree>
    <p:extLst>
      <p:ext uri="{BB962C8B-B14F-4D97-AF65-F5344CB8AC3E}">
        <p14:creationId xmlns:p14="http://schemas.microsoft.com/office/powerpoint/2010/main" val="1596785727"/>
      </p:ext>
    </p:extLst>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空心弧 40"/>
          <p:cNvSpPr/>
          <p:nvPr/>
        </p:nvSpPr>
        <p:spPr>
          <a:xfrm rot="5400000">
            <a:off x="1629174" y="2412894"/>
            <a:ext cx="3068720" cy="3069911"/>
          </a:xfrm>
          <a:custGeom>
            <a:avLst/>
            <a:gdLst>
              <a:gd name="txL" fmla="*/ 0 w 21600"/>
              <a:gd name="txT" fmla="*/ 0 h 21600"/>
              <a:gd name="txR" fmla="*/ 21600 w 21600"/>
              <a:gd name="txB" fmla="*/ 7713 h 21600"/>
            </a:gdLst>
            <a:ahLst/>
            <a:cxnLst>
              <a:cxn ang="0">
                <a:pos x="9649426" y="387712366"/>
              </a:cxn>
              <a:cxn ang="0">
                <a:pos x="387411545" y="9656961"/>
              </a:cxn>
              <a:cxn ang="0">
                <a:pos x="765173474" y="387676367"/>
              </a:cxn>
              <a:cxn ang="0">
                <a:pos x="774822900" y="387712366"/>
              </a:cxn>
              <a:cxn ang="0">
                <a:pos x="387411545" y="0"/>
              </a:cxn>
              <a:cxn ang="0">
                <a:pos x="0" y="387712366"/>
              </a:cxn>
              <a:cxn ang="0">
                <a:pos x="9649426" y="387712366"/>
              </a:cxn>
            </a:cxnLst>
            <a:rect l="txL" t="txT" r="txR" b="txB"/>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rgbClr val="0070C0"/>
          </a:solidFill>
          <a:ln w="9525">
            <a:noFill/>
          </a:ln>
        </p:spPr>
        <p:txBody>
          <a:bodyPr/>
          <a:lstStyle/>
          <a:p>
            <a:endParaRPr lang="zh-CN" altLang="en-US" sz="100"/>
          </a:p>
        </p:txBody>
      </p:sp>
      <p:sp>
        <p:nvSpPr>
          <p:cNvPr id="31" name="椭圆 41"/>
          <p:cNvSpPr/>
          <p:nvPr/>
        </p:nvSpPr>
        <p:spPr>
          <a:xfrm>
            <a:off x="3751199" y="2461717"/>
            <a:ext cx="385823"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32" name="椭圆 42"/>
          <p:cNvSpPr/>
          <p:nvPr/>
        </p:nvSpPr>
        <p:spPr>
          <a:xfrm>
            <a:off x="4469053" y="3829950"/>
            <a:ext cx="384632"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34" name="椭圆 44"/>
          <p:cNvSpPr/>
          <p:nvPr/>
        </p:nvSpPr>
        <p:spPr>
          <a:xfrm>
            <a:off x="3754772" y="5064830"/>
            <a:ext cx="384632" cy="384632"/>
          </a:xfrm>
          <a:prstGeom prst="ellipse">
            <a:avLst/>
          </a:prstGeom>
          <a:solidFill>
            <a:srgbClr val="002060"/>
          </a:solidFill>
          <a:ln w="9525">
            <a:noFill/>
          </a:ln>
        </p:spPr>
        <p:txBody>
          <a:bodyPr lIns="68583" tIns="34292" rIns="68583" bIns="34292"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en-US" sz="1800" dirty="0">
              <a:solidFill>
                <a:srgbClr val="FFFFFF"/>
              </a:solidFill>
              <a:latin typeface="Arial" panose="020B0604020202020204" pitchFamily="34" charset="0"/>
              <a:sym typeface="Arial" panose="020B0604020202020204" pitchFamily="34" charset="0"/>
            </a:endParaRPr>
          </a:p>
        </p:txBody>
      </p:sp>
      <p:sp>
        <p:nvSpPr>
          <p:cNvPr id="53" name="矩形 71"/>
          <p:cNvSpPr/>
          <p:nvPr/>
        </p:nvSpPr>
        <p:spPr>
          <a:xfrm>
            <a:off x="4563037" y="2348910"/>
            <a:ext cx="2232660" cy="299085"/>
          </a:xfrm>
          <a:prstGeom prst="rect">
            <a:avLst/>
          </a:prstGeom>
          <a:noFill/>
          <a:ln w="9525">
            <a:noFill/>
          </a:ln>
        </p:spPr>
        <p:txBody>
          <a:bodyPr wrap="none" lIns="68583" tIns="34292" rIns="68583" bIns="34292">
            <a:spAutoFit/>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None/>
            </a:pPr>
            <a:r>
              <a:rPr lang="zh-CN" altLang="en-US"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依托自助机具、电子渠道</a:t>
            </a:r>
          </a:p>
        </p:txBody>
      </p:sp>
      <p:sp>
        <p:nvSpPr>
          <p:cNvPr id="55" name="矩形 73"/>
          <p:cNvSpPr/>
          <p:nvPr/>
        </p:nvSpPr>
        <p:spPr>
          <a:xfrm>
            <a:off x="4315742" y="5026586"/>
            <a:ext cx="2042160" cy="276225"/>
          </a:xfrm>
          <a:prstGeom prst="rect">
            <a:avLst/>
          </a:prstGeom>
          <a:noFill/>
          <a:ln w="9525">
            <a:noFill/>
          </a:ln>
        </p:spPr>
        <p:txBody>
          <a:bodyPr wrap="none" lIns="68583" tIns="34292" rIns="68583" bIns="34292">
            <a:spAutoFit/>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a:buNone/>
            </a:pPr>
            <a:r>
              <a:rPr lang="zh-CN" altLang="zh-CN"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在开户等环节探索运用</a:t>
            </a:r>
          </a:p>
        </p:txBody>
      </p:sp>
      <p:sp>
        <p:nvSpPr>
          <p:cNvPr id="66" name="矩形 65"/>
          <p:cNvSpPr/>
          <p:nvPr/>
        </p:nvSpPr>
        <p:spPr>
          <a:xfrm>
            <a:off x="1218125" y="2526079"/>
            <a:ext cx="2254920" cy="1106805"/>
          </a:xfrm>
          <a:prstGeom prst="rect">
            <a:avLst/>
          </a:prstGeom>
        </p:spPr>
        <p:txBody>
          <a:bodyPr wrap="square">
            <a:spAutoFit/>
            <a:scene3d>
              <a:camera prst="orthographicFront"/>
              <a:lightRig rig="threePt" dir="t"/>
            </a:scene3d>
          </a:bodyPr>
          <a:lstStyle/>
          <a:p>
            <a:pPr algn="ctr"/>
            <a:r>
              <a:rPr lang="zh-CN" altLang="en-US" sz="2700" b="1" dirty="0" smtClean="0">
                <a:solidFill>
                  <a:srgbClr val="FF99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满足银行</a:t>
            </a:r>
          </a:p>
          <a:p>
            <a:pPr algn="ctr"/>
            <a:r>
              <a:rPr lang="zh-CN" altLang="en-US" sz="2700" b="1" dirty="0" smtClean="0">
                <a:solidFill>
                  <a:srgbClr val="FF99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业务需求</a:t>
            </a:r>
          </a:p>
          <a:p>
            <a:pPr algn="r"/>
            <a:r>
              <a:rPr lang="zh-CN" altLang="en-US" sz="12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 </a:t>
            </a:r>
          </a:p>
        </p:txBody>
      </p:sp>
      <p:sp>
        <p:nvSpPr>
          <p:cNvPr id="72" name="矩形 71"/>
          <p:cNvSpPr/>
          <p:nvPr/>
        </p:nvSpPr>
        <p:spPr>
          <a:xfrm>
            <a:off x="5004330" y="3771020"/>
            <a:ext cx="2087880" cy="321945"/>
          </a:xfrm>
          <a:prstGeom prst="rect">
            <a:avLst/>
          </a:prstGeom>
        </p:spPr>
        <p:txBody>
          <a:bodyPr wrap="none">
            <a:spAutoFit/>
            <a:scene3d>
              <a:camera prst="orthographicFront"/>
              <a:lightRig rig="threePt" dir="t"/>
            </a:scene3d>
          </a:bodyPr>
          <a:lstStyle/>
          <a:p>
            <a:r>
              <a:rPr lang="zh-CN" altLang="en-US" sz="1500" b="1" dirty="0" smtClean="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方正兰亭黑_GBK" pitchFamily="2" charset="-122"/>
              </a:rPr>
              <a:t>利用直销银行电子账户</a:t>
            </a:r>
          </a:p>
        </p:txBody>
      </p:sp>
      <p:sp>
        <p:nvSpPr>
          <p:cNvPr id="8" name="矩形 7"/>
          <p:cNvSpPr/>
          <p:nvPr/>
        </p:nvSpPr>
        <p:spPr>
          <a:xfrm>
            <a:off x="4634792" y="2645638"/>
            <a:ext cx="1516380" cy="414020"/>
          </a:xfrm>
          <a:prstGeom prst="rect">
            <a:avLst/>
          </a:prstGeom>
          <a:solidFill>
            <a:srgbClr val="0070C0"/>
          </a:solidFill>
        </p:spPr>
        <p:txBody>
          <a:bodyPr wrap="none">
            <a:spAutoFit/>
          </a:bodyPr>
          <a:lstStyle/>
          <a:p>
            <a:pPr>
              <a:spcBef>
                <a:spcPct val="0"/>
              </a:spcBef>
            </a:pPr>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新开户模式</a:t>
            </a:r>
          </a:p>
        </p:txBody>
      </p:sp>
      <p:sp>
        <p:nvSpPr>
          <p:cNvPr id="9" name="矩形 8"/>
          <p:cNvSpPr/>
          <p:nvPr/>
        </p:nvSpPr>
        <p:spPr>
          <a:xfrm>
            <a:off x="5076523" y="4075341"/>
            <a:ext cx="1381125" cy="414020"/>
          </a:xfrm>
          <a:prstGeom prst="rect">
            <a:avLst/>
          </a:prstGeom>
          <a:solidFill>
            <a:srgbClr val="0070C0"/>
          </a:solidFill>
        </p:spPr>
        <p:txBody>
          <a:bodyPr wrap="square">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网上理财</a:t>
            </a:r>
          </a:p>
        </p:txBody>
      </p:sp>
      <p:sp>
        <p:nvSpPr>
          <p:cNvPr id="10" name="矩形 9"/>
          <p:cNvSpPr/>
          <p:nvPr/>
        </p:nvSpPr>
        <p:spPr>
          <a:xfrm>
            <a:off x="4419581" y="5329929"/>
            <a:ext cx="2316480" cy="414020"/>
          </a:xfrm>
          <a:prstGeom prst="rect">
            <a:avLst/>
          </a:prstGeom>
          <a:solidFill>
            <a:srgbClr val="0070C0"/>
          </a:solidFill>
        </p:spPr>
        <p:txBody>
          <a:bodyPr wrap="none">
            <a:spAutoFit/>
          </a:bodyPr>
          <a:lstStyle/>
          <a:p>
            <a:r>
              <a:rPr lang="zh-CN" altLang="en-US" sz="2100" b="1" dirty="0" smtClean="0">
                <a:solidFill>
                  <a:schemeClr val="bg1"/>
                </a:solidFill>
                <a:latin typeface="微软雅黑" panose="020B0503020204020204" pitchFamily="34" charset="-122"/>
                <a:ea typeface="微软雅黑" panose="020B0503020204020204" pitchFamily="34" charset="-122"/>
                <a:sym typeface="方正兰亭黑_GBK" pitchFamily="2" charset="-122"/>
              </a:rPr>
              <a:t>生物特征识别技术</a:t>
            </a:r>
          </a:p>
        </p:txBody>
      </p:sp>
      <p:pic>
        <p:nvPicPr>
          <p:cNvPr id="13" name="图片 12" descr="timg"/>
          <p:cNvPicPr>
            <a:picLocks noChangeAspect="1"/>
          </p:cNvPicPr>
          <p:nvPr/>
        </p:nvPicPr>
        <p:blipFill>
          <a:blip r:embed="rId3"/>
          <a:stretch>
            <a:fillRect/>
          </a:stretch>
        </p:blipFill>
        <p:spPr>
          <a:xfrm>
            <a:off x="1285573" y="3566706"/>
            <a:ext cx="2305685" cy="1615440"/>
          </a:xfrm>
          <a:prstGeom prst="rect">
            <a:avLst/>
          </a:prstGeom>
        </p:spPr>
      </p:pic>
      <p:pic>
        <p:nvPicPr>
          <p:cNvPr id="16" name="内容占位符 2" descr="_JL}ZM6]5_N%@7(4%7NC~H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圆角矩形 1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1</a:t>
            </a:r>
            <a:endParaRPr lang="zh-CN" altLang="en-US" sz="375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1389418" y="895695"/>
            <a:ext cx="1706880" cy="553085"/>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背景介绍</a:t>
            </a:r>
          </a:p>
        </p:txBody>
      </p:sp>
    </p:spTree>
    <p:extLst>
      <p:ext uri="{BB962C8B-B14F-4D97-AF65-F5344CB8AC3E}">
        <p14:creationId xmlns:p14="http://schemas.microsoft.com/office/powerpoint/2010/main" val="1434857709"/>
      </p:ext>
    </p:extLst>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31790"/>
          <p:cNvGrpSpPr/>
          <p:nvPr/>
        </p:nvGrpSpPr>
        <p:grpSpPr>
          <a:xfrm>
            <a:off x="827688" y="2500204"/>
            <a:ext cx="7068624" cy="2281238"/>
            <a:chOff x="491" y="1498"/>
            <a:chExt cx="4453" cy="1437"/>
          </a:xfrm>
        </p:grpSpPr>
        <p:cxnSp>
          <p:nvCxnSpPr>
            <p:cNvPr id="55" name="直接连接符 54"/>
            <p:cNvCxnSpPr>
              <a:cxnSpLocks noChangeShapeType="1"/>
            </p:cNvCxnSpPr>
            <p:nvPr/>
          </p:nvCxnSpPr>
          <p:spPr bwMode="auto">
            <a:xfrm>
              <a:off x="2494" y="2438"/>
              <a:ext cx="0" cy="448"/>
            </a:xfrm>
            <a:prstGeom prst="line">
              <a:avLst/>
            </a:prstGeom>
            <a:noFill/>
            <a:ln w="25400">
              <a:solidFill>
                <a:schemeClr val="bg1"/>
              </a:solidFill>
              <a:round/>
              <a:tailEnd type="oval" w="lg" len="lg"/>
            </a:ln>
            <a:effectLst>
              <a:outerShdw blurRad="63500" dist="50800" dir="2700000" algn="tl" rotWithShape="0">
                <a:srgbClr val="000000">
                  <a:alpha val="39999"/>
                </a:srgbClr>
              </a:outerShdw>
            </a:effectLst>
          </p:spPr>
        </p:cxnSp>
        <p:cxnSp>
          <p:nvCxnSpPr>
            <p:cNvPr id="56" name="直接连接符 55"/>
            <p:cNvCxnSpPr>
              <a:cxnSpLocks noChangeShapeType="1"/>
            </p:cNvCxnSpPr>
            <p:nvPr/>
          </p:nvCxnSpPr>
          <p:spPr bwMode="auto">
            <a:xfrm>
              <a:off x="4512" y="2480"/>
              <a:ext cx="0" cy="448"/>
            </a:xfrm>
            <a:prstGeom prst="line">
              <a:avLst/>
            </a:prstGeom>
            <a:noFill/>
            <a:ln w="25400">
              <a:solidFill>
                <a:schemeClr val="bg1"/>
              </a:solidFill>
              <a:round/>
              <a:tailEnd type="oval" w="lg" len="lg"/>
            </a:ln>
            <a:effectLst>
              <a:outerShdw blurRad="63500" dist="50800" dir="2700000" algn="tl" rotWithShape="0">
                <a:srgbClr val="000000">
                  <a:alpha val="39999"/>
                </a:srgbClr>
              </a:outerShdw>
            </a:effectLst>
          </p:spPr>
        </p:cxnSp>
        <p:cxnSp>
          <p:nvCxnSpPr>
            <p:cNvPr id="57" name="直接连接符 56"/>
            <p:cNvCxnSpPr>
              <a:cxnSpLocks noChangeShapeType="1"/>
            </p:cNvCxnSpPr>
            <p:nvPr/>
          </p:nvCxnSpPr>
          <p:spPr bwMode="auto">
            <a:xfrm flipV="1">
              <a:off x="2016" y="1968"/>
              <a:ext cx="0" cy="449"/>
            </a:xfrm>
            <a:prstGeom prst="line">
              <a:avLst/>
            </a:prstGeom>
            <a:noFill/>
            <a:ln w="25400">
              <a:solidFill>
                <a:schemeClr val="bg1"/>
              </a:solidFill>
              <a:round/>
              <a:tailEnd type="oval" w="lg" len="lg"/>
            </a:ln>
            <a:effectLst>
              <a:outerShdw blurRad="63500" dist="50800" dir="2700000" algn="tl" rotWithShape="0">
                <a:srgbClr val="000000">
                  <a:alpha val="39999"/>
                </a:srgbClr>
              </a:outerShdw>
            </a:effectLst>
          </p:spPr>
        </p:cxnSp>
        <p:cxnSp>
          <p:nvCxnSpPr>
            <p:cNvPr id="58" name="直接连接符 14"/>
            <p:cNvCxnSpPr>
              <a:cxnSpLocks noChangeShapeType="1"/>
            </p:cNvCxnSpPr>
            <p:nvPr/>
          </p:nvCxnSpPr>
          <p:spPr bwMode="auto">
            <a:xfrm flipV="1">
              <a:off x="3718" y="1947"/>
              <a:ext cx="0" cy="449"/>
            </a:xfrm>
            <a:prstGeom prst="line">
              <a:avLst/>
            </a:prstGeom>
            <a:noFill/>
            <a:ln w="25400">
              <a:solidFill>
                <a:schemeClr val="bg1"/>
              </a:solidFill>
              <a:round/>
              <a:tailEnd type="oval" w="lg" len="lg"/>
            </a:ln>
            <a:effectLst>
              <a:outerShdw blurRad="63500" dist="50800" dir="2700000" algn="tl" rotWithShape="0">
                <a:srgbClr val="000000">
                  <a:alpha val="39999"/>
                </a:srgbClr>
              </a:outerShdw>
            </a:effectLst>
          </p:spPr>
        </p:cxnSp>
        <p:cxnSp>
          <p:nvCxnSpPr>
            <p:cNvPr id="59" name="直接连接符 58"/>
            <p:cNvCxnSpPr>
              <a:cxnSpLocks noChangeShapeType="1"/>
            </p:cNvCxnSpPr>
            <p:nvPr/>
          </p:nvCxnSpPr>
          <p:spPr bwMode="auto">
            <a:xfrm>
              <a:off x="4081" y="2438"/>
              <a:ext cx="863" cy="10"/>
            </a:xfrm>
            <a:prstGeom prst="line">
              <a:avLst/>
            </a:prstGeom>
            <a:noFill/>
            <a:ln w="25400">
              <a:solidFill>
                <a:srgbClr val="7030A0"/>
              </a:solidFill>
              <a:round/>
              <a:tailEnd type="oval" w="lg" len="lg"/>
            </a:ln>
            <a:effectLst>
              <a:outerShdw blurRad="63500" dist="50800" dir="2700000" algn="tl" rotWithShape="0">
                <a:srgbClr val="000000">
                  <a:alpha val="39999"/>
                </a:srgbClr>
              </a:outerShdw>
            </a:effectLst>
          </p:spPr>
        </p:cxnSp>
        <p:cxnSp>
          <p:nvCxnSpPr>
            <p:cNvPr id="60" name="直接连接符 59"/>
            <p:cNvCxnSpPr>
              <a:cxnSpLocks noChangeShapeType="1"/>
            </p:cNvCxnSpPr>
            <p:nvPr/>
          </p:nvCxnSpPr>
          <p:spPr bwMode="auto">
            <a:xfrm>
              <a:off x="3240" y="2438"/>
              <a:ext cx="818" cy="0"/>
            </a:xfrm>
            <a:prstGeom prst="line">
              <a:avLst/>
            </a:prstGeom>
            <a:noFill/>
            <a:ln w="25400">
              <a:solidFill>
                <a:srgbClr val="002060"/>
              </a:solidFill>
              <a:round/>
              <a:tailEnd type="oval" w="lg" len="lg"/>
            </a:ln>
            <a:effectLst>
              <a:outerShdw blurRad="63500" dist="50800" dir="2700000" algn="tl" rotWithShape="0">
                <a:srgbClr val="000000">
                  <a:alpha val="39999"/>
                </a:srgbClr>
              </a:outerShdw>
            </a:effectLst>
          </p:spPr>
        </p:cxnSp>
        <p:cxnSp>
          <p:nvCxnSpPr>
            <p:cNvPr id="61" name="直接连接符 60"/>
            <p:cNvCxnSpPr>
              <a:cxnSpLocks noChangeShapeType="1"/>
            </p:cNvCxnSpPr>
            <p:nvPr/>
          </p:nvCxnSpPr>
          <p:spPr bwMode="auto">
            <a:xfrm>
              <a:off x="2528" y="2438"/>
              <a:ext cx="702" cy="0"/>
            </a:xfrm>
            <a:prstGeom prst="line">
              <a:avLst/>
            </a:prstGeom>
            <a:noFill/>
            <a:ln w="25400">
              <a:solidFill>
                <a:srgbClr val="00B050"/>
              </a:solidFill>
              <a:round/>
              <a:tailEnd type="oval" w="lg" len="lg"/>
            </a:ln>
            <a:effectLst>
              <a:outerShdw blurRad="63500" dist="50800" dir="2700000" algn="tl" rotWithShape="0">
                <a:srgbClr val="000000">
                  <a:alpha val="39999"/>
                </a:srgbClr>
              </a:outerShdw>
            </a:effectLst>
          </p:spPr>
        </p:cxnSp>
        <p:cxnSp>
          <p:nvCxnSpPr>
            <p:cNvPr id="62" name="直接连接符 61"/>
            <p:cNvCxnSpPr>
              <a:cxnSpLocks noChangeShapeType="1"/>
            </p:cNvCxnSpPr>
            <p:nvPr/>
          </p:nvCxnSpPr>
          <p:spPr bwMode="auto">
            <a:xfrm flipV="1">
              <a:off x="1564" y="2438"/>
              <a:ext cx="949" cy="0"/>
            </a:xfrm>
            <a:prstGeom prst="line">
              <a:avLst/>
            </a:prstGeom>
            <a:noFill/>
            <a:ln w="25400">
              <a:solidFill>
                <a:srgbClr val="FFFF00"/>
              </a:solidFill>
              <a:round/>
              <a:tailEnd type="oval" w="lg" len="lg"/>
            </a:ln>
            <a:effectLst>
              <a:outerShdw blurRad="63500" dist="50800" dir="2700000" algn="tl" rotWithShape="0">
                <a:srgbClr val="000000">
                  <a:alpha val="39999"/>
                </a:srgbClr>
              </a:outerShdw>
            </a:effectLst>
          </p:spPr>
        </p:cxnSp>
        <p:sp>
          <p:nvSpPr>
            <p:cNvPr id="63" name="椭圆 62"/>
            <p:cNvSpPr/>
            <p:nvPr/>
          </p:nvSpPr>
          <p:spPr>
            <a:xfrm>
              <a:off x="1723" y="1735"/>
              <a:ext cx="725" cy="379"/>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defRPr/>
              </a:pPr>
              <a:r>
                <a:rPr kumimoji="0" lang="en-US" altLang="zh-CN"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2015</a:t>
              </a:r>
              <a:r>
                <a:rPr kumimoji="0" lang="zh-CN" altLang="en-US"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年</a:t>
              </a:r>
              <a:endParaRPr kumimoji="0" lang="en-US" altLang="zh-CN" sz="1100" b="1" i="0" u="none" strike="noStrike" kern="1200" cap="none" spc="0" normalizeH="0" baseline="0" noProof="1">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grpSp>
          <p:nvGrpSpPr>
            <p:cNvPr id="9231" name="组合 66"/>
            <p:cNvGrpSpPr/>
            <p:nvPr/>
          </p:nvGrpSpPr>
          <p:grpSpPr>
            <a:xfrm>
              <a:off x="491" y="1941"/>
              <a:ext cx="1072" cy="994"/>
              <a:chOff x="661505" y="1755347"/>
              <a:chExt cx="1580432" cy="1577996"/>
            </a:xfrm>
          </p:grpSpPr>
          <p:sp>
            <p:nvSpPr>
              <p:cNvPr id="68" name="椭圆 67"/>
              <p:cNvSpPr/>
              <p:nvPr/>
            </p:nvSpPr>
            <p:spPr>
              <a:xfrm>
                <a:off x="661505" y="1755347"/>
                <a:ext cx="1580432" cy="1577996"/>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defRPr/>
                </a:pPr>
                <a:endParaRPr kumimoji="0" lang="zh-CN" altLang="en-US" sz="1400" b="1" i="0" u="none" strike="noStrike" kern="1200" cap="none" spc="0" normalizeH="0" baseline="0" noProof="1">
                  <a:ln>
                    <a:noFill/>
                  </a:ln>
                  <a:solidFill>
                    <a:srgbClr val="0547A1"/>
                  </a:solidFill>
                  <a:effectLst/>
                  <a:uLnTx/>
                  <a:uFillTx/>
                  <a:latin typeface="微软雅黑" panose="020B0503020204020204" pitchFamily="34" charset="-122"/>
                  <a:ea typeface="微软雅黑" panose="020B0503020204020204" pitchFamily="34" charset="-122"/>
                  <a:cs typeface="+mn-cs"/>
                </a:endParaRPr>
              </a:p>
            </p:txBody>
          </p:sp>
          <p:sp>
            <p:nvSpPr>
              <p:cNvPr id="9233" name="文本框 33"/>
              <p:cNvSpPr txBox="1"/>
              <p:nvPr/>
            </p:nvSpPr>
            <p:spPr>
              <a:xfrm>
                <a:off x="727832" y="1946062"/>
                <a:ext cx="1449414" cy="1175828"/>
              </a:xfrm>
              <a:prstGeom prst="rect">
                <a:avLst/>
              </a:prstGeom>
              <a:noFill/>
              <a:ln w="9525">
                <a:noFill/>
              </a:ln>
            </p:spPr>
            <p:txBody>
              <a:bodyPr lIns="68580" tIns="34290" rIns="68580" bIns="34290" anchor="t">
                <a:spAutoFit/>
              </a:bodyPr>
              <a:lstStyle/>
              <a:p>
                <a:pPr algn="ctr"/>
                <a:r>
                  <a:rPr lang="zh-CN" altLang="en-US" sz="2400" b="1" dirty="0">
                    <a:solidFill>
                      <a:srgbClr val="FFC00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个人银行账户分类管理</a:t>
                </a:r>
              </a:p>
            </p:txBody>
          </p:sp>
          <p:sp>
            <p:nvSpPr>
              <p:cNvPr id="9234" name="文本框 33"/>
              <p:cNvSpPr txBox="1"/>
              <p:nvPr/>
            </p:nvSpPr>
            <p:spPr>
              <a:xfrm>
                <a:off x="762001" y="2749154"/>
                <a:ext cx="1345406" cy="237490"/>
              </a:xfrm>
              <a:prstGeom prst="rect">
                <a:avLst/>
              </a:prstGeom>
              <a:noFill/>
              <a:ln w="9525">
                <a:noFill/>
              </a:ln>
            </p:spPr>
            <p:txBody>
              <a:bodyPr lIns="68580" tIns="34290" rIns="68580" bIns="34290" anchor="t">
                <a:spAutoFit/>
              </a:bodyPr>
              <a:lstStyle/>
              <a:p>
                <a:pPr algn="ctr"/>
                <a:endParaRPr lang="en-US" altLang="zh-CN" sz="1100" b="1" dirty="0">
                  <a:solidFill>
                    <a:srgbClr val="404040"/>
                  </a:solidFill>
                  <a:latin typeface="微软雅黑" panose="020B0503020204020204" pitchFamily="34" charset="-122"/>
                  <a:ea typeface="微软雅黑" panose="020B0503020204020204" pitchFamily="34" charset="-122"/>
                </a:endParaRPr>
              </a:p>
            </p:txBody>
          </p:sp>
        </p:grpSp>
        <p:sp>
          <p:nvSpPr>
            <p:cNvPr id="9235" name="TextBox 70"/>
            <p:cNvSpPr txBox="1"/>
            <p:nvPr/>
          </p:nvSpPr>
          <p:spPr>
            <a:xfrm>
              <a:off x="1709" y="1498"/>
              <a:ext cx="739" cy="252"/>
            </a:xfrm>
            <a:prstGeom prst="rect">
              <a:avLst/>
            </a:prstGeom>
            <a:noFill/>
            <a:ln w="9525">
              <a:noFill/>
            </a:ln>
          </p:spPr>
          <p:txBody>
            <a:bodyPr wrap="none" anchor="t">
              <a:spAutoFit/>
            </a:bodyPr>
            <a:lstStyle/>
            <a:p>
              <a:r>
                <a:rPr lang="zh-CN" altLang="en-US" sz="2000" b="1" smtClean="0">
                  <a:solidFill>
                    <a:srgbClr val="404040"/>
                  </a:solidFill>
                  <a:latin typeface="微软雅黑" panose="020B0503020204020204" pitchFamily="34" charset="-122"/>
                  <a:ea typeface="微软雅黑" panose="020B0503020204020204" pitchFamily="34" charset="-122"/>
                </a:rPr>
                <a:t>392</a:t>
              </a:r>
              <a:r>
                <a:rPr lang="zh-CN" altLang="en-US" sz="2000" b="1" dirty="0">
                  <a:solidFill>
                    <a:srgbClr val="404040"/>
                  </a:solidFill>
                  <a:latin typeface="微软雅黑" panose="020B0503020204020204" pitchFamily="34" charset="-122"/>
                  <a:ea typeface="微软雅黑" panose="020B0503020204020204" pitchFamily="34" charset="-122"/>
                </a:rPr>
                <a:t>号文</a:t>
              </a:r>
            </a:p>
          </p:txBody>
        </p:sp>
      </p:grpSp>
      <p:sp>
        <p:nvSpPr>
          <p:cNvPr id="2" name="文本框 1"/>
          <p:cNvSpPr txBox="1"/>
          <p:nvPr/>
        </p:nvSpPr>
        <p:spPr>
          <a:xfrm>
            <a:off x="2033552" y="1957059"/>
            <a:ext cx="2621280" cy="583565"/>
          </a:xfrm>
          <a:prstGeom prst="rect">
            <a:avLst/>
          </a:prstGeom>
          <a:noFill/>
        </p:spPr>
        <p:txBody>
          <a:bodyPr wrap="none" rtlCol="0" anchor="t">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关于改进个人银行账户服务</a:t>
            </a:r>
          </a:p>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 加强账户管理的通知</a:t>
            </a:r>
          </a:p>
        </p:txBody>
      </p:sp>
      <p:sp>
        <p:nvSpPr>
          <p:cNvPr id="3" name="文本框 2"/>
          <p:cNvSpPr txBox="1"/>
          <p:nvPr/>
        </p:nvSpPr>
        <p:spPr>
          <a:xfrm>
            <a:off x="4841786" y="1844868"/>
            <a:ext cx="2621280" cy="583565"/>
          </a:xfrm>
          <a:prstGeom prst="rect">
            <a:avLst/>
          </a:prstGeom>
          <a:noFill/>
        </p:spPr>
        <p:txBody>
          <a:bodyPr wrap="none" rtlCol="0" anchor="t">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关于落实个人银行账户分类</a:t>
            </a:r>
          </a:p>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管理制度的通知</a:t>
            </a:r>
          </a:p>
        </p:txBody>
      </p:sp>
      <p:sp>
        <p:nvSpPr>
          <p:cNvPr id="4" name="TextBox 70"/>
          <p:cNvSpPr txBox="1"/>
          <p:nvPr/>
        </p:nvSpPr>
        <p:spPr>
          <a:xfrm>
            <a:off x="5425275" y="2380836"/>
            <a:ext cx="1173719" cy="400110"/>
          </a:xfrm>
          <a:prstGeom prst="rect">
            <a:avLst/>
          </a:prstGeom>
          <a:noFill/>
          <a:ln w="9525">
            <a:noFill/>
          </a:ln>
        </p:spPr>
        <p:txBody>
          <a:bodyPr wrap="none" anchor="t">
            <a:spAutoFit/>
          </a:bodyPr>
          <a:lstStyle/>
          <a:p>
            <a:r>
              <a:rPr lang="zh-CN" altLang="en-US" sz="2000" b="1" dirty="0" smtClean="0">
                <a:solidFill>
                  <a:srgbClr val="404040"/>
                </a:solidFill>
                <a:latin typeface="微软雅黑" panose="020B0503020204020204" pitchFamily="34" charset="-122"/>
                <a:ea typeface="微软雅黑" panose="020B0503020204020204" pitchFamily="34" charset="-122"/>
              </a:rPr>
              <a:t>3</a:t>
            </a:r>
            <a:r>
              <a:rPr lang="en-US" altLang="zh-CN" sz="2000" b="1" dirty="0" smtClean="0">
                <a:solidFill>
                  <a:srgbClr val="404040"/>
                </a:solidFill>
                <a:latin typeface="微软雅黑" panose="020B0503020204020204" pitchFamily="34" charset="-122"/>
                <a:ea typeface="微软雅黑" panose="020B0503020204020204" pitchFamily="34" charset="-122"/>
              </a:rPr>
              <a:t>02</a:t>
            </a:r>
            <a:r>
              <a:rPr lang="zh-CN" altLang="en-US" sz="2000" b="1" dirty="0">
                <a:solidFill>
                  <a:srgbClr val="404040"/>
                </a:solidFill>
                <a:latin typeface="微软雅黑" panose="020B0503020204020204" pitchFamily="34" charset="-122"/>
                <a:ea typeface="微软雅黑" panose="020B0503020204020204" pitchFamily="34" charset="-122"/>
              </a:rPr>
              <a:t>号文</a:t>
            </a:r>
          </a:p>
        </p:txBody>
      </p:sp>
      <p:sp>
        <p:nvSpPr>
          <p:cNvPr id="5" name="TextBox 70"/>
          <p:cNvSpPr txBox="1"/>
          <p:nvPr/>
        </p:nvSpPr>
        <p:spPr>
          <a:xfrm>
            <a:off x="3430730" y="5060834"/>
            <a:ext cx="1173719" cy="400110"/>
          </a:xfrm>
          <a:prstGeom prst="rect">
            <a:avLst/>
          </a:prstGeom>
          <a:noFill/>
          <a:ln w="9525">
            <a:noFill/>
          </a:ln>
        </p:spPr>
        <p:txBody>
          <a:bodyPr wrap="none" anchor="t">
            <a:spAutoFit/>
          </a:bodyPr>
          <a:lstStyle/>
          <a:p>
            <a:r>
              <a:rPr lang="en-US" altLang="zh-CN" sz="2000" b="1" smtClean="0">
                <a:solidFill>
                  <a:srgbClr val="404040"/>
                </a:solidFill>
                <a:latin typeface="微软雅黑" panose="020B0503020204020204" pitchFamily="34" charset="-122"/>
                <a:ea typeface="微软雅黑" panose="020B0503020204020204" pitchFamily="34" charset="-122"/>
              </a:rPr>
              <a:t>261</a:t>
            </a:r>
            <a:r>
              <a:rPr lang="zh-CN" altLang="en-US" sz="2000" b="1" dirty="0">
                <a:solidFill>
                  <a:srgbClr val="404040"/>
                </a:solidFill>
                <a:latin typeface="微软雅黑" panose="020B0503020204020204" pitchFamily="34" charset="-122"/>
                <a:ea typeface="微软雅黑" panose="020B0503020204020204" pitchFamily="34" charset="-122"/>
              </a:rPr>
              <a:t>号文</a:t>
            </a:r>
          </a:p>
        </p:txBody>
      </p:sp>
      <p:sp>
        <p:nvSpPr>
          <p:cNvPr id="6" name="文本框 5"/>
          <p:cNvSpPr txBox="1"/>
          <p:nvPr/>
        </p:nvSpPr>
        <p:spPr>
          <a:xfrm>
            <a:off x="2278634" y="5420864"/>
            <a:ext cx="3554730" cy="583565"/>
          </a:xfrm>
          <a:prstGeom prst="rect">
            <a:avLst/>
          </a:prstGeom>
          <a:noFill/>
        </p:spPr>
        <p:txBody>
          <a:bodyPr wrap="none" rtlCol="0" anchor="t">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关于加强支付结算管理  防范电信网络</a:t>
            </a:r>
          </a:p>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新型违法犯罪有关事项的通知</a:t>
            </a:r>
          </a:p>
        </p:txBody>
      </p:sp>
      <p:sp>
        <p:nvSpPr>
          <p:cNvPr id="7" name="TextBox 70"/>
          <p:cNvSpPr txBox="1"/>
          <p:nvPr/>
        </p:nvSpPr>
        <p:spPr>
          <a:xfrm>
            <a:off x="6714260" y="5085138"/>
            <a:ext cx="1015021" cy="400110"/>
          </a:xfrm>
          <a:prstGeom prst="rect">
            <a:avLst/>
          </a:prstGeom>
          <a:noFill/>
          <a:ln w="9525">
            <a:noFill/>
          </a:ln>
        </p:spPr>
        <p:txBody>
          <a:bodyPr wrap="none" anchor="t">
            <a:spAutoFit/>
          </a:bodyPr>
          <a:lstStyle/>
          <a:p>
            <a:r>
              <a:rPr lang="en-US" altLang="zh-CN" sz="2000" b="1" dirty="0" smtClean="0">
                <a:solidFill>
                  <a:srgbClr val="404040"/>
                </a:solidFill>
                <a:latin typeface="微软雅黑" panose="020B0503020204020204" pitchFamily="34" charset="-122"/>
                <a:ea typeface="微软雅黑" panose="020B0503020204020204" pitchFamily="34" charset="-122"/>
              </a:rPr>
              <a:t>16</a:t>
            </a:r>
            <a:r>
              <a:rPr lang="zh-CN" altLang="en-US" sz="2000" b="1" dirty="0">
                <a:solidFill>
                  <a:srgbClr val="404040"/>
                </a:solidFill>
                <a:latin typeface="微软雅黑" panose="020B0503020204020204" pitchFamily="34" charset="-122"/>
                <a:ea typeface="微软雅黑" panose="020B0503020204020204" pitchFamily="34" charset="-122"/>
              </a:rPr>
              <a:t>号文</a:t>
            </a:r>
          </a:p>
        </p:txBody>
      </p:sp>
      <p:sp>
        <p:nvSpPr>
          <p:cNvPr id="8" name="文本框 7"/>
          <p:cNvSpPr txBox="1"/>
          <p:nvPr/>
        </p:nvSpPr>
        <p:spPr>
          <a:xfrm>
            <a:off x="5950940" y="5373162"/>
            <a:ext cx="2621280" cy="583565"/>
          </a:xfrm>
          <a:prstGeom prst="rect">
            <a:avLst/>
          </a:prstGeom>
          <a:noFill/>
        </p:spPr>
        <p:txBody>
          <a:bodyPr wrap="none" rtlCol="0" anchor="t">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关于改进个人银行账户分类</a:t>
            </a:r>
          </a:p>
          <a:p>
            <a:pPr algn="ctr"/>
            <a:r>
              <a:rPr lang="zh-CN" altLang="en-US" sz="1600" b="1" dirty="0">
                <a:solidFill>
                  <a:srgbClr val="404040"/>
                </a:solidFill>
                <a:latin typeface="微软雅黑" panose="020B0503020204020204" pitchFamily="34" charset="-122"/>
                <a:ea typeface="微软雅黑" panose="020B0503020204020204" pitchFamily="34" charset="-122"/>
                <a:sym typeface="方正兰亭黑_GBK" pitchFamily="2" charset="-122"/>
              </a:rPr>
              <a:t>管理有关事项的通知</a:t>
            </a:r>
          </a:p>
        </p:txBody>
      </p:sp>
      <p:pic>
        <p:nvPicPr>
          <p:cNvPr id="30"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椭圆 31"/>
          <p:cNvSpPr/>
          <p:nvPr/>
        </p:nvSpPr>
        <p:spPr>
          <a:xfrm>
            <a:off x="3574742" y="4412780"/>
            <a:ext cx="935543" cy="601663"/>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defRPr/>
            </a:pPr>
            <a:r>
              <a:rPr kumimoji="0" lang="en-US" altLang="zh-CN"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2016</a:t>
            </a:r>
            <a:r>
              <a:rPr kumimoji="0" lang="zh-CN" altLang="en-US"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年</a:t>
            </a:r>
            <a:endParaRPr kumimoji="0" lang="en-US" altLang="zh-CN" sz="1100" b="1" i="0" u="none" strike="noStrike" kern="1200" cap="none" spc="0" normalizeH="0" baseline="0" noProof="1">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33" name="椭圆 32"/>
          <p:cNvSpPr/>
          <p:nvPr/>
        </p:nvSpPr>
        <p:spPr>
          <a:xfrm>
            <a:off x="5446898" y="2780946"/>
            <a:ext cx="1039001" cy="601663"/>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defRPr/>
            </a:pPr>
            <a:r>
              <a:rPr kumimoji="0" lang="en-US" altLang="zh-CN"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2016</a:t>
            </a:r>
            <a:r>
              <a:rPr kumimoji="0" lang="zh-CN" altLang="en-US"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年</a:t>
            </a:r>
            <a:endParaRPr kumimoji="0" lang="en-US" altLang="zh-CN" sz="1100" b="1" i="0" u="none" strike="noStrike" kern="1200" cap="none" spc="0" normalizeH="0" baseline="0" noProof="1">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34" name="椭圆 33"/>
          <p:cNvSpPr/>
          <p:nvPr/>
        </p:nvSpPr>
        <p:spPr>
          <a:xfrm>
            <a:off x="6765350" y="4509090"/>
            <a:ext cx="913734" cy="601663"/>
          </a:xfrm>
          <a:prstGeom prst="ellipse">
            <a:avLst/>
          </a:prstGeom>
          <a:gradFill flip="none" rotWithShape="1">
            <a:gsLst>
              <a:gs pos="0">
                <a:schemeClr val="bg1">
                  <a:lumMod val="85000"/>
                </a:schemeClr>
              </a:gs>
              <a:gs pos="100000">
                <a:schemeClr val="bg1"/>
              </a:gs>
            </a:gsLst>
            <a:lin ang="2700000" scaled="1"/>
            <a:tileRect/>
          </a:gra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defRPr/>
            </a:pPr>
            <a:r>
              <a:rPr kumimoji="0" lang="en-US" altLang="zh-CN"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2018</a:t>
            </a:r>
            <a:r>
              <a:rPr kumimoji="0" lang="zh-CN" altLang="en-US" sz="1100" b="1" i="0" u="none" strike="noStrike" kern="1200" cap="none" spc="0" normalizeH="0" baseline="0" noProof="1" smtClean="0">
                <a:ln>
                  <a:noFill/>
                </a:ln>
                <a:solidFill>
                  <a:srgbClr val="002060"/>
                </a:solidFill>
                <a:effectLst/>
                <a:uLnTx/>
                <a:uFillTx/>
                <a:latin typeface="微软雅黑" panose="020B0503020204020204" pitchFamily="34" charset="-122"/>
                <a:ea typeface="微软雅黑" panose="020B0503020204020204" pitchFamily="34" charset="-122"/>
                <a:cs typeface="+mn-cs"/>
              </a:rPr>
              <a:t>年</a:t>
            </a:r>
            <a:endParaRPr kumimoji="0" lang="en-US" altLang="zh-CN" sz="1100" b="1" i="0" u="none" strike="noStrike" kern="1200" cap="none" spc="0" normalizeH="0" baseline="0" noProof="1">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 34"/>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1381087"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发展进程</a:t>
            </a:r>
          </a:p>
        </p:txBody>
      </p:sp>
    </p:spTree>
    <p:extLst>
      <p:ext uri="{BB962C8B-B14F-4D97-AF65-F5344CB8AC3E}">
        <p14:creationId xmlns:p14="http://schemas.microsoft.com/office/powerpoint/2010/main" val="2132103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90" name="组合 36"/>
          <p:cNvGrpSpPr/>
          <p:nvPr/>
        </p:nvGrpSpPr>
        <p:grpSpPr>
          <a:xfrm rot="-3299586">
            <a:off x="6261100" y="2974603"/>
            <a:ext cx="1768475" cy="2981325"/>
            <a:chOff x="1691680" y="1997837"/>
            <a:chExt cx="2088232" cy="3519395"/>
          </a:xfrm>
        </p:grpSpPr>
        <p:cxnSp>
          <p:nvCxnSpPr>
            <p:cNvPr id="13314" name="直接连接符 38"/>
            <p:cNvCxnSpPr/>
            <p:nvPr/>
          </p:nvCxnSpPr>
          <p:spPr>
            <a:xfrm flipH="1" flipV="1">
              <a:off x="3349865" y="1997837"/>
              <a:ext cx="430047" cy="2367268"/>
            </a:xfrm>
            <a:prstGeom prst="line">
              <a:avLst/>
            </a:prstGeom>
            <a:ln w="19050" cap="flat" cmpd="sng">
              <a:solidFill>
                <a:srgbClr val="595959"/>
              </a:solidFill>
              <a:prstDash val="solid"/>
              <a:round/>
              <a:headEnd type="none" w="med" len="med"/>
              <a:tailEnd type="none" w="med" len="med"/>
            </a:ln>
          </p:spPr>
        </p:cxnSp>
        <p:cxnSp>
          <p:nvCxnSpPr>
            <p:cNvPr id="13315" name="直接连接符 39"/>
            <p:cNvCxnSpPr/>
            <p:nvPr/>
          </p:nvCxnSpPr>
          <p:spPr>
            <a:xfrm flipH="1">
              <a:off x="1691680" y="1997837"/>
              <a:ext cx="1044116" cy="2367267"/>
            </a:xfrm>
            <a:prstGeom prst="line">
              <a:avLst/>
            </a:prstGeom>
            <a:ln w="19050" cap="flat" cmpd="sng">
              <a:solidFill>
                <a:srgbClr val="595959"/>
              </a:solidFill>
              <a:prstDash val="solid"/>
              <a:round/>
              <a:headEnd type="none" w="med" len="med"/>
              <a:tailEnd type="none" w="med" len="med"/>
            </a:ln>
          </p:spPr>
        </p:cxnSp>
        <p:grpSp>
          <p:nvGrpSpPr>
            <p:cNvPr id="13316" name="组合 41"/>
            <p:cNvGrpSpPr/>
            <p:nvPr/>
          </p:nvGrpSpPr>
          <p:grpSpPr>
            <a:xfrm>
              <a:off x="1691680" y="3429000"/>
              <a:ext cx="2088232" cy="2088232"/>
              <a:chOff x="1691680" y="2780928"/>
              <a:chExt cx="2736304" cy="2736304"/>
            </a:xfrm>
          </p:grpSpPr>
          <p:sp>
            <p:nvSpPr>
              <p:cNvPr id="43" name="椭圆 42"/>
              <p:cNvSpPr/>
              <p:nvPr/>
            </p:nvSpPr>
            <p:spPr>
              <a:xfrm>
                <a:off x="1691816" y="2766232"/>
                <a:ext cx="2736063" cy="2733542"/>
              </a:xfrm>
              <a:prstGeom prst="ellipse">
                <a:avLst/>
              </a:prstGeom>
              <a:gradFill flip="none" rotWithShape="1">
                <a:gsLst>
                  <a:gs pos="0">
                    <a:srgbClr val="E4E4E4"/>
                  </a:gs>
                  <a:gs pos="90000">
                    <a:sysClr val="window" lastClr="FFFFFF"/>
                  </a:gs>
                </a:gsLst>
                <a:lin ang="5400000" scaled="1"/>
                <a:tileRect/>
              </a:gradFill>
              <a:ln w="76200" cap="flat" cmpd="sng" algn="ctr">
                <a:solidFill>
                  <a:sysClr val="window" lastClr="FFFFFF"/>
                </a:solidFill>
                <a:prstDash val="solid"/>
              </a:ln>
              <a:effectLst>
                <a:outerShdw blurRad="165100" dist="190500" dir="5400000" algn="t" rotWithShape="0">
                  <a:prstClr val="black">
                    <a:alpha val="31000"/>
                  </a:prstClr>
                </a:outerShdw>
              </a:effectLst>
            </p:spPr>
            <p:txBody>
              <a:bodyPr anchor="ctr"/>
              <a:lstStyle/>
              <a:p>
                <a:pPr algn="ctr" fontAlgn="base"/>
                <a:endParaRPr lang="en-US" altLang="en-US" strike="noStrike" noProof="1">
                  <a:solidFill>
                    <a:srgbClr val="FFFFFF"/>
                  </a:solidFill>
                  <a:latin typeface="Calibri" panose="020F0502020204030204" pitchFamily="34" charset="0"/>
                  <a:ea typeface="华文楷体" panose="02010600040101010101" pitchFamily="2" charset="-122"/>
                </a:endParaRPr>
              </a:p>
            </p:txBody>
          </p:sp>
          <p:sp>
            <p:nvSpPr>
              <p:cNvPr id="13318" name="椭圆 43"/>
              <p:cNvSpPr/>
              <p:nvPr/>
            </p:nvSpPr>
            <p:spPr>
              <a:xfrm>
                <a:off x="2020397" y="3400858"/>
                <a:ext cx="1994329" cy="1994283"/>
              </a:xfrm>
              <a:prstGeom prst="ellipse">
                <a:avLst/>
              </a:prstGeom>
              <a:solidFill>
                <a:srgbClr val="FF6E00"/>
              </a:solidFill>
              <a:ln w="25400">
                <a:noFill/>
              </a:ln>
            </p:spPr>
            <p:txBody>
              <a:bodyPr anchor="ctr"/>
              <a:lstStyle/>
              <a:p>
                <a:pPr algn="ctr"/>
                <a:endParaRPr lang="en-US" altLang="en-US" dirty="0">
                  <a:solidFill>
                    <a:srgbClr val="FFFFFF"/>
                  </a:solidFill>
                  <a:latin typeface="Calibri" panose="020F0502020204030204" pitchFamily="34" charset="0"/>
                  <a:ea typeface="华文楷体" panose="02010600040101010101" pitchFamily="2" charset="-122"/>
                </a:endParaRPr>
              </a:p>
            </p:txBody>
          </p:sp>
        </p:grpSp>
      </p:grpSp>
      <p:grpSp>
        <p:nvGrpSpPr>
          <p:cNvPr id="71700" name="组合 25"/>
          <p:cNvGrpSpPr/>
          <p:nvPr/>
        </p:nvGrpSpPr>
        <p:grpSpPr>
          <a:xfrm rot="-1684434">
            <a:off x="4495800" y="3520703"/>
            <a:ext cx="1768475" cy="2979737"/>
            <a:chOff x="1691680" y="1997837"/>
            <a:chExt cx="2088232" cy="3519395"/>
          </a:xfrm>
        </p:grpSpPr>
        <p:cxnSp>
          <p:nvCxnSpPr>
            <p:cNvPr id="13320" name="直接连接符 27"/>
            <p:cNvCxnSpPr/>
            <p:nvPr/>
          </p:nvCxnSpPr>
          <p:spPr>
            <a:xfrm flipH="1" flipV="1">
              <a:off x="3349865" y="1997837"/>
              <a:ext cx="430047" cy="2367268"/>
            </a:xfrm>
            <a:prstGeom prst="line">
              <a:avLst/>
            </a:prstGeom>
            <a:ln w="19050" cap="flat" cmpd="sng">
              <a:solidFill>
                <a:srgbClr val="595959"/>
              </a:solidFill>
              <a:prstDash val="solid"/>
              <a:round/>
              <a:headEnd type="none" w="med" len="med"/>
              <a:tailEnd type="none" w="med" len="med"/>
            </a:ln>
          </p:spPr>
        </p:cxnSp>
        <p:cxnSp>
          <p:nvCxnSpPr>
            <p:cNvPr id="13321" name="直接连接符 28"/>
            <p:cNvCxnSpPr/>
            <p:nvPr/>
          </p:nvCxnSpPr>
          <p:spPr>
            <a:xfrm flipH="1">
              <a:off x="1691680" y="1997837"/>
              <a:ext cx="1044116" cy="2367267"/>
            </a:xfrm>
            <a:prstGeom prst="line">
              <a:avLst/>
            </a:prstGeom>
            <a:ln w="19050" cap="flat" cmpd="sng">
              <a:solidFill>
                <a:srgbClr val="595959"/>
              </a:solidFill>
              <a:prstDash val="solid"/>
              <a:round/>
              <a:headEnd type="none" w="med" len="med"/>
              <a:tailEnd type="none" w="med" len="med"/>
            </a:ln>
          </p:spPr>
        </p:cxnSp>
        <p:grpSp>
          <p:nvGrpSpPr>
            <p:cNvPr id="13322" name="组合 30"/>
            <p:cNvGrpSpPr/>
            <p:nvPr/>
          </p:nvGrpSpPr>
          <p:grpSpPr>
            <a:xfrm>
              <a:off x="1691680" y="3429000"/>
              <a:ext cx="2088232" cy="2088232"/>
              <a:chOff x="1691680" y="2780928"/>
              <a:chExt cx="2736304" cy="2736304"/>
            </a:xfrm>
          </p:grpSpPr>
          <p:sp>
            <p:nvSpPr>
              <p:cNvPr id="32" name="椭圆 31"/>
              <p:cNvSpPr/>
              <p:nvPr/>
            </p:nvSpPr>
            <p:spPr>
              <a:xfrm>
                <a:off x="1688615" y="2766352"/>
                <a:ext cx="2736304" cy="2735999"/>
              </a:xfrm>
              <a:prstGeom prst="ellipse">
                <a:avLst/>
              </a:prstGeom>
              <a:gradFill flip="none" rotWithShape="1">
                <a:gsLst>
                  <a:gs pos="0">
                    <a:srgbClr val="E4E4E4"/>
                  </a:gs>
                  <a:gs pos="90000">
                    <a:sysClr val="window" lastClr="FFFFFF"/>
                  </a:gs>
                </a:gsLst>
                <a:lin ang="5400000" scaled="1"/>
                <a:tileRect/>
              </a:gradFill>
              <a:ln w="76200" cap="flat" cmpd="sng" algn="ctr">
                <a:solidFill>
                  <a:sysClr val="window" lastClr="FFFFFF"/>
                </a:solidFill>
                <a:prstDash val="solid"/>
              </a:ln>
              <a:effectLst>
                <a:outerShdw blurRad="165100" dist="190500" dir="5400000" algn="t" rotWithShape="0">
                  <a:prstClr val="black">
                    <a:alpha val="31000"/>
                  </a:prstClr>
                </a:outerShdw>
              </a:effectLst>
            </p:spPr>
            <p:txBody>
              <a:bodyPr anchor="ctr"/>
              <a:lstStyle/>
              <a:p>
                <a:pPr algn="ctr" fontAlgn="base"/>
                <a:endParaRPr lang="en-US" altLang="en-US" strike="noStrike" noProof="1">
                  <a:solidFill>
                    <a:srgbClr val="FFFFFF"/>
                  </a:solidFill>
                  <a:latin typeface="Calibri" panose="020F0502020204030204" pitchFamily="34" charset="0"/>
                  <a:ea typeface="华文楷体" panose="02010600040101010101" pitchFamily="2" charset="-122"/>
                </a:endParaRPr>
              </a:p>
            </p:txBody>
          </p:sp>
          <p:sp>
            <p:nvSpPr>
              <p:cNvPr id="13324" name="椭圆 32"/>
              <p:cNvSpPr/>
              <p:nvPr/>
            </p:nvSpPr>
            <p:spPr>
              <a:xfrm>
                <a:off x="2007493" y="3401737"/>
                <a:ext cx="1994505" cy="1994283"/>
              </a:xfrm>
              <a:prstGeom prst="ellipse">
                <a:avLst/>
              </a:prstGeom>
              <a:solidFill>
                <a:srgbClr val="C80000"/>
              </a:solidFill>
              <a:ln w="25400">
                <a:noFill/>
              </a:ln>
            </p:spPr>
            <p:txBody>
              <a:bodyPr anchor="ctr"/>
              <a:lstStyle/>
              <a:p>
                <a:pPr algn="ctr"/>
                <a:endParaRPr lang="en-US" altLang="en-US" dirty="0">
                  <a:solidFill>
                    <a:srgbClr val="FFFFFF"/>
                  </a:solidFill>
                  <a:latin typeface="Calibri" panose="020F0502020204030204" pitchFamily="34" charset="0"/>
                  <a:ea typeface="华文楷体" panose="02010600040101010101" pitchFamily="2" charset="-122"/>
                </a:endParaRPr>
              </a:p>
            </p:txBody>
          </p:sp>
        </p:grpSp>
      </p:grpSp>
      <p:grpSp>
        <p:nvGrpSpPr>
          <p:cNvPr id="71720" name="组合 3"/>
          <p:cNvGrpSpPr/>
          <p:nvPr/>
        </p:nvGrpSpPr>
        <p:grpSpPr>
          <a:xfrm rot="1540888">
            <a:off x="1179513" y="2822203"/>
            <a:ext cx="1770062" cy="2979737"/>
            <a:chOff x="1691680" y="1997837"/>
            <a:chExt cx="2088232" cy="3519395"/>
          </a:xfrm>
        </p:grpSpPr>
        <p:cxnSp>
          <p:nvCxnSpPr>
            <p:cNvPr id="13327" name="直接连接符 5"/>
            <p:cNvCxnSpPr/>
            <p:nvPr/>
          </p:nvCxnSpPr>
          <p:spPr>
            <a:xfrm flipH="1" flipV="1">
              <a:off x="3349865" y="1997837"/>
              <a:ext cx="430047" cy="2367268"/>
            </a:xfrm>
            <a:prstGeom prst="line">
              <a:avLst/>
            </a:prstGeom>
            <a:ln w="19050" cap="flat" cmpd="sng">
              <a:solidFill>
                <a:srgbClr val="595959"/>
              </a:solidFill>
              <a:prstDash val="solid"/>
              <a:round/>
              <a:headEnd type="none" w="med" len="med"/>
              <a:tailEnd type="none" w="med" len="med"/>
            </a:ln>
          </p:spPr>
        </p:cxnSp>
        <p:cxnSp>
          <p:nvCxnSpPr>
            <p:cNvPr id="13328" name="直接连接符 6"/>
            <p:cNvCxnSpPr/>
            <p:nvPr/>
          </p:nvCxnSpPr>
          <p:spPr>
            <a:xfrm flipH="1">
              <a:off x="1691680" y="1997837"/>
              <a:ext cx="1044116" cy="2367267"/>
            </a:xfrm>
            <a:prstGeom prst="line">
              <a:avLst/>
            </a:prstGeom>
            <a:ln w="19050" cap="flat" cmpd="sng">
              <a:solidFill>
                <a:srgbClr val="595959"/>
              </a:solidFill>
              <a:prstDash val="solid"/>
              <a:round/>
              <a:headEnd type="none" w="med" len="med"/>
              <a:tailEnd type="none" w="med" len="med"/>
            </a:ln>
          </p:spPr>
        </p:cxnSp>
        <p:grpSp>
          <p:nvGrpSpPr>
            <p:cNvPr id="13329" name="组合 8"/>
            <p:cNvGrpSpPr/>
            <p:nvPr/>
          </p:nvGrpSpPr>
          <p:grpSpPr>
            <a:xfrm>
              <a:off x="1691680" y="3429000"/>
              <a:ext cx="2088232" cy="2088232"/>
              <a:chOff x="1691680" y="2780928"/>
              <a:chExt cx="2736304" cy="2736304"/>
            </a:xfrm>
          </p:grpSpPr>
          <p:sp>
            <p:nvSpPr>
              <p:cNvPr id="10" name="椭圆 9"/>
              <p:cNvSpPr/>
              <p:nvPr/>
            </p:nvSpPr>
            <p:spPr>
              <a:xfrm>
                <a:off x="1687132" y="2774162"/>
                <a:ext cx="2733006" cy="2742204"/>
              </a:xfrm>
              <a:prstGeom prst="ellipse">
                <a:avLst/>
              </a:prstGeom>
              <a:gradFill flip="none" rotWithShape="1">
                <a:gsLst>
                  <a:gs pos="0">
                    <a:srgbClr val="E4E4E4"/>
                  </a:gs>
                  <a:gs pos="90000">
                    <a:sysClr val="window" lastClr="FFFFFF"/>
                  </a:gs>
                </a:gsLst>
                <a:lin ang="5400000" scaled="1"/>
                <a:tileRect/>
              </a:gradFill>
              <a:ln w="76200" cap="flat" cmpd="sng" algn="ctr">
                <a:solidFill>
                  <a:sysClr val="window" lastClr="FFFFFF"/>
                </a:solidFill>
                <a:prstDash val="solid"/>
              </a:ln>
              <a:effectLst>
                <a:outerShdw blurRad="165100" dist="190500" dir="5400000" algn="t" rotWithShape="0">
                  <a:prstClr val="black">
                    <a:alpha val="31000"/>
                  </a:prstClr>
                </a:outerShdw>
              </a:effectLst>
            </p:spPr>
            <p:txBody>
              <a:bodyPr anchor="ctr"/>
              <a:lstStyle/>
              <a:p>
                <a:pPr algn="ctr" fontAlgn="base"/>
                <a:endParaRPr lang="en-US" altLang="en-US" strike="noStrike" noProof="1">
                  <a:solidFill>
                    <a:srgbClr val="FFFFFF"/>
                  </a:solidFill>
                  <a:latin typeface="Calibri" panose="020F0502020204030204" pitchFamily="34" charset="0"/>
                  <a:ea typeface="华文楷体" panose="02010600040101010101" pitchFamily="2" charset="-122"/>
                </a:endParaRPr>
              </a:p>
            </p:txBody>
          </p:sp>
          <p:sp>
            <p:nvSpPr>
              <p:cNvPr id="13331" name="椭圆 10"/>
              <p:cNvSpPr/>
              <p:nvPr/>
            </p:nvSpPr>
            <p:spPr>
              <a:xfrm>
                <a:off x="2046513" y="3423199"/>
                <a:ext cx="1991436" cy="1997680"/>
              </a:xfrm>
              <a:prstGeom prst="ellipse">
                <a:avLst/>
              </a:prstGeom>
              <a:solidFill>
                <a:srgbClr val="C80000"/>
              </a:solidFill>
              <a:ln w="25400">
                <a:noFill/>
              </a:ln>
            </p:spPr>
            <p:txBody>
              <a:bodyPr anchor="ctr"/>
              <a:lstStyle/>
              <a:p>
                <a:pPr algn="ctr"/>
                <a:endParaRPr lang="en-US" altLang="en-US" dirty="0">
                  <a:solidFill>
                    <a:srgbClr val="FFFFFF"/>
                  </a:solidFill>
                  <a:latin typeface="Calibri" panose="020F0502020204030204" pitchFamily="34" charset="0"/>
                  <a:ea typeface="华文楷体" panose="02010600040101010101" pitchFamily="2" charset="-122"/>
                </a:endParaRPr>
              </a:p>
            </p:txBody>
          </p:sp>
        </p:grpSp>
      </p:grpSp>
      <p:grpSp>
        <p:nvGrpSpPr>
          <p:cNvPr id="14" name="组合 13"/>
          <p:cNvGrpSpPr/>
          <p:nvPr/>
        </p:nvGrpSpPr>
        <p:grpSpPr>
          <a:xfrm>
            <a:off x="2574925" y="1780803"/>
            <a:ext cx="3827463" cy="4579937"/>
            <a:chOff x="2595774" y="258459"/>
            <a:chExt cx="3826493" cy="4445810"/>
          </a:xfrm>
        </p:grpSpPr>
        <p:grpSp>
          <p:nvGrpSpPr>
            <p:cNvPr id="13333" name="组合 14"/>
            <p:cNvGrpSpPr/>
            <p:nvPr/>
          </p:nvGrpSpPr>
          <p:grpSpPr>
            <a:xfrm>
              <a:off x="2595774" y="258459"/>
              <a:ext cx="3826493" cy="4445810"/>
              <a:chOff x="1380093" y="266683"/>
              <a:chExt cx="4519129" cy="5250549"/>
            </a:xfrm>
          </p:grpSpPr>
          <p:cxnSp>
            <p:nvCxnSpPr>
              <p:cNvPr id="13334" name="直接连接符 16"/>
              <p:cNvCxnSpPr/>
              <p:nvPr/>
            </p:nvCxnSpPr>
            <p:spPr>
              <a:xfrm flipH="1" flipV="1">
                <a:off x="3349865" y="1997837"/>
                <a:ext cx="430047" cy="2367268"/>
              </a:xfrm>
              <a:prstGeom prst="line">
                <a:avLst/>
              </a:prstGeom>
              <a:ln w="19050" cap="flat" cmpd="sng">
                <a:solidFill>
                  <a:srgbClr val="595959"/>
                </a:solidFill>
                <a:prstDash val="solid"/>
                <a:round/>
                <a:headEnd type="none" w="med" len="med"/>
                <a:tailEnd type="none" w="med" len="med"/>
              </a:ln>
            </p:spPr>
          </p:cxnSp>
          <p:cxnSp>
            <p:nvCxnSpPr>
              <p:cNvPr id="13335" name="直接连接符 17"/>
              <p:cNvCxnSpPr/>
              <p:nvPr/>
            </p:nvCxnSpPr>
            <p:spPr>
              <a:xfrm flipH="1">
                <a:off x="1691680" y="1997837"/>
                <a:ext cx="1044116" cy="2367267"/>
              </a:xfrm>
              <a:prstGeom prst="line">
                <a:avLst/>
              </a:prstGeom>
              <a:ln w="19050" cap="flat" cmpd="sng">
                <a:solidFill>
                  <a:srgbClr val="595959"/>
                </a:solidFill>
                <a:prstDash val="solid"/>
                <a:round/>
                <a:headEnd type="none" w="med" len="med"/>
                <a:tailEnd type="none" w="med" len="med"/>
              </a:ln>
            </p:spPr>
          </p:cxnSp>
          <p:grpSp>
            <p:nvGrpSpPr>
              <p:cNvPr id="13336" name="组合 18"/>
              <p:cNvGrpSpPr/>
              <p:nvPr/>
            </p:nvGrpSpPr>
            <p:grpSpPr>
              <a:xfrm>
                <a:off x="1380093" y="266683"/>
                <a:ext cx="4519129" cy="2615446"/>
                <a:chOff x="-1104412" y="-1651277"/>
                <a:chExt cx="8562554" cy="4955580"/>
              </a:xfrm>
            </p:grpSpPr>
            <p:sp>
              <p:nvSpPr>
                <p:cNvPr id="23" name="椭圆 22"/>
                <p:cNvSpPr/>
                <p:nvPr/>
              </p:nvSpPr>
              <p:spPr>
                <a:xfrm>
                  <a:off x="-1104412" y="-1651277"/>
                  <a:ext cx="8562554" cy="4955580"/>
                </a:xfrm>
                <a:prstGeom prst="ellipse">
                  <a:avLst/>
                </a:prstGeom>
                <a:gradFill flip="none" rotWithShape="1">
                  <a:gsLst>
                    <a:gs pos="0">
                      <a:sysClr val="window" lastClr="FFFFFF">
                        <a:lumMod val="95000"/>
                      </a:sysClr>
                    </a:gs>
                    <a:gs pos="100000">
                      <a:sysClr val="window" lastClr="FFFFFF"/>
                    </a:gs>
                  </a:gsLst>
                  <a:lin ang="5400000" scaled="1"/>
                  <a:tileRect/>
                </a:gra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algn="ctr" fontAlgn="base"/>
                  <a:endParaRPr lang="en-US" altLang="en-US" strike="noStrike" noProof="1">
                    <a:solidFill>
                      <a:srgbClr val="FFFFFF"/>
                    </a:solidFill>
                    <a:latin typeface="Calibri" panose="020F0502020204030204" pitchFamily="34" charset="0"/>
                    <a:ea typeface="华文楷体" panose="02010600040101010101" pitchFamily="2" charset="-122"/>
                  </a:endParaRPr>
                </a:p>
              </p:txBody>
            </p:sp>
            <p:sp>
              <p:nvSpPr>
                <p:cNvPr id="24" name="椭圆 23"/>
                <p:cNvSpPr/>
                <p:nvPr/>
              </p:nvSpPr>
              <p:spPr>
                <a:xfrm>
                  <a:off x="-654051" y="-1016830"/>
                  <a:ext cx="7657569" cy="3685307"/>
                </a:xfrm>
                <a:prstGeom prst="ellipse">
                  <a:avLst/>
                </a:prstGeom>
                <a:gradFill flip="none" rotWithShape="1">
                  <a:gsLst>
                    <a:gs pos="0">
                      <a:sysClr val="window" lastClr="FFFFFF">
                        <a:lumMod val="85000"/>
                      </a:sysClr>
                    </a:gs>
                    <a:gs pos="100000">
                      <a:sysClr val="window" lastClr="FFFFFF"/>
                    </a:gs>
                  </a:gsLst>
                  <a:lin ang="5400000" scaled="1"/>
                  <a:tileRect/>
                </a:gradFill>
                <a:ln w="25400" cap="flat" cmpd="sng" algn="ctr">
                  <a:solidFill>
                    <a:sysClr val="window" lastClr="FFFFFF"/>
                  </a:solidFill>
                  <a:prstDash val="solid"/>
                </a:ln>
                <a:effectLst>
                  <a:outerShdw blurRad="139700" dist="88900" dir="5400000" algn="t" rotWithShape="0">
                    <a:prstClr val="black">
                      <a:alpha val="60000"/>
                    </a:prstClr>
                  </a:outerShdw>
                </a:effectLst>
              </p:spPr>
              <p:txBody>
                <a:bodyPr anchor="ctr"/>
                <a:lstStyle/>
                <a:p>
                  <a:pPr algn="ctr" fontAlgn="base"/>
                  <a:endParaRPr lang="en-US" altLang="en-US" strike="noStrike" noProof="1">
                    <a:solidFill>
                      <a:srgbClr val="FFFFFF"/>
                    </a:solidFill>
                    <a:latin typeface="Calibri" panose="020F0502020204030204" pitchFamily="34" charset="0"/>
                    <a:ea typeface="华文楷体" panose="02010600040101010101" pitchFamily="2" charset="-122"/>
                  </a:endParaRPr>
                </a:p>
              </p:txBody>
            </p:sp>
          </p:grpSp>
          <p:grpSp>
            <p:nvGrpSpPr>
              <p:cNvPr id="13339" name="组合 19"/>
              <p:cNvGrpSpPr/>
              <p:nvPr/>
            </p:nvGrpSpPr>
            <p:grpSpPr>
              <a:xfrm>
                <a:off x="1691680" y="3429000"/>
                <a:ext cx="2088232" cy="2088232"/>
                <a:chOff x="1691680" y="2780928"/>
                <a:chExt cx="2736304" cy="2736304"/>
              </a:xfrm>
            </p:grpSpPr>
            <p:sp>
              <p:nvSpPr>
                <p:cNvPr id="21" name="椭圆 20"/>
                <p:cNvSpPr/>
                <p:nvPr/>
              </p:nvSpPr>
              <p:spPr>
                <a:xfrm>
                  <a:off x="1691680" y="2779942"/>
                  <a:ext cx="2736304" cy="2737290"/>
                </a:xfrm>
                <a:prstGeom prst="ellipse">
                  <a:avLst/>
                </a:prstGeom>
                <a:gradFill flip="none" rotWithShape="1">
                  <a:gsLst>
                    <a:gs pos="0">
                      <a:srgbClr val="E4E4E4"/>
                    </a:gs>
                    <a:gs pos="90000">
                      <a:sysClr val="window" lastClr="FFFFFF"/>
                    </a:gs>
                  </a:gsLst>
                  <a:lin ang="5400000" scaled="1"/>
                  <a:tileRect/>
                </a:gradFill>
                <a:ln w="76200" cap="flat" cmpd="sng" algn="ctr">
                  <a:solidFill>
                    <a:sysClr val="window" lastClr="FFFFFF"/>
                  </a:solidFill>
                  <a:prstDash val="solid"/>
                </a:ln>
                <a:effectLst>
                  <a:outerShdw blurRad="165100" dist="190500" dir="5400000" algn="t" rotWithShape="0">
                    <a:prstClr val="black">
                      <a:alpha val="31000"/>
                    </a:prstClr>
                  </a:outerShdw>
                </a:effectLst>
              </p:spPr>
              <p:txBody>
                <a:bodyPr anchor="ctr"/>
                <a:lstStyle/>
                <a:p>
                  <a:pPr algn="ctr" fontAlgn="base"/>
                  <a:endParaRPr lang="en-US" altLang="en-US" strike="noStrike" noProof="1">
                    <a:solidFill>
                      <a:srgbClr val="FFFFFF"/>
                    </a:solidFill>
                    <a:latin typeface="Calibri" panose="020F0502020204030204" pitchFamily="34" charset="0"/>
                    <a:ea typeface="华文楷体" panose="02010600040101010101" pitchFamily="2" charset="-122"/>
                  </a:endParaRPr>
                </a:p>
              </p:txBody>
            </p:sp>
            <p:sp>
              <p:nvSpPr>
                <p:cNvPr id="13341" name="椭圆 21"/>
                <p:cNvSpPr/>
                <p:nvPr/>
              </p:nvSpPr>
              <p:spPr>
                <a:xfrm>
                  <a:off x="2013453" y="3418807"/>
                  <a:ext cx="1994505" cy="1995224"/>
                </a:xfrm>
                <a:prstGeom prst="ellipse">
                  <a:avLst/>
                </a:prstGeom>
                <a:solidFill>
                  <a:srgbClr val="FF6E00"/>
                </a:solidFill>
                <a:ln w="25400">
                  <a:noFill/>
                </a:ln>
              </p:spPr>
              <p:txBody>
                <a:bodyPr anchor="ctr"/>
                <a:lstStyle/>
                <a:p>
                  <a:pPr algn="ctr"/>
                  <a:endParaRPr lang="en-US" altLang="en-US" dirty="0">
                    <a:solidFill>
                      <a:srgbClr val="FFFFFF"/>
                    </a:solidFill>
                    <a:latin typeface="Calibri" panose="020F0502020204030204" pitchFamily="34" charset="0"/>
                    <a:ea typeface="华文楷体" panose="02010600040101010101" pitchFamily="2" charset="-122"/>
                  </a:endParaRPr>
                </a:p>
              </p:txBody>
            </p:sp>
          </p:grpSp>
        </p:grpSp>
        <p:sp>
          <p:nvSpPr>
            <p:cNvPr id="16" name="TextBox 15"/>
            <p:cNvSpPr txBox="1"/>
            <p:nvPr/>
          </p:nvSpPr>
          <p:spPr>
            <a:xfrm>
              <a:off x="2964012" y="1106421"/>
              <a:ext cx="3090019" cy="517743"/>
            </a:xfrm>
            <a:prstGeom prst="rect">
              <a:avLst/>
            </a:prstGeom>
            <a:noFill/>
          </p:spPr>
          <p:txBody>
            <a:bodyPr wrap="square">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fontAlgn="auto">
                <a:spcBef>
                  <a:spcPts val="0"/>
                </a:spcBef>
                <a:spcAft>
                  <a:spcPts val="0"/>
                </a:spcAft>
                <a:defRPr/>
              </a:pPr>
              <a:r>
                <a:rPr lang="zh-CN" altLang="en-US" sz="2800" strike="noStrike" noProof="1">
                  <a:solidFill>
                    <a:schemeClr val="tx1"/>
                  </a:solidFill>
                  <a:effectLst>
                    <a:outerShdw dist="25400" dir="5400000" algn="t" rotWithShape="0">
                      <a:sysClr val="window" lastClr="FFFFFF">
                        <a:alpha val="29000"/>
                      </a:sysClr>
                    </a:outerShdw>
                  </a:effectLst>
                  <a:latin typeface="Adidas Unity" pitchFamily="2" charset="0"/>
                  <a:ea typeface="微软雅黑" panose="020B0503020204020204" pitchFamily="34" charset="-122"/>
                  <a:cs typeface="Times New Roman" panose="02020603050405020304" pitchFamily="18" charset="0"/>
                </a:rPr>
                <a:t>个人银行结算账户</a:t>
              </a:r>
              <a:endParaRPr lang="zh-CN" altLang="en-US" sz="2800" strike="noStrike" noProof="1">
                <a:solidFill>
                  <a:schemeClr val="tx1"/>
                </a:solidFill>
                <a:effectLst>
                  <a:outerShdw dist="25400" dir="5400000" algn="t" rotWithShape="0">
                    <a:sysClr val="window" lastClr="FFFFFF">
                      <a:alpha val="29000"/>
                    </a:sysClr>
                  </a:outerShdw>
                </a:effectLst>
                <a:latin typeface="Adidas Unity" pitchFamily="2" charset="0"/>
                <a:cs typeface="Times New Roman" panose="02020603050405020304" pitchFamily="18" charset="0"/>
              </a:endParaRPr>
            </a:p>
          </p:txBody>
        </p:sp>
      </p:grpSp>
      <p:sp>
        <p:nvSpPr>
          <p:cNvPr id="47" name="TextBox 46"/>
          <p:cNvSpPr txBox="1"/>
          <p:nvPr/>
        </p:nvSpPr>
        <p:spPr>
          <a:xfrm>
            <a:off x="1149350" y="4704978"/>
            <a:ext cx="1131888" cy="614362"/>
          </a:xfrm>
          <a:prstGeom prst="rect">
            <a:avLst/>
          </a:prstGeom>
          <a:noFill/>
          <a:ln w="9525">
            <a:noFill/>
          </a:ln>
        </p:spPr>
        <p:txBody>
          <a:bodyPr wrap="none" anchor="t">
            <a:spAutoFit/>
          </a:bodyPr>
          <a:lstStyle/>
          <a:p>
            <a:pPr algn="ctr"/>
            <a:r>
              <a:rPr lang="en-US" altLang="zh-CN" sz="3200" b="1">
                <a:solidFill>
                  <a:srgbClr val="FFFFFF"/>
                </a:solidFill>
                <a:latin typeface="微软雅黑" panose="020B0503020204020204" pitchFamily="34" charset="-122"/>
                <a:ea typeface="微软雅黑" panose="020B0503020204020204" pitchFamily="34" charset="-122"/>
              </a:rPr>
              <a:t>I</a:t>
            </a:r>
            <a:r>
              <a:rPr lang="zh-CN" altLang="en-US" sz="3200" b="1" dirty="0">
                <a:solidFill>
                  <a:srgbClr val="FFFFFF"/>
                </a:solidFill>
                <a:latin typeface="微软雅黑" panose="020B0503020204020204" pitchFamily="34" charset="-122"/>
                <a:ea typeface="微软雅黑" panose="020B0503020204020204" pitchFamily="34" charset="-122"/>
              </a:rPr>
              <a:t>类户</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2990850" y="5317753"/>
            <a:ext cx="1401763" cy="917575"/>
          </a:xfrm>
          <a:prstGeom prst="rect">
            <a:avLst/>
          </a:prstGeom>
          <a:noFill/>
          <a:ln w="9525">
            <a:noFill/>
          </a:ln>
        </p:spPr>
        <p:txBody>
          <a:bodyPr wrap="none" anchor="t">
            <a:spAutoFit/>
          </a:bodyPr>
          <a:lstStyle/>
          <a:p>
            <a:pPr algn="ctr"/>
            <a:r>
              <a:rPr lang="en-US" altLang="zh-CN" sz="3200" b="1">
                <a:solidFill>
                  <a:srgbClr val="FFFFFF"/>
                </a:solidFill>
                <a:latin typeface="微软雅黑" panose="020B0503020204020204" pitchFamily="34" charset="-122"/>
                <a:ea typeface="微软雅黑" panose="020B0503020204020204" pitchFamily="34" charset="-122"/>
              </a:rPr>
              <a:t>Ⅱ</a:t>
            </a:r>
            <a:r>
              <a:rPr lang="zh-CN" altLang="en-US" sz="3200" b="1" dirty="0">
                <a:solidFill>
                  <a:srgbClr val="FFFFFF"/>
                </a:solidFill>
                <a:latin typeface="微软雅黑" panose="020B0503020204020204" pitchFamily="34" charset="-122"/>
                <a:ea typeface="微软雅黑" panose="020B0503020204020204" pitchFamily="34" charset="-122"/>
              </a:rPr>
              <a:t>类户</a:t>
            </a:r>
          </a:p>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010150" y="5397128"/>
            <a:ext cx="1401763" cy="612775"/>
          </a:xfrm>
          <a:prstGeom prst="rect">
            <a:avLst/>
          </a:prstGeom>
          <a:noFill/>
          <a:ln w="9525">
            <a:noFill/>
          </a:ln>
        </p:spPr>
        <p:txBody>
          <a:bodyPr wrap="none" anchor="t">
            <a:spAutoFit/>
          </a:bodyPr>
          <a:lstStyle/>
          <a:p>
            <a:pPr algn="ctr"/>
            <a:r>
              <a:rPr lang="en-US" altLang="zh-CN" sz="3200" b="1">
                <a:solidFill>
                  <a:srgbClr val="FFFFFF"/>
                </a:solidFill>
                <a:latin typeface="微软雅黑" panose="020B0503020204020204" pitchFamily="34" charset="-122"/>
                <a:ea typeface="微软雅黑" panose="020B0503020204020204" pitchFamily="34" charset="-122"/>
              </a:rPr>
              <a:t>Ⅲ</a:t>
            </a:r>
            <a:r>
              <a:rPr lang="zh-CN" altLang="en-US" sz="3200" b="1" dirty="0">
                <a:solidFill>
                  <a:srgbClr val="FFFFFF"/>
                </a:solidFill>
                <a:latin typeface="微软雅黑" panose="020B0503020204020204" pitchFamily="34" charset="-122"/>
                <a:ea typeface="微软雅黑" panose="020B0503020204020204" pitchFamily="34" charset="-122"/>
              </a:rPr>
              <a:t>类户</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7042150" y="4509715"/>
            <a:ext cx="1431925" cy="974725"/>
          </a:xfrm>
          <a:prstGeom prst="rect">
            <a:avLst/>
          </a:prstGeom>
          <a:noFill/>
          <a:ln w="9525">
            <a:noFill/>
          </a:ln>
        </p:spPr>
        <p:txBody>
          <a:bodyPr anchor="t">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信用卡账户</a:t>
            </a:r>
          </a:p>
        </p:txBody>
      </p:sp>
      <p:sp>
        <p:nvSpPr>
          <p:cNvPr id="12" name="文本框 11"/>
          <p:cNvSpPr txBox="1"/>
          <p:nvPr/>
        </p:nvSpPr>
        <p:spPr>
          <a:xfrm>
            <a:off x="687096" y="1723819"/>
            <a:ext cx="1367682" cy="461665"/>
          </a:xfrm>
          <a:prstGeom prst="rect">
            <a:avLst/>
          </a:prstGeom>
          <a:noFill/>
        </p:spPr>
        <p:txBody>
          <a:bodyPr wrap="none" rtlCol="0" anchor="t">
            <a:spAutoFit/>
            <a:scene3d>
              <a:camera prst="orthographicFront"/>
              <a:lightRig rig="threePt" dir="t"/>
            </a:scene3d>
          </a:bodyPr>
          <a:lstStyle/>
          <a:p>
            <a:pPr algn="ctr" eaLnBrk="1"/>
            <a:r>
              <a:rPr lang="en-US" altLang="zh-CN" sz="2400" b="1" dirty="0"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392</a:t>
            </a:r>
            <a:r>
              <a:rPr lang="zh-CN" altLang="en-US" sz="2400" b="1" dirty="0"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号文</a:t>
            </a:r>
          </a:p>
        </p:txBody>
      </p:sp>
      <p:pic>
        <p:nvPicPr>
          <p:cNvPr id="38"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圆角矩形 41"/>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1381087"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发展进程</a:t>
            </a:r>
          </a:p>
        </p:txBody>
      </p:sp>
    </p:spTree>
    <p:extLst>
      <p:ext uri="{BB962C8B-B14F-4D97-AF65-F5344CB8AC3E}">
        <p14:creationId xmlns:p14="http://schemas.microsoft.com/office/powerpoint/2010/main" val="1192460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20"/>
                                        </p:tgtEl>
                                        <p:attrNameLst>
                                          <p:attrName>style.visibility</p:attrName>
                                        </p:attrNameLst>
                                      </p:cBhvr>
                                      <p:to>
                                        <p:strVal val="visible"/>
                                      </p:to>
                                    </p:set>
                                    <p:anim calcmode="lin" valueType="num">
                                      <p:cBhvr additive="base">
                                        <p:cTn id="7" dur="500" fill="hold"/>
                                        <p:tgtEl>
                                          <p:spTgt spid="71720"/>
                                        </p:tgtEl>
                                        <p:attrNameLst>
                                          <p:attrName>ppt_x</p:attrName>
                                        </p:attrNameLst>
                                      </p:cBhvr>
                                      <p:tavLst>
                                        <p:tav tm="0">
                                          <p:val>
                                            <p:strVal val="#ppt_x"/>
                                          </p:val>
                                        </p:tav>
                                        <p:tav tm="100000">
                                          <p:val>
                                            <p:strVal val="#ppt_x"/>
                                          </p:val>
                                        </p:tav>
                                      </p:tavLst>
                                    </p:anim>
                                    <p:anim calcmode="lin" valueType="num">
                                      <p:cBhvr additive="base">
                                        <p:cTn id="8" dur="500" fill="hold"/>
                                        <p:tgtEl>
                                          <p:spTgt spid="717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100000">
                                          <p:val>
                                            <p:strVal val="#ppt_x"/>
                                          </p:val>
                                        </p:tav>
                                      </p:tavLst>
                                    </p:anim>
                                    <p:anim calcmode="lin" valueType="num">
                                      <p:cBhvr>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00"/>
                                        </p:tgtEl>
                                        <p:attrNameLst>
                                          <p:attrName>style.visibility</p:attrName>
                                        </p:attrNameLst>
                                      </p:cBhvr>
                                      <p:to>
                                        <p:strVal val="visible"/>
                                      </p:to>
                                    </p:set>
                                    <p:anim calcmode="lin" valueType="num">
                                      <p:cBhvr additive="base">
                                        <p:cTn id="15" dur="500" fill="hold"/>
                                        <p:tgtEl>
                                          <p:spTgt spid="71700"/>
                                        </p:tgtEl>
                                        <p:attrNameLst>
                                          <p:attrName>ppt_x</p:attrName>
                                        </p:attrNameLst>
                                      </p:cBhvr>
                                      <p:tavLst>
                                        <p:tav tm="0">
                                          <p:val>
                                            <p:strVal val="#ppt_x"/>
                                          </p:val>
                                        </p:tav>
                                        <p:tav tm="100000">
                                          <p:val>
                                            <p:strVal val="#ppt_x"/>
                                          </p:val>
                                        </p:tav>
                                      </p:tavLst>
                                    </p:anim>
                                    <p:anim calcmode="lin" valueType="num">
                                      <p:cBhvr additive="base">
                                        <p:cTn id="16" dur="500" fill="hold"/>
                                        <p:tgtEl>
                                          <p:spTgt spid="7170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90"/>
                                        </p:tgtEl>
                                        <p:attrNameLst>
                                          <p:attrName>style.visibility</p:attrName>
                                        </p:attrNameLst>
                                      </p:cBhvr>
                                      <p:to>
                                        <p:strVal val="visible"/>
                                      </p:to>
                                    </p:set>
                                    <p:anim calcmode="lin" valueType="num">
                                      <p:cBhvr additive="base">
                                        <p:cTn id="19" dur="500" fill="hold"/>
                                        <p:tgtEl>
                                          <p:spTgt spid="71690"/>
                                        </p:tgtEl>
                                        <p:attrNameLst>
                                          <p:attrName>ppt_x</p:attrName>
                                        </p:attrNameLst>
                                      </p:cBhvr>
                                      <p:tavLst>
                                        <p:tav tm="0">
                                          <p:val>
                                            <p:strVal val="#ppt_x"/>
                                          </p:val>
                                        </p:tav>
                                        <p:tav tm="100000">
                                          <p:val>
                                            <p:strVal val="#ppt_x"/>
                                          </p:val>
                                        </p:tav>
                                      </p:tavLst>
                                    </p:anim>
                                    <p:anim calcmode="lin" valueType="num">
                                      <p:cBhvr additive="base">
                                        <p:cTn id="20" dur="500" fill="hold"/>
                                        <p:tgtEl>
                                          <p:spTgt spid="7169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fill="hold"/>
                                        <p:tgtEl>
                                          <p:spTgt spid="47"/>
                                        </p:tgtEl>
                                        <p:attrNameLst>
                                          <p:attrName>ppt_x</p:attrName>
                                        </p:attrNameLst>
                                      </p:cBhvr>
                                      <p:tavLst>
                                        <p:tav tm="0">
                                          <p:val>
                                            <p:strVal val="#ppt_x"/>
                                          </p:val>
                                        </p:tav>
                                        <p:tav tm="100000">
                                          <p:val>
                                            <p:strVal val="#ppt_x"/>
                                          </p:val>
                                        </p:tav>
                                      </p:tavLst>
                                    </p:anim>
                                    <p:anim calcmode="lin" valueType="num">
                                      <p:cBhvr>
                                        <p:cTn id="24" dur="50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ppt_x</p:attrName>
                                        </p:attrNameLst>
                                      </p:cBhvr>
                                      <p:tavLst>
                                        <p:tav tm="0">
                                          <p:val>
                                            <p:strVal val="#ppt_x"/>
                                          </p:val>
                                        </p:tav>
                                        <p:tav tm="100000">
                                          <p:val>
                                            <p:strVal val="#ppt_x"/>
                                          </p:val>
                                        </p:tav>
                                      </p:tavLst>
                                    </p:anim>
                                    <p:anim calcmode="lin" valueType="num">
                                      <p:cBhvr>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p:cTn id="31" dur="500" fill="hold"/>
                                        <p:tgtEl>
                                          <p:spTgt spid="49"/>
                                        </p:tgtEl>
                                        <p:attrNameLst>
                                          <p:attrName>ppt_x</p:attrName>
                                        </p:attrNameLst>
                                      </p:cBhvr>
                                      <p:tavLst>
                                        <p:tav tm="0">
                                          <p:val>
                                            <p:strVal val="#ppt_x"/>
                                          </p:val>
                                        </p:tav>
                                        <p:tav tm="100000">
                                          <p:val>
                                            <p:strVal val="#ppt_x"/>
                                          </p:val>
                                        </p:tav>
                                      </p:tavLst>
                                    </p:anim>
                                    <p:anim calcmode="lin" valueType="num">
                                      <p:cBhvr>
                                        <p:cTn id="32" dur="500" fill="hold"/>
                                        <p:tgtEl>
                                          <p:spTgt spid="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ppt_x</p:attrName>
                                        </p:attrNameLst>
                                      </p:cBhvr>
                                      <p:tavLst>
                                        <p:tav tm="0">
                                          <p:val>
                                            <p:strVal val="#ppt_x"/>
                                          </p:val>
                                        </p:tav>
                                        <p:tav tm="100000">
                                          <p:val>
                                            <p:strVal val="#ppt_x"/>
                                          </p:val>
                                        </p:tav>
                                      </p:tavLst>
                                    </p:anim>
                                    <p:anim calcmode="lin" valueType="num">
                                      <p:cBhvr>
                                        <p:cTn id="36" dur="500" fill="hold"/>
                                        <p:tgtEl>
                                          <p:spTgt spid="50"/>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32" presetClass="emph" presetSubtype="0" fill="hold" nodeType="afterEffect">
                                  <p:stCondLst>
                                    <p:cond delay="0"/>
                                  </p:stCondLst>
                                  <p:childTnLst>
                                    <p:animRot by="120000">
                                      <p:cBhvr>
                                        <p:cTn id="39" dur="100" fill="hold">
                                          <p:stCondLst>
                                            <p:cond delay="0"/>
                                          </p:stCondLst>
                                        </p:cTn>
                                        <p:tgtEl>
                                          <p:spTgt spid="14"/>
                                        </p:tgtEl>
                                        <p:attrNameLst>
                                          <p:attrName>r</p:attrName>
                                        </p:attrNameLst>
                                      </p:cBhvr>
                                    </p:animRot>
                                    <p:animRot by="-240000">
                                      <p:cBhvr>
                                        <p:cTn id="40" dur="200" fill="hold">
                                          <p:stCondLst>
                                            <p:cond delay="200"/>
                                          </p:stCondLst>
                                        </p:cTn>
                                        <p:tgtEl>
                                          <p:spTgt spid="14"/>
                                        </p:tgtEl>
                                        <p:attrNameLst>
                                          <p:attrName>r</p:attrName>
                                        </p:attrNameLst>
                                      </p:cBhvr>
                                    </p:animRot>
                                    <p:animRot by="240000">
                                      <p:cBhvr>
                                        <p:cTn id="41" dur="200" fill="hold">
                                          <p:stCondLst>
                                            <p:cond delay="400"/>
                                          </p:stCondLst>
                                        </p:cTn>
                                        <p:tgtEl>
                                          <p:spTgt spid="14"/>
                                        </p:tgtEl>
                                        <p:attrNameLst>
                                          <p:attrName>r</p:attrName>
                                        </p:attrNameLst>
                                      </p:cBhvr>
                                    </p:animRot>
                                    <p:animRot by="-240000">
                                      <p:cBhvr>
                                        <p:cTn id="42" dur="200" fill="hold">
                                          <p:stCondLst>
                                            <p:cond delay="600"/>
                                          </p:stCondLst>
                                        </p:cTn>
                                        <p:tgtEl>
                                          <p:spTgt spid="14"/>
                                        </p:tgtEl>
                                        <p:attrNameLst>
                                          <p:attrName>r</p:attrName>
                                        </p:attrNameLst>
                                      </p:cBhvr>
                                    </p:animRot>
                                    <p:animRot by="120000">
                                      <p:cBhvr>
                                        <p:cTn id="43" dur="200" fill="hold">
                                          <p:stCondLst>
                                            <p:cond delay="800"/>
                                          </p:stCondLst>
                                        </p:cTn>
                                        <p:tgtEl>
                                          <p:spTgt spid="14"/>
                                        </p:tgtEl>
                                        <p:attrNameLst>
                                          <p:attrName>r</p:attrName>
                                        </p:attrNameLst>
                                      </p:cBhvr>
                                    </p:animRot>
                                  </p:childTnLst>
                                </p:cTn>
                              </p:par>
                              <p:par>
                                <p:cTn id="44" presetID="32" presetClass="emph" presetSubtype="0" fill="hold" nodeType="withEffect">
                                  <p:stCondLst>
                                    <p:cond delay="0"/>
                                  </p:stCondLst>
                                  <p:childTnLst>
                                    <p:animRot by="120000">
                                      <p:cBhvr>
                                        <p:cTn id="45" dur="100" fill="hold">
                                          <p:stCondLst>
                                            <p:cond delay="0"/>
                                          </p:stCondLst>
                                        </p:cTn>
                                        <p:tgtEl>
                                          <p:spTgt spid="71720"/>
                                        </p:tgtEl>
                                        <p:attrNameLst>
                                          <p:attrName>r</p:attrName>
                                        </p:attrNameLst>
                                      </p:cBhvr>
                                    </p:animRot>
                                    <p:animRot by="-240000">
                                      <p:cBhvr>
                                        <p:cTn id="46" dur="200" fill="hold">
                                          <p:stCondLst>
                                            <p:cond delay="200"/>
                                          </p:stCondLst>
                                        </p:cTn>
                                        <p:tgtEl>
                                          <p:spTgt spid="71720"/>
                                        </p:tgtEl>
                                        <p:attrNameLst>
                                          <p:attrName>r</p:attrName>
                                        </p:attrNameLst>
                                      </p:cBhvr>
                                    </p:animRot>
                                    <p:animRot by="240000">
                                      <p:cBhvr>
                                        <p:cTn id="47" dur="200" fill="hold">
                                          <p:stCondLst>
                                            <p:cond delay="400"/>
                                          </p:stCondLst>
                                        </p:cTn>
                                        <p:tgtEl>
                                          <p:spTgt spid="71720"/>
                                        </p:tgtEl>
                                        <p:attrNameLst>
                                          <p:attrName>r</p:attrName>
                                        </p:attrNameLst>
                                      </p:cBhvr>
                                    </p:animRot>
                                    <p:animRot by="-240000">
                                      <p:cBhvr>
                                        <p:cTn id="48" dur="200" fill="hold">
                                          <p:stCondLst>
                                            <p:cond delay="600"/>
                                          </p:stCondLst>
                                        </p:cTn>
                                        <p:tgtEl>
                                          <p:spTgt spid="71720"/>
                                        </p:tgtEl>
                                        <p:attrNameLst>
                                          <p:attrName>r</p:attrName>
                                        </p:attrNameLst>
                                      </p:cBhvr>
                                    </p:animRot>
                                    <p:animRot by="120000">
                                      <p:cBhvr>
                                        <p:cTn id="49" dur="200" fill="hold">
                                          <p:stCondLst>
                                            <p:cond delay="800"/>
                                          </p:stCondLst>
                                        </p:cTn>
                                        <p:tgtEl>
                                          <p:spTgt spid="71720"/>
                                        </p:tgtEl>
                                        <p:attrNameLst>
                                          <p:attrName>r</p:attrName>
                                        </p:attrNameLst>
                                      </p:cBhvr>
                                    </p:animRot>
                                  </p:childTnLst>
                                </p:cTn>
                              </p:par>
                              <p:par>
                                <p:cTn id="50" presetID="32" presetClass="emph" presetSubtype="0" fill="hold" nodeType="withEffect">
                                  <p:stCondLst>
                                    <p:cond delay="0"/>
                                  </p:stCondLst>
                                  <p:childTnLst>
                                    <p:animRot by="120000">
                                      <p:cBhvr>
                                        <p:cTn id="51" dur="100" fill="hold">
                                          <p:stCondLst>
                                            <p:cond delay="0"/>
                                          </p:stCondLst>
                                        </p:cTn>
                                        <p:tgtEl>
                                          <p:spTgt spid="71700"/>
                                        </p:tgtEl>
                                        <p:attrNameLst>
                                          <p:attrName>r</p:attrName>
                                        </p:attrNameLst>
                                      </p:cBhvr>
                                    </p:animRot>
                                    <p:animRot by="-240000">
                                      <p:cBhvr>
                                        <p:cTn id="52" dur="200" fill="hold">
                                          <p:stCondLst>
                                            <p:cond delay="200"/>
                                          </p:stCondLst>
                                        </p:cTn>
                                        <p:tgtEl>
                                          <p:spTgt spid="71700"/>
                                        </p:tgtEl>
                                        <p:attrNameLst>
                                          <p:attrName>r</p:attrName>
                                        </p:attrNameLst>
                                      </p:cBhvr>
                                    </p:animRot>
                                    <p:animRot by="240000">
                                      <p:cBhvr>
                                        <p:cTn id="53" dur="200" fill="hold">
                                          <p:stCondLst>
                                            <p:cond delay="400"/>
                                          </p:stCondLst>
                                        </p:cTn>
                                        <p:tgtEl>
                                          <p:spTgt spid="71700"/>
                                        </p:tgtEl>
                                        <p:attrNameLst>
                                          <p:attrName>r</p:attrName>
                                        </p:attrNameLst>
                                      </p:cBhvr>
                                    </p:animRot>
                                    <p:animRot by="-240000">
                                      <p:cBhvr>
                                        <p:cTn id="54" dur="200" fill="hold">
                                          <p:stCondLst>
                                            <p:cond delay="600"/>
                                          </p:stCondLst>
                                        </p:cTn>
                                        <p:tgtEl>
                                          <p:spTgt spid="71700"/>
                                        </p:tgtEl>
                                        <p:attrNameLst>
                                          <p:attrName>r</p:attrName>
                                        </p:attrNameLst>
                                      </p:cBhvr>
                                    </p:animRot>
                                    <p:animRot by="120000">
                                      <p:cBhvr>
                                        <p:cTn id="55" dur="200" fill="hold">
                                          <p:stCondLst>
                                            <p:cond delay="800"/>
                                          </p:stCondLst>
                                        </p:cTn>
                                        <p:tgtEl>
                                          <p:spTgt spid="71700"/>
                                        </p:tgtEl>
                                        <p:attrNameLst>
                                          <p:attrName>r</p:attrName>
                                        </p:attrNameLst>
                                      </p:cBhvr>
                                    </p:animRot>
                                  </p:childTnLst>
                                </p:cTn>
                              </p:par>
                              <p:par>
                                <p:cTn id="56" presetID="32" presetClass="emph" presetSubtype="0" fill="hold" nodeType="withEffect">
                                  <p:stCondLst>
                                    <p:cond delay="0"/>
                                  </p:stCondLst>
                                  <p:childTnLst>
                                    <p:animRot by="120000">
                                      <p:cBhvr>
                                        <p:cTn id="57" dur="100" fill="hold">
                                          <p:stCondLst>
                                            <p:cond delay="0"/>
                                          </p:stCondLst>
                                        </p:cTn>
                                        <p:tgtEl>
                                          <p:spTgt spid="71690"/>
                                        </p:tgtEl>
                                        <p:attrNameLst>
                                          <p:attrName>r</p:attrName>
                                        </p:attrNameLst>
                                      </p:cBhvr>
                                    </p:animRot>
                                    <p:animRot by="-240000">
                                      <p:cBhvr>
                                        <p:cTn id="58" dur="200" fill="hold">
                                          <p:stCondLst>
                                            <p:cond delay="200"/>
                                          </p:stCondLst>
                                        </p:cTn>
                                        <p:tgtEl>
                                          <p:spTgt spid="71690"/>
                                        </p:tgtEl>
                                        <p:attrNameLst>
                                          <p:attrName>r</p:attrName>
                                        </p:attrNameLst>
                                      </p:cBhvr>
                                    </p:animRot>
                                    <p:animRot by="240000">
                                      <p:cBhvr>
                                        <p:cTn id="59" dur="200" fill="hold">
                                          <p:stCondLst>
                                            <p:cond delay="400"/>
                                          </p:stCondLst>
                                        </p:cTn>
                                        <p:tgtEl>
                                          <p:spTgt spid="71690"/>
                                        </p:tgtEl>
                                        <p:attrNameLst>
                                          <p:attrName>r</p:attrName>
                                        </p:attrNameLst>
                                      </p:cBhvr>
                                    </p:animRot>
                                    <p:animRot by="-240000">
                                      <p:cBhvr>
                                        <p:cTn id="60" dur="200" fill="hold">
                                          <p:stCondLst>
                                            <p:cond delay="600"/>
                                          </p:stCondLst>
                                        </p:cTn>
                                        <p:tgtEl>
                                          <p:spTgt spid="71690"/>
                                        </p:tgtEl>
                                        <p:attrNameLst>
                                          <p:attrName>r</p:attrName>
                                        </p:attrNameLst>
                                      </p:cBhvr>
                                    </p:animRot>
                                    <p:animRot by="120000">
                                      <p:cBhvr>
                                        <p:cTn id="61" dur="200" fill="hold">
                                          <p:stCondLst>
                                            <p:cond delay="800"/>
                                          </p:stCondLst>
                                        </p:cTn>
                                        <p:tgtEl>
                                          <p:spTgt spid="716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834660" y="2696326"/>
            <a:ext cx="2462213" cy="4038600"/>
            <a:chOff x="720" y="1296"/>
            <a:chExt cx="1367" cy="2542"/>
          </a:xfrm>
        </p:grpSpPr>
        <p:sp>
          <p:nvSpPr>
            <p:cNvPr id="17410" name="AutoShape 4"/>
            <p:cNvSpPr/>
            <p:nvPr/>
          </p:nvSpPr>
          <p:spPr>
            <a:xfrm>
              <a:off x="720" y="1490"/>
              <a:ext cx="1363" cy="1800"/>
            </a:xfrm>
            <a:prstGeom prst="roundRect">
              <a:avLst>
                <a:gd name="adj" fmla="val 17509"/>
              </a:avLst>
            </a:prstGeom>
            <a:gradFill rotWithShape="1">
              <a:gsLst>
                <a:gs pos="0">
                  <a:srgbClr val="4E91D4"/>
                </a:gs>
                <a:gs pos="100000">
                  <a:srgbClr val="3477A4"/>
                </a:gs>
              </a:gsLst>
              <a:lin ang="27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11" name="AutoShape 5"/>
            <p:cNvSpPr/>
            <p:nvPr/>
          </p:nvSpPr>
          <p:spPr>
            <a:xfrm>
              <a:off x="741" y="1495"/>
              <a:ext cx="1322" cy="1766"/>
            </a:xfrm>
            <a:prstGeom prst="roundRect">
              <a:avLst>
                <a:gd name="adj" fmla="val 16667"/>
              </a:avLst>
            </a:prstGeom>
            <a:solidFill>
              <a:srgbClr val="3CA1E6"/>
            </a:soli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12" name="AutoShape 6"/>
            <p:cNvSpPr/>
            <p:nvPr/>
          </p:nvSpPr>
          <p:spPr>
            <a:xfrm>
              <a:off x="752" y="2795"/>
              <a:ext cx="1304" cy="447"/>
            </a:xfrm>
            <a:prstGeom prst="roundRect">
              <a:avLst>
                <a:gd name="adj" fmla="val 50000"/>
              </a:avLst>
            </a:prstGeom>
            <a:gradFill rotWithShape="1">
              <a:gsLst>
                <a:gs pos="0">
                  <a:srgbClr val="3CA1E6">
                    <a:alpha val="0"/>
                  </a:srgbClr>
                </a:gs>
                <a:gs pos="100000">
                  <a:srgbClr val="9BCFF2"/>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13" name="AutoShape 7"/>
            <p:cNvSpPr/>
            <p:nvPr/>
          </p:nvSpPr>
          <p:spPr>
            <a:xfrm>
              <a:off x="752" y="1509"/>
              <a:ext cx="1304" cy="446"/>
            </a:xfrm>
            <a:prstGeom prst="roundRect">
              <a:avLst>
                <a:gd name="adj" fmla="val 50000"/>
              </a:avLst>
            </a:prstGeom>
            <a:gradFill rotWithShape="1">
              <a:gsLst>
                <a:gs pos="0">
                  <a:srgbClr val="BEE0F7"/>
                </a:gs>
                <a:gs pos="100000">
                  <a:srgbClr val="3CA1E6">
                    <a:alpha val="0"/>
                  </a:srgbClr>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14" name="AutoShape 8"/>
            <p:cNvSpPr/>
            <p:nvPr/>
          </p:nvSpPr>
          <p:spPr>
            <a:xfrm>
              <a:off x="724" y="3290"/>
              <a:ext cx="1363" cy="548"/>
            </a:xfrm>
            <a:prstGeom prst="roundRect">
              <a:avLst>
                <a:gd name="adj" fmla="val 40389"/>
              </a:avLst>
            </a:prstGeom>
            <a:gradFill rotWithShape="1">
              <a:gsLst>
                <a:gs pos="0">
                  <a:srgbClr val="729EB4"/>
                </a:gs>
                <a:gs pos="100000">
                  <a:schemeClr val="bg1"/>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15" name="AutoShape 9"/>
            <p:cNvSpPr/>
            <p:nvPr/>
          </p:nvSpPr>
          <p:spPr>
            <a:xfrm>
              <a:off x="720" y="3322"/>
              <a:ext cx="1304" cy="487"/>
            </a:xfrm>
            <a:prstGeom prst="roundRect">
              <a:avLst>
                <a:gd name="adj" fmla="val 50000"/>
              </a:avLst>
            </a:prstGeom>
            <a:gradFill rotWithShape="1">
              <a:gsLst>
                <a:gs pos="0">
                  <a:srgbClr val="7DAFD4"/>
                </a:gs>
                <a:gs pos="100000">
                  <a:schemeClr val="bg1"/>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pSp>
          <p:nvGrpSpPr>
            <p:cNvPr id="17416" name="Group 10"/>
            <p:cNvGrpSpPr/>
            <p:nvPr/>
          </p:nvGrpSpPr>
          <p:grpSpPr>
            <a:xfrm>
              <a:off x="1189" y="1296"/>
              <a:ext cx="405" cy="405"/>
              <a:chOff x="1289" y="582"/>
              <a:chExt cx="668" cy="668"/>
            </a:xfrm>
          </p:grpSpPr>
          <p:sp>
            <p:nvSpPr>
              <p:cNvPr id="17417" name="Oval 11"/>
              <p:cNvSpPr/>
              <p:nvPr/>
            </p:nvSpPr>
            <p:spPr>
              <a:xfrm>
                <a:off x="1289" y="582"/>
                <a:ext cx="668" cy="668"/>
              </a:xfrm>
              <a:prstGeom prst="ellipse">
                <a:avLst/>
              </a:prstGeom>
              <a:solidFill>
                <a:srgbClr val="333333"/>
              </a:solidFill>
              <a:ln w="38100">
                <a:noFill/>
              </a:ln>
            </p:spPr>
            <p:txBody>
              <a:bodyPr anchor="ctr">
                <a:spAutoFit/>
              </a:bodyP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18" name="Oval 12"/>
              <p:cNvSpPr/>
              <p:nvPr/>
            </p:nvSpPr>
            <p:spPr>
              <a:xfrm>
                <a:off x="1296" y="587"/>
                <a:ext cx="646" cy="647"/>
              </a:xfrm>
              <a:prstGeom prst="ellipse">
                <a:avLst/>
              </a:prstGeom>
              <a:gradFill rotWithShape="1">
                <a:gsLst>
                  <a:gs pos="0">
                    <a:srgbClr val="636869"/>
                  </a:gs>
                  <a:gs pos="100000">
                    <a:srgbClr val="D6E1E2"/>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19" name="Oval 13"/>
              <p:cNvSpPr/>
              <p:nvPr/>
            </p:nvSpPr>
            <p:spPr>
              <a:xfrm>
                <a:off x="1304" y="591"/>
                <a:ext cx="631" cy="63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20" name="Oval 14"/>
              <p:cNvSpPr/>
              <p:nvPr/>
            </p:nvSpPr>
            <p:spPr>
              <a:xfrm>
                <a:off x="1311" y="597"/>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21" name="Oval 15"/>
              <p:cNvSpPr/>
              <p:nvPr/>
            </p:nvSpPr>
            <p:spPr>
              <a:xfrm>
                <a:off x="1346" y="613"/>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pSp>
        <p:sp>
          <p:nvSpPr>
            <p:cNvPr id="17422" name="Text Box 16"/>
            <p:cNvSpPr txBox="1"/>
            <p:nvPr/>
          </p:nvSpPr>
          <p:spPr>
            <a:xfrm>
              <a:off x="1252" y="1354"/>
              <a:ext cx="271" cy="304"/>
            </a:xfrm>
            <a:prstGeom prst="rect">
              <a:avLst/>
            </a:prstGeom>
            <a:noFill/>
            <a:ln w="9525">
              <a:noFill/>
            </a:ln>
          </p:spPr>
          <p:txBody>
            <a:bodyPr wrap="none" anchor="t">
              <a:spAutoFit/>
            </a:bodyPr>
            <a:lstStyle/>
            <a:p>
              <a:pPr algn="ct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一</a:t>
              </a:r>
            </a:p>
          </p:txBody>
        </p:sp>
        <p:sp>
          <p:nvSpPr>
            <p:cNvPr id="17423" name="Text Box 17"/>
            <p:cNvSpPr txBox="1"/>
            <p:nvPr/>
          </p:nvSpPr>
          <p:spPr>
            <a:xfrm>
              <a:off x="809" y="1886"/>
              <a:ext cx="1127" cy="995"/>
            </a:xfrm>
            <a:prstGeom prst="rect">
              <a:avLst/>
            </a:prstGeom>
            <a:noFill/>
            <a:ln w="9525">
              <a:noFill/>
            </a:ln>
          </p:spPr>
          <p:txBody>
            <a:bodyPr anchor="t">
              <a:spAutoFit/>
            </a:bodyPr>
            <a:lstStyle/>
            <a:p>
              <a:pPr algn="ctr">
                <a:buFont typeface="Wingdings" panose="05000000000000000000" pitchFamily="2" charset="2"/>
                <a:buNone/>
              </a:pPr>
              <a:r>
                <a:rPr lang="zh-CN" altLang="en-US" sz="2400" b="1" dirty="0">
                  <a:solidFill>
                    <a:schemeClr val="accent4">
                      <a:lumMod val="75000"/>
                      <a:lumOff val="25000"/>
                    </a:schemeClr>
                  </a:solidFill>
                  <a:latin typeface="微软雅黑" panose="020B0503020204020204" pitchFamily="34" charset="-122"/>
                  <a:ea typeface="微软雅黑" panose="020B0503020204020204" pitchFamily="34" charset="-122"/>
                </a:rPr>
                <a:t>明确Ⅱ、Ⅲ类户的开立、变更和撤销相关要求和流程</a:t>
              </a:r>
            </a:p>
          </p:txBody>
        </p:sp>
      </p:grpSp>
      <p:grpSp>
        <p:nvGrpSpPr>
          <p:cNvPr id="5" name="Group 18"/>
          <p:cNvGrpSpPr/>
          <p:nvPr/>
        </p:nvGrpSpPr>
        <p:grpSpPr>
          <a:xfrm>
            <a:off x="3656283" y="2705851"/>
            <a:ext cx="2447925" cy="4035425"/>
            <a:chOff x="2208" y="1296"/>
            <a:chExt cx="1365" cy="2542"/>
          </a:xfrm>
        </p:grpSpPr>
        <p:sp>
          <p:nvSpPr>
            <p:cNvPr id="17425" name="AutoShape 19"/>
            <p:cNvSpPr/>
            <p:nvPr/>
          </p:nvSpPr>
          <p:spPr>
            <a:xfrm>
              <a:off x="2208" y="1490"/>
              <a:ext cx="1363" cy="1800"/>
            </a:xfrm>
            <a:prstGeom prst="roundRect">
              <a:avLst>
                <a:gd name="adj" fmla="val 17509"/>
              </a:avLst>
            </a:prstGeom>
            <a:gradFill rotWithShape="1">
              <a:gsLst>
                <a:gs pos="0">
                  <a:srgbClr val="34B034"/>
                </a:gs>
                <a:gs pos="100000">
                  <a:srgbClr val="3F8B4A"/>
                </a:gs>
              </a:gsLst>
              <a:lin ang="27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26" name="AutoShape 20"/>
            <p:cNvSpPr/>
            <p:nvPr/>
          </p:nvSpPr>
          <p:spPr>
            <a:xfrm>
              <a:off x="2229" y="1495"/>
              <a:ext cx="1322" cy="1766"/>
            </a:xfrm>
            <a:prstGeom prst="roundRect">
              <a:avLst>
                <a:gd name="adj" fmla="val 16667"/>
              </a:avLst>
            </a:prstGeom>
            <a:solidFill>
              <a:srgbClr val="73E77E"/>
            </a:soli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27" name="AutoShape 21"/>
            <p:cNvSpPr/>
            <p:nvPr/>
          </p:nvSpPr>
          <p:spPr>
            <a:xfrm>
              <a:off x="2240" y="2795"/>
              <a:ext cx="1304" cy="447"/>
            </a:xfrm>
            <a:prstGeom prst="roundRect">
              <a:avLst>
                <a:gd name="adj" fmla="val 50000"/>
              </a:avLst>
            </a:prstGeom>
            <a:gradFill rotWithShape="1">
              <a:gsLst>
                <a:gs pos="0">
                  <a:srgbClr val="73E77E"/>
                </a:gs>
                <a:gs pos="100000">
                  <a:srgbClr val="B3F2B9"/>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28" name="AutoShape 22"/>
            <p:cNvSpPr/>
            <p:nvPr/>
          </p:nvSpPr>
          <p:spPr>
            <a:xfrm>
              <a:off x="2240" y="1509"/>
              <a:ext cx="1304" cy="446"/>
            </a:xfrm>
            <a:prstGeom prst="roundRect">
              <a:avLst>
                <a:gd name="adj" fmla="val 50000"/>
              </a:avLst>
            </a:prstGeom>
            <a:gradFill rotWithShape="1">
              <a:gsLst>
                <a:gs pos="0">
                  <a:srgbClr val="D0F7D4"/>
                </a:gs>
                <a:gs pos="100000">
                  <a:srgbClr val="73E77E"/>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29" name="Oval 23"/>
            <p:cNvSpPr/>
            <p:nvPr/>
          </p:nvSpPr>
          <p:spPr>
            <a:xfrm>
              <a:off x="2677" y="1296"/>
              <a:ext cx="405" cy="405"/>
            </a:xfrm>
            <a:prstGeom prst="ellipse">
              <a:avLst/>
            </a:prstGeom>
            <a:solidFill>
              <a:srgbClr val="333333"/>
            </a:solidFill>
            <a:ln w="38100">
              <a:noFill/>
            </a:ln>
          </p:spPr>
          <p:txBody>
            <a:bodyPr anchor="ctr">
              <a:spAutoFit/>
            </a:bodyP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30" name="Oval 24"/>
            <p:cNvSpPr/>
            <p:nvPr/>
          </p:nvSpPr>
          <p:spPr>
            <a:xfrm>
              <a:off x="2681" y="1299"/>
              <a:ext cx="392" cy="392"/>
            </a:xfrm>
            <a:prstGeom prst="ellipse">
              <a:avLst/>
            </a:prstGeom>
            <a:gradFill rotWithShape="1">
              <a:gsLst>
                <a:gs pos="0">
                  <a:srgbClr val="636869"/>
                </a:gs>
                <a:gs pos="100000">
                  <a:srgbClr val="D6E1E2"/>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31" name="Oval 25"/>
            <p:cNvSpPr/>
            <p:nvPr/>
          </p:nvSpPr>
          <p:spPr>
            <a:xfrm>
              <a:off x="2686" y="1301"/>
              <a:ext cx="383" cy="383"/>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32" name="Oval 26"/>
            <p:cNvSpPr/>
            <p:nvPr/>
          </p:nvSpPr>
          <p:spPr>
            <a:xfrm>
              <a:off x="2690" y="1305"/>
              <a:ext cx="364" cy="357"/>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33" name="Oval 27"/>
            <p:cNvSpPr/>
            <p:nvPr/>
          </p:nvSpPr>
          <p:spPr>
            <a:xfrm>
              <a:off x="2712" y="1315"/>
              <a:ext cx="323" cy="290"/>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34" name="Text Box 28"/>
            <p:cNvSpPr txBox="1"/>
            <p:nvPr/>
          </p:nvSpPr>
          <p:spPr>
            <a:xfrm>
              <a:off x="2740" y="1354"/>
              <a:ext cx="272" cy="304"/>
            </a:xfrm>
            <a:prstGeom prst="rect">
              <a:avLst/>
            </a:prstGeom>
            <a:noFill/>
            <a:ln w="9525">
              <a:noFill/>
            </a:ln>
          </p:spPr>
          <p:txBody>
            <a:bodyPr wrap="none" anchor="t">
              <a:spAutoFit/>
            </a:bodyPr>
            <a:lstStyle/>
            <a:p>
              <a:pPr algn="ct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二</a:t>
              </a:r>
            </a:p>
          </p:txBody>
        </p:sp>
        <p:sp>
          <p:nvSpPr>
            <p:cNvPr id="17435" name="Text Box 29"/>
            <p:cNvSpPr txBox="1"/>
            <p:nvPr/>
          </p:nvSpPr>
          <p:spPr>
            <a:xfrm>
              <a:off x="2285" y="1886"/>
              <a:ext cx="1214" cy="765"/>
            </a:xfrm>
            <a:prstGeom prst="rect">
              <a:avLst/>
            </a:prstGeom>
            <a:noFill/>
            <a:ln w="9525">
              <a:noFill/>
            </a:ln>
          </p:spPr>
          <p:txBody>
            <a:bodyPr anchor="t">
              <a:spAutoFit/>
            </a:bodyPr>
            <a:lstStyle/>
            <a:p>
              <a:pPr algn="ctr" eaLnBrk="0" hangingPunct="0">
                <a:spcBef>
                  <a:spcPct val="20000"/>
                </a:spcBef>
                <a:buClr>
                  <a:schemeClr val="hlink"/>
                </a:buClr>
                <a:buFont typeface="Wingdings" panose="05000000000000000000" pitchFamily="2" charset="2"/>
                <a:buNone/>
              </a:pPr>
              <a:r>
                <a:rPr lang="zh-CN" altLang="en-US" sz="2400" b="1" dirty="0">
                  <a:solidFill>
                    <a:schemeClr val="accent4">
                      <a:lumMod val="75000"/>
                      <a:lumOff val="25000"/>
                    </a:schemeClr>
                  </a:solidFill>
                  <a:latin typeface="微软雅黑" panose="020B0503020204020204" pitchFamily="34" charset="-122"/>
                  <a:ea typeface="微软雅黑" panose="020B0503020204020204" pitchFamily="34" charset="-122"/>
                </a:rPr>
                <a:t>扩大Ⅱ、Ⅲ类户的功能和使用范围</a:t>
              </a:r>
            </a:p>
          </p:txBody>
        </p:sp>
        <p:sp>
          <p:nvSpPr>
            <p:cNvPr id="17436" name="AutoShape 30"/>
            <p:cNvSpPr/>
            <p:nvPr/>
          </p:nvSpPr>
          <p:spPr>
            <a:xfrm>
              <a:off x="2210" y="3290"/>
              <a:ext cx="1363" cy="548"/>
            </a:xfrm>
            <a:prstGeom prst="roundRect">
              <a:avLst>
                <a:gd name="adj" fmla="val 40389"/>
              </a:avLst>
            </a:prstGeom>
            <a:gradFill rotWithShape="1">
              <a:gsLst>
                <a:gs pos="0">
                  <a:srgbClr val="58A4AE"/>
                </a:gs>
                <a:gs pos="100000">
                  <a:schemeClr val="bg1"/>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37" name="AutoShape 31"/>
            <p:cNvSpPr/>
            <p:nvPr/>
          </p:nvSpPr>
          <p:spPr>
            <a:xfrm>
              <a:off x="2238" y="3305"/>
              <a:ext cx="1304" cy="487"/>
            </a:xfrm>
            <a:prstGeom prst="roundRect">
              <a:avLst>
                <a:gd name="adj" fmla="val 50000"/>
              </a:avLst>
            </a:prstGeom>
            <a:gradFill rotWithShape="1">
              <a:gsLst>
                <a:gs pos="0">
                  <a:srgbClr val="72B2BB"/>
                </a:gs>
                <a:gs pos="100000">
                  <a:schemeClr val="bg1"/>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pSp>
      <p:grpSp>
        <p:nvGrpSpPr>
          <p:cNvPr id="6" name="Group 32"/>
          <p:cNvGrpSpPr/>
          <p:nvPr/>
        </p:nvGrpSpPr>
        <p:grpSpPr>
          <a:xfrm>
            <a:off x="6470285" y="2705851"/>
            <a:ext cx="2278063" cy="4035425"/>
            <a:chOff x="3692" y="1296"/>
            <a:chExt cx="1367" cy="2542"/>
          </a:xfrm>
        </p:grpSpPr>
        <p:sp>
          <p:nvSpPr>
            <p:cNvPr id="17439" name="AutoShape 33"/>
            <p:cNvSpPr/>
            <p:nvPr/>
          </p:nvSpPr>
          <p:spPr>
            <a:xfrm>
              <a:off x="3696" y="1490"/>
              <a:ext cx="1363" cy="1800"/>
            </a:xfrm>
            <a:prstGeom prst="roundRect">
              <a:avLst>
                <a:gd name="adj" fmla="val 17509"/>
              </a:avLst>
            </a:prstGeom>
            <a:gradFill rotWithShape="1">
              <a:gsLst>
                <a:gs pos="0">
                  <a:srgbClr val="B59F43"/>
                </a:gs>
                <a:gs pos="100000">
                  <a:srgbClr val="8F8849"/>
                </a:gs>
              </a:gsLst>
              <a:lin ang="27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40" name="AutoShape 34"/>
            <p:cNvSpPr/>
            <p:nvPr/>
          </p:nvSpPr>
          <p:spPr>
            <a:xfrm>
              <a:off x="3717" y="1495"/>
              <a:ext cx="1322" cy="1766"/>
            </a:xfrm>
            <a:prstGeom prst="roundRect">
              <a:avLst>
                <a:gd name="adj" fmla="val 16667"/>
              </a:avLst>
            </a:prstGeom>
            <a:solidFill>
              <a:srgbClr val="E9E065"/>
            </a:soli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41" name="AutoShape 35"/>
            <p:cNvSpPr/>
            <p:nvPr/>
          </p:nvSpPr>
          <p:spPr>
            <a:xfrm>
              <a:off x="3728" y="2795"/>
              <a:ext cx="1304" cy="447"/>
            </a:xfrm>
            <a:prstGeom prst="roundRect">
              <a:avLst>
                <a:gd name="adj" fmla="val 50000"/>
              </a:avLst>
            </a:prstGeom>
            <a:gradFill rotWithShape="1">
              <a:gsLst>
                <a:gs pos="0">
                  <a:srgbClr val="E9E065"/>
                </a:gs>
                <a:gs pos="100000">
                  <a:srgbClr val="F2EDA6"/>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42" name="AutoShape 36"/>
            <p:cNvSpPr/>
            <p:nvPr/>
          </p:nvSpPr>
          <p:spPr>
            <a:xfrm>
              <a:off x="3728" y="1509"/>
              <a:ext cx="1304" cy="446"/>
            </a:xfrm>
            <a:prstGeom prst="roundRect">
              <a:avLst>
                <a:gd name="adj" fmla="val 50000"/>
              </a:avLst>
            </a:prstGeom>
            <a:gradFill rotWithShape="1">
              <a:gsLst>
                <a:gs pos="0">
                  <a:srgbClr val="F8F5CC"/>
                </a:gs>
                <a:gs pos="100000">
                  <a:srgbClr val="E9E065"/>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pSp>
          <p:nvGrpSpPr>
            <p:cNvPr id="17443" name="Group 37"/>
            <p:cNvGrpSpPr/>
            <p:nvPr/>
          </p:nvGrpSpPr>
          <p:grpSpPr>
            <a:xfrm>
              <a:off x="4165" y="1296"/>
              <a:ext cx="405" cy="405"/>
              <a:chOff x="1289" y="582"/>
              <a:chExt cx="668" cy="668"/>
            </a:xfrm>
          </p:grpSpPr>
          <p:sp>
            <p:nvSpPr>
              <p:cNvPr id="17444" name="Oval 38"/>
              <p:cNvSpPr/>
              <p:nvPr/>
            </p:nvSpPr>
            <p:spPr>
              <a:xfrm>
                <a:off x="1289" y="582"/>
                <a:ext cx="668" cy="668"/>
              </a:xfrm>
              <a:prstGeom prst="ellipse">
                <a:avLst/>
              </a:prstGeom>
              <a:solidFill>
                <a:srgbClr val="333333"/>
              </a:solidFill>
              <a:ln w="38100">
                <a:noFill/>
              </a:ln>
            </p:spPr>
            <p:txBody>
              <a:bodyPr anchor="ctr">
                <a:spAutoFit/>
              </a:bodyP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45" name="Oval 39"/>
              <p:cNvSpPr/>
              <p:nvPr/>
            </p:nvSpPr>
            <p:spPr>
              <a:xfrm>
                <a:off x="1296" y="587"/>
                <a:ext cx="646" cy="647"/>
              </a:xfrm>
              <a:prstGeom prst="ellipse">
                <a:avLst/>
              </a:prstGeom>
              <a:gradFill rotWithShape="1">
                <a:gsLst>
                  <a:gs pos="0">
                    <a:srgbClr val="636869"/>
                  </a:gs>
                  <a:gs pos="100000">
                    <a:srgbClr val="D6E1E2"/>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46" name="Oval 40"/>
              <p:cNvSpPr/>
              <p:nvPr/>
            </p:nvSpPr>
            <p:spPr>
              <a:xfrm>
                <a:off x="1304" y="591"/>
                <a:ext cx="631" cy="63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47" name="Oval 41"/>
              <p:cNvSpPr/>
              <p:nvPr/>
            </p:nvSpPr>
            <p:spPr>
              <a:xfrm>
                <a:off x="1311" y="597"/>
                <a:ext cx="600" cy="589"/>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48" name="Oval 42"/>
              <p:cNvSpPr/>
              <p:nvPr/>
            </p:nvSpPr>
            <p:spPr>
              <a:xfrm>
                <a:off x="1346" y="613"/>
                <a:ext cx="533" cy="479"/>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pSp>
        <p:sp>
          <p:nvSpPr>
            <p:cNvPr id="17449" name="Text Box 43"/>
            <p:cNvSpPr txBox="1"/>
            <p:nvPr/>
          </p:nvSpPr>
          <p:spPr>
            <a:xfrm>
              <a:off x="4218" y="1354"/>
              <a:ext cx="293" cy="304"/>
            </a:xfrm>
            <a:prstGeom prst="rect">
              <a:avLst/>
            </a:prstGeom>
            <a:noFill/>
            <a:ln w="9525">
              <a:noFill/>
            </a:ln>
          </p:spPr>
          <p:txBody>
            <a:bodyPr wrap="none" anchor="t">
              <a:spAutoFit/>
            </a:bodyPr>
            <a:lstStyle/>
            <a:p>
              <a:pPr algn="ctr">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三</a:t>
              </a:r>
            </a:p>
          </p:txBody>
        </p:sp>
        <p:sp>
          <p:nvSpPr>
            <p:cNvPr id="17450" name="Text Box 44"/>
            <p:cNvSpPr txBox="1"/>
            <p:nvPr/>
          </p:nvSpPr>
          <p:spPr>
            <a:xfrm>
              <a:off x="3740" y="1919"/>
              <a:ext cx="1315" cy="699"/>
            </a:xfrm>
            <a:prstGeom prst="rect">
              <a:avLst/>
            </a:prstGeom>
            <a:noFill/>
            <a:ln w="9525">
              <a:noFill/>
            </a:ln>
          </p:spPr>
          <p:txBody>
            <a:bodyPr anchor="t">
              <a:spAutoFit/>
            </a:bodyPr>
            <a:lstStyle/>
            <a:p>
              <a:pPr algn="ctr">
                <a:lnSpc>
                  <a:spcPts val="2500"/>
                </a:lnSpc>
                <a:buFont typeface="Wingdings" panose="05000000000000000000" pitchFamily="2" charset="2"/>
                <a:buNone/>
              </a:pPr>
              <a:r>
                <a:rPr lang="zh-CN" altLang="en-US" sz="2400" b="1" dirty="0">
                  <a:solidFill>
                    <a:schemeClr val="accent4">
                      <a:lumMod val="85000"/>
                      <a:lumOff val="15000"/>
                    </a:schemeClr>
                  </a:solidFill>
                  <a:latin typeface="微软雅黑" panose="020B0503020204020204" pitchFamily="34" charset="-122"/>
                  <a:ea typeface="微软雅黑" panose="020B0503020204020204" pitchFamily="34" charset="-122"/>
                </a:rPr>
                <a:t>建立健全绑定账户信息验证机制</a:t>
              </a:r>
            </a:p>
          </p:txBody>
        </p:sp>
        <p:sp>
          <p:nvSpPr>
            <p:cNvPr id="17451" name="AutoShape 45"/>
            <p:cNvSpPr/>
            <p:nvPr/>
          </p:nvSpPr>
          <p:spPr>
            <a:xfrm>
              <a:off x="3692" y="3290"/>
              <a:ext cx="1363" cy="548"/>
            </a:xfrm>
            <a:prstGeom prst="roundRect">
              <a:avLst>
                <a:gd name="adj" fmla="val 40389"/>
              </a:avLst>
            </a:prstGeom>
            <a:gradFill rotWithShape="1">
              <a:gsLst>
                <a:gs pos="0">
                  <a:srgbClr val="99BACC"/>
                </a:gs>
                <a:gs pos="100000">
                  <a:schemeClr val="bg1"/>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17452" name="AutoShape 46"/>
            <p:cNvSpPr/>
            <p:nvPr/>
          </p:nvSpPr>
          <p:spPr>
            <a:xfrm>
              <a:off x="3720" y="3305"/>
              <a:ext cx="1304" cy="487"/>
            </a:xfrm>
            <a:prstGeom prst="roundRect">
              <a:avLst>
                <a:gd name="adj" fmla="val 50000"/>
              </a:avLst>
            </a:prstGeom>
            <a:gradFill rotWithShape="1">
              <a:gsLst>
                <a:gs pos="0">
                  <a:srgbClr val="C8DAD4"/>
                </a:gs>
                <a:gs pos="100000">
                  <a:srgbClr val="FFFFFF"/>
                </a:gs>
              </a:gsLst>
              <a:lin ang="5400000" scaled="1"/>
              <a:tileRect/>
            </a:gradFill>
            <a:ln w="9525">
              <a:noFill/>
            </a:ln>
          </p:spPr>
          <p:txBody>
            <a:bodyPr wrap="none" anchor="ctr"/>
            <a:lstStyle/>
            <a:p>
              <a:pPr algn="ctr">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pSp>
      <p:sp>
        <p:nvSpPr>
          <p:cNvPr id="12" name="文本框 11"/>
          <p:cNvSpPr txBox="1"/>
          <p:nvPr/>
        </p:nvSpPr>
        <p:spPr>
          <a:xfrm>
            <a:off x="687096" y="1700856"/>
            <a:ext cx="1367682" cy="461665"/>
          </a:xfrm>
          <a:prstGeom prst="rect">
            <a:avLst/>
          </a:prstGeom>
          <a:noFill/>
        </p:spPr>
        <p:txBody>
          <a:bodyPr wrap="none" rtlCol="0" anchor="t">
            <a:spAutoFit/>
            <a:scene3d>
              <a:camera prst="orthographicFront"/>
              <a:lightRig rig="threePt" dir="t"/>
            </a:scene3d>
          </a:bodyPr>
          <a:lstStyle/>
          <a:p>
            <a:pPr algn="ctr" eaLnBrk="1"/>
            <a:r>
              <a:rPr lang="en-US" altLang="zh-CN" sz="2400" b="1" dirty="0"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302</a:t>
            </a:r>
            <a:r>
              <a:rPr lang="zh-CN" altLang="en-US" sz="2400" b="1" dirty="0"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号文</a:t>
            </a:r>
          </a:p>
        </p:txBody>
      </p:sp>
      <p:pic>
        <p:nvPicPr>
          <p:cNvPr id="47"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 name="圆角矩形 48"/>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1381087"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发展进程</a:t>
            </a:r>
          </a:p>
        </p:txBody>
      </p:sp>
    </p:spTree>
    <p:extLst>
      <p:ext uri="{BB962C8B-B14F-4D97-AF65-F5344CB8AC3E}">
        <p14:creationId xmlns:p14="http://schemas.microsoft.com/office/powerpoint/2010/main" val="11535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57790" y="1651813"/>
            <a:ext cx="1178528" cy="461665"/>
          </a:xfrm>
          <a:prstGeom prst="rect">
            <a:avLst/>
          </a:prstGeom>
          <a:noFill/>
        </p:spPr>
        <p:txBody>
          <a:bodyPr wrap="none" rtlCol="0" anchor="t">
            <a:spAutoFit/>
            <a:scene3d>
              <a:camera prst="orthographicFront"/>
              <a:lightRig rig="threePt" dir="t"/>
            </a:scene3d>
          </a:bodyPr>
          <a:lstStyle/>
          <a:p>
            <a:pPr algn="ctr" eaLnBrk="1"/>
            <a:r>
              <a:rPr lang="en-US" altLang="zh-CN" sz="2400" b="1" dirty="0"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16</a:t>
            </a:r>
            <a:r>
              <a:rPr lang="zh-CN" altLang="en-US" sz="2400" b="1" dirty="0" smtClean="0">
                <a:solidFill>
                  <a:srgbClr val="FF66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号文</a:t>
            </a:r>
          </a:p>
        </p:txBody>
      </p:sp>
      <p:sp>
        <p:nvSpPr>
          <p:cNvPr id="9" name="圆角矩形 8"/>
          <p:cNvSpPr/>
          <p:nvPr/>
        </p:nvSpPr>
        <p:spPr>
          <a:xfrm>
            <a:off x="1136086" y="3134511"/>
            <a:ext cx="2367915" cy="3006725"/>
          </a:xfrm>
          <a:prstGeom prst="round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508196" y="2002941"/>
            <a:ext cx="1542415" cy="1586230"/>
            <a:chOff x="304800" y="673100"/>
            <a:chExt cx="4000500" cy="4000500"/>
          </a:xfrm>
          <a:gradFill>
            <a:gsLst>
              <a:gs pos="0">
                <a:schemeClr val="accent1">
                  <a:lumMod val="75000"/>
                </a:schemeClr>
              </a:gs>
              <a:gs pos="100000">
                <a:schemeClr val="accent1"/>
              </a:gs>
            </a:gsLst>
            <a:lin ang="5400000" scaled="0"/>
          </a:gradFill>
          <a:effectLst>
            <a:outerShdw blurRad="228600" dist="228600" dir="5400000" algn="tr" rotWithShape="0">
              <a:prstClr val="black">
                <a:alpha val="30000"/>
              </a:prstClr>
            </a:outerShdw>
          </a:effectLst>
        </p:grpSpPr>
        <p:sp>
          <p:nvSpPr>
            <p:cNvPr id="19" name="同心圆 18"/>
            <p:cNvSpPr/>
            <p:nvPr/>
          </p:nvSpPr>
          <p:spPr>
            <a:xfrm>
              <a:off x="304800" y="673100"/>
              <a:ext cx="4000500" cy="4000500"/>
            </a:xfrm>
            <a:prstGeom prst="donut">
              <a:avLst>
                <a:gd name="adj" fmla="val 4879"/>
              </a:avLst>
            </a:prstGeom>
            <a:grpFill/>
            <a:ln w="25400">
              <a:gradFill>
                <a:gsLst>
                  <a:gs pos="0">
                    <a:schemeClr val="accent1"/>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392112" y="760412"/>
              <a:ext cx="3825874" cy="3825874"/>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21" name="椭圆 20"/>
          <p:cNvSpPr/>
          <p:nvPr/>
        </p:nvSpPr>
        <p:spPr>
          <a:xfrm>
            <a:off x="2683581" y="2947821"/>
            <a:ext cx="397510" cy="408940"/>
          </a:xfrm>
          <a:prstGeom prst="ellipse">
            <a:avLst/>
          </a:prstGeom>
          <a:gradFill>
            <a:gsLst>
              <a:gs pos="0">
                <a:schemeClr val="accent1">
                  <a:lumMod val="75000"/>
                </a:schemeClr>
              </a:gs>
              <a:gs pos="100000">
                <a:schemeClr val="accent1"/>
              </a:gs>
            </a:gsLst>
            <a:lin ang="5400000" scaled="0"/>
          </a:gradFill>
          <a:ln w="12700">
            <a:gradFill>
              <a:gsLst>
                <a:gs pos="0">
                  <a:schemeClr val="accent1"/>
                </a:gs>
                <a:gs pos="100000">
                  <a:schemeClr val="accent1">
                    <a:lumMod val="7500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a:t>
            </a:r>
          </a:p>
        </p:txBody>
      </p:sp>
      <p:sp>
        <p:nvSpPr>
          <p:cNvPr id="22" name="矩形 21"/>
          <p:cNvSpPr/>
          <p:nvPr/>
        </p:nvSpPr>
        <p:spPr>
          <a:xfrm>
            <a:off x="1813631" y="2381401"/>
            <a:ext cx="962025" cy="82994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账户开立</a:t>
            </a:r>
          </a:p>
        </p:txBody>
      </p:sp>
      <p:sp>
        <p:nvSpPr>
          <p:cNvPr id="24" name="圆角矩形 23"/>
          <p:cNvSpPr/>
          <p:nvPr/>
        </p:nvSpPr>
        <p:spPr>
          <a:xfrm>
            <a:off x="6544381" y="3134511"/>
            <a:ext cx="2419985" cy="3006725"/>
          </a:xfrm>
          <a:prstGeom prst="roundRect">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6981261" y="2002941"/>
            <a:ext cx="1542415" cy="1586230"/>
            <a:chOff x="304800" y="673100"/>
            <a:chExt cx="4000500" cy="4000500"/>
          </a:xfrm>
          <a:gradFill>
            <a:gsLst>
              <a:gs pos="100000">
                <a:schemeClr val="accent2"/>
              </a:gs>
              <a:gs pos="0">
                <a:schemeClr val="accent2">
                  <a:lumMod val="75000"/>
                </a:schemeClr>
              </a:gs>
            </a:gsLst>
            <a:lin ang="5400000" scaled="0"/>
          </a:gradFill>
          <a:effectLst>
            <a:outerShdw blurRad="228600" dist="228600" dir="5400000" algn="tr" rotWithShape="0">
              <a:prstClr val="black">
                <a:alpha val="30000"/>
              </a:prstClr>
            </a:outerShdw>
          </a:effectLst>
        </p:grpSpPr>
        <p:sp>
          <p:nvSpPr>
            <p:cNvPr id="29" name="同心圆 28"/>
            <p:cNvSpPr/>
            <p:nvPr/>
          </p:nvSpPr>
          <p:spPr>
            <a:xfrm>
              <a:off x="304800" y="673100"/>
              <a:ext cx="4000500" cy="4000500"/>
            </a:xfrm>
            <a:prstGeom prst="donut">
              <a:avLst>
                <a:gd name="adj" fmla="val 4879"/>
              </a:avLst>
            </a:prstGeom>
            <a:grpFill/>
            <a:ln w="25400">
              <a:gradFill>
                <a:gsLst>
                  <a:gs pos="0">
                    <a:schemeClr val="accent2"/>
                  </a:gs>
                  <a:gs pos="100000">
                    <a:schemeClr val="accent2">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椭圆 29"/>
            <p:cNvSpPr/>
            <p:nvPr/>
          </p:nvSpPr>
          <p:spPr>
            <a:xfrm>
              <a:off x="392112" y="760412"/>
              <a:ext cx="3825874" cy="3825874"/>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2" name="椭圆 31"/>
          <p:cNvSpPr/>
          <p:nvPr/>
        </p:nvSpPr>
        <p:spPr>
          <a:xfrm>
            <a:off x="8211891" y="2947821"/>
            <a:ext cx="397510" cy="408940"/>
          </a:xfrm>
          <a:prstGeom prst="ellipse">
            <a:avLst/>
          </a:prstGeom>
          <a:gradFill>
            <a:gsLst>
              <a:gs pos="0">
                <a:schemeClr val="accent2">
                  <a:lumMod val="75000"/>
                </a:schemeClr>
              </a:gs>
              <a:gs pos="100000">
                <a:schemeClr val="accent2"/>
              </a:gs>
            </a:gsLst>
            <a:lin ang="5400000" scaled="0"/>
          </a:gradFill>
          <a:ln>
            <a:gradFill>
              <a:gsLst>
                <a:gs pos="0">
                  <a:schemeClr val="accent2"/>
                </a:gs>
                <a:gs pos="100000">
                  <a:schemeClr val="accent2">
                    <a:lumMod val="75000"/>
                  </a:schemeClr>
                </a:gs>
              </a:gsLst>
              <a:lin ang="5400000" scaled="0"/>
            </a:gradFill>
          </a:ln>
          <a:effectLst>
            <a:outerShdw blurRad="228600" dist="228600" dir="5400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3</a:t>
            </a:r>
          </a:p>
        </p:txBody>
      </p:sp>
      <p:sp>
        <p:nvSpPr>
          <p:cNvPr id="35" name="TextBox 20"/>
          <p:cNvSpPr txBox="1"/>
          <p:nvPr/>
        </p:nvSpPr>
        <p:spPr>
          <a:xfrm>
            <a:off x="1237686" y="3662831"/>
            <a:ext cx="2214245" cy="2157730"/>
          </a:xfrm>
          <a:prstGeom prst="rect">
            <a:avLst/>
          </a:prstGeom>
          <a:noFill/>
        </p:spPr>
        <p:txBody>
          <a:bodyPr wrap="square" lIns="0" tIns="0" rIns="0" bIns="0" rtlCol="0">
            <a:spAutoFit/>
          </a:bodyPr>
          <a:lstStyle/>
          <a:p>
            <a:pPr>
              <a:lnSpc>
                <a:spcPct val="130000"/>
              </a:lnSpc>
            </a:pP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rPr>
              <a:t>便利个人开立</a:t>
            </a: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sym typeface="+mn-ea"/>
              </a:rPr>
              <a:t>Ⅱ、Ⅲ类户；</a:t>
            </a:r>
          </a:p>
          <a:p>
            <a:pPr>
              <a:lnSpc>
                <a:spcPct val="130000"/>
              </a:lnSpc>
            </a:pP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rPr>
              <a:t>规定同一个人在一家银行开立的Ⅱ、Ⅲ类账户数量原则上分别不超过5个</a:t>
            </a: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sym typeface="+mn-ea"/>
              </a:rPr>
              <a:t>。</a:t>
            </a:r>
          </a:p>
        </p:txBody>
      </p:sp>
      <p:sp>
        <p:nvSpPr>
          <p:cNvPr id="39" name="矩形 38"/>
          <p:cNvSpPr/>
          <p:nvPr/>
        </p:nvSpPr>
        <p:spPr>
          <a:xfrm>
            <a:off x="7356546" y="2381401"/>
            <a:ext cx="962025" cy="82994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其他要求</a:t>
            </a:r>
          </a:p>
        </p:txBody>
      </p:sp>
      <p:sp>
        <p:nvSpPr>
          <p:cNvPr id="41" name="TextBox 20"/>
          <p:cNvSpPr txBox="1"/>
          <p:nvPr/>
        </p:nvSpPr>
        <p:spPr>
          <a:xfrm>
            <a:off x="6630106" y="3798721"/>
            <a:ext cx="2266315" cy="2118360"/>
          </a:xfrm>
          <a:prstGeom prst="rect">
            <a:avLst/>
          </a:prstGeom>
          <a:noFill/>
        </p:spPr>
        <p:txBody>
          <a:bodyPr wrap="square" lIns="0" tIns="0" rIns="0" bIns="0" rtlCol="0">
            <a:spAutoFit/>
          </a:bodyPr>
          <a:lstStyle/>
          <a:p>
            <a:pPr algn="l">
              <a:lnSpc>
                <a:spcPct val="130000"/>
              </a:lnSpc>
              <a:buNone/>
            </a:pP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rPr>
              <a:t>银行应改进个人银行账户服务；</a:t>
            </a:r>
          </a:p>
          <a:p>
            <a:pPr algn="l">
              <a:lnSpc>
                <a:spcPct val="130000"/>
              </a:lnSpc>
              <a:buNone/>
            </a:pP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rPr>
              <a:t>强化制度宣传、账户可疑交易监测、账户信息安全管理；</a:t>
            </a:r>
          </a:p>
          <a:p>
            <a:pPr>
              <a:lnSpc>
                <a:spcPct val="130000"/>
              </a:lnSpc>
            </a:pPr>
            <a:r>
              <a:rPr lang="zh-CN" altLang="en-US" sz="1600" dirty="0" smtClean="0">
                <a:latin typeface="微软雅黑" panose="020B0503020204020204" pitchFamily="34" charset="-122"/>
                <a:ea typeface="微软雅黑" panose="020B0503020204020204" pitchFamily="34" charset="-122"/>
              </a:rPr>
              <a:t>       </a:t>
            </a:r>
            <a:endParaRPr lang="zh-CN" altLang="en-US" sz="16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3902781" y="2037231"/>
            <a:ext cx="2327910" cy="4103370"/>
            <a:chOff x="5247" y="2773"/>
            <a:chExt cx="3666" cy="6462"/>
          </a:xfrm>
        </p:grpSpPr>
        <p:sp>
          <p:nvSpPr>
            <p:cNvPr id="4" name="圆角矩形 3"/>
            <p:cNvSpPr/>
            <p:nvPr/>
          </p:nvSpPr>
          <p:spPr>
            <a:xfrm>
              <a:off x="5247" y="4501"/>
              <a:ext cx="3667" cy="4735"/>
            </a:xfrm>
            <a:prstGeom prst="roundRect">
              <a:avLst/>
            </a:prstGeom>
            <a:no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883" y="2773"/>
              <a:ext cx="2429" cy="2498"/>
              <a:chOff x="304800" y="673100"/>
              <a:chExt cx="4000500" cy="4000500"/>
            </a:xfrm>
            <a:gradFill>
              <a:gsLst>
                <a:gs pos="0">
                  <a:srgbClr val="9EE256"/>
                </a:gs>
                <a:gs pos="100000">
                  <a:srgbClr val="52762D"/>
                </a:gs>
              </a:gsLst>
              <a:lin ang="5400000" scaled="0"/>
            </a:gradFill>
            <a:effectLst>
              <a:outerShdw blurRad="228600" dist="228600" dir="5400000" algn="tr" rotWithShape="0">
                <a:prstClr val="black">
                  <a:alpha val="30000"/>
                </a:prstClr>
              </a:outerShdw>
            </a:effectLst>
          </p:grpSpPr>
          <p:sp>
            <p:nvSpPr>
              <p:cNvPr id="6" name="同心圆 5"/>
              <p:cNvSpPr/>
              <p:nvPr/>
            </p:nvSpPr>
            <p:spPr>
              <a:xfrm>
                <a:off x="304800" y="673100"/>
                <a:ext cx="4000500" cy="4000500"/>
              </a:xfrm>
              <a:prstGeom prst="donut">
                <a:avLst>
                  <a:gd name="adj" fmla="val 4879"/>
                </a:avLst>
              </a:prstGeom>
              <a:grpFill/>
              <a:ln w="25400">
                <a:gradFill>
                  <a:gsLst>
                    <a:gs pos="0">
                      <a:schemeClr val="accent3"/>
                    </a:gs>
                    <a:gs pos="100000">
                      <a:schemeClr val="accent3">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椭圆 6"/>
              <p:cNvSpPr/>
              <p:nvPr/>
            </p:nvSpPr>
            <p:spPr>
              <a:xfrm>
                <a:off x="364113"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8" name="椭圆 7"/>
            <p:cNvSpPr/>
            <p:nvPr/>
          </p:nvSpPr>
          <p:spPr>
            <a:xfrm>
              <a:off x="7842" y="4207"/>
              <a:ext cx="626" cy="644"/>
            </a:xfrm>
            <a:prstGeom prst="ellipse">
              <a:avLst/>
            </a:prstGeom>
            <a:gradFill>
              <a:gsLst>
                <a:gs pos="0">
                  <a:srgbClr val="9EE256"/>
                </a:gs>
                <a:gs pos="100000">
                  <a:srgbClr val="52762D"/>
                </a:gs>
              </a:gsLst>
              <a:lin ang="5400000" scaled="0"/>
            </a:gradFill>
            <a:ln>
              <a:gradFill>
                <a:gsLst>
                  <a:gs pos="0">
                    <a:schemeClr val="accent3"/>
                  </a:gs>
                  <a:gs pos="100000">
                    <a:schemeClr val="accent3">
                      <a:lumMod val="75000"/>
                    </a:schemeClr>
                  </a:gs>
                </a:gsLst>
                <a:lin ang="5400000" scaled="0"/>
              </a:gradFill>
            </a:ln>
            <a:effectLst>
              <a:outerShdw blurRad="228600" dist="228600" dir="54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6442" y="3369"/>
              <a:ext cx="1515" cy="130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账户使用</a:t>
              </a:r>
            </a:p>
          </p:txBody>
        </p:sp>
        <p:sp>
          <p:nvSpPr>
            <p:cNvPr id="11" name="TextBox 20"/>
            <p:cNvSpPr txBox="1"/>
            <p:nvPr/>
          </p:nvSpPr>
          <p:spPr>
            <a:xfrm>
              <a:off x="5345" y="5184"/>
              <a:ext cx="3569" cy="2832"/>
            </a:xfrm>
            <a:prstGeom prst="rect">
              <a:avLst/>
            </a:prstGeom>
            <a:noFill/>
          </p:spPr>
          <p:txBody>
            <a:bodyPr wrap="square" lIns="0" tIns="0" rIns="0" bIns="0" rtlCol="0">
              <a:spAutoFit/>
            </a:bodyPr>
            <a:lstStyle/>
            <a:p>
              <a:pPr>
                <a:lnSpc>
                  <a:spcPct val="130000"/>
                </a:lnSpc>
              </a:pPr>
              <a:endPar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sym typeface="+mn-ea"/>
                </a:rPr>
                <a:t>允许Ⅲ类户接受非绑定账户小额入金和小额贷款；调整Ⅲ类户账户余额规定等。</a:t>
              </a:r>
              <a:r>
                <a:rPr lang="zh-CN" altLang="en-US" sz="1800" b="1" dirty="0">
                  <a:solidFill>
                    <a:schemeClr val="accent4">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      </a:t>
              </a:r>
              <a:endParaRPr lang="zh-CN" altLang="en-US" sz="1600" b="1" dirty="0" smtClean="0">
                <a:latin typeface="微软雅黑" panose="020B0503020204020204" pitchFamily="34" charset="-122"/>
                <a:ea typeface="微软雅黑" panose="020B0503020204020204" pitchFamily="34" charset="-122"/>
              </a:endParaRPr>
            </a:p>
          </p:txBody>
        </p:sp>
      </p:grpSp>
      <p:pic>
        <p:nvPicPr>
          <p:cNvPr id="25"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圆角矩形 26"/>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1381087"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发展进程</a:t>
            </a:r>
          </a:p>
        </p:txBody>
      </p:sp>
    </p:spTree>
    <p:extLst>
      <p:ext uri="{BB962C8B-B14F-4D97-AF65-F5344CB8AC3E}">
        <p14:creationId xmlns:p14="http://schemas.microsoft.com/office/powerpoint/2010/main" val="5934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linds(horizontal)">
                                      <p:cBhvr>
                                        <p:cTn id="16" dur="500"/>
                                        <p:tgtEl>
                                          <p:spTgt spid="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linds(horizontal)">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linds(horizontal)">
                                      <p:cBhvr>
                                        <p:cTn id="29" dur="500"/>
                                        <p:tgtEl>
                                          <p:spTgt spid="24"/>
                                        </p:tgtEl>
                                      </p:cBhvr>
                                    </p:animEffect>
                                  </p:childTnLst>
                                </p:cTn>
                              </p:par>
                              <p:par>
                                <p:cTn id="30" presetID="3" presetClass="entr" presetSubtype="1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linds(horizontal)">
                                      <p:cBhvr>
                                        <p:cTn id="38" dur="500"/>
                                        <p:tgtEl>
                                          <p:spTgt spid="3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blinds(horizontal)">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1" grpId="0" bldLvl="0" animBg="1"/>
      <p:bldP spid="22" grpId="0"/>
      <p:bldP spid="24" grpId="0" bldLvl="0" animBg="1"/>
      <p:bldP spid="32" grpId="0" bldLvl="0" animBg="1"/>
      <p:bldP spid="35" grpId="0"/>
      <p:bldP spid="39"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p:txBody>
          <a:bodyPr/>
          <a:lstStyle/>
          <a:p>
            <a:pPr eaLnBrk="1" hangingPunct="1"/>
            <a:r>
              <a:rPr kumimoji="0" lang="zh-CN" altLang="en-US" sz="3200" dirty="0" smtClean="0">
                <a:latin typeface="黑体" charset="0"/>
                <a:ea typeface="黑体" charset="0"/>
                <a:cs typeface="黑体" charset="0"/>
              </a:rPr>
              <a:t>目录</a:t>
            </a:r>
            <a:endParaRPr kumimoji="0" lang="zh-CN" altLang="en-US" sz="3200" dirty="0">
              <a:latin typeface="黑体" charset="0"/>
              <a:ea typeface="黑体" charset="0"/>
              <a:cs typeface="黑体" charset="0"/>
            </a:endParaRPr>
          </a:p>
        </p:txBody>
      </p:sp>
      <p:sp>
        <p:nvSpPr>
          <p:cNvPr id="121859" name="任意多边形 8"/>
          <p:cNvSpPr>
            <a:spLocks noChangeArrowheads="1"/>
          </p:cNvSpPr>
          <p:nvPr/>
        </p:nvSpPr>
        <p:spPr bwMode="auto">
          <a:xfrm>
            <a:off x="1978754" y="2420937"/>
            <a:ext cx="5401480" cy="1008063"/>
          </a:xfrm>
          <a:custGeom>
            <a:avLst/>
            <a:gdLst>
              <a:gd name="T0" fmla="*/ 0 w 2319250"/>
              <a:gd name="T1" fmla="*/ 0 h 552449"/>
              <a:gd name="T2" fmla="*/ 2147483647 w 2319250"/>
              <a:gd name="T3" fmla="*/ 0 h 552449"/>
              <a:gd name="T4" fmla="*/ 2147483647 w 2319250"/>
              <a:gd name="T5" fmla="*/ 2147483647 h 552449"/>
              <a:gd name="T6" fmla="*/ 2147483647 w 2319250"/>
              <a:gd name="T7" fmla="*/ 2147483647 h 552449"/>
              <a:gd name="T8" fmla="*/ 0 w 2319250"/>
              <a:gd name="T9" fmla="*/ 2147483647 h 552449"/>
              <a:gd name="T10" fmla="*/ 2147483647 w 2319250"/>
              <a:gd name="T11" fmla="*/ 2147483647 h 552449"/>
              <a:gd name="T12" fmla="*/ 0 w 2319250"/>
              <a:gd name="T13" fmla="*/ 0 h 552449"/>
              <a:gd name="T14" fmla="*/ 0 60000 65536"/>
              <a:gd name="T15" fmla="*/ 0 60000 65536"/>
              <a:gd name="T16" fmla="*/ 0 60000 65536"/>
              <a:gd name="T17" fmla="*/ 0 60000 65536"/>
              <a:gd name="T18" fmla="*/ 0 60000 65536"/>
              <a:gd name="T19" fmla="*/ 0 60000 65536"/>
              <a:gd name="T20" fmla="*/ 0 60000 65536"/>
              <a:gd name="T21" fmla="*/ 0 w 2319250"/>
              <a:gd name="T22" fmla="*/ 0 h 552449"/>
              <a:gd name="T23" fmla="*/ 2319250 w 2319250"/>
              <a:gd name="T24" fmla="*/ 552449 h 5524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19250" h="552449">
                <a:moveTo>
                  <a:pt x="0" y="0"/>
                </a:moveTo>
                <a:lnTo>
                  <a:pt x="2043026" y="0"/>
                </a:lnTo>
                <a:lnTo>
                  <a:pt x="2319250" y="276225"/>
                </a:lnTo>
                <a:lnTo>
                  <a:pt x="2043026" y="552449"/>
                </a:lnTo>
                <a:lnTo>
                  <a:pt x="0" y="552449"/>
                </a:lnTo>
                <a:lnTo>
                  <a:pt x="276225" y="276225"/>
                </a:lnTo>
                <a:lnTo>
                  <a:pt x="0" y="0"/>
                </a:lnTo>
                <a:close/>
              </a:path>
            </a:pathLst>
          </a:custGeom>
          <a:gradFill rotWithShape="1">
            <a:gsLst>
              <a:gs pos="0">
                <a:srgbClr val="8DC45B"/>
              </a:gs>
              <a:gs pos="50000">
                <a:srgbClr val="6D9C42"/>
              </a:gs>
              <a:gs pos="100000">
                <a:srgbClr val="527A2E"/>
              </a:gs>
            </a:gsLst>
            <a:path path="rect">
              <a:fillToRect r="100000" b="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40225" tIns="21335" rIns="297553" bIns="21335" anchor="ctr"/>
          <a:lstStyle/>
          <a:p>
            <a:pPr algn="ctr" defTabSz="711200">
              <a:lnSpc>
                <a:spcPct val="90000"/>
              </a:lnSpc>
              <a:spcAft>
                <a:spcPct val="35000"/>
              </a:spcAft>
            </a:pPr>
            <a:r>
              <a:rPr lang="zh-CN" altLang="en-US" sz="2400" dirty="0" smtClean="0">
                <a:solidFill>
                  <a:schemeClr val="bg1"/>
                </a:solidFill>
                <a:latin typeface="微软雅黑" charset="0"/>
                <a:ea typeface="微软雅黑" charset="0"/>
                <a:cs typeface="微软雅黑" charset="0"/>
              </a:rPr>
              <a:t>优化企业开户服务</a:t>
            </a:r>
            <a:endParaRPr lang="zh-CN" altLang="en-US" sz="2400" dirty="0">
              <a:solidFill>
                <a:schemeClr val="bg1"/>
              </a:solidFill>
              <a:latin typeface="微软雅黑" charset="0"/>
              <a:ea typeface="微软雅黑" charset="0"/>
              <a:cs typeface="微软雅黑" charset="0"/>
            </a:endParaRPr>
          </a:p>
        </p:txBody>
      </p:sp>
      <p:sp>
        <p:nvSpPr>
          <p:cNvPr id="121860" name="任意多边形 8"/>
          <p:cNvSpPr>
            <a:spLocks noChangeArrowheads="1"/>
          </p:cNvSpPr>
          <p:nvPr/>
        </p:nvSpPr>
        <p:spPr bwMode="auto">
          <a:xfrm>
            <a:off x="2051790" y="4149082"/>
            <a:ext cx="5472456" cy="1008062"/>
          </a:xfrm>
          <a:custGeom>
            <a:avLst/>
            <a:gdLst>
              <a:gd name="T0" fmla="*/ 0 w 2319250"/>
              <a:gd name="T1" fmla="*/ 0 h 552449"/>
              <a:gd name="T2" fmla="*/ 2147483647 w 2319250"/>
              <a:gd name="T3" fmla="*/ 0 h 552449"/>
              <a:gd name="T4" fmla="*/ 2147483647 w 2319250"/>
              <a:gd name="T5" fmla="*/ 2147483647 h 552449"/>
              <a:gd name="T6" fmla="*/ 2147483647 w 2319250"/>
              <a:gd name="T7" fmla="*/ 2147483647 h 552449"/>
              <a:gd name="T8" fmla="*/ 0 w 2319250"/>
              <a:gd name="T9" fmla="*/ 2147483647 h 552449"/>
              <a:gd name="T10" fmla="*/ 2147483647 w 2319250"/>
              <a:gd name="T11" fmla="*/ 2147483647 h 552449"/>
              <a:gd name="T12" fmla="*/ 0 w 2319250"/>
              <a:gd name="T13" fmla="*/ 0 h 552449"/>
              <a:gd name="T14" fmla="*/ 0 60000 65536"/>
              <a:gd name="T15" fmla="*/ 0 60000 65536"/>
              <a:gd name="T16" fmla="*/ 0 60000 65536"/>
              <a:gd name="T17" fmla="*/ 0 60000 65536"/>
              <a:gd name="T18" fmla="*/ 0 60000 65536"/>
              <a:gd name="T19" fmla="*/ 0 60000 65536"/>
              <a:gd name="T20" fmla="*/ 0 60000 65536"/>
              <a:gd name="T21" fmla="*/ 0 w 2319250"/>
              <a:gd name="T22" fmla="*/ 0 h 552449"/>
              <a:gd name="T23" fmla="*/ 2319250 w 2319250"/>
              <a:gd name="T24" fmla="*/ 552449 h 5524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19250" h="552449">
                <a:moveTo>
                  <a:pt x="0" y="0"/>
                </a:moveTo>
                <a:lnTo>
                  <a:pt x="2043026" y="0"/>
                </a:lnTo>
                <a:lnTo>
                  <a:pt x="2319250" y="276225"/>
                </a:lnTo>
                <a:lnTo>
                  <a:pt x="2043026" y="552449"/>
                </a:lnTo>
                <a:lnTo>
                  <a:pt x="0" y="552449"/>
                </a:lnTo>
                <a:lnTo>
                  <a:pt x="276225" y="276225"/>
                </a:lnTo>
                <a:lnTo>
                  <a:pt x="0" y="0"/>
                </a:lnTo>
                <a:close/>
              </a:path>
            </a:pathLst>
          </a:custGeom>
          <a:gradFill rotWithShape="1">
            <a:gsLst>
              <a:gs pos="0">
                <a:srgbClr val="8DC45B"/>
              </a:gs>
              <a:gs pos="50000">
                <a:srgbClr val="6D9C42"/>
              </a:gs>
              <a:gs pos="100000">
                <a:srgbClr val="527A2E"/>
              </a:gs>
            </a:gsLst>
            <a:path path="rect">
              <a:fillToRect r="100000" b="100000"/>
            </a:path>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40225" tIns="21335" rIns="297553" bIns="21335" anchor="ctr"/>
          <a:lstStyle/>
          <a:p>
            <a:pPr algn="ctr" defTabSz="711200">
              <a:lnSpc>
                <a:spcPct val="90000"/>
              </a:lnSpc>
              <a:spcAft>
                <a:spcPct val="35000"/>
              </a:spcAft>
            </a:pPr>
            <a:r>
              <a:rPr lang="zh-CN" altLang="en-US" sz="2400" dirty="0" smtClean="0">
                <a:solidFill>
                  <a:schemeClr val="bg1"/>
                </a:solidFill>
                <a:latin typeface="微软雅黑" charset="0"/>
                <a:ea typeface="微软雅黑" charset="0"/>
                <a:cs typeface="微软雅黑" charset="0"/>
              </a:rPr>
              <a:t>  个人银行账户分类管理</a:t>
            </a:r>
            <a:endParaRPr lang="zh-CN" altLang="en-US" sz="2400" dirty="0">
              <a:solidFill>
                <a:schemeClr val="bg1"/>
              </a:solidFill>
              <a:latin typeface="微软雅黑" charset="0"/>
              <a:ea typeface="微软雅黑" charset="0"/>
              <a:cs typeface="微软雅黑" charset="0"/>
            </a:endParaRPr>
          </a:p>
        </p:txBody>
      </p:sp>
      <p:pic>
        <p:nvPicPr>
          <p:cNvPr id="121861" name="内容占位符 2" descr="_JL}ZM6]5_N%@7(4%7NC~H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 name="组合 79"/>
          <p:cNvGrpSpPr>
            <a:grpSpLocks noChangeAspect="1"/>
          </p:cNvGrpSpPr>
          <p:nvPr/>
        </p:nvGrpSpPr>
        <p:grpSpPr>
          <a:xfrm>
            <a:off x="972728" y="2276904"/>
            <a:ext cx="1223074" cy="1223074"/>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Text" lastClr="000000"/>
                </a:solidFill>
                <a:latin typeface="Calibri" panose="020F0502020204030204"/>
                <a:ea typeface="宋体" panose="02010600030101010101" pitchFamily="2" charset="-122"/>
                <a:cs typeface="+mn-cs"/>
              </a:endParaRPr>
            </a:p>
          </p:txBody>
        </p:sp>
        <p:sp>
          <p:nvSpPr>
            <p:cNvPr id="11" name="椭圆 10"/>
            <p:cNvSpPr/>
            <p:nvPr/>
          </p:nvSpPr>
          <p:spPr>
            <a:xfrm>
              <a:off x="392114" y="760411"/>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 lastClr="FFFFFF"/>
                </a:solidFill>
                <a:latin typeface="Calibri" panose="020F0502020204030204"/>
                <a:ea typeface="宋体" panose="02010600030101010101" pitchFamily="2" charset="-122"/>
                <a:cs typeface="+mn-cs"/>
              </a:endParaRPr>
            </a:p>
          </p:txBody>
        </p:sp>
      </p:grpSp>
      <p:grpSp>
        <p:nvGrpSpPr>
          <p:cNvPr id="12" name="组合 79"/>
          <p:cNvGrpSpPr>
            <a:grpSpLocks noChangeAspect="1"/>
          </p:cNvGrpSpPr>
          <p:nvPr/>
        </p:nvGrpSpPr>
        <p:grpSpPr>
          <a:xfrm>
            <a:off x="1043706" y="4005048"/>
            <a:ext cx="1223074" cy="1223074"/>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Text" lastClr="000000"/>
                </a:solidFill>
                <a:latin typeface="Calibri" panose="020F0502020204030204"/>
                <a:ea typeface="宋体" panose="02010600030101010101" pitchFamily="2" charset="-122"/>
                <a:cs typeface="+mn-cs"/>
              </a:endParaRPr>
            </a:p>
          </p:txBody>
        </p:sp>
        <p:sp>
          <p:nvSpPr>
            <p:cNvPr id="14" name="椭圆 13"/>
            <p:cNvSpPr/>
            <p:nvPr/>
          </p:nvSpPr>
          <p:spPr>
            <a:xfrm>
              <a:off x="392114" y="760411"/>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 lastClr="FFFFFF"/>
                </a:solidFill>
                <a:latin typeface="Calibri" panose="020F0502020204030204"/>
                <a:ea typeface="宋体" panose="02010600030101010101" pitchFamily="2" charset="-122"/>
                <a:cs typeface="+mn-cs"/>
              </a:endParaRPr>
            </a:p>
          </p:txBody>
        </p:sp>
      </p:grpSp>
      <p:sp>
        <p:nvSpPr>
          <p:cNvPr id="15" name="标题 3"/>
          <p:cNvSpPr txBox="1">
            <a:spLocks/>
          </p:cNvSpPr>
          <p:nvPr/>
        </p:nvSpPr>
        <p:spPr bwMode="auto">
          <a:xfrm>
            <a:off x="1177260" y="2420916"/>
            <a:ext cx="730518" cy="92774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800">
                <a:solidFill>
                  <a:schemeClr val="tx2"/>
                </a:solidFill>
                <a:latin typeface="+mj-lt"/>
                <a:ea typeface="+mj-ea"/>
                <a:cs typeface="宋体" panose="02010600030101010101" pitchFamily="2" charset="-122"/>
              </a:defRPr>
            </a:lvl1pPr>
            <a:lvl2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zh-CN" altLang="en-US" sz="4000" b="1" kern="0" smtClean="0">
                <a:solidFill>
                  <a:schemeClr val="tx1"/>
                </a:solidFill>
                <a:latin typeface="微软雅黑" panose="020B0503020204020204" pitchFamily="34" charset="-122"/>
                <a:ea typeface="微软雅黑" panose="020B0503020204020204" pitchFamily="34" charset="-122"/>
              </a:rPr>
              <a:t>一</a:t>
            </a:r>
            <a:endParaRPr lang="zh-CN" altLang="en-US" sz="4000" b="1" kern="0" dirty="0">
              <a:solidFill>
                <a:schemeClr val="tx1"/>
              </a:solidFill>
              <a:latin typeface="微软雅黑" panose="020B0503020204020204" pitchFamily="34" charset="-122"/>
              <a:ea typeface="微软雅黑" panose="020B0503020204020204" pitchFamily="34" charset="-122"/>
            </a:endParaRPr>
          </a:p>
        </p:txBody>
      </p:sp>
      <p:sp>
        <p:nvSpPr>
          <p:cNvPr id="16" name="标题 3"/>
          <p:cNvSpPr txBox="1">
            <a:spLocks/>
          </p:cNvSpPr>
          <p:nvPr/>
        </p:nvSpPr>
        <p:spPr bwMode="auto">
          <a:xfrm>
            <a:off x="1331730" y="4149060"/>
            <a:ext cx="730518" cy="86407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800">
                <a:solidFill>
                  <a:schemeClr val="tx2"/>
                </a:solidFill>
                <a:latin typeface="+mj-lt"/>
                <a:ea typeface="+mj-ea"/>
                <a:cs typeface="宋体" panose="02010600030101010101" pitchFamily="2" charset="-122"/>
              </a:defRPr>
            </a:lvl1pPr>
            <a:lvl2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kumimoji="1" sz="3800">
                <a:solidFill>
                  <a:schemeClr val="tx2"/>
                </a:solidFill>
                <a:latin typeface="Verdana" panose="020B060403050404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zh-CN" altLang="en-US" sz="4000" kern="0" smtClean="0">
                <a:solidFill>
                  <a:schemeClr val="tx1"/>
                </a:solidFill>
                <a:latin typeface="微软雅黑" panose="020B0503020204020204" pitchFamily="34" charset="-122"/>
                <a:ea typeface="微软雅黑" panose="020B0503020204020204" pitchFamily="34" charset="-122"/>
              </a:rPr>
              <a:t>二</a:t>
            </a:r>
            <a:endParaRPr lang="zh-CN" altLang="en-US" sz="4000" b="1"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929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graphicFrame>
        <p:nvGraphicFramePr>
          <p:cNvPr id="4" name="表格 3"/>
          <p:cNvGraphicFramePr/>
          <p:nvPr>
            <p:extLst>
              <p:ext uri="{D42A27DB-BD31-4B8C-83A1-F6EECF244321}">
                <p14:modId xmlns:p14="http://schemas.microsoft.com/office/powerpoint/2010/main" val="895827666"/>
              </p:ext>
            </p:extLst>
          </p:nvPr>
        </p:nvGraphicFramePr>
        <p:xfrm>
          <a:off x="395652" y="1844868"/>
          <a:ext cx="8504573" cy="4673361"/>
        </p:xfrm>
        <a:graphic>
          <a:graphicData uri="http://schemas.openxmlformats.org/drawingml/2006/table">
            <a:tbl>
              <a:tblPr/>
              <a:tblGrid>
                <a:gridCol w="1494170"/>
                <a:gridCol w="2068830"/>
                <a:gridCol w="2413000"/>
                <a:gridCol w="116843"/>
                <a:gridCol w="2411730"/>
              </a:tblGrid>
              <a:tr h="385024">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endParaRPr lang="zh-CN" altLang="en-US" sz="1400" b="1" dirty="0">
                        <a:solidFill>
                          <a:srgbClr val="FFFFFF"/>
                        </a:solidFill>
                      </a:endParaRPr>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en-US" altLang="zh-CN" sz="1400" b="1" dirty="0">
                          <a:solidFill>
                            <a:srgbClr val="FFFFFF"/>
                          </a:solidFill>
                          <a:latin typeface="Times New Roman" panose="02020603050405020304" pitchFamily="18" charset="0"/>
                          <a:ea typeface="宋体" panose="02010600030101010101" pitchFamily="2" charset="-122"/>
                        </a:rPr>
                        <a:t>I</a:t>
                      </a:r>
                      <a:r>
                        <a:rPr lang="zh-CN" altLang="en-US" sz="1400" b="1" dirty="0">
                          <a:solidFill>
                            <a:srgbClr val="FFFFFF"/>
                          </a:solidFill>
                          <a:ea typeface="宋体" panose="02010600030101010101" pitchFamily="2" charset="-122"/>
                        </a:rPr>
                        <a:t>类</a:t>
                      </a:r>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gridSpan="2">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en-US" altLang="zh-CN" sz="1400" b="1" dirty="0">
                          <a:solidFill>
                            <a:srgbClr val="FFFFFF"/>
                          </a:solidFill>
                          <a:latin typeface="Times New Roman" panose="02020603050405020304" pitchFamily="18" charset="0"/>
                          <a:ea typeface="宋体" panose="02010600030101010101" pitchFamily="2" charset="-122"/>
                        </a:rPr>
                        <a:t>Ⅱ</a:t>
                      </a:r>
                      <a:r>
                        <a:rPr lang="zh-CN" altLang="en-US" sz="1400" b="1" dirty="0">
                          <a:solidFill>
                            <a:srgbClr val="FFFFFF"/>
                          </a:solidFill>
                          <a:ea typeface="宋体" panose="02010600030101010101" pitchFamily="2" charset="-122"/>
                        </a:rPr>
                        <a:t>类</a:t>
                      </a:r>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en-US" altLang="zh-CN" sz="1400" b="1" dirty="0">
                          <a:solidFill>
                            <a:srgbClr val="FFFFFF"/>
                          </a:solidFill>
                          <a:latin typeface="Times New Roman" panose="02020603050405020304" pitchFamily="18" charset="0"/>
                          <a:ea typeface="宋体" panose="02010600030101010101" pitchFamily="2" charset="-122"/>
                        </a:rPr>
                        <a:t>Ⅲ</a:t>
                      </a:r>
                      <a:r>
                        <a:rPr lang="zh-CN" altLang="en-US" sz="1400" b="1" dirty="0">
                          <a:solidFill>
                            <a:srgbClr val="FFFFFF"/>
                          </a:solidFill>
                          <a:ea typeface="宋体" panose="02010600030101010101" pitchFamily="2" charset="-122"/>
                        </a:rPr>
                        <a:t>类</a:t>
                      </a:r>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r>
              <a:tr h="517728">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zh-CN" altLang="en-US" sz="1400" b="1" dirty="0" smtClean="0">
                          <a:solidFill>
                            <a:srgbClr val="000000"/>
                          </a:solidFill>
                        </a:rPr>
                        <a:t>开户证件</a:t>
                      </a:r>
                      <a:endParaRPr lang="zh-CN" altLang="en-US" sz="1400" b="1" dirty="0">
                        <a:solidFill>
                          <a:srgbClr val="000000"/>
                        </a:solidFill>
                      </a:endParaRP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zh-CN" altLang="en-US" sz="1400" dirty="0">
                          <a:solidFill>
                            <a:srgbClr val="000000"/>
                          </a:solidFill>
                        </a:rPr>
                        <a:t>各类有效身份证件</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gridSpan="3">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zh-CN" altLang="en-US" sz="1400" dirty="0">
                          <a:solidFill>
                            <a:srgbClr val="000000"/>
                          </a:solidFill>
                        </a:rPr>
                        <a:t>柜面各类有效身份证件</a:t>
                      </a:r>
                      <a:r>
                        <a:rPr lang="zh-CN" altLang="en-US" sz="1400" dirty="0" smtClean="0">
                          <a:solidFill>
                            <a:srgbClr val="000000"/>
                          </a:solidFill>
                        </a:rPr>
                        <a:t>，非</a:t>
                      </a:r>
                      <a:r>
                        <a:rPr lang="zh-CN" altLang="en-US" sz="1400" dirty="0">
                          <a:solidFill>
                            <a:srgbClr val="000000"/>
                          </a:solidFill>
                        </a:rPr>
                        <a:t>柜面仅限居民身份证</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hMerge="1">
                  <a:txBody>
                    <a:bodyPr/>
                    <a:lstStyle/>
                    <a:p>
                      <a:endParaRPr lang="zh-CN"/>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hMerge="1">
                  <a:txBody>
                    <a:bodyPr/>
                    <a:lstStyle/>
                    <a:p>
                      <a:endParaRPr lang="zh-CN"/>
                    </a:p>
                  </a:txBody>
                  <a:tcPr>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r>
              <a:tr h="419807">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b="1" dirty="0" smtClean="0">
                          <a:solidFill>
                            <a:srgbClr val="000000"/>
                          </a:solidFill>
                        </a:rPr>
                        <a:t>功能</a:t>
                      </a:r>
                      <a:r>
                        <a:rPr lang="zh-CN" altLang="en-US" sz="1400" b="1" dirty="0">
                          <a:solidFill>
                            <a:srgbClr val="000000"/>
                          </a:solidFill>
                        </a:rPr>
                        <a:t>性质</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rPr>
                        <a:t>全功能</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gridSpan="3">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buClr>
                          <a:srgbClr val="000000"/>
                        </a:buClr>
                        <a:buNone/>
                      </a:pPr>
                      <a:r>
                        <a:rPr lang="zh-CN" altLang="en-US" sz="1400" dirty="0">
                          <a:solidFill>
                            <a:srgbClr val="000000"/>
                          </a:solidFill>
                        </a:rPr>
                        <a:t>有限功能</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hMerge="1">
                  <a:txBody>
                    <a:bodyPr/>
                    <a:lstStyle/>
                    <a:p>
                      <a:endParaRPr lang="zh-CN"/>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hMerge="1">
                  <a:txBody>
                    <a:bodyPr/>
                    <a:lstStyle/>
                    <a:p>
                      <a:endParaRPr lang="zh-CN"/>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r>
              <a:tr h="1954666">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b="1" dirty="0">
                          <a:solidFill>
                            <a:srgbClr val="000000"/>
                          </a:solidFill>
                        </a:rPr>
                        <a:t>业务范围</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rPr>
                        <a:t> 存款、投资理财、消费和缴费支付、转账、支取现金等</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l" eaLnBrk="1" hangingPunct="1">
                        <a:spcBef>
                          <a:spcPct val="0"/>
                        </a:spcBef>
                        <a:buClr>
                          <a:srgbClr val="000000"/>
                        </a:buClr>
                        <a:buNone/>
                      </a:pPr>
                      <a:r>
                        <a:rPr lang="en-US" altLang="zh-CN" sz="1400" dirty="0">
                          <a:solidFill>
                            <a:srgbClr val="000000"/>
                          </a:solidFill>
                        </a:rPr>
                        <a:t>1.</a:t>
                      </a:r>
                      <a:r>
                        <a:rPr lang="zh-CN" altLang="en-US" sz="1400" dirty="0">
                          <a:solidFill>
                            <a:srgbClr val="000000"/>
                          </a:solidFill>
                        </a:rPr>
                        <a:t>存款、购买投资理财、移动支付、限额消费和缴费、限额向非绑定账户转出资金、向支付账户充值、接收本行贷款并还款、借记业务、通过移动支付工具小额取现。</a:t>
                      </a:r>
                    </a:p>
                    <a:p>
                      <a:pPr marL="0" lvl="0" indent="0" algn="l" eaLnBrk="1" hangingPunct="1">
                        <a:spcBef>
                          <a:spcPct val="0"/>
                        </a:spcBef>
                        <a:buClr>
                          <a:srgbClr val="000000"/>
                        </a:buClr>
                        <a:buNone/>
                      </a:pPr>
                      <a:r>
                        <a:rPr lang="zh-CN" altLang="en-US" sz="1400" dirty="0">
                          <a:solidFill>
                            <a:srgbClr val="000000"/>
                          </a:solidFill>
                        </a:rPr>
                        <a:t>2.当面核身：非绑定账户限额资金转入、存取现、发放实体介质。</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gridSpan="2">
                  <a:txBody>
                    <a:bodyPr/>
                    <a:lstStyle/>
                    <a:p>
                      <a:pPr marL="0" lvl="0" indent="0" algn="l" eaLnBrk="1" hangingPunct="1">
                        <a:spcBef>
                          <a:spcPct val="0"/>
                        </a:spcBef>
                        <a:buClr>
                          <a:srgbClr val="000000"/>
                        </a:buClr>
                        <a:buNone/>
                      </a:pPr>
                      <a:r>
                        <a:rPr lang="zh-CN" altLang="en-US" sz="1400" dirty="0">
                          <a:solidFill>
                            <a:srgbClr val="000000"/>
                          </a:solidFill>
                          <a:sym typeface="+mn-ea"/>
                        </a:rPr>
                        <a:t>1.存款、限额消费和缴费、限额</a:t>
                      </a:r>
                      <a:r>
                        <a:rPr lang="zh-CN" altLang="en-US" sz="1400" dirty="0">
                          <a:solidFill>
                            <a:schemeClr val="tx1"/>
                          </a:solidFill>
                          <a:sym typeface="+mn-ea"/>
                        </a:rPr>
                        <a:t>向非绑定账户转出资金、移动支付、向支付账户充值、借记业务、通过移动支付工具小额取现、接收本行贷款并还款。</a:t>
                      </a:r>
                    </a:p>
                    <a:p>
                      <a:pPr marL="0" lvl="0" indent="0" algn="l" eaLnBrk="1" hangingPunct="1">
                        <a:spcBef>
                          <a:spcPct val="0"/>
                        </a:spcBef>
                        <a:buClr>
                          <a:srgbClr val="000000"/>
                        </a:buClr>
                        <a:buNone/>
                      </a:pPr>
                      <a:r>
                        <a:rPr lang="zh-CN" altLang="en-US" sz="1400" dirty="0">
                          <a:solidFill>
                            <a:schemeClr val="tx1"/>
                          </a:solidFill>
                          <a:sym typeface="+mn-ea"/>
                        </a:rPr>
                        <a:t>2.通过绑定账户转入资金验证开立的1个线上Ⅲ类户或经当面核身的，可以非</a:t>
                      </a:r>
                      <a:r>
                        <a:rPr lang="zh-CN" altLang="en-US" sz="1400" dirty="0">
                          <a:solidFill>
                            <a:schemeClr val="accent4">
                              <a:lumMod val="85000"/>
                              <a:lumOff val="15000"/>
                            </a:schemeClr>
                          </a:solidFill>
                          <a:sym typeface="+mn-ea"/>
                        </a:rPr>
                        <a:t>绑</a:t>
                      </a:r>
                      <a:r>
                        <a:rPr lang="zh-CN" altLang="en-US" sz="1400" dirty="0">
                          <a:solidFill>
                            <a:srgbClr val="000000"/>
                          </a:solidFill>
                          <a:sym typeface="+mn-ea"/>
                        </a:rPr>
                        <a:t>定账户限额资金转入。</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hMerge="1">
                  <a:txBody>
                    <a:bodyPr/>
                    <a:lstStyle/>
                    <a:p>
                      <a:endParaRPr lang="zh-CN"/>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r>
              <a:tr h="752206">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b="1" dirty="0">
                          <a:solidFill>
                            <a:srgbClr val="000000"/>
                          </a:solidFill>
                        </a:rPr>
                        <a:t>转账消费限额</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rPr>
                        <a:t>无限额</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gridSpan="2">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rPr>
                        <a:t>出金、入金分别为：</a:t>
                      </a:r>
                    </a:p>
                    <a:p>
                      <a:pPr marL="0" lvl="0" indent="-342900" algn="ctr" eaLnBrk="1" hangingPunct="1">
                        <a:buClr>
                          <a:srgbClr val="000000"/>
                        </a:buClr>
                        <a:buNone/>
                      </a:pPr>
                      <a:r>
                        <a:rPr lang="zh-CN" altLang="en-US" sz="1400" dirty="0">
                          <a:solidFill>
                            <a:srgbClr val="000000"/>
                          </a:solidFill>
                        </a:rPr>
                        <a:t>日累计限额≤</a:t>
                      </a:r>
                      <a:r>
                        <a:rPr lang="zh-CN" altLang="en-US" sz="1400" dirty="0" smtClean="0">
                          <a:solidFill>
                            <a:srgbClr val="000000"/>
                          </a:solidFill>
                        </a:rPr>
                        <a:t>1万</a:t>
                      </a:r>
                      <a:br>
                        <a:rPr lang="zh-CN" altLang="en-US" sz="1400" dirty="0" smtClean="0">
                          <a:solidFill>
                            <a:srgbClr val="000000"/>
                          </a:solidFill>
                        </a:rPr>
                      </a:br>
                      <a:r>
                        <a:rPr lang="zh-CN" altLang="en-US" sz="1400" dirty="0" smtClean="0">
                          <a:solidFill>
                            <a:srgbClr val="000000"/>
                          </a:solidFill>
                        </a:rPr>
                        <a:t>年</a:t>
                      </a:r>
                      <a:r>
                        <a:rPr lang="zh-CN" altLang="en-US" sz="1400" dirty="0">
                          <a:solidFill>
                            <a:srgbClr val="000000"/>
                          </a:solidFill>
                        </a:rPr>
                        <a:t>累计限额≤20万</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hMerge="1">
                  <a:txBody>
                    <a:bodyPr/>
                    <a:lstStyle/>
                    <a:p>
                      <a:endParaRPr lang="zh-CN"/>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sym typeface="+mn-ea"/>
                        </a:rPr>
                        <a:t>新开立账户出金：</a:t>
                      </a:r>
                      <a:endParaRPr lang="zh-CN" altLang="en-US" sz="1400" dirty="0">
                        <a:solidFill>
                          <a:srgbClr val="000000"/>
                        </a:solidFill>
                      </a:endParaRPr>
                    </a:p>
                    <a:p>
                      <a:pPr marL="0" lvl="0" indent="-342900" algn="ctr" eaLnBrk="1" hangingPunct="1">
                        <a:buClr>
                          <a:srgbClr val="000000"/>
                        </a:buClr>
                        <a:buNone/>
                      </a:pPr>
                      <a:r>
                        <a:rPr lang="zh-CN" altLang="en-US" sz="1400" dirty="0">
                          <a:solidFill>
                            <a:srgbClr val="000000"/>
                          </a:solidFill>
                        </a:rPr>
                        <a:t>日累计限额≤2000</a:t>
                      </a:r>
                      <a:br>
                        <a:rPr lang="zh-CN" altLang="en-US" sz="1400" dirty="0">
                          <a:solidFill>
                            <a:srgbClr val="000000"/>
                          </a:solidFill>
                        </a:rPr>
                      </a:br>
                      <a:r>
                        <a:rPr lang="zh-CN" altLang="en-US" sz="1400" dirty="0">
                          <a:solidFill>
                            <a:srgbClr val="000000"/>
                          </a:solidFill>
                        </a:rPr>
                        <a:t>年累计限额≤5万</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r>
              <a:tr h="565078">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zh-CN" altLang="en-US" sz="1400" b="1" dirty="0">
                          <a:solidFill>
                            <a:srgbClr val="000000"/>
                          </a:solidFill>
                        </a:rPr>
                        <a:t>账户余额</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rPr>
                        <a:t>无限额</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gridSpan="2">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rPr>
                        <a:t>无限额</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hMerge="1">
                  <a:txBody>
                    <a:bodyPr/>
                    <a:lstStyle/>
                    <a:p>
                      <a:endParaRPr lang="zh-CN"/>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sym typeface="+mn-ea"/>
                        </a:rPr>
                        <a:t>任意时点</a:t>
                      </a:r>
                      <a:r>
                        <a:rPr lang="zh-CN" altLang="en-US" sz="1400" dirty="0">
                          <a:solidFill>
                            <a:srgbClr val="000000"/>
                          </a:solidFill>
                        </a:rPr>
                        <a:t>账户余额≤2000</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r>
            </a:tbl>
          </a:graphicData>
        </a:graphic>
      </p:graphicFrame>
      <p:sp>
        <p:nvSpPr>
          <p:cNvPr id="7" name="圆角矩形 6"/>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spTree>
    <p:extLst>
      <p:ext uri="{BB962C8B-B14F-4D97-AF65-F5344CB8AC3E}">
        <p14:creationId xmlns:p14="http://schemas.microsoft.com/office/powerpoint/2010/main" val="1767739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2" descr="_JL}ZM6]5_N%@7(4%7NC~H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53975"/>
            <a:ext cx="9144000" cy="723900"/>
          </a:xfrm>
        </p:spPr>
      </p:pic>
      <p:graphicFrame>
        <p:nvGraphicFramePr>
          <p:cNvPr id="5" name="表格 4"/>
          <p:cNvGraphicFramePr/>
          <p:nvPr>
            <p:extLst>
              <p:ext uri="{D42A27DB-BD31-4B8C-83A1-F6EECF244321}">
                <p14:modId xmlns:p14="http://schemas.microsoft.com/office/powerpoint/2010/main" val="1594465425"/>
              </p:ext>
            </p:extLst>
          </p:nvPr>
        </p:nvGraphicFramePr>
        <p:xfrm>
          <a:off x="127000" y="1916874"/>
          <a:ext cx="8864128" cy="4567608"/>
        </p:xfrm>
        <a:graphic>
          <a:graphicData uri="http://schemas.openxmlformats.org/drawingml/2006/table">
            <a:tbl>
              <a:tblPr/>
              <a:tblGrid>
                <a:gridCol w="1833880"/>
                <a:gridCol w="2089150"/>
                <a:gridCol w="2529685"/>
                <a:gridCol w="2411413"/>
              </a:tblGrid>
              <a:tr h="365125">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endParaRPr lang="zh-CN" altLang="en-US" sz="1400" b="1" dirty="0">
                        <a:solidFill>
                          <a:srgbClr val="FFFFFF"/>
                        </a:solidFill>
                      </a:endParaRPr>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en-US" altLang="zh-CN" sz="1600" b="1" dirty="0">
                          <a:solidFill>
                            <a:srgbClr val="FFFFFF"/>
                          </a:solidFill>
                          <a:latin typeface="Times New Roman" panose="02020603050405020304" pitchFamily="18" charset="0"/>
                          <a:ea typeface="宋体" panose="02010600030101010101" pitchFamily="2" charset="-122"/>
                        </a:rPr>
                        <a:t>I</a:t>
                      </a:r>
                      <a:r>
                        <a:rPr lang="zh-CN" altLang="en-US" sz="1600" b="1" dirty="0">
                          <a:solidFill>
                            <a:srgbClr val="FFFFFF"/>
                          </a:solidFill>
                          <a:ea typeface="宋体" panose="02010600030101010101" pitchFamily="2" charset="-122"/>
                        </a:rPr>
                        <a:t>类</a:t>
                      </a:r>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en-US" altLang="zh-CN" sz="1600" b="1" dirty="0">
                          <a:solidFill>
                            <a:srgbClr val="FFFFFF"/>
                          </a:solidFill>
                          <a:latin typeface="Times New Roman" panose="02020603050405020304" pitchFamily="18" charset="0"/>
                          <a:ea typeface="宋体" panose="02010600030101010101" pitchFamily="2" charset="-122"/>
                        </a:rPr>
                        <a:t>Ⅱ</a:t>
                      </a:r>
                      <a:r>
                        <a:rPr lang="zh-CN" altLang="en-US" sz="1600" b="1" dirty="0">
                          <a:solidFill>
                            <a:srgbClr val="FFFFFF"/>
                          </a:solidFill>
                          <a:ea typeface="宋体" panose="02010600030101010101" pitchFamily="2" charset="-122"/>
                        </a:rPr>
                        <a:t>类</a:t>
                      </a:r>
                    </a:p>
                  </a:txBody>
                  <a:tcPr marL="91443" marR="91443" marT="45683" marB="45683">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0" algn="ctr" eaLnBrk="1" hangingPunct="1">
                        <a:spcBef>
                          <a:spcPct val="0"/>
                        </a:spcBef>
                        <a:buClr>
                          <a:srgbClr val="000000"/>
                        </a:buClr>
                        <a:buNone/>
                      </a:pPr>
                      <a:r>
                        <a:rPr lang="en-US" altLang="zh-CN" sz="1600" b="1" dirty="0">
                          <a:solidFill>
                            <a:srgbClr val="FFFFFF"/>
                          </a:solidFill>
                          <a:latin typeface="Times New Roman" panose="02020603050405020304" pitchFamily="18" charset="0"/>
                          <a:ea typeface="宋体" panose="02010600030101010101" pitchFamily="2" charset="-122"/>
                        </a:rPr>
                        <a:t>Ⅲ</a:t>
                      </a:r>
                      <a:r>
                        <a:rPr lang="zh-CN" altLang="en-US" sz="1600" b="1" dirty="0">
                          <a:solidFill>
                            <a:srgbClr val="FFFFFF"/>
                          </a:solidFill>
                          <a:ea typeface="宋体" panose="02010600030101010101" pitchFamily="2" charset="-122"/>
                        </a:rPr>
                        <a:t>类</a:t>
                      </a:r>
                    </a:p>
                  </a:txBody>
                  <a:tcPr marL="91443" marR="91443" marT="45683" marB="45683">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1"/>
                    </a:solidFill>
                  </a:tcPr>
                </a:tc>
              </a:tr>
              <a:tr h="695325">
                <a:tc>
                  <a:txBody>
                    <a:bodyPr/>
                    <a:lstStyle/>
                    <a:p>
                      <a:pPr marL="0" lvl="0" indent="-342900" algn="ctr" eaLnBrk="1" hangingPunct="1">
                        <a:buClr>
                          <a:srgbClr val="000000"/>
                        </a:buClr>
                        <a:buNone/>
                      </a:pPr>
                      <a:r>
                        <a:rPr lang="zh-CN" altLang="en-US" sz="1400" b="1" dirty="0">
                          <a:solidFill>
                            <a:srgbClr val="000000"/>
                          </a:solidFill>
                        </a:rPr>
                        <a:t>开户渠道</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p>
                      <a:pPr marL="0" lvl="0" indent="-342900" algn="ctr" eaLnBrk="1" hangingPunct="1">
                        <a:buClr>
                          <a:srgbClr val="000000"/>
                        </a:buClr>
                        <a:buNone/>
                      </a:pPr>
                      <a:r>
                        <a:rPr lang="zh-CN" altLang="en-US" sz="1400" dirty="0">
                          <a:solidFill>
                            <a:srgbClr val="000000"/>
                          </a:solidFill>
                        </a:rPr>
                        <a:t> 柜台、自助机具且当面核验身份</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p>
                      <a:pPr marL="0" lvl="0" indent="0" algn="ctr" eaLnBrk="1" hangingPunct="1">
                        <a:spcBef>
                          <a:spcPct val="0"/>
                        </a:spcBef>
                        <a:buClr>
                          <a:srgbClr val="000000"/>
                        </a:buClr>
                        <a:buNone/>
                      </a:pPr>
                      <a:r>
                        <a:rPr lang="zh-CN" altLang="en-US" sz="1400" dirty="0">
                          <a:solidFill>
                            <a:srgbClr val="000000"/>
                          </a:solidFill>
                        </a:rPr>
                        <a:t>柜台、自助机具、电子渠道</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p>
                      <a:pPr marL="0" lvl="0" indent="0" algn="ctr" eaLnBrk="1" hangingPunct="1">
                        <a:spcBef>
                          <a:spcPct val="0"/>
                        </a:spcBef>
                        <a:buClr>
                          <a:srgbClr val="000000"/>
                        </a:buClr>
                        <a:buNone/>
                      </a:pPr>
                      <a:r>
                        <a:rPr lang="zh-CN" altLang="en-US" sz="1400" dirty="0">
                          <a:solidFill>
                            <a:srgbClr val="000000"/>
                          </a:solidFill>
                          <a:sym typeface="+mn-ea"/>
                        </a:rPr>
                        <a:t>柜台、自助机具、电子渠道</a:t>
                      </a:r>
                      <a:endParaRPr lang="zh-CN" altLang="en-US" sz="1400" dirty="0">
                        <a:solidFill>
                          <a:srgbClr val="000000"/>
                        </a:solidFill>
                      </a:endParaRPr>
                    </a:p>
                  </a:txBody>
                  <a:tcPr marL="91443" marR="91443" marT="45683" marB="45683"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2"/>
                    </a:solidFill>
                  </a:tcPr>
                </a:tc>
              </a:tr>
              <a:tr h="558800">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b="1" dirty="0">
                          <a:solidFill>
                            <a:srgbClr val="000000"/>
                          </a:solidFill>
                        </a:rPr>
                        <a:t>身份核验方式</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ctr" eaLnBrk="1" hangingPunct="1">
                        <a:buClr>
                          <a:srgbClr val="000000"/>
                        </a:buClr>
                        <a:buNone/>
                      </a:pPr>
                      <a:r>
                        <a:rPr lang="zh-CN" altLang="en-US" sz="1400" dirty="0">
                          <a:solidFill>
                            <a:srgbClr val="000000"/>
                          </a:solidFill>
                        </a:rPr>
                        <a:t>面对面核验身份</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lvl="0" indent="-342900" algn="l" eaLnBrk="1" hangingPunct="1">
                        <a:buClr>
                          <a:srgbClr val="000000"/>
                        </a:buClr>
                        <a:buNone/>
                      </a:pPr>
                      <a:r>
                        <a:rPr lang="en-US" altLang="zh-CN" sz="1400" dirty="0">
                          <a:solidFill>
                            <a:srgbClr val="000000"/>
                          </a:solidFill>
                        </a:rPr>
                        <a:t>1.</a:t>
                      </a:r>
                      <a:r>
                        <a:rPr lang="zh-CN" altLang="en-US" sz="1400" dirty="0">
                          <a:solidFill>
                            <a:srgbClr val="000000"/>
                          </a:solidFill>
                        </a:rPr>
                        <a:t>线上开立的，应当绑定本人I类户或者信用卡账户进行身份验证。</a:t>
                      </a:r>
                    </a:p>
                    <a:p>
                      <a:pPr marL="0" lvl="0" indent="-342900" algn="l" eaLnBrk="1" hangingPunct="1">
                        <a:buClr>
                          <a:srgbClr val="000000"/>
                        </a:buClr>
                        <a:buNone/>
                      </a:pPr>
                      <a:r>
                        <a:rPr lang="en-US" altLang="zh-CN" sz="1400" dirty="0">
                          <a:solidFill>
                            <a:srgbClr val="000000"/>
                          </a:solidFill>
                        </a:rPr>
                        <a:t>2.</a:t>
                      </a:r>
                      <a:r>
                        <a:rPr lang="zh-CN" altLang="en-US" sz="1400" dirty="0">
                          <a:solidFill>
                            <a:srgbClr val="000000"/>
                          </a:solidFill>
                        </a:rPr>
                        <a:t>验证信息</a:t>
                      </a:r>
                      <a:r>
                        <a:rPr lang="en-US" altLang="zh-CN" sz="1400" dirty="0">
                          <a:solidFill>
                            <a:srgbClr val="000000"/>
                          </a:solidFill>
                        </a:rPr>
                        <a:t>5</a:t>
                      </a:r>
                      <a:r>
                        <a:rPr lang="zh-CN" altLang="en-US" sz="1400" dirty="0">
                          <a:solidFill>
                            <a:srgbClr val="000000"/>
                          </a:solidFill>
                        </a:rPr>
                        <a:t>要素：开户申请人姓名、居民身份证号码、手机号码、绑定账户账号、绑定账户是否为Ⅰ类户或信用卡账户。</a:t>
                      </a:r>
                    </a:p>
                  </a:txBody>
                  <a:tcPr marL="91443" marR="91443" marT="45683" marB="45683"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FD7E4"/>
                    </a:solidFill>
                  </a:tcPr>
                </a:tc>
                <a:tc>
                  <a:txBody>
                    <a:bodyPr/>
                    <a:lstStyle/>
                    <a:p>
                      <a:pPr marL="0" lvl="0" indent="-342900" algn="l" eaLnBrk="1" hangingPunct="1">
                        <a:buClr>
                          <a:srgbClr val="000000"/>
                        </a:buClr>
                        <a:buNone/>
                      </a:pPr>
                      <a:r>
                        <a:rPr lang="zh-CN" altLang="en-US" sz="1400" dirty="0">
                          <a:solidFill>
                            <a:srgbClr val="000000"/>
                          </a:solidFill>
                          <a:sym typeface="+mn-ea"/>
                        </a:rPr>
                        <a:t>1.线上开立的，绑定任意银行账户进行身份验证即可，可暂不提供身份证，待所有Ⅲ类账户双向收付资金达5万元（含）再要求提代。</a:t>
                      </a:r>
                    </a:p>
                    <a:p>
                      <a:pPr marL="0" lvl="0" indent="-342900" algn="l" eaLnBrk="1" hangingPunct="1">
                        <a:buClr>
                          <a:srgbClr val="000000"/>
                        </a:buClr>
                        <a:buNone/>
                      </a:pPr>
                      <a:r>
                        <a:rPr lang="zh-CN" altLang="en-US" sz="1400" dirty="0">
                          <a:solidFill>
                            <a:srgbClr val="000000"/>
                          </a:solidFill>
                          <a:sym typeface="+mn-ea"/>
                        </a:rPr>
                        <a:t>2.验证信息4要素：开户申请人姓名、居民身份证号码、手机号码、绑定账户账号。</a:t>
                      </a:r>
                      <a:endParaRPr lang="zh-CN" altLang="en-US" sz="1400" dirty="0">
                        <a:solidFill>
                          <a:srgbClr val="000000"/>
                        </a:solidFill>
                      </a:endParaRPr>
                    </a:p>
                  </a:txBody>
                  <a:tcPr marL="91443" marR="91443" marT="45683" marB="45683"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7E4"/>
                    </a:solidFill>
                  </a:tcPr>
                </a:tc>
              </a:tr>
              <a:tr h="1666240">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indent="0" algn="ctr" rtl="0" fontAlgn="ctr">
                        <a:buNone/>
                      </a:pPr>
                      <a:r>
                        <a:rPr lang="zh-CN" altLang="en-US" sz="1400" b="1" u="none" strike="noStrike" dirty="0">
                          <a:solidFill>
                            <a:schemeClr val="tx1"/>
                          </a:solidFill>
                          <a:effectLst/>
                        </a:rPr>
                        <a:t>与支付账户使用关系</a:t>
                      </a:r>
                    </a:p>
                  </a:txBody>
                  <a:tcPr marL="5659" marR="5659" marT="5659"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indent="0" algn="l" rtl="0" fontAlgn="ctr">
                        <a:buNone/>
                      </a:pPr>
                      <a:r>
                        <a:rPr lang="zh-CN" altLang="en-US" sz="1400" u="none" strike="noStrike" dirty="0">
                          <a:solidFill>
                            <a:schemeClr val="tx1"/>
                          </a:solidFill>
                          <a:effectLst/>
                        </a:rPr>
                        <a:t>充值、提现均无限额控制</a:t>
                      </a:r>
                    </a:p>
                  </a:txBody>
                  <a:tcPr marL="5659" marR="5659" marT="5659"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indent="0" algn="l" rtl="0" fontAlgn="ctr">
                        <a:buNone/>
                      </a:pPr>
                      <a:r>
                        <a:rPr lang="en-US" altLang="zh-CN" sz="1400" u="none" strike="noStrike" dirty="0">
                          <a:solidFill>
                            <a:schemeClr val="tx1"/>
                          </a:solidFill>
                          <a:effectLst/>
                        </a:rPr>
                        <a:t>1.</a:t>
                      </a:r>
                      <a:r>
                        <a:rPr lang="zh-CN" altLang="en-US" sz="1400" u="none" strike="noStrike" dirty="0">
                          <a:solidFill>
                            <a:schemeClr val="tx1"/>
                          </a:solidFill>
                          <a:effectLst/>
                        </a:rPr>
                        <a:t>可向本人支付账户充值，充值遵守转账消费限额规定；</a:t>
                      </a:r>
                      <a:br>
                        <a:rPr lang="zh-CN" altLang="en-US" sz="1400" u="none" strike="noStrike" dirty="0">
                          <a:solidFill>
                            <a:schemeClr val="tx1"/>
                          </a:solidFill>
                          <a:effectLst/>
                        </a:rPr>
                      </a:br>
                      <a:r>
                        <a:rPr lang="en-US" altLang="zh-CN" sz="1400" u="none" strike="noStrike" dirty="0">
                          <a:solidFill>
                            <a:schemeClr val="tx1"/>
                          </a:solidFill>
                          <a:effectLst/>
                        </a:rPr>
                        <a:t>2.</a:t>
                      </a:r>
                      <a:r>
                        <a:rPr lang="zh-CN" altLang="en-US" sz="1400" u="none" strike="noStrike" dirty="0">
                          <a:solidFill>
                            <a:schemeClr val="tx1"/>
                          </a:solidFill>
                          <a:effectLst/>
                        </a:rPr>
                        <a:t>充值资金可提回</a:t>
                      </a:r>
                      <a:r>
                        <a:rPr lang="en-US" altLang="zh-CN" sz="1400" u="none" strike="noStrike" dirty="0">
                          <a:solidFill>
                            <a:schemeClr val="tx1"/>
                          </a:solidFill>
                          <a:effectLst/>
                        </a:rPr>
                        <a:t>Ⅱ</a:t>
                      </a:r>
                      <a:r>
                        <a:rPr lang="zh-CN" altLang="en-US" sz="1400" u="none" strike="noStrike" dirty="0">
                          <a:solidFill>
                            <a:schemeClr val="tx1"/>
                          </a:solidFill>
                          <a:effectLst/>
                        </a:rPr>
                        <a:t>、</a:t>
                      </a:r>
                      <a:r>
                        <a:rPr lang="en-US" altLang="zh-CN" sz="1400" u="none" strike="noStrike" dirty="0">
                          <a:solidFill>
                            <a:schemeClr val="tx1"/>
                          </a:solidFill>
                          <a:effectLst/>
                        </a:rPr>
                        <a:t>Ⅲ</a:t>
                      </a:r>
                      <a:r>
                        <a:rPr lang="zh-CN" altLang="en-US" sz="1400" u="none" strike="noStrike" dirty="0">
                          <a:solidFill>
                            <a:schemeClr val="tx1"/>
                          </a:solidFill>
                          <a:effectLst/>
                        </a:rPr>
                        <a:t>类户，除此之外支付账户不得向</a:t>
                      </a:r>
                      <a:r>
                        <a:rPr lang="en-US" altLang="zh-CN" sz="1400" u="none" strike="noStrike" dirty="0">
                          <a:solidFill>
                            <a:schemeClr val="tx1"/>
                          </a:solidFill>
                          <a:effectLst/>
                        </a:rPr>
                        <a:t>Ⅱ</a:t>
                      </a:r>
                      <a:r>
                        <a:rPr lang="zh-CN" altLang="en-US" sz="1400" u="none" strike="noStrike" dirty="0">
                          <a:solidFill>
                            <a:schemeClr val="tx1"/>
                          </a:solidFill>
                          <a:effectLst/>
                        </a:rPr>
                        <a:t>、</a:t>
                      </a:r>
                      <a:r>
                        <a:rPr lang="en-US" altLang="zh-CN" sz="1400" u="none" strike="noStrike" dirty="0">
                          <a:solidFill>
                            <a:schemeClr val="tx1"/>
                          </a:solidFill>
                          <a:effectLst/>
                        </a:rPr>
                        <a:t>Ⅲ</a:t>
                      </a:r>
                      <a:r>
                        <a:rPr lang="zh-CN" altLang="en-US" sz="1400" u="none" strike="noStrike" dirty="0">
                          <a:solidFill>
                            <a:schemeClr val="tx1"/>
                          </a:solidFill>
                          <a:effectLst/>
                        </a:rPr>
                        <a:t>类户入金（允许非绑定账户入金的</a:t>
                      </a:r>
                      <a:r>
                        <a:rPr lang="en-US" altLang="zh-CN" sz="1400" u="none" strike="noStrike" dirty="0">
                          <a:solidFill>
                            <a:schemeClr val="tx1"/>
                          </a:solidFill>
                          <a:effectLst/>
                        </a:rPr>
                        <a:t>Ⅱ</a:t>
                      </a:r>
                      <a:r>
                        <a:rPr lang="zh-CN" altLang="en-US" sz="1400" u="none" strike="noStrike" dirty="0">
                          <a:solidFill>
                            <a:schemeClr val="tx1"/>
                          </a:solidFill>
                          <a:effectLst/>
                        </a:rPr>
                        <a:t>、</a:t>
                      </a:r>
                      <a:r>
                        <a:rPr lang="en-US" altLang="zh-CN" sz="1400" u="none" strike="noStrike" dirty="0">
                          <a:solidFill>
                            <a:schemeClr val="tx1"/>
                          </a:solidFill>
                          <a:effectLst/>
                        </a:rPr>
                        <a:t>Ⅲ</a:t>
                      </a:r>
                      <a:r>
                        <a:rPr lang="zh-CN" altLang="en-US" sz="1400" u="none" strike="noStrike" dirty="0">
                          <a:solidFill>
                            <a:schemeClr val="tx1"/>
                          </a:solidFill>
                          <a:effectLst/>
                        </a:rPr>
                        <a:t>类户除外）</a:t>
                      </a:r>
                    </a:p>
                  </a:txBody>
                  <a:tcPr marL="5659" marR="5659" marT="5659"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c>
                  <a:txBody>
                    <a:bodyPr/>
                    <a:lstStyle>
                      <a:lvl1pPr marL="342900" lvl="0" indent="-342900" algn="l" rtl="0" eaLnBrk="0" fontAlgn="base" hangingPunct="0">
                        <a:spcBef>
                          <a:spcPct val="20000"/>
                        </a:spcBef>
                        <a:spcAft>
                          <a:spcPct val="0"/>
                        </a:spcAft>
                        <a:buClr>
                          <a:schemeClr val="accent1"/>
                        </a:buClr>
                        <a:buSzPct val="75000"/>
                        <a:buFont typeface="Wingdings" panose="05000000000000000000" pitchFamily="2" charset="2"/>
                        <a:buChar char="p"/>
                        <a:defRPr sz="2400" kern="1200">
                          <a:solidFill>
                            <a:srgbClr val="0070C0"/>
                          </a:solidFill>
                          <a:latin typeface="+mn-lt"/>
                          <a:ea typeface="+mn-ea"/>
                          <a:cs typeface="+mn-cs"/>
                        </a:defRPr>
                      </a:lvl1pPr>
                      <a:lvl2pPr marL="742950" lvl="1"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defRPr>
                      </a:lvl2pPr>
                      <a:lvl3pPr marL="1143000" lvl="2" indent="-228600" algn="l" rtl="0" eaLnBrk="0" fontAlgn="base" hangingPunct="0">
                        <a:spcBef>
                          <a:spcPct val="20000"/>
                        </a:spcBef>
                        <a:spcAft>
                          <a:spcPct val="0"/>
                        </a:spcAft>
                        <a:buClr>
                          <a:schemeClr val="accent1"/>
                        </a:buClr>
                        <a:buSzPct val="75000"/>
                        <a:buFont typeface="Wingdings" panose="05000000000000000000" pitchFamily="2" charset="2"/>
                        <a:buChar char="p"/>
                        <a:defRPr sz="1800" kern="1200">
                          <a:solidFill>
                            <a:srgbClr val="0070C0"/>
                          </a:solidFill>
                          <a:latin typeface="+mn-lt"/>
                          <a:ea typeface="+mn-ea"/>
                        </a:defRPr>
                      </a:lvl3pPr>
                      <a:lvl4pPr marL="1600200" lvl="3" indent="-228600" algn="l" rtl="0" eaLnBrk="0" fontAlgn="base" hangingPunct="0">
                        <a:spcBef>
                          <a:spcPct val="20000"/>
                        </a:spcBef>
                        <a:spcAft>
                          <a:spcPct val="0"/>
                        </a:spcAft>
                        <a:buClr>
                          <a:schemeClr val="accent1"/>
                        </a:buClr>
                        <a:buSzPct val="75000"/>
                        <a:buFont typeface="Wingdings" panose="05000000000000000000" pitchFamily="2" charset="2"/>
                        <a:buChar char="n"/>
                        <a:defRPr sz="1400" kern="1200">
                          <a:solidFill>
                            <a:srgbClr val="0070C0"/>
                          </a:solidFill>
                          <a:latin typeface="+mn-lt"/>
                          <a:ea typeface="+mn-ea"/>
                        </a:defRPr>
                      </a:lvl4pPr>
                      <a:lvl5pPr marL="2057400" lvl="4" indent="-228600" algn="l" rtl="0" eaLnBrk="0" fontAlgn="base" hangingPunct="0">
                        <a:spcBef>
                          <a:spcPct val="20000"/>
                        </a:spcBef>
                        <a:spcAft>
                          <a:spcPct val="0"/>
                        </a:spcAft>
                        <a:buClr>
                          <a:srgbClr val="E89A53"/>
                        </a:buClr>
                        <a:buFont typeface="Wingdings 2" panose="05020102010507070707" pitchFamily="18" charset="2"/>
                        <a:buChar char=""/>
                        <a:defRPr sz="1800" kern="1200">
                          <a:solidFill>
                            <a:schemeClr val="tx1"/>
                          </a:solidFill>
                          <a:latin typeface="Cambria" panose="02040503050406030204" pitchFamily="18" charset="0"/>
                          <a:ea typeface="+mn-ea"/>
                        </a:defRPr>
                      </a:lvl5pPr>
                    </a:lstStyle>
                    <a:p>
                      <a:pPr marL="0" indent="0" algn="l" rtl="0" fontAlgn="ctr">
                        <a:buNone/>
                      </a:pPr>
                      <a:r>
                        <a:rPr lang="en-US" altLang="zh-CN" sz="1400" u="none" strike="noStrike" dirty="0">
                          <a:solidFill>
                            <a:schemeClr val="tx1"/>
                          </a:solidFill>
                          <a:effectLst/>
                        </a:rPr>
                        <a:t>1.</a:t>
                      </a:r>
                      <a:r>
                        <a:rPr lang="zh-CN" altLang="en-US" sz="1400" u="none" strike="noStrike" dirty="0">
                          <a:solidFill>
                            <a:schemeClr val="tx1"/>
                          </a:solidFill>
                          <a:effectLst/>
                        </a:rPr>
                        <a:t>可向本人支付账户充值，充值遵守转账消费限额规定；</a:t>
                      </a:r>
                      <a:br>
                        <a:rPr lang="zh-CN" altLang="en-US" sz="1400" u="none" strike="noStrike" dirty="0">
                          <a:solidFill>
                            <a:schemeClr val="tx1"/>
                          </a:solidFill>
                          <a:effectLst/>
                        </a:rPr>
                      </a:br>
                      <a:r>
                        <a:rPr lang="en-US" altLang="zh-CN" sz="1400" u="none" strike="noStrike" dirty="0">
                          <a:solidFill>
                            <a:schemeClr val="tx1"/>
                          </a:solidFill>
                          <a:effectLst/>
                        </a:rPr>
                        <a:t>2.</a:t>
                      </a:r>
                      <a:r>
                        <a:rPr lang="zh-CN" altLang="en-US" sz="1400" u="none" strike="noStrike" dirty="0">
                          <a:solidFill>
                            <a:schemeClr val="tx1"/>
                          </a:solidFill>
                          <a:effectLst/>
                        </a:rPr>
                        <a:t>充值资金可提回</a:t>
                      </a:r>
                      <a:r>
                        <a:rPr lang="en-US" altLang="zh-CN" sz="1400" u="none" strike="noStrike" dirty="0">
                          <a:solidFill>
                            <a:schemeClr val="tx1"/>
                          </a:solidFill>
                          <a:effectLst/>
                        </a:rPr>
                        <a:t>Ⅱ</a:t>
                      </a:r>
                      <a:r>
                        <a:rPr lang="zh-CN" altLang="en-US" sz="1400" u="none" strike="noStrike" dirty="0">
                          <a:solidFill>
                            <a:schemeClr val="tx1"/>
                          </a:solidFill>
                          <a:effectLst/>
                        </a:rPr>
                        <a:t>、</a:t>
                      </a:r>
                      <a:r>
                        <a:rPr lang="en-US" altLang="zh-CN" sz="1400" u="none" strike="noStrike" dirty="0">
                          <a:solidFill>
                            <a:schemeClr val="tx1"/>
                          </a:solidFill>
                          <a:effectLst/>
                        </a:rPr>
                        <a:t>Ⅲ</a:t>
                      </a:r>
                      <a:r>
                        <a:rPr lang="zh-CN" altLang="en-US" sz="1400" u="none" strike="noStrike" dirty="0">
                          <a:solidFill>
                            <a:schemeClr val="tx1"/>
                          </a:solidFill>
                          <a:effectLst/>
                        </a:rPr>
                        <a:t>类户，除此之外支付账户不得向</a:t>
                      </a:r>
                      <a:r>
                        <a:rPr lang="en-US" altLang="zh-CN" sz="1400" u="none" strike="noStrike" dirty="0">
                          <a:solidFill>
                            <a:schemeClr val="tx1"/>
                          </a:solidFill>
                          <a:effectLst/>
                        </a:rPr>
                        <a:t>Ⅱ</a:t>
                      </a:r>
                      <a:r>
                        <a:rPr lang="zh-CN" altLang="en-US" sz="1400" u="none" strike="noStrike" dirty="0">
                          <a:solidFill>
                            <a:schemeClr val="tx1"/>
                          </a:solidFill>
                          <a:effectLst/>
                        </a:rPr>
                        <a:t>、</a:t>
                      </a:r>
                      <a:r>
                        <a:rPr lang="en-US" altLang="zh-CN" sz="1400" u="none" strike="noStrike" dirty="0">
                          <a:solidFill>
                            <a:schemeClr val="tx1"/>
                          </a:solidFill>
                          <a:effectLst/>
                        </a:rPr>
                        <a:t>Ⅲ</a:t>
                      </a:r>
                      <a:r>
                        <a:rPr lang="zh-CN" altLang="en-US" sz="1400" u="none" strike="noStrike" dirty="0">
                          <a:solidFill>
                            <a:schemeClr val="tx1"/>
                          </a:solidFill>
                          <a:effectLst/>
                        </a:rPr>
                        <a:t>类户入金（允许非绑定账户入金的</a:t>
                      </a:r>
                      <a:r>
                        <a:rPr lang="en-US" altLang="zh-CN" sz="1400" u="none" strike="noStrike" dirty="0">
                          <a:solidFill>
                            <a:schemeClr val="tx1"/>
                          </a:solidFill>
                          <a:effectLst/>
                        </a:rPr>
                        <a:t>Ⅱ</a:t>
                      </a:r>
                      <a:r>
                        <a:rPr lang="zh-CN" altLang="en-US" sz="1400" u="none" strike="noStrike" dirty="0">
                          <a:solidFill>
                            <a:schemeClr val="tx1"/>
                          </a:solidFill>
                          <a:effectLst/>
                        </a:rPr>
                        <a:t>、</a:t>
                      </a:r>
                      <a:r>
                        <a:rPr lang="en-US" altLang="zh-CN" sz="1400" u="none" strike="noStrike" dirty="0">
                          <a:solidFill>
                            <a:schemeClr val="tx1"/>
                          </a:solidFill>
                          <a:effectLst/>
                        </a:rPr>
                        <a:t>Ⅲ</a:t>
                      </a:r>
                      <a:r>
                        <a:rPr lang="zh-CN" altLang="en-US" sz="1400" u="none" strike="noStrike" dirty="0">
                          <a:solidFill>
                            <a:schemeClr val="tx1"/>
                          </a:solidFill>
                          <a:effectLst/>
                        </a:rPr>
                        <a:t>类户除外）</a:t>
                      </a:r>
                    </a:p>
                  </a:txBody>
                  <a:tcPr marL="5659" marR="5659" marT="5659" marB="0" anchor="ctr">
                    <a:lnL w="12700" cap="flat" cmpd="sng" algn="ctr">
                      <a:solidFill>
                        <a:srgbClr val="FFFFFF"/>
                      </a:solidFill>
                      <a:prstDash val="solid"/>
                      <a:round/>
                      <a:headEnd type="none" w="med" len="med"/>
                      <a:tailEnd type="none" w="med" len="med"/>
                    </a:lnL>
                    <a:lnR w="12700" cap="flat" cmpd="sng">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CF2"/>
                    </a:solidFill>
                  </a:tcPr>
                </a:tc>
              </a:tr>
            </a:tbl>
          </a:graphicData>
        </a:graphic>
      </p:graphicFrame>
      <p:sp>
        <p:nvSpPr>
          <p:cNvPr id="8" name="圆角矩形 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2" descr="_JL}ZM6]5_N%@7(4%7NC~H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53975"/>
            <a:ext cx="9144000" cy="723900"/>
          </a:xfrm>
        </p:spPr>
      </p:pic>
      <p:sp>
        <p:nvSpPr>
          <p:cNvPr id="8" name="圆角矩形 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sp>
        <p:nvSpPr>
          <p:cNvPr id="7" name="文本框 6"/>
          <p:cNvSpPr txBox="1"/>
          <p:nvPr/>
        </p:nvSpPr>
        <p:spPr>
          <a:xfrm>
            <a:off x="777874" y="2564928"/>
            <a:ext cx="2426011" cy="461665"/>
          </a:xfrm>
          <a:prstGeom prst="rect">
            <a:avLst/>
          </a:prstGeom>
          <a:noFill/>
          <a:ln w="9525">
            <a:noFill/>
          </a:ln>
        </p:spPr>
        <p:txBody>
          <a:bodyPr wrap="square" anchor="t">
            <a:spAutoFit/>
          </a:bodyPr>
          <a:lstStyle/>
          <a:p>
            <a:pPr algn="ctr" eaLnBrk="0" hangingPunct="0"/>
            <a:r>
              <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sym typeface="+mn-lt"/>
              </a:rPr>
              <a:t>Ⅰ</a:t>
            </a:r>
            <a:r>
              <a:rPr lang="zh-CN" altLang="en-US" sz="2400" noProof="1"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sym typeface="+mn-ea"/>
              </a:rPr>
              <a:t>类户开户渠道</a:t>
            </a:r>
            <a:endPar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endParaRPr>
          </a:p>
        </p:txBody>
      </p:sp>
      <p:sp>
        <p:nvSpPr>
          <p:cNvPr id="10" name="TextBox 53"/>
          <p:cNvSpPr txBox="1"/>
          <p:nvPr/>
        </p:nvSpPr>
        <p:spPr>
          <a:xfrm>
            <a:off x="3616928" y="2060886"/>
            <a:ext cx="4771390" cy="1532334"/>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1.</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柜面</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a:p>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2.</a:t>
            </a:r>
            <a:r>
              <a:rPr lang="zh-CN" altLang="en-US" sz="2800" dirty="0">
                <a:solidFill>
                  <a:schemeClr val="tx1"/>
                </a:solidFill>
                <a:latin typeface="微软雅黑" panose="020B0503020204020204" pitchFamily="34" charset="-122"/>
                <a:ea typeface="微软雅黑" panose="020B0503020204020204" pitchFamily="34" charset="-122"/>
                <a:cs typeface="+mn-ea"/>
                <a:sym typeface="+mn-lt"/>
              </a:rPr>
              <a:t>自助</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机具</a:t>
            </a:r>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银行</a:t>
            </a:r>
            <a:r>
              <a:rPr lang="zh-CN" altLang="en-US" sz="2800" dirty="0">
                <a:solidFill>
                  <a:schemeClr val="tx1"/>
                </a:solidFill>
                <a:latin typeface="微软雅黑" panose="020B0503020204020204" pitchFamily="34" charset="-122"/>
                <a:ea typeface="微软雅黑" panose="020B0503020204020204" pitchFamily="34" charset="-122"/>
                <a:cs typeface="+mn-ea"/>
                <a:sym typeface="+mn-lt"/>
              </a:rPr>
              <a:t>工作人员现场审核</a:t>
            </a:r>
            <a:endParaRPr lang="en-US" altLang="zh-CN" sz="280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755681" y="4182135"/>
            <a:ext cx="2448203" cy="461665"/>
          </a:xfrm>
          <a:prstGeom prst="rect">
            <a:avLst/>
          </a:prstGeom>
          <a:noFill/>
          <a:ln w="9525">
            <a:noFill/>
          </a:ln>
        </p:spPr>
        <p:txBody>
          <a:bodyPr wrap="square" anchor="t">
            <a:spAutoFit/>
          </a:bodyPr>
          <a:lstStyle/>
          <a:p>
            <a:pPr algn="ctr" eaLnBrk="0" hangingPunct="0"/>
            <a:r>
              <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sym typeface="+mn-lt"/>
              </a:rPr>
              <a:t>Ⅰ</a:t>
            </a:r>
            <a:r>
              <a:rPr lang="zh-CN" altLang="en-US" sz="2400" noProof="1"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sym typeface="+mn-ea"/>
              </a:rPr>
              <a:t>类户开户数量</a:t>
            </a:r>
            <a:endPar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endParaRPr>
          </a:p>
        </p:txBody>
      </p:sp>
      <p:sp>
        <p:nvSpPr>
          <p:cNvPr id="12" name="TextBox 53"/>
          <p:cNvSpPr txBox="1"/>
          <p:nvPr/>
        </p:nvSpPr>
        <p:spPr>
          <a:xfrm>
            <a:off x="3688934" y="3924540"/>
            <a:ext cx="4771390" cy="1055608"/>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同一</a:t>
            </a:r>
            <a:r>
              <a:rPr lang="zh-CN" altLang="en-US" sz="2800" dirty="0">
                <a:solidFill>
                  <a:schemeClr val="tx1"/>
                </a:solidFill>
                <a:latin typeface="微软雅黑" panose="020B0503020204020204" pitchFamily="34" charset="-122"/>
                <a:ea typeface="微软雅黑" panose="020B0503020204020204" pitchFamily="34" charset="-122"/>
                <a:cs typeface="+mn-ea"/>
                <a:sym typeface="+mn-lt"/>
              </a:rPr>
              <a:t>个人在同一家银行（以</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法人为</a:t>
            </a:r>
            <a:r>
              <a:rPr lang="zh-CN" altLang="en-US" sz="2800" dirty="0">
                <a:solidFill>
                  <a:schemeClr val="tx1"/>
                </a:solidFill>
                <a:latin typeface="微软雅黑" panose="020B0503020204020204" pitchFamily="34" charset="-122"/>
                <a:ea typeface="微软雅黑" panose="020B0503020204020204" pitchFamily="34" charset="-122"/>
                <a:cs typeface="+mn-ea"/>
                <a:sym typeface="+mn-lt"/>
              </a:rPr>
              <a:t>单位）只能开立</a:t>
            </a:r>
            <a:r>
              <a:rPr lang="en-US" altLang="zh-CN" sz="2800" dirty="0">
                <a:solidFill>
                  <a:schemeClr val="tx1"/>
                </a:solidFill>
                <a:latin typeface="微软雅黑" panose="020B0503020204020204" pitchFamily="34" charset="-122"/>
                <a:ea typeface="微软雅黑" panose="020B0503020204020204" pitchFamily="34" charset="-122"/>
                <a:cs typeface="+mn-ea"/>
                <a:sym typeface="+mn-lt"/>
              </a:rPr>
              <a:t>1</a:t>
            </a:r>
            <a:r>
              <a:rPr lang="zh-CN" altLang="en-US" sz="2800" dirty="0">
                <a:solidFill>
                  <a:schemeClr val="tx1"/>
                </a:solidFill>
                <a:latin typeface="微软雅黑" panose="020B0503020204020204" pitchFamily="34" charset="-122"/>
                <a:ea typeface="微软雅黑" panose="020B0503020204020204" pitchFamily="34" charset="-122"/>
                <a:cs typeface="+mn-ea"/>
                <a:sym typeface="+mn-lt"/>
              </a:rPr>
              <a:t>个</a:t>
            </a:r>
            <a:endParaRPr lang="en-US" altLang="zh-CN" sz="2800" dirty="0">
              <a:solidFill>
                <a:schemeClr val="tx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920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10" grpId="0" animBg="1"/>
      <p:bldP spid="11" grpId="0"/>
      <p:bldP spid="11" grpId="1"/>
      <p:bldP spid="11" grpId="2"/>
      <p:bldP spid="11" grpId="3"/>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内容占位符 2" descr="_JL}ZM6]5_N%@7(4%7NC~H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0" y="-53975"/>
            <a:ext cx="9144000" cy="723900"/>
          </a:xfrm>
        </p:spPr>
      </p:pic>
      <p:sp>
        <p:nvSpPr>
          <p:cNvPr id="8" name="圆角矩形 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sp>
        <p:nvSpPr>
          <p:cNvPr id="2" name="矩形 1"/>
          <p:cNvSpPr/>
          <p:nvPr/>
        </p:nvSpPr>
        <p:spPr>
          <a:xfrm>
            <a:off x="827688" y="4049723"/>
            <a:ext cx="7776648" cy="1323439"/>
          </a:xfrm>
          <a:prstGeom prst="rect">
            <a:avLst/>
          </a:prstGeom>
        </p:spPr>
        <p:txBody>
          <a:bodyPr wrap="square">
            <a:spAutoFit/>
          </a:bodyPr>
          <a:lstStyle/>
          <a:p>
            <a:r>
              <a:rPr lang="en-US" altLang="zh-CN" sz="2000" dirty="0" smtClean="0">
                <a:solidFill>
                  <a:schemeClr val="tx1"/>
                </a:solidFill>
                <a:latin typeface="微软雅黑" panose="020B0503020204020204" pitchFamily="34" charset="-122"/>
                <a:ea typeface="微软雅黑" panose="020B0503020204020204" pitchFamily="34" charset="-122"/>
                <a:cs typeface="+mn-ea"/>
                <a:sym typeface="+mn-lt"/>
              </a:rPr>
              <a:t>2018</a:t>
            </a: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年</a:t>
            </a:r>
            <a:r>
              <a:rPr lang="en-US" altLang="zh-CN" sz="2000" dirty="0">
                <a:solidFill>
                  <a:schemeClr val="tx1"/>
                </a:solidFill>
                <a:latin typeface="微软雅黑" panose="020B0503020204020204" pitchFamily="34" charset="-122"/>
                <a:ea typeface="微软雅黑" panose="020B0503020204020204" pitchFamily="34" charset="-122"/>
                <a:cs typeface="+mn-ea"/>
                <a:sym typeface="+mn-lt"/>
              </a:rPr>
              <a:t>6</a:t>
            </a: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月底前，国有商业银行、股份制商业银行应当实现本银行</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柜面和网上银行、手机银行、直销银行、远程视频柜员机、智能柜</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员机等电子渠道办理个人Ⅱ、Ⅲ类户开立等业务。</a:t>
            </a:r>
            <a:r>
              <a:rPr lang="en-US" altLang="zh-CN" sz="2000" dirty="0">
                <a:solidFill>
                  <a:schemeClr val="tx1"/>
                </a:solidFill>
                <a:latin typeface="微软雅黑" panose="020B0503020204020204" pitchFamily="34" charset="-122"/>
                <a:ea typeface="微软雅黑" panose="020B0503020204020204" pitchFamily="34" charset="-122"/>
                <a:cs typeface="+mn-ea"/>
                <a:sym typeface="+mn-lt"/>
              </a:rPr>
              <a:t>2018</a:t>
            </a: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年</a:t>
            </a:r>
            <a:r>
              <a:rPr lang="en-US" altLang="zh-CN" sz="2000" dirty="0">
                <a:solidFill>
                  <a:schemeClr val="tx1"/>
                </a:solidFill>
                <a:latin typeface="微软雅黑" panose="020B0503020204020204" pitchFamily="34" charset="-122"/>
                <a:ea typeface="微软雅黑" panose="020B0503020204020204" pitchFamily="34" charset="-122"/>
                <a:cs typeface="+mn-ea"/>
                <a:sym typeface="+mn-lt"/>
              </a:rPr>
              <a:t>12</a:t>
            </a: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月底前，</a:t>
            </a:r>
            <a:endParaRPr lang="en-US" altLang="zh-CN" sz="2000" dirty="0">
              <a:solidFill>
                <a:schemeClr val="tx1"/>
              </a:solidFill>
              <a:latin typeface="微软雅黑" panose="020B0503020204020204" pitchFamily="34" charset="-122"/>
              <a:ea typeface="微软雅黑" panose="020B0503020204020204" pitchFamily="34" charset="-122"/>
              <a:cs typeface="+mn-ea"/>
              <a:sym typeface="+mn-lt"/>
            </a:endParaRPr>
          </a:p>
          <a:p>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其他银行应当实现上述要求。</a:t>
            </a:r>
          </a:p>
        </p:txBody>
      </p:sp>
      <p:sp>
        <p:nvSpPr>
          <p:cNvPr id="3" name="矩形 2"/>
          <p:cNvSpPr/>
          <p:nvPr/>
        </p:nvSpPr>
        <p:spPr>
          <a:xfrm>
            <a:off x="827688" y="2484195"/>
            <a:ext cx="2954655" cy="461665"/>
          </a:xfrm>
          <a:prstGeom prst="rect">
            <a:avLst/>
          </a:prstGeom>
        </p:spPr>
        <p:txBody>
          <a:bodyPr wrap="none">
            <a:spAutoFit/>
          </a:bodyPr>
          <a:lstStyle/>
          <a:p>
            <a:r>
              <a:rPr lang="zh-CN" altLang="en-US" sz="2400" dirty="0">
                <a:solidFill>
                  <a:srgbClr val="0070C0"/>
                </a:solidFill>
                <a:latin typeface="微软雅黑" panose="020B0503020204020204" pitchFamily="34" charset="-122"/>
                <a:ea typeface="微软雅黑" panose="020B0503020204020204" pitchFamily="34" charset="-122"/>
                <a:sym typeface="+mn-lt"/>
              </a:rPr>
              <a:t>Ⅱ、Ⅲ类户开户渠道</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3" name="TextBox 53"/>
          <p:cNvSpPr txBox="1"/>
          <p:nvPr/>
        </p:nvSpPr>
        <p:spPr>
          <a:xfrm>
            <a:off x="4427988" y="2157374"/>
            <a:ext cx="2323186" cy="1055608"/>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1.</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柜面</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a:p>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2.</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电子渠道</a:t>
            </a:r>
            <a:endParaRPr lang="en-US" altLang="zh-CN" sz="2800" dirty="0">
              <a:solidFill>
                <a:schemeClr val="tx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852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133"/>
          <p:cNvSpPr txBox="1"/>
          <p:nvPr/>
        </p:nvSpPr>
        <p:spPr>
          <a:xfrm>
            <a:off x="777875" y="2461895"/>
            <a:ext cx="2282190" cy="830997"/>
          </a:xfrm>
          <a:prstGeom prst="rect">
            <a:avLst/>
          </a:prstGeom>
          <a:noFill/>
          <a:ln w="9525">
            <a:noFill/>
          </a:ln>
        </p:spPr>
        <p:txBody>
          <a:bodyPr wrap="square" anchor="t">
            <a:spAutoFit/>
          </a:bodyPr>
          <a:lstStyle/>
          <a:p>
            <a:pPr algn="ctr" eaLnBrk="0" hangingPunct="0"/>
            <a:r>
              <a:rPr lang="zh-CN" altLang="en-US" sz="2400" noProof="1">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sym typeface="+mn-ea"/>
              </a:rPr>
              <a:t>Ⅱ类户</a:t>
            </a:r>
            <a:r>
              <a:rPr lang="zh-CN" altLang="en-US" sz="2400" dirty="0"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绑定</a:t>
            </a:r>
            <a:endParaRPr lang="en-US" altLang="zh-CN" sz="2400" dirty="0"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endParaRPr>
          </a:p>
          <a:p>
            <a:pPr algn="ctr" eaLnBrk="0" hangingPunct="0"/>
            <a:r>
              <a:rPr lang="zh-CN" altLang="en-US" sz="2400" dirty="0"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账户</a:t>
            </a:r>
            <a:r>
              <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验证</a:t>
            </a:r>
          </a:p>
        </p:txBody>
      </p:sp>
      <p:sp>
        <p:nvSpPr>
          <p:cNvPr id="19470" name="TextBox 53"/>
          <p:cNvSpPr txBox="1"/>
          <p:nvPr/>
        </p:nvSpPr>
        <p:spPr>
          <a:xfrm>
            <a:off x="3440430" y="1999615"/>
            <a:ext cx="4771390" cy="1293971"/>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1.电子渠道－绑定本人I类户或信用卡账户，不得绑定支付账户验证。</a:t>
            </a:r>
          </a:p>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2.柜面－可不绑定账户直接开立</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10" name="文本框 9"/>
          <p:cNvSpPr txBox="1"/>
          <p:nvPr/>
        </p:nvSpPr>
        <p:spPr>
          <a:xfrm>
            <a:off x="748030" y="4696769"/>
            <a:ext cx="2320290" cy="460375"/>
          </a:xfrm>
          <a:prstGeom prst="rect">
            <a:avLst/>
          </a:prstGeom>
          <a:noFill/>
          <a:ln w="9525">
            <a:noFill/>
          </a:ln>
        </p:spPr>
        <p:txBody>
          <a:bodyPr wrap="square" anchor="t">
            <a:spAutoFit/>
          </a:bodyPr>
          <a:lstStyle/>
          <a:p>
            <a:pPr algn="ctr" eaLnBrk="0" hangingPunct="0"/>
            <a:r>
              <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验证信息要素</a:t>
            </a:r>
          </a:p>
        </p:txBody>
      </p:sp>
      <p:sp>
        <p:nvSpPr>
          <p:cNvPr id="12" name="TextBox 53"/>
          <p:cNvSpPr txBox="1"/>
          <p:nvPr/>
        </p:nvSpPr>
        <p:spPr>
          <a:xfrm>
            <a:off x="3440430" y="3871595"/>
            <a:ext cx="4843145" cy="2230398"/>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6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1.</a:t>
            </a:r>
            <a:r>
              <a:rPr lang="zh-CN" altLang="en-US" sz="2000" b="1" dirty="0">
                <a:solidFill>
                  <a:schemeClr val="accent4">
                    <a:lumMod val="75000"/>
                    <a:lumOff val="25000"/>
                  </a:schemeClr>
                </a:solidFill>
                <a:latin typeface="微软雅黑" panose="020B0503020204020204" pitchFamily="34" charset="-122"/>
                <a:ea typeface="微软雅黑" panose="020B0503020204020204" pitchFamily="34" charset="-122"/>
                <a:sym typeface="+mn-ea"/>
              </a:rPr>
              <a:t>至少5要素：开户申请人姓名、居民身份证号码、手机号码、绑定账户账号（卡号）、绑定账户是否为Ⅰ类户或信用卡账户。</a:t>
            </a:r>
            <a:endParaRPr sz="2000" b="1" dirty="0">
              <a:solidFill>
                <a:schemeClr val="accent4">
                  <a:lumMod val="75000"/>
                  <a:lumOff val="25000"/>
                </a:schemeClr>
              </a:solidFill>
              <a:latin typeface="微软雅黑" panose="020B0503020204020204" pitchFamily="34" charset="-122"/>
              <a:ea typeface="微软雅黑" panose="020B0503020204020204" pitchFamily="34" charset="-122"/>
            </a:endParaRPr>
          </a:p>
          <a:p>
            <a:pPr eaLnBrk="0" hangingPunct="0">
              <a:lnSpc>
                <a:spcPct val="100000"/>
              </a:lnSpc>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2.只能向绑定账户开户行验证信息，第三方机构只作为验证通道</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8" name="圆角矩形 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1"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4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P spid="134" grpId="2"/>
      <p:bldP spid="134" grpId="3"/>
      <p:bldP spid="19470" grpId="0" animBg="1"/>
      <p:bldP spid="10" grpId="0"/>
      <p:bldP spid="10" grpId="1"/>
      <p:bldP spid="10" grpId="2"/>
      <p:bldP spid="10" grpId="3"/>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133"/>
          <p:cNvSpPr txBox="1"/>
          <p:nvPr/>
        </p:nvSpPr>
        <p:spPr>
          <a:xfrm>
            <a:off x="777875" y="2276904"/>
            <a:ext cx="2282190" cy="830997"/>
          </a:xfrm>
          <a:prstGeom prst="rect">
            <a:avLst/>
          </a:prstGeom>
          <a:noFill/>
          <a:ln w="9525">
            <a:noFill/>
          </a:ln>
        </p:spPr>
        <p:txBody>
          <a:bodyPr wrap="square" anchor="t">
            <a:spAutoFit/>
          </a:bodyPr>
          <a:lstStyle/>
          <a:p>
            <a:pPr algn="ctr" eaLnBrk="0" hangingPunct="0"/>
            <a:r>
              <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sym typeface="+mn-ea"/>
              </a:rPr>
              <a:t>Ⅲ</a:t>
            </a:r>
            <a:r>
              <a:rPr lang="zh-CN" altLang="en-US" sz="2400" noProof="1">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sym typeface="+mn-ea"/>
              </a:rPr>
              <a:t>类户</a:t>
            </a:r>
            <a:r>
              <a:rPr lang="zh-CN" altLang="en-US" sz="2400" dirty="0" smtClean="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绑定</a:t>
            </a:r>
            <a:endParaRPr lang="en-US" altLang="zh-CN" sz="2400" dirty="0" smtClean="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endParaRPr>
          </a:p>
          <a:p>
            <a:pPr algn="ctr" eaLnBrk="0" hangingPunct="0"/>
            <a:r>
              <a:rPr lang="zh-CN" altLang="en-US" sz="2400" dirty="0" smtClean="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账户</a:t>
            </a:r>
            <a:r>
              <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验证</a:t>
            </a:r>
          </a:p>
        </p:txBody>
      </p:sp>
      <p:sp>
        <p:nvSpPr>
          <p:cNvPr id="19470" name="TextBox 53"/>
          <p:cNvSpPr txBox="1"/>
          <p:nvPr/>
        </p:nvSpPr>
        <p:spPr>
          <a:xfrm>
            <a:off x="3440430" y="2194560"/>
            <a:ext cx="4771390" cy="953453"/>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1.电子渠道－绑定本人银行账户。</a:t>
            </a:r>
          </a:p>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2.柜面－可不绑定账户直接开立</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10" name="文本框 9"/>
          <p:cNvSpPr txBox="1"/>
          <p:nvPr/>
        </p:nvSpPr>
        <p:spPr>
          <a:xfrm>
            <a:off x="748030" y="4377055"/>
            <a:ext cx="2320290" cy="460375"/>
          </a:xfrm>
          <a:prstGeom prst="rect">
            <a:avLst/>
          </a:prstGeom>
          <a:noFill/>
          <a:ln w="9525">
            <a:noFill/>
          </a:ln>
        </p:spPr>
        <p:txBody>
          <a:bodyPr wrap="square" anchor="t">
            <a:spAutoFit/>
          </a:bodyPr>
          <a:lstStyle/>
          <a:p>
            <a:pPr algn="ctr" eaLnBrk="0" hangingPunct="0"/>
            <a:r>
              <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验证信息要素</a:t>
            </a:r>
          </a:p>
        </p:txBody>
      </p:sp>
      <p:sp>
        <p:nvSpPr>
          <p:cNvPr id="12" name="TextBox 53"/>
          <p:cNvSpPr txBox="1"/>
          <p:nvPr/>
        </p:nvSpPr>
        <p:spPr>
          <a:xfrm>
            <a:off x="3440430" y="3913505"/>
            <a:ext cx="4843145" cy="1889879"/>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6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1.</a:t>
            </a:r>
            <a:r>
              <a:rPr lang="zh-CN" altLang="en-US" sz="2000" b="1" dirty="0">
                <a:solidFill>
                  <a:schemeClr val="accent4">
                    <a:lumMod val="75000"/>
                    <a:lumOff val="25000"/>
                  </a:schemeClr>
                </a:solidFill>
                <a:latin typeface="微软雅黑" panose="020B0503020204020204" pitchFamily="34" charset="-122"/>
                <a:ea typeface="微软雅黑" panose="020B0503020204020204" pitchFamily="34" charset="-122"/>
                <a:sym typeface="+mn-ea"/>
              </a:rPr>
              <a:t>至少4要素：开户申请人姓名、居民身份证号码、手机号码、绑定账户账号（卡号）。</a:t>
            </a:r>
            <a:endParaRPr sz="2000" b="1" dirty="0">
              <a:solidFill>
                <a:schemeClr val="accent4">
                  <a:lumMod val="75000"/>
                  <a:lumOff val="25000"/>
                </a:schemeClr>
              </a:solidFill>
              <a:latin typeface="微软雅黑" panose="020B0503020204020204" pitchFamily="34" charset="-122"/>
              <a:ea typeface="微软雅黑" panose="020B0503020204020204" pitchFamily="34" charset="-122"/>
            </a:endParaRPr>
          </a:p>
          <a:p>
            <a:pPr eaLnBrk="0" hangingPunct="0">
              <a:lnSpc>
                <a:spcPct val="100000"/>
              </a:lnSpc>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2.只能向绑定账户开户行验证信息，第三方机构只作为验证通道</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8" name="圆角矩形 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1"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3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P spid="134" grpId="2"/>
      <p:bldP spid="134" grpId="3"/>
      <p:bldP spid="19470" grpId="0" animBg="1"/>
      <p:bldP spid="10" grpId="0"/>
      <p:bldP spid="10" grpId="1"/>
      <p:bldP spid="10" grpId="2"/>
      <p:bldP spid="10" grpId="3"/>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右箭头 6"/>
          <p:cNvSpPr/>
          <p:nvPr/>
        </p:nvSpPr>
        <p:spPr>
          <a:xfrm>
            <a:off x="2858095" y="3284988"/>
            <a:ext cx="920835" cy="141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p:nvSpPr>
        <p:spPr>
          <a:xfrm>
            <a:off x="322580" y="2725420"/>
            <a:ext cx="2645410" cy="123253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sp>
        <p:nvSpPr>
          <p:cNvPr id="5" name="文本框 4"/>
          <p:cNvSpPr txBox="1"/>
          <p:nvPr/>
        </p:nvSpPr>
        <p:spPr>
          <a:xfrm>
            <a:off x="325403" y="1988629"/>
            <a:ext cx="5262880" cy="52197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b="1" kern="0" dirty="0">
                <a:solidFill>
                  <a:srgbClr val="FF5050">
                    <a:alpha val="74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lt"/>
              </a:rPr>
              <a:t>便利化措施（无需出示证件）</a:t>
            </a:r>
          </a:p>
        </p:txBody>
      </p:sp>
      <p:sp>
        <p:nvSpPr>
          <p:cNvPr id="6" name="右大括号 5"/>
          <p:cNvSpPr/>
          <p:nvPr/>
        </p:nvSpPr>
        <p:spPr>
          <a:xfrm>
            <a:off x="5148801" y="3356994"/>
            <a:ext cx="792066" cy="2232186"/>
          </a:xfrm>
          <a:prstGeom prst="rightBrace">
            <a:avLst>
              <a:gd name="adj1" fmla="val 8333"/>
              <a:gd name="adj2" fmla="val 49457"/>
            </a:avLst>
          </a:prstGeom>
          <a:solidFill>
            <a:schemeClr val="bg1"/>
          </a:solidFill>
          <a:ln w="28575" cmpd="sng">
            <a:solidFill>
              <a:schemeClr val="accent1">
                <a:shade val="50000"/>
              </a:schemeClr>
            </a:solidFill>
            <a:prstDash val="solid"/>
          </a:ln>
        </p:spPr>
        <p:style>
          <a:lnRef idx="3">
            <a:schemeClr val="accent5"/>
          </a:lnRef>
          <a:fillRef idx="0">
            <a:schemeClr val="accent5"/>
          </a:fillRef>
          <a:effectRef idx="2">
            <a:schemeClr val="accent5"/>
          </a:effectRef>
          <a:fontRef idx="minor">
            <a:schemeClr val="tx1"/>
          </a:fontRef>
        </p:style>
        <p:txBody>
          <a:bodyPr rtlCol="0" anchor="ctr"/>
          <a:lstStyle/>
          <a:p>
            <a:pPr algn="ctr"/>
            <a:endParaRPr kumimoji="1" lang="zh-CN" altLang="en-US"/>
          </a:p>
        </p:txBody>
      </p:sp>
      <p:sp>
        <p:nvSpPr>
          <p:cNvPr id="8" name="文本框 7"/>
          <p:cNvSpPr txBox="1"/>
          <p:nvPr/>
        </p:nvSpPr>
        <p:spPr>
          <a:xfrm>
            <a:off x="3896198" y="3140725"/>
            <a:ext cx="1198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电子渠道</a:t>
            </a:r>
          </a:p>
        </p:txBody>
      </p:sp>
      <p:sp>
        <p:nvSpPr>
          <p:cNvPr id="9" name="文本框 8"/>
          <p:cNvSpPr txBox="1"/>
          <p:nvPr/>
        </p:nvSpPr>
        <p:spPr>
          <a:xfrm>
            <a:off x="1430396" y="4242542"/>
            <a:ext cx="3992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绑定本人本银行</a:t>
            </a: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Ⅰ</a:t>
            </a:r>
            <a:r>
              <a:rPr lang="zh-CN" altLang="en-US" sz="2000" dirty="0" smtClean="0">
                <a:solidFill>
                  <a:schemeClr val="tx1"/>
                </a:solidFill>
                <a:latin typeface="微软雅黑" panose="020B0503020204020204" pitchFamily="34" charset="-122"/>
                <a:ea typeface="微软雅黑" panose="020B0503020204020204" pitchFamily="34" charset="-122"/>
                <a:cs typeface="+mn-ea"/>
                <a:sym typeface="+mn-lt"/>
              </a:rPr>
              <a:t>类户或者信用卡</a:t>
            </a:r>
            <a:endParaRPr kumimoji="1"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183053" y="5149363"/>
            <a:ext cx="4246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确认个人身份资料或信息未发生变化</a:t>
            </a:r>
          </a:p>
        </p:txBody>
      </p:sp>
      <p:sp>
        <p:nvSpPr>
          <p:cNvPr id="21" name="文本框 20"/>
          <p:cNvSpPr txBox="1"/>
          <p:nvPr/>
        </p:nvSpPr>
        <p:spPr>
          <a:xfrm>
            <a:off x="396240" y="2997215"/>
            <a:ext cx="2468880" cy="706755"/>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数字证书或电子签名</a:t>
            </a:r>
          </a:p>
          <a:p>
            <a:r>
              <a:rPr kumimoji="1" lang="zh-CN" altLang="en-US" sz="2000" dirty="0" smtClean="0">
                <a:latin typeface="微软雅黑" panose="020B0503020204020204" pitchFamily="34" charset="-122"/>
                <a:ea typeface="微软雅黑" panose="020B0503020204020204" pitchFamily="34" charset="-122"/>
              </a:rPr>
              <a:t>等安全可靠验证方式</a:t>
            </a:r>
          </a:p>
        </p:txBody>
      </p:sp>
      <p:sp>
        <p:nvSpPr>
          <p:cNvPr id="22" name="文本框 21"/>
          <p:cNvSpPr txBox="1"/>
          <p:nvPr/>
        </p:nvSpPr>
        <p:spPr>
          <a:xfrm>
            <a:off x="6214419" y="3957674"/>
            <a:ext cx="2214880" cy="722630"/>
          </a:xfrm>
          <a:prstGeom prst="rect">
            <a:avLst/>
          </a:prstGeom>
          <a:noFill/>
        </p:spPr>
        <p:txBody>
          <a:bodyPr wrap="none" rtlCol="0">
            <a:spAutoFit/>
          </a:bodyPr>
          <a:lstStyle/>
          <a:p>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solidFill>
                  <a:schemeClr val="tx1"/>
                </a:solidFill>
                <a:latin typeface="微软雅黑" panose="020B0503020204020204" pitchFamily="34" charset="-122"/>
                <a:ea typeface="微软雅黑" panose="020B0503020204020204" pitchFamily="34" charset="-122"/>
              </a:rPr>
              <a:t>无需出示身份证件</a:t>
            </a:r>
          </a:p>
        </p:txBody>
      </p:sp>
      <p:sp>
        <p:nvSpPr>
          <p:cNvPr id="23" name="右箭头 22"/>
          <p:cNvSpPr/>
          <p:nvPr/>
        </p:nvSpPr>
        <p:spPr>
          <a:xfrm>
            <a:off x="5580837" y="4365078"/>
            <a:ext cx="632811" cy="246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5"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26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 grpId="0" animBg="1"/>
      <p:bldP spid="2" grpId="1" animBg="1"/>
      <p:bldP spid="5" grpId="0"/>
      <p:bldP spid="6" grpId="0" animBg="1"/>
      <p:bldP spid="6" grpId="1" animBg="1"/>
      <p:bldP spid="8" grpId="0"/>
      <p:bldP spid="8" grpId="1"/>
      <p:bldP spid="9" grpId="0"/>
      <p:bldP spid="9" grpId="1"/>
      <p:bldP spid="20" grpId="0"/>
      <p:bldP spid="20" grpId="1"/>
      <p:bldP spid="21" grpId="0"/>
      <p:bldP spid="21" grpId="1"/>
      <p:bldP spid="22" grpId="0"/>
      <p:bldP spid="22" grpId="1"/>
      <p:bldP spid="23" grpId="0" animBg="1"/>
      <p:bldP spid="2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7158" y="2060384"/>
            <a:ext cx="5974080" cy="521970"/>
          </a:xfrm>
          <a:prstGeom prst="rect">
            <a:avLst/>
          </a:prstGeom>
          <a:noFill/>
        </p:spPr>
        <p:txBody>
          <a:bodyPr wrap="none" rtlCol="0">
            <a:spAutoFit/>
          </a:bodyPr>
          <a:lstStyle/>
          <a:p>
            <a:pPr marL="457200" indent="-457200">
              <a:buFont typeface="Wingdings" panose="05000000000000000000" pitchFamily="2" charset="2"/>
              <a:buChar char="l"/>
            </a:pPr>
            <a:r>
              <a:rPr lang="zh-CN" altLang="en-US" sz="2800" b="1" kern="0" dirty="0">
                <a:solidFill>
                  <a:srgbClr val="FF5050">
                    <a:alpha val="74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lt"/>
              </a:rPr>
              <a:t>便利化措施（无需重复留存证件）</a:t>
            </a:r>
          </a:p>
        </p:txBody>
      </p:sp>
      <p:sp>
        <p:nvSpPr>
          <p:cNvPr id="6" name="右大括号 5"/>
          <p:cNvSpPr/>
          <p:nvPr/>
        </p:nvSpPr>
        <p:spPr>
          <a:xfrm>
            <a:off x="5148801" y="3356994"/>
            <a:ext cx="792066" cy="2232186"/>
          </a:xfrm>
          <a:prstGeom prst="rightBrace">
            <a:avLst>
              <a:gd name="adj1" fmla="val 8333"/>
              <a:gd name="adj2" fmla="val 49457"/>
            </a:avLst>
          </a:prstGeom>
          <a:solidFill>
            <a:schemeClr val="bg1"/>
          </a:solidFill>
          <a:ln w="28575" cmpd="sng">
            <a:solidFill>
              <a:schemeClr val="accent1">
                <a:shade val="50000"/>
              </a:schemeClr>
            </a:solidFill>
            <a:prstDash val="solid"/>
          </a:ln>
        </p:spPr>
        <p:style>
          <a:lnRef idx="3">
            <a:schemeClr val="accent5"/>
          </a:lnRef>
          <a:fillRef idx="0">
            <a:schemeClr val="accent5"/>
          </a:fillRef>
          <a:effectRef idx="2">
            <a:schemeClr val="accent5"/>
          </a:effectRef>
          <a:fontRef idx="minor">
            <a:schemeClr val="tx1"/>
          </a:fontRef>
        </p:style>
        <p:txBody>
          <a:bodyPr rtlCol="0" anchor="ctr"/>
          <a:lstStyle/>
          <a:p>
            <a:pPr algn="ctr"/>
            <a:endParaRPr kumimoji="1" lang="zh-CN" altLang="en-US"/>
          </a:p>
        </p:txBody>
      </p:sp>
      <p:sp>
        <p:nvSpPr>
          <p:cNvPr id="9" name="文本框 8"/>
          <p:cNvSpPr txBox="1"/>
          <p:nvPr/>
        </p:nvSpPr>
        <p:spPr>
          <a:xfrm>
            <a:off x="2363211" y="4242542"/>
            <a:ext cx="2468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已留存有效身份证件</a:t>
            </a:r>
            <a:endParaRPr kumimoji="1"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470073" y="5149363"/>
            <a:ext cx="3484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确认个人身份证件未发生变化</a:t>
            </a:r>
          </a:p>
        </p:txBody>
      </p:sp>
      <p:grpSp>
        <p:nvGrpSpPr>
          <p:cNvPr id="11" name="组合 10"/>
          <p:cNvGrpSpPr/>
          <p:nvPr/>
        </p:nvGrpSpPr>
        <p:grpSpPr>
          <a:xfrm>
            <a:off x="2116455" y="2725420"/>
            <a:ext cx="2645410" cy="1231900"/>
            <a:chOff x="508" y="4292"/>
            <a:chExt cx="4166" cy="1940"/>
          </a:xfrm>
        </p:grpSpPr>
        <p:sp>
          <p:nvSpPr>
            <p:cNvPr id="2" name="椭圆 1"/>
            <p:cNvSpPr/>
            <p:nvPr/>
          </p:nvSpPr>
          <p:spPr>
            <a:xfrm>
              <a:off x="508" y="4292"/>
              <a:ext cx="4166" cy="1941"/>
            </a:xfrm>
            <a:prstGeom prst="ellipse">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sp>
          <p:nvSpPr>
            <p:cNvPr id="21" name="文本框 20"/>
            <p:cNvSpPr txBox="1"/>
            <p:nvPr/>
          </p:nvSpPr>
          <p:spPr>
            <a:xfrm>
              <a:off x="737" y="4720"/>
              <a:ext cx="3488" cy="1113"/>
            </a:xfrm>
            <a:prstGeom prst="rect">
              <a:avLst/>
            </a:prstGeom>
            <a:noFill/>
          </p:spPr>
          <p:txBody>
            <a:bodyPr wrap="none" rtlCol="0">
              <a:spAutoFit/>
            </a:bodyPr>
            <a:lstStyle/>
            <a:p>
              <a:pPr algn="ctr"/>
              <a:r>
                <a:rPr kumimoji="1" lang="zh-CN" altLang="en-US" sz="2000" dirty="0" smtClean="0">
                  <a:latin typeface="微软雅黑" panose="020B0503020204020204" pitchFamily="34" charset="-122"/>
                  <a:ea typeface="微软雅黑" panose="020B0503020204020204" pitchFamily="34" charset="-122"/>
                  <a:sym typeface="+mn-ea"/>
                </a:rPr>
                <a:t>已经本银行面对面</a:t>
              </a:r>
            </a:p>
            <a:p>
              <a:pPr algn="ctr"/>
              <a:r>
                <a:rPr kumimoji="1" lang="zh-CN" altLang="en-US" sz="2000" dirty="0" smtClean="0">
                  <a:latin typeface="微软雅黑" panose="020B0503020204020204" pitchFamily="34" charset="-122"/>
                  <a:ea typeface="微软雅黑" panose="020B0503020204020204" pitchFamily="34" charset="-122"/>
                  <a:sym typeface="+mn-ea"/>
                </a:rPr>
                <a:t>核实身份</a:t>
              </a:r>
              <a:endParaRPr kumimoji="1" lang="zh-CN" altLang="en-US" sz="2000" dirty="0" smtClean="0">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6228389" y="4077054"/>
            <a:ext cx="2214880" cy="706755"/>
          </a:xfrm>
          <a:prstGeom prst="rect">
            <a:avLst/>
          </a:prstGeom>
          <a:noFill/>
        </p:spPr>
        <p:txBody>
          <a:bodyPr wrap="none" rtlCol="0">
            <a:spAutoFit/>
          </a:bodyPr>
          <a:lstStyle/>
          <a:p>
            <a:r>
              <a:rPr kumimoji="1" lang="zh-CN" sz="2000" dirty="0" smtClean="0">
                <a:latin typeface="微软雅黑" panose="020B0503020204020204" pitchFamily="34" charset="-122"/>
                <a:ea typeface="微软雅黑" panose="020B0503020204020204" pitchFamily="34" charset="-122"/>
              </a:rPr>
              <a:t>银行不需重复留存</a:t>
            </a:r>
          </a:p>
          <a:p>
            <a:r>
              <a:rPr kumimoji="1" lang="zh-CN" sz="2000" dirty="0">
                <a:latin typeface="微软雅黑" panose="020B0503020204020204" pitchFamily="34" charset="-122"/>
                <a:ea typeface="微软雅黑" panose="020B0503020204020204" pitchFamily="34" charset="-122"/>
              </a:rPr>
              <a:t>身份证件</a:t>
            </a:r>
          </a:p>
        </p:txBody>
      </p:sp>
      <p:sp>
        <p:nvSpPr>
          <p:cNvPr id="23" name="右箭头 22"/>
          <p:cNvSpPr/>
          <p:nvPr/>
        </p:nvSpPr>
        <p:spPr>
          <a:xfrm>
            <a:off x="5580837" y="4365078"/>
            <a:ext cx="632811" cy="246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角矩形 11"/>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4"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p:bldP spid="20" grpId="0"/>
      <p:bldP spid="22"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7158" y="2060384"/>
            <a:ext cx="5262880" cy="521970"/>
          </a:xfrm>
          <a:prstGeom prst="rect">
            <a:avLst/>
          </a:prstGeom>
          <a:noFill/>
        </p:spPr>
        <p:txBody>
          <a:bodyPr wrap="none" rtlCol="0">
            <a:spAutoFit/>
          </a:bodyPr>
          <a:lstStyle/>
          <a:p>
            <a:pPr marL="457200" indent="-457200" algn="l">
              <a:buFont typeface="Wingdings" panose="05000000000000000000" pitchFamily="2" charset="2"/>
              <a:buChar char="l"/>
            </a:pPr>
            <a:r>
              <a:rPr lang="zh-CN" altLang="en-US" sz="2800" b="1" kern="0" dirty="0">
                <a:solidFill>
                  <a:srgbClr val="FF5050">
                    <a:alpha val="74000"/>
                  </a:srgb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lt"/>
              </a:rPr>
              <a:t>便利化措施（暂缓出示证件）</a:t>
            </a:r>
          </a:p>
        </p:txBody>
      </p:sp>
      <p:sp>
        <p:nvSpPr>
          <p:cNvPr id="11" name="文本框 10"/>
          <p:cNvSpPr txBox="1"/>
          <p:nvPr/>
        </p:nvSpPr>
        <p:spPr>
          <a:xfrm>
            <a:off x="396907" y="3370130"/>
            <a:ext cx="2722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银行为个人开立</a:t>
            </a: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Ⅲ类户</a:t>
            </a:r>
            <a:endParaRPr kumimoji="1"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364317" y="3356994"/>
            <a:ext cx="1960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验证开户人身份</a:t>
            </a:r>
            <a:endParaRPr kumimoji="1" lang="zh-CN" altLang="en-US" sz="2000" dirty="0">
              <a:latin typeface="微软雅黑" panose="020B0503020204020204" pitchFamily="34" charset="-122"/>
              <a:ea typeface="微软雅黑" panose="020B0503020204020204" pitchFamily="34" charset="-122"/>
            </a:endParaRPr>
          </a:p>
        </p:txBody>
      </p:sp>
      <p:sp>
        <p:nvSpPr>
          <p:cNvPr id="14" name="右箭头 13"/>
          <p:cNvSpPr/>
          <p:nvPr/>
        </p:nvSpPr>
        <p:spPr>
          <a:xfrm>
            <a:off x="3176917" y="3501006"/>
            <a:ext cx="2187400" cy="17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3412700" y="3156939"/>
            <a:ext cx="1706880" cy="39878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通过绑定账户</a:t>
            </a:r>
          </a:p>
        </p:txBody>
      </p:sp>
      <p:sp>
        <p:nvSpPr>
          <p:cNvPr id="16" name="AutoShape 8"/>
          <p:cNvSpPr>
            <a:spLocks noChangeArrowheads="1"/>
          </p:cNvSpPr>
          <p:nvPr/>
        </p:nvSpPr>
        <p:spPr bwMode="auto">
          <a:xfrm rot="10800000">
            <a:off x="5659989" y="3929882"/>
            <a:ext cx="1177925" cy="1524000"/>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p:spPr>
        <p:txBody>
          <a:bodyPr rot="10800000" wrap="none" anchor="ctr"/>
          <a:lstStyle/>
          <a:p>
            <a:pPr algn="ctr">
              <a:defRPr/>
            </a:pPr>
            <a:endParaRPr lang="zh-CN" altLang="en-US" sz="2400" noProof="1">
              <a:solidFill>
                <a:srgbClr val="000099"/>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24" name="文本框 23"/>
          <p:cNvSpPr txBox="1"/>
          <p:nvPr/>
        </p:nvSpPr>
        <p:spPr>
          <a:xfrm>
            <a:off x="807729" y="4354667"/>
            <a:ext cx="5008880" cy="1322070"/>
          </a:xfrm>
          <a:prstGeom prst="rect">
            <a:avLst/>
          </a:prstGeom>
          <a:noFill/>
        </p:spPr>
        <p:txBody>
          <a:bodyPr wrap="none" rtlCol="0">
            <a:spAutoFit/>
          </a:bodyPr>
          <a:lstStyle/>
          <a:p>
            <a:r>
              <a:rPr kumimoji="1" lang="zh-CN" altLang="en-US" sz="2000" dirty="0" smtClean="0">
                <a:latin typeface="微软雅黑" panose="020B0503020204020204" pitchFamily="34" charset="-122"/>
                <a:ea typeface="微软雅黑" panose="020B0503020204020204" pitchFamily="34" charset="-122"/>
              </a:rPr>
              <a:t>要求个人</a:t>
            </a:r>
            <a:r>
              <a:rPr kumimoji="1" lang="en-US" altLang="zh-CN" sz="2000" dirty="0" smtClean="0">
                <a:latin typeface="微软雅黑" panose="020B0503020204020204" pitchFamily="34" charset="-122"/>
                <a:ea typeface="微软雅黑" panose="020B0503020204020204" pitchFamily="34" charset="-122"/>
              </a:rPr>
              <a:t>7</a:t>
            </a:r>
            <a:r>
              <a:rPr kumimoji="1" lang="zh-CN" altLang="en-US" sz="2000" dirty="0" smtClean="0">
                <a:latin typeface="微软雅黑" panose="020B0503020204020204" pitchFamily="34" charset="-122"/>
                <a:ea typeface="微软雅黑" panose="020B0503020204020204" pitchFamily="34" charset="-122"/>
              </a:rPr>
              <a:t>日内提供有效身份证件</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留存身份证件复印件、影印件或影像</a:t>
            </a:r>
            <a:endParaRPr kumimoji="1" lang="en-US" altLang="zh-CN" sz="2000" dirty="0" smtClean="0">
              <a:latin typeface="微软雅黑" panose="020B0503020204020204" pitchFamily="34" charset="-122"/>
              <a:ea typeface="微软雅黑" panose="020B0503020204020204" pitchFamily="34" charset="-122"/>
            </a:endParaRPr>
          </a:p>
          <a:p>
            <a:r>
              <a:rPr kumimoji="1" lang="zh-CN" altLang="en-US" sz="2000" dirty="0" smtClean="0">
                <a:latin typeface="微软雅黑" panose="020B0503020204020204" pitchFamily="34" charset="-122"/>
                <a:ea typeface="微软雅黑" panose="020B0503020204020204" pitchFamily="34" charset="-122"/>
              </a:rPr>
              <a:t>登记个人职业、住所地或者工作单位地址、</a:t>
            </a:r>
          </a:p>
          <a:p>
            <a:r>
              <a:rPr kumimoji="1" lang="zh-CN" altLang="en-US" sz="2000" dirty="0" smtClean="0">
                <a:latin typeface="微软雅黑" panose="020B0503020204020204" pitchFamily="34" charset="-122"/>
                <a:ea typeface="微软雅黑" panose="020B0503020204020204" pitchFamily="34" charset="-122"/>
              </a:rPr>
              <a:t>证件有效期等</a:t>
            </a:r>
            <a:endParaRPr kumimoji="1" lang="zh-CN" altLang="en-US" sz="20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2821305" y="5314315"/>
            <a:ext cx="1871345" cy="1087700"/>
          </a:xfrm>
          <a:prstGeom prst="upArrowCallout">
            <a:avLst/>
          </a:prstGeom>
          <a:gradFill>
            <a:gsLst>
              <a:gs pos="87000">
                <a:srgbClr val="FE4444"/>
              </a:gs>
              <a:gs pos="100000">
                <a:srgbClr val="832B2B"/>
              </a:gs>
            </a:gsLst>
            <a:lin ang="16200000" scaled="0"/>
          </a:grad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zh-CN" altLang="en-US" sz="2000" b="1" smtClean="0">
                <a:solidFill>
                  <a:schemeClr val="bg1"/>
                </a:solidFill>
                <a:latin typeface="微软雅黑" panose="020B0503020204020204" pitchFamily="34" charset="-122"/>
                <a:ea typeface="微软雅黑" panose="020B0503020204020204" pitchFamily="34" charset="-122"/>
              </a:rPr>
              <a:t>未按要求提供</a:t>
            </a:r>
          </a:p>
          <a:p>
            <a:r>
              <a:rPr kumimoji="1" lang="zh-CN" altLang="en-US" sz="2000" b="1" smtClean="0">
                <a:solidFill>
                  <a:schemeClr val="bg1"/>
                </a:solidFill>
                <a:latin typeface="微软雅黑" panose="020B0503020204020204" pitchFamily="34" charset="-122"/>
                <a:ea typeface="微软雅黑" panose="020B0503020204020204" pitchFamily="34" charset="-122"/>
              </a:rPr>
              <a:t>中止账户业务</a:t>
            </a:r>
            <a:endParaRPr kumimoji="1"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983940" y="3929734"/>
            <a:ext cx="2110105" cy="13220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l"/>
            <a:r>
              <a:rPr kumimoji="1" lang="zh-CN" altLang="en-US" sz="2000" dirty="0" smtClean="0">
                <a:latin typeface="微软雅黑" panose="020B0503020204020204" pitchFamily="34" charset="-122"/>
                <a:ea typeface="微软雅黑" panose="020B0503020204020204" pitchFamily="34" charset="-122"/>
              </a:rPr>
              <a:t>同一人本银行</a:t>
            </a:r>
          </a:p>
          <a:p>
            <a:pPr algn="l"/>
            <a:r>
              <a:rPr kumimoji="1" lang="zh-CN" altLang="en-US" sz="2000" dirty="0" smtClean="0">
                <a:latin typeface="微软雅黑" panose="020B0503020204020204" pitchFamily="34" charset="-122"/>
                <a:ea typeface="微软雅黑" panose="020B0503020204020204" pitchFamily="34" charset="-122"/>
              </a:rPr>
              <a:t>所有Ⅲ类户</a:t>
            </a:r>
          </a:p>
          <a:p>
            <a:pPr algn="l"/>
            <a:r>
              <a:rPr kumimoji="1" lang="zh-CN" altLang="en-US" sz="2000" dirty="0" smtClean="0">
                <a:latin typeface="微软雅黑" panose="020B0503020204020204" pitchFamily="34" charset="-122"/>
                <a:ea typeface="微软雅黑" panose="020B0503020204020204" pitchFamily="34" charset="-122"/>
              </a:rPr>
              <a:t>资金双边收付</a:t>
            </a:r>
          </a:p>
          <a:p>
            <a:pPr algn="l"/>
            <a:r>
              <a:rPr kumimoji="1" lang="en-US" altLang="zh-CN" sz="2000" dirty="0" smtClean="0">
                <a:latin typeface="微软雅黑" panose="020B0503020204020204" pitchFamily="34" charset="-122"/>
                <a:ea typeface="微软雅黑" panose="020B0503020204020204" pitchFamily="34" charset="-122"/>
              </a:rPr>
              <a:t>5</a:t>
            </a:r>
            <a:r>
              <a:rPr kumimoji="1" lang="zh-CN" altLang="en-US" sz="2000" dirty="0" smtClean="0">
                <a:latin typeface="微软雅黑" panose="020B0503020204020204" pitchFamily="34" charset="-122"/>
                <a:ea typeface="微软雅黑" panose="020B0503020204020204" pitchFamily="34" charset="-122"/>
              </a:rPr>
              <a:t>万元（含）以上</a:t>
            </a:r>
          </a:p>
        </p:txBody>
      </p:sp>
      <p:sp>
        <p:nvSpPr>
          <p:cNvPr id="13" name="圆角矩形 12"/>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8"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01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4" grpId="0" animBg="1"/>
      <p:bldP spid="15" grpId="0"/>
      <p:bldP spid="16" grpId="0" animBg="1"/>
      <p:bldP spid="24" grpId="0"/>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133"/>
          <p:cNvSpPr txBox="1"/>
          <p:nvPr/>
        </p:nvSpPr>
        <p:spPr>
          <a:xfrm>
            <a:off x="683676" y="2269808"/>
            <a:ext cx="2083559" cy="830997"/>
          </a:xfrm>
          <a:prstGeom prst="rect">
            <a:avLst/>
          </a:prstGeom>
          <a:noFill/>
          <a:ln w="9525">
            <a:noFill/>
          </a:ln>
        </p:spPr>
        <p:txBody>
          <a:bodyPr wrap="square" anchor="t">
            <a:spAutoFit/>
          </a:bodyPr>
          <a:lstStyle/>
          <a:p>
            <a:pPr algn="ctr" eaLnBrk="0" hangingPunct="0"/>
            <a:r>
              <a:rPr lang="zh-CN" altLang="en-US" sz="2400" noProof="1">
                <a:solidFill>
                  <a:srgbClr val="0070C0"/>
                </a:solidFill>
                <a:latin typeface="微软雅黑" panose="020B0503020204020204" pitchFamily="34" charset="-122"/>
                <a:ea typeface="微软雅黑" panose="020B0503020204020204" pitchFamily="34" charset="-122"/>
                <a:sym typeface="+mn-ea"/>
              </a:rPr>
              <a:t>Ⅱ类、Ⅲ类户</a:t>
            </a:r>
            <a:r>
              <a:rPr lang="zh-CN" altLang="en-US" sz="2400" b="1" i="1" dirty="0" smtClean="0">
                <a:solidFill>
                  <a:srgbClr val="0070C0"/>
                </a:solidFill>
                <a:latin typeface="微软雅黑" panose="020B0503020204020204" pitchFamily="34" charset="-122"/>
                <a:ea typeface="微软雅黑" panose="020B0503020204020204" pitchFamily="34" charset="-122"/>
              </a:rPr>
              <a:t>变更</a:t>
            </a:r>
            <a:r>
              <a:rPr lang="zh-CN" altLang="en-US" sz="2400" b="1" i="1" dirty="0">
                <a:solidFill>
                  <a:srgbClr val="0070C0"/>
                </a:solidFill>
                <a:latin typeface="微软雅黑" panose="020B0503020204020204" pitchFamily="34" charset="-122"/>
                <a:ea typeface="微软雅黑" panose="020B0503020204020204" pitchFamily="34" charset="-122"/>
              </a:rPr>
              <a:t>流程</a:t>
            </a:r>
          </a:p>
        </p:txBody>
      </p:sp>
      <p:sp>
        <p:nvSpPr>
          <p:cNvPr id="10" name="文本框 9"/>
          <p:cNvSpPr txBox="1"/>
          <p:nvPr/>
        </p:nvSpPr>
        <p:spPr>
          <a:xfrm>
            <a:off x="755682" y="4758183"/>
            <a:ext cx="2083559" cy="830997"/>
          </a:xfrm>
          <a:prstGeom prst="rect">
            <a:avLst/>
          </a:prstGeom>
          <a:noFill/>
          <a:ln w="9525">
            <a:noFill/>
          </a:ln>
        </p:spPr>
        <p:txBody>
          <a:bodyPr wrap="square" anchor="t">
            <a:spAutoFit/>
          </a:bodyPr>
          <a:lstStyle/>
          <a:p>
            <a:pPr algn="ctr" eaLnBrk="0" hangingPunct="0"/>
            <a:r>
              <a:rPr lang="zh-CN" altLang="en-US" sz="2400" noProof="1">
                <a:solidFill>
                  <a:srgbClr val="0070C0"/>
                </a:solidFill>
                <a:latin typeface="微软雅黑" panose="020B0503020204020204" pitchFamily="34" charset="-122"/>
                <a:ea typeface="微软雅黑" panose="020B0503020204020204" pitchFamily="34" charset="-122"/>
                <a:sym typeface="+mn-ea"/>
              </a:rPr>
              <a:t>Ⅱ类、Ⅲ类户</a:t>
            </a:r>
            <a:r>
              <a:rPr lang="zh-CN" altLang="en-US" sz="2400" b="1" i="1" dirty="0" smtClean="0">
                <a:solidFill>
                  <a:srgbClr val="0070C0"/>
                </a:solidFill>
                <a:latin typeface="微软雅黑" panose="020B0503020204020204" pitchFamily="34" charset="-122"/>
                <a:ea typeface="微软雅黑" panose="020B0503020204020204" pitchFamily="34" charset="-122"/>
              </a:rPr>
              <a:t>撤销</a:t>
            </a:r>
            <a:r>
              <a:rPr lang="zh-CN" altLang="en-US" sz="2400" b="1" i="1" dirty="0">
                <a:solidFill>
                  <a:srgbClr val="0070C0"/>
                </a:solidFill>
                <a:latin typeface="微软雅黑" panose="020B0503020204020204" pitchFamily="34" charset="-122"/>
                <a:ea typeface="微软雅黑" panose="020B0503020204020204" pitchFamily="34" charset="-122"/>
              </a:rPr>
              <a:t>流程</a:t>
            </a:r>
          </a:p>
        </p:txBody>
      </p:sp>
      <p:sp>
        <p:nvSpPr>
          <p:cNvPr id="12" name="TextBox 53"/>
          <p:cNvSpPr txBox="1"/>
          <p:nvPr/>
        </p:nvSpPr>
        <p:spPr>
          <a:xfrm>
            <a:off x="3167380" y="4524350"/>
            <a:ext cx="4685665" cy="1208842"/>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6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1.</a:t>
            </a:r>
            <a:r>
              <a:rPr lang="zh-CN" altLang="en-US" sz="2000" b="1" dirty="0">
                <a:solidFill>
                  <a:schemeClr val="accent4">
                    <a:lumMod val="75000"/>
                    <a:lumOff val="25000"/>
                  </a:schemeClr>
                </a:solidFill>
                <a:latin typeface="微软雅黑" panose="020B0503020204020204" pitchFamily="34" charset="-122"/>
                <a:ea typeface="微软雅黑" panose="020B0503020204020204" pitchFamily="34" charset="-122"/>
                <a:sym typeface="+mn-ea"/>
              </a:rPr>
              <a:t>可通过柜面或者电子渠道办理。</a:t>
            </a:r>
            <a:endParaRPr sz="2000" b="1" dirty="0">
              <a:solidFill>
                <a:schemeClr val="accent4">
                  <a:lumMod val="75000"/>
                  <a:lumOff val="25000"/>
                </a:schemeClr>
              </a:solidFill>
              <a:latin typeface="微软雅黑" panose="020B0503020204020204" pitchFamily="34" charset="-122"/>
              <a:ea typeface="微软雅黑" panose="020B0503020204020204" pitchFamily="34" charset="-122"/>
            </a:endParaRPr>
          </a:p>
          <a:p>
            <a:pPr eaLnBrk="0" hangingPunct="0">
              <a:lnSpc>
                <a:spcPct val="100000"/>
              </a:lnSpc>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2.绑定账户已销户的重新绑定新账户，将资金转回新绑定账户，再销户</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8" name="圆角矩形 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1"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53"/>
          <p:cNvSpPr txBox="1"/>
          <p:nvPr/>
        </p:nvSpPr>
        <p:spPr>
          <a:xfrm>
            <a:off x="3167380" y="1871345"/>
            <a:ext cx="4685665" cy="1975009"/>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1.可通过柜面或者电子渠道办理。重新验证信息，</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核实</a:t>
            </a: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真实意愿。</a:t>
            </a:r>
          </a:p>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2.电子渠道办理变更姓名、身份证号，且绑定账户为他行的，应将Ⅱ类、Ⅲ类户所有资金转回绑定账户</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4658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P spid="134" grpId="2"/>
      <p:bldP spid="134" grpId="3"/>
      <p:bldP spid="10" grpId="0"/>
      <p:bldP spid="10" grpId="1"/>
      <p:bldP spid="10" grpId="2"/>
      <p:bldP spid="10" grpId="3"/>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9751" y="793091"/>
            <a:ext cx="3816232" cy="756309"/>
          </a:xfrm>
        </p:spPr>
        <p:txBody>
          <a:bodyPr/>
          <a:lstStyle/>
          <a:p>
            <a:pPr eaLnBrk="1" hangingPunct="1">
              <a:defRPr/>
            </a:pPr>
            <a:r>
              <a:rPr lang="zh-CN" altLang="en-US" sz="2800" dirty="0" smtClean="0">
                <a:latin typeface="Verdana" charset="0"/>
                <a:ea typeface="黑体" charset="0"/>
                <a:cs typeface="黑体" charset="0"/>
              </a:rPr>
              <a:t>一、优化企业开户服务</a:t>
            </a:r>
            <a:endParaRPr lang="zh-CN" altLang="en-US" sz="2800" dirty="0">
              <a:solidFill>
                <a:schemeClr val="tx1"/>
              </a:solidFill>
              <a:effectLst>
                <a:outerShdw blurRad="38100" dist="38100" dir="2700000" algn="tl">
                  <a:srgbClr val="DDDDDD"/>
                </a:outerShdw>
              </a:effectLst>
              <a:latin typeface="Times New Roman" charset="0"/>
              <a:ea typeface="黑体" charset="0"/>
              <a:cs typeface="黑体" charset="0"/>
            </a:endParaRPr>
          </a:p>
        </p:txBody>
      </p:sp>
      <p:pic>
        <p:nvPicPr>
          <p:cNvPr id="20482"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grpSp>
        <p:nvGrpSpPr>
          <p:cNvPr id="49" name="组合 2"/>
          <p:cNvGrpSpPr/>
          <p:nvPr/>
        </p:nvGrpSpPr>
        <p:grpSpPr>
          <a:xfrm>
            <a:off x="3052434" y="2007381"/>
            <a:ext cx="4345305" cy="754380"/>
            <a:chOff x="3710491" y="1059582"/>
            <a:chExt cx="4101695" cy="599235"/>
          </a:xfrm>
        </p:grpSpPr>
        <p:grpSp>
          <p:nvGrpSpPr>
            <p:cNvPr id="50" name="组合 3"/>
            <p:cNvGrpSpPr/>
            <p:nvPr/>
          </p:nvGrpSpPr>
          <p:grpSpPr>
            <a:xfrm>
              <a:off x="3710491" y="1059582"/>
              <a:ext cx="4101695" cy="599235"/>
              <a:chOff x="4139952" y="1170041"/>
              <a:chExt cx="3672408" cy="536519"/>
            </a:xfrm>
          </p:grpSpPr>
          <p:sp>
            <p:nvSpPr>
              <p:cNvPr id="52" name="圆角矩形 51"/>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53"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1C9494"/>
              </a:solidFill>
              <a:ln w="6350" cap="flat" cmpd="sng" algn="ctr">
                <a:noFill/>
                <a:prstDash val="solid"/>
              </a:ln>
              <a:effectLst>
                <a:innerShdw blurRad="63500" dist="50800" dir="16200000">
                  <a:prstClr val="black">
                    <a:alpha val="32000"/>
                  </a:prstClr>
                </a:innerShdw>
              </a:effectLst>
            </p:spPr>
            <p:txBody>
              <a:bodyPr rtlCol="0" anchor="ctr"/>
              <a:lstStyle/>
              <a:p>
                <a:pPr algn="ctr"/>
                <a:endParaRPr lang="zh-CN" altLang="en-US" sz="105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54" name="TextBox 48"/>
              <p:cNvSpPr txBox="1"/>
              <p:nvPr/>
            </p:nvSpPr>
            <p:spPr>
              <a:xfrm>
                <a:off x="4246444" y="1253634"/>
                <a:ext cx="449515" cy="283614"/>
              </a:xfrm>
              <a:prstGeom prst="rect">
                <a:avLst/>
              </a:prstGeom>
              <a:noFill/>
            </p:spPr>
            <p:txBody>
              <a:bodyPr wrap="square" rtlCol="0">
                <a:spAutoFit/>
              </a:bodyPr>
              <a:lstStyle/>
              <a:p>
                <a:r>
                  <a:rPr lang="en-US" altLang="zh-CN" sz="2000" b="1" dirty="0" smtClean="0">
                    <a:solidFill>
                      <a:srgbClr val="1C949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01</a:t>
                </a:r>
              </a:p>
            </p:txBody>
          </p:sp>
        </p:grpSp>
        <p:sp>
          <p:nvSpPr>
            <p:cNvPr id="51" name="TextBox 45"/>
            <p:cNvSpPr txBox="1"/>
            <p:nvPr/>
          </p:nvSpPr>
          <p:spPr>
            <a:xfrm>
              <a:off x="4650734" y="1187322"/>
              <a:ext cx="2468880" cy="316767"/>
            </a:xfrm>
            <a:prstGeom prst="rect">
              <a:avLst/>
            </a:prstGeom>
            <a:noFill/>
          </p:spPr>
          <p:txBody>
            <a:bodyPr wrap="square" rtlCol="0">
              <a:spAutoFit/>
            </a:bodyPr>
            <a:lstStyle/>
            <a:p>
              <a:r>
                <a:rPr lang="zh-CN" altLang="en-US" sz="2000" b="1" dirty="0" smtClean="0">
                  <a:solidFill>
                    <a:sysClr val="window" lastClr="FFFFFF"/>
                  </a:solidFill>
                  <a:latin typeface="微软雅黑" panose="020B0503020204020204" pitchFamily="34" charset="-122"/>
                  <a:ea typeface="微软雅黑" panose="020B0503020204020204" pitchFamily="34" charset="-122"/>
                </a:rPr>
                <a:t>政策背景和基本原则</a:t>
              </a:r>
            </a:p>
          </p:txBody>
        </p:sp>
      </p:grpSp>
      <p:grpSp>
        <p:nvGrpSpPr>
          <p:cNvPr id="55" name="组合 8"/>
          <p:cNvGrpSpPr/>
          <p:nvPr/>
        </p:nvGrpSpPr>
        <p:grpSpPr>
          <a:xfrm>
            <a:off x="3062594" y="4128281"/>
            <a:ext cx="4333240" cy="777240"/>
            <a:chOff x="3720963" y="2324915"/>
            <a:chExt cx="4101695" cy="599235"/>
          </a:xfrm>
        </p:grpSpPr>
        <p:grpSp>
          <p:nvGrpSpPr>
            <p:cNvPr id="56" name="组合 9"/>
            <p:cNvGrpSpPr/>
            <p:nvPr/>
          </p:nvGrpSpPr>
          <p:grpSpPr>
            <a:xfrm>
              <a:off x="3720963" y="2324915"/>
              <a:ext cx="4101695" cy="599235"/>
              <a:chOff x="4139952" y="1170041"/>
              <a:chExt cx="3672408" cy="536519"/>
            </a:xfrm>
          </p:grpSpPr>
          <p:sp>
            <p:nvSpPr>
              <p:cNvPr id="58" name="圆角矩形 57"/>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59"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FAC14D"/>
              </a:solidFill>
              <a:ln w="6350" cap="flat" cmpd="sng" algn="ctr">
                <a:noFill/>
                <a:prstDash val="solid"/>
              </a:ln>
              <a:effectLst>
                <a:innerShdw blurRad="63500" dist="50800" dir="16200000">
                  <a:prstClr val="black">
                    <a:alpha val="32000"/>
                  </a:prstClr>
                </a:inn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60" name="TextBox 54"/>
              <p:cNvSpPr txBox="1"/>
              <p:nvPr/>
            </p:nvSpPr>
            <p:spPr>
              <a:xfrm>
                <a:off x="4246444" y="1253634"/>
                <a:ext cx="449515" cy="275273"/>
              </a:xfrm>
              <a:prstGeom prst="rect">
                <a:avLst/>
              </a:prstGeom>
              <a:noFill/>
            </p:spPr>
            <p:txBody>
              <a:bodyPr wrap="square" rtlCol="0">
                <a:spAutoFit/>
              </a:bodyPr>
              <a:lstStyle/>
              <a:p>
                <a:r>
                  <a:rPr lang="en-US" altLang="zh-CN" sz="2000" b="1" dirty="0" smtClean="0">
                    <a:solidFill>
                      <a:srgbClr val="FAC14D"/>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03</a:t>
                </a:r>
                <a:endParaRPr lang="zh-CN" altLang="en-US" sz="2000" b="1" dirty="0">
                  <a:solidFill>
                    <a:srgbClr val="FAC14D"/>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7" name="TextBox 51"/>
            <p:cNvSpPr txBox="1"/>
            <p:nvPr/>
          </p:nvSpPr>
          <p:spPr>
            <a:xfrm>
              <a:off x="4633297" y="2459547"/>
              <a:ext cx="2318630" cy="307451"/>
            </a:xfrm>
            <a:prstGeom prst="rect">
              <a:avLst/>
            </a:prstGeom>
            <a:noFill/>
          </p:spPr>
          <p:txBody>
            <a:bodyPr wrap="square" rtlCol="0">
              <a:spAutoFit/>
            </a:bodyPr>
            <a:lstStyle/>
            <a:p>
              <a:r>
                <a:rPr lang="zh-CN" altLang="en-US" sz="2000" b="1" dirty="0">
                  <a:solidFill>
                    <a:sysClr val="window" lastClr="FFFFFF"/>
                  </a:solidFill>
                  <a:latin typeface="微软雅黑" panose="020B0503020204020204" pitchFamily="34" charset="-122"/>
                  <a:ea typeface="微软雅黑" panose="020B0503020204020204" pitchFamily="34" charset="-122"/>
                </a:rPr>
                <a:t>督导宣传工作重点</a:t>
              </a:r>
            </a:p>
          </p:txBody>
        </p:sp>
      </p:grpSp>
      <p:grpSp>
        <p:nvGrpSpPr>
          <p:cNvPr id="61" name="组合 14"/>
          <p:cNvGrpSpPr/>
          <p:nvPr/>
        </p:nvGrpSpPr>
        <p:grpSpPr>
          <a:xfrm>
            <a:off x="3052434" y="5242071"/>
            <a:ext cx="4345940" cy="779145"/>
            <a:chOff x="3710491" y="3590249"/>
            <a:chExt cx="4101695" cy="599235"/>
          </a:xfrm>
        </p:grpSpPr>
        <p:grpSp>
          <p:nvGrpSpPr>
            <p:cNvPr id="62" name="组合 15"/>
            <p:cNvGrpSpPr/>
            <p:nvPr/>
          </p:nvGrpSpPr>
          <p:grpSpPr>
            <a:xfrm>
              <a:off x="3710491" y="3590249"/>
              <a:ext cx="4101695" cy="599235"/>
              <a:chOff x="4139952" y="1170041"/>
              <a:chExt cx="3672408" cy="536519"/>
            </a:xfrm>
          </p:grpSpPr>
          <p:sp>
            <p:nvSpPr>
              <p:cNvPr id="64" name="圆角矩形 63"/>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65"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F95647"/>
              </a:solidFill>
              <a:ln w="6350" cap="flat" cmpd="sng" algn="ctr">
                <a:noFill/>
                <a:prstDash val="solid"/>
              </a:ln>
              <a:effectLst>
                <a:innerShdw blurRad="63500" dist="50800" dir="16200000">
                  <a:prstClr val="black">
                    <a:alpha val="32000"/>
                  </a:prstClr>
                </a:inn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66" name="TextBox 60"/>
              <p:cNvSpPr txBox="1"/>
              <p:nvPr/>
            </p:nvSpPr>
            <p:spPr>
              <a:xfrm>
                <a:off x="4246444" y="1253634"/>
                <a:ext cx="449515" cy="274600"/>
              </a:xfrm>
              <a:prstGeom prst="rect">
                <a:avLst/>
              </a:prstGeom>
              <a:noFill/>
            </p:spPr>
            <p:txBody>
              <a:bodyPr wrap="square" rtlCol="0">
                <a:spAutoFit/>
              </a:bodyPr>
              <a:lstStyle/>
              <a:p>
                <a:r>
                  <a:rPr lang="en-US" altLang="zh-CN" sz="2000" b="1" dirty="0" smtClean="0">
                    <a:solidFill>
                      <a:srgbClr val="F95647"/>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04</a:t>
                </a:r>
                <a:endParaRPr lang="zh-CN" altLang="en-US" sz="2000" b="1" dirty="0">
                  <a:solidFill>
                    <a:srgbClr val="F95647"/>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63" name="TextBox 57"/>
            <p:cNvSpPr txBox="1"/>
            <p:nvPr/>
          </p:nvSpPr>
          <p:spPr>
            <a:xfrm>
              <a:off x="4630436" y="3730901"/>
              <a:ext cx="2453586" cy="306699"/>
            </a:xfrm>
            <a:prstGeom prst="rect">
              <a:avLst/>
            </a:prstGeom>
            <a:noFill/>
          </p:spPr>
          <p:txBody>
            <a:bodyPr wrap="square" rtlCol="0">
              <a:spAutoFit/>
            </a:bodyPr>
            <a:lstStyle/>
            <a:p>
              <a:r>
                <a:rPr lang="zh-CN" altLang="en-US" sz="2000" b="1" dirty="0">
                  <a:solidFill>
                    <a:sysClr val="window" lastClr="FFFFFF"/>
                  </a:solidFill>
                  <a:latin typeface="微软雅黑" panose="020B0503020204020204" pitchFamily="34" charset="-122"/>
                  <a:ea typeface="微软雅黑" panose="020B0503020204020204" pitchFamily="34" charset="-122"/>
                </a:rPr>
                <a:t>相关政策要点提示</a:t>
              </a:r>
              <a:endParaRPr lang="zh-CN" altLang="en-US" sz="2000" b="1" dirty="0" smtClean="0">
                <a:solidFill>
                  <a:sysClr val="window" lastClr="FFFFFF"/>
                </a:solidFill>
                <a:latin typeface="微软雅黑" panose="020B0503020204020204" pitchFamily="34" charset="-122"/>
                <a:ea typeface="微软雅黑" panose="020B0503020204020204" pitchFamily="34" charset="-122"/>
              </a:endParaRPr>
            </a:p>
          </p:txBody>
        </p:sp>
      </p:grpSp>
      <p:grpSp>
        <p:nvGrpSpPr>
          <p:cNvPr id="67" name="组合 20"/>
          <p:cNvGrpSpPr/>
          <p:nvPr/>
        </p:nvGrpSpPr>
        <p:grpSpPr>
          <a:xfrm>
            <a:off x="3062594" y="3038621"/>
            <a:ext cx="4333875" cy="826135"/>
            <a:chOff x="3710491" y="1059582"/>
            <a:chExt cx="4101695" cy="599235"/>
          </a:xfrm>
        </p:grpSpPr>
        <p:grpSp>
          <p:nvGrpSpPr>
            <p:cNvPr id="68" name="组合 21"/>
            <p:cNvGrpSpPr/>
            <p:nvPr/>
          </p:nvGrpSpPr>
          <p:grpSpPr>
            <a:xfrm>
              <a:off x="3710491" y="1059582"/>
              <a:ext cx="4101695" cy="599235"/>
              <a:chOff x="4139952" y="1170041"/>
              <a:chExt cx="3672408" cy="536519"/>
            </a:xfrm>
          </p:grpSpPr>
          <p:sp>
            <p:nvSpPr>
              <p:cNvPr id="70" name="圆角矩形 69"/>
              <p:cNvSpPr/>
              <p:nvPr/>
            </p:nvSpPr>
            <p:spPr>
              <a:xfrm>
                <a:off x="4139952" y="1170041"/>
                <a:ext cx="3672408" cy="536519"/>
              </a:xfrm>
              <a:prstGeom prst="roundRect">
                <a:avLst>
                  <a:gd name="adj" fmla="val 50000"/>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algn="ctr"/>
                <a:endParaRPr lang="zh-CN" altLang="en-US" sz="105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71"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rgbClr val="7CB554"/>
              </a:solidFill>
              <a:ln w="6350" cap="flat" cmpd="sng" algn="ctr">
                <a:noFill/>
                <a:prstDash val="solid"/>
              </a:ln>
              <a:effectLst>
                <a:innerShdw blurRad="63500" dist="50800" dir="16200000">
                  <a:prstClr val="black">
                    <a:alpha val="32000"/>
                  </a:prstClr>
                </a:innerShdw>
              </a:effectLst>
            </p:spPr>
            <p:txBody>
              <a:bodyPr rtlCol="0" anchor="ctr"/>
              <a:lstStyle/>
              <a:p>
                <a:pPr algn="ctr"/>
                <a:endParaRPr lang="zh-CN" altLang="en-US" sz="1050" dirty="0">
                  <a:solidFill>
                    <a:sysClr val="windowText" lastClr="000000">
                      <a:lumMod val="65000"/>
                      <a:lumOff val="35000"/>
                    </a:sysClr>
                  </a:solidFill>
                  <a:latin typeface="微软雅黑" panose="020B0503020204020204" pitchFamily="34" charset="-122"/>
                  <a:ea typeface="微软雅黑" panose="020B0503020204020204" pitchFamily="34" charset="-122"/>
                </a:endParaRPr>
              </a:p>
            </p:txBody>
          </p:sp>
          <p:sp>
            <p:nvSpPr>
              <p:cNvPr id="72" name="TextBox 66"/>
              <p:cNvSpPr txBox="1"/>
              <p:nvPr/>
            </p:nvSpPr>
            <p:spPr>
              <a:xfrm>
                <a:off x="4246444" y="1253634"/>
                <a:ext cx="449515" cy="258981"/>
              </a:xfrm>
              <a:prstGeom prst="rect">
                <a:avLst/>
              </a:prstGeom>
              <a:noFill/>
            </p:spPr>
            <p:txBody>
              <a:bodyPr wrap="square" rtlCol="0">
                <a:spAutoFit/>
              </a:bodyPr>
              <a:lstStyle/>
              <a:p>
                <a:r>
                  <a:rPr lang="en-US" altLang="zh-CN" sz="2000" b="1" dirty="0" smtClean="0">
                    <a:solidFill>
                      <a:srgbClr val="7CB55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02</a:t>
                </a:r>
                <a:endParaRPr lang="zh-CN" altLang="en-US" sz="2000" b="1" dirty="0">
                  <a:solidFill>
                    <a:srgbClr val="7CB55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69" name="TextBox 63"/>
            <p:cNvSpPr txBox="1"/>
            <p:nvPr/>
          </p:nvSpPr>
          <p:spPr>
            <a:xfrm>
              <a:off x="4645677" y="1239214"/>
              <a:ext cx="2565317" cy="289254"/>
            </a:xfrm>
            <a:prstGeom prst="rect">
              <a:avLst/>
            </a:prstGeom>
            <a:noFill/>
          </p:spPr>
          <p:txBody>
            <a:bodyPr wrap="square" rtlCol="0">
              <a:spAutoFit/>
            </a:bodyPr>
            <a:lstStyle/>
            <a:p>
              <a:r>
                <a:rPr lang="zh-CN" altLang="en-US" sz="2000" b="1" dirty="0" smtClean="0">
                  <a:solidFill>
                    <a:sysClr val="window" lastClr="FFFFFF"/>
                  </a:solidFill>
                  <a:latin typeface="微软雅黑" panose="020B0503020204020204" pitchFamily="34" charset="-122"/>
                  <a:ea typeface="微软雅黑" panose="020B0503020204020204" pitchFamily="34" charset="-122"/>
                </a:rPr>
                <a:t>指导意见主要内容</a:t>
              </a:r>
            </a:p>
          </p:txBody>
        </p:sp>
      </p:grpSp>
      <p:grpSp>
        <p:nvGrpSpPr>
          <p:cNvPr id="73" name="组合 26"/>
          <p:cNvGrpSpPr/>
          <p:nvPr/>
        </p:nvGrpSpPr>
        <p:grpSpPr>
          <a:xfrm>
            <a:off x="726349" y="3483829"/>
            <a:ext cx="1197175" cy="1197175"/>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endParaRPr lang="zh-CN" altLang="en-US">
                <a:solidFill>
                  <a:sysClr val="windowText" lastClr="000000"/>
                </a:solidFill>
              </a:endParaRPr>
            </a:p>
          </p:txBody>
        </p:sp>
        <p:sp>
          <p:nvSpPr>
            <p:cNvPr id="75" name="椭圆 7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endParaRPr lang="zh-CN" altLang="en-US"/>
            </a:p>
          </p:txBody>
        </p:sp>
      </p:grpSp>
      <p:sp>
        <p:nvSpPr>
          <p:cNvPr id="76" name="TextBox 70"/>
          <p:cNvSpPr txBox="1"/>
          <p:nvPr/>
        </p:nvSpPr>
        <p:spPr>
          <a:xfrm>
            <a:off x="683676" y="3864657"/>
            <a:ext cx="1257356" cy="492125"/>
          </a:xfrm>
          <a:prstGeom prst="rect">
            <a:avLst/>
          </a:prstGeom>
          <a:noFill/>
        </p:spPr>
        <p:txBody>
          <a:bodyPr wrap="square" lIns="0" tIns="0" rIns="0" bIns="0" rtlCol="0">
            <a:spAutoFit/>
          </a:bodyPr>
          <a:lstStyle/>
          <a:p>
            <a:pPr algn="ctr"/>
            <a:r>
              <a:rPr lang="zh-CN" altLang="en-US" sz="3200" b="1" dirty="0" smtClean="0">
                <a:solidFill>
                  <a:srgbClr val="2B6F7D"/>
                </a:solidFill>
                <a:latin typeface="微软雅黑" panose="020B0503020204020204" pitchFamily="34" charset="-122"/>
                <a:ea typeface="微软雅黑" panose="020B0503020204020204" pitchFamily="34" charset="-122"/>
              </a:rPr>
              <a:t>目录</a:t>
            </a:r>
          </a:p>
        </p:txBody>
      </p:sp>
      <p:sp>
        <p:nvSpPr>
          <p:cNvPr id="77" name="Freeform 5"/>
          <p:cNvSpPr/>
          <p:nvPr/>
        </p:nvSpPr>
        <p:spPr bwMode="auto">
          <a:xfrm>
            <a:off x="2124064" y="2227091"/>
            <a:ext cx="651510" cy="3607435"/>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ysClr val="window" lastClr="FFFFFF"/>
              </a:gs>
              <a:gs pos="40000">
                <a:sysClr val="window" lastClr="FFFFFF">
                  <a:lumMod val="85000"/>
                </a:sysClr>
              </a:gs>
            </a:gsLst>
            <a:lin ang="0" scaled="1"/>
            <a:tileRect/>
          </a:gradFill>
          <a:ln w="12700" cap="flat" cmpd="sng" algn="ctr">
            <a:gradFill>
              <a:gsLst>
                <a:gs pos="0">
                  <a:sysClr val="window" lastClr="FFFFFF"/>
                </a:gs>
                <a:gs pos="100000">
                  <a:sysClr val="window" lastClr="FFFFFF">
                    <a:lumMod val="85000"/>
                  </a:sysClr>
                </a:gs>
              </a:gsLst>
              <a:lin ang="5400000" scaled="0"/>
            </a:gradFill>
            <a:prstDash val="solid"/>
          </a:ln>
          <a:effectLst>
            <a:outerShdw blurRad="50800" dist="38100" dir="2700000" algn="tl" rotWithShape="0">
              <a:prstClr val="black">
                <a:alpha val="40000"/>
              </a:prstClr>
            </a:outerShdw>
          </a:effectLst>
        </p:spPr>
        <p:txBody>
          <a:bodyPr rtlCol="0" anchor="ctr"/>
          <a:lstStyle/>
          <a:p>
            <a:pPr algn="ctr"/>
            <a:endParaRPr lang="zh-CN" altLang="en-US" dirty="0">
              <a:solidFill>
                <a:sysClr val="window" lastClr="FFFFFF"/>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2782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anim calcmode="lin" valueType="num">
                                      <p:cBhvr>
                                        <p:cTn id="10" dur="500" fill="hold"/>
                                        <p:tgtEl>
                                          <p:spTgt spid="73"/>
                                        </p:tgtEl>
                                        <p:attrNameLst>
                                          <p:attrName>ppt_x</p:attrName>
                                        </p:attrNameLst>
                                      </p:cBhvr>
                                      <p:tavLst>
                                        <p:tav tm="0">
                                          <p:val>
                                            <p:fltVal val="0.5"/>
                                          </p:val>
                                        </p:tav>
                                        <p:tav tm="100000">
                                          <p:val>
                                            <p:strVal val="#ppt_x"/>
                                          </p:val>
                                        </p:tav>
                                      </p:tavLst>
                                    </p:anim>
                                    <p:anim calcmode="lin" valueType="num">
                                      <p:cBhvr>
                                        <p:cTn id="11" dur="500" fill="hold"/>
                                        <p:tgtEl>
                                          <p:spTgt spid="7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anim calcmode="lin" valueType="num">
                                      <p:cBhvr>
                                        <p:cTn id="16" dur="500" fill="hold"/>
                                        <p:tgtEl>
                                          <p:spTgt spid="76"/>
                                        </p:tgtEl>
                                        <p:attrNameLst>
                                          <p:attrName>ppt_x</p:attrName>
                                        </p:attrNameLst>
                                      </p:cBhvr>
                                      <p:tavLst>
                                        <p:tav tm="0">
                                          <p:val>
                                            <p:strVal val="#ppt_x"/>
                                          </p:val>
                                        </p:tav>
                                        <p:tav tm="100000">
                                          <p:val>
                                            <p:strVal val="#ppt_x"/>
                                          </p:val>
                                        </p:tav>
                                      </p:tavLst>
                                    </p:anim>
                                    <p:anim calcmode="lin" valueType="num">
                                      <p:cBhvr>
                                        <p:cTn id="17" dur="500" fill="hold"/>
                                        <p:tgtEl>
                                          <p:spTgt spid="76"/>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wipe(left)">
                                      <p:cBhvr>
                                        <p:cTn id="21" dur="500"/>
                                        <p:tgtEl>
                                          <p:spTgt spid="77"/>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p:tgtEl>
                                          <p:spTgt spid="49"/>
                                        </p:tgtEl>
                                        <p:attrNameLst>
                                          <p:attrName>ppt_x</p:attrName>
                                        </p:attrNameLst>
                                      </p:cBhvr>
                                      <p:tavLst>
                                        <p:tav tm="0">
                                          <p:val>
                                            <p:strVal val="#ppt_x-#ppt_w*1.125000"/>
                                          </p:val>
                                        </p:tav>
                                        <p:tav tm="100000">
                                          <p:val>
                                            <p:strVal val="#ppt_x"/>
                                          </p:val>
                                        </p:tav>
                                      </p:tavLst>
                                    </p:anim>
                                    <p:animEffect transition="in" filter="wipe(right)">
                                      <p:cBhvr>
                                        <p:cTn id="26" dur="500"/>
                                        <p:tgtEl>
                                          <p:spTgt spid="4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p:tgtEl>
                                          <p:spTgt spid="67"/>
                                        </p:tgtEl>
                                        <p:attrNameLst>
                                          <p:attrName>ppt_x</p:attrName>
                                        </p:attrNameLst>
                                      </p:cBhvr>
                                      <p:tavLst>
                                        <p:tav tm="0">
                                          <p:val>
                                            <p:strVal val="#ppt_x-#ppt_w*1.125000"/>
                                          </p:val>
                                        </p:tav>
                                        <p:tav tm="100000">
                                          <p:val>
                                            <p:strVal val="#ppt_x"/>
                                          </p:val>
                                        </p:tav>
                                      </p:tavLst>
                                    </p:anim>
                                    <p:animEffect transition="in" filter="wipe(right)">
                                      <p:cBhvr>
                                        <p:cTn id="31" dur="500"/>
                                        <p:tgtEl>
                                          <p:spTgt spid="67"/>
                                        </p:tgtEl>
                                      </p:cBhvr>
                                    </p:animEffect>
                                  </p:childTnLst>
                                </p:cTn>
                              </p:par>
                              <p:par>
                                <p:cTn id="32" presetID="12" presetClass="entr" presetSubtype="8" fill="hold" nodeType="withEffect">
                                  <p:stCondLst>
                                    <p:cond delay="60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p:tgtEl>
                                          <p:spTgt spid="55"/>
                                        </p:tgtEl>
                                        <p:attrNameLst>
                                          <p:attrName>ppt_x</p:attrName>
                                        </p:attrNameLst>
                                      </p:cBhvr>
                                      <p:tavLst>
                                        <p:tav tm="0">
                                          <p:val>
                                            <p:strVal val="#ppt_x-#ppt_w*1.125000"/>
                                          </p:val>
                                        </p:tav>
                                        <p:tav tm="100000">
                                          <p:val>
                                            <p:strVal val="#ppt_x"/>
                                          </p:val>
                                        </p:tav>
                                      </p:tavLst>
                                    </p:anim>
                                    <p:animEffect transition="in" filter="wipe(right)">
                                      <p:cBhvr>
                                        <p:cTn id="35" dur="500"/>
                                        <p:tgtEl>
                                          <p:spTgt spid="55"/>
                                        </p:tgtEl>
                                      </p:cBhvr>
                                    </p:animEffect>
                                  </p:childTnLst>
                                </p:cTn>
                              </p:par>
                              <p:par>
                                <p:cTn id="36" presetID="12" presetClass="entr" presetSubtype="8" fill="hold" nodeType="withEffect">
                                  <p:stCondLst>
                                    <p:cond delay="1100"/>
                                  </p:stCondLst>
                                  <p:childTnLst>
                                    <p:set>
                                      <p:cBhvr>
                                        <p:cTn id="37" dur="1" fill="hold">
                                          <p:stCondLst>
                                            <p:cond delay="0"/>
                                          </p:stCondLst>
                                        </p:cTn>
                                        <p:tgtEl>
                                          <p:spTgt spid="61"/>
                                        </p:tgtEl>
                                        <p:attrNameLst>
                                          <p:attrName>style.visibility</p:attrName>
                                        </p:attrNameLst>
                                      </p:cBhvr>
                                      <p:to>
                                        <p:strVal val="visible"/>
                                      </p:to>
                                    </p:set>
                                    <p:anim calcmode="lin" valueType="num">
                                      <p:cBhvr additive="base">
                                        <p:cTn id="38" dur="500"/>
                                        <p:tgtEl>
                                          <p:spTgt spid="61"/>
                                        </p:tgtEl>
                                        <p:attrNameLst>
                                          <p:attrName>ppt_x</p:attrName>
                                        </p:attrNameLst>
                                      </p:cBhvr>
                                      <p:tavLst>
                                        <p:tav tm="0">
                                          <p:val>
                                            <p:strVal val="#ppt_x-#ppt_w*1.125000"/>
                                          </p:val>
                                        </p:tav>
                                        <p:tav tm="100000">
                                          <p:val>
                                            <p:strVal val="#ppt_x"/>
                                          </p:val>
                                        </p:tav>
                                      </p:tavLst>
                                    </p:anim>
                                    <p:animEffect transition="in" filter="wipe(right)">
                                      <p:cBhvr>
                                        <p:cTn id="3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133"/>
          <p:cNvSpPr txBox="1"/>
          <p:nvPr/>
        </p:nvSpPr>
        <p:spPr>
          <a:xfrm>
            <a:off x="419100" y="2607305"/>
            <a:ext cx="2424756" cy="461665"/>
          </a:xfrm>
          <a:prstGeom prst="rect">
            <a:avLst/>
          </a:prstGeom>
          <a:noFill/>
          <a:ln w="9525">
            <a:noFill/>
          </a:ln>
        </p:spPr>
        <p:txBody>
          <a:bodyPr wrap="square" anchor="t">
            <a:spAutoFit/>
          </a:bodyPr>
          <a:lstStyle/>
          <a:p>
            <a:pPr algn="ctr" eaLnBrk="0" hangingPunct="0"/>
            <a:r>
              <a:rPr lang="zh-CN" altLang="en-US" sz="2400" noProof="1">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sym typeface="+mn-ea"/>
              </a:rPr>
              <a:t>Ⅱ类户</a:t>
            </a:r>
            <a:r>
              <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业务范围</a:t>
            </a:r>
          </a:p>
        </p:txBody>
      </p:sp>
      <p:sp>
        <p:nvSpPr>
          <p:cNvPr id="19470" name="TextBox 53"/>
          <p:cNvSpPr txBox="1"/>
          <p:nvPr/>
        </p:nvSpPr>
        <p:spPr>
          <a:xfrm>
            <a:off x="3081655" y="1821826"/>
            <a:ext cx="5085080" cy="2111216"/>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1200"/>
              </a:spcAft>
            </a:pPr>
            <a:r>
              <a:rPr sz="1800" b="1" dirty="0">
                <a:solidFill>
                  <a:schemeClr val="accent4">
                    <a:lumMod val="75000"/>
                    <a:lumOff val="25000"/>
                  </a:schemeClr>
                </a:solidFill>
                <a:latin typeface="微软雅黑" panose="020B0503020204020204" pitchFamily="34" charset="-122"/>
                <a:ea typeface="微软雅黑" panose="020B0503020204020204" pitchFamily="34" charset="-122"/>
              </a:rPr>
              <a:t>1.存款、购买投资理财（自营或代销）、移动支付、限额消费和缴费、限额向非绑定账户转出资金、向支付账户充值、接收本行贷款并还款、借记业务、通过移动支付工具小额取现。</a:t>
            </a:r>
          </a:p>
          <a:p>
            <a:pPr eaLnBrk="0" hangingPunct="0">
              <a:lnSpc>
                <a:spcPct val="100000"/>
              </a:lnSpc>
              <a:spcAft>
                <a:spcPts val="1200"/>
              </a:spcAft>
            </a:pPr>
            <a:r>
              <a:rPr sz="1800" b="1" dirty="0">
                <a:solidFill>
                  <a:schemeClr val="accent4">
                    <a:lumMod val="75000"/>
                    <a:lumOff val="25000"/>
                  </a:schemeClr>
                </a:solidFill>
                <a:latin typeface="微软雅黑" panose="020B0503020204020204" pitchFamily="34" charset="-122"/>
                <a:ea typeface="微软雅黑" panose="020B0503020204020204" pitchFamily="34" charset="-122"/>
              </a:rPr>
              <a:t>2.柜面、自助机具且当面核验身份：非绑定账户限额资金转入、存取现、发放实体介质</a:t>
            </a:r>
            <a:r>
              <a:rPr lang="zh-CN" sz="18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10" name="文本框 9"/>
          <p:cNvSpPr txBox="1"/>
          <p:nvPr/>
        </p:nvSpPr>
        <p:spPr>
          <a:xfrm>
            <a:off x="451560" y="4758183"/>
            <a:ext cx="2320290" cy="830997"/>
          </a:xfrm>
          <a:prstGeom prst="rect">
            <a:avLst/>
          </a:prstGeom>
          <a:noFill/>
          <a:ln w="9525">
            <a:noFill/>
          </a:ln>
        </p:spPr>
        <p:txBody>
          <a:bodyPr wrap="square" anchor="t">
            <a:spAutoFit/>
          </a:bodyPr>
          <a:lstStyle/>
          <a:p>
            <a:pPr algn="ctr" eaLnBrk="0" hangingPunct="0"/>
            <a:r>
              <a:rPr lang="zh-CN" altLang="en-US" sz="2400" noProof="1">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sym typeface="+mn-ea"/>
              </a:rPr>
              <a:t>Ⅱ类户</a:t>
            </a:r>
            <a:r>
              <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转账</a:t>
            </a:r>
            <a:r>
              <a:rPr lang="zh-CN" altLang="en-US" sz="2400" dirty="0"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a:t>
            </a:r>
            <a:endParaRPr lang="en-US" altLang="zh-CN" sz="2400" dirty="0"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endParaRPr>
          </a:p>
          <a:p>
            <a:pPr algn="ctr" eaLnBrk="0" hangingPunct="0"/>
            <a:r>
              <a:rPr lang="zh-CN" altLang="en-US" sz="2400" dirty="0" smtClean="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消费</a:t>
            </a:r>
            <a:r>
              <a:rPr lang="zh-CN" altLang="en-US" sz="2400" dirty="0">
                <a:gradFill>
                  <a:gsLst>
                    <a:gs pos="0">
                      <a:srgbClr val="14CD68"/>
                    </a:gs>
                    <a:gs pos="100000">
                      <a:srgbClr val="0B6E38"/>
                    </a:gs>
                  </a:gsLst>
                  <a:lin ang="5400000" scaled="0"/>
                </a:gradFill>
                <a:latin typeface="微软雅黑" panose="020B0503020204020204" pitchFamily="34" charset="-122"/>
                <a:ea typeface="微软雅黑" panose="020B0503020204020204" pitchFamily="34" charset="-122"/>
              </a:rPr>
              <a:t>限额</a:t>
            </a:r>
          </a:p>
        </p:txBody>
      </p:sp>
      <p:sp>
        <p:nvSpPr>
          <p:cNvPr id="12" name="TextBox 53"/>
          <p:cNvSpPr txBox="1"/>
          <p:nvPr/>
        </p:nvSpPr>
        <p:spPr>
          <a:xfrm>
            <a:off x="3166211" y="4259580"/>
            <a:ext cx="5078095" cy="1804749"/>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600"/>
              </a:spcAft>
            </a:pPr>
            <a:r>
              <a:rPr sz="1800" b="1" dirty="0">
                <a:solidFill>
                  <a:schemeClr val="accent4">
                    <a:lumMod val="75000"/>
                    <a:lumOff val="25000"/>
                  </a:schemeClr>
                </a:solidFill>
                <a:latin typeface="微软雅黑" panose="020B0503020204020204" pitchFamily="34" charset="-122"/>
                <a:ea typeface="微软雅黑" panose="020B0503020204020204" pitchFamily="34" charset="-122"/>
              </a:rPr>
              <a:t>1.</a:t>
            </a:r>
            <a:r>
              <a:rPr lang="zh-CN" altLang="en-US" sz="1800" b="1" dirty="0">
                <a:solidFill>
                  <a:schemeClr val="accent4">
                    <a:lumMod val="75000"/>
                    <a:lumOff val="25000"/>
                  </a:schemeClr>
                </a:solidFill>
                <a:latin typeface="微软雅黑" panose="020B0503020204020204" pitchFamily="34" charset="-122"/>
                <a:ea typeface="微软雅黑" panose="020B0503020204020204" pitchFamily="34" charset="-122"/>
                <a:sym typeface="+mn-ea"/>
              </a:rPr>
              <a:t>当面核身：非绑定账户转入资金+存现日累计限额1万元，年累计20万元。</a:t>
            </a:r>
            <a:endParaRPr sz="1800" b="1" dirty="0">
              <a:solidFill>
                <a:schemeClr val="accent4">
                  <a:lumMod val="75000"/>
                  <a:lumOff val="25000"/>
                </a:schemeClr>
              </a:solidFill>
              <a:latin typeface="微软雅黑" panose="020B0503020204020204" pitchFamily="34" charset="-122"/>
              <a:ea typeface="微软雅黑" panose="020B0503020204020204" pitchFamily="34" charset="-122"/>
            </a:endParaRPr>
          </a:p>
          <a:p>
            <a:pPr eaLnBrk="0" hangingPunct="0">
              <a:lnSpc>
                <a:spcPct val="100000"/>
              </a:lnSpc>
              <a:spcAft>
                <a:spcPts val="600"/>
              </a:spcAft>
            </a:pPr>
            <a:r>
              <a:rPr sz="1800" b="1" dirty="0">
                <a:solidFill>
                  <a:schemeClr val="accent4">
                    <a:lumMod val="75000"/>
                    <a:lumOff val="25000"/>
                  </a:schemeClr>
                </a:solidFill>
                <a:latin typeface="微软雅黑" panose="020B0503020204020204" pitchFamily="34" charset="-122"/>
                <a:ea typeface="微软雅黑" panose="020B0503020204020204" pitchFamily="34" charset="-122"/>
              </a:rPr>
              <a:t>2.消费和缴费+向非绑定账户转出资金+取现日累计限额1万元，年累计20万元</a:t>
            </a:r>
            <a:r>
              <a:rPr lang="zh-CN" sz="1800" b="1" dirty="0">
                <a:solidFill>
                  <a:schemeClr val="accent4">
                    <a:lumMod val="75000"/>
                    <a:lumOff val="25000"/>
                  </a:schemeClr>
                </a:solidFill>
                <a:latin typeface="微软雅黑" panose="020B0503020204020204" pitchFamily="34" charset="-122"/>
                <a:ea typeface="微软雅黑" panose="020B0503020204020204" pitchFamily="34" charset="-122"/>
              </a:rPr>
              <a:t>。</a:t>
            </a:r>
          </a:p>
          <a:p>
            <a:pPr eaLnBrk="0" hangingPunct="0">
              <a:lnSpc>
                <a:spcPct val="100000"/>
              </a:lnSpc>
            </a:pPr>
            <a:r>
              <a:rPr lang="en-US" altLang="zh-CN" sz="1800" b="1" dirty="0">
                <a:solidFill>
                  <a:schemeClr val="accent4">
                    <a:lumMod val="75000"/>
                    <a:lumOff val="25000"/>
                  </a:schemeClr>
                </a:solidFill>
                <a:latin typeface="微软雅黑" panose="020B0503020204020204" pitchFamily="34" charset="-122"/>
                <a:ea typeface="微软雅黑" panose="020B0503020204020204" pitchFamily="34" charset="-122"/>
              </a:rPr>
              <a:t>3.投资理财、发放贷款、还款无限额</a:t>
            </a:r>
            <a:r>
              <a:rPr lang="zh-CN" altLang="en-US" sz="18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8" name="圆角矩形 7"/>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1"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93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19470"/>
                                        </p:tgtEl>
                                        <p:attrNameLst>
                                          <p:attrName>style.visibility</p:attrName>
                                        </p:attrNameLst>
                                      </p:cBhvr>
                                      <p:to>
                                        <p:strVal val="visible"/>
                                      </p:to>
                                    </p:set>
                                    <p:animEffect transition="in" filter="diamond(in)">
                                      <p:cBhvr>
                                        <p:cTn id="11" dur="500"/>
                                        <p:tgtEl>
                                          <p:spTgt spid="1947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1000"/>
                            </p:stCondLst>
                            <p:childTnLst>
                              <p:par>
                                <p:cTn id="18" presetID="8"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amond(i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P spid="134" grpId="2"/>
      <p:bldP spid="134" grpId="3"/>
      <p:bldP spid="19470" grpId="0" animBg="1"/>
      <p:bldP spid="10" grpId="0"/>
      <p:bldP spid="10" grpId="1"/>
      <p:bldP spid="10" grpId="2"/>
      <p:bldP spid="10" grpId="3"/>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133"/>
          <p:cNvSpPr txBox="1"/>
          <p:nvPr/>
        </p:nvSpPr>
        <p:spPr>
          <a:xfrm>
            <a:off x="251640" y="3471377"/>
            <a:ext cx="2664222" cy="461665"/>
          </a:xfrm>
          <a:prstGeom prst="rect">
            <a:avLst/>
          </a:prstGeom>
          <a:noFill/>
          <a:ln w="9525">
            <a:noFill/>
          </a:ln>
        </p:spPr>
        <p:txBody>
          <a:bodyPr wrap="square" anchor="t">
            <a:spAutoFit/>
          </a:bodyPr>
          <a:lstStyle/>
          <a:p>
            <a:pPr algn="ctr" eaLnBrk="0" hangingPunct="0"/>
            <a:r>
              <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sym typeface="+mn-ea"/>
              </a:rPr>
              <a:t>Ⅲ</a:t>
            </a:r>
            <a:r>
              <a:rPr lang="zh-CN" altLang="en-US" sz="2400" noProof="1">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sym typeface="+mn-ea"/>
              </a:rPr>
              <a:t>类户</a:t>
            </a:r>
            <a:r>
              <a:rPr lang="zh-CN" altLang="en-US" sz="2400" dirty="0" smtClean="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业务范围</a:t>
            </a:r>
            <a:endPar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endParaRPr>
          </a:p>
        </p:txBody>
      </p:sp>
      <p:sp>
        <p:nvSpPr>
          <p:cNvPr id="19470" name="TextBox 53"/>
          <p:cNvSpPr txBox="1"/>
          <p:nvPr/>
        </p:nvSpPr>
        <p:spPr>
          <a:xfrm>
            <a:off x="2987868" y="2330838"/>
            <a:ext cx="5904492" cy="2826306"/>
          </a:xfrm>
          <a:prstGeom prst="roundRect">
            <a:avLst/>
          </a:prstGeom>
        </p:spPr>
        <p:style>
          <a:lnRef idx="2">
            <a:schemeClr val="accent5"/>
          </a:lnRef>
          <a:fillRef idx="1">
            <a:schemeClr val="lt1"/>
          </a:fillRef>
          <a:effectRef idx="0">
            <a:schemeClr val="accent5"/>
          </a:effectRef>
          <a:fontRef idx="minor">
            <a:schemeClr val="dk1"/>
          </a:fontRef>
        </p:style>
        <p:txBody>
          <a:bodyPr wrap="square" anchor="t">
            <a:spAutoFit/>
          </a:bodyPr>
          <a:lstStyle/>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1.存款、限额消费和缴费、限额向非绑定账户转出资金、移动支付、向支付账户充值、借记业务、通过移动支付工具小额取现、接收本行贷款并还款。</a:t>
            </a:r>
          </a:p>
          <a:p>
            <a:pPr eaLnBrk="0" hangingPunct="0">
              <a:lnSpc>
                <a:spcPct val="100000"/>
              </a:lnSpc>
              <a:spcAft>
                <a:spcPts val="1200"/>
              </a:spcAft>
            </a:pPr>
            <a:r>
              <a:rPr sz="2000" b="1" dirty="0">
                <a:solidFill>
                  <a:schemeClr val="accent4">
                    <a:lumMod val="75000"/>
                    <a:lumOff val="25000"/>
                  </a:schemeClr>
                </a:solidFill>
                <a:latin typeface="微软雅黑" panose="020B0503020204020204" pitchFamily="34" charset="-122"/>
                <a:ea typeface="微软雅黑" panose="020B0503020204020204" pitchFamily="34" charset="-122"/>
              </a:rPr>
              <a:t>2.当面核身：非绑定账户限额资金转入</a:t>
            </a:r>
            <a:r>
              <a:rPr lang="zh-CN"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a:p>
            <a:pPr eaLnBrk="0" hangingPunct="0">
              <a:lnSpc>
                <a:spcPct val="100000"/>
              </a:lnSpc>
              <a:spcAft>
                <a:spcPts val="1200"/>
              </a:spcAft>
            </a:pPr>
            <a:r>
              <a:rPr lang="en-US" altLang="zh-CN" sz="2000" b="1" dirty="0">
                <a:solidFill>
                  <a:schemeClr val="accent4">
                    <a:lumMod val="75000"/>
                    <a:lumOff val="25000"/>
                  </a:schemeClr>
                </a:solidFill>
                <a:latin typeface="微软雅黑" panose="020B0503020204020204" pitchFamily="34" charset="-122"/>
                <a:ea typeface="微软雅黑" panose="020B0503020204020204" pitchFamily="34" charset="-122"/>
              </a:rPr>
              <a:t>3.电子渠道：绑定账户转入资金验证的1个账户可以非绑定账户限额转入</a:t>
            </a:r>
            <a:r>
              <a:rPr lang="zh-CN" altLang="en-US" sz="2000" b="1" dirty="0">
                <a:solidFill>
                  <a:schemeClr val="accent4">
                    <a:lumMod val="75000"/>
                    <a:lumOff val="25000"/>
                  </a:schemeClr>
                </a:solidFill>
                <a:latin typeface="微软雅黑" panose="020B0503020204020204" pitchFamily="34" charset="-122"/>
                <a:ea typeface="微软雅黑" panose="020B0503020204020204" pitchFamily="34" charset="-122"/>
              </a:rPr>
              <a:t>。</a:t>
            </a:r>
          </a:p>
        </p:txBody>
      </p:sp>
      <p:sp>
        <p:nvSpPr>
          <p:cNvPr id="5" name="圆角矩形 4"/>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8"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5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P spid="134" grpId="2"/>
      <p:bldP spid="134" grpId="3"/>
      <p:bldP spid="194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706" y="1844868"/>
            <a:ext cx="2232186" cy="830997"/>
          </a:xfrm>
          <a:prstGeom prst="rect">
            <a:avLst/>
          </a:prstGeom>
          <a:noFill/>
          <a:ln w="9525">
            <a:noFill/>
          </a:ln>
        </p:spPr>
        <p:txBody>
          <a:bodyPr wrap="square" anchor="t">
            <a:spAutoFit/>
          </a:bodyPr>
          <a:lstStyle/>
          <a:p>
            <a:pPr algn="ctr" eaLnBrk="0" hangingPunct="0"/>
            <a:r>
              <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sym typeface="+mn-ea"/>
              </a:rPr>
              <a:t>Ⅲ</a:t>
            </a:r>
            <a:r>
              <a:rPr lang="zh-CN" altLang="en-US" sz="2400" noProof="1">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sym typeface="+mn-ea"/>
              </a:rPr>
              <a:t>类户</a:t>
            </a:r>
            <a:r>
              <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转账</a:t>
            </a:r>
            <a:r>
              <a:rPr lang="zh-CN" altLang="en-US" sz="2400" dirty="0" smtClean="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a:t>
            </a:r>
            <a:endParaRPr lang="en-US" altLang="zh-CN" sz="2400" dirty="0" smtClean="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endParaRPr>
          </a:p>
          <a:p>
            <a:pPr algn="ctr" eaLnBrk="0" hangingPunct="0"/>
            <a:r>
              <a:rPr lang="zh-CN" altLang="en-US" sz="2400" dirty="0" smtClean="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消费</a:t>
            </a:r>
            <a:r>
              <a:rPr lang="zh-CN" altLang="en-US" sz="2400" dirty="0">
                <a:gradFill>
                  <a:gsLst>
                    <a:gs pos="0">
                      <a:srgbClr val="7B32B2"/>
                    </a:gs>
                    <a:gs pos="100000">
                      <a:srgbClr val="401A5D"/>
                    </a:gs>
                  </a:gsLst>
                  <a:lin ang="5400000" scaled="0"/>
                </a:gradFill>
                <a:latin typeface="微软雅黑" panose="020B0503020204020204" pitchFamily="34" charset="-122"/>
                <a:ea typeface="微软雅黑" panose="020B0503020204020204" pitchFamily="34" charset="-122"/>
              </a:rPr>
              <a:t>限额</a:t>
            </a:r>
          </a:p>
        </p:txBody>
      </p:sp>
      <p:grpSp>
        <p:nvGrpSpPr>
          <p:cNvPr id="11" name="组合 10"/>
          <p:cNvGrpSpPr/>
          <p:nvPr/>
        </p:nvGrpSpPr>
        <p:grpSpPr>
          <a:xfrm>
            <a:off x="4012565" y="1695450"/>
            <a:ext cx="3141345" cy="760730"/>
            <a:chOff x="8896" y="3901"/>
            <a:chExt cx="2439" cy="1198"/>
          </a:xfrm>
        </p:grpSpPr>
        <p:sp>
          <p:nvSpPr>
            <p:cNvPr id="4" name="上箭头标注 3"/>
            <p:cNvSpPr/>
            <p:nvPr/>
          </p:nvSpPr>
          <p:spPr>
            <a:xfrm>
              <a:off x="8896" y="3901"/>
              <a:ext cx="2439" cy="1198"/>
            </a:xfrm>
            <a:prstGeom prst="upArrowCallout">
              <a:avLst>
                <a:gd name="adj1" fmla="val 50000"/>
                <a:gd name="adj2" fmla="val 25000"/>
                <a:gd name="adj3" fmla="val 25000"/>
                <a:gd name="adj4" fmla="val 64977"/>
              </a:avLst>
            </a:prstGeom>
            <a:gradFill rotWithShape="1">
              <a:gsLst>
                <a:gs pos="0">
                  <a:srgbClr val="FBFB11"/>
                </a:gs>
                <a:gs pos="100000">
                  <a:srgbClr val="838309"/>
                </a:gs>
              </a:gsLst>
              <a:lin ang="5400000" scaled="0"/>
            </a:gradFill>
            <a:ln w="9525">
              <a:noFill/>
              <a:miter lim="800000"/>
            </a:ln>
          </p:spPr>
          <p:txBody>
            <a:bodyPr wrap="none" anchor="ctr"/>
            <a:lstStyle/>
            <a:p>
              <a:pPr algn="ctr"/>
              <a:endParaRPr lang="zh-CN" altLang="en-US" sz="1600">
                <a:solidFill>
                  <a:srgbClr val="000000"/>
                </a:solidFill>
                <a:latin typeface="Times New Roman" panose="02020603050405020304" pitchFamily="18" charset="0"/>
                <a:sym typeface="Times New Roman" panose="02020603050405020304" pitchFamily="18" charset="0"/>
              </a:endParaRPr>
            </a:p>
          </p:txBody>
        </p:sp>
        <p:sp>
          <p:nvSpPr>
            <p:cNvPr id="8" name="TextBox 53"/>
            <p:cNvSpPr txBox="1"/>
            <p:nvPr/>
          </p:nvSpPr>
          <p:spPr>
            <a:xfrm>
              <a:off x="8896" y="4418"/>
              <a:ext cx="2439" cy="628"/>
            </a:xfrm>
            <a:prstGeom prst="rect">
              <a:avLst/>
            </a:prstGeom>
            <a:noFill/>
            <a:ln w="9525">
              <a:noFill/>
            </a:ln>
          </p:spPr>
          <p:txBody>
            <a:bodyPr wrap="square" anchor="t">
              <a:spAutoFit/>
            </a:bodyPr>
            <a:lstStyle/>
            <a:p>
              <a:pPr eaLnBrk="0" hangingPunct="0"/>
              <a:r>
                <a:rPr lang="zh-CN" altLang="en-US" sz="2000" b="1" dirty="0">
                  <a:solidFill>
                    <a:schemeClr val="accent4">
                      <a:lumMod val="75000"/>
                      <a:lumOff val="25000"/>
                    </a:schemeClr>
                  </a:solidFill>
                  <a:latin typeface="微软雅黑" panose="020B0503020204020204" pitchFamily="34" charset="-122"/>
                  <a:ea typeface="微软雅黑" panose="020B0503020204020204" pitchFamily="34" charset="-122"/>
                  <a:sym typeface="+mn-ea"/>
                </a:rPr>
                <a:t>账户余额不得超过2000元</a:t>
              </a:r>
              <a:endParaRPr lang="zh-CN" altLang="en-US" sz="2000" b="1" dirty="0">
                <a:solidFill>
                  <a:schemeClr val="accent4">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10" name="表格 9"/>
          <p:cNvGraphicFramePr/>
          <p:nvPr/>
        </p:nvGraphicFramePr>
        <p:xfrm>
          <a:off x="452120" y="2771140"/>
          <a:ext cx="8154670" cy="3475355"/>
        </p:xfrm>
        <a:graphic>
          <a:graphicData uri="http://schemas.openxmlformats.org/drawingml/2006/table">
            <a:tbl>
              <a:tblPr firstRow="1" bandRow="1">
                <a:tableStyleId>{5C22544A-7EE6-4342-B048-85BDC9FD1C3A}</a:tableStyleId>
              </a:tblPr>
              <a:tblGrid>
                <a:gridCol w="2324100"/>
                <a:gridCol w="2642870"/>
                <a:gridCol w="3187700"/>
              </a:tblGrid>
              <a:tr h="1463675">
                <a:tc>
                  <a:txBody>
                    <a:bodyPr/>
                    <a:lstStyle/>
                    <a:p>
                      <a:pPr>
                        <a:buNone/>
                      </a:pPr>
                      <a:r>
                        <a:rPr lang="zh-CN" altLang="en-US"/>
                        <a:t>非绑定账户入金</a:t>
                      </a:r>
                    </a:p>
                  </a:txBody>
                  <a:tcPr/>
                </a:tc>
                <a:tc>
                  <a:txBody>
                    <a:bodyPr/>
                    <a:lstStyle/>
                    <a:p>
                      <a:pPr algn="l">
                        <a:buNone/>
                      </a:pPr>
                      <a:r>
                        <a:rPr lang="zh-CN" altLang="en-US" b="0">
                          <a:solidFill>
                            <a:schemeClr val="bg1"/>
                          </a:solidFill>
                        </a:rPr>
                        <a:t>线上渠道：</a:t>
                      </a:r>
                    </a:p>
                    <a:p>
                      <a:pPr algn="l">
                        <a:buNone/>
                      </a:pPr>
                      <a:r>
                        <a:rPr lang="zh-CN" altLang="en-US" sz="1800" b="0">
                          <a:solidFill>
                            <a:schemeClr val="bg1"/>
                          </a:solidFill>
                          <a:sym typeface="+mn-ea"/>
                        </a:rPr>
                        <a:t>经绑定账户入金验证，可小额转入资金，每笔入金不得超过账户余额限制。</a:t>
                      </a:r>
                      <a:endParaRPr lang="zh-CN" altLang="en-US" sz="1800">
                        <a:solidFill>
                          <a:srgbClr val="FF0000"/>
                        </a:solidFill>
                        <a:sym typeface="+mn-ea"/>
                      </a:endParaRPr>
                    </a:p>
                  </a:txBody>
                  <a:tcPr/>
                </a:tc>
                <a:tc>
                  <a:txBody>
                    <a:bodyPr/>
                    <a:lstStyle/>
                    <a:p>
                      <a:pPr algn="l">
                        <a:buNone/>
                      </a:pPr>
                      <a:r>
                        <a:rPr lang="zh-CN" altLang="en-US" b="0">
                          <a:solidFill>
                            <a:schemeClr val="bg1"/>
                          </a:solidFill>
                        </a:rPr>
                        <a:t>面对面核实电子及柜面渠道：</a:t>
                      </a:r>
                    </a:p>
                    <a:p>
                      <a:pPr algn="l">
                        <a:buNone/>
                      </a:pPr>
                      <a:r>
                        <a:rPr lang="zh-CN" altLang="en-US" sz="1800" b="0">
                          <a:solidFill>
                            <a:schemeClr val="bg1"/>
                          </a:solidFill>
                          <a:sym typeface="+mn-ea"/>
                        </a:rPr>
                        <a:t>每笔入金不得超过账户余额限制。</a:t>
                      </a:r>
                    </a:p>
                    <a:p>
                      <a:pPr>
                        <a:buNone/>
                      </a:pPr>
                      <a:endParaRPr lang="zh-CN" altLang="en-US"/>
                    </a:p>
                  </a:txBody>
                  <a:tcPr/>
                </a:tc>
              </a:tr>
              <a:tr h="381000">
                <a:tc>
                  <a:txBody>
                    <a:bodyPr/>
                    <a:lstStyle/>
                    <a:p>
                      <a:pPr algn="l">
                        <a:buNone/>
                      </a:pPr>
                      <a:r>
                        <a:rPr lang="zh-CN" altLang="en-US">
                          <a:solidFill>
                            <a:schemeClr val="tx1"/>
                          </a:solidFill>
                        </a:rPr>
                        <a:t>消费和缴费支付、取现、非绑定账户转出资金</a:t>
                      </a:r>
                    </a:p>
                  </a:txBody>
                  <a:tcPr/>
                </a:tc>
                <a:tc>
                  <a:txBody>
                    <a:bodyPr/>
                    <a:lstStyle/>
                    <a:p>
                      <a:pPr algn="l">
                        <a:buNone/>
                      </a:pPr>
                      <a:r>
                        <a:rPr lang="zh-CN" altLang="en-US">
                          <a:solidFill>
                            <a:schemeClr val="tx1"/>
                          </a:solidFill>
                        </a:rPr>
                        <a:t>线上渠道：</a:t>
                      </a:r>
                    </a:p>
                    <a:p>
                      <a:pPr algn="l">
                        <a:buNone/>
                      </a:pPr>
                      <a:r>
                        <a:rPr lang="zh-CN" altLang="en-US">
                          <a:solidFill>
                            <a:schemeClr val="tx1"/>
                          </a:solidFill>
                        </a:rPr>
                        <a:t>16号文后新开立：</a:t>
                      </a:r>
                    </a:p>
                    <a:p>
                      <a:pPr algn="l">
                        <a:buNone/>
                      </a:pPr>
                      <a:r>
                        <a:rPr lang="zh-CN" altLang="en-US">
                          <a:solidFill>
                            <a:schemeClr val="tx1"/>
                          </a:solidFill>
                        </a:rPr>
                        <a:t>日累计限额≤2000</a:t>
                      </a:r>
                    </a:p>
                    <a:p>
                      <a:pPr algn="l">
                        <a:buNone/>
                      </a:pPr>
                      <a:r>
                        <a:rPr lang="zh-CN" altLang="en-US">
                          <a:solidFill>
                            <a:schemeClr val="tx1"/>
                          </a:solidFill>
                        </a:rPr>
                        <a:t>年累计限额≤5万</a:t>
                      </a:r>
                    </a:p>
                    <a:p>
                      <a:pPr algn="l">
                        <a:buNone/>
                      </a:pPr>
                      <a:r>
                        <a:rPr lang="zh-CN" altLang="en-US">
                          <a:solidFill>
                            <a:schemeClr val="tx1"/>
                          </a:solidFill>
                        </a:rPr>
                        <a:t>16号文前开立：</a:t>
                      </a:r>
                    </a:p>
                    <a:p>
                      <a:pPr algn="l">
                        <a:buNone/>
                      </a:pPr>
                      <a:r>
                        <a:rPr lang="zh-CN" altLang="en-US">
                          <a:solidFill>
                            <a:schemeClr val="tx1"/>
                          </a:solidFill>
                        </a:rPr>
                        <a:t>日累计限额≤5000</a:t>
                      </a:r>
                    </a:p>
                    <a:p>
                      <a:pPr algn="l">
                        <a:buNone/>
                      </a:pPr>
                      <a:r>
                        <a:rPr lang="zh-CN" altLang="en-US">
                          <a:solidFill>
                            <a:schemeClr val="tx1"/>
                          </a:solidFill>
                        </a:rPr>
                        <a:t>年累计限额≤10万</a:t>
                      </a:r>
                    </a:p>
                  </a:txBody>
                  <a:tcPr/>
                </a:tc>
                <a:tc>
                  <a:txBody>
                    <a:bodyPr/>
                    <a:lstStyle/>
                    <a:p>
                      <a:pPr algn="l">
                        <a:buNone/>
                      </a:pPr>
                      <a:r>
                        <a:rPr lang="zh-CN" altLang="en-US">
                          <a:solidFill>
                            <a:schemeClr val="tx1"/>
                          </a:solidFill>
                        </a:rPr>
                        <a:t>面对面核实电子及柜面渠道：</a:t>
                      </a:r>
                    </a:p>
                    <a:p>
                      <a:pPr algn="l">
                        <a:buNone/>
                      </a:pPr>
                      <a:r>
                        <a:rPr lang="zh-CN" altLang="en-US">
                          <a:solidFill>
                            <a:schemeClr val="tx1"/>
                          </a:solidFill>
                        </a:rPr>
                        <a:t>16号文后新开立：</a:t>
                      </a:r>
                    </a:p>
                    <a:p>
                      <a:pPr algn="l">
                        <a:buNone/>
                      </a:pPr>
                      <a:r>
                        <a:rPr lang="zh-CN" altLang="en-US">
                          <a:solidFill>
                            <a:schemeClr val="tx1"/>
                          </a:solidFill>
                        </a:rPr>
                        <a:t>日累计限额≤2000</a:t>
                      </a:r>
                    </a:p>
                    <a:p>
                      <a:pPr algn="l">
                        <a:buNone/>
                      </a:pPr>
                      <a:r>
                        <a:rPr lang="zh-CN" altLang="en-US">
                          <a:solidFill>
                            <a:schemeClr val="tx1"/>
                          </a:solidFill>
                        </a:rPr>
                        <a:t>年累计限额≤5万</a:t>
                      </a:r>
                    </a:p>
                    <a:p>
                      <a:pPr algn="l">
                        <a:buNone/>
                      </a:pPr>
                      <a:r>
                        <a:rPr lang="zh-CN" altLang="en-US" sz="1800">
                          <a:solidFill>
                            <a:schemeClr val="tx1"/>
                          </a:solidFill>
                          <a:sym typeface="+mn-ea"/>
                        </a:rPr>
                        <a:t>16号文前开立：</a:t>
                      </a:r>
                    </a:p>
                    <a:p>
                      <a:pPr algn="l">
                        <a:buNone/>
                      </a:pPr>
                      <a:r>
                        <a:rPr lang="zh-CN" altLang="en-US" sz="1800">
                          <a:solidFill>
                            <a:schemeClr val="tx1"/>
                          </a:solidFill>
                          <a:sym typeface="+mn-ea"/>
                        </a:rPr>
                        <a:t>日累计限额≤5000</a:t>
                      </a:r>
                    </a:p>
                    <a:p>
                      <a:pPr algn="l">
                        <a:buNone/>
                      </a:pPr>
                      <a:r>
                        <a:rPr lang="zh-CN" altLang="en-US" sz="1800">
                          <a:solidFill>
                            <a:schemeClr val="tx1"/>
                          </a:solidFill>
                          <a:sym typeface="+mn-ea"/>
                        </a:rPr>
                        <a:t>年累计限额≤10万</a:t>
                      </a:r>
                    </a:p>
                  </a:txBody>
                  <a:tcPr/>
                </a:tc>
              </a:tr>
            </a:tbl>
          </a:graphicData>
        </a:graphic>
      </p:graphicFrame>
      <p:sp>
        <p:nvSpPr>
          <p:cNvPr id="9" name="圆角矩形 8"/>
          <p:cNvSpPr/>
          <p:nvPr/>
        </p:nvSpPr>
        <p:spPr>
          <a:xfrm>
            <a:off x="611670" y="836784"/>
            <a:ext cx="684478" cy="684002"/>
          </a:xfrm>
          <a:prstGeom prst="roundRect">
            <a:avLst>
              <a:gd name="adj" fmla="val 2213"/>
            </a:avLst>
          </a:prstGeom>
          <a:solidFill>
            <a:srgbClr val="FF9900"/>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3</a:t>
            </a:r>
            <a:endParaRPr lang="zh-CN" altLang="en-US" sz="375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381090" y="895695"/>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FFC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账户管理</a:t>
            </a:r>
          </a:p>
        </p:txBody>
      </p:sp>
      <p:pic>
        <p:nvPicPr>
          <p:cNvPr id="13"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27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extBox 74"/>
          <p:cNvSpPr txBox="1">
            <a:spLocks noChangeArrowheads="1"/>
          </p:cNvSpPr>
          <p:nvPr/>
        </p:nvSpPr>
        <p:spPr bwMode="auto">
          <a:xfrm>
            <a:off x="10609263" y="7240588"/>
            <a:ext cx="1403350" cy="582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Verdana" charset="0"/>
                <a:ea typeface="楷体" charset="0"/>
                <a:cs typeface="楷体" charset="0"/>
              </a:defRPr>
            </a:lvl1pPr>
            <a:lvl2pPr marL="742950" indent="-285750">
              <a:defRPr sz="3200" b="1">
                <a:solidFill>
                  <a:schemeClr val="accent2"/>
                </a:solidFill>
                <a:latin typeface="Verdana" charset="0"/>
                <a:ea typeface="楷体" charset="0"/>
                <a:cs typeface="楷体" charset="0"/>
              </a:defRPr>
            </a:lvl2pPr>
            <a:lvl3pPr marL="1143000" indent="-228600">
              <a:defRPr sz="3200" b="1">
                <a:solidFill>
                  <a:schemeClr val="accent2"/>
                </a:solidFill>
                <a:latin typeface="Verdana" charset="0"/>
                <a:ea typeface="楷体" charset="0"/>
                <a:cs typeface="楷体" charset="0"/>
              </a:defRPr>
            </a:lvl3pPr>
            <a:lvl4pPr marL="1600200" indent="-228600">
              <a:defRPr sz="3200" b="1">
                <a:solidFill>
                  <a:schemeClr val="accent2"/>
                </a:solidFill>
                <a:latin typeface="Verdana" charset="0"/>
                <a:ea typeface="楷体" charset="0"/>
                <a:cs typeface="楷体" charset="0"/>
              </a:defRPr>
            </a:lvl4pPr>
            <a:lvl5pPr marL="2057400" indent="-228600">
              <a:defRPr sz="3200" b="1">
                <a:solidFill>
                  <a:schemeClr val="accent2"/>
                </a:solidFill>
                <a:latin typeface="Verdana" charset="0"/>
                <a:ea typeface="楷体" charset="0"/>
                <a:cs typeface="楷体" charset="0"/>
              </a:defRPr>
            </a:lvl5pPr>
            <a:lvl6pPr marL="25146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6pPr>
            <a:lvl7pPr marL="29718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7pPr>
            <a:lvl8pPr marL="34290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8pPr>
            <a:lvl9pPr marL="38862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9pPr>
          </a:lstStyle>
          <a:p>
            <a:r>
              <a:rPr lang="zh-CN" altLang="en-US">
                <a:ea typeface="微软雅黑" charset="0"/>
                <a:cs typeface="微软雅黑" charset="0"/>
              </a:rPr>
              <a:t>延时符</a:t>
            </a:r>
          </a:p>
        </p:txBody>
      </p:sp>
      <p:grpSp>
        <p:nvGrpSpPr>
          <p:cNvPr id="2" name="组合 14"/>
          <p:cNvGrpSpPr>
            <a:grpSpLocks/>
          </p:cNvGrpSpPr>
          <p:nvPr/>
        </p:nvGrpSpPr>
        <p:grpSpPr bwMode="auto">
          <a:xfrm>
            <a:off x="5811838" y="2166938"/>
            <a:ext cx="1655762" cy="508000"/>
            <a:chOff x="755576" y="627534"/>
            <a:chExt cx="1800200" cy="508869"/>
          </a:xfrm>
        </p:grpSpPr>
        <p:cxnSp>
          <p:nvCxnSpPr>
            <p:cNvPr id="16" name="直接连接符 15"/>
            <p:cNvCxnSpPr/>
            <p:nvPr/>
          </p:nvCxnSpPr>
          <p:spPr>
            <a:xfrm>
              <a:off x="755576" y="986923"/>
              <a:ext cx="503987" cy="0"/>
            </a:xfrm>
            <a:prstGeom prst="line">
              <a:avLst/>
            </a:prstGeom>
            <a:ln w="19050">
              <a:solidFill>
                <a:schemeClr val="bg1"/>
              </a:solidFill>
              <a:head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259563" y="843803"/>
              <a:ext cx="72491" cy="14311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32054" y="843803"/>
              <a:ext cx="124271" cy="292600"/>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456325" y="627534"/>
              <a:ext cx="452208" cy="50886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08533" y="627534"/>
              <a:ext cx="70765" cy="35938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979298" y="986923"/>
              <a:ext cx="576478" cy="3180"/>
            </a:xfrm>
            <a:prstGeom prst="line">
              <a:avLst/>
            </a:prstGeom>
            <a:ln w="19050">
              <a:solidFill>
                <a:schemeClr val="bg1"/>
              </a:solidFill>
              <a:tail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grpSp>
      <p:grpSp>
        <p:nvGrpSpPr>
          <p:cNvPr id="3" name="组合 21"/>
          <p:cNvGrpSpPr>
            <a:grpSpLocks/>
          </p:cNvGrpSpPr>
          <p:nvPr/>
        </p:nvGrpSpPr>
        <p:grpSpPr bwMode="auto">
          <a:xfrm>
            <a:off x="1476375" y="2166938"/>
            <a:ext cx="1655763" cy="508000"/>
            <a:chOff x="755576" y="627534"/>
            <a:chExt cx="1800200" cy="508869"/>
          </a:xfrm>
        </p:grpSpPr>
        <p:cxnSp>
          <p:nvCxnSpPr>
            <p:cNvPr id="23" name="直接连接符 22"/>
            <p:cNvCxnSpPr/>
            <p:nvPr/>
          </p:nvCxnSpPr>
          <p:spPr>
            <a:xfrm>
              <a:off x="755576" y="986923"/>
              <a:ext cx="503987" cy="0"/>
            </a:xfrm>
            <a:prstGeom prst="line">
              <a:avLst/>
            </a:prstGeom>
            <a:ln w="19050">
              <a:solidFill>
                <a:schemeClr val="bg1"/>
              </a:solidFill>
              <a:head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259563" y="843803"/>
              <a:ext cx="72491" cy="14311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32054" y="843803"/>
              <a:ext cx="124271" cy="292600"/>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456325" y="627534"/>
              <a:ext cx="452207" cy="50886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08532" y="627534"/>
              <a:ext cx="70766" cy="359389"/>
            </a:xfrm>
            <a:prstGeom prst="line">
              <a:avLst/>
            </a:prstGeom>
            <a:ln w="19050">
              <a:solidFill>
                <a:schemeClr val="bg1"/>
              </a:solidFil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979298" y="986923"/>
              <a:ext cx="576478" cy="3180"/>
            </a:xfrm>
            <a:prstGeom prst="line">
              <a:avLst/>
            </a:prstGeom>
            <a:ln w="19050">
              <a:solidFill>
                <a:schemeClr val="bg1"/>
              </a:solidFill>
              <a:tailEnd type="oval"/>
            </a:ln>
            <a:effectLst>
              <a:outerShdw blurRad="63500" dist="38100" dir="7200000" algn="ctr" rotWithShape="0">
                <a:schemeClr val="tx1">
                  <a:alpha val="60000"/>
                </a:schemeClr>
              </a:outerShdw>
            </a:effectLst>
          </p:spPr>
          <p:style>
            <a:lnRef idx="1">
              <a:schemeClr val="accent1"/>
            </a:lnRef>
            <a:fillRef idx="0">
              <a:schemeClr val="accent1"/>
            </a:fillRef>
            <a:effectRef idx="0">
              <a:schemeClr val="accent1"/>
            </a:effectRef>
            <a:fontRef idx="minor">
              <a:schemeClr val="tx1"/>
            </a:fontRef>
          </p:style>
        </p:cxnSp>
      </p:grpSp>
      <p:sp>
        <p:nvSpPr>
          <p:cNvPr id="37" name="圆角矩形 36"/>
          <p:cNvSpPr/>
          <p:nvPr/>
        </p:nvSpPr>
        <p:spPr>
          <a:xfrm>
            <a:off x="2354493" y="3622694"/>
            <a:ext cx="4593771" cy="549896"/>
          </a:xfrm>
          <a:prstGeom prst="roundRect">
            <a:avLst>
              <a:gd name="adj" fmla="val 22751"/>
            </a:avLst>
          </a:prstGeom>
          <a:gradFill>
            <a:gsLst>
              <a:gs pos="0">
                <a:schemeClr val="bg1">
                  <a:lumMod val="95000"/>
                </a:schemeClr>
              </a:gs>
              <a:gs pos="100000">
                <a:schemeClr val="bg1">
                  <a:lumMod val="95000"/>
                </a:schemeClr>
              </a:gs>
            </a:gsLst>
            <a:lin ang="5400000" scaled="0"/>
          </a:gradFill>
          <a:ln>
            <a:noFill/>
          </a:ln>
          <a:effectLst>
            <a:innerShdw blurRad="1524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buFont typeface="Times New Roman" pitchFamily="18" charset="0"/>
              <a:buNone/>
              <a:defRPr/>
            </a:pPr>
            <a:endParaRPr lang="zh-CN" altLang="en-US" noProof="1"/>
          </a:p>
        </p:txBody>
      </p:sp>
      <p:sp>
        <p:nvSpPr>
          <p:cNvPr id="38" name="Text Box 64"/>
          <p:cNvSpPr txBox="1">
            <a:spLocks noChangeArrowheads="1"/>
          </p:cNvSpPr>
          <p:nvPr/>
        </p:nvSpPr>
        <p:spPr bwMode="auto">
          <a:xfrm>
            <a:off x="3484563" y="3276600"/>
            <a:ext cx="2600325"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80" tIns="34290" rIns="68580" bIns="34290">
            <a:spAutoFit/>
          </a:bodyPr>
          <a:lstStyle>
            <a:lvl1pPr>
              <a:defRPr sz="3200" b="1">
                <a:solidFill>
                  <a:schemeClr val="accent2"/>
                </a:solidFill>
                <a:latin typeface="Verdana" charset="0"/>
                <a:ea typeface="楷体" charset="0"/>
                <a:cs typeface="楷体" charset="0"/>
              </a:defRPr>
            </a:lvl1pPr>
            <a:lvl2pPr marL="742950" indent="-285750">
              <a:defRPr sz="3200" b="1">
                <a:solidFill>
                  <a:schemeClr val="accent2"/>
                </a:solidFill>
                <a:latin typeface="Verdana" charset="0"/>
                <a:ea typeface="楷体" charset="0"/>
                <a:cs typeface="楷体" charset="0"/>
              </a:defRPr>
            </a:lvl2pPr>
            <a:lvl3pPr marL="1143000" indent="-228600">
              <a:defRPr sz="3200" b="1">
                <a:solidFill>
                  <a:schemeClr val="accent2"/>
                </a:solidFill>
                <a:latin typeface="Verdana" charset="0"/>
                <a:ea typeface="楷体" charset="0"/>
                <a:cs typeface="楷体" charset="0"/>
              </a:defRPr>
            </a:lvl3pPr>
            <a:lvl4pPr marL="1600200" indent="-228600">
              <a:defRPr sz="3200" b="1">
                <a:solidFill>
                  <a:schemeClr val="accent2"/>
                </a:solidFill>
                <a:latin typeface="Verdana" charset="0"/>
                <a:ea typeface="楷体" charset="0"/>
                <a:cs typeface="楷体" charset="0"/>
              </a:defRPr>
            </a:lvl4pPr>
            <a:lvl5pPr marL="2057400" indent="-228600">
              <a:defRPr sz="3200" b="1">
                <a:solidFill>
                  <a:schemeClr val="accent2"/>
                </a:solidFill>
                <a:latin typeface="Verdana" charset="0"/>
                <a:ea typeface="楷体" charset="0"/>
                <a:cs typeface="楷体" charset="0"/>
              </a:defRPr>
            </a:lvl5pPr>
            <a:lvl6pPr marL="25146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6pPr>
            <a:lvl7pPr marL="29718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7pPr>
            <a:lvl8pPr marL="34290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8pPr>
            <a:lvl9pPr marL="3886200" indent="-228600" fontAlgn="base">
              <a:spcBef>
                <a:spcPct val="0"/>
              </a:spcBef>
              <a:spcAft>
                <a:spcPct val="0"/>
              </a:spcAft>
              <a:buFont typeface="Times New Roman" charset="0"/>
              <a:defRPr sz="3200" b="1">
                <a:solidFill>
                  <a:schemeClr val="accent2"/>
                </a:solidFill>
                <a:latin typeface="Verdana" charset="0"/>
                <a:ea typeface="楷体" charset="0"/>
                <a:cs typeface="楷体" charset="0"/>
              </a:defRPr>
            </a:lvl9pPr>
          </a:lstStyle>
          <a:p>
            <a:r>
              <a:rPr lang="zh-CN" altLang="en-US" sz="5400" b="0">
                <a:solidFill>
                  <a:srgbClr val="000000"/>
                </a:solidFill>
                <a:latin typeface="微软雅黑" charset="0"/>
                <a:ea typeface="微软雅黑" charset="0"/>
                <a:cs typeface="微软雅黑" charset="0"/>
              </a:rPr>
              <a:t>谢  谢</a:t>
            </a:r>
            <a:endParaRPr lang="en-US" altLang="zh-CN" sz="5400" b="0">
              <a:solidFill>
                <a:srgbClr val="000000"/>
              </a:solidFill>
              <a:latin typeface="微软雅黑" charset="0"/>
              <a:ea typeface="微软雅黑" charset="0"/>
              <a:cs typeface="微软雅黑" charset="0"/>
            </a:endParaRPr>
          </a:p>
        </p:txBody>
      </p:sp>
      <p:grpSp>
        <p:nvGrpSpPr>
          <p:cNvPr id="4" name="组合 41"/>
          <p:cNvGrpSpPr>
            <a:grpSpLocks noChangeAspect="1"/>
          </p:cNvGrpSpPr>
          <p:nvPr/>
        </p:nvGrpSpPr>
        <p:grpSpPr>
          <a:xfrm>
            <a:off x="2060970" y="3542499"/>
            <a:ext cx="668044" cy="668194"/>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Text" lastClr="000000"/>
                </a:solidFill>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defTabSz="913765">
                <a:buFont typeface="Times New Roman" pitchFamily="18" charset="0"/>
                <a:buNone/>
                <a:defRPr/>
              </a:pPr>
              <a:endParaRPr lang="zh-CN" altLang="en-US" kern="0" noProof="1">
                <a:solidFill>
                  <a:sysClr val="window" lastClr="FFFFFF"/>
                </a:solidFill>
                <a:latin typeface="Calibri" panose="020F0502020204030204"/>
                <a:ea typeface="宋体" panose="02010600030101010101" pitchFamily="2" charset="-122"/>
                <a:cs typeface="+mn-cs"/>
              </a:endParaRPr>
            </a:p>
          </p:txBody>
        </p:sp>
      </p:grpSp>
      <p:pic>
        <p:nvPicPr>
          <p:cNvPr id="45" name="Picture 6" descr="D:\360data\重要数据\桌面\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897313"/>
            <a:ext cx="966787" cy="231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椭圆 26"/>
          <p:cNvSpPr/>
          <p:nvPr/>
        </p:nvSpPr>
        <p:spPr bwMode="auto">
          <a:xfrm>
            <a:off x="3857625" y="1857375"/>
            <a:ext cx="1222375" cy="1222375"/>
          </a:xfrm>
          <a:prstGeom prst="ellipse">
            <a:avLst/>
          </a:prstGeom>
          <a:gradFill flip="none" rotWithShape="1">
            <a:gsLst>
              <a:gs pos="100000">
                <a:schemeClr val="bg1"/>
              </a:gs>
              <a:gs pos="0">
                <a:schemeClr val="bg1">
                  <a:lumMod val="75000"/>
                </a:schemeClr>
              </a:gs>
            </a:gsLst>
            <a:lin ang="8400000" scaled="0"/>
            <a:tileRect/>
          </a:gradFill>
          <a:ln w="28575">
            <a:noFill/>
          </a:ln>
          <a:effectLst>
            <a:outerShdw blurRad="317500" dist="228600" dir="72000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sz="2400" noProof="1">
              <a:solidFill>
                <a:srgbClr val="000000"/>
              </a:solidFill>
              <a:latin typeface="Verdana" charset="0"/>
              <a:ea typeface="宋体" charset="0"/>
              <a:cs typeface="宋体" charset="0"/>
            </a:endParaRPr>
          </a:p>
        </p:txBody>
      </p:sp>
    </p:spTree>
    <p:custDataLst>
      <p:tags r:id="rId1"/>
    </p:custData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nodeType="afterGroup">
                            <p:stCondLst>
                              <p:cond delay="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par>
                          <p:cTn id="16" fill="hold" nodeType="afterGroup">
                            <p:stCondLst>
                              <p:cond delay="500"/>
                            </p:stCondLst>
                            <p:childTnLst>
                              <p:par>
                                <p:cTn id="17" presetID="26" presetClass="emph" presetSubtype="0" fill="hold" nodeType="afterEffect">
                                  <p:stCondLst>
                                    <p:cond delay="0"/>
                                  </p:stCondLst>
                                  <p:childTnLst>
                                    <p:animEffect transition="out" filter="fade">
                                      <p:cBhvr>
                                        <p:cTn id="18" dur="500" tmFilter="0, 0; .2, .5; .8, .5; 1, 0"/>
                                        <p:tgtEl>
                                          <p:spTgt spid="2"/>
                                        </p:tgtEl>
                                      </p:cBhvr>
                                    </p:animEffect>
                                    <p:animScale>
                                      <p:cBhvr>
                                        <p:cTn id="19" dur="250" autoRev="1" fill="hold"/>
                                        <p:tgtEl>
                                          <p:spTgt spid="2"/>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3"/>
                                        </p:tgtEl>
                                      </p:cBhvr>
                                    </p:animEffect>
                                    <p:animScale>
                                      <p:cBhvr>
                                        <p:cTn id="22" dur="250" autoRev="1" fill="hold"/>
                                        <p:tgtEl>
                                          <p:spTgt spid="3"/>
                                        </p:tgtEl>
                                      </p:cBhvr>
                                      <p:by x="105000" y="105000"/>
                                    </p:animScale>
                                  </p:childTnLst>
                                </p:cTn>
                              </p:par>
                            </p:childTnLst>
                          </p:cTn>
                        </p:par>
                        <p:par>
                          <p:cTn id="23" fill="hold" nodeType="afterGroup">
                            <p:stCondLst>
                              <p:cond delay="1000"/>
                            </p:stCondLst>
                            <p:childTnLst>
                              <p:par>
                                <p:cTn id="24" presetID="16" presetClass="entr" presetSubtype="21"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inVertical)">
                                      <p:cBhvr>
                                        <p:cTn id="26" dur="500"/>
                                        <p:tgtEl>
                                          <p:spTgt spid="37"/>
                                        </p:tgtEl>
                                      </p:cBhvr>
                                    </p:animEffect>
                                  </p:childTnLst>
                                </p:cTn>
                              </p:par>
                            </p:childTnLst>
                          </p:cTn>
                        </p:par>
                        <p:par>
                          <p:cTn id="27" fill="hold" nodeType="afterGroup">
                            <p:stCondLst>
                              <p:cond delay="1500"/>
                            </p:stCondLst>
                            <p:childTnLst>
                              <p:par>
                                <p:cTn id="28" presetID="22" presetClass="entr" presetSubtype="4"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63" presetClass="path" presetSubtype="0" accel="50000" decel="50000" fill="hold" nodeType="withEffect">
                                  <p:stCondLst>
                                    <p:cond delay="0"/>
                                  </p:stCondLst>
                                  <p:childTnLst>
                                    <p:animMotion origin="layout" path="M -4.16667E-6 4.224E-6 L 0.47448 4.224E-6 " pathEditMode="relative" rAng="0" ptsTypes="AA">
                                      <p:cBhvr>
                                        <p:cTn id="32" dur="2000" fill="hold"/>
                                        <p:tgtEl>
                                          <p:spTgt spid="4"/>
                                        </p:tgtEl>
                                        <p:attrNameLst>
                                          <p:attrName>ppt_x,ppt_y</p:attrName>
                                        </p:attrNameLst>
                                      </p:cBhvr>
                                      <p:rCtr x="23700" y="0"/>
                                    </p:animMotion>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63" presetClass="path" presetSubtype="0" accel="50000" decel="50000" fill="hold" nodeType="withEffect">
                                  <p:stCondLst>
                                    <p:cond delay="0"/>
                                  </p:stCondLst>
                                  <p:childTnLst>
                                    <p:animMotion origin="layout" path="M -0.00556 0.00618 L 0.46701 0.00618 " pathEditMode="relative" rAng="0" ptsTypes="AA">
                                      <p:cBhvr>
                                        <p:cTn id="37" dur="2000" fill="hold"/>
                                        <p:tgtEl>
                                          <p:spTgt spid="45"/>
                                        </p:tgtEl>
                                        <p:attrNameLst>
                                          <p:attrName>ppt_x,ppt_y</p:attrName>
                                        </p:attrNameLst>
                                      </p:cBhvr>
                                      <p:rCtr x="23600" y="0"/>
                                    </p:animMotion>
                                  </p:childTnLst>
                                </p:cTn>
                              </p:par>
                              <p:par>
                                <p:cTn id="38" presetID="22" presetClass="entr" presetSubtype="8" fill="hold" grpId="0" nodeType="withEffect">
                                  <p:stCondLst>
                                    <p:cond delay="50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nodeType="afterGroup">
                            <p:stCondLst>
                              <p:cond delay="4000"/>
                            </p:stCondLst>
                            <p:childTnLst>
                              <p:par>
                                <p:cTn id="42" presetID="2" presetClass="exit" presetSubtype="4" fill="hold" nodeType="afterEffect">
                                  <p:stCondLst>
                                    <p:cond delay="0"/>
                                  </p:stCondLst>
                                  <p:childTnLst>
                                    <p:anim calcmode="lin" valueType="num">
                                      <p:cBhvr>
                                        <p:cTn id="43" dur="500"/>
                                        <p:tgtEl>
                                          <p:spTgt spid="45"/>
                                        </p:tgtEl>
                                        <p:attrNameLst>
                                          <p:attrName>ppt_x</p:attrName>
                                        </p:attrNameLst>
                                      </p:cBhvr>
                                      <p:tavLst>
                                        <p:tav tm="0">
                                          <p:val>
                                            <p:strVal val="ppt_x"/>
                                          </p:val>
                                        </p:tav>
                                        <p:tav tm="100000">
                                          <p:val>
                                            <p:strVal val="ppt_x"/>
                                          </p:val>
                                        </p:tav>
                                      </p:tavLst>
                                    </p:anim>
                                    <p:anim calcmode="lin" valueType="num">
                                      <p:cBhvr>
                                        <p:cTn id="44" dur="500"/>
                                        <p:tgtEl>
                                          <p:spTgt spid="45"/>
                                        </p:tgtEl>
                                        <p:attrNameLst>
                                          <p:attrName>ppt_y</p:attrName>
                                        </p:attrNameLst>
                                      </p:cBhvr>
                                      <p:tavLst>
                                        <p:tav tm="0">
                                          <p:val>
                                            <p:strVal val="ppt_y"/>
                                          </p:val>
                                        </p:tav>
                                        <p:tav tm="100000">
                                          <p:val>
                                            <p:strVal val="1+ppt_h/2"/>
                                          </p:val>
                                        </p:tav>
                                      </p:tavLst>
                                    </p:anim>
                                    <p:set>
                                      <p:cBhvr>
                                        <p:cTn id="45"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sp>
        <p:nvSpPr>
          <p:cNvPr id="33" name="文本框 32"/>
          <p:cNvSpPr txBox="1"/>
          <p:nvPr/>
        </p:nvSpPr>
        <p:spPr>
          <a:xfrm>
            <a:off x="1469123" y="846692"/>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政策背景</a:t>
            </a:r>
          </a:p>
        </p:txBody>
      </p:sp>
      <p:grpSp>
        <p:nvGrpSpPr>
          <p:cNvPr id="34" name="组合 17"/>
          <p:cNvGrpSpPr/>
          <p:nvPr/>
        </p:nvGrpSpPr>
        <p:grpSpPr>
          <a:xfrm>
            <a:off x="3859639" y="1916874"/>
            <a:ext cx="4550247" cy="1038225"/>
            <a:chOff x="5233132" y="1414127"/>
            <a:chExt cx="6066995" cy="1384300"/>
          </a:xfrm>
        </p:grpSpPr>
        <p:grpSp>
          <p:nvGrpSpPr>
            <p:cNvPr id="35" name="组合 18"/>
            <p:cNvGrpSpPr/>
            <p:nvPr/>
          </p:nvGrpSpPr>
          <p:grpSpPr>
            <a:xfrm>
              <a:off x="5346368" y="1414127"/>
              <a:ext cx="5953759" cy="1384300"/>
              <a:chOff x="5745331" y="1245980"/>
              <a:chExt cx="5953759" cy="1384300"/>
            </a:xfrm>
          </p:grpSpPr>
          <p:sp>
            <p:nvSpPr>
              <p:cNvPr id="37" name="MH_SubTitle_1"/>
              <p:cNvSpPr>
                <a:spLocks noChangeArrowheads="1"/>
              </p:cNvSpPr>
              <p:nvPr/>
            </p:nvSpPr>
            <p:spPr bwMode="auto">
              <a:xfrm flipH="1">
                <a:off x="5745331" y="1245980"/>
                <a:ext cx="2987040" cy="491067"/>
              </a:xfrm>
              <a:prstGeom prst="rect">
                <a:avLst/>
              </a:prstGeom>
              <a:noFill/>
            </p:spPr>
            <p:txBody>
              <a:bodyPr wrap="none" rtlCol="0">
                <a:spAutoFit/>
              </a:bodyPr>
              <a:lstStyle/>
              <a:p>
                <a:r>
                  <a:rPr lang="en-US" altLang="zh-CN" sz="1800" dirty="0">
                    <a:solidFill>
                      <a:srgbClr val="DD511C"/>
                    </a:solidFill>
                    <a:latin typeface="微软雅黑" panose="020B0503020204020204" pitchFamily="34" charset="-122"/>
                    <a:ea typeface="微软雅黑" panose="020B0503020204020204" pitchFamily="34" charset="-122"/>
                  </a:rPr>
                  <a:t>“</a:t>
                </a:r>
                <a:r>
                  <a:rPr lang="zh-CN" altLang="en-US" sz="1800" dirty="0">
                    <a:solidFill>
                      <a:srgbClr val="DD511C"/>
                    </a:solidFill>
                    <a:latin typeface="微软雅黑" panose="020B0503020204020204" pitchFamily="34" charset="-122"/>
                    <a:ea typeface="微软雅黑" panose="020B0503020204020204" pitchFamily="34" charset="-122"/>
                  </a:rPr>
                  <a:t>放管服</a:t>
                </a:r>
                <a:r>
                  <a:rPr lang="en-US" altLang="zh-CN" sz="1800" dirty="0">
                    <a:solidFill>
                      <a:srgbClr val="DD511C"/>
                    </a:solidFill>
                    <a:latin typeface="微软雅黑" panose="020B0503020204020204" pitchFamily="34" charset="-122"/>
                    <a:ea typeface="微软雅黑" panose="020B0503020204020204" pitchFamily="34" charset="-122"/>
                  </a:rPr>
                  <a:t>”</a:t>
                </a:r>
                <a:r>
                  <a:rPr lang="zh-CN" altLang="en-US" sz="1800" dirty="0">
                    <a:solidFill>
                      <a:srgbClr val="DD511C"/>
                    </a:solidFill>
                    <a:latin typeface="微软雅黑" panose="020B0503020204020204" pitchFamily="34" charset="-122"/>
                    <a:ea typeface="微软雅黑" panose="020B0503020204020204" pitchFamily="34" charset="-122"/>
                  </a:rPr>
                  <a:t>改革要求</a:t>
                </a:r>
              </a:p>
            </p:txBody>
          </p:sp>
          <p:sp>
            <p:nvSpPr>
              <p:cNvPr id="38" name="Rectangle 5"/>
              <p:cNvSpPr/>
              <p:nvPr/>
            </p:nvSpPr>
            <p:spPr bwMode="auto">
              <a:xfrm>
                <a:off x="5980704" y="1817480"/>
                <a:ext cx="5718386"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ysClr val="windowText" lastClr="000000"/>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sz="1400" dirty="0">
                    <a:solidFill>
                      <a:sysClr val="windowText" lastClr="000000">
                        <a:lumMod val="65000"/>
                        <a:lumOff val="35000"/>
                      </a:sysClr>
                    </a:solidFill>
                    <a:latin typeface="微软雅黑" panose="020B0503020204020204" pitchFamily="34" charset="-122"/>
                    <a:ea typeface="微软雅黑" panose="020B0503020204020204" pitchFamily="34" charset="-122"/>
                    <a:sym typeface="Gill Sans" charset="0"/>
                  </a:rPr>
                  <a:t>持续推进简政放权、放管结合、优化服务</a:t>
                </a:r>
              </a:p>
              <a:p>
                <a:pPr fontAlgn="base">
                  <a:lnSpc>
                    <a:spcPct val="150000"/>
                  </a:lnSpc>
                  <a:spcBef>
                    <a:spcPct val="0"/>
                  </a:spcBef>
                  <a:spcAft>
                    <a:spcPct val="0"/>
                  </a:spcAft>
                </a:pPr>
                <a:r>
                  <a:rPr lang="zh-CN" sz="1400" dirty="0">
                    <a:solidFill>
                      <a:sysClr val="windowText" lastClr="000000">
                        <a:lumMod val="65000"/>
                        <a:lumOff val="35000"/>
                      </a:sysClr>
                    </a:solidFill>
                    <a:latin typeface="微软雅黑" panose="020B0503020204020204" pitchFamily="34" charset="-122"/>
                    <a:ea typeface="微软雅黑" panose="020B0503020204020204" pitchFamily="34" charset="-122"/>
                    <a:cs typeface="Lato Light" charset="0"/>
                    <a:sym typeface="Gill Sans" charset="0"/>
                  </a:rPr>
                  <a:t>不断提高政府效能，实现市场活力和社会创造力释放</a:t>
                </a:r>
              </a:p>
            </p:txBody>
          </p:sp>
        </p:grpSp>
        <p:cxnSp>
          <p:nvCxnSpPr>
            <p:cNvPr id="36" name="直接连接符 21"/>
            <p:cNvCxnSpPr/>
            <p:nvPr/>
          </p:nvCxnSpPr>
          <p:spPr>
            <a:xfrm>
              <a:off x="5233132" y="1985192"/>
              <a:ext cx="2966458" cy="0"/>
            </a:xfrm>
            <a:prstGeom prst="line">
              <a:avLst/>
            </a:prstGeom>
            <a:noFill/>
            <a:ln w="19050" cap="flat" cmpd="sng" algn="ctr">
              <a:solidFill>
                <a:srgbClr val="E7E6E6">
                  <a:lumMod val="50000"/>
                </a:srgbClr>
              </a:solidFill>
              <a:prstDash val="sysDot"/>
              <a:miter lim="800000"/>
              <a:tailEnd type="oval"/>
            </a:ln>
            <a:effectLst/>
          </p:spPr>
        </p:cxnSp>
      </p:grpSp>
      <p:grpSp>
        <p:nvGrpSpPr>
          <p:cNvPr id="39" name="组合 22"/>
          <p:cNvGrpSpPr/>
          <p:nvPr/>
        </p:nvGrpSpPr>
        <p:grpSpPr>
          <a:xfrm>
            <a:off x="4006050" y="3321696"/>
            <a:ext cx="4526280" cy="435604"/>
            <a:chOff x="5739920" y="3088254"/>
            <a:chExt cx="6035039" cy="580806"/>
          </a:xfrm>
        </p:grpSpPr>
        <p:sp>
          <p:nvSpPr>
            <p:cNvPr id="40" name="MH_SubTitle_1"/>
            <p:cNvSpPr>
              <a:spLocks noChangeArrowheads="1"/>
            </p:cNvSpPr>
            <p:nvPr/>
          </p:nvSpPr>
          <p:spPr bwMode="auto">
            <a:xfrm flipH="1">
              <a:off x="5739920" y="3088254"/>
              <a:ext cx="6035039" cy="491067"/>
            </a:xfrm>
            <a:prstGeom prst="rect">
              <a:avLst/>
            </a:prstGeom>
            <a:noFill/>
          </p:spPr>
          <p:txBody>
            <a:bodyPr wrap="none" rtlCol="0">
              <a:spAutoFit/>
            </a:bodyPr>
            <a:lstStyle/>
            <a:p>
              <a:r>
                <a:rPr lang="zh-CN" altLang="en-US" sz="1800" dirty="0">
                  <a:solidFill>
                    <a:srgbClr val="E94744"/>
                  </a:solidFill>
                  <a:latin typeface="微软雅黑" panose="020B0503020204020204" pitchFamily="34" charset="-122"/>
                  <a:ea typeface="微软雅黑" panose="020B0503020204020204" pitchFamily="34" charset="-122"/>
                </a:rPr>
                <a:t>深化商事制度改革、优化营商环境总体要求</a:t>
              </a:r>
            </a:p>
          </p:txBody>
        </p:sp>
        <p:cxnSp>
          <p:nvCxnSpPr>
            <p:cNvPr id="41" name="直接连接符 26"/>
            <p:cNvCxnSpPr/>
            <p:nvPr/>
          </p:nvCxnSpPr>
          <p:spPr>
            <a:xfrm>
              <a:off x="5907805" y="3669060"/>
              <a:ext cx="2966458" cy="0"/>
            </a:xfrm>
            <a:prstGeom prst="line">
              <a:avLst/>
            </a:prstGeom>
            <a:noFill/>
            <a:ln w="19050" cap="flat" cmpd="sng" algn="ctr">
              <a:solidFill>
                <a:srgbClr val="E7E6E6">
                  <a:lumMod val="50000"/>
                </a:srgbClr>
              </a:solidFill>
              <a:prstDash val="sysDot"/>
              <a:miter lim="800000"/>
              <a:tailEnd type="oval"/>
            </a:ln>
            <a:effectLst/>
          </p:spPr>
        </p:cxnSp>
      </p:grpSp>
      <p:grpSp>
        <p:nvGrpSpPr>
          <p:cNvPr id="42" name="组合 27"/>
          <p:cNvGrpSpPr/>
          <p:nvPr/>
        </p:nvGrpSpPr>
        <p:grpSpPr>
          <a:xfrm>
            <a:off x="3842494" y="4549556"/>
            <a:ext cx="2995131" cy="380963"/>
            <a:chOff x="5210272" y="4924369"/>
            <a:chExt cx="3993508" cy="507950"/>
          </a:xfrm>
        </p:grpSpPr>
        <p:sp>
          <p:nvSpPr>
            <p:cNvPr id="43" name="MH_SubTitle_1"/>
            <p:cNvSpPr>
              <a:spLocks noChangeArrowheads="1"/>
            </p:cNvSpPr>
            <p:nvPr/>
          </p:nvSpPr>
          <p:spPr bwMode="auto">
            <a:xfrm flipH="1">
              <a:off x="5302340" y="4924369"/>
              <a:ext cx="3901440" cy="491067"/>
            </a:xfrm>
            <a:prstGeom prst="rect">
              <a:avLst/>
            </a:prstGeom>
            <a:noFill/>
          </p:spPr>
          <p:txBody>
            <a:bodyPr wrap="none" rtlCol="0">
              <a:spAutoFit/>
            </a:bodyPr>
            <a:lstStyle/>
            <a:p>
              <a:r>
                <a:rPr lang="zh-CN" altLang="en-US" sz="1800" dirty="0">
                  <a:solidFill>
                    <a:srgbClr val="009288"/>
                  </a:solidFill>
                  <a:latin typeface="微软雅黑" panose="020B0503020204020204" pitchFamily="34" charset="-122"/>
                  <a:ea typeface="微软雅黑" panose="020B0503020204020204" pitchFamily="34" charset="-122"/>
                </a:rPr>
                <a:t>银行企业开户服务有待提高</a:t>
              </a:r>
            </a:p>
          </p:txBody>
        </p:sp>
        <p:cxnSp>
          <p:nvCxnSpPr>
            <p:cNvPr id="44" name="直接连接符 31"/>
            <p:cNvCxnSpPr/>
            <p:nvPr/>
          </p:nvCxnSpPr>
          <p:spPr>
            <a:xfrm>
              <a:off x="5210272" y="5432319"/>
              <a:ext cx="2966458" cy="0"/>
            </a:xfrm>
            <a:prstGeom prst="line">
              <a:avLst/>
            </a:prstGeom>
            <a:noFill/>
            <a:ln w="19050" cap="flat" cmpd="sng" algn="ctr">
              <a:solidFill>
                <a:srgbClr val="E7E6E6">
                  <a:lumMod val="50000"/>
                </a:srgbClr>
              </a:solidFill>
              <a:prstDash val="sysDot"/>
              <a:miter lim="800000"/>
              <a:tailEnd type="oval"/>
            </a:ln>
            <a:effectLst/>
          </p:spPr>
        </p:cxnSp>
      </p:grpSp>
      <p:grpSp>
        <p:nvGrpSpPr>
          <p:cNvPr id="45" name="组合 32"/>
          <p:cNvGrpSpPr/>
          <p:nvPr/>
        </p:nvGrpSpPr>
        <p:grpSpPr>
          <a:xfrm>
            <a:off x="3022502" y="2060231"/>
            <a:ext cx="724182" cy="724182"/>
            <a:chOff x="4116949" y="1605269"/>
            <a:chExt cx="965576" cy="965576"/>
          </a:xfrm>
        </p:grpSpPr>
        <p:sp>
          <p:nvSpPr>
            <p:cNvPr id="46" name="椭圆 45"/>
            <p:cNvSpPr/>
            <p:nvPr/>
          </p:nvSpPr>
          <p:spPr>
            <a:xfrm>
              <a:off x="4116949" y="1605269"/>
              <a:ext cx="965576" cy="965576"/>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7" name="KSO_Shape"/>
            <p:cNvSpPr/>
            <p:nvPr/>
          </p:nvSpPr>
          <p:spPr bwMode="auto">
            <a:xfrm>
              <a:off x="4365794" y="1854116"/>
              <a:ext cx="467886" cy="467882"/>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ysClr val="window" lastClr="FFFFFF"/>
            </a:solidFill>
            <a:ln>
              <a:noFill/>
            </a:ln>
          </p:spPr>
          <p:txBody>
            <a:bodyPr anchor="ctr" anchorCtr="1"/>
            <a:lstStyle>
              <a:defPPr>
                <a:defRPr lang="zh-CN"/>
              </a:defPPr>
              <a:lvl1pPr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9pPr>
            </a:lstStyle>
            <a:p>
              <a:endParaRPr lang="zh-CN" altLang="en-US">
                <a:latin typeface="微软雅黑" panose="020B0503020204020204" pitchFamily="34" charset="-122"/>
                <a:ea typeface="微软雅黑" panose="020B0503020204020204" pitchFamily="34" charset="-122"/>
              </a:endParaRPr>
            </a:p>
          </p:txBody>
        </p:sp>
      </p:grpSp>
      <p:grpSp>
        <p:nvGrpSpPr>
          <p:cNvPr id="48" name="组合 49"/>
          <p:cNvGrpSpPr/>
          <p:nvPr/>
        </p:nvGrpSpPr>
        <p:grpSpPr>
          <a:xfrm>
            <a:off x="3286027" y="3293253"/>
            <a:ext cx="724182" cy="724182"/>
            <a:chOff x="4777349" y="3344972"/>
            <a:chExt cx="965576" cy="965576"/>
          </a:xfrm>
        </p:grpSpPr>
        <p:sp>
          <p:nvSpPr>
            <p:cNvPr id="78" name="椭圆 77"/>
            <p:cNvSpPr/>
            <p:nvPr/>
          </p:nvSpPr>
          <p:spPr>
            <a:xfrm>
              <a:off x="4777349" y="3344972"/>
              <a:ext cx="965576" cy="965576"/>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79" name="KSO_Shape"/>
            <p:cNvSpPr/>
            <p:nvPr/>
          </p:nvSpPr>
          <p:spPr bwMode="auto">
            <a:xfrm>
              <a:off x="4974429" y="3534853"/>
              <a:ext cx="546016" cy="509614"/>
            </a:xfrm>
            <a:custGeom>
              <a:avLst/>
              <a:gdLst>
                <a:gd name="T0" fmla="*/ 1264650 w 2063750"/>
                <a:gd name="T1" fmla="*/ 933236 h 1925638"/>
                <a:gd name="T2" fmla="*/ 1205010 w 2063750"/>
                <a:gd name="T3" fmla="*/ 981200 h 1925638"/>
                <a:gd name="T4" fmla="*/ 1169637 w 2063750"/>
                <a:gd name="T5" fmla="*/ 913641 h 1925638"/>
                <a:gd name="T6" fmla="*/ 1863628 w 2063750"/>
                <a:gd name="T7" fmla="*/ 619424 h 1925638"/>
                <a:gd name="T8" fmla="*/ 1873035 w 2063750"/>
                <a:gd name="T9" fmla="*/ 667280 h 1925638"/>
                <a:gd name="T10" fmla="*/ 1691374 w 2063750"/>
                <a:gd name="T11" fmla="*/ 669322 h 1925638"/>
                <a:gd name="T12" fmla="*/ 1696077 w 2063750"/>
                <a:gd name="T13" fmla="*/ 621175 h 1925638"/>
                <a:gd name="T14" fmla="*/ 742063 w 2063750"/>
                <a:gd name="T15" fmla="*/ 629637 h 1925638"/>
                <a:gd name="T16" fmla="*/ 727975 w 2063750"/>
                <a:gd name="T17" fmla="*/ 676034 h 1925638"/>
                <a:gd name="T18" fmla="*/ 550987 w 2063750"/>
                <a:gd name="T19" fmla="*/ 656483 h 1925638"/>
                <a:gd name="T20" fmla="*/ 577990 w 2063750"/>
                <a:gd name="T21" fmla="*/ 615922 h 1925638"/>
                <a:gd name="T22" fmla="*/ 1273128 w 2063750"/>
                <a:gd name="T23" fmla="*/ 560052 h 1925638"/>
                <a:gd name="T24" fmla="*/ 1196826 w 2063750"/>
                <a:gd name="T25" fmla="*/ 846374 h 1925638"/>
                <a:gd name="T26" fmla="*/ 1157651 w 2063750"/>
                <a:gd name="T27" fmla="*/ 551279 h 1925638"/>
                <a:gd name="T28" fmla="*/ 1196634 w 2063750"/>
                <a:gd name="T29" fmla="*/ 394965 h 1925638"/>
                <a:gd name="T30" fmla="*/ 1004375 w 2063750"/>
                <a:gd name="T31" fmla="*/ 453667 h 1925638"/>
                <a:gd name="T32" fmla="*/ 916159 w 2063750"/>
                <a:gd name="T33" fmla="*/ 617446 h 1925638"/>
                <a:gd name="T34" fmla="*/ 942243 w 2063750"/>
                <a:gd name="T35" fmla="*/ 775648 h 1925638"/>
                <a:gd name="T36" fmla="*/ 1065042 w 2063750"/>
                <a:gd name="T37" fmla="*/ 952636 h 1925638"/>
                <a:gd name="T38" fmla="*/ 1352258 w 2063750"/>
                <a:gd name="T39" fmla="*/ 1009577 h 1925638"/>
                <a:gd name="T40" fmla="*/ 1456007 w 2063750"/>
                <a:gd name="T41" fmla="*/ 831122 h 1925638"/>
                <a:gd name="T42" fmla="*/ 1514915 w 2063750"/>
                <a:gd name="T43" fmla="*/ 694346 h 1925638"/>
                <a:gd name="T44" fmla="*/ 1484729 w 2063750"/>
                <a:gd name="T45" fmla="*/ 506499 h 1925638"/>
                <a:gd name="T46" fmla="*/ 1323829 w 2063750"/>
                <a:gd name="T47" fmla="*/ 407879 h 1925638"/>
                <a:gd name="T48" fmla="*/ 1277230 w 2063750"/>
                <a:gd name="T49" fmla="*/ 330686 h 1925638"/>
                <a:gd name="T50" fmla="*/ 1483556 w 2063750"/>
                <a:gd name="T51" fmla="*/ 408467 h 1925638"/>
                <a:gd name="T52" fmla="*/ 1585840 w 2063750"/>
                <a:gd name="T53" fmla="*/ 598074 h 1925638"/>
                <a:gd name="T54" fmla="*/ 1556532 w 2063750"/>
                <a:gd name="T55" fmla="*/ 799717 h 1925638"/>
                <a:gd name="T56" fmla="*/ 1444577 w 2063750"/>
                <a:gd name="T57" fmla="*/ 953809 h 1925638"/>
                <a:gd name="T58" fmla="*/ 1379514 w 2063750"/>
                <a:gd name="T59" fmla="*/ 1234993 h 1925638"/>
                <a:gd name="T60" fmla="*/ 1224769 w 2063750"/>
                <a:gd name="T61" fmla="*/ 1299859 h 1925638"/>
                <a:gd name="T62" fmla="*/ 973458 w 2063750"/>
                <a:gd name="T63" fmla="*/ 1301550 h 1925638"/>
                <a:gd name="T64" fmla="*/ 884643 w 2063750"/>
                <a:gd name="T65" fmla="*/ 1352828 h 1925638"/>
                <a:gd name="T66" fmla="*/ 1171315 w 2063750"/>
                <a:gd name="T67" fmla="*/ 1381250 h 1925638"/>
                <a:gd name="T68" fmla="*/ 1609826 w 2063750"/>
                <a:gd name="T69" fmla="*/ 1205732 h 1925638"/>
                <a:gd name="T70" fmla="*/ 1769285 w 2063750"/>
                <a:gd name="T71" fmla="*/ 1202215 h 1925638"/>
                <a:gd name="T72" fmla="*/ 1698033 w 2063750"/>
                <a:gd name="T73" fmla="*/ 1343539 h 1925638"/>
                <a:gd name="T74" fmla="*/ 1830840 w 2063750"/>
                <a:gd name="T75" fmla="*/ 1309461 h 1925638"/>
                <a:gd name="T76" fmla="*/ 1902362 w 2063750"/>
                <a:gd name="T77" fmla="*/ 1344330 h 1925638"/>
                <a:gd name="T78" fmla="*/ 1805632 w 2063750"/>
                <a:gd name="T79" fmla="*/ 1426962 h 1925638"/>
                <a:gd name="T80" fmla="*/ 1115916 w 2063750"/>
                <a:gd name="T81" fmla="*/ 1759833 h 1925638"/>
                <a:gd name="T82" fmla="*/ 544327 w 2063750"/>
                <a:gd name="T83" fmla="*/ 1713829 h 1925638"/>
                <a:gd name="T84" fmla="*/ 50124 w 2063750"/>
                <a:gd name="T85" fmla="*/ 1388576 h 1925638"/>
                <a:gd name="T86" fmla="*/ 277587 w 2063750"/>
                <a:gd name="T87" fmla="*/ 1364841 h 1925638"/>
                <a:gd name="T88" fmla="*/ 557812 w 2063750"/>
                <a:gd name="T89" fmla="*/ 1209541 h 1925638"/>
                <a:gd name="T90" fmla="*/ 1023426 w 2063750"/>
                <a:gd name="T91" fmla="*/ 1057126 h 1925638"/>
                <a:gd name="T92" fmla="*/ 919090 w 2063750"/>
                <a:gd name="T93" fmla="*/ 864876 h 1925638"/>
                <a:gd name="T94" fmla="*/ 854320 w 2063750"/>
                <a:gd name="T95" fmla="*/ 707847 h 1925638"/>
                <a:gd name="T96" fmla="*/ 887730 w 2063750"/>
                <a:gd name="T97" fmla="*/ 478909 h 1925638"/>
                <a:gd name="T98" fmla="*/ 1065042 w 2063750"/>
                <a:gd name="T99" fmla="*/ 350938 h 1925638"/>
                <a:gd name="T100" fmla="*/ 1690144 w 2063750"/>
                <a:gd name="T101" fmla="*/ 203159 h 1925638"/>
                <a:gd name="T102" fmla="*/ 1700127 w 2063750"/>
                <a:gd name="T103" fmla="*/ 250943 h 1925638"/>
                <a:gd name="T104" fmla="*/ 1558014 w 2063750"/>
                <a:gd name="T105" fmla="*/ 348271 h 1925638"/>
                <a:gd name="T106" fmla="*/ 1655497 w 2063750"/>
                <a:gd name="T107" fmla="*/ 206383 h 1925638"/>
                <a:gd name="T108" fmla="*/ 904489 w 2063750"/>
                <a:gd name="T109" fmla="*/ 306056 h 1925638"/>
                <a:gd name="T110" fmla="*/ 895180 w 2063750"/>
                <a:gd name="T111" fmla="*/ 353841 h 1925638"/>
                <a:gd name="T112" fmla="*/ 757001 w 2063750"/>
                <a:gd name="T113" fmla="*/ 243028 h 1925638"/>
                <a:gd name="T114" fmla="*/ 779982 w 2063750"/>
                <a:gd name="T115" fmla="*/ 199933 h 1925638"/>
                <a:gd name="T116" fmla="*/ 1248509 w 2063750"/>
                <a:gd name="T117" fmla="*/ 28478 h 1925638"/>
                <a:gd name="T118" fmla="*/ 1217149 w 2063750"/>
                <a:gd name="T119" fmla="*/ 197882 h 1925638"/>
                <a:gd name="T120" fmla="*/ 1185497 w 2063750"/>
                <a:gd name="T121" fmla="*/ 28478 h 1925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063750" h="1925638">
                  <a:moveTo>
                    <a:pt x="1310496" y="957198"/>
                  </a:moveTo>
                  <a:lnTo>
                    <a:pt x="1315880" y="957198"/>
                  </a:lnTo>
                  <a:lnTo>
                    <a:pt x="1321581" y="957198"/>
                  </a:lnTo>
                  <a:lnTo>
                    <a:pt x="1326965" y="958465"/>
                  </a:lnTo>
                  <a:lnTo>
                    <a:pt x="1332032" y="959732"/>
                  </a:lnTo>
                  <a:lnTo>
                    <a:pt x="1337099" y="961316"/>
                  </a:lnTo>
                  <a:lnTo>
                    <a:pt x="1341850" y="963533"/>
                  </a:lnTo>
                  <a:lnTo>
                    <a:pt x="1346284" y="966383"/>
                  </a:lnTo>
                  <a:lnTo>
                    <a:pt x="1350718" y="969234"/>
                  </a:lnTo>
                  <a:lnTo>
                    <a:pt x="1354202" y="973035"/>
                  </a:lnTo>
                  <a:lnTo>
                    <a:pt x="1357685" y="976519"/>
                  </a:lnTo>
                  <a:lnTo>
                    <a:pt x="1360536" y="980637"/>
                  </a:lnTo>
                  <a:lnTo>
                    <a:pt x="1363386" y="985072"/>
                  </a:lnTo>
                  <a:lnTo>
                    <a:pt x="1365603" y="989506"/>
                  </a:lnTo>
                  <a:lnTo>
                    <a:pt x="1367503" y="994574"/>
                  </a:lnTo>
                  <a:lnTo>
                    <a:pt x="1369087" y="999959"/>
                  </a:lnTo>
                  <a:lnTo>
                    <a:pt x="1369720" y="1005344"/>
                  </a:lnTo>
                  <a:lnTo>
                    <a:pt x="1370037" y="1010728"/>
                  </a:lnTo>
                  <a:lnTo>
                    <a:pt x="1369720" y="1016113"/>
                  </a:lnTo>
                  <a:lnTo>
                    <a:pt x="1369087" y="1021181"/>
                  </a:lnTo>
                  <a:lnTo>
                    <a:pt x="1367503" y="1026566"/>
                  </a:lnTo>
                  <a:lnTo>
                    <a:pt x="1365603" y="1031634"/>
                  </a:lnTo>
                  <a:lnTo>
                    <a:pt x="1363386" y="1036385"/>
                  </a:lnTo>
                  <a:lnTo>
                    <a:pt x="1360536" y="1040503"/>
                  </a:lnTo>
                  <a:lnTo>
                    <a:pt x="1357685" y="1044620"/>
                  </a:lnTo>
                  <a:lnTo>
                    <a:pt x="1354202" y="1048738"/>
                  </a:lnTo>
                  <a:lnTo>
                    <a:pt x="1350718" y="1051906"/>
                  </a:lnTo>
                  <a:lnTo>
                    <a:pt x="1346284" y="1055073"/>
                  </a:lnTo>
                  <a:lnTo>
                    <a:pt x="1341850" y="1057290"/>
                  </a:lnTo>
                  <a:lnTo>
                    <a:pt x="1337099" y="1059507"/>
                  </a:lnTo>
                  <a:lnTo>
                    <a:pt x="1332032" y="1061408"/>
                  </a:lnTo>
                  <a:lnTo>
                    <a:pt x="1326965" y="1062675"/>
                  </a:lnTo>
                  <a:lnTo>
                    <a:pt x="1321581" y="1063308"/>
                  </a:lnTo>
                  <a:lnTo>
                    <a:pt x="1315880" y="1063625"/>
                  </a:lnTo>
                  <a:lnTo>
                    <a:pt x="1310496" y="1063308"/>
                  </a:lnTo>
                  <a:lnTo>
                    <a:pt x="1305428" y="1062675"/>
                  </a:lnTo>
                  <a:lnTo>
                    <a:pt x="1300361" y="1061408"/>
                  </a:lnTo>
                  <a:lnTo>
                    <a:pt x="1295294" y="1059507"/>
                  </a:lnTo>
                  <a:lnTo>
                    <a:pt x="1290543" y="1057290"/>
                  </a:lnTo>
                  <a:lnTo>
                    <a:pt x="1286109" y="1055073"/>
                  </a:lnTo>
                  <a:lnTo>
                    <a:pt x="1281992" y="1051906"/>
                  </a:lnTo>
                  <a:lnTo>
                    <a:pt x="1278191" y="1048738"/>
                  </a:lnTo>
                  <a:lnTo>
                    <a:pt x="1275024" y="1044620"/>
                  </a:lnTo>
                  <a:lnTo>
                    <a:pt x="1271857" y="1040503"/>
                  </a:lnTo>
                  <a:lnTo>
                    <a:pt x="1269324" y="1036385"/>
                  </a:lnTo>
                  <a:lnTo>
                    <a:pt x="1267107" y="1031634"/>
                  </a:lnTo>
                  <a:lnTo>
                    <a:pt x="1265206" y="1026566"/>
                  </a:lnTo>
                  <a:lnTo>
                    <a:pt x="1263940" y="1021181"/>
                  </a:lnTo>
                  <a:lnTo>
                    <a:pt x="1263306" y="1016113"/>
                  </a:lnTo>
                  <a:lnTo>
                    <a:pt x="1262989" y="1010728"/>
                  </a:lnTo>
                  <a:lnTo>
                    <a:pt x="1263306" y="1005344"/>
                  </a:lnTo>
                  <a:lnTo>
                    <a:pt x="1263940" y="999959"/>
                  </a:lnTo>
                  <a:lnTo>
                    <a:pt x="1265206" y="994574"/>
                  </a:lnTo>
                  <a:lnTo>
                    <a:pt x="1267107" y="989506"/>
                  </a:lnTo>
                  <a:lnTo>
                    <a:pt x="1269324" y="985072"/>
                  </a:lnTo>
                  <a:lnTo>
                    <a:pt x="1271857" y="980637"/>
                  </a:lnTo>
                  <a:lnTo>
                    <a:pt x="1275024" y="976519"/>
                  </a:lnTo>
                  <a:lnTo>
                    <a:pt x="1278191" y="973035"/>
                  </a:lnTo>
                  <a:lnTo>
                    <a:pt x="1281992" y="969234"/>
                  </a:lnTo>
                  <a:lnTo>
                    <a:pt x="1286109" y="966383"/>
                  </a:lnTo>
                  <a:lnTo>
                    <a:pt x="1290543" y="963533"/>
                  </a:lnTo>
                  <a:lnTo>
                    <a:pt x="1295294" y="961316"/>
                  </a:lnTo>
                  <a:lnTo>
                    <a:pt x="1300361" y="959732"/>
                  </a:lnTo>
                  <a:lnTo>
                    <a:pt x="1305428" y="958465"/>
                  </a:lnTo>
                  <a:lnTo>
                    <a:pt x="1310496" y="957198"/>
                  </a:lnTo>
                  <a:close/>
                  <a:moveTo>
                    <a:pt x="1856524" y="666750"/>
                  </a:moveTo>
                  <a:lnTo>
                    <a:pt x="2002690" y="666750"/>
                  </a:lnTo>
                  <a:lnTo>
                    <a:pt x="2005874" y="667066"/>
                  </a:lnTo>
                  <a:lnTo>
                    <a:pt x="2009695" y="667382"/>
                  </a:lnTo>
                  <a:lnTo>
                    <a:pt x="2012561" y="668330"/>
                  </a:lnTo>
                  <a:lnTo>
                    <a:pt x="2016064" y="669595"/>
                  </a:lnTo>
                  <a:lnTo>
                    <a:pt x="2018930" y="670859"/>
                  </a:lnTo>
                  <a:lnTo>
                    <a:pt x="2021796" y="672755"/>
                  </a:lnTo>
                  <a:lnTo>
                    <a:pt x="2024344" y="674335"/>
                  </a:lnTo>
                  <a:lnTo>
                    <a:pt x="2026891" y="676863"/>
                  </a:lnTo>
                  <a:lnTo>
                    <a:pt x="2029121" y="679076"/>
                  </a:lnTo>
                  <a:lnTo>
                    <a:pt x="2031031" y="681920"/>
                  </a:lnTo>
                  <a:lnTo>
                    <a:pt x="2032623" y="684764"/>
                  </a:lnTo>
                  <a:lnTo>
                    <a:pt x="2034216" y="687292"/>
                  </a:lnTo>
                  <a:lnTo>
                    <a:pt x="2035489" y="690769"/>
                  </a:lnTo>
                  <a:lnTo>
                    <a:pt x="2036126" y="693929"/>
                  </a:lnTo>
                  <a:lnTo>
                    <a:pt x="2036763" y="697405"/>
                  </a:lnTo>
                  <a:lnTo>
                    <a:pt x="2036763" y="700566"/>
                  </a:lnTo>
                  <a:lnTo>
                    <a:pt x="2036763" y="704358"/>
                  </a:lnTo>
                  <a:lnTo>
                    <a:pt x="2036126" y="707834"/>
                  </a:lnTo>
                  <a:lnTo>
                    <a:pt x="2035489" y="710995"/>
                  </a:lnTo>
                  <a:lnTo>
                    <a:pt x="2034216" y="714155"/>
                  </a:lnTo>
                  <a:lnTo>
                    <a:pt x="2032623" y="716999"/>
                  </a:lnTo>
                  <a:lnTo>
                    <a:pt x="2031031" y="720160"/>
                  </a:lnTo>
                  <a:lnTo>
                    <a:pt x="2029121" y="722688"/>
                  </a:lnTo>
                  <a:lnTo>
                    <a:pt x="2026891" y="724900"/>
                  </a:lnTo>
                  <a:lnTo>
                    <a:pt x="2024344" y="727112"/>
                  </a:lnTo>
                  <a:lnTo>
                    <a:pt x="2021796" y="729009"/>
                  </a:lnTo>
                  <a:lnTo>
                    <a:pt x="2018930" y="730905"/>
                  </a:lnTo>
                  <a:lnTo>
                    <a:pt x="2016064" y="732169"/>
                  </a:lnTo>
                  <a:lnTo>
                    <a:pt x="2012561" y="733433"/>
                  </a:lnTo>
                  <a:lnTo>
                    <a:pt x="2009695" y="734381"/>
                  </a:lnTo>
                  <a:lnTo>
                    <a:pt x="2005874" y="734697"/>
                  </a:lnTo>
                  <a:lnTo>
                    <a:pt x="2002690" y="735013"/>
                  </a:lnTo>
                  <a:lnTo>
                    <a:pt x="1856524" y="735013"/>
                  </a:lnTo>
                  <a:lnTo>
                    <a:pt x="1853339" y="734697"/>
                  </a:lnTo>
                  <a:lnTo>
                    <a:pt x="1849518" y="734381"/>
                  </a:lnTo>
                  <a:lnTo>
                    <a:pt x="1846652" y="733433"/>
                  </a:lnTo>
                  <a:lnTo>
                    <a:pt x="1843149" y="732169"/>
                  </a:lnTo>
                  <a:lnTo>
                    <a:pt x="1840283" y="730905"/>
                  </a:lnTo>
                  <a:lnTo>
                    <a:pt x="1837417" y="729009"/>
                  </a:lnTo>
                  <a:lnTo>
                    <a:pt x="1834870" y="727112"/>
                  </a:lnTo>
                  <a:lnTo>
                    <a:pt x="1832322" y="724900"/>
                  </a:lnTo>
                  <a:lnTo>
                    <a:pt x="1830093" y="722688"/>
                  </a:lnTo>
                  <a:lnTo>
                    <a:pt x="1828182" y="720160"/>
                  </a:lnTo>
                  <a:lnTo>
                    <a:pt x="1826590" y="716999"/>
                  </a:lnTo>
                  <a:lnTo>
                    <a:pt x="1824998" y="714155"/>
                  </a:lnTo>
                  <a:lnTo>
                    <a:pt x="1823724" y="710995"/>
                  </a:lnTo>
                  <a:lnTo>
                    <a:pt x="1823087" y="707834"/>
                  </a:lnTo>
                  <a:lnTo>
                    <a:pt x="1822450" y="704358"/>
                  </a:lnTo>
                  <a:lnTo>
                    <a:pt x="1822450" y="700566"/>
                  </a:lnTo>
                  <a:lnTo>
                    <a:pt x="1822450" y="697405"/>
                  </a:lnTo>
                  <a:lnTo>
                    <a:pt x="1823087" y="693929"/>
                  </a:lnTo>
                  <a:lnTo>
                    <a:pt x="1823724" y="690769"/>
                  </a:lnTo>
                  <a:lnTo>
                    <a:pt x="1824998" y="687292"/>
                  </a:lnTo>
                  <a:lnTo>
                    <a:pt x="1826590" y="684764"/>
                  </a:lnTo>
                  <a:lnTo>
                    <a:pt x="1828182" y="681920"/>
                  </a:lnTo>
                  <a:lnTo>
                    <a:pt x="1830093" y="679076"/>
                  </a:lnTo>
                  <a:lnTo>
                    <a:pt x="1832322" y="676863"/>
                  </a:lnTo>
                  <a:lnTo>
                    <a:pt x="1834870" y="674335"/>
                  </a:lnTo>
                  <a:lnTo>
                    <a:pt x="1837417" y="672755"/>
                  </a:lnTo>
                  <a:lnTo>
                    <a:pt x="1840283" y="670859"/>
                  </a:lnTo>
                  <a:lnTo>
                    <a:pt x="1843149" y="669595"/>
                  </a:lnTo>
                  <a:lnTo>
                    <a:pt x="1846652" y="668330"/>
                  </a:lnTo>
                  <a:lnTo>
                    <a:pt x="1849518" y="667382"/>
                  </a:lnTo>
                  <a:lnTo>
                    <a:pt x="1853339" y="667066"/>
                  </a:lnTo>
                  <a:lnTo>
                    <a:pt x="1856524" y="666750"/>
                  </a:lnTo>
                  <a:close/>
                  <a:moveTo>
                    <a:pt x="629654" y="666750"/>
                  </a:moveTo>
                  <a:lnTo>
                    <a:pt x="775285" y="666750"/>
                  </a:lnTo>
                  <a:lnTo>
                    <a:pt x="778783" y="667066"/>
                  </a:lnTo>
                  <a:lnTo>
                    <a:pt x="781962" y="667382"/>
                  </a:lnTo>
                  <a:lnTo>
                    <a:pt x="785460" y="668330"/>
                  </a:lnTo>
                  <a:lnTo>
                    <a:pt x="788640" y="669595"/>
                  </a:lnTo>
                  <a:lnTo>
                    <a:pt x="791819" y="670859"/>
                  </a:lnTo>
                  <a:lnTo>
                    <a:pt x="794363" y="672755"/>
                  </a:lnTo>
                  <a:lnTo>
                    <a:pt x="797225" y="674335"/>
                  </a:lnTo>
                  <a:lnTo>
                    <a:pt x="799451" y="676863"/>
                  </a:lnTo>
                  <a:lnTo>
                    <a:pt x="801677" y="679076"/>
                  </a:lnTo>
                  <a:lnTo>
                    <a:pt x="803902" y="681920"/>
                  </a:lnTo>
                  <a:lnTo>
                    <a:pt x="805492" y="684764"/>
                  </a:lnTo>
                  <a:lnTo>
                    <a:pt x="806764" y="687292"/>
                  </a:lnTo>
                  <a:lnTo>
                    <a:pt x="808036" y="690769"/>
                  </a:lnTo>
                  <a:lnTo>
                    <a:pt x="808990" y="693929"/>
                  </a:lnTo>
                  <a:lnTo>
                    <a:pt x="809626" y="697405"/>
                  </a:lnTo>
                  <a:lnTo>
                    <a:pt x="809626" y="700566"/>
                  </a:lnTo>
                  <a:lnTo>
                    <a:pt x="809626" y="704358"/>
                  </a:lnTo>
                  <a:lnTo>
                    <a:pt x="808990" y="707834"/>
                  </a:lnTo>
                  <a:lnTo>
                    <a:pt x="808036" y="710995"/>
                  </a:lnTo>
                  <a:lnTo>
                    <a:pt x="806764" y="714155"/>
                  </a:lnTo>
                  <a:lnTo>
                    <a:pt x="805492" y="716999"/>
                  </a:lnTo>
                  <a:lnTo>
                    <a:pt x="803902" y="720160"/>
                  </a:lnTo>
                  <a:lnTo>
                    <a:pt x="801677" y="722688"/>
                  </a:lnTo>
                  <a:lnTo>
                    <a:pt x="799451" y="724900"/>
                  </a:lnTo>
                  <a:lnTo>
                    <a:pt x="797225" y="727112"/>
                  </a:lnTo>
                  <a:lnTo>
                    <a:pt x="794363" y="729009"/>
                  </a:lnTo>
                  <a:lnTo>
                    <a:pt x="791819" y="730905"/>
                  </a:lnTo>
                  <a:lnTo>
                    <a:pt x="788640" y="732169"/>
                  </a:lnTo>
                  <a:lnTo>
                    <a:pt x="785460" y="733433"/>
                  </a:lnTo>
                  <a:lnTo>
                    <a:pt x="781962" y="734381"/>
                  </a:lnTo>
                  <a:lnTo>
                    <a:pt x="778783" y="734697"/>
                  </a:lnTo>
                  <a:lnTo>
                    <a:pt x="775285" y="735013"/>
                  </a:lnTo>
                  <a:lnTo>
                    <a:pt x="629654" y="735013"/>
                  </a:lnTo>
                  <a:lnTo>
                    <a:pt x="626156" y="734697"/>
                  </a:lnTo>
                  <a:lnTo>
                    <a:pt x="622976" y="734381"/>
                  </a:lnTo>
                  <a:lnTo>
                    <a:pt x="619479" y="733433"/>
                  </a:lnTo>
                  <a:lnTo>
                    <a:pt x="616299" y="732169"/>
                  </a:lnTo>
                  <a:lnTo>
                    <a:pt x="613119" y="730905"/>
                  </a:lnTo>
                  <a:lnTo>
                    <a:pt x="610576" y="729009"/>
                  </a:lnTo>
                  <a:lnTo>
                    <a:pt x="607714" y="727112"/>
                  </a:lnTo>
                  <a:lnTo>
                    <a:pt x="605488" y="724900"/>
                  </a:lnTo>
                  <a:lnTo>
                    <a:pt x="603262" y="722688"/>
                  </a:lnTo>
                  <a:lnTo>
                    <a:pt x="601036" y="720160"/>
                  </a:lnTo>
                  <a:lnTo>
                    <a:pt x="599447" y="716999"/>
                  </a:lnTo>
                  <a:lnTo>
                    <a:pt x="598175" y="714155"/>
                  </a:lnTo>
                  <a:lnTo>
                    <a:pt x="596903" y="710995"/>
                  </a:lnTo>
                  <a:lnTo>
                    <a:pt x="596267" y="707834"/>
                  </a:lnTo>
                  <a:lnTo>
                    <a:pt x="595313" y="704358"/>
                  </a:lnTo>
                  <a:lnTo>
                    <a:pt x="595313" y="700566"/>
                  </a:lnTo>
                  <a:lnTo>
                    <a:pt x="595313" y="697405"/>
                  </a:lnTo>
                  <a:lnTo>
                    <a:pt x="596267" y="693929"/>
                  </a:lnTo>
                  <a:lnTo>
                    <a:pt x="596903" y="690769"/>
                  </a:lnTo>
                  <a:lnTo>
                    <a:pt x="598175" y="687292"/>
                  </a:lnTo>
                  <a:lnTo>
                    <a:pt x="599447" y="684764"/>
                  </a:lnTo>
                  <a:lnTo>
                    <a:pt x="601036" y="681920"/>
                  </a:lnTo>
                  <a:lnTo>
                    <a:pt x="603262" y="679076"/>
                  </a:lnTo>
                  <a:lnTo>
                    <a:pt x="605488" y="676863"/>
                  </a:lnTo>
                  <a:lnTo>
                    <a:pt x="607714" y="674335"/>
                  </a:lnTo>
                  <a:lnTo>
                    <a:pt x="610576" y="672755"/>
                  </a:lnTo>
                  <a:lnTo>
                    <a:pt x="613119" y="670859"/>
                  </a:lnTo>
                  <a:lnTo>
                    <a:pt x="616299" y="669595"/>
                  </a:lnTo>
                  <a:lnTo>
                    <a:pt x="619479" y="668330"/>
                  </a:lnTo>
                  <a:lnTo>
                    <a:pt x="622976" y="667382"/>
                  </a:lnTo>
                  <a:lnTo>
                    <a:pt x="626156" y="667066"/>
                  </a:lnTo>
                  <a:lnTo>
                    <a:pt x="629654" y="666750"/>
                  </a:lnTo>
                  <a:close/>
                  <a:moveTo>
                    <a:pt x="1315880" y="528637"/>
                  </a:moveTo>
                  <a:lnTo>
                    <a:pt x="1321897" y="528954"/>
                  </a:lnTo>
                  <a:lnTo>
                    <a:pt x="1327598" y="529904"/>
                  </a:lnTo>
                  <a:lnTo>
                    <a:pt x="1333615" y="531805"/>
                  </a:lnTo>
                  <a:lnTo>
                    <a:pt x="1339316" y="534655"/>
                  </a:lnTo>
                  <a:lnTo>
                    <a:pt x="1345017" y="537823"/>
                  </a:lnTo>
                  <a:lnTo>
                    <a:pt x="1350084" y="541941"/>
                  </a:lnTo>
                  <a:lnTo>
                    <a:pt x="1354835" y="546375"/>
                  </a:lnTo>
                  <a:lnTo>
                    <a:pt x="1359586" y="551760"/>
                  </a:lnTo>
                  <a:lnTo>
                    <a:pt x="1364020" y="557778"/>
                  </a:lnTo>
                  <a:lnTo>
                    <a:pt x="1367503" y="564430"/>
                  </a:lnTo>
                  <a:lnTo>
                    <a:pt x="1370987" y="571398"/>
                  </a:lnTo>
                  <a:lnTo>
                    <a:pt x="1373837" y="579634"/>
                  </a:lnTo>
                  <a:lnTo>
                    <a:pt x="1375104" y="583751"/>
                  </a:lnTo>
                  <a:lnTo>
                    <a:pt x="1376371" y="588186"/>
                  </a:lnTo>
                  <a:lnTo>
                    <a:pt x="1377955" y="597055"/>
                  </a:lnTo>
                  <a:lnTo>
                    <a:pt x="1379222" y="606557"/>
                  </a:lnTo>
                  <a:lnTo>
                    <a:pt x="1379538" y="616377"/>
                  </a:lnTo>
                  <a:lnTo>
                    <a:pt x="1379222" y="627463"/>
                  </a:lnTo>
                  <a:lnTo>
                    <a:pt x="1378905" y="637915"/>
                  </a:lnTo>
                  <a:lnTo>
                    <a:pt x="1378588" y="647101"/>
                  </a:lnTo>
                  <a:lnTo>
                    <a:pt x="1377955" y="655970"/>
                  </a:lnTo>
                  <a:lnTo>
                    <a:pt x="1376054" y="673074"/>
                  </a:lnTo>
                  <a:lnTo>
                    <a:pt x="1373204" y="690179"/>
                  </a:lnTo>
                  <a:lnTo>
                    <a:pt x="1370037" y="706967"/>
                  </a:lnTo>
                  <a:lnTo>
                    <a:pt x="1366237" y="725021"/>
                  </a:lnTo>
                  <a:lnTo>
                    <a:pt x="1361803" y="745293"/>
                  </a:lnTo>
                  <a:lnTo>
                    <a:pt x="1357369" y="769366"/>
                  </a:lnTo>
                  <a:lnTo>
                    <a:pt x="1352301" y="797873"/>
                  </a:lnTo>
                  <a:lnTo>
                    <a:pt x="1346917" y="830815"/>
                  </a:lnTo>
                  <a:lnTo>
                    <a:pt x="1344384" y="849503"/>
                  </a:lnTo>
                  <a:lnTo>
                    <a:pt x="1341533" y="870092"/>
                  </a:lnTo>
                  <a:lnTo>
                    <a:pt x="1338683" y="892264"/>
                  </a:lnTo>
                  <a:lnTo>
                    <a:pt x="1335832" y="916654"/>
                  </a:lnTo>
                  <a:lnTo>
                    <a:pt x="1296561" y="916654"/>
                  </a:lnTo>
                  <a:lnTo>
                    <a:pt x="1293710" y="892264"/>
                  </a:lnTo>
                  <a:lnTo>
                    <a:pt x="1290860" y="870092"/>
                  </a:lnTo>
                  <a:lnTo>
                    <a:pt x="1288326" y="849820"/>
                  </a:lnTo>
                  <a:lnTo>
                    <a:pt x="1285792" y="831132"/>
                  </a:lnTo>
                  <a:lnTo>
                    <a:pt x="1280092" y="797873"/>
                  </a:lnTo>
                  <a:lnTo>
                    <a:pt x="1275341" y="769366"/>
                  </a:lnTo>
                  <a:lnTo>
                    <a:pt x="1270590" y="745293"/>
                  </a:lnTo>
                  <a:lnTo>
                    <a:pt x="1266473" y="725021"/>
                  </a:lnTo>
                  <a:lnTo>
                    <a:pt x="1262356" y="706967"/>
                  </a:lnTo>
                  <a:lnTo>
                    <a:pt x="1258872" y="690179"/>
                  </a:lnTo>
                  <a:lnTo>
                    <a:pt x="1256339" y="673074"/>
                  </a:lnTo>
                  <a:lnTo>
                    <a:pt x="1254438" y="655970"/>
                  </a:lnTo>
                  <a:lnTo>
                    <a:pt x="1253805" y="647101"/>
                  </a:lnTo>
                  <a:lnTo>
                    <a:pt x="1252855" y="637915"/>
                  </a:lnTo>
                  <a:lnTo>
                    <a:pt x="1252538" y="627463"/>
                  </a:lnTo>
                  <a:lnTo>
                    <a:pt x="1252538" y="616377"/>
                  </a:lnTo>
                  <a:lnTo>
                    <a:pt x="1252855" y="606557"/>
                  </a:lnTo>
                  <a:lnTo>
                    <a:pt x="1254122" y="597055"/>
                  </a:lnTo>
                  <a:lnTo>
                    <a:pt x="1255705" y="588186"/>
                  </a:lnTo>
                  <a:lnTo>
                    <a:pt x="1256972" y="583751"/>
                  </a:lnTo>
                  <a:lnTo>
                    <a:pt x="1258239" y="579634"/>
                  </a:lnTo>
                  <a:lnTo>
                    <a:pt x="1261406" y="571398"/>
                  </a:lnTo>
                  <a:lnTo>
                    <a:pt x="1264573" y="564430"/>
                  </a:lnTo>
                  <a:lnTo>
                    <a:pt x="1268374" y="557778"/>
                  </a:lnTo>
                  <a:lnTo>
                    <a:pt x="1272807" y="551760"/>
                  </a:lnTo>
                  <a:lnTo>
                    <a:pt x="1277241" y="546375"/>
                  </a:lnTo>
                  <a:lnTo>
                    <a:pt x="1281992" y="541941"/>
                  </a:lnTo>
                  <a:lnTo>
                    <a:pt x="1287376" y="537823"/>
                  </a:lnTo>
                  <a:lnTo>
                    <a:pt x="1293077" y="534655"/>
                  </a:lnTo>
                  <a:lnTo>
                    <a:pt x="1298778" y="531805"/>
                  </a:lnTo>
                  <a:lnTo>
                    <a:pt x="1304162" y="529904"/>
                  </a:lnTo>
                  <a:lnTo>
                    <a:pt x="1310179" y="528954"/>
                  </a:lnTo>
                  <a:lnTo>
                    <a:pt x="1315880" y="528637"/>
                  </a:lnTo>
                  <a:close/>
                  <a:moveTo>
                    <a:pt x="1316038" y="427125"/>
                  </a:moveTo>
                  <a:lnTo>
                    <a:pt x="1306196" y="427443"/>
                  </a:lnTo>
                  <a:lnTo>
                    <a:pt x="1296353" y="427761"/>
                  </a:lnTo>
                  <a:lnTo>
                    <a:pt x="1283971" y="428715"/>
                  </a:lnTo>
                  <a:lnTo>
                    <a:pt x="1269048" y="430622"/>
                  </a:lnTo>
                  <a:lnTo>
                    <a:pt x="1252221" y="432529"/>
                  </a:lnTo>
                  <a:lnTo>
                    <a:pt x="1233806" y="435390"/>
                  </a:lnTo>
                  <a:lnTo>
                    <a:pt x="1224281" y="437615"/>
                  </a:lnTo>
                  <a:lnTo>
                    <a:pt x="1214121" y="439523"/>
                  </a:lnTo>
                  <a:lnTo>
                    <a:pt x="1204278" y="441748"/>
                  </a:lnTo>
                  <a:lnTo>
                    <a:pt x="1193483" y="444609"/>
                  </a:lnTo>
                  <a:lnTo>
                    <a:pt x="1183323" y="447470"/>
                  </a:lnTo>
                  <a:lnTo>
                    <a:pt x="1172528" y="450967"/>
                  </a:lnTo>
                  <a:lnTo>
                    <a:pt x="1161733" y="454463"/>
                  </a:lnTo>
                  <a:lnTo>
                    <a:pt x="1150938" y="458914"/>
                  </a:lnTo>
                  <a:lnTo>
                    <a:pt x="1140143" y="463364"/>
                  </a:lnTo>
                  <a:lnTo>
                    <a:pt x="1129348" y="467814"/>
                  </a:lnTo>
                  <a:lnTo>
                    <a:pt x="1118871" y="473218"/>
                  </a:lnTo>
                  <a:lnTo>
                    <a:pt x="1108393" y="478940"/>
                  </a:lnTo>
                  <a:lnTo>
                    <a:pt x="1097916" y="484980"/>
                  </a:lnTo>
                  <a:lnTo>
                    <a:pt x="1088073" y="491338"/>
                  </a:lnTo>
                  <a:lnTo>
                    <a:pt x="1078231" y="498331"/>
                  </a:lnTo>
                  <a:lnTo>
                    <a:pt x="1069023" y="505960"/>
                  </a:lnTo>
                  <a:lnTo>
                    <a:pt x="1059498" y="514225"/>
                  </a:lnTo>
                  <a:lnTo>
                    <a:pt x="1050926" y="522808"/>
                  </a:lnTo>
                  <a:lnTo>
                    <a:pt x="1043623" y="530755"/>
                  </a:lnTo>
                  <a:lnTo>
                    <a:pt x="1036638" y="539656"/>
                  </a:lnTo>
                  <a:lnTo>
                    <a:pt x="1029971" y="548557"/>
                  </a:lnTo>
                  <a:lnTo>
                    <a:pt x="1023938" y="557775"/>
                  </a:lnTo>
                  <a:lnTo>
                    <a:pt x="1018541" y="567312"/>
                  </a:lnTo>
                  <a:lnTo>
                    <a:pt x="1013461" y="577166"/>
                  </a:lnTo>
                  <a:lnTo>
                    <a:pt x="1009333" y="587656"/>
                  </a:lnTo>
                  <a:lnTo>
                    <a:pt x="1005206" y="598464"/>
                  </a:lnTo>
                  <a:lnTo>
                    <a:pt x="1001713" y="608954"/>
                  </a:lnTo>
                  <a:lnTo>
                    <a:pt x="998856" y="620398"/>
                  </a:lnTo>
                  <a:lnTo>
                    <a:pt x="996633" y="632160"/>
                  </a:lnTo>
                  <a:lnTo>
                    <a:pt x="994728" y="643922"/>
                  </a:lnTo>
                  <a:lnTo>
                    <a:pt x="993458" y="656319"/>
                  </a:lnTo>
                  <a:lnTo>
                    <a:pt x="992506" y="668716"/>
                  </a:lnTo>
                  <a:lnTo>
                    <a:pt x="992506" y="681750"/>
                  </a:lnTo>
                  <a:lnTo>
                    <a:pt x="992506" y="694783"/>
                  </a:lnTo>
                  <a:lnTo>
                    <a:pt x="993141" y="707498"/>
                  </a:lnTo>
                  <a:lnTo>
                    <a:pt x="994093" y="719260"/>
                  </a:lnTo>
                  <a:lnTo>
                    <a:pt x="994728" y="730704"/>
                  </a:lnTo>
                  <a:lnTo>
                    <a:pt x="996316" y="741829"/>
                  </a:lnTo>
                  <a:lnTo>
                    <a:pt x="997586" y="752002"/>
                  </a:lnTo>
                  <a:lnTo>
                    <a:pt x="998856" y="762174"/>
                  </a:lnTo>
                  <a:lnTo>
                    <a:pt x="1000443" y="771393"/>
                  </a:lnTo>
                  <a:lnTo>
                    <a:pt x="1002031" y="780611"/>
                  </a:lnTo>
                  <a:lnTo>
                    <a:pt x="1003936" y="789194"/>
                  </a:lnTo>
                  <a:lnTo>
                    <a:pt x="1005841" y="797777"/>
                  </a:lnTo>
                  <a:lnTo>
                    <a:pt x="1008063" y="805724"/>
                  </a:lnTo>
                  <a:lnTo>
                    <a:pt x="1010603" y="813035"/>
                  </a:lnTo>
                  <a:lnTo>
                    <a:pt x="1012826" y="820347"/>
                  </a:lnTo>
                  <a:lnTo>
                    <a:pt x="1015683" y="827022"/>
                  </a:lnTo>
                  <a:lnTo>
                    <a:pt x="1018223" y="833698"/>
                  </a:lnTo>
                  <a:lnTo>
                    <a:pt x="1020763" y="840055"/>
                  </a:lnTo>
                  <a:lnTo>
                    <a:pt x="1023621" y="846095"/>
                  </a:lnTo>
                  <a:lnTo>
                    <a:pt x="1026478" y="851817"/>
                  </a:lnTo>
                  <a:lnTo>
                    <a:pt x="1032828" y="862943"/>
                  </a:lnTo>
                  <a:lnTo>
                    <a:pt x="1039496" y="872797"/>
                  </a:lnTo>
                  <a:lnTo>
                    <a:pt x="1046481" y="882652"/>
                  </a:lnTo>
                  <a:lnTo>
                    <a:pt x="1053466" y="891552"/>
                  </a:lnTo>
                  <a:lnTo>
                    <a:pt x="1061086" y="900135"/>
                  </a:lnTo>
                  <a:lnTo>
                    <a:pt x="1076643" y="917301"/>
                  </a:lnTo>
                  <a:lnTo>
                    <a:pt x="1091883" y="934467"/>
                  </a:lnTo>
                  <a:lnTo>
                    <a:pt x="1099821" y="943367"/>
                  </a:lnTo>
                  <a:lnTo>
                    <a:pt x="1107441" y="952904"/>
                  </a:lnTo>
                  <a:lnTo>
                    <a:pt x="1115061" y="962758"/>
                  </a:lnTo>
                  <a:lnTo>
                    <a:pt x="1122681" y="973566"/>
                  </a:lnTo>
                  <a:lnTo>
                    <a:pt x="1129983" y="985010"/>
                  </a:lnTo>
                  <a:lnTo>
                    <a:pt x="1136968" y="996772"/>
                  </a:lnTo>
                  <a:lnTo>
                    <a:pt x="1143953" y="1009805"/>
                  </a:lnTo>
                  <a:lnTo>
                    <a:pt x="1150938" y="1024427"/>
                  </a:lnTo>
                  <a:lnTo>
                    <a:pt x="1153796" y="1031739"/>
                  </a:lnTo>
                  <a:lnTo>
                    <a:pt x="1157288" y="1039686"/>
                  </a:lnTo>
                  <a:lnTo>
                    <a:pt x="1160146" y="1047633"/>
                  </a:lnTo>
                  <a:lnTo>
                    <a:pt x="1162686" y="1056216"/>
                  </a:lnTo>
                  <a:lnTo>
                    <a:pt x="1165543" y="1064799"/>
                  </a:lnTo>
                  <a:lnTo>
                    <a:pt x="1168083" y="1074017"/>
                  </a:lnTo>
                  <a:lnTo>
                    <a:pt x="1170941" y="1083554"/>
                  </a:lnTo>
                  <a:lnTo>
                    <a:pt x="1173163" y="1093408"/>
                  </a:lnTo>
                  <a:lnTo>
                    <a:pt x="1175386" y="1103580"/>
                  </a:lnTo>
                  <a:lnTo>
                    <a:pt x="1177608" y="1114388"/>
                  </a:lnTo>
                  <a:lnTo>
                    <a:pt x="1179513" y="1125196"/>
                  </a:lnTo>
                  <a:lnTo>
                    <a:pt x="1181418" y="1136958"/>
                  </a:lnTo>
                  <a:lnTo>
                    <a:pt x="1181680" y="1141412"/>
                  </a:lnTo>
                  <a:lnTo>
                    <a:pt x="1456680" y="1141412"/>
                  </a:lnTo>
                  <a:lnTo>
                    <a:pt x="1456691" y="1136958"/>
                  </a:lnTo>
                  <a:lnTo>
                    <a:pt x="1458596" y="1125196"/>
                  </a:lnTo>
                  <a:lnTo>
                    <a:pt x="1460818" y="1114388"/>
                  </a:lnTo>
                  <a:lnTo>
                    <a:pt x="1462723" y="1103580"/>
                  </a:lnTo>
                  <a:lnTo>
                    <a:pt x="1464946" y="1093408"/>
                  </a:lnTo>
                  <a:lnTo>
                    <a:pt x="1467486" y="1083554"/>
                  </a:lnTo>
                  <a:lnTo>
                    <a:pt x="1470026" y="1074017"/>
                  </a:lnTo>
                  <a:lnTo>
                    <a:pt x="1472883" y="1064799"/>
                  </a:lnTo>
                  <a:lnTo>
                    <a:pt x="1475423" y="1056216"/>
                  </a:lnTo>
                  <a:lnTo>
                    <a:pt x="1478281" y="1047633"/>
                  </a:lnTo>
                  <a:lnTo>
                    <a:pt x="1481456" y="1039686"/>
                  </a:lnTo>
                  <a:lnTo>
                    <a:pt x="1484313" y="1031739"/>
                  </a:lnTo>
                  <a:lnTo>
                    <a:pt x="1487806" y="1024427"/>
                  </a:lnTo>
                  <a:lnTo>
                    <a:pt x="1494156" y="1009805"/>
                  </a:lnTo>
                  <a:lnTo>
                    <a:pt x="1501141" y="996772"/>
                  </a:lnTo>
                  <a:lnTo>
                    <a:pt x="1508443" y="985010"/>
                  </a:lnTo>
                  <a:lnTo>
                    <a:pt x="1515746" y="973566"/>
                  </a:lnTo>
                  <a:lnTo>
                    <a:pt x="1523048" y="962758"/>
                  </a:lnTo>
                  <a:lnTo>
                    <a:pt x="1530986" y="952904"/>
                  </a:lnTo>
                  <a:lnTo>
                    <a:pt x="1538606" y="943367"/>
                  </a:lnTo>
                  <a:lnTo>
                    <a:pt x="1546543" y="934467"/>
                  </a:lnTo>
                  <a:lnTo>
                    <a:pt x="1561466" y="917301"/>
                  </a:lnTo>
                  <a:lnTo>
                    <a:pt x="1577341" y="900135"/>
                  </a:lnTo>
                  <a:lnTo>
                    <a:pt x="1584643" y="891552"/>
                  </a:lnTo>
                  <a:lnTo>
                    <a:pt x="1591946" y="882652"/>
                  </a:lnTo>
                  <a:lnTo>
                    <a:pt x="1598613" y="872797"/>
                  </a:lnTo>
                  <a:lnTo>
                    <a:pt x="1605281" y="862943"/>
                  </a:lnTo>
                  <a:lnTo>
                    <a:pt x="1611631" y="851817"/>
                  </a:lnTo>
                  <a:lnTo>
                    <a:pt x="1614806" y="846095"/>
                  </a:lnTo>
                  <a:lnTo>
                    <a:pt x="1617346" y="840055"/>
                  </a:lnTo>
                  <a:lnTo>
                    <a:pt x="1620203" y="833698"/>
                  </a:lnTo>
                  <a:lnTo>
                    <a:pt x="1623061" y="827022"/>
                  </a:lnTo>
                  <a:lnTo>
                    <a:pt x="1625283" y="820347"/>
                  </a:lnTo>
                  <a:lnTo>
                    <a:pt x="1628141" y="813035"/>
                  </a:lnTo>
                  <a:lnTo>
                    <a:pt x="1630046" y="805724"/>
                  </a:lnTo>
                  <a:lnTo>
                    <a:pt x="1632268" y="797777"/>
                  </a:lnTo>
                  <a:lnTo>
                    <a:pt x="1634491" y="789194"/>
                  </a:lnTo>
                  <a:lnTo>
                    <a:pt x="1636396" y="780611"/>
                  </a:lnTo>
                  <a:lnTo>
                    <a:pt x="1637983" y="771393"/>
                  </a:lnTo>
                  <a:lnTo>
                    <a:pt x="1639571" y="762174"/>
                  </a:lnTo>
                  <a:lnTo>
                    <a:pt x="1641158" y="752002"/>
                  </a:lnTo>
                  <a:lnTo>
                    <a:pt x="1642428" y="741829"/>
                  </a:lnTo>
                  <a:lnTo>
                    <a:pt x="1643381" y="730704"/>
                  </a:lnTo>
                  <a:lnTo>
                    <a:pt x="1644333" y="719260"/>
                  </a:lnTo>
                  <a:lnTo>
                    <a:pt x="1644968" y="707498"/>
                  </a:lnTo>
                  <a:lnTo>
                    <a:pt x="1645603" y="694783"/>
                  </a:lnTo>
                  <a:lnTo>
                    <a:pt x="1645921" y="681750"/>
                  </a:lnTo>
                  <a:lnTo>
                    <a:pt x="1645603" y="668716"/>
                  </a:lnTo>
                  <a:lnTo>
                    <a:pt x="1644968" y="656319"/>
                  </a:lnTo>
                  <a:lnTo>
                    <a:pt x="1643698" y="643922"/>
                  </a:lnTo>
                  <a:lnTo>
                    <a:pt x="1641793" y="632160"/>
                  </a:lnTo>
                  <a:lnTo>
                    <a:pt x="1639253" y="620398"/>
                  </a:lnTo>
                  <a:lnTo>
                    <a:pt x="1636396" y="608954"/>
                  </a:lnTo>
                  <a:lnTo>
                    <a:pt x="1632903" y="598464"/>
                  </a:lnTo>
                  <a:lnTo>
                    <a:pt x="1629411" y="587656"/>
                  </a:lnTo>
                  <a:lnTo>
                    <a:pt x="1624648" y="577166"/>
                  </a:lnTo>
                  <a:lnTo>
                    <a:pt x="1619568" y="567312"/>
                  </a:lnTo>
                  <a:lnTo>
                    <a:pt x="1614488" y="557775"/>
                  </a:lnTo>
                  <a:lnTo>
                    <a:pt x="1608456" y="548557"/>
                  </a:lnTo>
                  <a:lnTo>
                    <a:pt x="1602106" y="539656"/>
                  </a:lnTo>
                  <a:lnTo>
                    <a:pt x="1595121" y="530755"/>
                  </a:lnTo>
                  <a:lnTo>
                    <a:pt x="1587183" y="522808"/>
                  </a:lnTo>
                  <a:lnTo>
                    <a:pt x="1578611" y="514225"/>
                  </a:lnTo>
                  <a:lnTo>
                    <a:pt x="1569721" y="505960"/>
                  </a:lnTo>
                  <a:lnTo>
                    <a:pt x="1559878" y="498331"/>
                  </a:lnTo>
                  <a:lnTo>
                    <a:pt x="1550353" y="491338"/>
                  </a:lnTo>
                  <a:lnTo>
                    <a:pt x="1540193" y="484980"/>
                  </a:lnTo>
                  <a:lnTo>
                    <a:pt x="1529716" y="478622"/>
                  </a:lnTo>
                  <a:lnTo>
                    <a:pt x="1519556" y="473218"/>
                  </a:lnTo>
                  <a:lnTo>
                    <a:pt x="1508761" y="467814"/>
                  </a:lnTo>
                  <a:lnTo>
                    <a:pt x="1497966" y="463046"/>
                  </a:lnTo>
                  <a:lnTo>
                    <a:pt x="1487488" y="458596"/>
                  </a:lnTo>
                  <a:lnTo>
                    <a:pt x="1476376" y="454463"/>
                  </a:lnTo>
                  <a:lnTo>
                    <a:pt x="1465581" y="450967"/>
                  </a:lnTo>
                  <a:lnTo>
                    <a:pt x="1455103" y="447470"/>
                  </a:lnTo>
                  <a:lnTo>
                    <a:pt x="1444308" y="444609"/>
                  </a:lnTo>
                  <a:lnTo>
                    <a:pt x="1434148" y="441748"/>
                  </a:lnTo>
                  <a:lnTo>
                    <a:pt x="1423988" y="439523"/>
                  </a:lnTo>
                  <a:lnTo>
                    <a:pt x="1413828" y="437615"/>
                  </a:lnTo>
                  <a:lnTo>
                    <a:pt x="1404303" y="435390"/>
                  </a:lnTo>
                  <a:lnTo>
                    <a:pt x="1385888" y="432529"/>
                  </a:lnTo>
                  <a:lnTo>
                    <a:pt x="1369061" y="430304"/>
                  </a:lnTo>
                  <a:lnTo>
                    <a:pt x="1354456" y="428715"/>
                  </a:lnTo>
                  <a:lnTo>
                    <a:pt x="1342073" y="427761"/>
                  </a:lnTo>
                  <a:lnTo>
                    <a:pt x="1332866" y="427443"/>
                  </a:lnTo>
                  <a:lnTo>
                    <a:pt x="1323023" y="427125"/>
                  </a:lnTo>
                  <a:lnTo>
                    <a:pt x="1316038" y="427125"/>
                  </a:lnTo>
                  <a:close/>
                  <a:moveTo>
                    <a:pt x="1309371" y="354012"/>
                  </a:moveTo>
                  <a:lnTo>
                    <a:pt x="1315403" y="354012"/>
                  </a:lnTo>
                  <a:lnTo>
                    <a:pt x="1322071" y="354012"/>
                  </a:lnTo>
                  <a:lnTo>
                    <a:pt x="1328103" y="354012"/>
                  </a:lnTo>
                  <a:lnTo>
                    <a:pt x="1337628" y="354330"/>
                  </a:lnTo>
                  <a:lnTo>
                    <a:pt x="1350011" y="354966"/>
                  </a:lnTo>
                  <a:lnTo>
                    <a:pt x="1365568" y="356237"/>
                  </a:lnTo>
                  <a:lnTo>
                    <a:pt x="1383666" y="358145"/>
                  </a:lnTo>
                  <a:lnTo>
                    <a:pt x="1403351" y="361006"/>
                  </a:lnTo>
                  <a:lnTo>
                    <a:pt x="1413828" y="362913"/>
                  </a:lnTo>
                  <a:lnTo>
                    <a:pt x="1424941" y="364820"/>
                  </a:lnTo>
                  <a:lnTo>
                    <a:pt x="1436371" y="367363"/>
                  </a:lnTo>
                  <a:lnTo>
                    <a:pt x="1448118" y="369906"/>
                  </a:lnTo>
                  <a:lnTo>
                    <a:pt x="1460183" y="373085"/>
                  </a:lnTo>
                  <a:lnTo>
                    <a:pt x="1471931" y="376264"/>
                  </a:lnTo>
                  <a:lnTo>
                    <a:pt x="1484313" y="380079"/>
                  </a:lnTo>
                  <a:lnTo>
                    <a:pt x="1497013" y="383893"/>
                  </a:lnTo>
                  <a:lnTo>
                    <a:pt x="1509396" y="388661"/>
                  </a:lnTo>
                  <a:lnTo>
                    <a:pt x="1522096" y="393748"/>
                  </a:lnTo>
                  <a:lnTo>
                    <a:pt x="1534478" y="399152"/>
                  </a:lnTo>
                  <a:lnTo>
                    <a:pt x="1547178" y="405191"/>
                  </a:lnTo>
                  <a:lnTo>
                    <a:pt x="1559561" y="411549"/>
                  </a:lnTo>
                  <a:lnTo>
                    <a:pt x="1571943" y="418542"/>
                  </a:lnTo>
                  <a:lnTo>
                    <a:pt x="1584008" y="425854"/>
                  </a:lnTo>
                  <a:lnTo>
                    <a:pt x="1595756" y="433801"/>
                  </a:lnTo>
                  <a:lnTo>
                    <a:pt x="1607186" y="442384"/>
                  </a:lnTo>
                  <a:lnTo>
                    <a:pt x="1618616" y="451602"/>
                  </a:lnTo>
                  <a:lnTo>
                    <a:pt x="1629728" y="461139"/>
                  </a:lnTo>
                  <a:lnTo>
                    <a:pt x="1640206" y="471629"/>
                  </a:lnTo>
                  <a:lnTo>
                    <a:pt x="1650366" y="483073"/>
                  </a:lnTo>
                  <a:lnTo>
                    <a:pt x="1659891" y="494199"/>
                  </a:lnTo>
                  <a:lnTo>
                    <a:pt x="1668463" y="506278"/>
                  </a:lnTo>
                  <a:lnTo>
                    <a:pt x="1672591" y="512318"/>
                  </a:lnTo>
                  <a:lnTo>
                    <a:pt x="1676401" y="518676"/>
                  </a:lnTo>
                  <a:lnTo>
                    <a:pt x="1680211" y="525033"/>
                  </a:lnTo>
                  <a:lnTo>
                    <a:pt x="1683703" y="531391"/>
                  </a:lnTo>
                  <a:lnTo>
                    <a:pt x="1690371" y="544424"/>
                  </a:lnTo>
                  <a:lnTo>
                    <a:pt x="1696403" y="558093"/>
                  </a:lnTo>
                  <a:lnTo>
                    <a:pt x="1701801" y="572398"/>
                  </a:lnTo>
                  <a:lnTo>
                    <a:pt x="1706563" y="586703"/>
                  </a:lnTo>
                  <a:lnTo>
                    <a:pt x="1710056" y="601325"/>
                  </a:lnTo>
                  <a:lnTo>
                    <a:pt x="1713548" y="616266"/>
                  </a:lnTo>
                  <a:lnTo>
                    <a:pt x="1715771" y="631842"/>
                  </a:lnTo>
                  <a:lnTo>
                    <a:pt x="1717993" y="647736"/>
                  </a:lnTo>
                  <a:lnTo>
                    <a:pt x="1718946" y="663948"/>
                  </a:lnTo>
                  <a:lnTo>
                    <a:pt x="1719263" y="680478"/>
                  </a:lnTo>
                  <a:lnTo>
                    <a:pt x="1718946" y="697644"/>
                  </a:lnTo>
                  <a:lnTo>
                    <a:pt x="1718311" y="712584"/>
                  </a:lnTo>
                  <a:lnTo>
                    <a:pt x="1717041" y="727207"/>
                  </a:lnTo>
                  <a:lnTo>
                    <a:pt x="1716088" y="740876"/>
                  </a:lnTo>
                  <a:lnTo>
                    <a:pt x="1714501" y="753909"/>
                  </a:lnTo>
                  <a:lnTo>
                    <a:pt x="1712913" y="766624"/>
                  </a:lnTo>
                  <a:lnTo>
                    <a:pt x="1711326" y="778704"/>
                  </a:lnTo>
                  <a:lnTo>
                    <a:pt x="1709103" y="790148"/>
                  </a:lnTo>
                  <a:lnTo>
                    <a:pt x="1706881" y="801274"/>
                  </a:lnTo>
                  <a:lnTo>
                    <a:pt x="1704658" y="812082"/>
                  </a:lnTo>
                  <a:lnTo>
                    <a:pt x="1701801" y="821936"/>
                  </a:lnTo>
                  <a:lnTo>
                    <a:pt x="1698943" y="831790"/>
                  </a:lnTo>
                  <a:lnTo>
                    <a:pt x="1696086" y="841009"/>
                  </a:lnTo>
                  <a:lnTo>
                    <a:pt x="1692911" y="849910"/>
                  </a:lnTo>
                  <a:lnTo>
                    <a:pt x="1689736" y="858175"/>
                  </a:lnTo>
                  <a:lnTo>
                    <a:pt x="1686243" y="866122"/>
                  </a:lnTo>
                  <a:lnTo>
                    <a:pt x="1682751" y="874069"/>
                  </a:lnTo>
                  <a:lnTo>
                    <a:pt x="1679258" y="881698"/>
                  </a:lnTo>
                  <a:lnTo>
                    <a:pt x="1675448" y="888691"/>
                  </a:lnTo>
                  <a:lnTo>
                    <a:pt x="1671321" y="895367"/>
                  </a:lnTo>
                  <a:lnTo>
                    <a:pt x="1667828" y="902042"/>
                  </a:lnTo>
                  <a:lnTo>
                    <a:pt x="1659573" y="914440"/>
                  </a:lnTo>
                  <a:lnTo>
                    <a:pt x="1651001" y="925884"/>
                  </a:lnTo>
                  <a:lnTo>
                    <a:pt x="1642428" y="936692"/>
                  </a:lnTo>
                  <a:lnTo>
                    <a:pt x="1633856" y="947182"/>
                  </a:lnTo>
                  <a:lnTo>
                    <a:pt x="1624648" y="957036"/>
                  </a:lnTo>
                  <a:lnTo>
                    <a:pt x="1615758" y="966891"/>
                  </a:lnTo>
                  <a:lnTo>
                    <a:pt x="1602423" y="981831"/>
                  </a:lnTo>
                  <a:lnTo>
                    <a:pt x="1595756" y="989460"/>
                  </a:lnTo>
                  <a:lnTo>
                    <a:pt x="1589406" y="997407"/>
                  </a:lnTo>
                  <a:lnTo>
                    <a:pt x="1583056" y="1005672"/>
                  </a:lnTo>
                  <a:lnTo>
                    <a:pt x="1576706" y="1014255"/>
                  </a:lnTo>
                  <a:lnTo>
                    <a:pt x="1570991" y="1023474"/>
                  </a:lnTo>
                  <a:lnTo>
                    <a:pt x="1564958" y="1033010"/>
                  </a:lnTo>
                  <a:lnTo>
                    <a:pt x="1559561" y="1043818"/>
                  </a:lnTo>
                  <a:lnTo>
                    <a:pt x="1554163" y="1054626"/>
                  </a:lnTo>
                  <a:lnTo>
                    <a:pt x="1549083" y="1067024"/>
                  </a:lnTo>
                  <a:lnTo>
                    <a:pt x="1544638" y="1080057"/>
                  </a:lnTo>
                  <a:lnTo>
                    <a:pt x="1540193" y="1094680"/>
                  </a:lnTo>
                  <a:lnTo>
                    <a:pt x="1536383" y="1110256"/>
                  </a:lnTo>
                  <a:lnTo>
                    <a:pt x="1532891" y="1127104"/>
                  </a:lnTo>
                  <a:lnTo>
                    <a:pt x="1529716" y="1144905"/>
                  </a:lnTo>
                  <a:lnTo>
                    <a:pt x="1529716" y="1286999"/>
                  </a:lnTo>
                  <a:lnTo>
                    <a:pt x="1526858" y="1293992"/>
                  </a:lnTo>
                  <a:lnTo>
                    <a:pt x="1525906" y="1296535"/>
                  </a:lnTo>
                  <a:lnTo>
                    <a:pt x="1523366" y="1300986"/>
                  </a:lnTo>
                  <a:lnTo>
                    <a:pt x="1520508" y="1306072"/>
                  </a:lnTo>
                  <a:lnTo>
                    <a:pt x="1516063" y="1312747"/>
                  </a:lnTo>
                  <a:lnTo>
                    <a:pt x="1510348" y="1320694"/>
                  </a:lnTo>
                  <a:lnTo>
                    <a:pt x="1503046" y="1328641"/>
                  </a:lnTo>
                  <a:lnTo>
                    <a:pt x="1499236" y="1333410"/>
                  </a:lnTo>
                  <a:lnTo>
                    <a:pt x="1494473" y="1337542"/>
                  </a:lnTo>
                  <a:lnTo>
                    <a:pt x="1489393" y="1342310"/>
                  </a:lnTo>
                  <a:lnTo>
                    <a:pt x="1483996" y="1346761"/>
                  </a:lnTo>
                  <a:lnTo>
                    <a:pt x="1478281" y="1351211"/>
                  </a:lnTo>
                  <a:lnTo>
                    <a:pt x="1471931" y="1355979"/>
                  </a:lnTo>
                  <a:lnTo>
                    <a:pt x="1465263" y="1360748"/>
                  </a:lnTo>
                  <a:lnTo>
                    <a:pt x="1457961" y="1365516"/>
                  </a:lnTo>
                  <a:lnTo>
                    <a:pt x="1450341" y="1369648"/>
                  </a:lnTo>
                  <a:lnTo>
                    <a:pt x="1442086" y="1374417"/>
                  </a:lnTo>
                  <a:lnTo>
                    <a:pt x="1432878" y="1378867"/>
                  </a:lnTo>
                  <a:lnTo>
                    <a:pt x="1423671" y="1382682"/>
                  </a:lnTo>
                  <a:lnTo>
                    <a:pt x="1413511" y="1386814"/>
                  </a:lnTo>
                  <a:lnTo>
                    <a:pt x="1403351" y="1390311"/>
                  </a:lnTo>
                  <a:lnTo>
                    <a:pt x="1392238" y="1394125"/>
                  </a:lnTo>
                  <a:lnTo>
                    <a:pt x="1380173" y="1397622"/>
                  </a:lnTo>
                  <a:lnTo>
                    <a:pt x="1367791" y="1400483"/>
                  </a:lnTo>
                  <a:lnTo>
                    <a:pt x="1354773" y="1403662"/>
                  </a:lnTo>
                  <a:lnTo>
                    <a:pt x="1341121" y="1405887"/>
                  </a:lnTo>
                  <a:lnTo>
                    <a:pt x="1326833" y="1407794"/>
                  </a:lnTo>
                  <a:lnTo>
                    <a:pt x="1324611" y="1408112"/>
                  </a:lnTo>
                  <a:lnTo>
                    <a:pt x="1311276" y="1407794"/>
                  </a:lnTo>
                  <a:lnTo>
                    <a:pt x="1296988" y="1405887"/>
                  </a:lnTo>
                  <a:lnTo>
                    <a:pt x="1283336" y="1403662"/>
                  </a:lnTo>
                  <a:lnTo>
                    <a:pt x="1270318" y="1400483"/>
                  </a:lnTo>
                  <a:lnTo>
                    <a:pt x="1257936" y="1397622"/>
                  </a:lnTo>
                  <a:lnTo>
                    <a:pt x="1246188" y="1394125"/>
                  </a:lnTo>
                  <a:lnTo>
                    <a:pt x="1235076" y="1390311"/>
                  </a:lnTo>
                  <a:lnTo>
                    <a:pt x="1224598" y="1386814"/>
                  </a:lnTo>
                  <a:lnTo>
                    <a:pt x="1214438" y="1382682"/>
                  </a:lnTo>
                  <a:lnTo>
                    <a:pt x="1205231" y="1378867"/>
                  </a:lnTo>
                  <a:lnTo>
                    <a:pt x="1196658" y="1374417"/>
                  </a:lnTo>
                  <a:lnTo>
                    <a:pt x="1192940" y="1372348"/>
                  </a:lnTo>
                  <a:lnTo>
                    <a:pt x="1177471" y="1376937"/>
                  </a:lnTo>
                  <a:lnTo>
                    <a:pt x="1156831" y="1382967"/>
                  </a:lnTo>
                  <a:lnTo>
                    <a:pt x="1135872" y="1388679"/>
                  </a:lnTo>
                  <a:lnTo>
                    <a:pt x="1094591" y="1399787"/>
                  </a:lnTo>
                  <a:lnTo>
                    <a:pt x="1054580" y="1409625"/>
                  </a:lnTo>
                  <a:lnTo>
                    <a:pt x="1017744" y="1419462"/>
                  </a:lnTo>
                  <a:lnTo>
                    <a:pt x="985672" y="1428031"/>
                  </a:lnTo>
                  <a:lnTo>
                    <a:pt x="971700" y="1432157"/>
                  </a:lnTo>
                  <a:lnTo>
                    <a:pt x="959633" y="1436282"/>
                  </a:lnTo>
                  <a:lnTo>
                    <a:pt x="949471" y="1439773"/>
                  </a:lnTo>
                  <a:lnTo>
                    <a:pt x="941215" y="1443581"/>
                  </a:lnTo>
                  <a:lnTo>
                    <a:pt x="938357" y="1445168"/>
                  </a:lnTo>
                  <a:lnTo>
                    <a:pt x="935499" y="1446755"/>
                  </a:lnTo>
                  <a:lnTo>
                    <a:pt x="933594" y="1448024"/>
                  </a:lnTo>
                  <a:lnTo>
                    <a:pt x="932324" y="1449928"/>
                  </a:lnTo>
                  <a:lnTo>
                    <a:pt x="932006" y="1451198"/>
                  </a:lnTo>
                  <a:lnTo>
                    <a:pt x="932006" y="1452784"/>
                  </a:lnTo>
                  <a:lnTo>
                    <a:pt x="932641" y="1454054"/>
                  </a:lnTo>
                  <a:lnTo>
                    <a:pt x="934229" y="1455641"/>
                  </a:lnTo>
                  <a:lnTo>
                    <a:pt x="938675" y="1457862"/>
                  </a:lnTo>
                  <a:lnTo>
                    <a:pt x="944390" y="1460401"/>
                  </a:lnTo>
                  <a:lnTo>
                    <a:pt x="950741" y="1462940"/>
                  </a:lnTo>
                  <a:lnTo>
                    <a:pt x="958363" y="1465161"/>
                  </a:lnTo>
                  <a:lnTo>
                    <a:pt x="966619" y="1467065"/>
                  </a:lnTo>
                  <a:lnTo>
                    <a:pt x="976145" y="1469604"/>
                  </a:lnTo>
                  <a:lnTo>
                    <a:pt x="985672" y="1471508"/>
                  </a:lnTo>
                  <a:lnTo>
                    <a:pt x="996468" y="1473412"/>
                  </a:lnTo>
                  <a:lnTo>
                    <a:pt x="1019014" y="1477538"/>
                  </a:lnTo>
                  <a:lnTo>
                    <a:pt x="1043783" y="1481029"/>
                  </a:lnTo>
                  <a:lnTo>
                    <a:pt x="1069505" y="1484202"/>
                  </a:lnTo>
                  <a:lnTo>
                    <a:pt x="1095861" y="1486741"/>
                  </a:lnTo>
                  <a:lnTo>
                    <a:pt x="1122218" y="1489597"/>
                  </a:lnTo>
                  <a:lnTo>
                    <a:pt x="1147939" y="1491819"/>
                  </a:lnTo>
                  <a:lnTo>
                    <a:pt x="1172708" y="1493723"/>
                  </a:lnTo>
                  <a:lnTo>
                    <a:pt x="1195889" y="1495309"/>
                  </a:lnTo>
                  <a:lnTo>
                    <a:pt x="1233995" y="1497214"/>
                  </a:lnTo>
                  <a:lnTo>
                    <a:pt x="1247967" y="1497848"/>
                  </a:lnTo>
                  <a:lnTo>
                    <a:pt x="1257811" y="1497848"/>
                  </a:lnTo>
                  <a:lnTo>
                    <a:pt x="1260034" y="1497848"/>
                  </a:lnTo>
                  <a:lnTo>
                    <a:pt x="1262574" y="1497531"/>
                  </a:lnTo>
                  <a:lnTo>
                    <a:pt x="1268925" y="1495944"/>
                  </a:lnTo>
                  <a:lnTo>
                    <a:pt x="1276864" y="1493723"/>
                  </a:lnTo>
                  <a:lnTo>
                    <a:pt x="1286391" y="1490549"/>
                  </a:lnTo>
                  <a:lnTo>
                    <a:pt x="1297187" y="1486106"/>
                  </a:lnTo>
                  <a:lnTo>
                    <a:pt x="1309254" y="1481663"/>
                  </a:lnTo>
                  <a:lnTo>
                    <a:pt x="1337516" y="1470239"/>
                  </a:lnTo>
                  <a:lnTo>
                    <a:pt x="1369588" y="1456593"/>
                  </a:lnTo>
                  <a:lnTo>
                    <a:pt x="1404836" y="1440725"/>
                  </a:lnTo>
                  <a:lnTo>
                    <a:pt x="1483271" y="1406768"/>
                  </a:lnTo>
                  <a:lnTo>
                    <a:pt x="1524870" y="1388679"/>
                  </a:lnTo>
                  <a:lnTo>
                    <a:pt x="1566786" y="1370908"/>
                  </a:lnTo>
                  <a:lnTo>
                    <a:pt x="1608703" y="1354088"/>
                  </a:lnTo>
                  <a:lnTo>
                    <a:pt x="1629343" y="1346154"/>
                  </a:lnTo>
                  <a:lnTo>
                    <a:pt x="1649666" y="1337903"/>
                  </a:lnTo>
                  <a:lnTo>
                    <a:pt x="1669672" y="1330604"/>
                  </a:lnTo>
                  <a:lnTo>
                    <a:pt x="1689043" y="1323622"/>
                  </a:lnTo>
                  <a:lnTo>
                    <a:pt x="1708095" y="1317275"/>
                  </a:lnTo>
                  <a:lnTo>
                    <a:pt x="1726513" y="1311246"/>
                  </a:lnTo>
                  <a:lnTo>
                    <a:pt x="1743978" y="1305851"/>
                  </a:lnTo>
                  <a:lnTo>
                    <a:pt x="1760491" y="1301725"/>
                  </a:lnTo>
                  <a:lnTo>
                    <a:pt x="1776368" y="1297599"/>
                  </a:lnTo>
                  <a:lnTo>
                    <a:pt x="1790976" y="1294743"/>
                  </a:lnTo>
                  <a:lnTo>
                    <a:pt x="1804630" y="1292204"/>
                  </a:lnTo>
                  <a:lnTo>
                    <a:pt x="1817650" y="1290618"/>
                  </a:lnTo>
                  <a:lnTo>
                    <a:pt x="1829717" y="1289031"/>
                  </a:lnTo>
                  <a:lnTo>
                    <a:pt x="1840831" y="1288396"/>
                  </a:lnTo>
                  <a:lnTo>
                    <a:pt x="1851310" y="1287762"/>
                  </a:lnTo>
                  <a:lnTo>
                    <a:pt x="1860836" y="1287127"/>
                  </a:lnTo>
                  <a:lnTo>
                    <a:pt x="1869728" y="1287762"/>
                  </a:lnTo>
                  <a:lnTo>
                    <a:pt x="1877984" y="1288396"/>
                  </a:lnTo>
                  <a:lnTo>
                    <a:pt x="1885605" y="1289348"/>
                  </a:lnTo>
                  <a:lnTo>
                    <a:pt x="1892274" y="1290618"/>
                  </a:lnTo>
                  <a:lnTo>
                    <a:pt x="1898307" y="1292204"/>
                  </a:lnTo>
                  <a:lnTo>
                    <a:pt x="1904023" y="1294426"/>
                  </a:lnTo>
                  <a:lnTo>
                    <a:pt x="1908469" y="1296647"/>
                  </a:lnTo>
                  <a:lnTo>
                    <a:pt x="1912914" y="1298869"/>
                  </a:lnTo>
                  <a:lnTo>
                    <a:pt x="1916725" y="1302042"/>
                  </a:lnTo>
                  <a:lnTo>
                    <a:pt x="1919901" y="1304899"/>
                  </a:lnTo>
                  <a:lnTo>
                    <a:pt x="1922441" y="1308389"/>
                  </a:lnTo>
                  <a:lnTo>
                    <a:pt x="1924664" y="1311880"/>
                  </a:lnTo>
                  <a:lnTo>
                    <a:pt x="1926252" y="1315688"/>
                  </a:lnTo>
                  <a:lnTo>
                    <a:pt x="1927522" y="1319497"/>
                  </a:lnTo>
                  <a:lnTo>
                    <a:pt x="1928157" y="1323622"/>
                  </a:lnTo>
                  <a:lnTo>
                    <a:pt x="1928474" y="1328065"/>
                  </a:lnTo>
                  <a:lnTo>
                    <a:pt x="1928474" y="1332825"/>
                  </a:lnTo>
                  <a:lnTo>
                    <a:pt x="1928157" y="1336951"/>
                  </a:lnTo>
                  <a:lnTo>
                    <a:pt x="1927522" y="1342029"/>
                  </a:lnTo>
                  <a:lnTo>
                    <a:pt x="1926252" y="1346789"/>
                  </a:lnTo>
                  <a:lnTo>
                    <a:pt x="1924981" y="1351549"/>
                  </a:lnTo>
                  <a:lnTo>
                    <a:pt x="1923711" y="1356627"/>
                  </a:lnTo>
                  <a:lnTo>
                    <a:pt x="1921488" y="1361704"/>
                  </a:lnTo>
                  <a:lnTo>
                    <a:pt x="1919583" y="1366782"/>
                  </a:lnTo>
                  <a:lnTo>
                    <a:pt x="1917728" y="1370490"/>
                  </a:lnTo>
                  <a:lnTo>
                    <a:pt x="1673225" y="1539875"/>
                  </a:lnTo>
                  <a:lnTo>
                    <a:pt x="1839536" y="1455101"/>
                  </a:lnTo>
                  <a:lnTo>
                    <a:pt x="1835829" y="1457509"/>
                  </a:lnTo>
                  <a:lnTo>
                    <a:pt x="1835750" y="1457545"/>
                  </a:lnTo>
                  <a:lnTo>
                    <a:pt x="1831940" y="1459449"/>
                  </a:lnTo>
                  <a:lnTo>
                    <a:pt x="1834797" y="1458179"/>
                  </a:lnTo>
                  <a:lnTo>
                    <a:pt x="1835829" y="1457509"/>
                  </a:lnTo>
                  <a:lnTo>
                    <a:pt x="1846229" y="1452784"/>
                  </a:lnTo>
                  <a:lnTo>
                    <a:pt x="1861789" y="1446437"/>
                  </a:lnTo>
                  <a:lnTo>
                    <a:pt x="1871633" y="1442629"/>
                  </a:lnTo>
                  <a:lnTo>
                    <a:pt x="1882112" y="1438821"/>
                  </a:lnTo>
                  <a:lnTo>
                    <a:pt x="1893226" y="1435013"/>
                  </a:lnTo>
                  <a:lnTo>
                    <a:pt x="1905293" y="1431204"/>
                  </a:lnTo>
                  <a:lnTo>
                    <a:pt x="1917995" y="1427714"/>
                  </a:lnTo>
                  <a:lnTo>
                    <a:pt x="1930697" y="1424857"/>
                  </a:lnTo>
                  <a:lnTo>
                    <a:pt x="1944034" y="1422001"/>
                  </a:lnTo>
                  <a:lnTo>
                    <a:pt x="1957054" y="1420097"/>
                  </a:lnTo>
                  <a:lnTo>
                    <a:pt x="1970391" y="1418828"/>
                  </a:lnTo>
                  <a:lnTo>
                    <a:pt x="1977059" y="1418510"/>
                  </a:lnTo>
                  <a:lnTo>
                    <a:pt x="1983410" y="1418193"/>
                  </a:lnTo>
                  <a:lnTo>
                    <a:pt x="1989761" y="1418510"/>
                  </a:lnTo>
                  <a:lnTo>
                    <a:pt x="1995795" y="1418828"/>
                  </a:lnTo>
                  <a:lnTo>
                    <a:pt x="2001828" y="1419780"/>
                  </a:lnTo>
                  <a:lnTo>
                    <a:pt x="2007862" y="1420732"/>
                  </a:lnTo>
                  <a:lnTo>
                    <a:pt x="2013577" y="1421684"/>
                  </a:lnTo>
                  <a:lnTo>
                    <a:pt x="2018658" y="1423588"/>
                  </a:lnTo>
                  <a:lnTo>
                    <a:pt x="2023739" y="1425175"/>
                  </a:lnTo>
                  <a:lnTo>
                    <a:pt x="2028820" y="1427079"/>
                  </a:lnTo>
                  <a:lnTo>
                    <a:pt x="2033265" y="1429618"/>
                  </a:lnTo>
                  <a:lnTo>
                    <a:pt x="2037394" y="1431839"/>
                  </a:lnTo>
                  <a:lnTo>
                    <a:pt x="2041839" y="1434378"/>
                  </a:lnTo>
                  <a:lnTo>
                    <a:pt x="2045650" y="1437234"/>
                  </a:lnTo>
                  <a:lnTo>
                    <a:pt x="2048825" y="1439773"/>
                  </a:lnTo>
                  <a:lnTo>
                    <a:pt x="2052001" y="1442946"/>
                  </a:lnTo>
                  <a:lnTo>
                    <a:pt x="2054859" y="1445803"/>
                  </a:lnTo>
                  <a:lnTo>
                    <a:pt x="2057082" y="1449294"/>
                  </a:lnTo>
                  <a:lnTo>
                    <a:pt x="2059305" y="1452467"/>
                  </a:lnTo>
                  <a:lnTo>
                    <a:pt x="2060892" y="1455958"/>
                  </a:lnTo>
                  <a:lnTo>
                    <a:pt x="2062162" y="1459131"/>
                  </a:lnTo>
                  <a:lnTo>
                    <a:pt x="2063115" y="1462622"/>
                  </a:lnTo>
                  <a:lnTo>
                    <a:pt x="2063433" y="1465796"/>
                  </a:lnTo>
                  <a:lnTo>
                    <a:pt x="2063750" y="1469287"/>
                  </a:lnTo>
                  <a:lnTo>
                    <a:pt x="2063433" y="1472778"/>
                  </a:lnTo>
                  <a:lnTo>
                    <a:pt x="2062480" y="1476268"/>
                  </a:lnTo>
                  <a:lnTo>
                    <a:pt x="2061210" y="1479442"/>
                  </a:lnTo>
                  <a:lnTo>
                    <a:pt x="2059622" y="1482933"/>
                  </a:lnTo>
                  <a:lnTo>
                    <a:pt x="2057082" y="1485789"/>
                  </a:lnTo>
                  <a:lnTo>
                    <a:pt x="2054541" y="1489280"/>
                  </a:lnTo>
                  <a:lnTo>
                    <a:pt x="2051048" y="1492136"/>
                  </a:lnTo>
                  <a:lnTo>
                    <a:pt x="2047555" y="1495309"/>
                  </a:lnTo>
                  <a:lnTo>
                    <a:pt x="2043110" y="1497848"/>
                  </a:lnTo>
                  <a:lnTo>
                    <a:pt x="2038029" y="1500704"/>
                  </a:lnTo>
                  <a:lnTo>
                    <a:pt x="2017071" y="1511494"/>
                  </a:lnTo>
                  <a:lnTo>
                    <a:pt x="1995795" y="1522919"/>
                  </a:lnTo>
                  <a:lnTo>
                    <a:pt x="1975154" y="1534344"/>
                  </a:lnTo>
                  <a:lnTo>
                    <a:pt x="1956101" y="1545451"/>
                  </a:lnTo>
                  <a:lnTo>
                    <a:pt x="1926252" y="1562271"/>
                  </a:lnTo>
                  <a:lnTo>
                    <a:pt x="1914502" y="1569252"/>
                  </a:lnTo>
                  <a:lnTo>
                    <a:pt x="1983410" y="1527997"/>
                  </a:lnTo>
                  <a:lnTo>
                    <a:pt x="1511215" y="1778704"/>
                  </a:lnTo>
                  <a:lnTo>
                    <a:pt x="1498196" y="1785369"/>
                  </a:lnTo>
                  <a:lnTo>
                    <a:pt x="1482953" y="1792985"/>
                  </a:lnTo>
                  <a:lnTo>
                    <a:pt x="1462948" y="1802823"/>
                  </a:lnTo>
                  <a:lnTo>
                    <a:pt x="1438814" y="1814248"/>
                  </a:lnTo>
                  <a:lnTo>
                    <a:pt x="1410870" y="1827259"/>
                  </a:lnTo>
                  <a:lnTo>
                    <a:pt x="1380385" y="1841223"/>
                  </a:lnTo>
                  <a:lnTo>
                    <a:pt x="1347678" y="1855186"/>
                  </a:lnTo>
                  <a:lnTo>
                    <a:pt x="1313382" y="1869150"/>
                  </a:lnTo>
                  <a:lnTo>
                    <a:pt x="1295917" y="1876131"/>
                  </a:lnTo>
                  <a:lnTo>
                    <a:pt x="1278769" y="1882796"/>
                  </a:lnTo>
                  <a:lnTo>
                    <a:pt x="1260987" y="1889143"/>
                  </a:lnTo>
                  <a:lnTo>
                    <a:pt x="1243204" y="1895172"/>
                  </a:lnTo>
                  <a:lnTo>
                    <a:pt x="1225739" y="1900885"/>
                  </a:lnTo>
                  <a:lnTo>
                    <a:pt x="1208909" y="1905962"/>
                  </a:lnTo>
                  <a:lnTo>
                    <a:pt x="1191761" y="1910723"/>
                  </a:lnTo>
                  <a:lnTo>
                    <a:pt x="1175248" y="1914848"/>
                  </a:lnTo>
                  <a:lnTo>
                    <a:pt x="1159371" y="1918656"/>
                  </a:lnTo>
                  <a:lnTo>
                    <a:pt x="1144129" y="1921513"/>
                  </a:lnTo>
                  <a:lnTo>
                    <a:pt x="1129204" y="1923417"/>
                  </a:lnTo>
                  <a:lnTo>
                    <a:pt x="1115232" y="1925004"/>
                  </a:lnTo>
                  <a:lnTo>
                    <a:pt x="1108563" y="1925321"/>
                  </a:lnTo>
                  <a:lnTo>
                    <a:pt x="1102212" y="1925638"/>
                  </a:lnTo>
                  <a:lnTo>
                    <a:pt x="1095861" y="1925638"/>
                  </a:lnTo>
                  <a:lnTo>
                    <a:pt x="1089828" y="1925321"/>
                  </a:lnTo>
                  <a:lnTo>
                    <a:pt x="1076808" y="1924051"/>
                  </a:lnTo>
                  <a:lnTo>
                    <a:pt x="1061884" y="1922465"/>
                  </a:lnTo>
                  <a:lnTo>
                    <a:pt x="1025683" y="1918656"/>
                  </a:lnTo>
                  <a:lnTo>
                    <a:pt x="983131" y="1912944"/>
                  </a:lnTo>
                  <a:lnTo>
                    <a:pt x="934546" y="1906280"/>
                  </a:lnTo>
                  <a:lnTo>
                    <a:pt x="824992" y="1890412"/>
                  </a:lnTo>
                  <a:lnTo>
                    <a:pt x="707181" y="1872958"/>
                  </a:lnTo>
                  <a:lnTo>
                    <a:pt x="589688" y="1856138"/>
                  </a:lnTo>
                  <a:lnTo>
                    <a:pt x="534117" y="1848522"/>
                  </a:lnTo>
                  <a:lnTo>
                    <a:pt x="482357" y="1841540"/>
                  </a:lnTo>
                  <a:lnTo>
                    <a:pt x="435677" y="1835828"/>
                  </a:lnTo>
                  <a:lnTo>
                    <a:pt x="394713" y="1831385"/>
                  </a:lnTo>
                  <a:lnTo>
                    <a:pt x="376613" y="1829798"/>
                  </a:lnTo>
                  <a:lnTo>
                    <a:pt x="361053" y="1828529"/>
                  </a:lnTo>
                  <a:lnTo>
                    <a:pt x="347399" y="1827577"/>
                  </a:lnTo>
                  <a:lnTo>
                    <a:pt x="335967" y="1827259"/>
                  </a:lnTo>
                  <a:lnTo>
                    <a:pt x="314056" y="1827577"/>
                  </a:lnTo>
                  <a:lnTo>
                    <a:pt x="289922" y="1827894"/>
                  </a:lnTo>
                  <a:lnTo>
                    <a:pt x="237209" y="1829481"/>
                  </a:lnTo>
                  <a:lnTo>
                    <a:pt x="181321" y="1831385"/>
                  </a:lnTo>
                  <a:lnTo>
                    <a:pt x="126702" y="1833606"/>
                  </a:lnTo>
                  <a:lnTo>
                    <a:pt x="37153" y="1837732"/>
                  </a:lnTo>
                  <a:lnTo>
                    <a:pt x="0" y="1839636"/>
                  </a:lnTo>
                  <a:lnTo>
                    <a:pt x="19053" y="1500704"/>
                  </a:lnTo>
                  <a:lnTo>
                    <a:pt x="28580" y="1501657"/>
                  </a:lnTo>
                  <a:lnTo>
                    <a:pt x="54301" y="1503878"/>
                  </a:lnTo>
                  <a:lnTo>
                    <a:pt x="72084" y="1505147"/>
                  </a:lnTo>
                  <a:lnTo>
                    <a:pt x="92089" y="1506099"/>
                  </a:lnTo>
                  <a:lnTo>
                    <a:pt x="114318" y="1507369"/>
                  </a:lnTo>
                  <a:lnTo>
                    <a:pt x="137499" y="1507686"/>
                  </a:lnTo>
                  <a:lnTo>
                    <a:pt x="161632" y="1507369"/>
                  </a:lnTo>
                  <a:lnTo>
                    <a:pt x="173699" y="1506734"/>
                  </a:lnTo>
                  <a:lnTo>
                    <a:pt x="186084" y="1505782"/>
                  </a:lnTo>
                  <a:lnTo>
                    <a:pt x="198151" y="1504830"/>
                  </a:lnTo>
                  <a:lnTo>
                    <a:pt x="210217" y="1503878"/>
                  </a:lnTo>
                  <a:lnTo>
                    <a:pt x="221649" y="1502291"/>
                  </a:lnTo>
                  <a:lnTo>
                    <a:pt x="233399" y="1500704"/>
                  </a:lnTo>
                  <a:lnTo>
                    <a:pt x="244513" y="1498483"/>
                  </a:lnTo>
                  <a:lnTo>
                    <a:pt x="255627" y="1496262"/>
                  </a:lnTo>
                  <a:lnTo>
                    <a:pt x="265471" y="1493088"/>
                  </a:lnTo>
                  <a:lnTo>
                    <a:pt x="275315" y="1490232"/>
                  </a:lnTo>
                  <a:lnTo>
                    <a:pt x="284524" y="1486424"/>
                  </a:lnTo>
                  <a:lnTo>
                    <a:pt x="292780" y="1482615"/>
                  </a:lnTo>
                  <a:lnTo>
                    <a:pt x="300719" y="1478172"/>
                  </a:lnTo>
                  <a:lnTo>
                    <a:pt x="304212" y="1475634"/>
                  </a:lnTo>
                  <a:lnTo>
                    <a:pt x="307705" y="1473095"/>
                  </a:lnTo>
                  <a:lnTo>
                    <a:pt x="321677" y="1462622"/>
                  </a:lnTo>
                  <a:lnTo>
                    <a:pt x="337872" y="1450880"/>
                  </a:lnTo>
                  <a:lnTo>
                    <a:pt x="355972" y="1438821"/>
                  </a:lnTo>
                  <a:lnTo>
                    <a:pt x="375978" y="1426127"/>
                  </a:lnTo>
                  <a:lnTo>
                    <a:pt x="396936" y="1413433"/>
                  </a:lnTo>
                  <a:lnTo>
                    <a:pt x="418847" y="1400421"/>
                  </a:lnTo>
                  <a:lnTo>
                    <a:pt x="441075" y="1387727"/>
                  </a:lnTo>
                  <a:lnTo>
                    <a:pt x="463621" y="1375351"/>
                  </a:lnTo>
                  <a:lnTo>
                    <a:pt x="485850" y="1363291"/>
                  </a:lnTo>
                  <a:lnTo>
                    <a:pt x="508078" y="1352184"/>
                  </a:lnTo>
                  <a:lnTo>
                    <a:pt x="529037" y="1341711"/>
                  </a:lnTo>
                  <a:lnTo>
                    <a:pt x="549042" y="1332191"/>
                  </a:lnTo>
                  <a:lnTo>
                    <a:pt x="567142" y="1323940"/>
                  </a:lnTo>
                  <a:lnTo>
                    <a:pt x="583972" y="1317275"/>
                  </a:lnTo>
                  <a:lnTo>
                    <a:pt x="597945" y="1311880"/>
                  </a:lnTo>
                  <a:lnTo>
                    <a:pt x="604296" y="1309976"/>
                  </a:lnTo>
                  <a:lnTo>
                    <a:pt x="609694" y="1308389"/>
                  </a:lnTo>
                  <a:lnTo>
                    <a:pt x="616680" y="1307120"/>
                  </a:lnTo>
                  <a:lnTo>
                    <a:pt x="626524" y="1304899"/>
                  </a:lnTo>
                  <a:lnTo>
                    <a:pt x="655103" y="1299821"/>
                  </a:lnTo>
                  <a:lnTo>
                    <a:pt x="693844" y="1293474"/>
                  </a:lnTo>
                  <a:lnTo>
                    <a:pt x="740842" y="1286492"/>
                  </a:lnTo>
                  <a:lnTo>
                    <a:pt x="794507" y="1279193"/>
                  </a:lnTo>
                  <a:lnTo>
                    <a:pt x="853254" y="1271894"/>
                  </a:lnTo>
                  <a:lnTo>
                    <a:pt x="884056" y="1268403"/>
                  </a:lnTo>
                  <a:lnTo>
                    <a:pt x="915176" y="1264912"/>
                  </a:lnTo>
                  <a:lnTo>
                    <a:pt x="946931" y="1261421"/>
                  </a:lnTo>
                  <a:lnTo>
                    <a:pt x="979003" y="1258565"/>
                  </a:lnTo>
                  <a:lnTo>
                    <a:pt x="1010758" y="1256026"/>
                  </a:lnTo>
                  <a:lnTo>
                    <a:pt x="1042195" y="1253488"/>
                  </a:lnTo>
                  <a:lnTo>
                    <a:pt x="1073633" y="1251583"/>
                  </a:lnTo>
                  <a:lnTo>
                    <a:pt x="1103800" y="1249997"/>
                  </a:lnTo>
                  <a:lnTo>
                    <a:pt x="1108711" y="1249733"/>
                  </a:lnTo>
                  <a:lnTo>
                    <a:pt x="1108711" y="1144905"/>
                  </a:lnTo>
                  <a:lnTo>
                    <a:pt x="1105218" y="1127104"/>
                  </a:lnTo>
                  <a:lnTo>
                    <a:pt x="1102043" y="1110256"/>
                  </a:lnTo>
                  <a:lnTo>
                    <a:pt x="1097916" y="1094680"/>
                  </a:lnTo>
                  <a:lnTo>
                    <a:pt x="1093788" y="1080057"/>
                  </a:lnTo>
                  <a:lnTo>
                    <a:pt x="1089026" y="1067024"/>
                  </a:lnTo>
                  <a:lnTo>
                    <a:pt x="1083946" y="1054626"/>
                  </a:lnTo>
                  <a:lnTo>
                    <a:pt x="1078866" y="1043818"/>
                  </a:lnTo>
                  <a:lnTo>
                    <a:pt x="1073468" y="1033010"/>
                  </a:lnTo>
                  <a:lnTo>
                    <a:pt x="1067753" y="1023474"/>
                  </a:lnTo>
                  <a:lnTo>
                    <a:pt x="1061721" y="1014255"/>
                  </a:lnTo>
                  <a:lnTo>
                    <a:pt x="1055371" y="1005672"/>
                  </a:lnTo>
                  <a:lnTo>
                    <a:pt x="1049021" y="997407"/>
                  </a:lnTo>
                  <a:lnTo>
                    <a:pt x="1042671" y="989460"/>
                  </a:lnTo>
                  <a:lnTo>
                    <a:pt x="1036003" y="981831"/>
                  </a:lnTo>
                  <a:lnTo>
                    <a:pt x="1022668" y="966891"/>
                  </a:lnTo>
                  <a:lnTo>
                    <a:pt x="1013461" y="957036"/>
                  </a:lnTo>
                  <a:lnTo>
                    <a:pt x="1004888" y="947182"/>
                  </a:lnTo>
                  <a:lnTo>
                    <a:pt x="995681" y="936692"/>
                  </a:lnTo>
                  <a:lnTo>
                    <a:pt x="987108" y="925884"/>
                  </a:lnTo>
                  <a:lnTo>
                    <a:pt x="978853" y="914440"/>
                  </a:lnTo>
                  <a:lnTo>
                    <a:pt x="970916" y="902042"/>
                  </a:lnTo>
                  <a:lnTo>
                    <a:pt x="966788" y="895367"/>
                  </a:lnTo>
                  <a:lnTo>
                    <a:pt x="962978" y="888691"/>
                  </a:lnTo>
                  <a:lnTo>
                    <a:pt x="959168" y="881698"/>
                  </a:lnTo>
                  <a:lnTo>
                    <a:pt x="955676" y="874069"/>
                  </a:lnTo>
                  <a:lnTo>
                    <a:pt x="952183" y="866122"/>
                  </a:lnTo>
                  <a:lnTo>
                    <a:pt x="948691" y="858175"/>
                  </a:lnTo>
                  <a:lnTo>
                    <a:pt x="945516" y="849910"/>
                  </a:lnTo>
                  <a:lnTo>
                    <a:pt x="942341" y="841009"/>
                  </a:lnTo>
                  <a:lnTo>
                    <a:pt x="939483" y="831790"/>
                  </a:lnTo>
                  <a:lnTo>
                    <a:pt x="936626" y="821936"/>
                  </a:lnTo>
                  <a:lnTo>
                    <a:pt x="934086" y="812082"/>
                  </a:lnTo>
                  <a:lnTo>
                    <a:pt x="931863" y="801274"/>
                  </a:lnTo>
                  <a:lnTo>
                    <a:pt x="929323" y="790148"/>
                  </a:lnTo>
                  <a:lnTo>
                    <a:pt x="927418" y="778704"/>
                  </a:lnTo>
                  <a:lnTo>
                    <a:pt x="925513" y="766624"/>
                  </a:lnTo>
                  <a:lnTo>
                    <a:pt x="923608" y="753909"/>
                  </a:lnTo>
                  <a:lnTo>
                    <a:pt x="922338" y="740876"/>
                  </a:lnTo>
                  <a:lnTo>
                    <a:pt x="921068" y="727207"/>
                  </a:lnTo>
                  <a:lnTo>
                    <a:pt x="920433" y="712584"/>
                  </a:lnTo>
                  <a:lnTo>
                    <a:pt x="919481" y="697644"/>
                  </a:lnTo>
                  <a:lnTo>
                    <a:pt x="919163" y="680478"/>
                  </a:lnTo>
                  <a:lnTo>
                    <a:pt x="919481" y="663948"/>
                  </a:lnTo>
                  <a:lnTo>
                    <a:pt x="920751" y="647736"/>
                  </a:lnTo>
                  <a:lnTo>
                    <a:pt x="922338" y="631842"/>
                  </a:lnTo>
                  <a:lnTo>
                    <a:pt x="924561" y="616266"/>
                  </a:lnTo>
                  <a:lnTo>
                    <a:pt x="928053" y="601325"/>
                  </a:lnTo>
                  <a:lnTo>
                    <a:pt x="932181" y="586703"/>
                  </a:lnTo>
                  <a:lnTo>
                    <a:pt x="936308" y="572398"/>
                  </a:lnTo>
                  <a:lnTo>
                    <a:pt x="941706" y="558093"/>
                  </a:lnTo>
                  <a:lnTo>
                    <a:pt x="947738" y="544424"/>
                  </a:lnTo>
                  <a:lnTo>
                    <a:pt x="954406" y="531391"/>
                  </a:lnTo>
                  <a:lnTo>
                    <a:pt x="958216" y="525033"/>
                  </a:lnTo>
                  <a:lnTo>
                    <a:pt x="961708" y="518676"/>
                  </a:lnTo>
                  <a:lnTo>
                    <a:pt x="965836" y="512318"/>
                  </a:lnTo>
                  <a:lnTo>
                    <a:pt x="969646" y="506278"/>
                  </a:lnTo>
                  <a:lnTo>
                    <a:pt x="978853" y="494199"/>
                  </a:lnTo>
                  <a:lnTo>
                    <a:pt x="988061" y="483073"/>
                  </a:lnTo>
                  <a:lnTo>
                    <a:pt x="998221" y="471629"/>
                  </a:lnTo>
                  <a:lnTo>
                    <a:pt x="1008698" y="461139"/>
                  </a:lnTo>
                  <a:lnTo>
                    <a:pt x="1019811" y="451602"/>
                  </a:lnTo>
                  <a:lnTo>
                    <a:pt x="1030923" y="442384"/>
                  </a:lnTo>
                  <a:lnTo>
                    <a:pt x="1042671" y="433801"/>
                  </a:lnTo>
                  <a:lnTo>
                    <a:pt x="1054736" y="425854"/>
                  </a:lnTo>
                  <a:lnTo>
                    <a:pt x="1066483" y="418542"/>
                  </a:lnTo>
                  <a:lnTo>
                    <a:pt x="1078866" y="411549"/>
                  </a:lnTo>
                  <a:lnTo>
                    <a:pt x="1091248" y="405191"/>
                  </a:lnTo>
                  <a:lnTo>
                    <a:pt x="1103631" y="399152"/>
                  </a:lnTo>
                  <a:lnTo>
                    <a:pt x="1116331" y="393748"/>
                  </a:lnTo>
                  <a:lnTo>
                    <a:pt x="1128713" y="388661"/>
                  </a:lnTo>
                  <a:lnTo>
                    <a:pt x="1141413" y="383893"/>
                  </a:lnTo>
                  <a:lnTo>
                    <a:pt x="1153796" y="380079"/>
                  </a:lnTo>
                  <a:lnTo>
                    <a:pt x="1166178" y="376264"/>
                  </a:lnTo>
                  <a:lnTo>
                    <a:pt x="1178243" y="373085"/>
                  </a:lnTo>
                  <a:lnTo>
                    <a:pt x="1190308" y="369906"/>
                  </a:lnTo>
                  <a:lnTo>
                    <a:pt x="1201738" y="367363"/>
                  </a:lnTo>
                  <a:lnTo>
                    <a:pt x="1213168" y="364820"/>
                  </a:lnTo>
                  <a:lnTo>
                    <a:pt x="1224281" y="362595"/>
                  </a:lnTo>
                  <a:lnTo>
                    <a:pt x="1235076" y="361006"/>
                  </a:lnTo>
                  <a:lnTo>
                    <a:pt x="1254761" y="358145"/>
                  </a:lnTo>
                  <a:lnTo>
                    <a:pt x="1272223" y="356237"/>
                  </a:lnTo>
                  <a:lnTo>
                    <a:pt x="1287781" y="354966"/>
                  </a:lnTo>
                  <a:lnTo>
                    <a:pt x="1300163" y="354330"/>
                  </a:lnTo>
                  <a:lnTo>
                    <a:pt x="1309371" y="354012"/>
                  </a:lnTo>
                  <a:close/>
                  <a:moveTo>
                    <a:pt x="1815403" y="215900"/>
                  </a:moveTo>
                  <a:lnTo>
                    <a:pt x="1818266" y="216218"/>
                  </a:lnTo>
                  <a:lnTo>
                    <a:pt x="1821764" y="216535"/>
                  </a:lnTo>
                  <a:lnTo>
                    <a:pt x="1824945" y="217170"/>
                  </a:lnTo>
                  <a:lnTo>
                    <a:pt x="1828126" y="218758"/>
                  </a:lnTo>
                  <a:lnTo>
                    <a:pt x="1830989" y="220028"/>
                  </a:lnTo>
                  <a:lnTo>
                    <a:pt x="1834170" y="221615"/>
                  </a:lnTo>
                  <a:lnTo>
                    <a:pt x="1836715" y="223520"/>
                  </a:lnTo>
                  <a:lnTo>
                    <a:pt x="1839577" y="226060"/>
                  </a:lnTo>
                  <a:lnTo>
                    <a:pt x="1841804" y="228600"/>
                  </a:lnTo>
                  <a:lnTo>
                    <a:pt x="1843713" y="231458"/>
                  </a:lnTo>
                  <a:lnTo>
                    <a:pt x="1845621" y="234315"/>
                  </a:lnTo>
                  <a:lnTo>
                    <a:pt x="1847212" y="237490"/>
                  </a:lnTo>
                  <a:lnTo>
                    <a:pt x="1848166" y="240348"/>
                  </a:lnTo>
                  <a:lnTo>
                    <a:pt x="1848802" y="243523"/>
                  </a:lnTo>
                  <a:lnTo>
                    <a:pt x="1849438" y="247015"/>
                  </a:lnTo>
                  <a:lnTo>
                    <a:pt x="1849438" y="250508"/>
                  </a:lnTo>
                  <a:lnTo>
                    <a:pt x="1849438" y="253365"/>
                  </a:lnTo>
                  <a:lnTo>
                    <a:pt x="1848802" y="256858"/>
                  </a:lnTo>
                  <a:lnTo>
                    <a:pt x="1848166" y="260033"/>
                  </a:lnTo>
                  <a:lnTo>
                    <a:pt x="1847212" y="263208"/>
                  </a:lnTo>
                  <a:lnTo>
                    <a:pt x="1845621" y="266065"/>
                  </a:lnTo>
                  <a:lnTo>
                    <a:pt x="1843713" y="268923"/>
                  </a:lnTo>
                  <a:lnTo>
                    <a:pt x="1841804" y="271780"/>
                  </a:lnTo>
                  <a:lnTo>
                    <a:pt x="1839577" y="274320"/>
                  </a:lnTo>
                  <a:lnTo>
                    <a:pt x="1736517" y="377190"/>
                  </a:lnTo>
                  <a:lnTo>
                    <a:pt x="1733654" y="379730"/>
                  </a:lnTo>
                  <a:lnTo>
                    <a:pt x="1731109" y="381635"/>
                  </a:lnTo>
                  <a:lnTo>
                    <a:pt x="1727928" y="383223"/>
                  </a:lnTo>
                  <a:lnTo>
                    <a:pt x="1725065" y="384810"/>
                  </a:lnTo>
                  <a:lnTo>
                    <a:pt x="1721885" y="386080"/>
                  </a:lnTo>
                  <a:lnTo>
                    <a:pt x="1718704" y="386715"/>
                  </a:lnTo>
                  <a:lnTo>
                    <a:pt x="1715205" y="387350"/>
                  </a:lnTo>
                  <a:lnTo>
                    <a:pt x="1712342" y="387350"/>
                  </a:lnTo>
                  <a:lnTo>
                    <a:pt x="1708843" y="387350"/>
                  </a:lnTo>
                  <a:lnTo>
                    <a:pt x="1705662" y="386715"/>
                  </a:lnTo>
                  <a:lnTo>
                    <a:pt x="1702163" y="386080"/>
                  </a:lnTo>
                  <a:lnTo>
                    <a:pt x="1699300" y="384810"/>
                  </a:lnTo>
                  <a:lnTo>
                    <a:pt x="1696119" y="383223"/>
                  </a:lnTo>
                  <a:lnTo>
                    <a:pt x="1693257" y="381635"/>
                  </a:lnTo>
                  <a:lnTo>
                    <a:pt x="1690394" y="379730"/>
                  </a:lnTo>
                  <a:lnTo>
                    <a:pt x="1687849" y="377190"/>
                  </a:lnTo>
                  <a:lnTo>
                    <a:pt x="1685622" y="374650"/>
                  </a:lnTo>
                  <a:lnTo>
                    <a:pt x="1683396" y="371793"/>
                  </a:lnTo>
                  <a:lnTo>
                    <a:pt x="1681805" y="368935"/>
                  </a:lnTo>
                  <a:lnTo>
                    <a:pt x="1680533" y="365760"/>
                  </a:lnTo>
                  <a:lnTo>
                    <a:pt x="1679261" y="362903"/>
                  </a:lnTo>
                  <a:lnTo>
                    <a:pt x="1678624" y="359410"/>
                  </a:lnTo>
                  <a:lnTo>
                    <a:pt x="1678306" y="356235"/>
                  </a:lnTo>
                  <a:lnTo>
                    <a:pt x="1677988" y="353378"/>
                  </a:lnTo>
                  <a:lnTo>
                    <a:pt x="1678306" y="349885"/>
                  </a:lnTo>
                  <a:lnTo>
                    <a:pt x="1678624" y="346393"/>
                  </a:lnTo>
                  <a:lnTo>
                    <a:pt x="1679261" y="343218"/>
                  </a:lnTo>
                  <a:lnTo>
                    <a:pt x="1680533" y="340043"/>
                  </a:lnTo>
                  <a:lnTo>
                    <a:pt x="1681805" y="337185"/>
                  </a:lnTo>
                  <a:lnTo>
                    <a:pt x="1683396" y="334328"/>
                  </a:lnTo>
                  <a:lnTo>
                    <a:pt x="1685622" y="331470"/>
                  </a:lnTo>
                  <a:lnTo>
                    <a:pt x="1687849" y="328930"/>
                  </a:lnTo>
                  <a:lnTo>
                    <a:pt x="1790910" y="226060"/>
                  </a:lnTo>
                  <a:lnTo>
                    <a:pt x="1793455" y="223520"/>
                  </a:lnTo>
                  <a:lnTo>
                    <a:pt x="1796317" y="221615"/>
                  </a:lnTo>
                  <a:lnTo>
                    <a:pt x="1799180" y="220028"/>
                  </a:lnTo>
                  <a:lnTo>
                    <a:pt x="1802361" y="218758"/>
                  </a:lnTo>
                  <a:lnTo>
                    <a:pt x="1805224" y="217170"/>
                  </a:lnTo>
                  <a:lnTo>
                    <a:pt x="1808723" y="216535"/>
                  </a:lnTo>
                  <a:lnTo>
                    <a:pt x="1811904" y="216218"/>
                  </a:lnTo>
                  <a:lnTo>
                    <a:pt x="1815403" y="215900"/>
                  </a:lnTo>
                  <a:close/>
                  <a:moveTo>
                    <a:pt x="851599" y="215900"/>
                  </a:moveTo>
                  <a:lnTo>
                    <a:pt x="855065" y="216218"/>
                  </a:lnTo>
                  <a:lnTo>
                    <a:pt x="857902" y="216535"/>
                  </a:lnTo>
                  <a:lnTo>
                    <a:pt x="861368" y="217170"/>
                  </a:lnTo>
                  <a:lnTo>
                    <a:pt x="864205" y="218758"/>
                  </a:lnTo>
                  <a:lnTo>
                    <a:pt x="867356" y="220028"/>
                  </a:lnTo>
                  <a:lnTo>
                    <a:pt x="870192" y="221615"/>
                  </a:lnTo>
                  <a:lnTo>
                    <a:pt x="872713" y="223520"/>
                  </a:lnTo>
                  <a:lnTo>
                    <a:pt x="875550" y="226060"/>
                  </a:lnTo>
                  <a:lnTo>
                    <a:pt x="977657" y="328930"/>
                  </a:lnTo>
                  <a:lnTo>
                    <a:pt x="979863" y="331470"/>
                  </a:lnTo>
                  <a:lnTo>
                    <a:pt x="981754" y="334328"/>
                  </a:lnTo>
                  <a:lnTo>
                    <a:pt x="983960" y="337185"/>
                  </a:lnTo>
                  <a:lnTo>
                    <a:pt x="985220" y="340043"/>
                  </a:lnTo>
                  <a:lnTo>
                    <a:pt x="986166" y="343218"/>
                  </a:lnTo>
                  <a:lnTo>
                    <a:pt x="986796" y="346393"/>
                  </a:lnTo>
                  <a:lnTo>
                    <a:pt x="987426" y="349885"/>
                  </a:lnTo>
                  <a:lnTo>
                    <a:pt x="987426" y="353378"/>
                  </a:lnTo>
                  <a:lnTo>
                    <a:pt x="987426" y="356235"/>
                  </a:lnTo>
                  <a:lnTo>
                    <a:pt x="986796" y="359410"/>
                  </a:lnTo>
                  <a:lnTo>
                    <a:pt x="986166" y="362903"/>
                  </a:lnTo>
                  <a:lnTo>
                    <a:pt x="985220" y="365760"/>
                  </a:lnTo>
                  <a:lnTo>
                    <a:pt x="983960" y="368935"/>
                  </a:lnTo>
                  <a:lnTo>
                    <a:pt x="981754" y="371793"/>
                  </a:lnTo>
                  <a:lnTo>
                    <a:pt x="979863" y="374650"/>
                  </a:lnTo>
                  <a:lnTo>
                    <a:pt x="977657" y="377190"/>
                  </a:lnTo>
                  <a:lnTo>
                    <a:pt x="975135" y="379730"/>
                  </a:lnTo>
                  <a:lnTo>
                    <a:pt x="972299" y="381635"/>
                  </a:lnTo>
                  <a:lnTo>
                    <a:pt x="969778" y="383223"/>
                  </a:lnTo>
                  <a:lnTo>
                    <a:pt x="966627" y="384810"/>
                  </a:lnTo>
                  <a:lnTo>
                    <a:pt x="963475" y="386080"/>
                  </a:lnTo>
                  <a:lnTo>
                    <a:pt x="960324" y="386715"/>
                  </a:lnTo>
                  <a:lnTo>
                    <a:pt x="957172" y="387350"/>
                  </a:lnTo>
                  <a:lnTo>
                    <a:pt x="953706" y="387350"/>
                  </a:lnTo>
                  <a:lnTo>
                    <a:pt x="950554" y="387350"/>
                  </a:lnTo>
                  <a:lnTo>
                    <a:pt x="947088" y="386715"/>
                  </a:lnTo>
                  <a:lnTo>
                    <a:pt x="944251" y="386080"/>
                  </a:lnTo>
                  <a:lnTo>
                    <a:pt x="940785" y="384810"/>
                  </a:lnTo>
                  <a:lnTo>
                    <a:pt x="937948" y="383223"/>
                  </a:lnTo>
                  <a:lnTo>
                    <a:pt x="935112" y="381635"/>
                  </a:lnTo>
                  <a:lnTo>
                    <a:pt x="932276" y="379730"/>
                  </a:lnTo>
                  <a:lnTo>
                    <a:pt x="929440" y="377190"/>
                  </a:lnTo>
                  <a:lnTo>
                    <a:pt x="827333" y="274320"/>
                  </a:lnTo>
                  <a:lnTo>
                    <a:pt x="825127" y="271780"/>
                  </a:lnTo>
                  <a:lnTo>
                    <a:pt x="823236" y="268923"/>
                  </a:lnTo>
                  <a:lnTo>
                    <a:pt x="821345" y="266065"/>
                  </a:lnTo>
                  <a:lnTo>
                    <a:pt x="820084" y="263208"/>
                  </a:lnTo>
                  <a:lnTo>
                    <a:pt x="819139" y="260033"/>
                  </a:lnTo>
                  <a:lnTo>
                    <a:pt x="818193" y="256858"/>
                  </a:lnTo>
                  <a:lnTo>
                    <a:pt x="817878" y="253365"/>
                  </a:lnTo>
                  <a:lnTo>
                    <a:pt x="817563" y="250508"/>
                  </a:lnTo>
                  <a:lnTo>
                    <a:pt x="817878" y="247015"/>
                  </a:lnTo>
                  <a:lnTo>
                    <a:pt x="818193" y="243523"/>
                  </a:lnTo>
                  <a:lnTo>
                    <a:pt x="819139" y="240348"/>
                  </a:lnTo>
                  <a:lnTo>
                    <a:pt x="820084" y="237490"/>
                  </a:lnTo>
                  <a:lnTo>
                    <a:pt x="821345" y="234315"/>
                  </a:lnTo>
                  <a:lnTo>
                    <a:pt x="823236" y="231458"/>
                  </a:lnTo>
                  <a:lnTo>
                    <a:pt x="825127" y="228600"/>
                  </a:lnTo>
                  <a:lnTo>
                    <a:pt x="827333" y="226060"/>
                  </a:lnTo>
                  <a:lnTo>
                    <a:pt x="830169" y="223520"/>
                  </a:lnTo>
                  <a:lnTo>
                    <a:pt x="832690" y="221615"/>
                  </a:lnTo>
                  <a:lnTo>
                    <a:pt x="835842" y="220028"/>
                  </a:lnTo>
                  <a:lnTo>
                    <a:pt x="838678" y="218758"/>
                  </a:lnTo>
                  <a:lnTo>
                    <a:pt x="842144" y="217170"/>
                  </a:lnTo>
                  <a:lnTo>
                    <a:pt x="844981" y="216535"/>
                  </a:lnTo>
                  <a:lnTo>
                    <a:pt x="848447" y="216218"/>
                  </a:lnTo>
                  <a:lnTo>
                    <a:pt x="851599" y="215900"/>
                  </a:lnTo>
                  <a:close/>
                  <a:moveTo>
                    <a:pt x="1318578" y="0"/>
                  </a:moveTo>
                  <a:lnTo>
                    <a:pt x="1321753" y="318"/>
                  </a:lnTo>
                  <a:lnTo>
                    <a:pt x="1325563" y="636"/>
                  </a:lnTo>
                  <a:lnTo>
                    <a:pt x="1328421" y="1590"/>
                  </a:lnTo>
                  <a:lnTo>
                    <a:pt x="1331913" y="2544"/>
                  </a:lnTo>
                  <a:lnTo>
                    <a:pt x="1334771" y="4133"/>
                  </a:lnTo>
                  <a:lnTo>
                    <a:pt x="1337629" y="6041"/>
                  </a:lnTo>
                  <a:lnTo>
                    <a:pt x="1340169" y="7949"/>
                  </a:lnTo>
                  <a:lnTo>
                    <a:pt x="1342391" y="9857"/>
                  </a:lnTo>
                  <a:lnTo>
                    <a:pt x="1344931" y="12719"/>
                  </a:lnTo>
                  <a:lnTo>
                    <a:pt x="1346836" y="15262"/>
                  </a:lnTo>
                  <a:lnTo>
                    <a:pt x="1348424" y="18124"/>
                  </a:lnTo>
                  <a:lnTo>
                    <a:pt x="1350011" y="20986"/>
                  </a:lnTo>
                  <a:lnTo>
                    <a:pt x="1351281" y="23848"/>
                  </a:lnTo>
                  <a:lnTo>
                    <a:pt x="1351916" y="27345"/>
                  </a:lnTo>
                  <a:lnTo>
                    <a:pt x="1352551" y="30843"/>
                  </a:lnTo>
                  <a:lnTo>
                    <a:pt x="1352551" y="34341"/>
                  </a:lnTo>
                  <a:lnTo>
                    <a:pt x="1352551" y="180290"/>
                  </a:lnTo>
                  <a:lnTo>
                    <a:pt x="1352551" y="183469"/>
                  </a:lnTo>
                  <a:lnTo>
                    <a:pt x="1351916" y="186967"/>
                  </a:lnTo>
                  <a:lnTo>
                    <a:pt x="1351281" y="190147"/>
                  </a:lnTo>
                  <a:lnTo>
                    <a:pt x="1350011" y="193327"/>
                  </a:lnTo>
                  <a:lnTo>
                    <a:pt x="1348424" y="196188"/>
                  </a:lnTo>
                  <a:lnTo>
                    <a:pt x="1346836" y="199368"/>
                  </a:lnTo>
                  <a:lnTo>
                    <a:pt x="1344931" y="201912"/>
                  </a:lnTo>
                  <a:lnTo>
                    <a:pt x="1342391" y="204138"/>
                  </a:lnTo>
                  <a:lnTo>
                    <a:pt x="1340169" y="206681"/>
                  </a:lnTo>
                  <a:lnTo>
                    <a:pt x="1337629" y="208271"/>
                  </a:lnTo>
                  <a:lnTo>
                    <a:pt x="1334771" y="210179"/>
                  </a:lnTo>
                  <a:lnTo>
                    <a:pt x="1331913" y="211769"/>
                  </a:lnTo>
                  <a:lnTo>
                    <a:pt x="1328421" y="212723"/>
                  </a:lnTo>
                  <a:lnTo>
                    <a:pt x="1325563" y="213677"/>
                  </a:lnTo>
                  <a:lnTo>
                    <a:pt x="1321753" y="213995"/>
                  </a:lnTo>
                  <a:lnTo>
                    <a:pt x="1318578" y="214313"/>
                  </a:lnTo>
                  <a:lnTo>
                    <a:pt x="1315086" y="213995"/>
                  </a:lnTo>
                  <a:lnTo>
                    <a:pt x="1311593" y="213677"/>
                  </a:lnTo>
                  <a:lnTo>
                    <a:pt x="1308418" y="212723"/>
                  </a:lnTo>
                  <a:lnTo>
                    <a:pt x="1305243" y="211769"/>
                  </a:lnTo>
                  <a:lnTo>
                    <a:pt x="1302068" y="210179"/>
                  </a:lnTo>
                  <a:lnTo>
                    <a:pt x="1299528" y="208271"/>
                  </a:lnTo>
                  <a:lnTo>
                    <a:pt x="1296671" y="206681"/>
                  </a:lnTo>
                  <a:lnTo>
                    <a:pt x="1294448" y="204138"/>
                  </a:lnTo>
                  <a:lnTo>
                    <a:pt x="1292226" y="201912"/>
                  </a:lnTo>
                  <a:lnTo>
                    <a:pt x="1290003" y="199368"/>
                  </a:lnTo>
                  <a:lnTo>
                    <a:pt x="1288416" y="196188"/>
                  </a:lnTo>
                  <a:lnTo>
                    <a:pt x="1287146" y="193327"/>
                  </a:lnTo>
                  <a:lnTo>
                    <a:pt x="1285876" y="190147"/>
                  </a:lnTo>
                  <a:lnTo>
                    <a:pt x="1285241" y="186967"/>
                  </a:lnTo>
                  <a:lnTo>
                    <a:pt x="1284288" y="183469"/>
                  </a:lnTo>
                  <a:lnTo>
                    <a:pt x="1284288" y="180290"/>
                  </a:lnTo>
                  <a:lnTo>
                    <a:pt x="1284288" y="34341"/>
                  </a:lnTo>
                  <a:lnTo>
                    <a:pt x="1284288" y="30843"/>
                  </a:lnTo>
                  <a:lnTo>
                    <a:pt x="1285241" y="27345"/>
                  </a:lnTo>
                  <a:lnTo>
                    <a:pt x="1285876" y="23848"/>
                  </a:lnTo>
                  <a:lnTo>
                    <a:pt x="1287146" y="20986"/>
                  </a:lnTo>
                  <a:lnTo>
                    <a:pt x="1288416" y="18124"/>
                  </a:lnTo>
                  <a:lnTo>
                    <a:pt x="1290003" y="15262"/>
                  </a:lnTo>
                  <a:lnTo>
                    <a:pt x="1292226" y="12719"/>
                  </a:lnTo>
                  <a:lnTo>
                    <a:pt x="1294448" y="9857"/>
                  </a:lnTo>
                  <a:lnTo>
                    <a:pt x="1296671" y="7949"/>
                  </a:lnTo>
                  <a:lnTo>
                    <a:pt x="1299528" y="6041"/>
                  </a:lnTo>
                  <a:lnTo>
                    <a:pt x="1302068" y="4133"/>
                  </a:lnTo>
                  <a:lnTo>
                    <a:pt x="1305243" y="2544"/>
                  </a:lnTo>
                  <a:lnTo>
                    <a:pt x="1308418" y="1590"/>
                  </a:lnTo>
                  <a:lnTo>
                    <a:pt x="1311593" y="636"/>
                  </a:lnTo>
                  <a:lnTo>
                    <a:pt x="1315086" y="318"/>
                  </a:lnTo>
                  <a:lnTo>
                    <a:pt x="1318578"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9pP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grpSp>
        <p:nvGrpSpPr>
          <p:cNvPr id="80" name="组合 53"/>
          <p:cNvGrpSpPr/>
          <p:nvPr/>
        </p:nvGrpSpPr>
        <p:grpSpPr>
          <a:xfrm>
            <a:off x="3008214" y="4591204"/>
            <a:ext cx="724182" cy="724182"/>
            <a:chOff x="4097899" y="4979900"/>
            <a:chExt cx="965576" cy="965576"/>
          </a:xfrm>
        </p:grpSpPr>
        <p:sp>
          <p:nvSpPr>
            <p:cNvPr id="81" name="椭圆 80"/>
            <p:cNvSpPr/>
            <p:nvPr/>
          </p:nvSpPr>
          <p:spPr>
            <a:xfrm>
              <a:off x="4097899" y="4979900"/>
              <a:ext cx="965576" cy="965576"/>
            </a:xfrm>
            <a:prstGeom prst="ellipse">
              <a:avLst/>
            </a:prstGeom>
            <a:gradFill>
              <a:gsLst>
                <a:gs pos="100000">
                  <a:srgbClr val="009288"/>
                </a:gs>
                <a:gs pos="0">
                  <a:srgbClr val="009288">
                    <a:lumMod val="75000"/>
                  </a:srgbClr>
                </a:gs>
              </a:gsLst>
              <a:lin ang="5400000" scaled="1"/>
            </a:gradFill>
            <a:ln w="28575" cap="flat">
              <a:gradFill>
                <a:gsLst>
                  <a:gs pos="0">
                    <a:srgbClr val="009288"/>
                  </a:gs>
                  <a:gs pos="100000">
                    <a:srgbClr val="009288">
                      <a:lumMod val="75000"/>
                    </a:srgbClr>
                  </a:gs>
                </a:gsLst>
                <a:lin ang="5400000" scaled="1"/>
              </a:gradFill>
              <a:prstDash val="solid"/>
              <a:miter lim="800000"/>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82" name="KSO_Shape"/>
            <p:cNvSpPr/>
            <p:nvPr/>
          </p:nvSpPr>
          <p:spPr bwMode="auto">
            <a:xfrm>
              <a:off x="4349773" y="5169775"/>
              <a:ext cx="461828" cy="585826"/>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ysClr val="windowText" lastClr="000000"/>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ysClr val="windowText" lastClr="000000"/>
                  </a:solidFill>
                  <a:latin typeface="Calibri" panose="020F0502020204030204" pitchFamily="34" charset="0"/>
                  <a:ea typeface="宋体" panose="02010600030101010101" pitchFamily="2" charset="-122"/>
                  <a:cs typeface="+mn-ea"/>
                </a:defRPr>
              </a:lvl9pP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sp>
        <p:nvSpPr>
          <p:cNvPr id="83" name="Rectangle 5"/>
          <p:cNvSpPr/>
          <p:nvPr/>
        </p:nvSpPr>
        <p:spPr bwMode="auto">
          <a:xfrm>
            <a:off x="4240725" y="3766484"/>
            <a:ext cx="405638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ysClr val="windowText" lastClr="000000"/>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sz="1400" dirty="0">
                <a:solidFill>
                  <a:sysClr val="windowText" lastClr="000000">
                    <a:lumMod val="65000"/>
                    <a:lumOff val="35000"/>
                  </a:sysClr>
                </a:solidFill>
                <a:latin typeface="微软雅黑" panose="020B0503020204020204" pitchFamily="34" charset="-122"/>
                <a:ea typeface="微软雅黑" panose="020B0503020204020204" pitchFamily="34" charset="-122"/>
                <a:sym typeface="Gill Sans" charset="0"/>
              </a:rPr>
              <a:t>解决营商环境中存在的审批效率底、环节多、时间长等问题，激发大众创业万众创新活力</a:t>
            </a:r>
          </a:p>
        </p:txBody>
      </p:sp>
      <p:sp>
        <p:nvSpPr>
          <p:cNvPr id="84" name="Rectangle 5"/>
          <p:cNvSpPr/>
          <p:nvPr/>
        </p:nvSpPr>
        <p:spPr bwMode="auto">
          <a:xfrm>
            <a:off x="4088325" y="4967269"/>
            <a:ext cx="405638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ysClr val="windowText" lastClr="000000"/>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sz="1400" dirty="0">
                <a:solidFill>
                  <a:sysClr val="windowText" lastClr="000000">
                    <a:lumMod val="65000"/>
                    <a:lumOff val="35000"/>
                  </a:sysClr>
                </a:solidFill>
                <a:latin typeface="微软雅黑" panose="020B0503020204020204" pitchFamily="34" charset="-122"/>
                <a:ea typeface="微软雅黑" panose="020B0503020204020204" pitchFamily="34" charset="-122"/>
                <a:sym typeface="Gill Sans" charset="0"/>
              </a:rPr>
              <a:t>银行开户服务时间较长，冗余环节较多，服务小微企业意识亟待增强</a:t>
            </a:r>
          </a:p>
        </p:txBody>
      </p:sp>
      <p:pic>
        <p:nvPicPr>
          <p:cNvPr id="85" name="图片 84" descr="webwxgetmsgimg"/>
          <p:cNvPicPr>
            <a:picLocks noChangeAspect="1"/>
          </p:cNvPicPr>
          <p:nvPr/>
        </p:nvPicPr>
        <p:blipFill>
          <a:blip r:embed="rId4"/>
          <a:stretch>
            <a:fillRect/>
          </a:stretch>
        </p:blipFill>
        <p:spPr>
          <a:xfrm>
            <a:off x="621860" y="2143424"/>
            <a:ext cx="2167890" cy="3110230"/>
          </a:xfrm>
          <a:prstGeom prst="rect">
            <a:avLst/>
          </a:prstGeom>
        </p:spPr>
      </p:pic>
      <p:sp>
        <p:nvSpPr>
          <p:cNvPr id="86" name="Rectangle 5"/>
          <p:cNvSpPr/>
          <p:nvPr/>
        </p:nvSpPr>
        <p:spPr bwMode="auto">
          <a:xfrm>
            <a:off x="590134" y="5733192"/>
            <a:ext cx="787019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ysClr val="windowText" lastClr="000000"/>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sz="1800" dirty="0">
                <a:solidFill>
                  <a:sysClr val="windowText" lastClr="000000">
                    <a:lumMod val="65000"/>
                    <a:lumOff val="35000"/>
                  </a:sysClr>
                </a:solidFill>
                <a:latin typeface="微软雅黑" panose="020B0503020204020204" pitchFamily="34" charset="-122"/>
                <a:ea typeface="微软雅黑" panose="020B0503020204020204" pitchFamily="34" charset="-122"/>
                <a:sym typeface="Gill Sans" charset="0"/>
              </a:rPr>
              <a:t>《中国人民银行关于优化企业开户服务的指导意见》（银发﹝2017﹞288号）</a:t>
            </a:r>
          </a:p>
        </p:txBody>
      </p:sp>
      <p:sp>
        <p:nvSpPr>
          <p:cNvPr id="87" name="圆角矩形 86"/>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1</a:t>
            </a:r>
            <a:endParaRPr lang="zh-CN" altLang="en-US" sz="37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30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2000"/>
                                        <p:tgtEl>
                                          <p:spTgt spid="34"/>
                                        </p:tgtEl>
                                      </p:cBhvr>
                                    </p:animEffect>
                                  </p:childTnLst>
                                </p:cTn>
                              </p:par>
                              <p:par>
                                <p:cTn id="8" presetID="22" presetClass="entr" presetSubtype="8"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2000"/>
                                        <p:tgtEl>
                                          <p:spTgt spid="4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20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2000"/>
                                        <p:tgtEl>
                                          <p:spTgt spid="4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wipe(left)">
                                      <p:cBhvr>
                                        <p:cTn id="20" dur="2000"/>
                                        <p:tgtEl>
                                          <p:spTgt spid="83"/>
                                        </p:tgtEl>
                                      </p:cBhvr>
                                    </p:animEffect>
                                  </p:childTnLst>
                                </p:cTn>
                              </p:par>
                            </p:childTnLst>
                          </p:cTn>
                        </p:par>
                        <p:par>
                          <p:cTn id="21" fill="hold">
                            <p:stCondLst>
                              <p:cond delay="4000"/>
                            </p:stCondLst>
                            <p:childTnLst>
                              <p:par>
                                <p:cTn id="22" presetID="22" presetClass="entr" presetSubtype="8"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2000"/>
                                        <p:tgtEl>
                                          <p:spTgt spid="42"/>
                                        </p:tgtEl>
                                      </p:cBhvr>
                                    </p:animEffect>
                                  </p:childTnLst>
                                </p:cTn>
                              </p:par>
                              <p:par>
                                <p:cTn id="25" presetID="22" presetClass="entr" presetSubtype="8"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left)">
                                      <p:cBhvr>
                                        <p:cTn id="27" dur="2000"/>
                                        <p:tgtEl>
                                          <p:spTgt spid="8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left)">
                                      <p:cBhvr>
                                        <p:cTn id="30" dur="20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97"/>
          <p:cNvGrpSpPr/>
          <p:nvPr/>
        </p:nvGrpSpPr>
        <p:grpSpPr>
          <a:xfrm>
            <a:off x="755682" y="1869453"/>
            <a:ext cx="5850890" cy="4295775"/>
            <a:chOff x="6906" y="2680"/>
            <a:chExt cx="6369" cy="4761"/>
          </a:xfrm>
        </p:grpSpPr>
        <p:grpSp>
          <p:nvGrpSpPr>
            <p:cNvPr id="7" name="组合 1"/>
            <p:cNvGrpSpPr/>
            <p:nvPr/>
          </p:nvGrpSpPr>
          <p:grpSpPr>
            <a:xfrm>
              <a:off x="6906" y="2914"/>
              <a:ext cx="935" cy="935"/>
              <a:chOff x="4589983" y="2663795"/>
              <a:chExt cx="877102" cy="877102"/>
            </a:xfrm>
          </p:grpSpPr>
          <p:grpSp>
            <p:nvGrpSpPr>
              <p:cNvPr id="61" name="组合 2"/>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1"/>
                    </a:solidFill>
                    <a:ea typeface="微软雅黑" panose="020B0503020204020204" pitchFamily="34" charset="-122"/>
                  </a:endParaRPr>
                </a:p>
              </p:txBody>
            </p:sp>
            <p:sp>
              <p:nvSpPr>
                <p:cNvPr id="74" name="椭圆 73"/>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nvGrpSpPr>
              <p:cNvPr id="62" name="组合 7"/>
              <p:cNvGrpSpPr/>
              <p:nvPr/>
            </p:nvGrpSpPr>
            <p:grpSpPr>
              <a:xfrm>
                <a:off x="4690436" y="2865050"/>
                <a:ext cx="567894" cy="535099"/>
                <a:chOff x="4832350" y="1028700"/>
                <a:chExt cx="522288" cy="492126"/>
              </a:xfrm>
              <a:solidFill>
                <a:srgbClr val="0070C0"/>
              </a:solidFill>
            </p:grpSpPr>
            <p:sp>
              <p:nvSpPr>
                <p:cNvPr id="63" name="Freeform 15"/>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4" name="Freeform 16"/>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5" name="Freeform 17"/>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6" name="Freeform 18"/>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7" name="Freeform 19"/>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8" name="Freeform 20"/>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69" name="Freeform 21"/>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0" name="Freeform 22"/>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1" name="Freeform 23"/>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72" name="Freeform 24"/>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8" name="组合 36"/>
            <p:cNvGrpSpPr/>
            <p:nvPr/>
          </p:nvGrpSpPr>
          <p:grpSpPr>
            <a:xfrm>
              <a:off x="6906" y="4575"/>
              <a:ext cx="935" cy="935"/>
              <a:chOff x="4692046" y="3749516"/>
              <a:chExt cx="877102" cy="877102"/>
            </a:xfrm>
          </p:grpSpPr>
          <p:grpSp>
            <p:nvGrpSpPr>
              <p:cNvPr id="39" name="组合 37"/>
              <p:cNvGrpSpPr/>
              <p:nvPr/>
            </p:nvGrpSpPr>
            <p:grpSpPr>
              <a:xfrm>
                <a:off x="4692046" y="3749516"/>
                <a:ext cx="877102" cy="877102"/>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1"/>
                    </a:solidFill>
                    <a:ea typeface="微软雅黑" panose="020B0503020204020204" pitchFamily="34" charset="-122"/>
                  </a:endParaRPr>
                </a:p>
              </p:txBody>
            </p:sp>
            <p:sp>
              <p:nvSpPr>
                <p:cNvPr id="60" name="椭圆 59"/>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nvGrpSpPr>
              <p:cNvPr id="40" name="组合 38"/>
              <p:cNvGrpSpPr/>
              <p:nvPr/>
            </p:nvGrpSpPr>
            <p:grpSpPr>
              <a:xfrm>
                <a:off x="4853377" y="3997905"/>
                <a:ext cx="554441" cy="377594"/>
                <a:chOff x="4156075" y="2292350"/>
                <a:chExt cx="552450" cy="376238"/>
              </a:xfrm>
              <a:solidFill>
                <a:srgbClr val="0070C0"/>
              </a:solidFill>
            </p:grpSpPr>
            <p:sp>
              <p:nvSpPr>
                <p:cNvPr id="41" name="Freeform 27"/>
                <p:cNvSpPr/>
                <p:nvPr/>
              </p:nvSpPr>
              <p:spPr bwMode="auto">
                <a:xfrm>
                  <a:off x="4352925" y="2292350"/>
                  <a:ext cx="158750" cy="161925"/>
                </a:xfrm>
                <a:custGeom>
                  <a:avLst/>
                  <a:gdLst>
                    <a:gd name="T0" fmla="*/ 21 w 42"/>
                    <a:gd name="T1" fmla="*/ 0 h 43"/>
                    <a:gd name="T2" fmla="*/ 0 w 42"/>
                    <a:gd name="T3" fmla="*/ 22 h 43"/>
                    <a:gd name="T4" fmla="*/ 21 w 42"/>
                    <a:gd name="T5" fmla="*/ 43 h 43"/>
                    <a:gd name="T6" fmla="*/ 21 w 42"/>
                    <a:gd name="T7" fmla="*/ 43 h 43"/>
                    <a:gd name="T8" fmla="*/ 42 w 42"/>
                    <a:gd name="T9" fmla="*/ 22 h 43"/>
                    <a:gd name="T10" fmla="*/ 21 w 42"/>
                    <a:gd name="T11" fmla="*/ 0 h 43"/>
                  </a:gdLst>
                  <a:ahLst/>
                  <a:cxnLst>
                    <a:cxn ang="0">
                      <a:pos x="T0" y="T1"/>
                    </a:cxn>
                    <a:cxn ang="0">
                      <a:pos x="T2" y="T3"/>
                    </a:cxn>
                    <a:cxn ang="0">
                      <a:pos x="T4" y="T5"/>
                    </a:cxn>
                    <a:cxn ang="0">
                      <a:pos x="T6" y="T7"/>
                    </a:cxn>
                    <a:cxn ang="0">
                      <a:pos x="T8" y="T9"/>
                    </a:cxn>
                    <a:cxn ang="0">
                      <a:pos x="T10" y="T11"/>
                    </a:cxn>
                  </a:cxnLst>
                  <a:rect l="0" t="0" r="r" b="b"/>
                  <a:pathLst>
                    <a:path w="42" h="43">
                      <a:moveTo>
                        <a:pt x="21" y="0"/>
                      </a:moveTo>
                      <a:cubicBezTo>
                        <a:pt x="9" y="0"/>
                        <a:pt x="0" y="10"/>
                        <a:pt x="0" y="22"/>
                      </a:cubicBezTo>
                      <a:cubicBezTo>
                        <a:pt x="0" y="33"/>
                        <a:pt x="9" y="43"/>
                        <a:pt x="21" y="43"/>
                      </a:cubicBezTo>
                      <a:cubicBezTo>
                        <a:pt x="21" y="43"/>
                        <a:pt x="21" y="43"/>
                        <a:pt x="21" y="43"/>
                      </a:cubicBezTo>
                      <a:cubicBezTo>
                        <a:pt x="33" y="43"/>
                        <a:pt x="42" y="33"/>
                        <a:pt x="42" y="22"/>
                      </a:cubicBezTo>
                      <a:cubicBezTo>
                        <a:pt x="42" y="10"/>
                        <a:pt x="33" y="0"/>
                        <a:pt x="21" y="0"/>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2" name="Freeform 28"/>
                <p:cNvSpPr/>
                <p:nvPr/>
              </p:nvSpPr>
              <p:spPr bwMode="auto">
                <a:xfrm>
                  <a:off x="4284663" y="2462213"/>
                  <a:ext cx="295275" cy="206375"/>
                </a:xfrm>
                <a:custGeom>
                  <a:avLst/>
                  <a:gdLst>
                    <a:gd name="T0" fmla="*/ 55 w 78"/>
                    <a:gd name="T1" fmla="*/ 0 h 55"/>
                    <a:gd name="T2" fmla="*/ 39 w 78"/>
                    <a:gd name="T3" fmla="*/ 45 h 55"/>
                    <a:gd name="T4" fmla="*/ 23 w 78"/>
                    <a:gd name="T5" fmla="*/ 0 h 55"/>
                    <a:gd name="T6" fmla="*/ 0 w 78"/>
                    <a:gd name="T7" fmla="*/ 33 h 55"/>
                    <a:gd name="T8" fmla="*/ 0 w 78"/>
                    <a:gd name="T9" fmla="*/ 34 h 55"/>
                    <a:gd name="T10" fmla="*/ 0 w 78"/>
                    <a:gd name="T11" fmla="*/ 35 h 55"/>
                    <a:gd name="T12" fmla="*/ 39 w 78"/>
                    <a:gd name="T13" fmla="*/ 55 h 55"/>
                    <a:gd name="T14" fmla="*/ 78 w 78"/>
                    <a:gd name="T15" fmla="*/ 35 h 55"/>
                    <a:gd name="T16" fmla="*/ 78 w 78"/>
                    <a:gd name="T17" fmla="*/ 34 h 55"/>
                    <a:gd name="T18" fmla="*/ 78 w 78"/>
                    <a:gd name="T19" fmla="*/ 33 h 55"/>
                    <a:gd name="T20" fmla="*/ 55 w 78"/>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55">
                      <a:moveTo>
                        <a:pt x="55" y="0"/>
                      </a:moveTo>
                      <a:cubicBezTo>
                        <a:pt x="39" y="45"/>
                        <a:pt x="39" y="45"/>
                        <a:pt x="39" y="45"/>
                      </a:cubicBezTo>
                      <a:cubicBezTo>
                        <a:pt x="23" y="0"/>
                        <a:pt x="23" y="0"/>
                        <a:pt x="23" y="0"/>
                      </a:cubicBezTo>
                      <a:cubicBezTo>
                        <a:pt x="10" y="6"/>
                        <a:pt x="1" y="19"/>
                        <a:pt x="0" y="33"/>
                      </a:cubicBezTo>
                      <a:cubicBezTo>
                        <a:pt x="0" y="34"/>
                        <a:pt x="0" y="34"/>
                        <a:pt x="0" y="34"/>
                      </a:cubicBezTo>
                      <a:cubicBezTo>
                        <a:pt x="0" y="35"/>
                        <a:pt x="0" y="35"/>
                        <a:pt x="0" y="35"/>
                      </a:cubicBezTo>
                      <a:cubicBezTo>
                        <a:pt x="1" y="44"/>
                        <a:pt x="18" y="55"/>
                        <a:pt x="39" y="55"/>
                      </a:cubicBezTo>
                      <a:cubicBezTo>
                        <a:pt x="60" y="55"/>
                        <a:pt x="77" y="44"/>
                        <a:pt x="78" y="35"/>
                      </a:cubicBezTo>
                      <a:cubicBezTo>
                        <a:pt x="78" y="34"/>
                        <a:pt x="78" y="34"/>
                        <a:pt x="78" y="34"/>
                      </a:cubicBezTo>
                      <a:cubicBezTo>
                        <a:pt x="78" y="33"/>
                        <a:pt x="78" y="33"/>
                        <a:pt x="78" y="33"/>
                      </a:cubicBezTo>
                      <a:cubicBezTo>
                        <a:pt x="77" y="19"/>
                        <a:pt x="68" y="6"/>
                        <a:pt x="55" y="0"/>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3" name="Freeform 29"/>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4" name="Freeform 30"/>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5" name="Freeform 31"/>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6" name="Freeform 32"/>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7" name="Oval 33"/>
                <p:cNvSpPr>
                  <a:spLocks noChangeArrowheads="1"/>
                </p:cNvSpPr>
                <p:nvPr/>
              </p:nvSpPr>
              <p:spPr bwMode="auto">
                <a:xfrm>
                  <a:off x="4205288" y="2333625"/>
                  <a:ext cx="115888" cy="1206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8" name="Freeform 34"/>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49" name="Freeform 35"/>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0" name="Freeform 36"/>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1" name="Freeform 37"/>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2" name="Oval 38"/>
                <p:cNvSpPr>
                  <a:spLocks noChangeArrowheads="1"/>
                </p:cNvSpPr>
                <p:nvPr/>
              </p:nvSpPr>
              <p:spPr bwMode="auto">
                <a:xfrm>
                  <a:off x="4541838" y="2333625"/>
                  <a:ext cx="117475" cy="1206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3" name="Freeform 39"/>
                <p:cNvSpPr/>
                <p:nvPr/>
              </p:nvSpPr>
              <p:spPr bwMode="auto">
                <a:xfrm>
                  <a:off x="4530725" y="2457450"/>
                  <a:ext cx="177800" cy="150813"/>
                </a:xfrm>
                <a:custGeom>
                  <a:avLst/>
                  <a:gdLst>
                    <a:gd name="T0" fmla="*/ 30 w 47"/>
                    <a:gd name="T1" fmla="*/ 0 h 40"/>
                    <a:gd name="T2" fmla="*/ 19 w 47"/>
                    <a:gd name="T3" fmla="*/ 33 h 40"/>
                    <a:gd name="T4" fmla="*/ 7 w 47"/>
                    <a:gd name="T5" fmla="*/ 0 h 40"/>
                    <a:gd name="T6" fmla="*/ 0 w 47"/>
                    <a:gd name="T7" fmla="*/ 5 h 40"/>
                    <a:gd name="T8" fmla="*/ 15 w 47"/>
                    <a:gd name="T9" fmla="*/ 34 h 40"/>
                    <a:gd name="T10" fmla="*/ 15 w 47"/>
                    <a:gd name="T11" fmla="*/ 35 h 40"/>
                    <a:gd name="T12" fmla="*/ 15 w 47"/>
                    <a:gd name="T13" fmla="*/ 36 h 40"/>
                    <a:gd name="T14" fmla="*/ 15 w 47"/>
                    <a:gd name="T15" fmla="*/ 36 h 40"/>
                    <a:gd name="T16" fmla="*/ 14 w 47"/>
                    <a:gd name="T17" fmla="*/ 40 h 40"/>
                    <a:gd name="T18" fmla="*/ 19 w 47"/>
                    <a:gd name="T19" fmla="*/ 40 h 40"/>
                    <a:gd name="T20" fmla="*/ 47 w 47"/>
                    <a:gd name="T21" fmla="*/ 25 h 40"/>
                    <a:gd name="T22" fmla="*/ 47 w 47"/>
                    <a:gd name="T23" fmla="*/ 25 h 40"/>
                    <a:gd name="T24" fmla="*/ 47 w 47"/>
                    <a:gd name="T25" fmla="*/ 25 h 40"/>
                    <a:gd name="T26" fmla="*/ 30 w 4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0">
                      <a:moveTo>
                        <a:pt x="30" y="0"/>
                      </a:moveTo>
                      <a:cubicBezTo>
                        <a:pt x="19" y="33"/>
                        <a:pt x="19" y="33"/>
                        <a:pt x="19" y="33"/>
                      </a:cubicBezTo>
                      <a:cubicBezTo>
                        <a:pt x="7" y="0"/>
                        <a:pt x="7" y="0"/>
                        <a:pt x="7" y="0"/>
                      </a:cubicBezTo>
                      <a:cubicBezTo>
                        <a:pt x="4" y="1"/>
                        <a:pt x="2" y="3"/>
                        <a:pt x="0" y="5"/>
                      </a:cubicBezTo>
                      <a:cubicBezTo>
                        <a:pt x="8" y="12"/>
                        <a:pt x="14" y="23"/>
                        <a:pt x="15" y="34"/>
                      </a:cubicBezTo>
                      <a:cubicBezTo>
                        <a:pt x="15" y="35"/>
                        <a:pt x="15" y="35"/>
                        <a:pt x="15" y="35"/>
                      </a:cubicBezTo>
                      <a:cubicBezTo>
                        <a:pt x="15" y="36"/>
                        <a:pt x="15" y="36"/>
                        <a:pt x="15" y="36"/>
                      </a:cubicBezTo>
                      <a:cubicBezTo>
                        <a:pt x="15" y="36"/>
                        <a:pt x="15" y="36"/>
                        <a:pt x="15" y="36"/>
                      </a:cubicBezTo>
                      <a:cubicBezTo>
                        <a:pt x="15" y="37"/>
                        <a:pt x="14" y="38"/>
                        <a:pt x="14" y="40"/>
                      </a:cubicBezTo>
                      <a:cubicBezTo>
                        <a:pt x="15" y="40"/>
                        <a:pt x="17" y="40"/>
                        <a:pt x="19" y="40"/>
                      </a:cubicBezTo>
                      <a:cubicBezTo>
                        <a:pt x="34" y="40"/>
                        <a:pt x="46" y="32"/>
                        <a:pt x="47" y="25"/>
                      </a:cubicBezTo>
                      <a:cubicBezTo>
                        <a:pt x="47" y="25"/>
                        <a:pt x="47" y="25"/>
                        <a:pt x="47" y="25"/>
                      </a:cubicBezTo>
                      <a:cubicBezTo>
                        <a:pt x="47" y="25"/>
                        <a:pt x="47" y="25"/>
                        <a:pt x="47" y="25"/>
                      </a:cubicBezTo>
                      <a:cubicBezTo>
                        <a:pt x="46" y="14"/>
                        <a:pt x="40" y="5"/>
                        <a:pt x="30" y="0"/>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4" name="Freeform 40"/>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5" name="Freeform 41"/>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6" name="Freeform 42"/>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7" name="Freeform 43"/>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58" name="Freeform 44"/>
                <p:cNvSpPr/>
                <p:nvPr/>
              </p:nvSpPr>
              <p:spPr bwMode="auto">
                <a:xfrm>
                  <a:off x="4156075" y="2457450"/>
                  <a:ext cx="177800" cy="150813"/>
                </a:xfrm>
                <a:custGeom>
                  <a:avLst/>
                  <a:gdLst>
                    <a:gd name="T0" fmla="*/ 40 w 47"/>
                    <a:gd name="T1" fmla="*/ 0 h 40"/>
                    <a:gd name="T2" fmla="*/ 28 w 47"/>
                    <a:gd name="T3" fmla="*/ 33 h 40"/>
                    <a:gd name="T4" fmla="*/ 17 w 47"/>
                    <a:gd name="T5" fmla="*/ 0 h 40"/>
                    <a:gd name="T6" fmla="*/ 0 w 47"/>
                    <a:gd name="T7" fmla="*/ 25 h 40"/>
                    <a:gd name="T8" fmla="*/ 0 w 47"/>
                    <a:gd name="T9" fmla="*/ 25 h 40"/>
                    <a:gd name="T10" fmla="*/ 0 w 47"/>
                    <a:gd name="T11" fmla="*/ 25 h 40"/>
                    <a:gd name="T12" fmla="*/ 28 w 47"/>
                    <a:gd name="T13" fmla="*/ 40 h 40"/>
                    <a:gd name="T14" fmla="*/ 33 w 47"/>
                    <a:gd name="T15" fmla="*/ 40 h 40"/>
                    <a:gd name="T16" fmla="*/ 32 w 47"/>
                    <a:gd name="T17" fmla="*/ 36 h 40"/>
                    <a:gd name="T18" fmla="*/ 32 w 47"/>
                    <a:gd name="T19" fmla="*/ 36 h 40"/>
                    <a:gd name="T20" fmla="*/ 32 w 47"/>
                    <a:gd name="T21" fmla="*/ 35 h 40"/>
                    <a:gd name="T22" fmla="*/ 32 w 47"/>
                    <a:gd name="T23" fmla="*/ 34 h 40"/>
                    <a:gd name="T24" fmla="*/ 39 w 47"/>
                    <a:gd name="T25" fmla="*/ 13 h 40"/>
                    <a:gd name="T26" fmla="*/ 47 w 47"/>
                    <a:gd name="T27" fmla="*/ 5 h 40"/>
                    <a:gd name="T28" fmla="*/ 40 w 47"/>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0">
                      <a:moveTo>
                        <a:pt x="40" y="0"/>
                      </a:moveTo>
                      <a:cubicBezTo>
                        <a:pt x="28" y="33"/>
                        <a:pt x="28" y="33"/>
                        <a:pt x="28" y="33"/>
                      </a:cubicBezTo>
                      <a:cubicBezTo>
                        <a:pt x="17" y="0"/>
                        <a:pt x="17" y="0"/>
                        <a:pt x="17" y="0"/>
                      </a:cubicBezTo>
                      <a:cubicBezTo>
                        <a:pt x="7" y="5"/>
                        <a:pt x="1" y="14"/>
                        <a:pt x="0" y="25"/>
                      </a:cubicBezTo>
                      <a:cubicBezTo>
                        <a:pt x="0" y="25"/>
                        <a:pt x="0" y="25"/>
                        <a:pt x="0" y="25"/>
                      </a:cubicBezTo>
                      <a:cubicBezTo>
                        <a:pt x="0" y="25"/>
                        <a:pt x="0" y="25"/>
                        <a:pt x="0" y="25"/>
                      </a:cubicBezTo>
                      <a:cubicBezTo>
                        <a:pt x="0" y="32"/>
                        <a:pt x="13" y="40"/>
                        <a:pt x="28" y="40"/>
                      </a:cubicBezTo>
                      <a:cubicBezTo>
                        <a:pt x="30" y="40"/>
                        <a:pt x="32" y="40"/>
                        <a:pt x="33" y="40"/>
                      </a:cubicBezTo>
                      <a:cubicBezTo>
                        <a:pt x="33" y="38"/>
                        <a:pt x="32" y="37"/>
                        <a:pt x="32" y="36"/>
                      </a:cubicBezTo>
                      <a:cubicBezTo>
                        <a:pt x="32" y="36"/>
                        <a:pt x="32" y="36"/>
                        <a:pt x="32" y="36"/>
                      </a:cubicBezTo>
                      <a:cubicBezTo>
                        <a:pt x="32" y="35"/>
                        <a:pt x="32" y="35"/>
                        <a:pt x="32" y="35"/>
                      </a:cubicBezTo>
                      <a:cubicBezTo>
                        <a:pt x="32" y="35"/>
                        <a:pt x="32" y="35"/>
                        <a:pt x="32" y="34"/>
                      </a:cubicBezTo>
                      <a:cubicBezTo>
                        <a:pt x="33" y="27"/>
                        <a:pt x="35" y="20"/>
                        <a:pt x="39" y="13"/>
                      </a:cubicBezTo>
                      <a:cubicBezTo>
                        <a:pt x="42" y="10"/>
                        <a:pt x="44" y="7"/>
                        <a:pt x="47" y="5"/>
                      </a:cubicBezTo>
                      <a:cubicBezTo>
                        <a:pt x="45" y="3"/>
                        <a:pt x="43" y="1"/>
                        <a:pt x="40" y="0"/>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9" name="组合 67"/>
            <p:cNvGrpSpPr/>
            <p:nvPr/>
          </p:nvGrpSpPr>
          <p:grpSpPr>
            <a:xfrm>
              <a:off x="6906" y="6237"/>
              <a:ext cx="935" cy="935"/>
              <a:chOff x="5276799" y="5817699"/>
              <a:chExt cx="877102" cy="877102"/>
            </a:xfrm>
          </p:grpSpPr>
          <p:grpSp>
            <p:nvGrpSpPr>
              <p:cNvPr id="25" name="组合 68"/>
              <p:cNvGrpSpPr/>
              <p:nvPr/>
            </p:nvGrpSpPr>
            <p:grpSpPr>
              <a:xfrm>
                <a:off x="5276799" y="5817699"/>
                <a:ext cx="877102" cy="877102"/>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schemeClr val="tx1"/>
                    </a:solidFill>
                    <a:ea typeface="微软雅黑" panose="020B0503020204020204" pitchFamily="34" charset="-122"/>
                  </a:endParaRPr>
                </a:p>
              </p:txBody>
            </p:sp>
            <p:sp>
              <p:nvSpPr>
                <p:cNvPr id="38" name="椭圆 37"/>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nvGrpSpPr>
              <p:cNvPr id="26" name="组合 71"/>
              <p:cNvGrpSpPr/>
              <p:nvPr/>
            </p:nvGrpSpPr>
            <p:grpSpPr>
              <a:xfrm>
                <a:off x="5491718" y="5999083"/>
                <a:ext cx="447265" cy="447265"/>
                <a:chOff x="4219575" y="4668838"/>
                <a:chExt cx="442913" cy="442913"/>
              </a:xfrm>
              <a:solidFill>
                <a:srgbClr val="0070C0"/>
              </a:solidFill>
            </p:grpSpPr>
            <p:sp>
              <p:nvSpPr>
                <p:cNvPr id="27" name="Freeform 5"/>
                <p:cNvSpPr/>
                <p:nvPr/>
              </p:nvSpPr>
              <p:spPr bwMode="auto">
                <a:xfrm>
                  <a:off x="4222750" y="4668838"/>
                  <a:ext cx="368300" cy="255588"/>
                </a:xfrm>
                <a:custGeom>
                  <a:avLst/>
                  <a:gdLst>
                    <a:gd name="T0" fmla="*/ 95 w 97"/>
                    <a:gd name="T1" fmla="*/ 0 h 68"/>
                    <a:gd name="T2" fmla="*/ 68 w 97"/>
                    <a:gd name="T3" fmla="*/ 10 h 68"/>
                    <a:gd name="T4" fmla="*/ 79 w 97"/>
                    <a:gd name="T5" fmla="*/ 16 h 68"/>
                    <a:gd name="T6" fmla="*/ 33 w 97"/>
                    <a:gd name="T7" fmla="*/ 50 h 68"/>
                    <a:gd name="T8" fmla="*/ 5 w 97"/>
                    <a:gd name="T9" fmla="*/ 55 h 68"/>
                    <a:gd name="T10" fmla="*/ 0 w 97"/>
                    <a:gd name="T11" fmla="*/ 55 h 68"/>
                    <a:gd name="T12" fmla="*/ 0 w 97"/>
                    <a:gd name="T13" fmla="*/ 61 h 68"/>
                    <a:gd name="T14" fmla="*/ 0 w 97"/>
                    <a:gd name="T15" fmla="*/ 68 h 68"/>
                    <a:gd name="T16" fmla="*/ 5 w 97"/>
                    <a:gd name="T17" fmla="*/ 68 h 68"/>
                    <a:gd name="T18" fmla="*/ 36 w 97"/>
                    <a:gd name="T19" fmla="*/ 62 h 68"/>
                    <a:gd name="T20" fmla="*/ 68 w 97"/>
                    <a:gd name="T21" fmla="*/ 45 h 68"/>
                    <a:gd name="T22" fmla="*/ 90 w 97"/>
                    <a:gd name="T23" fmla="*/ 22 h 68"/>
                    <a:gd name="T24" fmla="*/ 97 w 97"/>
                    <a:gd name="T25" fmla="*/ 27 h 68"/>
                    <a:gd name="T26" fmla="*/ 95 w 97"/>
                    <a:gd name="T2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68">
                      <a:moveTo>
                        <a:pt x="95" y="0"/>
                      </a:moveTo>
                      <a:cubicBezTo>
                        <a:pt x="68" y="10"/>
                        <a:pt x="68" y="10"/>
                        <a:pt x="68" y="10"/>
                      </a:cubicBezTo>
                      <a:cubicBezTo>
                        <a:pt x="79" y="16"/>
                        <a:pt x="79" y="16"/>
                        <a:pt x="79" y="16"/>
                      </a:cubicBezTo>
                      <a:cubicBezTo>
                        <a:pt x="68" y="32"/>
                        <a:pt x="52" y="44"/>
                        <a:pt x="33" y="50"/>
                      </a:cubicBezTo>
                      <a:cubicBezTo>
                        <a:pt x="21" y="55"/>
                        <a:pt x="10" y="55"/>
                        <a:pt x="5" y="55"/>
                      </a:cubicBezTo>
                      <a:cubicBezTo>
                        <a:pt x="2" y="55"/>
                        <a:pt x="0" y="55"/>
                        <a:pt x="0" y="55"/>
                      </a:cubicBezTo>
                      <a:cubicBezTo>
                        <a:pt x="0" y="61"/>
                        <a:pt x="0" y="61"/>
                        <a:pt x="0" y="61"/>
                      </a:cubicBezTo>
                      <a:cubicBezTo>
                        <a:pt x="0" y="68"/>
                        <a:pt x="0" y="68"/>
                        <a:pt x="0" y="68"/>
                      </a:cubicBezTo>
                      <a:cubicBezTo>
                        <a:pt x="1" y="68"/>
                        <a:pt x="2" y="68"/>
                        <a:pt x="5" y="68"/>
                      </a:cubicBezTo>
                      <a:cubicBezTo>
                        <a:pt x="11" y="68"/>
                        <a:pt x="23" y="67"/>
                        <a:pt x="36" y="62"/>
                      </a:cubicBezTo>
                      <a:cubicBezTo>
                        <a:pt x="48" y="58"/>
                        <a:pt x="59" y="53"/>
                        <a:pt x="68" y="45"/>
                      </a:cubicBezTo>
                      <a:cubicBezTo>
                        <a:pt x="76" y="39"/>
                        <a:pt x="83" y="31"/>
                        <a:pt x="90" y="22"/>
                      </a:cubicBezTo>
                      <a:cubicBezTo>
                        <a:pt x="97" y="27"/>
                        <a:pt x="97" y="27"/>
                        <a:pt x="97" y="27"/>
                      </a:cubicBezTo>
                      <a:cubicBezTo>
                        <a:pt x="95" y="0"/>
                        <a:pt x="95" y="0"/>
                        <a:pt x="95" y="0"/>
                      </a:cubicBezTo>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8" name="Rectangle 6"/>
                <p:cNvSpPr>
                  <a:spLocks noChangeArrowheads="1"/>
                </p:cNvSpPr>
                <p:nvPr/>
              </p:nvSpPr>
              <p:spPr bwMode="auto">
                <a:xfrm>
                  <a:off x="4219575" y="4962525"/>
                  <a:ext cx="87313"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9" name="Rectangle 7"/>
                <p:cNvSpPr>
                  <a:spLocks noChangeArrowheads="1"/>
                </p:cNvSpPr>
                <p:nvPr/>
              </p:nvSpPr>
              <p:spPr bwMode="auto">
                <a:xfrm>
                  <a:off x="4219575" y="4962525"/>
                  <a:ext cx="87313" cy="93663"/>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0" name="Rectangle 8"/>
                <p:cNvSpPr>
                  <a:spLocks noChangeArrowheads="1"/>
                </p:cNvSpPr>
                <p:nvPr/>
              </p:nvSpPr>
              <p:spPr bwMode="auto">
                <a:xfrm>
                  <a:off x="4321175" y="4932363"/>
                  <a:ext cx="84138"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1" name="Rectangle 9"/>
                <p:cNvSpPr>
                  <a:spLocks noChangeArrowheads="1"/>
                </p:cNvSpPr>
                <p:nvPr/>
              </p:nvSpPr>
              <p:spPr bwMode="auto">
                <a:xfrm>
                  <a:off x="4321175" y="4932363"/>
                  <a:ext cx="84138" cy="123825"/>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2" name="Rectangle 10"/>
                <p:cNvSpPr>
                  <a:spLocks noChangeArrowheads="1"/>
                </p:cNvSpPr>
                <p:nvPr/>
              </p:nvSpPr>
              <p:spPr bwMode="auto">
                <a:xfrm>
                  <a:off x="4419600" y="4891088"/>
                  <a:ext cx="87313"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3" name="Rectangle 11"/>
                <p:cNvSpPr>
                  <a:spLocks noChangeArrowheads="1"/>
                </p:cNvSpPr>
                <p:nvPr/>
              </p:nvSpPr>
              <p:spPr bwMode="auto">
                <a:xfrm>
                  <a:off x="4419600" y="4891088"/>
                  <a:ext cx="87313" cy="165100"/>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4" name="Rectangle 12"/>
                <p:cNvSpPr>
                  <a:spLocks noChangeArrowheads="1"/>
                </p:cNvSpPr>
                <p:nvPr/>
              </p:nvSpPr>
              <p:spPr bwMode="auto">
                <a:xfrm>
                  <a:off x="4522788" y="4826000"/>
                  <a:ext cx="82550" cy="230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5" name="Rectangle 13"/>
                <p:cNvSpPr>
                  <a:spLocks noChangeArrowheads="1"/>
                </p:cNvSpPr>
                <p:nvPr/>
              </p:nvSpPr>
              <p:spPr bwMode="auto">
                <a:xfrm>
                  <a:off x="4522788" y="4826000"/>
                  <a:ext cx="82550" cy="230188"/>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36" name="Freeform 14"/>
                <p:cNvSpPr/>
                <p:nvPr/>
              </p:nvSpPr>
              <p:spPr bwMode="auto">
                <a:xfrm>
                  <a:off x="4219575" y="4668838"/>
                  <a:ext cx="442913" cy="442913"/>
                </a:xfrm>
                <a:custGeom>
                  <a:avLst/>
                  <a:gdLst>
                    <a:gd name="T0" fmla="*/ 112 w 117"/>
                    <a:gd name="T1" fmla="*/ 0 h 118"/>
                    <a:gd name="T2" fmla="*/ 112 w 117"/>
                    <a:gd name="T3" fmla="*/ 0 h 118"/>
                    <a:gd name="T4" fmla="*/ 112 w 117"/>
                    <a:gd name="T5" fmla="*/ 0 h 118"/>
                    <a:gd name="T6" fmla="*/ 109 w 117"/>
                    <a:gd name="T7" fmla="*/ 1 h 118"/>
                    <a:gd name="T8" fmla="*/ 107 w 117"/>
                    <a:gd name="T9" fmla="*/ 5 h 118"/>
                    <a:gd name="T10" fmla="*/ 111 w 117"/>
                    <a:gd name="T11" fmla="*/ 9 h 118"/>
                    <a:gd name="T12" fmla="*/ 111 w 117"/>
                    <a:gd name="T13" fmla="*/ 112 h 118"/>
                    <a:gd name="T14" fmla="*/ 10 w 117"/>
                    <a:gd name="T15" fmla="*/ 112 h 118"/>
                    <a:gd name="T16" fmla="*/ 5 w 117"/>
                    <a:gd name="T17" fmla="*/ 108 h 118"/>
                    <a:gd name="T18" fmla="*/ 0 w 117"/>
                    <a:gd name="T19" fmla="*/ 113 h 118"/>
                    <a:gd name="T20" fmla="*/ 0 w 117"/>
                    <a:gd name="T21" fmla="*/ 113 h 118"/>
                    <a:gd name="T22" fmla="*/ 5 w 117"/>
                    <a:gd name="T23" fmla="*/ 118 h 118"/>
                    <a:gd name="T24" fmla="*/ 10 w 117"/>
                    <a:gd name="T25" fmla="*/ 114 h 118"/>
                    <a:gd name="T26" fmla="*/ 113 w 117"/>
                    <a:gd name="T27" fmla="*/ 114 h 118"/>
                    <a:gd name="T28" fmla="*/ 113 w 117"/>
                    <a:gd name="T29" fmla="*/ 9 h 118"/>
                    <a:gd name="T30" fmla="*/ 117 w 117"/>
                    <a:gd name="T31" fmla="*/ 5 h 118"/>
                    <a:gd name="T32" fmla="*/ 112 w 117"/>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8">
                      <a:moveTo>
                        <a:pt x="112" y="0"/>
                      </a:moveTo>
                      <a:cubicBezTo>
                        <a:pt x="112" y="0"/>
                        <a:pt x="112" y="0"/>
                        <a:pt x="112" y="0"/>
                      </a:cubicBezTo>
                      <a:cubicBezTo>
                        <a:pt x="112" y="0"/>
                        <a:pt x="112" y="0"/>
                        <a:pt x="112" y="0"/>
                      </a:cubicBezTo>
                      <a:cubicBezTo>
                        <a:pt x="111" y="0"/>
                        <a:pt x="110" y="0"/>
                        <a:pt x="109" y="1"/>
                      </a:cubicBezTo>
                      <a:cubicBezTo>
                        <a:pt x="108" y="2"/>
                        <a:pt x="107" y="3"/>
                        <a:pt x="107" y="5"/>
                      </a:cubicBezTo>
                      <a:cubicBezTo>
                        <a:pt x="107" y="7"/>
                        <a:pt x="109" y="9"/>
                        <a:pt x="111" y="9"/>
                      </a:cubicBezTo>
                      <a:cubicBezTo>
                        <a:pt x="111" y="112"/>
                        <a:pt x="111" y="112"/>
                        <a:pt x="111" y="112"/>
                      </a:cubicBezTo>
                      <a:cubicBezTo>
                        <a:pt x="10" y="112"/>
                        <a:pt x="10" y="112"/>
                        <a:pt x="10" y="112"/>
                      </a:cubicBezTo>
                      <a:cubicBezTo>
                        <a:pt x="9" y="110"/>
                        <a:pt x="7" y="108"/>
                        <a:pt x="5" y="108"/>
                      </a:cubicBezTo>
                      <a:cubicBezTo>
                        <a:pt x="3" y="108"/>
                        <a:pt x="0" y="110"/>
                        <a:pt x="0" y="113"/>
                      </a:cubicBezTo>
                      <a:cubicBezTo>
                        <a:pt x="0" y="113"/>
                        <a:pt x="0" y="113"/>
                        <a:pt x="0" y="113"/>
                      </a:cubicBezTo>
                      <a:cubicBezTo>
                        <a:pt x="1" y="116"/>
                        <a:pt x="3" y="118"/>
                        <a:pt x="5" y="118"/>
                      </a:cubicBezTo>
                      <a:cubicBezTo>
                        <a:pt x="7" y="118"/>
                        <a:pt x="9" y="116"/>
                        <a:pt x="10" y="114"/>
                      </a:cubicBezTo>
                      <a:cubicBezTo>
                        <a:pt x="113" y="114"/>
                        <a:pt x="113" y="114"/>
                        <a:pt x="113" y="114"/>
                      </a:cubicBezTo>
                      <a:cubicBezTo>
                        <a:pt x="113" y="9"/>
                        <a:pt x="113" y="9"/>
                        <a:pt x="113" y="9"/>
                      </a:cubicBezTo>
                      <a:cubicBezTo>
                        <a:pt x="115" y="9"/>
                        <a:pt x="117" y="7"/>
                        <a:pt x="117" y="5"/>
                      </a:cubicBezTo>
                      <a:cubicBezTo>
                        <a:pt x="117" y="2"/>
                        <a:pt x="115" y="0"/>
                        <a:pt x="112" y="0"/>
                      </a:cubicBezTo>
                    </a:path>
                  </a:pathLst>
                </a:custGeom>
                <a:solidFill>
                  <a:srgbClr val="01ACB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grpSp>
          <p:nvGrpSpPr>
            <p:cNvPr id="10" name="组合 82"/>
            <p:cNvGrpSpPr/>
            <p:nvPr/>
          </p:nvGrpSpPr>
          <p:grpSpPr>
            <a:xfrm>
              <a:off x="8364" y="3167"/>
              <a:ext cx="4833" cy="885"/>
              <a:chOff x="7081860" y="2681303"/>
              <a:chExt cx="4091858" cy="749583"/>
            </a:xfrm>
          </p:grpSpPr>
          <p:sp>
            <p:nvSpPr>
              <p:cNvPr id="23" name="矩形 22"/>
              <p:cNvSpPr/>
              <p:nvPr/>
            </p:nvSpPr>
            <p:spPr>
              <a:xfrm>
                <a:off x="7081860" y="2681303"/>
                <a:ext cx="4091858" cy="749583"/>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4" name="矩形 47"/>
              <p:cNvSpPr>
                <a:spLocks noChangeArrowheads="1"/>
              </p:cNvSpPr>
              <p:nvPr/>
            </p:nvSpPr>
            <p:spPr bwMode="auto">
              <a:xfrm>
                <a:off x="7218802" y="2728406"/>
                <a:ext cx="3713339" cy="57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建立在有效识别企业身份、落实银行账户实名制、防范企业开户风险的基础上。</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矩形 3"/>
            <p:cNvSpPr>
              <a:spLocks noChangeArrowheads="1"/>
            </p:cNvSpPr>
            <p:nvPr/>
          </p:nvSpPr>
          <p:spPr bwMode="auto">
            <a:xfrm>
              <a:off x="8403" y="2680"/>
              <a:ext cx="2806"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spcBef>
                  <a:spcPct val="0"/>
                </a:spcBef>
                <a:buFont typeface="Arial" panose="020B0604020202020204" pitchFamily="34" charset="0"/>
                <a:buNone/>
              </a:pPr>
              <a:r>
                <a:rPr lang="en-US" altLang="zh-CN" sz="2000" b="1" dirty="0">
                  <a:solidFill>
                    <a:srgbClr val="C00000"/>
                  </a:solidFill>
                  <a:latin typeface="Arial" panose="020B0604020202020204" pitchFamily="34" charset="0"/>
                  <a:ea typeface="微软雅黑" panose="020B0503020204020204" pitchFamily="34" charset="-122"/>
                  <a:cs typeface="Arial" panose="020B0604020202020204" pitchFamily="34" charset="0"/>
                </a:rPr>
                <a:t>“</a:t>
              </a:r>
              <a:r>
                <a:rPr lang="zh-CN" altLang="en-US" sz="2000" b="1" dirty="0">
                  <a:solidFill>
                    <a:srgbClr val="C00000"/>
                  </a:solidFill>
                  <a:latin typeface="Arial" panose="020B0604020202020204" pitchFamily="34" charset="0"/>
                  <a:ea typeface="微软雅黑" panose="020B0503020204020204" pitchFamily="34" charset="-122"/>
                  <a:cs typeface="Arial" panose="020B0604020202020204" pitchFamily="34" charset="0"/>
                </a:rPr>
                <a:t>了解你的客户</a:t>
              </a:r>
              <a:r>
                <a:rPr lang="en-US" altLang="zh-CN" sz="2000" b="1" dirty="0">
                  <a:solidFill>
                    <a:srgbClr val="C00000"/>
                  </a:solidFill>
                  <a:latin typeface="Arial" panose="020B0604020202020204" pitchFamily="34" charset="0"/>
                  <a:ea typeface="微软雅黑" panose="020B0503020204020204" pitchFamily="34" charset="-122"/>
                  <a:cs typeface="Arial" panose="020B0604020202020204" pitchFamily="34" charset="0"/>
                </a:rPr>
                <a:t>”</a:t>
              </a:r>
              <a:r>
                <a:rPr lang="zh-CN" altLang="en-US" sz="2000" b="1" dirty="0">
                  <a:solidFill>
                    <a:srgbClr val="C00000"/>
                  </a:solidFill>
                  <a:latin typeface="Arial" panose="020B0604020202020204" pitchFamily="34" charset="0"/>
                  <a:ea typeface="微软雅黑" panose="020B0503020204020204" pitchFamily="34" charset="-122"/>
                  <a:cs typeface="Arial" panose="020B0604020202020204" pitchFamily="34" charset="0"/>
                </a:rPr>
                <a:t>原则</a:t>
              </a:r>
            </a:p>
          </p:txBody>
        </p:sp>
        <p:grpSp>
          <p:nvGrpSpPr>
            <p:cNvPr id="12" name="组合 86"/>
            <p:cNvGrpSpPr/>
            <p:nvPr/>
          </p:nvGrpSpPr>
          <p:grpSpPr>
            <a:xfrm>
              <a:off x="8418" y="4798"/>
              <a:ext cx="4857" cy="1008"/>
              <a:chOff x="7127272" y="4062656"/>
              <a:chExt cx="4112228" cy="853819"/>
            </a:xfrm>
          </p:grpSpPr>
          <p:sp>
            <p:nvSpPr>
              <p:cNvPr id="21" name="矩形 20"/>
              <p:cNvSpPr/>
              <p:nvPr/>
            </p:nvSpPr>
            <p:spPr>
              <a:xfrm>
                <a:off x="7127272" y="4062656"/>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2" name="矩形 47"/>
              <p:cNvSpPr>
                <a:spLocks noChangeArrowheads="1"/>
              </p:cNvSpPr>
              <p:nvPr/>
            </p:nvSpPr>
            <p:spPr bwMode="auto">
              <a:xfrm>
                <a:off x="7231501" y="4175680"/>
                <a:ext cx="3700639" cy="57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以方便企业开户为中心，综合采取业务、技术等各种措施，鼓励采取信息化手段，提高开户效率。</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矩形 3"/>
            <p:cNvSpPr>
              <a:spLocks noChangeArrowheads="1"/>
            </p:cNvSpPr>
            <p:nvPr/>
          </p:nvSpPr>
          <p:spPr bwMode="auto">
            <a:xfrm>
              <a:off x="8403" y="4265"/>
              <a:ext cx="258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spcBef>
                  <a:spcPct val="0"/>
                </a:spcBef>
                <a:buFont typeface="Arial" panose="020B0604020202020204" pitchFamily="34" charset="0"/>
                <a:buNone/>
              </a:pPr>
              <a:r>
                <a:rPr lang="zh-CN" altLang="en-US" sz="2000" b="1" dirty="0">
                  <a:solidFill>
                    <a:srgbClr val="EB9624"/>
                  </a:solidFill>
                  <a:latin typeface="Arial" panose="020B0604020202020204" pitchFamily="34" charset="0"/>
                  <a:ea typeface="微软雅黑" panose="020B0503020204020204" pitchFamily="34" charset="-122"/>
                  <a:cs typeface="Arial" panose="020B0604020202020204" pitchFamily="34" charset="0"/>
                </a:rPr>
                <a:t>综合施策原则</a:t>
              </a:r>
            </a:p>
          </p:txBody>
        </p:sp>
        <p:grpSp>
          <p:nvGrpSpPr>
            <p:cNvPr id="14" name="组合 90"/>
            <p:cNvGrpSpPr/>
            <p:nvPr/>
          </p:nvGrpSpPr>
          <p:grpSpPr>
            <a:xfrm>
              <a:off x="8418" y="6430"/>
              <a:ext cx="4857" cy="1008"/>
              <a:chOff x="7127272" y="5444009"/>
              <a:chExt cx="4112228" cy="853819"/>
            </a:xfrm>
          </p:grpSpPr>
          <p:sp>
            <p:nvSpPr>
              <p:cNvPr id="19" name="矩形 18"/>
              <p:cNvSpPr/>
              <p:nvPr/>
            </p:nvSpPr>
            <p:spPr>
              <a:xfrm>
                <a:off x="7127272" y="5444009"/>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0" name="矩形 47"/>
              <p:cNvSpPr>
                <a:spLocks noChangeArrowheads="1"/>
              </p:cNvSpPr>
              <p:nvPr/>
            </p:nvSpPr>
            <p:spPr bwMode="auto">
              <a:xfrm>
                <a:off x="7218801" y="5555617"/>
                <a:ext cx="3713339" cy="57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最大限度压缩企业开户时间，提高企业对开户服务满意度。</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矩形 3"/>
            <p:cNvSpPr>
              <a:spLocks noChangeArrowheads="1"/>
            </p:cNvSpPr>
            <p:nvPr/>
          </p:nvSpPr>
          <p:spPr bwMode="auto">
            <a:xfrm>
              <a:off x="8403" y="5915"/>
              <a:ext cx="258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spcBef>
                  <a:spcPct val="0"/>
                </a:spcBef>
                <a:buFont typeface="Arial" panose="020B0604020202020204" pitchFamily="34" charset="0"/>
                <a:buNone/>
              </a:pPr>
              <a:r>
                <a:rPr lang="zh-CN" altLang="en-US" sz="2000" b="1" dirty="0">
                  <a:solidFill>
                    <a:srgbClr val="01ACBE"/>
                  </a:solidFill>
                  <a:latin typeface="Arial" panose="020B0604020202020204" pitchFamily="34" charset="0"/>
                  <a:ea typeface="微软雅黑" panose="020B0503020204020204" pitchFamily="34" charset="-122"/>
                  <a:cs typeface="Arial" panose="020B0604020202020204" pitchFamily="34" charset="0"/>
                </a:rPr>
                <a:t>注重实效原则</a:t>
              </a:r>
            </a:p>
          </p:txBody>
        </p:sp>
        <p:cxnSp>
          <p:nvCxnSpPr>
            <p:cNvPr id="16" name="直接连接符 94"/>
            <p:cNvCxnSpPr/>
            <p:nvPr/>
          </p:nvCxnSpPr>
          <p:spPr>
            <a:xfrm>
              <a:off x="8070" y="2785"/>
              <a:ext cx="0" cy="136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95"/>
            <p:cNvCxnSpPr/>
            <p:nvPr/>
          </p:nvCxnSpPr>
          <p:spPr>
            <a:xfrm>
              <a:off x="8070" y="4425"/>
              <a:ext cx="0" cy="136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96"/>
            <p:cNvCxnSpPr/>
            <p:nvPr/>
          </p:nvCxnSpPr>
          <p:spPr>
            <a:xfrm>
              <a:off x="8085" y="6076"/>
              <a:ext cx="0" cy="136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pic>
        <p:nvPicPr>
          <p:cNvPr id="76"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sp>
        <p:nvSpPr>
          <p:cNvPr id="77" name="文本框 76"/>
          <p:cNvSpPr txBox="1"/>
          <p:nvPr/>
        </p:nvSpPr>
        <p:spPr>
          <a:xfrm>
            <a:off x="1469124" y="846692"/>
            <a:ext cx="1723549"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基本原则</a:t>
            </a:r>
          </a:p>
        </p:txBody>
      </p:sp>
      <p:sp>
        <p:nvSpPr>
          <p:cNvPr id="78" name="圆角矩形 77"/>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smtClean="0">
                <a:latin typeface="微软雅黑" panose="020B0503020204020204" pitchFamily="34" charset="-122"/>
                <a:ea typeface="微软雅黑" panose="020B0503020204020204" pitchFamily="34" charset="-122"/>
              </a:rPr>
              <a:t>1</a:t>
            </a:r>
            <a:endParaRPr lang="zh-CN" altLang="en-US" sz="37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136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861185" y="2666671"/>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52844" y="1809780"/>
            <a:ext cx="5852160" cy="899160"/>
          </a:xfrm>
          <a:prstGeom prst="rect">
            <a:avLst/>
          </a:prstGeom>
        </p:spPr>
        <p:txBody>
          <a:bodyPr wrap="none" lIns="68580" tIns="34290" rIns="68580" bIns="34290">
            <a:spAutoFit/>
          </a:bodyPr>
          <a:lstStyle/>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鼓励银行业金融机构推行电子渠道预约开户，人民银行</a:t>
            </a:r>
          </a:p>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因地制宜建设预审核系统，让数据多跑腿、让群众少跑腿</a:t>
            </a:r>
          </a:p>
        </p:txBody>
      </p:sp>
      <p:sp>
        <p:nvSpPr>
          <p:cNvPr id="4" name="矩形 3"/>
          <p:cNvSpPr/>
          <p:nvPr/>
        </p:nvSpPr>
        <p:spPr>
          <a:xfrm>
            <a:off x="1912673" y="2733746"/>
            <a:ext cx="6356868"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网上银行、手机银行、自助柜员机、微信公众号等电子渠道</a:t>
            </a:r>
          </a:p>
        </p:txBody>
      </p:sp>
      <p:grpSp>
        <p:nvGrpSpPr>
          <p:cNvPr id="10" name="组合 9"/>
          <p:cNvGrpSpPr/>
          <p:nvPr/>
        </p:nvGrpSpPr>
        <p:grpSpPr>
          <a:xfrm>
            <a:off x="559435" y="1700856"/>
            <a:ext cx="1301750" cy="1256665"/>
            <a:chOff x="2452184" y="2173124"/>
            <a:chExt cx="2449676" cy="2449676"/>
          </a:xfrm>
        </p:grpSpPr>
        <p:grpSp>
          <p:nvGrpSpPr>
            <p:cNvPr id="12" name="组合 11"/>
            <p:cNvGrpSpPr/>
            <p:nvPr/>
          </p:nvGrpSpPr>
          <p:grpSpPr>
            <a:xfrm>
              <a:off x="2452184" y="2173124"/>
              <a:ext cx="2449676" cy="2449676"/>
              <a:chOff x="2099081" y="2031187"/>
              <a:chExt cx="2739620" cy="2739620"/>
            </a:xfrm>
          </p:grpSpPr>
          <p:sp>
            <p:nvSpPr>
              <p:cNvPr id="13" name="椭圆 12"/>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椭圆 23"/>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033780" y="2060886"/>
            <a:ext cx="370205" cy="460375"/>
          </a:xfrm>
          <a:prstGeom prst="rect">
            <a:avLst/>
          </a:prstGeom>
          <a:noFill/>
        </p:spPr>
        <p:txBody>
          <a:bodyPr wrap="square" rtlCol="0">
            <a:spAutoFit/>
          </a:bodyPr>
          <a:lstStyle/>
          <a:p>
            <a:r>
              <a:rPr lang="en-US" altLang="zh-CN" sz="2400" b="1">
                <a:solidFill>
                  <a:schemeClr val="bg1"/>
                </a:solidFill>
              </a:rPr>
              <a:t>1</a:t>
            </a:r>
          </a:p>
        </p:txBody>
      </p:sp>
      <p:cxnSp>
        <p:nvCxnSpPr>
          <p:cNvPr id="2" name="直接连接符 1"/>
          <p:cNvCxnSpPr/>
          <p:nvPr/>
        </p:nvCxnSpPr>
        <p:spPr>
          <a:xfrm flipV="1">
            <a:off x="1916430" y="5042869"/>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908089" y="4155774"/>
            <a:ext cx="4937760" cy="899160"/>
          </a:xfrm>
          <a:prstGeom prst="rect">
            <a:avLst/>
          </a:prstGeom>
        </p:spPr>
        <p:txBody>
          <a:bodyPr wrap="none" lIns="68580" tIns="34290" rIns="68580" bIns="34290">
            <a:spAutoFit/>
          </a:bodyPr>
          <a:lstStyle/>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优化开户流程，做到资料审核与上门核实或面签</a:t>
            </a:r>
          </a:p>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等各环节紧密衔接，最大程度提高开户审核效率</a:t>
            </a:r>
          </a:p>
        </p:txBody>
      </p:sp>
      <p:sp>
        <p:nvSpPr>
          <p:cNvPr id="7" name="矩形 6"/>
          <p:cNvSpPr/>
          <p:nvPr/>
        </p:nvSpPr>
        <p:spPr>
          <a:xfrm>
            <a:off x="1967918" y="5109944"/>
            <a:ext cx="3817712"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完善开户审核流程，消除冗余环节</a:t>
            </a:r>
          </a:p>
        </p:txBody>
      </p:sp>
      <p:grpSp>
        <p:nvGrpSpPr>
          <p:cNvPr id="9" name="组合 8"/>
          <p:cNvGrpSpPr/>
          <p:nvPr/>
        </p:nvGrpSpPr>
        <p:grpSpPr>
          <a:xfrm>
            <a:off x="614680" y="4053348"/>
            <a:ext cx="1301750" cy="1256665"/>
            <a:chOff x="2452184" y="2173124"/>
            <a:chExt cx="2449676" cy="2449676"/>
          </a:xfrm>
        </p:grpSpPr>
        <p:grpSp>
          <p:nvGrpSpPr>
            <p:cNvPr id="15" name="组合 14"/>
            <p:cNvGrpSpPr/>
            <p:nvPr/>
          </p:nvGrpSpPr>
          <p:grpSpPr>
            <a:xfrm>
              <a:off x="2452184" y="2173124"/>
              <a:ext cx="2449676" cy="2449676"/>
              <a:chOff x="2099081" y="2031187"/>
              <a:chExt cx="2739620" cy="2739620"/>
            </a:xfrm>
          </p:grpSpPr>
          <p:sp>
            <p:nvSpPr>
              <p:cNvPr id="16" name="椭圆 15"/>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8" name="椭圆 17"/>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1089025" y="4477528"/>
            <a:ext cx="370205" cy="460375"/>
          </a:xfrm>
          <a:prstGeom prst="rect">
            <a:avLst/>
          </a:prstGeom>
          <a:noFill/>
        </p:spPr>
        <p:txBody>
          <a:bodyPr wrap="square" rtlCol="0">
            <a:spAutoFit/>
          </a:bodyPr>
          <a:lstStyle/>
          <a:p>
            <a:r>
              <a:rPr lang="en-US" altLang="zh-CN" sz="2400" b="1">
                <a:solidFill>
                  <a:schemeClr val="bg1"/>
                </a:solidFill>
              </a:rPr>
              <a:t>2</a:t>
            </a:r>
          </a:p>
        </p:txBody>
      </p:sp>
      <p:sp>
        <p:nvSpPr>
          <p:cNvPr id="31" name="矩形 30"/>
          <p:cNvSpPr/>
          <p:nvPr/>
        </p:nvSpPr>
        <p:spPr>
          <a:xfrm>
            <a:off x="1913237" y="3093776"/>
            <a:ext cx="4048544"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商业银行：预填单、预提交、预审核</a:t>
            </a:r>
          </a:p>
        </p:txBody>
      </p:sp>
      <p:sp>
        <p:nvSpPr>
          <p:cNvPr id="32" name="矩形 31"/>
          <p:cNvSpPr/>
          <p:nvPr/>
        </p:nvSpPr>
        <p:spPr>
          <a:xfrm>
            <a:off x="1934904" y="3453806"/>
            <a:ext cx="4417235"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人民银行：许可资料预审核  严把退件率</a:t>
            </a:r>
          </a:p>
        </p:txBody>
      </p:sp>
      <p:sp>
        <p:nvSpPr>
          <p:cNvPr id="33" name="矩形 32"/>
          <p:cNvSpPr/>
          <p:nvPr/>
        </p:nvSpPr>
        <p:spPr>
          <a:xfrm>
            <a:off x="1951408" y="5469974"/>
            <a:ext cx="5895204" cy="623248"/>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及时领取开户许可证，并在当日至迟下一工作日交付或</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通知企业</a:t>
            </a:r>
          </a:p>
        </p:txBody>
      </p:sp>
      <p:pic>
        <p:nvPicPr>
          <p:cNvPr id="23" name="内容占位符 2" descr="_JL}ZM6]5_N%@7(4%7NC~H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文本框 24"/>
          <p:cNvSpPr txBox="1"/>
          <p:nvPr/>
        </p:nvSpPr>
        <p:spPr>
          <a:xfrm>
            <a:off x="1381574" y="846692"/>
            <a:ext cx="3262432" cy="553998"/>
          </a:xfrm>
          <a:prstGeom prst="rect">
            <a:avLst/>
          </a:prstGeom>
          <a:noFill/>
        </p:spPr>
        <p:txBody>
          <a:bodyPr wrap="none" rtlCol="0" anchor="t">
            <a:spAutoFit/>
            <a:scene3d>
              <a:camera prst="orthographicFront"/>
              <a:lightRig rig="threePt" dir="t"/>
            </a:scene3d>
          </a:bodyPr>
          <a:lstStyle/>
          <a:p>
            <a:pPr algn="ctr" eaLnBrk="1"/>
            <a:r>
              <a:rPr lang="zh-CN" altLang="en-US" sz="3000" b="1"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指导意见主要内容</a:t>
            </a:r>
            <a:endPar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endParaRPr>
          </a:p>
        </p:txBody>
      </p:sp>
      <p:sp>
        <p:nvSpPr>
          <p:cNvPr id="26" name="圆角矩形 25"/>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37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1000"/>
                            </p:stCondLst>
                            <p:childTnLst>
                              <p:par>
                                <p:cTn id="18" presetID="50" presetClass="entr" presetSubtype="0" decel="10000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strVal val="#ppt_w+.3"/>
                                          </p:val>
                                        </p:tav>
                                        <p:tav tm="100000">
                                          <p:val>
                                            <p:strVal val="#ppt_w"/>
                                          </p:val>
                                        </p:tav>
                                      </p:tavLst>
                                    </p:anim>
                                    <p:anim calcmode="lin" valueType="num">
                                      <p:cBhvr>
                                        <p:cTn id="21" dur="1000" fill="hold"/>
                                        <p:tgtEl>
                                          <p:spTgt spid="4"/>
                                        </p:tgtEl>
                                        <p:attrNameLst>
                                          <p:attrName>ppt_h</p:attrName>
                                        </p:attrNameLst>
                                      </p:cBhvr>
                                      <p:tavLst>
                                        <p:tav tm="0">
                                          <p:val>
                                            <p:strVal val="#ppt_h"/>
                                          </p:val>
                                        </p:tav>
                                        <p:tav tm="100000">
                                          <p:val>
                                            <p:strVal val="#ppt_h"/>
                                          </p:val>
                                        </p:tav>
                                      </p:tavLst>
                                    </p:anim>
                                    <p:animEffect transition="in" filter="fade">
                                      <p:cBhvr>
                                        <p:cTn id="22" dur="1000"/>
                                        <p:tgtEl>
                                          <p:spTgt spid="4"/>
                                        </p:tgtEl>
                                      </p:cBhvr>
                                    </p:animEffect>
                                  </p:childTnLst>
                                </p:cTn>
                              </p:par>
                            </p:childTnLst>
                          </p:cTn>
                        </p:par>
                        <p:par>
                          <p:cTn id="23" fill="hold">
                            <p:stCondLst>
                              <p:cond delay="2000"/>
                            </p:stCondLst>
                            <p:childTnLst>
                              <p:par>
                                <p:cTn id="24" presetID="50"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1000" fill="hold"/>
                                        <p:tgtEl>
                                          <p:spTgt spid="31"/>
                                        </p:tgtEl>
                                        <p:attrNameLst>
                                          <p:attrName>ppt_w</p:attrName>
                                        </p:attrNameLst>
                                      </p:cBhvr>
                                      <p:tavLst>
                                        <p:tav tm="0">
                                          <p:val>
                                            <p:strVal val="#ppt_w+.3"/>
                                          </p:val>
                                        </p:tav>
                                        <p:tav tm="100000">
                                          <p:val>
                                            <p:strVal val="#ppt_w"/>
                                          </p:val>
                                        </p:tav>
                                      </p:tavLst>
                                    </p:anim>
                                    <p:anim calcmode="lin" valueType="num">
                                      <p:cBhvr>
                                        <p:cTn id="27" dur="1000" fill="hold"/>
                                        <p:tgtEl>
                                          <p:spTgt spid="31"/>
                                        </p:tgtEl>
                                        <p:attrNameLst>
                                          <p:attrName>ppt_h</p:attrName>
                                        </p:attrNameLst>
                                      </p:cBhvr>
                                      <p:tavLst>
                                        <p:tav tm="0">
                                          <p:val>
                                            <p:strVal val="#ppt_h"/>
                                          </p:val>
                                        </p:tav>
                                        <p:tav tm="100000">
                                          <p:val>
                                            <p:strVal val="#ppt_h"/>
                                          </p:val>
                                        </p:tav>
                                      </p:tavLst>
                                    </p:anim>
                                    <p:animEffect transition="in" filter="fade">
                                      <p:cBhvr>
                                        <p:cTn id="28" dur="1000"/>
                                        <p:tgtEl>
                                          <p:spTgt spid="31"/>
                                        </p:tgtEl>
                                      </p:cBhvr>
                                    </p:animEffect>
                                  </p:childTnLst>
                                </p:cTn>
                              </p:par>
                            </p:childTnLst>
                          </p:cTn>
                        </p:par>
                        <p:par>
                          <p:cTn id="29" fill="hold">
                            <p:stCondLst>
                              <p:cond delay="3000"/>
                            </p:stCondLst>
                            <p:childTnLst>
                              <p:par>
                                <p:cTn id="30" presetID="50" presetClass="entr" presetSubtype="0" decel="10000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1000" fill="hold"/>
                                        <p:tgtEl>
                                          <p:spTgt spid="32"/>
                                        </p:tgtEl>
                                        <p:attrNameLst>
                                          <p:attrName>ppt_w</p:attrName>
                                        </p:attrNameLst>
                                      </p:cBhvr>
                                      <p:tavLst>
                                        <p:tav tm="0">
                                          <p:val>
                                            <p:strVal val="#ppt_w+.3"/>
                                          </p:val>
                                        </p:tav>
                                        <p:tav tm="100000">
                                          <p:val>
                                            <p:strVal val="#ppt_w"/>
                                          </p:val>
                                        </p:tav>
                                      </p:tavLst>
                                    </p:anim>
                                    <p:anim calcmode="lin" valueType="num">
                                      <p:cBhvr>
                                        <p:cTn id="33" dur="1000" fill="hold"/>
                                        <p:tgtEl>
                                          <p:spTgt spid="32"/>
                                        </p:tgtEl>
                                        <p:attrNameLst>
                                          <p:attrName>ppt_h</p:attrName>
                                        </p:attrNameLst>
                                      </p:cBhvr>
                                      <p:tavLst>
                                        <p:tav tm="0">
                                          <p:val>
                                            <p:strVal val="#ppt_h"/>
                                          </p:val>
                                        </p:tav>
                                        <p:tav tm="100000">
                                          <p:val>
                                            <p:strVal val="#ppt_h"/>
                                          </p:val>
                                        </p:tav>
                                      </p:tavLst>
                                    </p:anim>
                                    <p:animEffect transition="in" filter="fade">
                                      <p:cBhvr>
                                        <p:cTn id="34" dur="10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par>
                          <p:cTn id="49" fill="hold">
                            <p:stCondLst>
                              <p:cond delay="1000"/>
                            </p:stCondLst>
                            <p:childTnLst>
                              <p:par>
                                <p:cTn id="50" presetID="50" presetClass="entr" presetSubtype="0" decel="10000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strVal val="#ppt_w+.3"/>
                                          </p:val>
                                        </p:tav>
                                        <p:tav tm="100000">
                                          <p:val>
                                            <p:strVal val="#ppt_w"/>
                                          </p:val>
                                        </p:tav>
                                      </p:tavLst>
                                    </p:anim>
                                    <p:anim calcmode="lin" valueType="num">
                                      <p:cBhvr>
                                        <p:cTn id="53" dur="1000" fill="hold"/>
                                        <p:tgtEl>
                                          <p:spTgt spid="7"/>
                                        </p:tgtEl>
                                        <p:attrNameLst>
                                          <p:attrName>ppt_h</p:attrName>
                                        </p:attrNameLst>
                                      </p:cBhvr>
                                      <p:tavLst>
                                        <p:tav tm="0">
                                          <p:val>
                                            <p:strVal val="#ppt_h"/>
                                          </p:val>
                                        </p:tav>
                                        <p:tav tm="100000">
                                          <p:val>
                                            <p:strVal val="#ppt_h"/>
                                          </p:val>
                                        </p:tav>
                                      </p:tavLst>
                                    </p:anim>
                                    <p:animEffect transition="in" filter="fade">
                                      <p:cBhvr>
                                        <p:cTn id="54" dur="1000"/>
                                        <p:tgtEl>
                                          <p:spTgt spid="7"/>
                                        </p:tgtEl>
                                      </p:cBhvr>
                                    </p:animEffect>
                                  </p:childTnLst>
                                </p:cTn>
                              </p:par>
                            </p:childTnLst>
                          </p:cTn>
                        </p:par>
                        <p:par>
                          <p:cTn id="55" fill="hold">
                            <p:stCondLst>
                              <p:cond delay="2000"/>
                            </p:stCondLst>
                            <p:childTnLst>
                              <p:par>
                                <p:cTn id="56" presetID="50" presetClass="entr" presetSubtype="0" decel="100000"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strVal val="#ppt_w+.3"/>
                                          </p:val>
                                        </p:tav>
                                        <p:tav tm="100000">
                                          <p:val>
                                            <p:strVal val="#ppt_w"/>
                                          </p:val>
                                        </p:tav>
                                      </p:tavLst>
                                    </p:anim>
                                    <p:anim calcmode="lin" valueType="num">
                                      <p:cBhvr>
                                        <p:cTn id="59" dur="1000" fill="hold"/>
                                        <p:tgtEl>
                                          <p:spTgt spid="33"/>
                                        </p:tgtEl>
                                        <p:attrNameLst>
                                          <p:attrName>ppt_h</p:attrName>
                                        </p:attrNameLst>
                                      </p:cBhvr>
                                      <p:tavLst>
                                        <p:tav tm="0">
                                          <p:val>
                                            <p:strVal val="#ppt_h"/>
                                          </p:val>
                                        </p:tav>
                                        <p:tav tm="100000">
                                          <p:val>
                                            <p:strVal val="#ppt_h"/>
                                          </p:val>
                                        </p:tav>
                                      </p:tavLst>
                                    </p:anim>
                                    <p:animEffect transition="in" filter="fade">
                                      <p:cBhvr>
                                        <p:cTn id="6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6" grpId="0"/>
      <p:bldP spid="7"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V="1">
            <a:off x="1788115" y="2823649"/>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779774" y="1953792"/>
            <a:ext cx="6309360" cy="899160"/>
          </a:xfrm>
          <a:prstGeom prst="rect">
            <a:avLst/>
          </a:prstGeom>
        </p:spPr>
        <p:txBody>
          <a:bodyPr wrap="none" lIns="68580" tIns="34290" rIns="68580" bIns="34290">
            <a:spAutoFit/>
          </a:bodyPr>
          <a:lstStyle/>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鼓励银行业金融机构整合银行账户开户申请与各类产品协议，</a:t>
            </a:r>
          </a:p>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减少信息重复填写</a:t>
            </a:r>
          </a:p>
        </p:txBody>
      </p:sp>
      <p:sp>
        <p:nvSpPr>
          <p:cNvPr id="22" name="矩形 21"/>
          <p:cNvSpPr/>
          <p:nvPr/>
        </p:nvSpPr>
        <p:spPr>
          <a:xfrm>
            <a:off x="1839602" y="2915186"/>
            <a:ext cx="7052758" cy="346249"/>
          </a:xfrm>
          <a:prstGeom prst="rect">
            <a:avLst/>
          </a:prstGeom>
        </p:spPr>
        <p:txBody>
          <a:bodyPr wrap="squar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整合账户开户申请书、账户管理协议</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基本结算申请书、产品协议</a:t>
            </a:r>
          </a:p>
        </p:txBody>
      </p:sp>
      <p:sp>
        <p:nvSpPr>
          <p:cNvPr id="23" name="矩形 22"/>
          <p:cNvSpPr/>
          <p:nvPr/>
        </p:nvSpPr>
        <p:spPr>
          <a:xfrm>
            <a:off x="1868463" y="3284988"/>
            <a:ext cx="1723390" cy="345440"/>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信息填写方式</a:t>
            </a:r>
          </a:p>
        </p:txBody>
      </p:sp>
      <p:grpSp>
        <p:nvGrpSpPr>
          <p:cNvPr id="25" name="组合 24"/>
          <p:cNvGrpSpPr/>
          <p:nvPr/>
        </p:nvGrpSpPr>
        <p:grpSpPr>
          <a:xfrm>
            <a:off x="467658" y="1956317"/>
            <a:ext cx="1301750" cy="1256665"/>
            <a:chOff x="2452184" y="2173124"/>
            <a:chExt cx="2449676" cy="2449676"/>
          </a:xfrm>
        </p:grpSpPr>
        <p:grpSp>
          <p:nvGrpSpPr>
            <p:cNvPr id="26" name="组合 25"/>
            <p:cNvGrpSpPr/>
            <p:nvPr/>
          </p:nvGrpSpPr>
          <p:grpSpPr>
            <a:xfrm>
              <a:off x="2452184" y="2173124"/>
              <a:ext cx="2449676" cy="2449676"/>
              <a:chOff x="2099081" y="2031187"/>
              <a:chExt cx="2739620" cy="2739620"/>
            </a:xfrm>
          </p:grpSpPr>
          <p:sp>
            <p:nvSpPr>
              <p:cNvPr id="27" name="椭圆 26"/>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9" name="椭圆 28"/>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960710" y="2350574"/>
            <a:ext cx="370205" cy="460375"/>
          </a:xfrm>
          <a:prstGeom prst="rect">
            <a:avLst/>
          </a:prstGeom>
          <a:noFill/>
        </p:spPr>
        <p:txBody>
          <a:bodyPr wrap="square" rtlCol="0">
            <a:spAutoFit/>
          </a:bodyPr>
          <a:lstStyle/>
          <a:p>
            <a:r>
              <a:rPr lang="en-US" altLang="zh-CN" sz="2400" b="1">
                <a:solidFill>
                  <a:schemeClr val="bg1"/>
                </a:solidFill>
              </a:rPr>
              <a:t>3</a:t>
            </a:r>
          </a:p>
        </p:txBody>
      </p:sp>
      <p:cxnSp>
        <p:nvCxnSpPr>
          <p:cNvPr id="3" name="直接连接符 2"/>
          <p:cNvCxnSpPr/>
          <p:nvPr/>
        </p:nvCxnSpPr>
        <p:spPr>
          <a:xfrm flipV="1">
            <a:off x="1821135" y="5081074"/>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12794" y="4257984"/>
            <a:ext cx="6080760" cy="899160"/>
          </a:xfrm>
          <a:prstGeom prst="rect">
            <a:avLst/>
          </a:prstGeom>
        </p:spPr>
        <p:txBody>
          <a:bodyPr wrap="none" lIns="68580" tIns="34290" rIns="68580" bIns="34290">
            <a:spAutoFit/>
          </a:bodyPr>
          <a:lstStyle/>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加快开户资料在银行业金融机构、银行业金融机构上级行、</a:t>
            </a:r>
          </a:p>
          <a:p>
            <a:pPr algn="l">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rPr>
              <a:t>人民银行之间的传递速度</a:t>
            </a:r>
          </a:p>
        </p:txBody>
      </p:sp>
      <p:sp>
        <p:nvSpPr>
          <p:cNvPr id="4" name="矩形 3"/>
          <p:cNvSpPr/>
          <p:nvPr/>
        </p:nvSpPr>
        <p:spPr>
          <a:xfrm>
            <a:off x="1872623" y="5172611"/>
            <a:ext cx="6587701"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建立健全开户资料交接登记制度，最大限度压缩资料传递时间</a:t>
            </a:r>
          </a:p>
        </p:txBody>
      </p:sp>
      <p:sp>
        <p:nvSpPr>
          <p:cNvPr id="5" name="矩形 4"/>
          <p:cNvSpPr/>
          <p:nvPr/>
        </p:nvSpPr>
        <p:spPr>
          <a:xfrm>
            <a:off x="1901483" y="5602961"/>
            <a:ext cx="3356047"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合理安排传递方式和传递频率</a:t>
            </a:r>
          </a:p>
        </p:txBody>
      </p:sp>
      <p:grpSp>
        <p:nvGrpSpPr>
          <p:cNvPr id="10" name="组合 9"/>
          <p:cNvGrpSpPr/>
          <p:nvPr/>
        </p:nvGrpSpPr>
        <p:grpSpPr>
          <a:xfrm>
            <a:off x="519385" y="4183819"/>
            <a:ext cx="1301750" cy="1256665"/>
            <a:chOff x="2452184" y="2173124"/>
            <a:chExt cx="2449676" cy="2449676"/>
          </a:xfrm>
        </p:grpSpPr>
        <p:grpSp>
          <p:nvGrpSpPr>
            <p:cNvPr id="12" name="组合 11"/>
            <p:cNvGrpSpPr/>
            <p:nvPr/>
          </p:nvGrpSpPr>
          <p:grpSpPr>
            <a:xfrm>
              <a:off x="2452184" y="2173124"/>
              <a:ext cx="2449676" cy="2449676"/>
              <a:chOff x="2099081" y="2031187"/>
              <a:chExt cx="2739620" cy="2739620"/>
            </a:xfrm>
          </p:grpSpPr>
          <p:sp>
            <p:nvSpPr>
              <p:cNvPr id="13" name="椭圆 12"/>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圆角矩形 13"/>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椭圆 23"/>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993730" y="4607999"/>
            <a:ext cx="370205" cy="460375"/>
          </a:xfrm>
          <a:prstGeom prst="rect">
            <a:avLst/>
          </a:prstGeom>
          <a:noFill/>
        </p:spPr>
        <p:txBody>
          <a:bodyPr wrap="square" rtlCol="0">
            <a:spAutoFit/>
          </a:bodyPr>
          <a:lstStyle/>
          <a:p>
            <a:r>
              <a:rPr lang="en-US" altLang="zh-CN" sz="2400" b="1">
                <a:solidFill>
                  <a:schemeClr val="bg1"/>
                </a:solidFill>
              </a:rPr>
              <a:t>4</a:t>
            </a:r>
          </a:p>
        </p:txBody>
      </p:sp>
      <p:pic>
        <p:nvPicPr>
          <p:cNvPr id="31" name="内容占位符 2" descr="_JL}ZM6]5_N%@7(4%7NC~H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文本框 31"/>
          <p:cNvSpPr txBox="1"/>
          <p:nvPr/>
        </p:nvSpPr>
        <p:spPr>
          <a:xfrm>
            <a:off x="1381574" y="846692"/>
            <a:ext cx="3262432" cy="553998"/>
          </a:xfrm>
          <a:prstGeom prst="rect">
            <a:avLst/>
          </a:prstGeom>
          <a:noFill/>
        </p:spPr>
        <p:txBody>
          <a:bodyPr wrap="none" rtlCol="0" anchor="t">
            <a:spAutoFit/>
            <a:scene3d>
              <a:camera prst="orthographicFront"/>
              <a:lightRig rig="threePt" dir="t"/>
            </a:scene3d>
          </a:bodyPr>
          <a:lstStyle/>
          <a:p>
            <a:pPr algn="ctr" eaLnBrk="1"/>
            <a:r>
              <a:rPr lang="zh-CN" altLang="en-US" sz="3000" b="1"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指导意见主要内容</a:t>
            </a:r>
            <a:endPar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endParaRPr>
          </a:p>
        </p:txBody>
      </p:sp>
      <p:sp>
        <p:nvSpPr>
          <p:cNvPr id="33" name="圆角矩形 32"/>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66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2700"/>
                            </p:stCondLst>
                            <p:childTnLst>
                              <p:par>
                                <p:cTn id="20" presetID="50" presetClass="entr" presetSubtype="0" decel="10000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1000" fill="hold"/>
                                        <p:tgtEl>
                                          <p:spTgt spid="22"/>
                                        </p:tgtEl>
                                        <p:attrNameLst>
                                          <p:attrName>ppt_w</p:attrName>
                                        </p:attrNameLst>
                                      </p:cBhvr>
                                      <p:tavLst>
                                        <p:tav tm="0">
                                          <p:val>
                                            <p:strVal val="#ppt_w+.3"/>
                                          </p:val>
                                        </p:tav>
                                        <p:tav tm="100000">
                                          <p:val>
                                            <p:strVal val="#ppt_w"/>
                                          </p:val>
                                        </p:tav>
                                      </p:tavLst>
                                    </p:anim>
                                    <p:anim calcmode="lin" valueType="num">
                                      <p:cBhvr>
                                        <p:cTn id="23" dur="1000" fill="hold"/>
                                        <p:tgtEl>
                                          <p:spTgt spid="22"/>
                                        </p:tgtEl>
                                        <p:attrNameLst>
                                          <p:attrName>ppt_h</p:attrName>
                                        </p:attrNameLst>
                                      </p:cBhvr>
                                      <p:tavLst>
                                        <p:tav tm="0">
                                          <p:val>
                                            <p:strVal val="#ppt_h"/>
                                          </p:val>
                                        </p:tav>
                                        <p:tav tm="100000">
                                          <p:val>
                                            <p:strVal val="#ppt_h"/>
                                          </p:val>
                                        </p:tav>
                                      </p:tavLst>
                                    </p:anim>
                                    <p:animEffect transition="in" filter="fade">
                                      <p:cBhvr>
                                        <p:cTn id="24" dur="1000"/>
                                        <p:tgtEl>
                                          <p:spTgt spid="22"/>
                                        </p:tgtEl>
                                      </p:cBhvr>
                                    </p:animEffect>
                                  </p:childTnLst>
                                </p:cTn>
                              </p:par>
                              <p:par>
                                <p:cTn id="25" presetID="50" presetClass="entr" presetSubtype="0" decel="100000" fill="hold" grpId="0" nodeType="withEffect">
                                  <p:stCondLst>
                                    <p:cond delay="35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strVal val="#ppt_w+.3"/>
                                          </p:val>
                                        </p:tav>
                                        <p:tav tm="100000">
                                          <p:val>
                                            <p:strVal val="#ppt_w"/>
                                          </p:val>
                                        </p:tav>
                                      </p:tavLst>
                                    </p:anim>
                                    <p:anim calcmode="lin" valueType="num">
                                      <p:cBhvr>
                                        <p:cTn id="28" dur="1000" fill="hold"/>
                                        <p:tgtEl>
                                          <p:spTgt spid="23"/>
                                        </p:tgtEl>
                                        <p:attrNameLst>
                                          <p:attrName>ppt_h</p:attrName>
                                        </p:attrNameLst>
                                      </p:cBhvr>
                                      <p:tavLst>
                                        <p:tav tm="0">
                                          <p:val>
                                            <p:strVal val="#ppt_h"/>
                                          </p:val>
                                        </p:tav>
                                        <p:tav tm="100000">
                                          <p:val>
                                            <p:strVal val="#ppt_h"/>
                                          </p:val>
                                        </p:tav>
                                      </p:tavLst>
                                    </p:anim>
                                    <p:animEffect transition="in" filter="fade">
                                      <p:cBhvr>
                                        <p:cTn id="29" dur="10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par>
                          <p:cTn id="41" fill="hold">
                            <p:stCondLst>
                              <p:cond delay="10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1+#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par>
                          <p:cTn id="46" fill="hold">
                            <p:stCondLst>
                              <p:cond delay="3299"/>
                            </p:stCondLst>
                            <p:childTnLst>
                              <p:par>
                                <p:cTn id="47" presetID="50" presetClass="entr" presetSubtype="0" decel="100000"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1000" fill="hold"/>
                                        <p:tgtEl>
                                          <p:spTgt spid="4"/>
                                        </p:tgtEl>
                                        <p:attrNameLst>
                                          <p:attrName>ppt_w</p:attrName>
                                        </p:attrNameLst>
                                      </p:cBhvr>
                                      <p:tavLst>
                                        <p:tav tm="0">
                                          <p:val>
                                            <p:strVal val="#ppt_w+.3"/>
                                          </p:val>
                                        </p:tav>
                                        <p:tav tm="100000">
                                          <p:val>
                                            <p:strVal val="#ppt_w"/>
                                          </p:val>
                                        </p:tav>
                                      </p:tavLst>
                                    </p:anim>
                                    <p:anim calcmode="lin" valueType="num">
                                      <p:cBhvr>
                                        <p:cTn id="50" dur="1000" fill="hold"/>
                                        <p:tgtEl>
                                          <p:spTgt spid="4"/>
                                        </p:tgtEl>
                                        <p:attrNameLst>
                                          <p:attrName>ppt_h</p:attrName>
                                        </p:attrNameLst>
                                      </p:cBhvr>
                                      <p:tavLst>
                                        <p:tav tm="0">
                                          <p:val>
                                            <p:strVal val="#ppt_h"/>
                                          </p:val>
                                        </p:tav>
                                        <p:tav tm="100000">
                                          <p:val>
                                            <p:strVal val="#ppt_h"/>
                                          </p:val>
                                        </p:tav>
                                      </p:tavLst>
                                    </p:anim>
                                    <p:animEffect transition="in" filter="fade">
                                      <p:cBhvr>
                                        <p:cTn id="51" dur="1000"/>
                                        <p:tgtEl>
                                          <p:spTgt spid="4"/>
                                        </p:tgtEl>
                                      </p:cBhvr>
                                    </p:animEffect>
                                  </p:childTnLst>
                                </p:cTn>
                              </p:par>
                              <p:par>
                                <p:cTn id="52" presetID="50" presetClass="entr" presetSubtype="0" decel="100000" fill="hold" grpId="0" nodeType="withEffect">
                                  <p:stCondLst>
                                    <p:cond delay="350"/>
                                  </p:stCondLst>
                                  <p:childTnLst>
                                    <p:set>
                                      <p:cBhvr>
                                        <p:cTn id="53" dur="1" fill="hold">
                                          <p:stCondLst>
                                            <p:cond delay="0"/>
                                          </p:stCondLst>
                                        </p:cTn>
                                        <p:tgtEl>
                                          <p:spTgt spid="5"/>
                                        </p:tgtEl>
                                        <p:attrNameLst>
                                          <p:attrName>style.visibility</p:attrName>
                                        </p:attrNameLst>
                                      </p:cBhvr>
                                      <p:to>
                                        <p:strVal val="visible"/>
                                      </p:to>
                                    </p:set>
                                    <p:anim calcmode="lin" valueType="num">
                                      <p:cBhvr>
                                        <p:cTn id="54" dur="1000" fill="hold"/>
                                        <p:tgtEl>
                                          <p:spTgt spid="5"/>
                                        </p:tgtEl>
                                        <p:attrNameLst>
                                          <p:attrName>ppt_w</p:attrName>
                                        </p:attrNameLst>
                                      </p:cBhvr>
                                      <p:tavLst>
                                        <p:tav tm="0">
                                          <p:val>
                                            <p:strVal val="#ppt_w+.3"/>
                                          </p:val>
                                        </p:tav>
                                        <p:tav tm="100000">
                                          <p:val>
                                            <p:strVal val="#ppt_w"/>
                                          </p:val>
                                        </p:tav>
                                      </p:tavLst>
                                    </p:anim>
                                    <p:anim calcmode="lin" valueType="num">
                                      <p:cBhvr>
                                        <p:cTn id="55" dur="1000" fill="hold"/>
                                        <p:tgtEl>
                                          <p:spTgt spid="5"/>
                                        </p:tgtEl>
                                        <p:attrNameLst>
                                          <p:attrName>ppt_h</p:attrName>
                                        </p:attrNameLst>
                                      </p:cBhvr>
                                      <p:tavLst>
                                        <p:tav tm="0">
                                          <p:val>
                                            <p:strVal val="#ppt_h"/>
                                          </p:val>
                                        </p:tav>
                                        <p:tav tm="100000">
                                          <p:val>
                                            <p:strVal val="#ppt_h"/>
                                          </p:val>
                                        </p:tav>
                                      </p:tavLst>
                                    </p:anim>
                                    <p:animEffect transition="in" filter="fade">
                                      <p:cBhvr>
                                        <p:cTn id="5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11"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769408" y="2889007"/>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761067" y="1920169"/>
            <a:ext cx="7063472" cy="900246"/>
          </a:xfrm>
          <a:prstGeom prst="rect">
            <a:avLst/>
          </a:prstGeom>
        </p:spPr>
        <p:txBody>
          <a:bodyPr wrap="none" lIns="68580" tIns="34290" rIns="68580" bIns="34290">
            <a:spAutoFit/>
          </a:bodyPr>
          <a:lstStyle/>
          <a:p>
            <a:pPr algn="l">
              <a:lnSpc>
                <a:spcPct val="100000"/>
              </a:lnSpc>
            </a:pPr>
            <a:r>
              <a:rPr lang="zh-CN" altLang="en-US" sz="1800" b="1" dirty="0">
                <a:solidFill>
                  <a:srgbClr val="FF0000"/>
                </a:solidFill>
                <a:latin typeface="微软雅黑" panose="020B0503020204020204" pitchFamily="34" charset="-122"/>
                <a:ea typeface="微软雅黑" panose="020B0503020204020204" pitchFamily="34" charset="-122"/>
              </a:rPr>
              <a:t>鼓励人民银行、银行业金融机构开通小微企业开户绿色通道，</a:t>
            </a:r>
          </a:p>
          <a:p>
            <a:pPr algn="l">
              <a:lnSpc>
                <a:spcPct val="100000"/>
              </a:lnSpc>
            </a:pPr>
            <a:r>
              <a:rPr lang="zh-CN" altLang="en-US" sz="1800" b="1" dirty="0">
                <a:solidFill>
                  <a:srgbClr val="FF0000"/>
                </a:solidFill>
                <a:latin typeface="微软雅黑" panose="020B0503020204020204" pitchFamily="34" charset="-122"/>
                <a:ea typeface="微软雅黑" panose="020B0503020204020204" pitchFamily="34" charset="-122"/>
              </a:rPr>
              <a:t>实行小微企业开户“2+2”最长时限办结制，银行业金融机构原则上</a:t>
            </a:r>
          </a:p>
          <a:p>
            <a:pPr algn="l">
              <a:lnSpc>
                <a:spcPct val="100000"/>
              </a:lnSpc>
            </a:pPr>
            <a:r>
              <a:rPr lang="zh-CN" altLang="en-US" sz="1800" b="1" dirty="0">
                <a:solidFill>
                  <a:srgbClr val="FF0000"/>
                </a:solidFill>
                <a:latin typeface="微软雅黑" panose="020B0503020204020204" pitchFamily="34" charset="-122"/>
                <a:ea typeface="微软雅黑" panose="020B0503020204020204" pitchFamily="34" charset="-122"/>
              </a:rPr>
              <a:t>在2个工作日内完成开户审核，人民银行最长在2个工作日完成核准</a:t>
            </a:r>
          </a:p>
        </p:txBody>
      </p:sp>
      <p:sp>
        <p:nvSpPr>
          <p:cNvPr id="7" name="矩形 6"/>
          <p:cNvSpPr/>
          <p:nvPr/>
        </p:nvSpPr>
        <p:spPr>
          <a:xfrm>
            <a:off x="1820896" y="2980544"/>
            <a:ext cx="4048544"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把握提高效率与风险防范并重的思路</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849756" y="3410894"/>
            <a:ext cx="2637790" cy="345440"/>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不得盲目承诺办理时限</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67658" y="1991752"/>
            <a:ext cx="1301750" cy="1256665"/>
            <a:chOff x="2452184" y="2173124"/>
            <a:chExt cx="2449676" cy="2449676"/>
          </a:xfrm>
        </p:grpSpPr>
        <p:grpSp>
          <p:nvGrpSpPr>
            <p:cNvPr id="15" name="组合 14"/>
            <p:cNvGrpSpPr/>
            <p:nvPr/>
          </p:nvGrpSpPr>
          <p:grpSpPr>
            <a:xfrm>
              <a:off x="2452184" y="2173124"/>
              <a:ext cx="2449676" cy="2449676"/>
              <a:chOff x="2099081" y="2031187"/>
              <a:chExt cx="2739620" cy="2739620"/>
            </a:xfrm>
          </p:grpSpPr>
          <p:sp>
            <p:nvSpPr>
              <p:cNvPr id="16" name="椭圆 15"/>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8" name="椭圆 17"/>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942003" y="2415932"/>
            <a:ext cx="370205" cy="460375"/>
          </a:xfrm>
          <a:prstGeom prst="rect">
            <a:avLst/>
          </a:prstGeom>
          <a:noFill/>
        </p:spPr>
        <p:txBody>
          <a:bodyPr wrap="square" rtlCol="0">
            <a:spAutoFit/>
          </a:bodyPr>
          <a:lstStyle/>
          <a:p>
            <a:r>
              <a:rPr lang="en-US" altLang="zh-CN" sz="2400" b="1">
                <a:solidFill>
                  <a:schemeClr val="bg1"/>
                </a:solidFill>
              </a:rPr>
              <a:t>5</a:t>
            </a:r>
          </a:p>
        </p:txBody>
      </p:sp>
      <p:cxnSp>
        <p:nvCxnSpPr>
          <p:cNvPr id="20" name="直接连接符 19"/>
          <p:cNvCxnSpPr/>
          <p:nvPr/>
        </p:nvCxnSpPr>
        <p:spPr>
          <a:xfrm flipV="1">
            <a:off x="1824653" y="5097404"/>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816312" y="4128566"/>
            <a:ext cx="5852160" cy="899160"/>
          </a:xfrm>
          <a:prstGeom prst="rect">
            <a:avLst/>
          </a:prstGeom>
        </p:spPr>
        <p:txBody>
          <a:bodyPr wrap="none" lIns="68580" tIns="34290" rIns="68580" bIns="34290">
            <a:spAutoFit/>
          </a:bodyPr>
          <a:lstStyle/>
          <a:p>
            <a:pPr algn="l">
              <a:lnSpc>
                <a:spcPct val="100000"/>
              </a:lnSpc>
            </a:pPr>
            <a:r>
              <a:rPr lang="zh-CN" altLang="en-US" sz="1800" b="1" dirty="0">
                <a:solidFill>
                  <a:srgbClr val="FF0000"/>
                </a:solidFill>
                <a:latin typeface="微软雅黑" panose="020B0503020204020204" pitchFamily="34" charset="-122"/>
                <a:ea typeface="微软雅黑" panose="020B0503020204020204" pitchFamily="34" charset="-122"/>
              </a:rPr>
              <a:t>鼓励引入人脸识别、光学字符识别（OCR）等新技术</a:t>
            </a:r>
          </a:p>
          <a:p>
            <a:pPr algn="l">
              <a:lnSpc>
                <a:spcPct val="100000"/>
              </a:lnSpc>
            </a:pPr>
            <a:r>
              <a:rPr lang="zh-CN" altLang="en-US" sz="1800" b="1" dirty="0">
                <a:solidFill>
                  <a:srgbClr val="FF0000"/>
                </a:solidFill>
                <a:latin typeface="微软雅黑" panose="020B0503020204020204" pitchFamily="34" charset="-122"/>
                <a:ea typeface="微软雅黑" panose="020B0503020204020204" pitchFamily="34" charset="-122"/>
              </a:rPr>
              <a:t>作为开户处理辅助手段，积极推进与工商部门信息共享，</a:t>
            </a:r>
          </a:p>
          <a:p>
            <a:pPr algn="l">
              <a:lnSpc>
                <a:spcPct val="100000"/>
              </a:lnSpc>
            </a:pPr>
            <a:r>
              <a:rPr lang="zh-CN" altLang="en-US" sz="1800" b="1" dirty="0">
                <a:solidFill>
                  <a:srgbClr val="FF0000"/>
                </a:solidFill>
                <a:latin typeface="微软雅黑" panose="020B0503020204020204" pitchFamily="34" charset="-122"/>
                <a:ea typeface="微软雅黑" panose="020B0503020204020204" pitchFamily="34" charset="-122"/>
              </a:rPr>
              <a:t>丰富银行核验企业身份技术手段</a:t>
            </a:r>
          </a:p>
        </p:txBody>
      </p:sp>
      <p:sp>
        <p:nvSpPr>
          <p:cNvPr id="22" name="矩形 21"/>
          <p:cNvSpPr/>
          <p:nvPr/>
        </p:nvSpPr>
        <p:spPr>
          <a:xfrm>
            <a:off x="1876141" y="5188941"/>
            <a:ext cx="4510209"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积极采取多种渠道交叉验证企业身份信息</a:t>
            </a:r>
          </a:p>
        </p:txBody>
      </p:sp>
      <p:grpSp>
        <p:nvGrpSpPr>
          <p:cNvPr id="25" name="组合 24"/>
          <p:cNvGrpSpPr/>
          <p:nvPr/>
        </p:nvGrpSpPr>
        <p:grpSpPr>
          <a:xfrm>
            <a:off x="522903" y="4200149"/>
            <a:ext cx="1301750" cy="1256665"/>
            <a:chOff x="2452184" y="2173124"/>
            <a:chExt cx="2449676" cy="2449676"/>
          </a:xfrm>
        </p:grpSpPr>
        <p:grpSp>
          <p:nvGrpSpPr>
            <p:cNvPr id="26" name="组合 25"/>
            <p:cNvGrpSpPr/>
            <p:nvPr/>
          </p:nvGrpSpPr>
          <p:grpSpPr>
            <a:xfrm>
              <a:off x="2452184" y="2173124"/>
              <a:ext cx="2449676" cy="2449676"/>
              <a:chOff x="2099081" y="2031187"/>
              <a:chExt cx="2739620" cy="2739620"/>
            </a:xfrm>
          </p:grpSpPr>
          <p:sp>
            <p:nvSpPr>
              <p:cNvPr id="27" name="椭圆 26"/>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9" name="椭圆 28"/>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988993" y="4637029"/>
            <a:ext cx="370205" cy="460375"/>
          </a:xfrm>
          <a:prstGeom prst="rect">
            <a:avLst/>
          </a:prstGeom>
          <a:noFill/>
        </p:spPr>
        <p:txBody>
          <a:bodyPr wrap="square" rtlCol="0">
            <a:spAutoFit/>
          </a:bodyPr>
          <a:lstStyle/>
          <a:p>
            <a:r>
              <a:rPr lang="en-US" altLang="zh-CN" sz="2400" b="1">
                <a:solidFill>
                  <a:schemeClr val="bg1"/>
                </a:solidFill>
              </a:rPr>
              <a:t>6</a:t>
            </a:r>
          </a:p>
        </p:txBody>
      </p:sp>
      <p:sp>
        <p:nvSpPr>
          <p:cNvPr id="42" name="文本框 41"/>
          <p:cNvSpPr txBox="1"/>
          <p:nvPr/>
        </p:nvSpPr>
        <p:spPr>
          <a:xfrm>
            <a:off x="1047750" y="5204962"/>
            <a:ext cx="370205" cy="460375"/>
          </a:xfrm>
          <a:prstGeom prst="rect">
            <a:avLst/>
          </a:prstGeom>
          <a:noFill/>
        </p:spPr>
        <p:txBody>
          <a:bodyPr wrap="square" rtlCol="0">
            <a:spAutoFit/>
          </a:bodyPr>
          <a:lstStyle/>
          <a:p>
            <a:r>
              <a:rPr lang="en-US" altLang="zh-CN" sz="2400" b="1">
                <a:solidFill>
                  <a:schemeClr val="bg1"/>
                </a:solidFill>
              </a:rPr>
              <a:t>7</a:t>
            </a:r>
          </a:p>
        </p:txBody>
      </p:sp>
      <p:sp>
        <p:nvSpPr>
          <p:cNvPr id="43" name="矩形 42"/>
          <p:cNvSpPr/>
          <p:nvPr/>
        </p:nvSpPr>
        <p:spPr>
          <a:xfrm>
            <a:off x="1859631" y="5602961"/>
            <a:ext cx="3817712" cy="346249"/>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提高开户审核效率，减少填表时间</a:t>
            </a:r>
          </a:p>
        </p:txBody>
      </p:sp>
      <p:pic>
        <p:nvPicPr>
          <p:cNvPr id="37" name="内容占位符 2" descr="_JL}ZM6]5_N%@7(4%7NC~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
            <a:ext cx="9144000" cy="7239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 name="文本框 43"/>
          <p:cNvSpPr txBox="1"/>
          <p:nvPr/>
        </p:nvSpPr>
        <p:spPr>
          <a:xfrm>
            <a:off x="1381574" y="846692"/>
            <a:ext cx="3262432" cy="553998"/>
          </a:xfrm>
          <a:prstGeom prst="rect">
            <a:avLst/>
          </a:prstGeom>
          <a:noFill/>
        </p:spPr>
        <p:txBody>
          <a:bodyPr wrap="none" rtlCol="0" anchor="t">
            <a:spAutoFit/>
            <a:scene3d>
              <a:camera prst="orthographicFront"/>
              <a:lightRig rig="threePt" dir="t"/>
            </a:scene3d>
          </a:bodyPr>
          <a:lstStyle/>
          <a:p>
            <a:pPr algn="ctr" eaLnBrk="1"/>
            <a:r>
              <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指导意见主要内容</a:t>
            </a:r>
          </a:p>
        </p:txBody>
      </p:sp>
      <p:sp>
        <p:nvSpPr>
          <p:cNvPr id="45" name="圆角矩形 44"/>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5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5349"/>
                            </p:stCondLst>
                            <p:childTnLst>
                              <p:par>
                                <p:cTn id="20" presetID="50" presetClass="entr" presetSubtype="0" decel="10000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strVal val="#ppt_w+.3"/>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animEffect transition="in" filter="fade">
                                      <p:cBhvr>
                                        <p:cTn id="24" dur="1000"/>
                                        <p:tgtEl>
                                          <p:spTgt spid="7"/>
                                        </p:tgtEl>
                                      </p:cBhvr>
                                    </p:animEffect>
                                  </p:childTnLst>
                                </p:cTn>
                              </p:par>
                              <p:par>
                                <p:cTn id="25" presetID="50" presetClass="entr" presetSubtype="0" decel="100000" fill="hold" grpId="0" nodeType="withEffect">
                                  <p:stCondLst>
                                    <p:cond delay="35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3"/>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par>
                          <p:cTn id="41" fill="hold">
                            <p:stCondLst>
                              <p:cond delay="10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par>
                          <p:cTn id="46" fill="hold">
                            <p:stCondLst>
                              <p:cond delay="4599"/>
                            </p:stCondLst>
                            <p:childTnLst>
                              <p:par>
                                <p:cTn id="47" presetID="50" presetClass="entr" presetSubtype="0" decel="10000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strVal val="#ppt_w+.3"/>
                                          </p:val>
                                        </p:tav>
                                        <p:tav tm="100000">
                                          <p:val>
                                            <p:strVal val="#ppt_w"/>
                                          </p:val>
                                        </p:tav>
                                      </p:tavLst>
                                    </p:anim>
                                    <p:anim calcmode="lin" valueType="num">
                                      <p:cBhvr>
                                        <p:cTn id="50" dur="1000" fill="hold"/>
                                        <p:tgtEl>
                                          <p:spTgt spid="22"/>
                                        </p:tgtEl>
                                        <p:attrNameLst>
                                          <p:attrName>ppt_h</p:attrName>
                                        </p:attrNameLst>
                                      </p:cBhvr>
                                      <p:tavLst>
                                        <p:tav tm="0">
                                          <p:val>
                                            <p:strVal val="#ppt_h"/>
                                          </p:val>
                                        </p:tav>
                                        <p:tav tm="100000">
                                          <p:val>
                                            <p:strVal val="#ppt_h"/>
                                          </p:val>
                                        </p:tav>
                                      </p:tavLst>
                                    </p:anim>
                                    <p:animEffect transition="in" filter="fade">
                                      <p:cBhvr>
                                        <p:cTn id="51" dur="1000"/>
                                        <p:tgtEl>
                                          <p:spTgt spid="22"/>
                                        </p:tgtEl>
                                      </p:cBhvr>
                                    </p:animEffect>
                                  </p:childTnLst>
                                </p:cTn>
                              </p:par>
                            </p:childTnLst>
                          </p:cTn>
                        </p:par>
                        <p:par>
                          <p:cTn id="52" fill="hold">
                            <p:stCondLst>
                              <p:cond delay="5599"/>
                            </p:stCondLst>
                            <p:childTnLst>
                              <p:par>
                                <p:cTn id="53" presetID="50" presetClass="entr" presetSubtype="0" decel="10000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p:cTn id="55" dur="1000" fill="hold"/>
                                        <p:tgtEl>
                                          <p:spTgt spid="43"/>
                                        </p:tgtEl>
                                        <p:attrNameLst>
                                          <p:attrName>ppt_w</p:attrName>
                                        </p:attrNameLst>
                                      </p:cBhvr>
                                      <p:tavLst>
                                        <p:tav tm="0">
                                          <p:val>
                                            <p:strVal val="#ppt_w+.3"/>
                                          </p:val>
                                        </p:tav>
                                        <p:tav tm="100000">
                                          <p:val>
                                            <p:strVal val="#ppt_w"/>
                                          </p:val>
                                        </p:tav>
                                      </p:tavLst>
                                    </p:anim>
                                    <p:anim calcmode="lin" valueType="num">
                                      <p:cBhvr>
                                        <p:cTn id="56" dur="1000" fill="hold"/>
                                        <p:tgtEl>
                                          <p:spTgt spid="43"/>
                                        </p:tgtEl>
                                        <p:attrNameLst>
                                          <p:attrName>ppt_h</p:attrName>
                                        </p:attrNameLst>
                                      </p:cBhvr>
                                      <p:tavLst>
                                        <p:tav tm="0">
                                          <p:val>
                                            <p:strVal val="#ppt_h"/>
                                          </p:val>
                                        </p:tav>
                                        <p:tav tm="100000">
                                          <p:val>
                                            <p:strVal val="#ppt_h"/>
                                          </p:val>
                                        </p:tav>
                                      </p:tavLst>
                                    </p:anim>
                                    <p:animEffect transition="in" filter="fade">
                                      <p:cBhvr>
                                        <p:cTn id="5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1" grpId="0"/>
      <p:bldP spid="2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内容占位符 2" descr="_JL}ZM6]5_N%@7(4%7NC~H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53975"/>
            <a:ext cx="9144000" cy="723900"/>
          </a:xfrm>
        </p:spPr>
      </p:pic>
      <p:cxnSp>
        <p:nvCxnSpPr>
          <p:cNvPr id="4" name="直接连接符 31"/>
          <p:cNvCxnSpPr/>
          <p:nvPr/>
        </p:nvCxnSpPr>
        <p:spPr>
          <a:xfrm flipV="1">
            <a:off x="1883410" y="2527439"/>
            <a:ext cx="6527165" cy="12065"/>
          </a:xfrm>
          <a:prstGeom prst="line">
            <a:avLst/>
          </a:prstGeom>
          <a:ln w="19050">
            <a:solidFill>
              <a:schemeClr val="bg2">
                <a:lumMod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875069" y="2060886"/>
            <a:ext cx="4139595" cy="438582"/>
          </a:xfrm>
          <a:prstGeom prst="rect">
            <a:avLst/>
          </a:prstGeom>
        </p:spPr>
        <p:txBody>
          <a:bodyPr wrap="none" lIns="68580" tIns="34290" rIns="68580" bIns="34290">
            <a:spAutoFit/>
          </a:bodyPr>
          <a:lstStyle/>
          <a:p>
            <a:pPr algn="l">
              <a:lnSpc>
                <a:spcPct val="100000"/>
              </a:lnSpc>
            </a:pPr>
            <a:r>
              <a:rPr lang="zh-CN" altLang="en-US" sz="2400" b="1" dirty="0">
                <a:solidFill>
                  <a:srgbClr val="FF0000"/>
                </a:solidFill>
                <a:latin typeface="微软雅黑" panose="020B0503020204020204" pitchFamily="34" charset="-122"/>
                <a:ea typeface="微软雅黑" panose="020B0503020204020204" pitchFamily="34" charset="-122"/>
              </a:rPr>
              <a:t>增加企业开户办理过程透明度</a:t>
            </a:r>
          </a:p>
        </p:txBody>
      </p:sp>
      <p:sp>
        <p:nvSpPr>
          <p:cNvPr id="6" name="矩形 5"/>
          <p:cNvSpPr/>
          <p:nvPr/>
        </p:nvSpPr>
        <p:spPr>
          <a:xfrm>
            <a:off x="1934898" y="2618976"/>
            <a:ext cx="2637790" cy="345440"/>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网站、二维码、短信等</a:t>
            </a:r>
          </a:p>
        </p:txBody>
      </p:sp>
      <p:sp>
        <p:nvSpPr>
          <p:cNvPr id="7" name="矩形 6"/>
          <p:cNvSpPr/>
          <p:nvPr/>
        </p:nvSpPr>
        <p:spPr>
          <a:xfrm>
            <a:off x="1963758" y="3049326"/>
            <a:ext cx="2637790" cy="345440"/>
          </a:xfrm>
          <a:prstGeom prst="rect">
            <a:avLst/>
          </a:prstGeom>
        </p:spPr>
        <p:txBody>
          <a:bodyPr wrap="none" lIns="68580" tIns="34290" rIns="68580" bIns="34290">
            <a:spAutoFit/>
          </a:bodyPr>
          <a:lstStyle/>
          <a:p>
            <a:pPr marL="214630" indent="-214630">
              <a:buFont typeface="Wingdings" panose="05000000000000000000" pitchFamily="2" charset="2"/>
              <a:buChar char="l"/>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帮助企业了解开户进度</a:t>
            </a:r>
          </a:p>
        </p:txBody>
      </p:sp>
      <p:sp>
        <p:nvSpPr>
          <p:cNvPr id="8" name="文本框 7"/>
          <p:cNvSpPr txBox="1"/>
          <p:nvPr/>
        </p:nvSpPr>
        <p:spPr>
          <a:xfrm>
            <a:off x="1047750" y="2067064"/>
            <a:ext cx="370205" cy="460375"/>
          </a:xfrm>
          <a:prstGeom prst="rect">
            <a:avLst/>
          </a:prstGeom>
          <a:noFill/>
        </p:spPr>
        <p:txBody>
          <a:bodyPr wrap="square" rtlCol="0">
            <a:spAutoFit/>
          </a:bodyPr>
          <a:lstStyle/>
          <a:p>
            <a:r>
              <a:rPr lang="en-US" altLang="zh-CN" sz="2400" b="1">
                <a:solidFill>
                  <a:schemeClr val="bg1"/>
                </a:solidFill>
              </a:rPr>
              <a:t>7</a:t>
            </a:r>
          </a:p>
        </p:txBody>
      </p:sp>
      <p:grpSp>
        <p:nvGrpSpPr>
          <p:cNvPr id="9" name="组合 35"/>
          <p:cNvGrpSpPr/>
          <p:nvPr/>
        </p:nvGrpSpPr>
        <p:grpSpPr>
          <a:xfrm>
            <a:off x="539664" y="1812305"/>
            <a:ext cx="1301750" cy="1256665"/>
            <a:chOff x="2452184" y="2173124"/>
            <a:chExt cx="2449676" cy="2449676"/>
          </a:xfrm>
        </p:grpSpPr>
        <p:grpSp>
          <p:nvGrpSpPr>
            <p:cNvPr id="10" name="组合 37"/>
            <p:cNvGrpSpPr/>
            <p:nvPr/>
          </p:nvGrpSpPr>
          <p:grpSpPr>
            <a:xfrm>
              <a:off x="2452184" y="2173124"/>
              <a:ext cx="2449676" cy="2449676"/>
              <a:chOff x="2099081" y="2031187"/>
              <a:chExt cx="2739620" cy="2739620"/>
            </a:xfrm>
          </p:grpSpPr>
          <p:sp>
            <p:nvSpPr>
              <p:cNvPr id="12" name="椭圆 11"/>
              <p:cNvSpPr/>
              <p:nvPr/>
            </p:nvSpPr>
            <p:spPr>
              <a:xfrm>
                <a:off x="2099081" y="2031187"/>
                <a:ext cx="2739620" cy="2739620"/>
              </a:xfrm>
              <a:prstGeom prst="ellipse">
                <a:avLst/>
              </a:prstGeom>
              <a:gradFill flip="none" rotWithShape="1">
                <a:gsLst>
                  <a:gs pos="0">
                    <a:schemeClr val="bg1">
                      <a:lumMod val="85000"/>
                    </a:schemeClr>
                  </a:gs>
                  <a:gs pos="100000">
                    <a:schemeClr val="bg1">
                      <a:alpha val="99000"/>
                    </a:schemeClr>
                  </a:gs>
                </a:gsLst>
                <a:path path="circle">
                  <a:fillToRect l="100000" t="100000"/>
                </a:path>
                <a:tileRect r="-100000" b="-10000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圆角矩形 12"/>
              <p:cNvSpPr/>
              <p:nvPr/>
            </p:nvSpPr>
            <p:spPr>
              <a:xfrm>
                <a:off x="2377216" y="2309322"/>
                <a:ext cx="2183348" cy="2183348"/>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1" name="椭圆 10"/>
            <p:cNvSpPr/>
            <p:nvPr/>
          </p:nvSpPr>
          <p:spPr>
            <a:xfrm>
              <a:off x="2937003" y="2659139"/>
              <a:ext cx="1477648" cy="1477646"/>
            </a:xfrm>
            <a:prstGeom prst="ellipse">
              <a:avLst/>
            </a:prstGeom>
            <a:solidFill>
              <a:schemeClr val="accent1"/>
            </a:solidFill>
            <a:ln>
              <a:noFill/>
            </a:ln>
            <a:effectLst>
              <a:innerShdw blurRad="2032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1033531" y="2176559"/>
            <a:ext cx="370205" cy="460375"/>
          </a:xfrm>
          <a:prstGeom prst="rect">
            <a:avLst/>
          </a:prstGeom>
          <a:noFill/>
        </p:spPr>
        <p:txBody>
          <a:bodyPr wrap="square" rtlCol="0">
            <a:spAutoFit/>
          </a:bodyPr>
          <a:lstStyle/>
          <a:p>
            <a:r>
              <a:rPr lang="en-US" altLang="zh-CN" sz="2400" b="1">
                <a:solidFill>
                  <a:schemeClr val="bg1"/>
                </a:solidFill>
              </a:rPr>
              <a:t>7</a:t>
            </a:r>
          </a:p>
        </p:txBody>
      </p:sp>
      <p:sp>
        <p:nvSpPr>
          <p:cNvPr id="15" name="文本框 14"/>
          <p:cNvSpPr txBox="1"/>
          <p:nvPr/>
        </p:nvSpPr>
        <p:spPr>
          <a:xfrm>
            <a:off x="1381574" y="846692"/>
            <a:ext cx="3262432" cy="553998"/>
          </a:xfrm>
          <a:prstGeom prst="rect">
            <a:avLst/>
          </a:prstGeom>
          <a:noFill/>
        </p:spPr>
        <p:txBody>
          <a:bodyPr wrap="none" rtlCol="0" anchor="t">
            <a:spAutoFit/>
            <a:scene3d>
              <a:camera prst="orthographicFront"/>
              <a:lightRig rig="threePt" dir="t"/>
            </a:scene3d>
          </a:bodyPr>
          <a:lstStyle/>
          <a:p>
            <a:pPr algn="ctr" eaLnBrk="1"/>
            <a:r>
              <a:rPr lang="zh-CN" altLang="en-US" sz="3000" b="1"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rPr>
              <a:t>指导意见主要内容</a:t>
            </a:r>
            <a:endParaRPr lang="zh-CN" altLang="en-US" sz="3000" b="1" dirty="0" smtClean="0">
              <a:solidFill>
                <a:srgbClr val="1C9494"/>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FZLanTingKanHei-R-GBK" panose="02000000000000000000" charset="0"/>
            </a:endParaRPr>
          </a:p>
        </p:txBody>
      </p:sp>
      <p:sp>
        <p:nvSpPr>
          <p:cNvPr id="16" name="圆角矩形 15"/>
          <p:cNvSpPr/>
          <p:nvPr/>
        </p:nvSpPr>
        <p:spPr>
          <a:xfrm>
            <a:off x="611670" y="836784"/>
            <a:ext cx="684478" cy="684002"/>
          </a:xfrm>
          <a:prstGeom prst="roundRect">
            <a:avLst>
              <a:gd name="adj" fmla="val 2213"/>
            </a:avLst>
          </a:prstGeom>
          <a:solidFill>
            <a:srgbClr val="1C9494"/>
          </a:solidFill>
          <a:ln>
            <a:noFill/>
          </a:ln>
          <a:effectLst>
            <a:outerShdw blurRad="76200" dist="25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50" dirty="0">
                <a:latin typeface="微软雅黑" panose="020B0503020204020204" pitchFamily="34" charset="-122"/>
                <a:ea typeface="微软雅黑" panose="020B0503020204020204" pitchFamily="34" charset="-122"/>
              </a:rPr>
              <a:t>2</a:t>
            </a:r>
            <a:endParaRPr lang="zh-CN" altLang="en-US" sz="37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096" y="3789030"/>
            <a:ext cx="2448204" cy="2376198"/>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1012" y="4300334"/>
            <a:ext cx="2166916" cy="1648876"/>
          </a:xfrm>
          <a:prstGeom prst="rect">
            <a:avLst/>
          </a:prstGeom>
        </p:spPr>
      </p:pic>
    </p:spTree>
    <p:extLst>
      <p:ext uri="{BB962C8B-B14F-4D97-AF65-F5344CB8AC3E}">
        <p14:creationId xmlns:p14="http://schemas.microsoft.com/office/powerpoint/2010/main" val="15659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50" presetClass="entr" presetSubtype="0" decel="10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strVal val="#ppt_w+.3"/>
                                          </p:val>
                                        </p:tav>
                                        <p:tav tm="100000">
                                          <p:val>
                                            <p:strVal val="#ppt_w"/>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animEffect transition="in" filter="fade">
                                      <p:cBhvr>
                                        <p:cTn id="18" dur="1000"/>
                                        <p:tgtEl>
                                          <p:spTgt spid="6"/>
                                        </p:tgtEl>
                                      </p:cBhvr>
                                    </p:animEffect>
                                  </p:childTnLst>
                                </p:cTn>
                              </p:par>
                              <p:par>
                                <p:cTn id="19" presetID="50" presetClass="entr" presetSubtype="0" decel="100000" fill="hold" grpId="0" nodeType="withEffect">
                                  <p:stCondLst>
                                    <p:cond delay="35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strVal val="#ppt_w+.3"/>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3488</TotalTime>
  <Words>3232</Words>
  <Application>Microsoft Macintosh PowerPoint</Application>
  <PresentationFormat>全屏显示(4:3)</PresentationFormat>
  <Paragraphs>407</Paragraphs>
  <Slides>33</Slides>
  <Notes>27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33</vt:i4>
      </vt:variant>
    </vt:vector>
  </HeadingPairs>
  <TitlesOfParts>
    <vt:vector size="51" baseType="lpstr">
      <vt:lpstr>Adidas Unity</vt:lpstr>
      <vt:lpstr>Calibri</vt:lpstr>
      <vt:lpstr>FZLanTingKanHei-R-GBK</vt:lpstr>
      <vt:lpstr>Gill Sans</vt:lpstr>
      <vt:lpstr>Heiti SC Light</vt:lpstr>
      <vt:lpstr>Lato Light</vt:lpstr>
      <vt:lpstr>Times New Roman</vt:lpstr>
      <vt:lpstr>Verdana</vt:lpstr>
      <vt:lpstr>Wingdings</vt:lpstr>
      <vt:lpstr>方正兰亭黑_GBK</vt:lpstr>
      <vt:lpstr>黑体</vt:lpstr>
      <vt:lpstr>华文楷体</vt:lpstr>
      <vt:lpstr>楷体</vt:lpstr>
      <vt:lpstr>楷体_GB2312</vt:lpstr>
      <vt:lpstr>宋体</vt:lpstr>
      <vt:lpstr>微软雅黑</vt:lpstr>
      <vt:lpstr>Arial</vt:lpstr>
      <vt:lpstr>Profile</vt:lpstr>
      <vt:lpstr>PowerPoint 演示文稿</vt:lpstr>
      <vt:lpstr>目录</vt:lpstr>
      <vt:lpstr>一、优化企业开户服务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二、个人银行账户分类管理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pbc</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国际碳交易市场简介</dc:title>
  <dc:creator>tangyw</dc:creator>
  <cp:lastModifiedBy>Microsoft Office 用户</cp:lastModifiedBy>
  <cp:revision>623</cp:revision>
  <dcterms:created xsi:type="dcterms:W3CDTF">2007-09-04T06:40:00Z</dcterms:created>
  <dcterms:modified xsi:type="dcterms:W3CDTF">2018-10-21T12:10:18Z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