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74" r:id="rId4"/>
    <p:sldId id="269" r:id="rId5"/>
    <p:sldId id="259" r:id="rId6"/>
    <p:sldId id="258" r:id="rId7"/>
    <p:sldId id="260" r:id="rId8"/>
    <p:sldId id="266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A9FB6"/>
    <a:srgbClr val="F0BB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420" y="-108"/>
      </p:cViewPr>
      <p:guideLst>
        <p:guide orient="horz" pos="1996"/>
        <p:guide pos="40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2449" y="2902591"/>
            <a:ext cx="7036484" cy="17145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92448" y="29837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腾讯云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968307" y="167299"/>
            <a:ext cx="1232857" cy="186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6451" y="165607"/>
            <a:ext cx="1275140" cy="181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矩形 16"/>
          <p:cNvSpPr/>
          <p:nvPr/>
        </p:nvSpPr>
        <p:spPr>
          <a:xfrm>
            <a:off x="2115846" y="3056177"/>
            <a:ext cx="1428760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Spactivity</a:t>
            </a:r>
            <a:r>
              <a:rPr lang="zh-CN" altLang="en-US" sz="1400" dirty="0" smtClean="0"/>
              <a:t>集群</a:t>
            </a:r>
            <a:endParaRPr lang="zh-CN" altLang="en-US" sz="1400" dirty="0"/>
          </a:p>
        </p:txBody>
      </p:sp>
      <p:sp>
        <p:nvSpPr>
          <p:cNvPr id="24" name="圆柱形 23"/>
          <p:cNvSpPr/>
          <p:nvPr/>
        </p:nvSpPr>
        <p:spPr>
          <a:xfrm>
            <a:off x="3309616" y="3911299"/>
            <a:ext cx="1333509" cy="551643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DB</a:t>
            </a:r>
            <a:r>
              <a:rPr lang="zh-CN" altLang="en-US" sz="1200" dirty="0" smtClean="0"/>
              <a:t>集群</a:t>
            </a:r>
            <a:endParaRPr lang="zh-CN" altLang="en-US" sz="1200" dirty="0"/>
          </a:p>
        </p:txBody>
      </p:sp>
      <p:sp>
        <p:nvSpPr>
          <p:cNvPr id="26" name="流程图: 手动输入 25"/>
          <p:cNvSpPr/>
          <p:nvPr/>
        </p:nvSpPr>
        <p:spPr>
          <a:xfrm>
            <a:off x="5095737" y="3936466"/>
            <a:ext cx="1905013" cy="500066"/>
          </a:xfrm>
          <a:prstGeom prst="flowChartManualInp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缓存集群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1103630" y="5128895"/>
            <a:ext cx="7948930" cy="13131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298162" y="525877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北京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IDC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371803" y="5212247"/>
            <a:ext cx="1447867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spdata</a:t>
            </a:r>
            <a:endParaRPr lang="zh-CN" alt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5311330" y="469430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数据同步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12512" y="54405"/>
            <a:ext cx="287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除夕当晚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46" y="423615"/>
            <a:ext cx="1273516" cy="20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6" name="直接箭头连接符 55"/>
          <p:cNvCxnSpPr>
            <a:stCxn id="33" idx="2"/>
            <a:endCxn id="17" idx="0"/>
          </p:cNvCxnSpPr>
          <p:nvPr/>
        </p:nvCxnSpPr>
        <p:spPr>
          <a:xfrm>
            <a:off x="1103504" y="2451807"/>
            <a:ext cx="1726565" cy="60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205" y="449855"/>
            <a:ext cx="1285032" cy="2009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7" name="直接箭头连接符 76"/>
          <p:cNvCxnSpPr>
            <a:stCxn id="41" idx="2"/>
            <a:endCxn id="17" idx="0"/>
          </p:cNvCxnSpPr>
          <p:nvPr/>
        </p:nvCxnSpPr>
        <p:spPr>
          <a:xfrm>
            <a:off x="2472356" y="2459427"/>
            <a:ext cx="358140" cy="59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10243095" y="5681915"/>
            <a:ext cx="1304640" cy="977821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第三方支付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1" name="Picture 6" descr="C:\Users\Administrator\Documents\Tencent Files\1047746765\Image\C2C\{46C46198-61C9-526C-FC34-78B3F2FF7413}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597" y="215627"/>
            <a:ext cx="1217387" cy="189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7" descr="C:\Users\Administrator\Documents\Tencent Files\1047746765\Image\C2C\{6A7315EA-415B-0E40-8D94-C07623F64E98}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279" y="233634"/>
            <a:ext cx="1087103" cy="193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/>
          <p:cNvSpPr txBox="1"/>
          <p:nvPr/>
        </p:nvSpPr>
        <p:spPr>
          <a:xfrm>
            <a:off x="7785756" y="254905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开户、银行卡绑定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96144" y="227230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持仓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、产品信息查询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922019" y="26157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红包领取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202000" y="3871519"/>
            <a:ext cx="3963982" cy="67531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4520799" y="5302637"/>
            <a:ext cx="1447867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Spdata</a:t>
            </a:r>
            <a:r>
              <a:rPr lang="zh-CN" altLang="en-US" sz="1600" dirty="0" smtClean="0"/>
              <a:t>集群</a:t>
            </a:r>
            <a:endParaRPr lang="zh-CN" altLang="en-US" sz="1600" dirty="0"/>
          </a:p>
        </p:txBody>
      </p:sp>
      <p:cxnSp>
        <p:nvCxnSpPr>
          <p:cNvPr id="145" name="直接箭头连接符 144"/>
          <p:cNvCxnSpPr/>
          <p:nvPr/>
        </p:nvCxnSpPr>
        <p:spPr>
          <a:xfrm flipH="1">
            <a:off x="5128888" y="4617173"/>
            <a:ext cx="1" cy="68546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48" idx="3"/>
            <a:endCxn id="75" idx="1"/>
          </p:cNvCxnSpPr>
          <p:nvPr/>
        </p:nvCxnSpPr>
        <p:spPr>
          <a:xfrm>
            <a:off x="8940469" y="6169819"/>
            <a:ext cx="1302626" cy="1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流程图: 过程 154"/>
          <p:cNvSpPr/>
          <p:nvPr/>
        </p:nvSpPr>
        <p:spPr>
          <a:xfrm>
            <a:off x="3469775" y="5950430"/>
            <a:ext cx="1501713" cy="41216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非标服务集群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流程图: 过程 45"/>
          <p:cNvSpPr/>
          <p:nvPr/>
        </p:nvSpPr>
        <p:spPr>
          <a:xfrm>
            <a:off x="1549496" y="5929395"/>
            <a:ext cx="1546042" cy="41216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随手宝服务集群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流程图: 过程 47"/>
          <p:cNvSpPr/>
          <p:nvPr/>
        </p:nvSpPr>
        <p:spPr>
          <a:xfrm>
            <a:off x="7438756" y="5963736"/>
            <a:ext cx="1501713" cy="41216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账户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345402" y="2983755"/>
            <a:ext cx="1428760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ym typeface="+mn-ea"/>
              </a:rPr>
              <a:t>Spmarket</a:t>
            </a:r>
            <a:r>
              <a:rPr lang="zh-CN" altLang="en-US" sz="1400" dirty="0" smtClean="0"/>
              <a:t>集群</a:t>
            </a:r>
            <a:endParaRPr lang="zh-CN" altLang="en-US" sz="1400" dirty="0"/>
          </a:p>
        </p:txBody>
      </p:sp>
      <p:sp>
        <p:nvSpPr>
          <p:cNvPr id="59" name="流程图: 过程 58"/>
          <p:cNvSpPr/>
          <p:nvPr/>
        </p:nvSpPr>
        <p:spPr>
          <a:xfrm>
            <a:off x="5404478" y="5959258"/>
            <a:ext cx="1501713" cy="41216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基金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5162550" y="3564255"/>
            <a:ext cx="8255" cy="30734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91" idx="2"/>
            <a:endCxn id="53" idx="0"/>
          </p:cNvCxnSpPr>
          <p:nvPr/>
        </p:nvCxnSpPr>
        <p:spPr>
          <a:xfrm flipH="1">
            <a:off x="7059930" y="2112010"/>
            <a:ext cx="1201420" cy="871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>
            <a:off x="7103745" y="2125345"/>
            <a:ext cx="2654935" cy="868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53" idx="3"/>
            <a:endCxn id="75" idx="0"/>
          </p:cNvCxnSpPr>
          <p:nvPr/>
        </p:nvCxnSpPr>
        <p:spPr>
          <a:xfrm>
            <a:off x="7774305" y="3198495"/>
            <a:ext cx="3121660" cy="248348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0495305" y="440215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开户鉴权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041438" y="578272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开户鉴权，交易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箭头连接符 2"/>
          <p:cNvCxnSpPr>
            <a:stCxn id="1026" idx="2"/>
          </p:cNvCxnSpPr>
          <p:nvPr/>
        </p:nvCxnSpPr>
        <p:spPr>
          <a:xfrm>
            <a:off x="6584950" y="2027555"/>
            <a:ext cx="538480" cy="870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1027" idx="2"/>
          </p:cNvCxnSpPr>
          <p:nvPr/>
        </p:nvCxnSpPr>
        <p:spPr>
          <a:xfrm>
            <a:off x="5184140" y="1978660"/>
            <a:ext cx="1929765" cy="976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17" idx="2"/>
          </p:cNvCxnSpPr>
          <p:nvPr/>
        </p:nvCxnSpPr>
        <p:spPr>
          <a:xfrm rot="5400000" flipV="1">
            <a:off x="3962400" y="2352675"/>
            <a:ext cx="78740" cy="23431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2" idx="2"/>
          </p:cNvCxnSpPr>
          <p:nvPr/>
        </p:nvCxnSpPr>
        <p:spPr>
          <a:xfrm rot="5400000">
            <a:off x="6105525" y="2492375"/>
            <a:ext cx="119380" cy="20421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2200" y="2983865"/>
            <a:ext cx="7948930" cy="1626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92448" y="29837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腾讯云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62730" y="3416300"/>
            <a:ext cx="2056130" cy="5099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Spactivity</a:t>
            </a:r>
            <a:r>
              <a:rPr lang="zh-CN" altLang="en-US" sz="1400" dirty="0" smtClean="0"/>
              <a:t>集群</a:t>
            </a:r>
            <a:endParaRPr lang="zh-CN" altLang="en-US" sz="1400" dirty="0"/>
          </a:p>
        </p:txBody>
      </p:sp>
      <p:sp>
        <p:nvSpPr>
          <p:cNvPr id="24" name="圆柱形 23"/>
          <p:cNvSpPr/>
          <p:nvPr/>
        </p:nvSpPr>
        <p:spPr>
          <a:xfrm>
            <a:off x="2042791" y="3884629"/>
            <a:ext cx="1333509" cy="551643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DB</a:t>
            </a:r>
            <a:r>
              <a:rPr lang="zh-CN" altLang="en-US" sz="1200" dirty="0" smtClean="0"/>
              <a:t>集群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1092200" y="4880610"/>
            <a:ext cx="7948930" cy="182054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168622" y="488031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北京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IDC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367129" y="5074672"/>
            <a:ext cx="1447867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Spdata</a:t>
            </a:r>
            <a:r>
              <a:rPr lang="zh-CN" altLang="en-US" sz="1600" dirty="0" smtClean="0"/>
              <a:t>集群</a:t>
            </a:r>
            <a:endParaRPr lang="zh-CN" altLang="en-US" sz="1600" dirty="0"/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5084445" y="3935730"/>
            <a:ext cx="10160" cy="111252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柱形 1"/>
          <p:cNvSpPr/>
          <p:nvPr/>
        </p:nvSpPr>
        <p:spPr>
          <a:xfrm>
            <a:off x="6743061" y="3871294"/>
            <a:ext cx="1333509" cy="55164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 smtClean="0"/>
              <a:t>Redis</a:t>
            </a:r>
            <a:r>
              <a:rPr lang="zh-CN" altLang="en-US" sz="1200" dirty="0" smtClean="0"/>
              <a:t>集群</a:t>
            </a:r>
            <a:endParaRPr lang="zh-CN" altLang="en-US" sz="1200" dirty="0"/>
          </a:p>
        </p:txBody>
      </p:sp>
      <p:cxnSp>
        <p:nvCxnSpPr>
          <p:cNvPr id="9" name="肘形连接符 8"/>
          <p:cNvCxnSpPr>
            <a:stCxn id="17" idx="3"/>
            <a:endCxn id="2" idx="2"/>
          </p:cNvCxnSpPr>
          <p:nvPr/>
        </p:nvCxnSpPr>
        <p:spPr>
          <a:xfrm>
            <a:off x="6118860" y="3671570"/>
            <a:ext cx="624205" cy="476250"/>
          </a:xfrm>
          <a:prstGeom prst="bentConnector3">
            <a:avLst>
              <a:gd name="adj1" fmla="val 50051"/>
            </a:avLst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7" idx="1"/>
            <a:endCxn id="24" idx="4"/>
          </p:cNvCxnSpPr>
          <p:nvPr/>
        </p:nvCxnSpPr>
        <p:spPr>
          <a:xfrm rot="10800000" flipV="1">
            <a:off x="3376295" y="3671570"/>
            <a:ext cx="686435" cy="489585"/>
          </a:xfrm>
          <a:prstGeom prst="bentConnector3">
            <a:avLst>
              <a:gd name="adj1" fmla="val 49954"/>
            </a:avLst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91870" y="470535"/>
            <a:ext cx="8049895" cy="46672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</a:rPr>
              <a:t>腾讯卡券服务端</a:t>
            </a:r>
            <a:endParaRPr lang="zh-CN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80" y="1155700"/>
            <a:ext cx="976630" cy="155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1217930"/>
            <a:ext cx="909320" cy="1477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直接箭头连接符 20"/>
          <p:cNvCxnSpPr>
            <a:stCxn id="16" idx="2"/>
          </p:cNvCxnSpPr>
          <p:nvPr/>
        </p:nvCxnSpPr>
        <p:spPr>
          <a:xfrm flipH="1">
            <a:off x="4953635" y="2710815"/>
            <a:ext cx="10160" cy="69913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2"/>
            <a:endCxn id="17" idx="0"/>
          </p:cNvCxnSpPr>
          <p:nvPr/>
        </p:nvCxnSpPr>
        <p:spPr>
          <a:xfrm flipH="1">
            <a:off x="5090795" y="2694940"/>
            <a:ext cx="1332865" cy="7213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740535" y="5894070"/>
            <a:ext cx="7117080" cy="70866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851025" y="6099810"/>
            <a:ext cx="803910" cy="2971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理财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774315" y="6099810"/>
            <a:ext cx="914400" cy="2971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基金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876675" y="6099810"/>
            <a:ext cx="1082040" cy="2971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信用卡代偿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92200" y="589407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业务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95875" y="6099810"/>
            <a:ext cx="1082040" cy="2971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随手微利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236335" y="6099810"/>
            <a:ext cx="845820" cy="2971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贷款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230745" y="6099810"/>
            <a:ext cx="845820" cy="2971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办卡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4787265" y="5528310"/>
            <a:ext cx="0" cy="2895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5371465" y="5528310"/>
            <a:ext cx="0" cy="28956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798695" y="5467350"/>
            <a:ext cx="673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5393055" y="5560060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核销、对账</a:t>
            </a:r>
            <a:endParaRPr lang="zh-CN" altLang="zh-CN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173855" y="5560060"/>
            <a:ext cx="4876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用券</a:t>
            </a:r>
            <a:endParaRPr lang="zh-CN" altLang="zh-CN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35165" y="2902591"/>
            <a:ext cx="4503781" cy="171458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34862" y="29666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腾讯云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16639" y="668854"/>
            <a:ext cx="1232857" cy="186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352" y="580309"/>
            <a:ext cx="1275140" cy="181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直接箭头连接符 11"/>
          <p:cNvCxnSpPr>
            <a:stCxn id="33" idx="2"/>
            <a:endCxn id="4" idx="0"/>
          </p:cNvCxnSpPr>
          <p:nvPr/>
        </p:nvCxnSpPr>
        <p:spPr>
          <a:xfrm>
            <a:off x="8083273" y="2207760"/>
            <a:ext cx="603783" cy="694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885568" y="2966642"/>
            <a:ext cx="1428760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Spactivity</a:t>
            </a:r>
            <a:r>
              <a:rPr lang="zh-CN" altLang="en-US" sz="1400" dirty="0" smtClean="0"/>
              <a:t>集群</a:t>
            </a:r>
            <a:endParaRPr lang="zh-CN" altLang="en-US" sz="1400" dirty="0"/>
          </a:p>
        </p:txBody>
      </p:sp>
      <p:sp>
        <p:nvSpPr>
          <p:cNvPr id="24" name="圆柱形 23"/>
          <p:cNvSpPr/>
          <p:nvPr/>
        </p:nvSpPr>
        <p:spPr>
          <a:xfrm>
            <a:off x="6721790" y="3911299"/>
            <a:ext cx="1333509" cy="551643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DB</a:t>
            </a:r>
            <a:r>
              <a:rPr lang="zh-CN" altLang="en-US" sz="1200" dirty="0" smtClean="0"/>
              <a:t>集群</a:t>
            </a:r>
            <a:endParaRPr lang="zh-CN" altLang="en-US" sz="1200" dirty="0"/>
          </a:p>
        </p:txBody>
      </p:sp>
      <p:sp>
        <p:nvSpPr>
          <p:cNvPr id="26" name="流程图: 手动输入 25"/>
          <p:cNvSpPr/>
          <p:nvPr/>
        </p:nvSpPr>
        <p:spPr>
          <a:xfrm>
            <a:off x="8499444" y="3936466"/>
            <a:ext cx="1905013" cy="500066"/>
          </a:xfrm>
          <a:prstGeom prst="flowChartManualInp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缓存集群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1092447" y="5212247"/>
            <a:ext cx="8221881" cy="13917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298162" y="525877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北京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IDC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820242" y="5360376"/>
            <a:ext cx="1447867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spdata</a:t>
            </a:r>
            <a:endParaRPr lang="zh-CN" alt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7913263" y="47617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数据同步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12512" y="54405"/>
            <a:ext cx="287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大年初一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5" name="直接箭头连接符 44"/>
          <p:cNvCxnSpPr>
            <a:stCxn id="1026" idx="2"/>
            <a:endCxn id="46" idx="0"/>
          </p:cNvCxnSpPr>
          <p:nvPr/>
        </p:nvCxnSpPr>
        <p:spPr>
          <a:xfrm>
            <a:off x="933068" y="2529360"/>
            <a:ext cx="2153020" cy="2805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515" y="179568"/>
            <a:ext cx="1273516" cy="20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131" y="193308"/>
            <a:ext cx="1285032" cy="2009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流程图: 过程 74"/>
          <p:cNvSpPr/>
          <p:nvPr/>
        </p:nvSpPr>
        <p:spPr>
          <a:xfrm>
            <a:off x="10581775" y="5410971"/>
            <a:ext cx="1304640" cy="977821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第三方支付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1" name="Picture 6" descr="C:\Users\Administrator\Documents\Tencent Files\1047746765\Image\C2C\{46C46198-61C9-526C-FC34-78B3F2FF7413}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47" y="633448"/>
            <a:ext cx="1217387" cy="189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7" descr="C:\Users\Administrator\Documents\Tencent Files\1047746765\Image\C2C\{6A7315EA-415B-0E40-8D94-C07623F64E98}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54" y="806365"/>
            <a:ext cx="1087103" cy="193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1224748" y="379796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持仓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、产品信息查询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838626" y="260049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红包领取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622641" y="3871519"/>
            <a:ext cx="3963982" cy="67531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7603696" y="5257572"/>
            <a:ext cx="1447867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Spdata</a:t>
            </a:r>
            <a:r>
              <a:rPr lang="zh-CN" altLang="en-US" sz="1600" dirty="0" smtClean="0"/>
              <a:t>集群</a:t>
            </a:r>
            <a:endParaRPr lang="zh-CN" altLang="en-US" sz="1600" dirty="0"/>
          </a:p>
        </p:txBody>
      </p:sp>
      <p:sp>
        <p:nvSpPr>
          <p:cNvPr id="134" name="矩形 133"/>
          <p:cNvSpPr/>
          <p:nvPr/>
        </p:nvSpPr>
        <p:spPr>
          <a:xfrm>
            <a:off x="8002993" y="3055939"/>
            <a:ext cx="1428760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Spactivity</a:t>
            </a:r>
            <a:r>
              <a:rPr lang="zh-CN" altLang="en-US" sz="1400" dirty="0" smtClean="0"/>
              <a:t>集群</a:t>
            </a:r>
            <a:endParaRPr lang="zh-CN" altLang="en-US" sz="1400" dirty="0"/>
          </a:p>
        </p:txBody>
      </p:sp>
      <p:cxnSp>
        <p:nvCxnSpPr>
          <p:cNvPr id="145" name="直接箭头连接符 144"/>
          <p:cNvCxnSpPr/>
          <p:nvPr/>
        </p:nvCxnSpPr>
        <p:spPr>
          <a:xfrm>
            <a:off x="8492168" y="4617173"/>
            <a:ext cx="1" cy="60134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57" idx="3"/>
            <a:endCxn id="75" idx="1"/>
          </p:cNvCxnSpPr>
          <p:nvPr/>
        </p:nvCxnSpPr>
        <p:spPr>
          <a:xfrm flipV="1">
            <a:off x="9314328" y="5899882"/>
            <a:ext cx="1267447" cy="8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过程 45"/>
          <p:cNvSpPr/>
          <p:nvPr/>
        </p:nvSpPr>
        <p:spPr>
          <a:xfrm>
            <a:off x="2550971" y="5334768"/>
            <a:ext cx="1070234" cy="41216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理财市场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2" name="直接箭头连接符 61"/>
          <p:cNvCxnSpPr>
            <a:stCxn id="134" idx="2"/>
          </p:cNvCxnSpPr>
          <p:nvPr/>
        </p:nvCxnSpPr>
        <p:spPr>
          <a:xfrm flipH="1">
            <a:off x="8706789" y="3484567"/>
            <a:ext cx="10584" cy="38695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270047" y="547752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开户鉴权，交易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流程图: 过程 53"/>
          <p:cNvSpPr/>
          <p:nvPr/>
        </p:nvSpPr>
        <p:spPr>
          <a:xfrm>
            <a:off x="2529813" y="6003208"/>
            <a:ext cx="1070234" cy="41216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基金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流程图: 过程 54"/>
          <p:cNvSpPr/>
          <p:nvPr/>
        </p:nvSpPr>
        <p:spPr>
          <a:xfrm>
            <a:off x="4555801" y="6029778"/>
            <a:ext cx="1070234" cy="41216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随手宝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流程图: 过程 59"/>
          <p:cNvSpPr/>
          <p:nvPr/>
        </p:nvSpPr>
        <p:spPr>
          <a:xfrm>
            <a:off x="6325095" y="6003208"/>
            <a:ext cx="1070234" cy="41216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非标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流程图: 过程 63"/>
          <p:cNvSpPr/>
          <p:nvPr/>
        </p:nvSpPr>
        <p:spPr>
          <a:xfrm>
            <a:off x="4648135" y="5274034"/>
            <a:ext cx="1070234" cy="41216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账户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6" name="直接箭头连接符 65"/>
          <p:cNvCxnSpPr>
            <a:stCxn id="41" idx="2"/>
          </p:cNvCxnSpPr>
          <p:nvPr/>
        </p:nvCxnSpPr>
        <p:spPr>
          <a:xfrm flipH="1">
            <a:off x="8686796" y="2202880"/>
            <a:ext cx="977851" cy="699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027" idx="2"/>
            <a:endCxn id="46" idx="0"/>
          </p:cNvCxnSpPr>
          <p:nvPr/>
        </p:nvCxnSpPr>
        <p:spPr>
          <a:xfrm>
            <a:off x="1627922" y="2393361"/>
            <a:ext cx="1458166" cy="2941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91" idx="2"/>
            <a:endCxn id="64" idx="0"/>
          </p:cNvCxnSpPr>
          <p:nvPr/>
        </p:nvCxnSpPr>
        <p:spPr>
          <a:xfrm>
            <a:off x="4208741" y="2529360"/>
            <a:ext cx="974511" cy="2744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92" idx="2"/>
            <a:endCxn id="57" idx="0"/>
          </p:cNvCxnSpPr>
          <p:nvPr/>
        </p:nvCxnSpPr>
        <p:spPr>
          <a:xfrm>
            <a:off x="5133306" y="2738992"/>
            <a:ext cx="70082" cy="2473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流程图: 过程 92"/>
          <p:cNvSpPr/>
          <p:nvPr/>
        </p:nvSpPr>
        <p:spPr>
          <a:xfrm>
            <a:off x="6318310" y="5293066"/>
            <a:ext cx="1070234" cy="41216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运营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340" y="174488"/>
            <a:ext cx="1273516" cy="20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956" y="188228"/>
            <a:ext cx="1285032" cy="2009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186025" y="60611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理财市场</a:t>
            </a: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----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王吉平</a:t>
            </a:r>
            <a:endParaRPr lang="en-US" altLang="zh-CN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16535" y="2270125"/>
            <a:ext cx="70305930" cy="1714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TextBox 19"/>
          <p:cNvSpPr txBox="1"/>
          <p:nvPr/>
        </p:nvSpPr>
        <p:spPr>
          <a:xfrm>
            <a:off x="305724" y="1875781"/>
            <a:ext cx="79248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腾讯云</a:t>
            </a:r>
            <a:endParaRPr lang="zh-CN" altLang="en-US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8088248" y="467122"/>
            <a:ext cx="1000132" cy="562574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spamarket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DB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集群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8133210" y="1296273"/>
            <a:ext cx="1000132" cy="562574"/>
          </a:xfrm>
          <a:prstGeom prst="can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b="1" dirty="0" err="1" smtClean="0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369859" y="2365366"/>
            <a:ext cx="548005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IDC</a:t>
            </a:r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17393" y="1299157"/>
            <a:ext cx="1571635" cy="5625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sp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market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17393" y="2456343"/>
            <a:ext cx="1571636" cy="5625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sp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data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121070" y="3415083"/>
            <a:ext cx="1571636" cy="562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</a:rPr>
              <a:t>理财市场</a:t>
            </a:r>
            <a:endParaRPr lang="zh-CN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70348" y="4825739"/>
            <a:ext cx="1571636" cy="562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非标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085178" y="4825739"/>
            <a:ext cx="1571636" cy="562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随手宝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950808" y="4825739"/>
            <a:ext cx="1571636" cy="562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账户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897083" y="4825739"/>
            <a:ext cx="1571636" cy="562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基金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804623" y="4825739"/>
            <a:ext cx="1571636" cy="562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公共用户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23570" y="4551470"/>
            <a:ext cx="10800080" cy="1061932"/>
          </a:xfrm>
          <a:prstGeom prst="rect">
            <a:avLst/>
          </a:prstGeom>
          <a:noFill/>
          <a:ln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柱形 46"/>
          <p:cNvSpPr/>
          <p:nvPr/>
        </p:nvSpPr>
        <p:spPr>
          <a:xfrm>
            <a:off x="8226347" y="3415083"/>
            <a:ext cx="1000132" cy="562574"/>
          </a:xfrm>
          <a:prstGeom prst="can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2" name="直接箭头连接符 51"/>
          <p:cNvCxnSpPr>
            <a:stCxn id="38" idx="3"/>
            <a:endCxn id="47" idx="2"/>
          </p:cNvCxnSpPr>
          <p:nvPr/>
        </p:nvCxnSpPr>
        <p:spPr>
          <a:xfrm>
            <a:off x="6692706" y="3696370"/>
            <a:ext cx="1533641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638758" y="38274"/>
            <a:ext cx="535138" cy="69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2" name="直接箭头连接符 31"/>
          <p:cNvCxnSpPr>
            <a:stCxn id="19" idx="0"/>
            <a:endCxn id="48" idx="2"/>
          </p:cNvCxnSpPr>
          <p:nvPr/>
        </p:nvCxnSpPr>
        <p:spPr>
          <a:xfrm flipV="1">
            <a:off x="5903211" y="732627"/>
            <a:ext cx="3116" cy="566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10800000" flipH="1">
            <a:off x="623570" y="3789508"/>
            <a:ext cx="4485356" cy="1312713"/>
          </a:xfrm>
          <a:prstGeom prst="bentConnector3">
            <a:avLst>
              <a:gd name="adj1" fmla="val -50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38" idx="2"/>
          </p:cNvCxnSpPr>
          <p:nvPr/>
        </p:nvCxnSpPr>
        <p:spPr>
          <a:xfrm flipV="1">
            <a:off x="5906888" y="3977657"/>
            <a:ext cx="0" cy="5528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8" idx="0"/>
            <a:endCxn id="20" idx="2"/>
          </p:cNvCxnSpPr>
          <p:nvPr/>
        </p:nvCxnSpPr>
        <p:spPr>
          <a:xfrm flipH="1" flipV="1">
            <a:off x="5903211" y="3018917"/>
            <a:ext cx="3677" cy="396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20" idx="0"/>
            <a:endCxn id="19" idx="2"/>
          </p:cNvCxnSpPr>
          <p:nvPr/>
        </p:nvCxnSpPr>
        <p:spPr>
          <a:xfrm flipV="1">
            <a:off x="5903211" y="1861731"/>
            <a:ext cx="0" cy="594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9" idx="1"/>
            <a:endCxn id="38" idx="1"/>
          </p:cNvCxnSpPr>
          <p:nvPr/>
        </p:nvCxnSpPr>
        <p:spPr>
          <a:xfrm rot="10800000" flipH="1" flipV="1">
            <a:off x="5117392" y="1580444"/>
            <a:ext cx="3677" cy="2115926"/>
          </a:xfrm>
          <a:prstGeom prst="bentConnector3">
            <a:avLst>
              <a:gd name="adj1" fmla="val -62170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9" idx="3"/>
            <a:endCxn id="15" idx="2"/>
          </p:cNvCxnSpPr>
          <p:nvPr/>
        </p:nvCxnSpPr>
        <p:spPr>
          <a:xfrm flipV="1">
            <a:off x="6689028" y="1577560"/>
            <a:ext cx="1444182" cy="2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82366" y="3436923"/>
            <a:ext cx="312033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961300" y="4015997"/>
            <a:ext cx="312033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526884" y="3254210"/>
            <a:ext cx="312033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990988" y="3057236"/>
            <a:ext cx="312033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978904" y="1892537"/>
            <a:ext cx="312033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00797" y="2365366"/>
            <a:ext cx="312033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370867" y="1341283"/>
            <a:ext cx="312033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7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23610" y="890657"/>
            <a:ext cx="312033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8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4933" y="5731910"/>
            <a:ext cx="3512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、业务服务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JMS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发送更新持仓数据的参数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29147" y="6057276"/>
            <a:ext cx="4219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、理财市场根据</a:t>
            </a:r>
            <a:r>
              <a:rPr lang="en-US" altLang="zh-CN" dirty="0"/>
              <a:t>JMS</a:t>
            </a:r>
            <a:r>
              <a:rPr lang="zh-CN" altLang="en-US" dirty="0"/>
              <a:t>传递的参数通过</a:t>
            </a:r>
            <a:r>
              <a:rPr lang="en-US" altLang="zh-CN" dirty="0"/>
              <a:t>RPC</a:t>
            </a:r>
            <a:r>
              <a:rPr lang="zh-CN" altLang="en-US" dirty="0" smtClean="0"/>
              <a:t>查询数据</a:t>
            </a:r>
            <a:endParaRPr lang="zh-CN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42603" y="6368662"/>
            <a:ext cx="4151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理财市场</a:t>
            </a:r>
            <a:r>
              <a:rPr lang="zh-CN" altLang="en-US" dirty="0" smtClean="0"/>
              <a:t>根据通过</a:t>
            </a:r>
            <a:r>
              <a:rPr lang="en-US" altLang="zh-CN" dirty="0"/>
              <a:t>RPC</a:t>
            </a:r>
            <a:r>
              <a:rPr lang="zh-CN" altLang="en-US" dirty="0" smtClean="0"/>
              <a:t>查询数据更新到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833590" y="5681739"/>
            <a:ext cx="3015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、理财市场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JMS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发送通知到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</a:rPr>
              <a:t>spdata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842721" y="5988027"/>
            <a:ext cx="3191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</a:rPr>
              <a:t>spdata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请求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https/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</a:rPr>
              <a:t>json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</a:rPr>
              <a:t>spmarket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858617" y="6334794"/>
            <a:ext cx="4073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</a:rPr>
              <a:t>spmarket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通知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向再网理财市场请求数据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733663" y="5673877"/>
            <a:ext cx="262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</a:rPr>
              <a:t>spmarket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更新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801393" y="6211164"/>
            <a:ext cx="262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</a:rPr>
              <a:t>spmarket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返回用户信息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186025" y="60611"/>
            <a:ext cx="579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WS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内部升级优化工作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121070" y="3069060"/>
            <a:ext cx="1571636" cy="562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WS</a:t>
            </a:r>
            <a:endParaRPr lang="zh-CN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96196" y="4825739"/>
            <a:ext cx="1571636" cy="562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非标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509422" y="4825739"/>
            <a:ext cx="1571636" cy="562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随手宝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0382" y="4825739"/>
            <a:ext cx="1571636" cy="562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账户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033449" y="4825739"/>
            <a:ext cx="1571636" cy="562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基金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822451" y="4825739"/>
            <a:ext cx="1571636" cy="562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运营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23570" y="4551470"/>
            <a:ext cx="10800080" cy="1061932"/>
          </a:xfrm>
          <a:prstGeom prst="rect">
            <a:avLst/>
          </a:prstGeom>
          <a:noFill/>
          <a:ln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柱形 46"/>
          <p:cNvSpPr/>
          <p:nvPr/>
        </p:nvSpPr>
        <p:spPr>
          <a:xfrm>
            <a:off x="7955403" y="3077950"/>
            <a:ext cx="1000132" cy="562574"/>
          </a:xfrm>
          <a:prstGeom prst="can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2" name="直接箭头连接符 51"/>
          <p:cNvCxnSpPr>
            <a:stCxn id="38" idx="3"/>
            <a:endCxn id="47" idx="2"/>
          </p:cNvCxnSpPr>
          <p:nvPr/>
        </p:nvCxnSpPr>
        <p:spPr>
          <a:xfrm>
            <a:off x="6692706" y="3350347"/>
            <a:ext cx="1262380" cy="889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693881" y="102112"/>
            <a:ext cx="535138" cy="69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直接箭头连接符 27"/>
          <p:cNvCxnSpPr/>
          <p:nvPr/>
        </p:nvCxnSpPr>
        <p:spPr>
          <a:xfrm flipV="1">
            <a:off x="5983088" y="3621474"/>
            <a:ext cx="0" cy="96809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24933" y="5731910"/>
            <a:ext cx="3803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、从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中查询数据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内部升级优化工作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】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16714" y="5731910"/>
            <a:ext cx="374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 smtClean="0"/>
              <a:t>2</a:t>
            </a:r>
            <a:r>
              <a:rPr lang="zh-CN" altLang="en-US" dirty="0" smtClean="0"/>
              <a:t>、通过</a:t>
            </a:r>
            <a:r>
              <a:rPr lang="en-US" altLang="zh-CN" dirty="0" smtClean="0"/>
              <a:t>RPC </a:t>
            </a:r>
            <a:r>
              <a:rPr lang="zh-CN" altLang="en-US" dirty="0" smtClean="0"/>
              <a:t>查询数据</a:t>
            </a:r>
            <a:r>
              <a:rPr lang="en-US" altLang="zh-CN" dirty="0" smtClean="0"/>
              <a:t>【</a:t>
            </a:r>
            <a:r>
              <a:rPr lang="zh-CN" altLang="en-US" dirty="0"/>
              <a:t>内部升级优化工作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9655156" y="4811241"/>
            <a:ext cx="1571636" cy="562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公共用户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16703" y="2859526"/>
            <a:ext cx="312033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62607" y="3854181"/>
            <a:ext cx="312033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圆柱形 50"/>
          <p:cNvSpPr/>
          <p:nvPr/>
        </p:nvSpPr>
        <p:spPr>
          <a:xfrm>
            <a:off x="5477429" y="6112570"/>
            <a:ext cx="1000132" cy="562574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DB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5906888" y="5613402"/>
            <a:ext cx="0" cy="5528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21304" y="1542846"/>
            <a:ext cx="1571636" cy="5625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H5</a:t>
            </a:r>
            <a:endParaRPr lang="zh-CN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 flipH="1">
            <a:off x="5964555" y="796290"/>
            <a:ext cx="6985" cy="746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5977212" y="2149235"/>
            <a:ext cx="0" cy="9153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endCxn id="47" idx="4"/>
          </p:cNvCxnSpPr>
          <p:nvPr/>
        </p:nvCxnSpPr>
        <p:spPr>
          <a:xfrm rot="10800000">
            <a:off x="8955536" y="3359238"/>
            <a:ext cx="2468115" cy="1804939"/>
          </a:xfrm>
          <a:prstGeom prst="bentConnector3">
            <a:avLst>
              <a:gd name="adj1" fmla="val -159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571839" y="3036815"/>
            <a:ext cx="2122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业务服务写入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更新缓存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186025" y="60611"/>
            <a:ext cx="5072098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spactivity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--spdata--op</a:t>
            </a:r>
            <a:endParaRPr lang="en-US" altLang="zh-CN" sz="14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19"/>
          <p:cNvSpPr txBox="1"/>
          <p:nvPr/>
        </p:nvSpPr>
        <p:spPr>
          <a:xfrm>
            <a:off x="305724" y="1875781"/>
            <a:ext cx="79248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腾讯云</a:t>
            </a:r>
            <a:endParaRPr lang="zh-CN" altLang="en-US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8397493" y="1199912"/>
            <a:ext cx="1000132" cy="562574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spactivity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DB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4779140" y="60563"/>
            <a:ext cx="1000132" cy="562574"/>
          </a:xfrm>
          <a:prstGeom prst="can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Redis1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369859" y="2398922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IDC</a:t>
            </a:r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17393" y="1215337"/>
            <a:ext cx="1571635" cy="5625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spactivity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17393" y="2692563"/>
            <a:ext cx="1571636" cy="5625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sp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data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5477126" y="1778163"/>
            <a:ext cx="0" cy="9144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312826" y="3418316"/>
            <a:ext cx="31203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35963" y="3502505"/>
            <a:ext cx="312033" cy="3848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155693" y="1974518"/>
            <a:ext cx="31203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38610" y="2349542"/>
            <a:ext cx="1161800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121070" y="4276143"/>
            <a:ext cx="1571636" cy="562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</a:rPr>
              <a:t>运营系统</a:t>
            </a:r>
            <a:endParaRPr lang="zh-CN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8422258" y="3568462"/>
            <a:ext cx="1000132" cy="562574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spactivity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DB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8921750" y="1638935"/>
            <a:ext cx="0" cy="190309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983980" y="1908810"/>
            <a:ext cx="1854200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b="1">
                <a:latin typeface="微软雅黑" panose="020B0503020204020204" charset="-122"/>
                <a:ea typeface="微软雅黑" panose="020B0503020204020204" charset="-122"/>
              </a:rPr>
              <a:t>除夕当晚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</a:rPr>
              <a:t>DBA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全量导入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8488045" y="4298950"/>
            <a:ext cx="963295" cy="538480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spactivity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DB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50705" y="4257040"/>
            <a:ext cx="80581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增量数据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圆柱形 10"/>
          <p:cNvSpPr/>
          <p:nvPr/>
        </p:nvSpPr>
        <p:spPr>
          <a:xfrm>
            <a:off x="6411090" y="60563"/>
            <a:ext cx="1000132" cy="562574"/>
          </a:xfrm>
          <a:prstGeom prst="can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Redis2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>
            <a:stCxn id="19" idx="0"/>
            <a:endCxn id="15" idx="3"/>
          </p:cNvCxnSpPr>
          <p:nvPr/>
        </p:nvCxnSpPr>
        <p:spPr>
          <a:xfrm flipH="1" flipV="1">
            <a:off x="5279390" y="622935"/>
            <a:ext cx="624205" cy="59245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9" idx="0"/>
            <a:endCxn id="11" idx="3"/>
          </p:cNvCxnSpPr>
          <p:nvPr/>
        </p:nvCxnSpPr>
        <p:spPr>
          <a:xfrm flipV="1">
            <a:off x="5903595" y="622935"/>
            <a:ext cx="1007745" cy="59245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9" idx="3"/>
            <a:endCxn id="8" idx="2"/>
          </p:cNvCxnSpPr>
          <p:nvPr/>
        </p:nvCxnSpPr>
        <p:spPr>
          <a:xfrm flipV="1">
            <a:off x="6689090" y="1481455"/>
            <a:ext cx="1708150" cy="152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8" idx="3"/>
            <a:endCxn id="9" idx="2"/>
          </p:cNvCxnSpPr>
          <p:nvPr/>
        </p:nvCxnSpPr>
        <p:spPr>
          <a:xfrm>
            <a:off x="6692900" y="4557395"/>
            <a:ext cx="179514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986655" y="2399030"/>
            <a:ext cx="916305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/json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6288656" y="1823248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891530" y="1788795"/>
            <a:ext cx="85471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http/json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294755" y="3300730"/>
            <a:ext cx="0" cy="98171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471160" y="3256915"/>
            <a:ext cx="0" cy="104965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33375" y="3618230"/>
            <a:ext cx="1154938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305724" y="3112126"/>
            <a:ext cx="714375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网段</a:t>
            </a:r>
            <a:endParaRPr lang="zh-CN" altLang="en-US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19"/>
          <p:cNvSpPr txBox="1"/>
          <p:nvPr/>
        </p:nvSpPr>
        <p:spPr>
          <a:xfrm>
            <a:off x="308899" y="3721726"/>
            <a:ext cx="714375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网段</a:t>
            </a:r>
            <a:endParaRPr lang="zh-CN" altLang="en-US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451340" y="3706495"/>
            <a:ext cx="80581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全量数据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28420" y="1188085"/>
            <a:ext cx="441325" cy="572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" name="矩形 74"/>
          <p:cNvSpPr/>
          <p:nvPr/>
        </p:nvSpPr>
        <p:spPr>
          <a:xfrm>
            <a:off x="2760345" y="1256030"/>
            <a:ext cx="1336040" cy="4654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H5</a:t>
            </a:r>
            <a:endParaRPr lang="zh-CN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4111625" y="1489075"/>
            <a:ext cx="99250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781175" y="1496695"/>
            <a:ext cx="99250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467475" y="2903855"/>
            <a:ext cx="171132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红包领取数据逐条解密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447155" y="1634490"/>
            <a:ext cx="171132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红包领取数据逐条加密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021705" y="3509645"/>
            <a:ext cx="476250" cy="565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RPC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258435" y="3491865"/>
            <a:ext cx="476250" cy="583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JMS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TextBox 63"/>
          <p:cNvSpPr txBox="1"/>
          <p:nvPr/>
        </p:nvSpPr>
        <p:spPr>
          <a:xfrm>
            <a:off x="5304466" y="1959739"/>
            <a:ext cx="312033" cy="3848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流程图: 过程 41"/>
          <p:cNvSpPr/>
          <p:nvPr/>
        </p:nvSpPr>
        <p:spPr>
          <a:xfrm>
            <a:off x="10093325" y="264160"/>
            <a:ext cx="1576705" cy="58547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腾讯卡券服务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>
            <a:endCxn id="42" idx="1"/>
          </p:cNvCxnSpPr>
          <p:nvPr/>
        </p:nvCxnSpPr>
        <p:spPr>
          <a:xfrm flipV="1">
            <a:off x="6644640" y="556895"/>
            <a:ext cx="3448685" cy="68326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059420" y="655955"/>
            <a:ext cx="157035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卡券使用信息同步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TextBox 84"/>
          <p:cNvSpPr txBox="1"/>
          <p:nvPr/>
        </p:nvSpPr>
        <p:spPr>
          <a:xfrm>
            <a:off x="163195" y="4478020"/>
            <a:ext cx="4517390" cy="2870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1200" b="1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spactivity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把红包领取数据</a:t>
            </a: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逐条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加密以后通过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zh-CN" sz="1000" dirty="0">
                <a:latin typeface="微软雅黑" panose="020B0503020204020204" charset="-122"/>
                <a:ea typeface="微软雅黑" panose="020B0503020204020204" charset="-122"/>
              </a:rPr>
              <a:t>发送到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1000" dirty="0">
                <a:latin typeface="微软雅黑" panose="020B0503020204020204" charset="-122"/>
                <a:ea typeface="微软雅黑" panose="020B0503020204020204" charset="-122"/>
              </a:rPr>
              <a:t>网段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spdata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TextBox 84"/>
          <p:cNvSpPr txBox="1"/>
          <p:nvPr/>
        </p:nvSpPr>
        <p:spPr>
          <a:xfrm>
            <a:off x="163195" y="4732655"/>
            <a:ext cx="4517390" cy="2870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1200" b="1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spdata</a:t>
            </a:r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接收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红包领取数据</a:t>
            </a: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逐条解密并通过</a:t>
            </a:r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RPC</a:t>
            </a: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发给运营系统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TextBox 84"/>
          <p:cNvSpPr txBox="1"/>
          <p:nvPr/>
        </p:nvSpPr>
        <p:spPr>
          <a:xfrm>
            <a:off x="168275" y="5019675"/>
            <a:ext cx="4517390" cy="2870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1200" b="1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zh-CN" sz="1000" dirty="0">
                <a:latin typeface="微软雅黑" panose="020B0503020204020204" charset="-122"/>
                <a:ea typeface="微软雅黑" panose="020B0503020204020204" charset="-122"/>
              </a:rPr>
              <a:t>运营系统把红包使用信息通过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JMS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发给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spdata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TextBox 63"/>
          <p:cNvSpPr txBox="1"/>
          <p:nvPr/>
        </p:nvSpPr>
        <p:spPr>
          <a:xfrm>
            <a:off x="7488866" y="871349"/>
            <a:ext cx="312033" cy="3848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TextBox 84"/>
          <p:cNvSpPr txBox="1"/>
          <p:nvPr/>
        </p:nvSpPr>
        <p:spPr>
          <a:xfrm>
            <a:off x="177800" y="5306695"/>
            <a:ext cx="4517390" cy="2870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zh-CN" sz="1200" b="1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pdata</a:t>
            </a:r>
            <a:r>
              <a:rPr lang="zh-CN" altLang="zh-CN" sz="1000" b="1" dirty="0">
                <a:latin typeface="微软雅黑" panose="020B0503020204020204" charset="-122"/>
                <a:ea typeface="微软雅黑" panose="020B0503020204020204" charset="-122"/>
              </a:rPr>
              <a:t>接收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红包使用信息转发给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</a:rPr>
              <a:t>spactivity</a:t>
            </a: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TextBox 84"/>
          <p:cNvSpPr txBox="1"/>
          <p:nvPr/>
        </p:nvSpPr>
        <p:spPr>
          <a:xfrm>
            <a:off x="177800" y="5616575"/>
            <a:ext cx="4517390" cy="2870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zh-CN" sz="1200" b="1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spactivity</a:t>
            </a:r>
            <a:r>
              <a:rPr lang="zh-CN" altLang="zh-CN" sz="1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接收红包使用信息发送给腾讯卡券服务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圆柱形 1"/>
          <p:cNvSpPr/>
          <p:nvPr/>
        </p:nvSpPr>
        <p:spPr>
          <a:xfrm>
            <a:off x="2423925" y="212328"/>
            <a:ext cx="1000132" cy="562574"/>
          </a:xfrm>
          <a:prstGeom prst="can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开户信息缓存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箭头连接符 2"/>
          <p:cNvCxnSpPr>
            <a:stCxn id="19" idx="0"/>
          </p:cNvCxnSpPr>
          <p:nvPr/>
        </p:nvCxnSpPr>
        <p:spPr>
          <a:xfrm flipH="1" flipV="1">
            <a:off x="2940050" y="784225"/>
            <a:ext cx="2963545" cy="4311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186055" y="60325"/>
            <a:ext cx="175260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腾讯云支付开户</a:t>
            </a:r>
            <a:endParaRPr lang="zh-CN" altLang="en-US" sz="14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19"/>
          <p:cNvSpPr txBox="1"/>
          <p:nvPr/>
        </p:nvSpPr>
        <p:spPr>
          <a:xfrm>
            <a:off x="305724" y="1875781"/>
            <a:ext cx="79248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腾讯云</a:t>
            </a:r>
            <a:endParaRPr lang="zh-CN" altLang="en-US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8397493" y="1199912"/>
            <a:ext cx="1000132" cy="562574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spmarket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DB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4471165" y="60563"/>
            <a:ext cx="1000132" cy="562574"/>
          </a:xfrm>
          <a:prstGeom prst="can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Redis1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369859" y="2398922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IDC</a:t>
            </a:r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21203" y="1224862"/>
            <a:ext cx="1571635" cy="5625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market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17393" y="2730663"/>
            <a:ext cx="1571636" cy="5625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sp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data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5477126" y="1778163"/>
            <a:ext cx="0" cy="9144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38610" y="2349542"/>
            <a:ext cx="1161800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121070" y="4276143"/>
            <a:ext cx="1571636" cy="562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</a:rPr>
              <a:t>公共用户中心</a:t>
            </a:r>
            <a:endParaRPr lang="zh-CN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圆柱形 10"/>
          <p:cNvSpPr/>
          <p:nvPr/>
        </p:nvSpPr>
        <p:spPr>
          <a:xfrm>
            <a:off x="6835905" y="105013"/>
            <a:ext cx="1000132" cy="562574"/>
          </a:xfrm>
          <a:prstGeom prst="can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Redis2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>
            <a:stCxn id="19" idx="0"/>
            <a:endCxn id="15" idx="3"/>
          </p:cNvCxnSpPr>
          <p:nvPr/>
        </p:nvCxnSpPr>
        <p:spPr>
          <a:xfrm flipH="1" flipV="1">
            <a:off x="4971415" y="622935"/>
            <a:ext cx="935990" cy="60198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9" idx="0"/>
            <a:endCxn id="11" idx="3"/>
          </p:cNvCxnSpPr>
          <p:nvPr/>
        </p:nvCxnSpPr>
        <p:spPr>
          <a:xfrm flipV="1">
            <a:off x="5907405" y="667385"/>
            <a:ext cx="1428750" cy="55753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9" idx="3"/>
            <a:endCxn id="8" idx="2"/>
          </p:cNvCxnSpPr>
          <p:nvPr/>
        </p:nvCxnSpPr>
        <p:spPr>
          <a:xfrm flipV="1">
            <a:off x="6692900" y="1481455"/>
            <a:ext cx="1704340" cy="247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6288656" y="1823248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288405" y="3303905"/>
            <a:ext cx="0" cy="98171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471160" y="3256915"/>
            <a:ext cx="0" cy="104965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33375" y="3618230"/>
            <a:ext cx="1154938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305724" y="3112126"/>
            <a:ext cx="714375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网段</a:t>
            </a:r>
            <a:endParaRPr lang="zh-CN" altLang="en-US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19"/>
          <p:cNvSpPr txBox="1"/>
          <p:nvPr/>
        </p:nvSpPr>
        <p:spPr>
          <a:xfrm>
            <a:off x="308899" y="3721726"/>
            <a:ext cx="714375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网段</a:t>
            </a:r>
            <a:endParaRPr lang="zh-CN" altLang="en-US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28420" y="1188085"/>
            <a:ext cx="441325" cy="572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" name="矩形 74"/>
          <p:cNvSpPr/>
          <p:nvPr/>
        </p:nvSpPr>
        <p:spPr>
          <a:xfrm>
            <a:off x="2760345" y="1256030"/>
            <a:ext cx="1336040" cy="4654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H5</a:t>
            </a:r>
            <a:endParaRPr lang="zh-CN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4111625" y="1489075"/>
            <a:ext cx="99250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781175" y="1496695"/>
            <a:ext cx="99250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/>
          <p:cNvSpPr/>
          <p:nvPr/>
        </p:nvSpPr>
        <p:spPr>
          <a:xfrm>
            <a:off x="10093325" y="88900"/>
            <a:ext cx="1173480" cy="421005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>
                <a:latin typeface="微软雅黑" panose="020B0503020204020204" charset="-122"/>
                <a:ea typeface="微软雅黑" panose="020B0503020204020204" charset="-122"/>
              </a:rPr>
              <a:t>易宝</a:t>
            </a:r>
            <a:endParaRPr lang="zh-CN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6692900" y="299720"/>
            <a:ext cx="3400425" cy="119697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柱形 5"/>
          <p:cNvSpPr/>
          <p:nvPr/>
        </p:nvSpPr>
        <p:spPr>
          <a:xfrm>
            <a:off x="8492490" y="4306570"/>
            <a:ext cx="963295" cy="538480"/>
          </a:xfrm>
          <a:prstGeom prst="can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公共用户中心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DB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流程图: 过程 22"/>
          <p:cNvSpPr/>
          <p:nvPr/>
        </p:nvSpPr>
        <p:spPr>
          <a:xfrm>
            <a:off x="10093325" y="667385"/>
            <a:ext cx="1173480" cy="421005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400">
                <a:latin typeface="微软雅黑" panose="020B0503020204020204" charset="-122"/>
                <a:ea typeface="微软雅黑" panose="020B0503020204020204" charset="-122"/>
              </a:rPr>
              <a:t>快钱</a:t>
            </a:r>
            <a:endParaRPr lang="zh-CN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2" name="直接箭头连接符 31"/>
          <p:cNvCxnSpPr>
            <a:stCxn id="19" idx="3"/>
          </p:cNvCxnSpPr>
          <p:nvPr/>
        </p:nvCxnSpPr>
        <p:spPr>
          <a:xfrm flipV="1">
            <a:off x="6692900" y="885190"/>
            <a:ext cx="3400425" cy="62103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1"/>
          </p:cNvCxnSpPr>
          <p:nvPr/>
        </p:nvCxnSpPr>
        <p:spPr>
          <a:xfrm flipV="1">
            <a:off x="8974455" y="1816100"/>
            <a:ext cx="0" cy="249047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9"/>
          <p:cNvSpPr txBox="1"/>
          <p:nvPr/>
        </p:nvSpPr>
        <p:spPr>
          <a:xfrm>
            <a:off x="8821074" y="2692391"/>
            <a:ext cx="30797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TextBox 84"/>
          <p:cNvSpPr txBox="1"/>
          <p:nvPr/>
        </p:nvSpPr>
        <p:spPr>
          <a:xfrm>
            <a:off x="186055" y="4285615"/>
            <a:ext cx="4284345" cy="2870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1200" b="1" dirty="0">
                <a:latin typeface="微软雅黑" panose="020B0503020204020204" charset="-122"/>
                <a:ea typeface="微软雅黑" panose="020B0503020204020204" charset="-122"/>
              </a:rPr>
              <a:t>、把公共用户中心跟开户有关的表全部迁到腾讯云上面去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TextBox 84"/>
          <p:cNvSpPr txBox="1"/>
          <p:nvPr/>
        </p:nvSpPr>
        <p:spPr>
          <a:xfrm>
            <a:off x="173355" y="4600575"/>
            <a:ext cx="4486910" cy="2870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1200" b="1" dirty="0">
                <a:latin typeface="微软雅黑" panose="020B0503020204020204" charset="-122"/>
                <a:ea typeface="微软雅黑" panose="020B0503020204020204" charset="-122"/>
              </a:rPr>
              <a:t>、带随手记登录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的开户信息通过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spdata</a:t>
            </a:r>
            <a:r>
              <a:rPr lang="zh-CN" altLang="zh-CN" sz="1200" b="1" dirty="0">
                <a:latin typeface="微软雅黑" panose="020B0503020204020204" charset="-122"/>
                <a:ea typeface="微软雅黑" panose="020B0503020204020204" charset="-122"/>
              </a:rPr>
              <a:t>传给公共用户中心</a:t>
            </a:r>
            <a:endParaRPr lang="zh-CN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TextBox 19"/>
          <p:cNvSpPr txBox="1"/>
          <p:nvPr/>
        </p:nvSpPr>
        <p:spPr>
          <a:xfrm>
            <a:off x="1938944" y="1022877"/>
            <a:ext cx="58928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开户</a:t>
            </a:r>
            <a:endParaRPr lang="zh-CN" altLang="en-US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TextBox 19"/>
          <p:cNvSpPr txBox="1"/>
          <p:nvPr/>
        </p:nvSpPr>
        <p:spPr>
          <a:xfrm>
            <a:off x="9069359" y="242462"/>
            <a:ext cx="79248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开户鉴权</a:t>
            </a:r>
            <a:endParaRPr lang="zh-CN" altLang="en-US" sz="12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TextBox 19"/>
          <p:cNvSpPr txBox="1"/>
          <p:nvPr/>
        </p:nvSpPr>
        <p:spPr>
          <a:xfrm>
            <a:off x="9069359" y="878097"/>
            <a:ext cx="79248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开户鉴权</a:t>
            </a:r>
            <a:endParaRPr lang="zh-CN" altLang="en-US" sz="12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TextBox 19"/>
          <p:cNvSpPr txBox="1"/>
          <p:nvPr/>
        </p:nvSpPr>
        <p:spPr>
          <a:xfrm>
            <a:off x="5104419" y="878097"/>
            <a:ext cx="170688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用户开户信息双写缓存</a:t>
            </a:r>
            <a:endParaRPr lang="zh-CN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TextBox 19"/>
          <p:cNvSpPr txBox="1"/>
          <p:nvPr/>
        </p:nvSpPr>
        <p:spPr>
          <a:xfrm>
            <a:off x="6134389" y="3721726"/>
            <a:ext cx="30797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TextBox 19"/>
          <p:cNvSpPr txBox="1"/>
          <p:nvPr/>
        </p:nvSpPr>
        <p:spPr>
          <a:xfrm>
            <a:off x="5323494" y="3721726"/>
            <a:ext cx="30797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TextBox 19"/>
          <p:cNvSpPr txBox="1"/>
          <p:nvPr/>
        </p:nvSpPr>
        <p:spPr>
          <a:xfrm>
            <a:off x="5285394" y="622926"/>
            <a:ext cx="30797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TextBox 19"/>
          <p:cNvSpPr txBox="1"/>
          <p:nvPr/>
        </p:nvSpPr>
        <p:spPr>
          <a:xfrm>
            <a:off x="6744624" y="644516"/>
            <a:ext cx="30797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84"/>
          <p:cNvSpPr txBox="1"/>
          <p:nvPr/>
        </p:nvSpPr>
        <p:spPr>
          <a:xfrm>
            <a:off x="176530" y="4889500"/>
            <a:ext cx="4486910" cy="2870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1200" b="1" dirty="0">
                <a:latin typeface="微软雅黑" panose="020B0503020204020204" charset="-122"/>
                <a:ea typeface="微软雅黑" panose="020B0503020204020204" charset="-122"/>
              </a:rPr>
              <a:t>、公共用户中心给开户信息生成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uid</a:t>
            </a:r>
            <a:r>
              <a:rPr lang="zh-CN" altLang="zh-CN" sz="1200" b="1" dirty="0">
                <a:latin typeface="微软雅黑" panose="020B0503020204020204" charset="-122"/>
                <a:ea typeface="微软雅黑" panose="020B0503020204020204" charset="-122"/>
              </a:rPr>
              <a:t>并入库</a:t>
            </a:r>
            <a:endParaRPr lang="zh-CN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0" name="直接箭头连接符 69"/>
          <p:cNvCxnSpPr>
            <a:stCxn id="38" idx="3"/>
          </p:cNvCxnSpPr>
          <p:nvPr/>
        </p:nvCxnSpPr>
        <p:spPr>
          <a:xfrm>
            <a:off x="6692900" y="4557395"/>
            <a:ext cx="17240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9"/>
          <p:cNvSpPr txBox="1"/>
          <p:nvPr/>
        </p:nvSpPr>
        <p:spPr>
          <a:xfrm>
            <a:off x="7336444" y="4253221"/>
            <a:ext cx="30797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TextBox 84"/>
          <p:cNvSpPr txBox="1"/>
          <p:nvPr/>
        </p:nvSpPr>
        <p:spPr>
          <a:xfrm>
            <a:off x="172085" y="5176520"/>
            <a:ext cx="4486910" cy="2870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zh-CN" sz="1200" b="1" dirty="0">
                <a:latin typeface="微软雅黑" panose="020B0503020204020204" charset="-122"/>
                <a:ea typeface="微软雅黑" panose="020B0503020204020204" charset="-122"/>
              </a:rPr>
              <a:t>、把带有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uid</a:t>
            </a:r>
            <a:r>
              <a:rPr lang="zh-CN" altLang="zh-CN" sz="1200" b="1" dirty="0">
                <a:latin typeface="微软雅黑" panose="020B0503020204020204" charset="-122"/>
                <a:ea typeface="微软雅黑" panose="020B0503020204020204" charset="-122"/>
              </a:rPr>
              <a:t>开户信息通过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spdata</a:t>
            </a:r>
            <a:r>
              <a:rPr lang="zh-CN" altLang="zh-CN" sz="1200" b="1" dirty="0">
                <a:latin typeface="微软雅黑" panose="020B0503020204020204" charset="-122"/>
                <a:ea typeface="微软雅黑" panose="020B0503020204020204" charset="-122"/>
              </a:rPr>
              <a:t>传给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spmarket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TextBox 84"/>
          <p:cNvSpPr txBox="1"/>
          <p:nvPr/>
        </p:nvSpPr>
        <p:spPr>
          <a:xfrm>
            <a:off x="156210" y="5455920"/>
            <a:ext cx="4486910" cy="2870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zh-CN" sz="1200" b="1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spmarket</a:t>
            </a:r>
            <a:r>
              <a:rPr lang="zh-CN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把用户信息双写入双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redis</a:t>
            </a:r>
            <a:r>
              <a:rPr lang="zh-CN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和数据库中。</a:t>
            </a:r>
            <a:endParaRPr lang="zh-CN" altLang="zh-CN" sz="12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1250</Words>
  <Application>WPS 演示</Application>
  <PresentationFormat>自定义</PresentationFormat>
  <Paragraphs>350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华文行楷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Colin</cp:lastModifiedBy>
  <cp:revision>461</cp:revision>
  <dcterms:created xsi:type="dcterms:W3CDTF">2016-12-01T05:43:00Z</dcterms:created>
  <dcterms:modified xsi:type="dcterms:W3CDTF">2017-12-13T14:56:02Z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