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70" r:id="rId12"/>
    <p:sldId id="268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75882-F5B3-AEC5-F04B-F74287920525}" v="626" dt="2021-07-30T18:17:12.931"/>
    <p1510:client id="{1906BA9C-7D16-456E-A101-C059426D445E}" v="2323" dt="2021-07-29T04:22:09.119"/>
    <p1510:client id="{5689EAA8-6DD4-8F07-E2EE-4218D97AD25D}" v="470" dt="2021-07-30T21:46:22.781"/>
    <p1510:client id="{5B551512-4DDE-6F58-F057-16CE0B2AFE18}" v="7" dt="2021-08-07T01:23:58.358"/>
    <p1510:client id="{A73B843D-755D-4E7E-B869-59FBB4656B3B}" v="5586" dt="2021-08-07T03:55:41.872"/>
    <p1510:client id="{D713234C-DD20-F87C-E149-E4631A851032}" v="1929" dt="2021-07-30T03:20:41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1DE98-03C5-472A-A990-26ECCE85126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D40411-B367-49C3-980F-00B378A4980D}">
      <dgm:prSet/>
      <dgm:spPr/>
      <dgm:t>
        <a:bodyPr/>
        <a:lstStyle/>
        <a:p>
          <a:pPr>
            <a:defRPr b="1"/>
          </a:pPr>
          <a:r>
            <a:rPr lang="en-US"/>
            <a:t>An exposed interface meant for exchanging information, endpoints allow programs to communicate.</a:t>
          </a:r>
        </a:p>
      </dgm:t>
    </dgm:pt>
    <dgm:pt modelId="{5AF277EC-B35E-4886-BB2B-A3638B55C54A}" type="parTrans" cxnId="{50AE7896-4501-4317-AE6F-C344139A8189}">
      <dgm:prSet/>
      <dgm:spPr/>
      <dgm:t>
        <a:bodyPr/>
        <a:lstStyle/>
        <a:p>
          <a:endParaRPr lang="en-US"/>
        </a:p>
      </dgm:t>
    </dgm:pt>
    <dgm:pt modelId="{28D843CB-1508-4CD2-8F78-E409CD6CE631}" type="sibTrans" cxnId="{50AE7896-4501-4317-AE6F-C344139A8189}">
      <dgm:prSet/>
      <dgm:spPr/>
      <dgm:t>
        <a:bodyPr/>
        <a:lstStyle/>
        <a:p>
          <a:endParaRPr lang="en-US"/>
        </a:p>
      </dgm:t>
    </dgm:pt>
    <dgm:pt modelId="{91190EEE-1F81-4249-879E-462FCFE44A7A}">
      <dgm:prSet/>
      <dgm:spPr/>
      <dgm:t>
        <a:bodyPr/>
        <a:lstStyle/>
        <a:p>
          <a:r>
            <a:rPr lang="en-US"/>
            <a:t>The API endpoint shouldn't change the kind of parameters it expects</a:t>
          </a:r>
        </a:p>
      </dgm:t>
    </dgm:pt>
    <dgm:pt modelId="{EF568C28-7C78-4D1F-AB60-859832160DBE}" type="parTrans" cxnId="{0D92CD77-5B2D-4CC1-A1CA-6683EE5F4EC6}">
      <dgm:prSet/>
      <dgm:spPr/>
      <dgm:t>
        <a:bodyPr/>
        <a:lstStyle/>
        <a:p>
          <a:endParaRPr lang="en-US"/>
        </a:p>
      </dgm:t>
    </dgm:pt>
    <dgm:pt modelId="{2BDE16E9-9388-473A-9DCB-692926873E1E}" type="sibTrans" cxnId="{0D92CD77-5B2D-4CC1-A1CA-6683EE5F4EC6}">
      <dgm:prSet/>
      <dgm:spPr/>
      <dgm:t>
        <a:bodyPr/>
        <a:lstStyle/>
        <a:p>
          <a:endParaRPr lang="en-US"/>
        </a:p>
      </dgm:t>
    </dgm:pt>
    <dgm:pt modelId="{27769E17-FE27-4C09-99E6-FB220F5F1DF8}">
      <dgm:prSet/>
      <dgm:spPr/>
      <dgm:t>
        <a:bodyPr/>
        <a:lstStyle/>
        <a:p>
          <a:r>
            <a:rPr lang="en-US"/>
            <a:t>The API endpoint shouldn't change the format of the data it returns</a:t>
          </a:r>
        </a:p>
      </dgm:t>
    </dgm:pt>
    <dgm:pt modelId="{04E03D94-01AE-4A50-8702-3FD49FF81473}" type="parTrans" cxnId="{8840BEC1-D006-4321-9E66-035BFD839E47}">
      <dgm:prSet/>
      <dgm:spPr/>
      <dgm:t>
        <a:bodyPr/>
        <a:lstStyle/>
        <a:p>
          <a:endParaRPr lang="en-US"/>
        </a:p>
      </dgm:t>
    </dgm:pt>
    <dgm:pt modelId="{8036A3B7-84FC-4668-8072-5145D232BB0D}" type="sibTrans" cxnId="{8840BEC1-D006-4321-9E66-035BFD839E47}">
      <dgm:prSet/>
      <dgm:spPr/>
      <dgm:t>
        <a:bodyPr/>
        <a:lstStyle/>
        <a:p>
          <a:endParaRPr lang="en-US"/>
        </a:p>
      </dgm:t>
    </dgm:pt>
    <dgm:pt modelId="{22335C3D-24BD-45D8-BA0B-3F14014B3C92}">
      <dgm:prSet/>
      <dgm:spPr/>
      <dgm:t>
        <a:bodyPr/>
        <a:lstStyle/>
        <a:p>
          <a:pPr>
            <a:defRPr b="1"/>
          </a:pPr>
          <a:r>
            <a:rPr lang="en-US"/>
            <a:t>Request endpoints should clearly communicate data structure</a:t>
          </a:r>
        </a:p>
      </dgm:t>
    </dgm:pt>
    <dgm:pt modelId="{AB7F2AD6-5A24-42CA-8BFF-5FFE9A9D2AA2}" type="parTrans" cxnId="{06BDA913-DAF0-4EA3-9633-CDB27FE958C8}">
      <dgm:prSet/>
      <dgm:spPr/>
      <dgm:t>
        <a:bodyPr/>
        <a:lstStyle/>
        <a:p>
          <a:endParaRPr lang="en-US"/>
        </a:p>
      </dgm:t>
    </dgm:pt>
    <dgm:pt modelId="{CC037E63-A243-428A-A185-CD1189BBBE46}" type="sibTrans" cxnId="{06BDA913-DAF0-4EA3-9633-CDB27FE958C8}">
      <dgm:prSet/>
      <dgm:spPr/>
      <dgm:t>
        <a:bodyPr/>
        <a:lstStyle/>
        <a:p>
          <a:endParaRPr lang="en-US"/>
        </a:p>
      </dgm:t>
    </dgm:pt>
    <dgm:pt modelId="{4F2A7503-ECB6-43CD-8EFF-73EDBCF73719}" type="pres">
      <dgm:prSet presAssocID="{F551DE98-03C5-472A-A990-26ECCE85126C}" presName="root" presStyleCnt="0">
        <dgm:presLayoutVars>
          <dgm:dir/>
          <dgm:resizeHandles val="exact"/>
        </dgm:presLayoutVars>
      </dgm:prSet>
      <dgm:spPr/>
    </dgm:pt>
    <dgm:pt modelId="{53714D3D-012B-4CD8-928A-CB9F7DC05CB3}" type="pres">
      <dgm:prSet presAssocID="{49D40411-B367-49C3-980F-00B378A4980D}" presName="compNode" presStyleCnt="0"/>
      <dgm:spPr/>
    </dgm:pt>
    <dgm:pt modelId="{D90A9C26-5040-4EB6-8E6A-F4FE50DA3228}" type="pres">
      <dgm:prSet presAssocID="{49D40411-B367-49C3-980F-00B378A498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80E914E-2446-444B-9D9B-3C097FB9F08E}" type="pres">
      <dgm:prSet presAssocID="{49D40411-B367-49C3-980F-00B378A4980D}" presName="iconSpace" presStyleCnt="0"/>
      <dgm:spPr/>
    </dgm:pt>
    <dgm:pt modelId="{6B2AFB84-1999-48EB-9DC7-447FA38EC381}" type="pres">
      <dgm:prSet presAssocID="{49D40411-B367-49C3-980F-00B378A4980D}" presName="parTx" presStyleLbl="revTx" presStyleIdx="0" presStyleCnt="4">
        <dgm:presLayoutVars>
          <dgm:chMax val="0"/>
          <dgm:chPref val="0"/>
        </dgm:presLayoutVars>
      </dgm:prSet>
      <dgm:spPr/>
    </dgm:pt>
    <dgm:pt modelId="{82C32C6B-1179-40EA-9190-781378014038}" type="pres">
      <dgm:prSet presAssocID="{49D40411-B367-49C3-980F-00B378A4980D}" presName="txSpace" presStyleCnt="0"/>
      <dgm:spPr/>
    </dgm:pt>
    <dgm:pt modelId="{1975A7BC-8979-47DF-9F1A-6D92D2D41C7B}" type="pres">
      <dgm:prSet presAssocID="{49D40411-B367-49C3-980F-00B378A4980D}" presName="desTx" presStyleLbl="revTx" presStyleIdx="1" presStyleCnt="4">
        <dgm:presLayoutVars/>
      </dgm:prSet>
      <dgm:spPr/>
    </dgm:pt>
    <dgm:pt modelId="{253C7DFB-057C-429F-8A7E-ECD000A02776}" type="pres">
      <dgm:prSet presAssocID="{28D843CB-1508-4CD2-8F78-E409CD6CE631}" presName="sibTrans" presStyleCnt="0"/>
      <dgm:spPr/>
    </dgm:pt>
    <dgm:pt modelId="{0F6179D7-2BE9-4831-9FC4-91705B2EE1A5}" type="pres">
      <dgm:prSet presAssocID="{22335C3D-24BD-45D8-BA0B-3F14014B3C92}" presName="compNode" presStyleCnt="0"/>
      <dgm:spPr/>
    </dgm:pt>
    <dgm:pt modelId="{06B81FBC-1E25-4E66-9F83-BD072CBD6266}" type="pres">
      <dgm:prSet presAssocID="{22335C3D-24BD-45D8-BA0B-3F14014B3C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14AD76-3CA5-4B01-BCA0-13000BABF2D6}" type="pres">
      <dgm:prSet presAssocID="{22335C3D-24BD-45D8-BA0B-3F14014B3C92}" presName="iconSpace" presStyleCnt="0"/>
      <dgm:spPr/>
    </dgm:pt>
    <dgm:pt modelId="{5D1DC59A-C721-401F-A0A6-DD148DCC515A}" type="pres">
      <dgm:prSet presAssocID="{22335C3D-24BD-45D8-BA0B-3F14014B3C92}" presName="parTx" presStyleLbl="revTx" presStyleIdx="2" presStyleCnt="4">
        <dgm:presLayoutVars>
          <dgm:chMax val="0"/>
          <dgm:chPref val="0"/>
        </dgm:presLayoutVars>
      </dgm:prSet>
      <dgm:spPr/>
    </dgm:pt>
    <dgm:pt modelId="{C9E32C41-338F-4AB5-87CA-D684946DCA10}" type="pres">
      <dgm:prSet presAssocID="{22335C3D-24BD-45D8-BA0B-3F14014B3C92}" presName="txSpace" presStyleCnt="0"/>
      <dgm:spPr/>
    </dgm:pt>
    <dgm:pt modelId="{E678BF4A-5F47-439B-84E7-8A9C3FB4CC43}" type="pres">
      <dgm:prSet presAssocID="{22335C3D-24BD-45D8-BA0B-3F14014B3C92}" presName="desTx" presStyleLbl="revTx" presStyleIdx="3" presStyleCnt="4">
        <dgm:presLayoutVars/>
      </dgm:prSet>
      <dgm:spPr/>
    </dgm:pt>
  </dgm:ptLst>
  <dgm:cxnLst>
    <dgm:cxn modelId="{C6950B0A-25A0-442E-9728-597BBEB42EF1}" type="presOf" srcId="{49D40411-B367-49C3-980F-00B378A4980D}" destId="{6B2AFB84-1999-48EB-9DC7-447FA38EC381}" srcOrd="0" destOrd="0" presId="urn:microsoft.com/office/officeart/2018/2/layout/IconLabelDescriptionList"/>
    <dgm:cxn modelId="{06BDA913-DAF0-4EA3-9633-CDB27FE958C8}" srcId="{F551DE98-03C5-472A-A990-26ECCE85126C}" destId="{22335C3D-24BD-45D8-BA0B-3F14014B3C92}" srcOrd="1" destOrd="0" parTransId="{AB7F2AD6-5A24-42CA-8BFF-5FFE9A9D2AA2}" sibTransId="{CC037E63-A243-428A-A185-CD1189BBBE46}"/>
    <dgm:cxn modelId="{0D92CD77-5B2D-4CC1-A1CA-6683EE5F4EC6}" srcId="{49D40411-B367-49C3-980F-00B378A4980D}" destId="{91190EEE-1F81-4249-879E-462FCFE44A7A}" srcOrd="0" destOrd="0" parTransId="{EF568C28-7C78-4D1F-AB60-859832160DBE}" sibTransId="{2BDE16E9-9388-473A-9DCB-692926873E1E}"/>
    <dgm:cxn modelId="{33BDEA88-29D0-48EA-8F97-CA849B3795CF}" type="presOf" srcId="{F551DE98-03C5-472A-A990-26ECCE85126C}" destId="{4F2A7503-ECB6-43CD-8EFF-73EDBCF73719}" srcOrd="0" destOrd="0" presId="urn:microsoft.com/office/officeart/2018/2/layout/IconLabelDescriptionList"/>
    <dgm:cxn modelId="{03ACD692-84B7-444B-AA67-C57A945E2E49}" type="presOf" srcId="{91190EEE-1F81-4249-879E-462FCFE44A7A}" destId="{1975A7BC-8979-47DF-9F1A-6D92D2D41C7B}" srcOrd="0" destOrd="0" presId="urn:microsoft.com/office/officeart/2018/2/layout/IconLabelDescriptionList"/>
    <dgm:cxn modelId="{50AE7896-4501-4317-AE6F-C344139A8189}" srcId="{F551DE98-03C5-472A-A990-26ECCE85126C}" destId="{49D40411-B367-49C3-980F-00B378A4980D}" srcOrd="0" destOrd="0" parTransId="{5AF277EC-B35E-4886-BB2B-A3638B55C54A}" sibTransId="{28D843CB-1508-4CD2-8F78-E409CD6CE631}"/>
    <dgm:cxn modelId="{8840BEC1-D006-4321-9E66-035BFD839E47}" srcId="{49D40411-B367-49C3-980F-00B378A4980D}" destId="{27769E17-FE27-4C09-99E6-FB220F5F1DF8}" srcOrd="1" destOrd="0" parTransId="{04E03D94-01AE-4A50-8702-3FD49FF81473}" sibTransId="{8036A3B7-84FC-4668-8072-5145D232BB0D}"/>
    <dgm:cxn modelId="{38169EF8-8850-4762-B9C6-D1E5A9419C31}" type="presOf" srcId="{27769E17-FE27-4C09-99E6-FB220F5F1DF8}" destId="{1975A7BC-8979-47DF-9F1A-6D92D2D41C7B}" srcOrd="0" destOrd="1" presId="urn:microsoft.com/office/officeart/2018/2/layout/IconLabelDescriptionList"/>
    <dgm:cxn modelId="{E50E4FF9-ABB6-46CD-B0E2-861E4D15EF33}" type="presOf" srcId="{22335C3D-24BD-45D8-BA0B-3F14014B3C92}" destId="{5D1DC59A-C721-401F-A0A6-DD148DCC515A}" srcOrd="0" destOrd="0" presId="urn:microsoft.com/office/officeart/2018/2/layout/IconLabelDescriptionList"/>
    <dgm:cxn modelId="{1373966D-6FDF-4353-81C1-8158C8B915D8}" type="presParOf" srcId="{4F2A7503-ECB6-43CD-8EFF-73EDBCF73719}" destId="{53714D3D-012B-4CD8-928A-CB9F7DC05CB3}" srcOrd="0" destOrd="0" presId="urn:microsoft.com/office/officeart/2018/2/layout/IconLabelDescriptionList"/>
    <dgm:cxn modelId="{D1F11D50-2293-408D-B7F5-7411518EBE64}" type="presParOf" srcId="{53714D3D-012B-4CD8-928A-CB9F7DC05CB3}" destId="{D90A9C26-5040-4EB6-8E6A-F4FE50DA3228}" srcOrd="0" destOrd="0" presId="urn:microsoft.com/office/officeart/2018/2/layout/IconLabelDescriptionList"/>
    <dgm:cxn modelId="{5CEDEFF1-0EDF-43B5-87E1-D71C7CB46D08}" type="presParOf" srcId="{53714D3D-012B-4CD8-928A-CB9F7DC05CB3}" destId="{380E914E-2446-444B-9D9B-3C097FB9F08E}" srcOrd="1" destOrd="0" presId="urn:microsoft.com/office/officeart/2018/2/layout/IconLabelDescriptionList"/>
    <dgm:cxn modelId="{F8A00598-421C-4DD5-A269-FF0B47FAEC49}" type="presParOf" srcId="{53714D3D-012B-4CD8-928A-CB9F7DC05CB3}" destId="{6B2AFB84-1999-48EB-9DC7-447FA38EC381}" srcOrd="2" destOrd="0" presId="urn:microsoft.com/office/officeart/2018/2/layout/IconLabelDescriptionList"/>
    <dgm:cxn modelId="{D6B7AD43-DE8A-4749-9BC7-191B552E0D47}" type="presParOf" srcId="{53714D3D-012B-4CD8-928A-CB9F7DC05CB3}" destId="{82C32C6B-1179-40EA-9190-781378014038}" srcOrd="3" destOrd="0" presId="urn:microsoft.com/office/officeart/2018/2/layout/IconLabelDescriptionList"/>
    <dgm:cxn modelId="{33E77D8A-AE37-46DF-99A0-ACF8DE4DDCB8}" type="presParOf" srcId="{53714D3D-012B-4CD8-928A-CB9F7DC05CB3}" destId="{1975A7BC-8979-47DF-9F1A-6D92D2D41C7B}" srcOrd="4" destOrd="0" presId="urn:microsoft.com/office/officeart/2018/2/layout/IconLabelDescriptionList"/>
    <dgm:cxn modelId="{30D8F9E7-7B81-408B-82E2-8B7C042078CA}" type="presParOf" srcId="{4F2A7503-ECB6-43CD-8EFF-73EDBCF73719}" destId="{253C7DFB-057C-429F-8A7E-ECD000A02776}" srcOrd="1" destOrd="0" presId="urn:microsoft.com/office/officeart/2018/2/layout/IconLabelDescriptionList"/>
    <dgm:cxn modelId="{C8F2B0C2-DFC9-491A-89C6-4AACE6CFED06}" type="presParOf" srcId="{4F2A7503-ECB6-43CD-8EFF-73EDBCF73719}" destId="{0F6179D7-2BE9-4831-9FC4-91705B2EE1A5}" srcOrd="2" destOrd="0" presId="urn:microsoft.com/office/officeart/2018/2/layout/IconLabelDescriptionList"/>
    <dgm:cxn modelId="{E5E67DB6-8E01-4691-AAD4-D76651045B60}" type="presParOf" srcId="{0F6179D7-2BE9-4831-9FC4-91705B2EE1A5}" destId="{06B81FBC-1E25-4E66-9F83-BD072CBD6266}" srcOrd="0" destOrd="0" presId="urn:microsoft.com/office/officeart/2018/2/layout/IconLabelDescriptionList"/>
    <dgm:cxn modelId="{CAB17D43-0B13-4D92-A1DE-87955268AB46}" type="presParOf" srcId="{0F6179D7-2BE9-4831-9FC4-91705B2EE1A5}" destId="{BA14AD76-3CA5-4B01-BCA0-13000BABF2D6}" srcOrd="1" destOrd="0" presId="urn:microsoft.com/office/officeart/2018/2/layout/IconLabelDescriptionList"/>
    <dgm:cxn modelId="{24233B34-2818-4D6C-B0A1-255273472400}" type="presParOf" srcId="{0F6179D7-2BE9-4831-9FC4-91705B2EE1A5}" destId="{5D1DC59A-C721-401F-A0A6-DD148DCC515A}" srcOrd="2" destOrd="0" presId="urn:microsoft.com/office/officeart/2018/2/layout/IconLabelDescriptionList"/>
    <dgm:cxn modelId="{B3DA419D-4BB9-4D3E-95BA-0678A67AFA84}" type="presParOf" srcId="{0F6179D7-2BE9-4831-9FC4-91705B2EE1A5}" destId="{C9E32C41-338F-4AB5-87CA-D684946DCA10}" srcOrd="3" destOrd="0" presId="urn:microsoft.com/office/officeart/2018/2/layout/IconLabelDescriptionList"/>
    <dgm:cxn modelId="{56D7283E-7DCD-4E84-8699-E4885B4F1D49}" type="presParOf" srcId="{0F6179D7-2BE9-4831-9FC4-91705B2EE1A5}" destId="{E678BF4A-5F47-439B-84E7-8A9C3FB4CC4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A9C26-5040-4EB6-8E6A-F4FE50DA3228}">
      <dsp:nvSpPr>
        <dsp:cNvPr id="0" name=""/>
        <dsp:cNvSpPr/>
      </dsp:nvSpPr>
      <dsp:spPr>
        <a:xfrm>
          <a:off x="254999" y="2501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AFB84-1999-48EB-9DC7-447FA38EC381}">
      <dsp:nvSpPr>
        <dsp:cNvPr id="0" name=""/>
        <dsp:cNvSpPr/>
      </dsp:nvSpPr>
      <dsp:spPr>
        <a:xfrm>
          <a:off x="254999" y="18947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An exposed interface meant for exchanging information, endpoints allow programs to communicate.</a:t>
          </a:r>
        </a:p>
      </dsp:txBody>
      <dsp:txXfrm>
        <a:off x="254999" y="1894771"/>
        <a:ext cx="4320000" cy="648000"/>
      </dsp:txXfrm>
    </dsp:sp>
    <dsp:sp modelId="{1975A7BC-8979-47DF-9F1A-6D92D2D41C7B}">
      <dsp:nvSpPr>
        <dsp:cNvPr id="0" name=""/>
        <dsp:cNvSpPr/>
      </dsp:nvSpPr>
      <dsp:spPr>
        <a:xfrm>
          <a:off x="254999" y="2604462"/>
          <a:ext cx="4320000" cy="730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API endpoint shouldn't change the kind of parameters it expects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API endpoint shouldn't change the format of the data it returns</a:t>
          </a:r>
        </a:p>
      </dsp:txBody>
      <dsp:txXfrm>
        <a:off x="254999" y="2604462"/>
        <a:ext cx="4320000" cy="730252"/>
      </dsp:txXfrm>
    </dsp:sp>
    <dsp:sp modelId="{06B81FBC-1E25-4E66-9F83-BD072CBD6266}">
      <dsp:nvSpPr>
        <dsp:cNvPr id="0" name=""/>
        <dsp:cNvSpPr/>
      </dsp:nvSpPr>
      <dsp:spPr>
        <a:xfrm>
          <a:off x="5330999" y="2501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C59A-C721-401F-A0A6-DD148DCC515A}">
      <dsp:nvSpPr>
        <dsp:cNvPr id="0" name=""/>
        <dsp:cNvSpPr/>
      </dsp:nvSpPr>
      <dsp:spPr>
        <a:xfrm>
          <a:off x="5330999" y="18947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Request endpoints should clearly communicate data structure</a:t>
          </a:r>
        </a:p>
      </dsp:txBody>
      <dsp:txXfrm>
        <a:off x="5330999" y="1894771"/>
        <a:ext cx="4320000" cy="648000"/>
      </dsp:txXfrm>
    </dsp:sp>
    <dsp:sp modelId="{E678BF4A-5F47-439B-84E7-8A9C3FB4CC43}">
      <dsp:nvSpPr>
        <dsp:cNvPr id="0" name=""/>
        <dsp:cNvSpPr/>
      </dsp:nvSpPr>
      <dsp:spPr>
        <a:xfrm>
          <a:off x="5330999" y="2604462"/>
          <a:ext cx="4320000" cy="730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fastapi-python-web-apis/#what-is-fastapi" TargetMode="External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astapi.tiangolo.com/tutorial/sql-database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qlalchemy.org/en/14/intro.html#installation" TargetMode="External"/><Relationship Id="rId3" Type="http://schemas.openxmlformats.org/officeDocument/2006/relationships/hyperlink" Target="https://fastapi.tiangolo.com/tutorial/sql-databases/" TargetMode="External"/><Relationship Id="rId7" Type="http://schemas.openxmlformats.org/officeDocument/2006/relationships/hyperlink" Target="https://swagger.io/docs/specification/2-0/what-is-swagger/" TargetMode="External"/><Relationship Id="rId2" Type="http://schemas.openxmlformats.org/officeDocument/2006/relationships/hyperlink" Target="https://realpython.com/fastapi-python-web-apis/#what-is-fast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what-is-pip/#getting-started-with-pip" TargetMode="External"/><Relationship Id="rId5" Type="http://schemas.openxmlformats.org/officeDocument/2006/relationships/hyperlink" Target="https://developer.mozilla.org/en-US/docs/Web/HTTP/Status" TargetMode="External"/><Relationship Id="rId10" Type="http://schemas.openxmlformats.org/officeDocument/2006/relationships/hyperlink" Target="https://www.sqlite.org/lang_createtable.html" TargetMode="External"/><Relationship Id="rId4" Type="http://schemas.openxmlformats.org/officeDocument/2006/relationships/hyperlink" Target="https://developer.mozilla.org/en-US/docs/Web/HTTP/Overview" TargetMode="External"/><Relationship Id="rId9" Type="http://schemas.openxmlformats.org/officeDocument/2006/relationships/hyperlink" Target="https://www.sqlite.org/quickstar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00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/>
              <a:t>Fast API</a:t>
            </a:r>
          </a:p>
        </p:txBody>
      </p:sp>
      <p:pic>
        <p:nvPicPr>
          <p:cNvPr id="5" name="Picture 4" descr="Wristwatch face">
            <a:extLst>
              <a:ext uri="{FF2B5EF4-FFF2-40B4-BE49-F238E27FC236}">
                <a16:creationId xmlns:a16="http://schemas.microsoft.com/office/drawing/2014/main" id="{B7EB5D92-9159-4BBC-8119-B6D0E924E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07" r="26392" b="-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79D7F8-DE1E-450F-BAC4-E06EEEF786DA}"/>
              </a:ext>
            </a:extLst>
          </p:cNvPr>
          <p:cNvSpPr txBox="1"/>
          <p:nvPr/>
        </p:nvSpPr>
        <p:spPr>
          <a:xfrm>
            <a:off x="6582310" y="60942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Edward Muniz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3109-441D-4FF5-BDC6-3AAD1722D848}"/>
              </a:ext>
            </a:extLst>
          </p:cNvPr>
          <p:cNvSpPr txBox="1"/>
          <p:nvPr/>
        </p:nvSpPr>
        <p:spPr>
          <a:xfrm>
            <a:off x="6616558" y="3585680"/>
            <a:ext cx="41730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HIGH-PERFORMANCE FRAMEWORK FOR BUILDING WEB APIS (APPLICATION PROGRAMMING INTERFACE) IN PYTHON!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" name="Group 65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638472-9472-44E3-A72B-9DD406BF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62" y="260839"/>
            <a:ext cx="7817338" cy="1049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Send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B049-7EDC-4B19-8526-160F5473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62" y="1265728"/>
            <a:ext cx="4843612" cy="261786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 use POST requests to send data to our API. Our data payload is sent in the request body.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FastAPI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supports defining a schema or model of the expected data payload for validation. This functionality is courtesy of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Pydantic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a python library made for data validation. We further define properties in the payload to be a specific data type or optional.</a:t>
            </a:r>
          </a:p>
        </p:txBody>
      </p:sp>
      <p:pic>
        <p:nvPicPr>
          <p:cNvPr id="4" name="Picture 64">
            <a:extLst>
              <a:ext uri="{FF2B5EF4-FFF2-40B4-BE49-F238E27FC236}">
                <a16:creationId xmlns:a16="http://schemas.microsoft.com/office/drawing/2014/main" id="{8E1928B5-C8B9-4055-98D3-5C1B616FE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69" y="3940214"/>
            <a:ext cx="4677507" cy="145895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9D403F0-FDC5-4107-B234-0A36B22999D5}"/>
              </a:ext>
            </a:extLst>
          </p:cNvPr>
          <p:cNvSpPr txBox="1"/>
          <p:nvPr/>
        </p:nvSpPr>
        <p:spPr>
          <a:xfrm>
            <a:off x="5554784" y="425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Endpoint</a:t>
            </a:r>
          </a:p>
        </p:txBody>
      </p:sp>
      <p:pic>
        <p:nvPicPr>
          <p:cNvPr id="123" name="Picture 12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045543ED-7FEA-4347-AD8F-538F4F028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784" y="837707"/>
            <a:ext cx="4198815" cy="932967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8885218F-9B48-445B-96EE-571F25A6AD0A}"/>
              </a:ext>
            </a:extLst>
          </p:cNvPr>
          <p:cNvSpPr txBox="1"/>
          <p:nvPr/>
        </p:nvSpPr>
        <p:spPr>
          <a:xfrm>
            <a:off x="5554784" y="18327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Request</a:t>
            </a:r>
          </a:p>
        </p:txBody>
      </p:sp>
      <p:pic>
        <p:nvPicPr>
          <p:cNvPr id="128" name="Picture 12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951BA4-8248-4C2A-9441-23F101CAD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784" y="2190262"/>
            <a:ext cx="6133123" cy="44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92B0-0496-4397-9E14-2349FB9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861420"/>
            <a:ext cx="9048219" cy="50676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Adding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54DF-F13F-4FE8-8492-2F4FE442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1316465"/>
            <a:ext cx="9048218" cy="141625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With support from the </a:t>
            </a:r>
            <a:r>
              <a:rPr lang="en-US" sz="2000" dirty="0" err="1">
                <a:solidFill>
                  <a:srgbClr val="FFFFFF"/>
                </a:solidFill>
              </a:rPr>
              <a:t>SQLAlchemy</a:t>
            </a:r>
            <a:r>
              <a:rPr lang="en-US" sz="2000" dirty="0">
                <a:solidFill>
                  <a:srgbClr val="FFFFFF"/>
                </a:solidFill>
              </a:rPr>
              <a:t> library we can leverage SQLite and give our API a database to store and retrieve data from. Separate from the code we must create the tables using CREATE TABLE statements in SQLite's CLI.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 use </a:t>
            </a:r>
            <a:r>
              <a:rPr lang="en-US" sz="2000" dirty="0" err="1">
                <a:solidFill>
                  <a:srgbClr val="FFFFFF"/>
                </a:solidFill>
              </a:rPr>
              <a:t>SQLAlchemy</a:t>
            </a:r>
            <a:r>
              <a:rPr lang="en-US" sz="2000" dirty="0">
                <a:solidFill>
                  <a:srgbClr val="FFFFFF"/>
                </a:solidFill>
              </a:rPr>
              <a:t> to build our ORM (Object Relational Mapping) model classes.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C41CF2-31E7-4451-AAA4-ACB44F07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74" y="2900719"/>
            <a:ext cx="9879980" cy="29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5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F99CC-49B2-4ECE-96A6-DCF931A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 Useful API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9ABE-4634-4ABD-B50D-D7D29F2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357844"/>
            <a:ext cx="5751237" cy="6065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For this project I've adapted the simple APIs from the tutorials to create something that can be used to create wish lists, ideal for the holidays!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Criteria:</a:t>
            </a:r>
          </a:p>
          <a:p>
            <a:pPr marL="342900" indent="-342900"/>
            <a:r>
              <a:rPr lang="en-US" sz="1800" dirty="0"/>
              <a:t>Create users</a:t>
            </a:r>
          </a:p>
          <a:p>
            <a:pPr marL="342900" indent="-342900"/>
            <a:r>
              <a:rPr lang="en-US" sz="1800" dirty="0"/>
              <a:t>Return users</a:t>
            </a:r>
          </a:p>
          <a:p>
            <a:pPr marL="342900" indent="-342900"/>
            <a:r>
              <a:rPr lang="en-US" sz="1800" dirty="0"/>
              <a:t>Create </a:t>
            </a:r>
            <a:r>
              <a:rPr lang="en-US" sz="1800" dirty="0" err="1"/>
              <a:t>wishlist</a:t>
            </a:r>
            <a:r>
              <a:rPr lang="en-US" sz="1800" dirty="0"/>
              <a:t> items</a:t>
            </a:r>
          </a:p>
          <a:p>
            <a:pPr marL="342900" indent="-342900"/>
            <a:r>
              <a:rPr lang="en-US" sz="1800" dirty="0"/>
              <a:t>Return </a:t>
            </a:r>
            <a:r>
              <a:rPr lang="en-US" sz="1800" dirty="0" err="1"/>
              <a:t>wishlist</a:t>
            </a:r>
            <a:r>
              <a:rPr lang="en-US" sz="1800" dirty="0"/>
              <a:t> items</a:t>
            </a:r>
          </a:p>
          <a:p>
            <a:pPr marL="342900" indent="-342900"/>
            <a:r>
              <a:rPr lang="en-US" sz="1800" dirty="0"/>
              <a:t>Associate </a:t>
            </a:r>
            <a:r>
              <a:rPr lang="en-US" sz="1800" dirty="0" err="1"/>
              <a:t>wishlist</a:t>
            </a:r>
            <a:r>
              <a:rPr lang="en-US" sz="1800" dirty="0"/>
              <a:t> items with users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996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4111D7-F55D-4335-B349-4086C126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Users Routes</a:t>
            </a:r>
            <a:br>
              <a:rPr lang="en-US" dirty="0"/>
            </a:br>
            <a:endParaRPr lang="en-US" sz="24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D364FB0-77F4-4B23-84D2-45EDA0F40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527" y="2785057"/>
            <a:ext cx="6784824" cy="3266339"/>
          </a:xfr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C3C1AA0-331A-4317-9564-BD008BAB2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39" y="615266"/>
            <a:ext cx="6785517" cy="21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4111D7-F55D-4335-B349-4086C126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ITEMS Routes</a:t>
            </a:r>
            <a:br>
              <a:rPr lang="en-US" dirty="0"/>
            </a:br>
            <a:endParaRPr lang="en-US" sz="240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7658BC61-8FFA-4C6B-AAD8-DBB52C46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12" y="1718720"/>
            <a:ext cx="7082882" cy="39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1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9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FEFC4-5581-4F8D-8D79-014D972D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Ahh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9D09-2EBC-4133-A404-10C8D7E9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CRUD (Create, Read, Update, Delete) is a common acronym describing database operations. Our API has a crud.py that is our data workhorse.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C89948AC-9B4F-446F-99D0-F8CE9480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94" y="643467"/>
            <a:ext cx="5524812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4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E3FACB-2A8A-4CF6-8E79-CEB58416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AB82-B9AC-4728-86B8-791CD93D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Does it work?</a:t>
            </a:r>
          </a:p>
        </p:txBody>
      </p:sp>
      <p:pic>
        <p:nvPicPr>
          <p:cNvPr id="5" name="Picture 4" descr="Laboratory glassware containing solution">
            <a:extLst>
              <a:ext uri="{FF2B5EF4-FFF2-40B4-BE49-F238E27FC236}">
                <a16:creationId xmlns:a16="http://schemas.microsoft.com/office/drawing/2014/main" id="{14A2D5F9-5E82-461F-84E5-753C9BBB3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74" b="4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9640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7A46C-F7F3-4008-BD6C-D43A6587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Create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C8A5-9E79-4A53-BF26-ADF28ADC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Using POSTMAN we'll build our POST request to create our first user.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8418DA-5614-4FD0-B2F1-1D4171F7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29" y="140610"/>
            <a:ext cx="7463882" cy="5749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A5B8E-E9CF-482C-8BFF-E14FF1773F13}"/>
              </a:ext>
            </a:extLst>
          </p:cNvPr>
          <p:cNvSpPr txBox="1"/>
          <p:nvPr/>
        </p:nvSpPr>
        <p:spPr>
          <a:xfrm>
            <a:off x="4343400" y="6016082"/>
            <a:ext cx="7389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With the correct properties in our request body our API returns a 200 "success" and adds our user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69316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7A46C-F7F3-4008-BD6C-D43A6587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en-US" sz="3200" dirty="0" err="1">
                <a:solidFill>
                  <a:srgbClr val="FFFFFF"/>
                </a:solidFill>
              </a:rPr>
              <a:t>UserS</a:t>
            </a:r>
            <a:r>
              <a:rPr lang="en-US" sz="3200" dirty="0">
                <a:solidFill>
                  <a:srgbClr val="FFFFFF"/>
                </a:solidFill>
              </a:rPr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C8A5-9E79-4A53-BF26-ADF28ADC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 can use the GET method to return a JSON array of users.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CA5B8E-E9CF-482C-8BFF-E14FF1773F13}"/>
              </a:ext>
            </a:extLst>
          </p:cNvPr>
          <p:cNvSpPr txBox="1"/>
          <p:nvPr/>
        </p:nvSpPr>
        <p:spPr>
          <a:xfrm>
            <a:off x="4343400" y="6016082"/>
            <a:ext cx="7389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GET requests are generally simpler, especially when we GET a collection endpoint.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8FD9A7-652F-4268-BDA6-C7FB9022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22" y="542618"/>
            <a:ext cx="6004931" cy="50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7A46C-F7F3-4008-BD6C-D43A6587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GET SPECIFIC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C8A5-9E79-4A53-BF26-ADF28ADC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 also have an endpoint to GET a specific user. Our user's ID is a parameter in the URL of the request. Instead of an array we simply get back a JSON object of the data from the one user.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4D2CCC0-2C74-4210-BF5A-0E2DBEF4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10" y="262463"/>
            <a:ext cx="6980662" cy="59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DAB-CD2E-425D-A8B7-FB7D319E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43" y="423588"/>
            <a:ext cx="9905998" cy="1265919"/>
          </a:xfrm>
        </p:spPr>
        <p:txBody>
          <a:bodyPr/>
          <a:lstStyle/>
          <a:p>
            <a:r>
              <a:rPr lang="en-US"/>
              <a:t>What is a web </a:t>
            </a:r>
            <a:r>
              <a:rPr lang="en-US" err="1"/>
              <a:t>api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5041-3CB6-4B4F-8C14-D3CBF9042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3630" y="1425031"/>
            <a:ext cx="9710584" cy="3359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u="sng"/>
              <a:t>APIs use HTTP requests to send and receive data</a:t>
            </a:r>
          </a:p>
          <a:p>
            <a:pPr lvl="1"/>
            <a:r>
              <a:rPr lang="en-US"/>
              <a:t>HTTP is the protocol for exchanging data on the web</a:t>
            </a:r>
          </a:p>
          <a:p>
            <a:pPr lvl="1"/>
            <a:r>
              <a:rPr lang="en-US"/>
              <a:t>The entity making the request is called the </a:t>
            </a:r>
            <a:r>
              <a:rPr lang="en-US" u="sng"/>
              <a:t>client</a:t>
            </a:r>
          </a:p>
          <a:p>
            <a:pPr lvl="1"/>
            <a:r>
              <a:rPr lang="en-US"/>
              <a:t>The client should expect a response from the API</a:t>
            </a:r>
          </a:p>
          <a:p>
            <a:pPr lvl="2"/>
            <a:r>
              <a:rPr lang="en-US"/>
              <a:t>The response could indicate success or failure</a:t>
            </a:r>
          </a:p>
          <a:p>
            <a:pPr lvl="2"/>
            <a:r>
              <a:rPr lang="en-US"/>
              <a:t>The response could also return the requested data</a:t>
            </a:r>
          </a:p>
          <a:p>
            <a:pPr lvl="1"/>
            <a:r>
              <a:rPr lang="en-US"/>
              <a:t>JavaScript Object Notation (JSON) is the standard format for requests and responses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038F7-0591-4D4E-BB44-5BDE1CF72CC6}"/>
              </a:ext>
            </a:extLst>
          </p:cNvPr>
          <p:cNvSpPr txBox="1"/>
          <p:nvPr/>
        </p:nvSpPr>
        <p:spPr>
          <a:xfrm>
            <a:off x="1333928" y="5143927"/>
            <a:ext cx="74607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</a:schemeClr>
                </a:solidFill>
              </a:rPr>
              <a:t>FastAPI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 Library: </a:t>
            </a:r>
            <a:endParaRPr lang="en-US" sz="1600">
              <a:solidFill>
                <a:schemeClr val="tx1">
                  <a:lumMod val="8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https://fastapi.tiangolo.com/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Tutorials: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https://realpython.com/fastapi-python-web-apis/#what-is-fastapi</a:t>
            </a:r>
            <a:endParaRPr lang="en-US" sz="1600">
              <a:solidFill>
                <a:schemeClr val="tx1">
                  <a:lumMod val="8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https://fastapi.tiangolo.com/tutorial/sql-databases/</a:t>
            </a:r>
            <a:endParaRPr lang="en-US" sz="1600">
              <a:solidFill>
                <a:schemeClr val="tx1">
                  <a:lumMod val="8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35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7A46C-F7F3-4008-BD6C-D43A6587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Add a Wishlist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C8A5-9E79-4A53-BF26-ADF28ADC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07" y="2221609"/>
            <a:ext cx="3224858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Sending a POST request to the /users/{</a:t>
            </a:r>
            <a:r>
              <a:rPr lang="en-US" sz="2000" dirty="0" err="1">
                <a:solidFill>
                  <a:srgbClr val="FFFFFF"/>
                </a:solidFill>
              </a:rPr>
              <a:t>userid</a:t>
            </a:r>
            <a:r>
              <a:rPr lang="en-US" sz="2000" dirty="0">
                <a:solidFill>
                  <a:srgbClr val="FFFFFF"/>
                </a:solidFill>
              </a:rPr>
              <a:t>}/items endpoint we can add a </a:t>
            </a:r>
            <a:r>
              <a:rPr lang="en-US" sz="2000" dirty="0" err="1">
                <a:solidFill>
                  <a:srgbClr val="FFFFFF"/>
                </a:solidFill>
              </a:rPr>
              <a:t>wishlist</a:t>
            </a:r>
            <a:r>
              <a:rPr lang="en-US" sz="2000" dirty="0">
                <a:solidFill>
                  <a:srgbClr val="FFFFFF"/>
                </a:solidFill>
              </a:rPr>
              <a:t> item for the user we created earlier.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CE9EDC-4736-4C57-9AC3-0F6398CB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717" y="188487"/>
            <a:ext cx="6776224" cy="5403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30C93-3173-4529-8DEE-380094458C8C}"/>
              </a:ext>
            </a:extLst>
          </p:cNvPr>
          <p:cNvSpPr txBox="1"/>
          <p:nvPr/>
        </p:nvSpPr>
        <p:spPr>
          <a:xfrm>
            <a:off x="4389863" y="5597911"/>
            <a:ext cx="73895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successful response returns the newly created record as we specified in the request body JSON, it looks redundant but reassures us the data saved correctly.</a:t>
            </a:r>
          </a:p>
        </p:txBody>
      </p:sp>
    </p:spTree>
    <p:extLst>
      <p:ext uri="{BB962C8B-B14F-4D97-AF65-F5344CB8AC3E}">
        <p14:creationId xmlns:p14="http://schemas.microsoft.com/office/powerpoint/2010/main" val="3502091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7A46C-F7F3-4008-BD6C-D43A6587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GET Wishlist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C8A5-9E79-4A53-BF26-ADF28ADC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07" y="2221609"/>
            <a:ext cx="3224858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Let's validate that our item saved by checking the GET /items endpoint.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830C93-3173-4529-8DEE-380094458C8C}"/>
              </a:ext>
            </a:extLst>
          </p:cNvPr>
          <p:cNvSpPr txBox="1"/>
          <p:nvPr/>
        </p:nvSpPr>
        <p:spPr>
          <a:xfrm>
            <a:off x="4389863" y="5597911"/>
            <a:ext cx="7389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 expected, the new </a:t>
            </a:r>
            <a:r>
              <a:rPr lang="en-US" dirty="0" err="1"/>
              <a:t>wishlist</a:t>
            </a:r>
            <a:r>
              <a:rPr lang="en-US" dirty="0"/>
              <a:t> item saved in the database and is returned by the API associated with our new user.</a:t>
            </a:r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D0D5BFD3-AD1A-4B7A-AD6F-451BC070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181" y="240164"/>
            <a:ext cx="6757639" cy="50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90" name="Rectangle 28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Golden ripples in the water">
            <a:extLst>
              <a:ext uri="{FF2B5EF4-FFF2-40B4-BE49-F238E27FC236}">
                <a16:creationId xmlns:a16="http://schemas.microsoft.com/office/drawing/2014/main" id="{81AFF07C-A9D5-4E62-9FD6-FD4C011625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531" b="1317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9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9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AD6783-B156-4F30-B243-5A05CA37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21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2342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F0FB19-82B2-4E47-B7C3-1F81970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995351"/>
          </a:xfrm>
        </p:spPr>
        <p:txBody>
          <a:bodyPr>
            <a:normAutofit fontScale="90000"/>
          </a:bodyPr>
          <a:lstStyle/>
          <a:p>
            <a:r>
              <a:rPr lang="en-US" sz="3300"/>
              <a:t>What's the benefit to using this library?</a:t>
            </a: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F4D97881-C627-49C6-B255-B3370989A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46" r="31270" b="4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9F3C-54CA-444E-B270-B1E0B972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1673341"/>
            <a:ext cx="4598986" cy="11256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Easily build APIs to support complex applications and interfacing with databases in Python.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F9A7AE-127F-404F-899E-45DD001B17B5}"/>
              </a:ext>
            </a:extLst>
          </p:cNvPr>
          <p:cNvSpPr txBox="1">
            <a:spLocks/>
          </p:cNvSpPr>
          <p:nvPr/>
        </p:nvSpPr>
        <p:spPr>
          <a:xfrm>
            <a:off x="6452142" y="3205601"/>
            <a:ext cx="4598985" cy="9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What did it take to get working?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4D41E2-9324-474A-B234-D911B735D6B5}"/>
              </a:ext>
            </a:extLst>
          </p:cNvPr>
          <p:cNvSpPr txBox="1">
            <a:spLocks/>
          </p:cNvSpPr>
          <p:nvPr/>
        </p:nvSpPr>
        <p:spPr>
          <a:xfrm>
            <a:off x="6452142" y="4195375"/>
            <a:ext cx="4598986" cy="2082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Following the tutorial was fairly simple, but adapting it took some tinkering. I did have to spend some time reviewing the tutorial and the code to adapt it for this demo. Further troubleshooting was involved to make it work.</a:t>
            </a:r>
          </a:p>
        </p:txBody>
      </p:sp>
    </p:spTree>
    <p:extLst>
      <p:ext uri="{BB962C8B-B14F-4D97-AF65-F5344CB8AC3E}">
        <p14:creationId xmlns:p14="http://schemas.microsoft.com/office/powerpoint/2010/main" val="26812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88A8EA-5998-4EA9-8BDD-C47519CE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Obstacles encountered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930DB127-6675-4070-9099-614694702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29" r="29018" b="-3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863E-1C21-4D3D-9E83-F7A7AF493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822024"/>
            <a:ext cx="6078453" cy="39691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Importing and namespaces: I had to restructure my project and put the code in directory below where I ran the command to start the API. To make this simpler I created a one-line bash script to run the API.</a:t>
            </a:r>
          </a:p>
          <a:p>
            <a:r>
              <a:rPr lang="en-US" dirty="0"/>
              <a:t>SQLite: While my experience with MySQL was mostly portable I had to learn how to work with SQLite databases specifically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79689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BF195-12D3-45A9-AB10-28BCC301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What's next?</a:t>
            </a:r>
          </a:p>
        </p:txBody>
      </p:sp>
      <p:pic>
        <p:nvPicPr>
          <p:cNvPr id="5" name="Picture 4" descr="Vehicle speeding down a mountain road at dusk">
            <a:extLst>
              <a:ext uri="{FF2B5EF4-FFF2-40B4-BE49-F238E27FC236}">
                <a16:creationId xmlns:a16="http://schemas.microsoft.com/office/drawing/2014/main" id="{C5130BC0-9F14-4052-A39C-7FC91F867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34" r="40450" b="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B379-FEE4-48C0-840B-BF28914A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803439"/>
            <a:ext cx="6078453" cy="3987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API in its current form is not ready for production. It's lacking endpoints and logic to handle updating and deleting users/items. It would be great to implement real password hashing as well.</a:t>
            </a:r>
          </a:p>
          <a:p>
            <a:pPr marL="0" indent="0">
              <a:buNone/>
            </a:pPr>
            <a:r>
              <a:rPr lang="en-US" dirty="0"/>
              <a:t>A follow-up to this project could be building the front-end to consume this API, Django is the ideal candidate.</a:t>
            </a:r>
          </a:p>
        </p:txBody>
      </p:sp>
    </p:spTree>
    <p:extLst>
      <p:ext uri="{BB962C8B-B14F-4D97-AF65-F5344CB8AC3E}">
        <p14:creationId xmlns:p14="http://schemas.microsoft.com/office/powerpoint/2010/main" val="3703496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C5C7-E86F-433B-83F6-A7D55232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5672"/>
            <a:ext cx="9905998" cy="609109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8991-A3E1-4B2C-930B-DFC467C4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9487"/>
            <a:ext cx="9905999" cy="56079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FastAPI</a:t>
            </a:r>
            <a:r>
              <a:rPr lang="en-US" dirty="0"/>
              <a:t> Resources: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https://realpython.com/fastapi-python-web-apis/#what-is-fastapi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https://fastapi.tiangolo.com/tutorial/sql-databases/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MDN Resources</a:t>
            </a: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https://developer.mozilla.org/en-US/docs/Web/HTTP/Overview</a:t>
            </a: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https://developer.mozilla.org/en-US/docs/Web/HTTP/Status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PIP Guide</a:t>
            </a:r>
          </a:p>
          <a:p>
            <a:pPr lvl="1"/>
            <a:r>
              <a:rPr lang="en-US" dirty="0">
                <a:ea typeface="+mn-lt"/>
                <a:cs typeface="+mn-lt"/>
                <a:hlinkClick r:id="rId6"/>
              </a:rPr>
              <a:t>https://realpython.com/what-is-pip/#getting-started-with-pip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Swagger</a:t>
            </a:r>
          </a:p>
          <a:p>
            <a:pPr lvl="1"/>
            <a:r>
              <a:rPr lang="en-US" dirty="0">
                <a:ea typeface="+mn-lt"/>
                <a:cs typeface="+mn-lt"/>
                <a:hlinkClick r:id="rId7"/>
              </a:rPr>
              <a:t>https://swagger.io/docs/specification/2-0/what-is-swagger/</a:t>
            </a:r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SQLAlchemy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8"/>
              </a:rPr>
              <a:t>https://docs.sqlalchemy.org/en/14/intro.html#installation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SQLite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9"/>
              </a:rPr>
              <a:t>https://www.sqlite.org/quickstart.html</a:t>
            </a:r>
          </a:p>
          <a:p>
            <a:pPr lvl="1"/>
            <a:r>
              <a:rPr lang="en-US" dirty="0">
                <a:ea typeface="+mn-lt"/>
                <a:cs typeface="+mn-lt"/>
                <a:hlinkClick r:id="rId10"/>
              </a:rPr>
              <a:t>https://www.sqlite.org/lang_createtable.html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indent="0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29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F2FDAB-CD2E-425D-A8B7-FB7D319E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Anatomy of an HTTP Requests and Responses</a:t>
            </a:r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5041-3CB6-4B4F-8C14-D3CBF9042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5467" y="297542"/>
            <a:ext cx="5831944" cy="6255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1800"/>
              <a:t>The Request URL (Uniform Resource Locator), an address on the web</a:t>
            </a:r>
          </a:p>
          <a:p>
            <a:pPr lvl="1"/>
            <a:r>
              <a:rPr lang="en-US" sz="1800"/>
              <a:t>The Request HTTP method, most commonly:</a:t>
            </a:r>
          </a:p>
          <a:p>
            <a:pPr lvl="2"/>
            <a:r>
              <a:rPr lang="en-US" sz="1600"/>
              <a:t>GET: get data</a:t>
            </a:r>
          </a:p>
          <a:p>
            <a:pPr lvl="2"/>
            <a:r>
              <a:rPr lang="en-US" sz="1600"/>
              <a:t>POST: send data</a:t>
            </a:r>
          </a:p>
          <a:p>
            <a:pPr lvl="2"/>
            <a:r>
              <a:rPr lang="en-US" sz="1600"/>
              <a:t>PUT/PATCH: update data</a:t>
            </a:r>
          </a:p>
          <a:p>
            <a:pPr lvl="2"/>
            <a:r>
              <a:rPr lang="en-US" sz="1600"/>
              <a:t>DELETE: delete data</a:t>
            </a:r>
          </a:p>
          <a:p>
            <a:pPr lvl="1"/>
            <a:r>
              <a:rPr lang="en-US" sz="1800"/>
              <a:t>The Request body contains the data payload to be sent to the API where applicable</a:t>
            </a:r>
          </a:p>
          <a:p>
            <a:pPr lvl="1"/>
            <a:r>
              <a:rPr lang="en-US" sz="1800"/>
              <a:t>The Request header contains additional information about the request</a:t>
            </a:r>
          </a:p>
          <a:p>
            <a:pPr lvl="1"/>
            <a:r>
              <a:rPr lang="en-US" sz="1800"/>
              <a:t>The Response body contains a data payload returned from the API</a:t>
            </a:r>
          </a:p>
          <a:p>
            <a:pPr lvl="1"/>
            <a:r>
              <a:rPr lang="en-US" sz="1800"/>
              <a:t>The Response HTTP status is a numerical code returned from the API indicating success or failure</a:t>
            </a:r>
          </a:p>
          <a:p>
            <a:pPr lvl="2"/>
            <a:r>
              <a:rPr lang="en-US" sz="1600"/>
              <a:t>Common codes are 200 (success), 404 (not found), 500 (internal server error) 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896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2393AD1-C61C-4AC0-952F-D49ED7DD70D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328A-AC84-4559-959C-59860888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err="1"/>
              <a:t>REpresentational</a:t>
            </a:r>
            <a:r>
              <a:rPr lang="en-US" sz="1500"/>
              <a:t> State Transfer (REST) is an architectural style of building APIs; opinionated with a focus on statelessness and a separation of concerns.</a:t>
            </a:r>
            <a:endParaRPr lang="en-US"/>
          </a:p>
          <a:p>
            <a:pPr marL="342900">
              <a:lnSpc>
                <a:spcPct val="110000"/>
              </a:lnSpc>
            </a:pPr>
            <a:r>
              <a:rPr lang="en-US" sz="1500"/>
              <a:t>Stateless means the API has no memory of a client between requests</a:t>
            </a:r>
          </a:p>
          <a:p>
            <a:pPr marL="800100" lvl="1">
              <a:lnSpc>
                <a:spcPct val="110000"/>
              </a:lnSpc>
            </a:pPr>
            <a:r>
              <a:rPr lang="en-US" sz="1500"/>
              <a:t>Clients are responsible for saving state</a:t>
            </a:r>
          </a:p>
          <a:p>
            <a:pPr marL="342900">
              <a:lnSpc>
                <a:spcPct val="110000"/>
              </a:lnSpc>
            </a:pPr>
            <a:r>
              <a:rPr lang="en-US" sz="1500"/>
              <a:t>May require a token to authenticate each request</a:t>
            </a:r>
          </a:p>
          <a:p>
            <a:pPr marL="342900">
              <a:lnSpc>
                <a:spcPct val="110000"/>
              </a:lnSpc>
            </a:pPr>
            <a:r>
              <a:rPr lang="en-US" sz="1500"/>
              <a:t>Flexible, scalable, replicable</a:t>
            </a:r>
          </a:p>
          <a:p>
            <a:pPr marL="342900">
              <a:lnSpc>
                <a:spcPct val="110000"/>
              </a:lnSpc>
            </a:pPr>
            <a:r>
              <a:rPr lang="en-US" sz="1500"/>
              <a:t>REST APIs enable developers to maintain backend and front-end codebases separately.</a:t>
            </a:r>
          </a:p>
          <a:p>
            <a:pPr marL="342900">
              <a:lnSpc>
                <a:spcPct val="110000"/>
              </a:lnSpc>
            </a:pPr>
            <a:r>
              <a:rPr lang="en-US" sz="1500"/>
              <a:t>APIs are a single source of truth to multiple, potentially unrelated clients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0399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393AD1-C61C-4AC0-952F-D49ED7DD70DF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Endpoints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EC48F27-D5BE-484D-AC6F-F5D4F1D84E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137093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C73203-F12A-4768-993A-03C855C1D047}"/>
              </a:ext>
            </a:extLst>
          </p:cNvPr>
          <p:cNvSpPr txBox="1"/>
          <p:nvPr/>
        </p:nvSpPr>
        <p:spPr>
          <a:xfrm>
            <a:off x="6406375" y="4889762"/>
            <a:ext cx="3765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</a:rPr>
              <a:t>https://api.coolstuff.com</a:t>
            </a:r>
            <a:r>
              <a:rPr lang="en-US"/>
              <a:t>/</a:t>
            </a:r>
            <a:r>
              <a:rPr lang="en-US">
                <a:solidFill>
                  <a:srgbClr val="C00000"/>
                </a:solidFill>
              </a:rPr>
              <a:t>things</a:t>
            </a:r>
            <a:r>
              <a:rPr lang="en-US"/>
              <a:t>/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CB67E-18CD-48FD-9952-1B65316CCA08}"/>
              </a:ext>
            </a:extLst>
          </p:cNvPr>
          <p:cNvSpPr txBox="1"/>
          <p:nvPr/>
        </p:nvSpPr>
        <p:spPr>
          <a:xfrm>
            <a:off x="8138299" y="5489885"/>
            <a:ext cx="2473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Collection       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Resource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C97D449-882F-4214-A032-CC86B960144B}"/>
              </a:ext>
            </a:extLst>
          </p:cNvPr>
          <p:cNvSpPr/>
          <p:nvPr/>
        </p:nvSpPr>
        <p:spPr>
          <a:xfrm>
            <a:off x="9549848" y="5214179"/>
            <a:ext cx="167268" cy="27878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B33AAA51-5FF1-4891-967F-9D57CAFD8A5C}"/>
              </a:ext>
            </a:extLst>
          </p:cNvPr>
          <p:cNvSpPr/>
          <p:nvPr/>
        </p:nvSpPr>
        <p:spPr>
          <a:xfrm>
            <a:off x="8945822" y="5214179"/>
            <a:ext cx="195146" cy="31595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801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634EF-CDF4-4687-B590-DF6E658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FASTAPI Dependencies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0968A38-AEEE-4231-AE50-42F429455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9" r="38840" b="-3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79F7-B34C-43DC-9F7A-D741303A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PIP</a:t>
            </a:r>
            <a:r>
              <a:rPr lang="en-US"/>
              <a:t>: The standard package manager for python.</a:t>
            </a:r>
          </a:p>
          <a:p>
            <a:pPr marL="0" indent="0">
              <a:buNone/>
            </a:pPr>
            <a:r>
              <a:rPr lang="en-US" b="1" err="1"/>
              <a:t>Uvicorn</a:t>
            </a:r>
            <a:r>
              <a:rPr lang="en-US"/>
              <a:t>: Implementation for ASGI</a:t>
            </a:r>
            <a:r>
              <a:rPr lang="en-US">
                <a:ea typeface="+mn-lt"/>
                <a:cs typeface="+mn-lt"/>
              </a:rPr>
              <a:t> (Asynchronous Server Gateway Interface), our development server.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Postman</a:t>
            </a:r>
            <a:r>
              <a:rPr lang="en-US">
                <a:ea typeface="+mn-lt"/>
                <a:cs typeface="+mn-lt"/>
              </a:rPr>
              <a:t>: Application for API development. Not a dependency for </a:t>
            </a:r>
            <a:r>
              <a:rPr lang="en-US" err="1">
                <a:ea typeface="+mn-lt"/>
                <a:cs typeface="+mn-lt"/>
              </a:rPr>
              <a:t>FastAPI</a:t>
            </a:r>
            <a:r>
              <a:rPr lang="en-US">
                <a:ea typeface="+mn-lt"/>
                <a:cs typeface="+mn-lt"/>
              </a:rPr>
              <a:t> but an important tool for building and testing APIs.</a:t>
            </a:r>
          </a:p>
        </p:txBody>
      </p:sp>
    </p:spTree>
    <p:extLst>
      <p:ext uri="{BB962C8B-B14F-4D97-AF65-F5344CB8AC3E}">
        <p14:creationId xmlns:p14="http://schemas.microsoft.com/office/powerpoint/2010/main" val="24844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639-B797-4269-A9A8-E88EE874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590063"/>
            <a:ext cx="3856037" cy="799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F55F-D88C-489B-93ED-75765E70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661" y="592666"/>
            <a:ext cx="4132748" cy="587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main.py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B6EDA-C91E-4FDD-AADD-295AAB6D3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43256"/>
            <a:ext cx="4598498" cy="1988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Once installing the </a:t>
            </a:r>
            <a:r>
              <a:rPr lang="en-US" err="1">
                <a:ea typeface="+mn-lt"/>
                <a:cs typeface="+mn-lt"/>
              </a:rPr>
              <a:t>FastAPI</a:t>
            </a:r>
            <a:r>
              <a:rPr lang="en-US">
                <a:ea typeface="+mn-lt"/>
                <a:cs typeface="+mn-lt"/>
              </a:rPr>
              <a:t> module using PIP it's easy to get started.</a:t>
            </a:r>
          </a:p>
          <a:p>
            <a:r>
              <a:rPr lang="en-US">
                <a:ea typeface="+mn-lt"/>
                <a:cs typeface="+mn-lt"/>
              </a:rPr>
              <a:t>With some simple code defining a route/method and starting the </a:t>
            </a:r>
            <a:r>
              <a:rPr lang="en-US" err="1">
                <a:ea typeface="+mn-lt"/>
                <a:cs typeface="+mn-lt"/>
              </a:rPr>
              <a:t>uvicorn</a:t>
            </a:r>
            <a:r>
              <a:rPr lang="en-US">
                <a:ea typeface="+mn-lt"/>
                <a:cs typeface="+mn-lt"/>
              </a:rPr>
              <a:t> server we can start making requests to our API running on </a:t>
            </a:r>
            <a:r>
              <a:rPr lang="en-US">
                <a:ea typeface="+mn-lt"/>
                <a:cs typeface="+mn-lt"/>
                <a:hlinkClick r:id="rId2"/>
              </a:rPr>
              <a:t>http://127.0.0.1:8000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B5071D2-5FFF-45DD-9EF6-2F04593C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08" y="1240199"/>
            <a:ext cx="3768969" cy="1612911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E6D747-9E59-4E42-863E-B23FE03A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62" y="3264607"/>
            <a:ext cx="8292122" cy="2907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63FD6-CBF2-4BB0-B97A-5588650BEBB6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3F255-406F-48AF-B767-F84FB44CBCC8}"/>
              </a:ext>
            </a:extLst>
          </p:cNvPr>
          <p:cNvSpPr txBox="1"/>
          <p:nvPr/>
        </p:nvSpPr>
        <p:spPr>
          <a:xfrm>
            <a:off x="9501554" y="4558323"/>
            <a:ext cx="18737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Simple GET requests like this can be made in the browser as well.</a:t>
            </a:r>
          </a:p>
        </p:txBody>
      </p:sp>
    </p:spTree>
    <p:extLst>
      <p:ext uri="{BB962C8B-B14F-4D97-AF65-F5344CB8AC3E}">
        <p14:creationId xmlns:p14="http://schemas.microsoft.com/office/powerpoint/2010/main" val="326446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98F4B-05F8-4BBC-AB82-13FED93E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42F6-A3EA-491A-995E-DD7354E7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FastAPI also generates automatic API documentation using Swagger UI. Swagger is a specification for defining your APIs using YAML or JSON.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411E0C-9E38-4083-BEB5-4B16F01D5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46" y="468562"/>
            <a:ext cx="5908430" cy="58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2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0A2CF-73C7-4457-9BD0-EB60163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23" y="966787"/>
            <a:ext cx="3059969" cy="1073029"/>
          </a:xfrm>
        </p:spPr>
        <p:txBody>
          <a:bodyPr>
            <a:normAutofit fontScale="90000"/>
          </a:bodyPr>
          <a:lstStyle/>
          <a:p>
            <a:r>
              <a:rPr lang="en-US"/>
              <a:t>Path Parameters</a:t>
            </a:r>
          </a:p>
        </p:txBody>
      </p:sp>
      <p:sp useBgFill="1">
        <p:nvSpPr>
          <p:cNvPr id="1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F038-6E8F-4F21-8AFD-113CC3F6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82" y="2148865"/>
            <a:ext cx="2891406" cy="3359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Variables can be used in an endpoint, this is helpful to define a dynamic collection or resource to be operated on by the API.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1C36DC-D2C3-4983-B0A9-76A0EE91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31" y="2573333"/>
            <a:ext cx="6494585" cy="3508873"/>
          </a:xfrm>
          <a:prstGeom prst="rect">
            <a:avLst/>
          </a:prstGeom>
        </p:spPr>
      </p:pic>
      <p:pic>
        <p:nvPicPr>
          <p:cNvPr id="8" name="Picture 11" descr="Text&#10;&#10;Description automatically generated">
            <a:extLst>
              <a:ext uri="{FF2B5EF4-FFF2-40B4-BE49-F238E27FC236}">
                <a16:creationId xmlns:a16="http://schemas.microsoft.com/office/drawing/2014/main" id="{0E375648-56A2-4426-896E-AC0E3F81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15" y="681021"/>
            <a:ext cx="6621584" cy="14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1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Fast API</vt:lpstr>
      <vt:lpstr>What is a web api?</vt:lpstr>
      <vt:lpstr>Anatomy of an HTTP Requests and Responses</vt:lpstr>
      <vt:lpstr>PowerPoint Presentation</vt:lpstr>
      <vt:lpstr>PowerPoint Presentation</vt:lpstr>
      <vt:lpstr>FASTAPI Dependencies</vt:lpstr>
      <vt:lpstr>Hello World</vt:lpstr>
      <vt:lpstr>API Documentation</vt:lpstr>
      <vt:lpstr>Path Parameters</vt:lpstr>
      <vt:lpstr>Send Data</vt:lpstr>
      <vt:lpstr>Adding a Database</vt:lpstr>
      <vt:lpstr>A Useful API</vt:lpstr>
      <vt:lpstr>Users Routes </vt:lpstr>
      <vt:lpstr>ITEMS Routes </vt:lpstr>
      <vt:lpstr>Ahh CRUD</vt:lpstr>
      <vt:lpstr>Demonstration</vt:lpstr>
      <vt:lpstr>Create a user</vt:lpstr>
      <vt:lpstr>GET UserS COLLECTION</vt:lpstr>
      <vt:lpstr>GET SPECIFIC USER</vt:lpstr>
      <vt:lpstr>Add a Wishlist Item</vt:lpstr>
      <vt:lpstr>GET Wishlist Items</vt:lpstr>
      <vt:lpstr>Reflection</vt:lpstr>
      <vt:lpstr>What's the benefit to using this library?</vt:lpstr>
      <vt:lpstr>Obstacles encountered</vt:lpstr>
      <vt:lpstr>What's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1471</cp:revision>
  <dcterms:created xsi:type="dcterms:W3CDTF">2021-07-29T02:14:40Z</dcterms:created>
  <dcterms:modified xsi:type="dcterms:W3CDTF">2021-08-07T03:56:07Z</dcterms:modified>
</cp:coreProperties>
</file>