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90" r:id="rId6"/>
    <p:sldId id="30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75" r:id="rId17"/>
    <p:sldId id="276" r:id="rId18"/>
    <p:sldId id="279" r:id="rId19"/>
    <p:sldId id="301" r:id="rId20"/>
    <p:sldId id="281" r:id="rId21"/>
    <p:sldId id="302" r:id="rId22"/>
    <p:sldId id="303" r:id="rId23"/>
    <p:sldId id="304" r:id="rId24"/>
    <p:sldId id="305" r:id="rId25"/>
    <p:sldId id="307" r:id="rId26"/>
    <p:sldId id="284" r:id="rId27"/>
    <p:sldId id="306" r:id="rId28"/>
    <p:sldId id="287" r:id="rId29"/>
    <p:sldId id="288" r:id="rId30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zio D'Ascenzo" initials="FD" lastIdx="1" clrIdx="0">
    <p:extLst>
      <p:ext uri="{19B8F6BF-5375-455C-9EA6-DF929625EA0E}">
        <p15:presenceInfo xmlns:p15="http://schemas.microsoft.com/office/powerpoint/2012/main" userId="fd24b6641ce326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95"/>
    <a:srgbClr val="009898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6469" autoAdjust="0"/>
  </p:normalViewPr>
  <p:slideViewPr>
    <p:cSldViewPr>
      <p:cViewPr varScale="1">
        <p:scale>
          <a:sx n="87" d="100"/>
          <a:sy n="87" d="100"/>
        </p:scale>
        <p:origin x="504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18/10/2018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6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4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1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8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18/10/2018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95536" y="273990"/>
            <a:ext cx="8735325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Crittografia ellittica </a:t>
            </a:r>
            <a:br>
              <a:rPr lang="it-IT" dirty="0"/>
            </a:br>
            <a:r>
              <a:rPr lang="it-IT" dirty="0"/>
              <a:t>e implementazione in Java </a:t>
            </a:r>
            <a:br>
              <a:rPr lang="it-IT" dirty="0"/>
            </a:br>
            <a:r>
              <a:rPr lang="it-IT" dirty="0"/>
              <a:t>del protocollo ECDH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8F9E9B-CF69-4BCF-B981-90EE74462FA8}"/>
              </a:ext>
            </a:extLst>
          </p:cNvPr>
          <p:cNvSpPr txBox="1"/>
          <p:nvPr/>
        </p:nvSpPr>
        <p:spPr>
          <a:xfrm>
            <a:off x="866546" y="2256212"/>
            <a:ext cx="102425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009898"/>
                </a:solidFill>
              </a:rPr>
              <a:t>Università degli Studi dell’Aquila</a:t>
            </a:r>
          </a:p>
          <a:p>
            <a:r>
              <a:rPr lang="it-IT" sz="2800" dirty="0">
                <a:solidFill>
                  <a:srgbClr val="009898"/>
                </a:solidFill>
              </a:rPr>
              <a:t>Dipartimento di Ingegneria e Scienze dell’Informazione e Matematica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7E4F2EF-BFA2-4D7D-A2A6-42B375776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101" y="273990"/>
            <a:ext cx="1455904" cy="18135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76AAEE-D672-4ABB-92B3-E6D2E6DC470E}"/>
              </a:ext>
            </a:extLst>
          </p:cNvPr>
          <p:cNvSpPr txBox="1"/>
          <p:nvPr/>
        </p:nvSpPr>
        <p:spPr>
          <a:xfrm>
            <a:off x="866546" y="3213994"/>
            <a:ext cx="788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Tesi di Laurea in Ingegneria Informatica e Automatica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402FEC-3232-4094-9E8A-42C490DD7429}"/>
              </a:ext>
            </a:extLst>
          </p:cNvPr>
          <p:cNvSpPr txBox="1"/>
          <p:nvPr/>
        </p:nvSpPr>
        <p:spPr>
          <a:xfrm>
            <a:off x="866546" y="4005064"/>
            <a:ext cx="458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Laureando: Fabrizio D’Ascenzo</a:t>
            </a:r>
          </a:p>
          <a:p>
            <a:r>
              <a:rPr lang="it-IT" sz="2800" dirty="0"/>
              <a:t>Relatore: Gabriele Di Stefano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Curve Ellittiche – Legge di Gruppo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8A798-D2D8-47C0-94ED-00919ACD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32" y="1340768"/>
            <a:ext cx="10780187" cy="4536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13F5A27-D4F5-42FD-89EC-2ED2460B6E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5900" y="1412776"/>
                <a:ext cx="4198084" cy="4536504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itchFamily="34" charset="0"/>
                  <a:buNone/>
                </a:pPr>
                <a:r>
                  <a:rPr lang="it-IT" sz="4000" dirty="0"/>
                  <a:t>Si traccia la retta tangente alla curva in </a:t>
                </a:r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4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4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it-IT" sz="4000" dirty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13F5A27-D4F5-42FD-89EC-2ED2460B6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412776"/>
                <a:ext cx="4198084" cy="4536504"/>
              </a:xfrm>
              <a:prstGeom prst="rect">
                <a:avLst/>
              </a:prstGeom>
              <a:blipFill>
                <a:blip r:embed="rId2"/>
                <a:stretch>
                  <a:fillRect l="-4506" t="-3495" r="-43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903D9BF-5DD3-4FB2-A9A7-7B84779B0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02" y="1184261"/>
            <a:ext cx="5298350" cy="52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Curve Ellittiche – Legge di Gruppo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8A798-D2D8-47C0-94ED-00919ACD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32" y="1340768"/>
            <a:ext cx="10780187" cy="4536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1E503D7D-3981-4CAF-A682-5E52325A2C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2233" y="1340768"/>
                <a:ext cx="4918164" cy="4536504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itchFamily="34" charset="0"/>
                  <a:buNone/>
                </a:pPr>
                <a:r>
                  <a:rPr lang="it-IT" sz="4000" dirty="0"/>
                  <a:t>Il simmetrico rispetto all’asse x di </a:t>
                </a:r>
                <a14:m>
                  <m:oMath xmlns:m="http://schemas.openxmlformats.org/officeDocument/2006/math">
                    <m:r>
                      <a:rPr lang="it-IT" sz="40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è il risultato di </a:t>
                </a:r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4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4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it-IT" sz="4000" dirty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1E503D7D-3981-4CAF-A682-5E52325A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33" y="1340768"/>
                <a:ext cx="4918164" cy="4536504"/>
              </a:xfrm>
              <a:prstGeom prst="rect">
                <a:avLst/>
              </a:prstGeom>
              <a:blipFill>
                <a:blip r:embed="rId2"/>
                <a:stretch>
                  <a:fillRect l="-3717" t="-3495" r="-3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66F8167-368B-43D6-A158-E2097EC84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33" y="1203697"/>
            <a:ext cx="5298350" cy="528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Curve Ellittiche – Moltiplicazione Scalare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8A798-D2D8-47C0-94ED-00919ACD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32" y="1340768"/>
            <a:ext cx="10780187" cy="4536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1E503D7D-3981-4CAF-A682-5E52325A2C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2232" y="1340768"/>
                <a:ext cx="10534787" cy="4536504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it-IT" sz="4000" dirty="0"/>
                  <a:t>Dato un punto </a:t>
                </a:r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sz="4000" dirty="0"/>
                  <a:t> e un intero </a:t>
                </a:r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4000" dirty="0"/>
                  <a:t> la </a:t>
                </a:r>
                <a:r>
                  <a:rPr lang="it-IT" sz="4000" i="1" dirty="0"/>
                  <a:t>moltiplicazione scalare </a:t>
                </a:r>
                <a:r>
                  <a:rPr lang="it-IT" sz="4000" dirty="0"/>
                  <a:t>è cosi definita: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𝑘𝑃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it-IT" sz="40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4000" dirty="0"/>
              </a:p>
              <a:p>
                <a:pPr algn="just"/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𝑘𝑃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it-IT" sz="4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it-IT" sz="4000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it-IT" sz="4000" i="1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it-IT" sz="4000" dirty="0"/>
                  <a:t>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𝑘𝑃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4000" dirty="0"/>
                  <a:t>.</a:t>
                </a: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1E503D7D-3981-4CAF-A682-5E52325A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32" y="1340768"/>
                <a:ext cx="10534787" cy="4536504"/>
              </a:xfrm>
              <a:prstGeom prst="rect">
                <a:avLst/>
              </a:prstGeom>
              <a:blipFill>
                <a:blip r:embed="rId2"/>
                <a:stretch>
                  <a:fillRect l="-1736" t="-3495" r="-17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Autofit/>
          </a:bodyPr>
          <a:lstStyle/>
          <a:p>
            <a:pPr rtl="0"/>
            <a:r>
              <a:rPr lang="it-IT" sz="4800" u="sng" dirty="0">
                <a:solidFill>
                  <a:srgbClr val="009898"/>
                </a:solidFill>
              </a:rPr>
              <a:t>Curve Ellittiche su campi finiti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3A451A5-2423-429A-B6D5-75AFB975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268760"/>
            <a:ext cx="6003705" cy="3848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DCE3996-B321-4302-9F91-99F55247D0FB}"/>
                  </a:ext>
                </a:extLst>
              </p:cNvPr>
              <p:cNvSpPr txBox="1"/>
              <p:nvPr/>
            </p:nvSpPr>
            <p:spPr>
              <a:xfrm>
                <a:off x="904372" y="1412776"/>
                <a:ext cx="526204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09898"/>
                  </a:buClr>
                  <a:buFont typeface="Arial" panose="020B0604020202020204" pitchFamily="34" charset="0"/>
                  <a:buChar char="•"/>
                </a:pPr>
                <a:r>
                  <a:rPr lang="it-IT" sz="4000" dirty="0"/>
                  <a:t>Ordine della curva </a:t>
                </a:r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sz="4000" b="0" dirty="0"/>
              </a:p>
              <a:p>
                <a:pPr marL="342900" indent="-342900">
                  <a:buClr>
                    <a:srgbClr val="009898"/>
                  </a:buClr>
                  <a:buFont typeface="Arial" panose="020B0604020202020204" pitchFamily="34" charset="0"/>
                  <a:buChar char="•"/>
                </a:pPr>
                <a:r>
                  <a:rPr lang="it-IT" sz="4000" dirty="0"/>
                  <a:t>Ordine del sottogruppo </a:t>
                </a:r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it-IT" sz="4000" dirty="0"/>
              </a:p>
              <a:p>
                <a:pPr marL="342900" indent="-342900">
                  <a:buClr>
                    <a:srgbClr val="009898"/>
                  </a:buClr>
                  <a:buFont typeface="Arial" panose="020B0604020202020204" pitchFamily="34" charset="0"/>
                  <a:buChar char="•"/>
                </a:pPr>
                <a:r>
                  <a:rPr lang="it-IT" sz="4000" dirty="0"/>
                  <a:t>Cofattore </a:t>
                </a:r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4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DCE3996-B321-4302-9F91-99F55247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72" y="1412776"/>
                <a:ext cx="5262048" cy="2554545"/>
              </a:xfrm>
              <a:prstGeom prst="rect">
                <a:avLst/>
              </a:prstGeom>
              <a:blipFill>
                <a:blip r:embed="rId4"/>
                <a:stretch>
                  <a:fillRect l="-3704" t="-4296" b="-93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5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Crittografia ellittica</a:t>
            </a:r>
          </a:p>
        </p:txBody>
      </p:sp>
      <p:sp>
        <p:nvSpPr>
          <p:cNvPr id="9" name="Segnaposto contenuto 13">
            <a:extLst>
              <a:ext uri="{FF2B5EF4-FFF2-40B4-BE49-F238E27FC236}">
                <a16:creationId xmlns:a16="http://schemas.microsoft.com/office/drawing/2014/main" id="{BCD5D5AA-F2A3-43FF-8420-CC85C9B0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7" y="908720"/>
            <a:ext cx="11350997" cy="5472608"/>
          </a:xfrm>
        </p:spPr>
        <p:txBody>
          <a:bodyPr rtlCol="0">
            <a:normAutofit fontScale="85000" lnSpcReduction="10000"/>
          </a:bodyPr>
          <a:lstStyle/>
          <a:p>
            <a:r>
              <a:rPr lang="it-IT" sz="4000" dirty="0"/>
              <a:t>L’idea di utilizzare le curve ellittiche in crittografia risale al 1985 ed è dovuta a </a:t>
            </a:r>
            <a:r>
              <a:rPr lang="it-IT" sz="4000" i="1" dirty="0"/>
              <a:t>Neal </a:t>
            </a:r>
            <a:r>
              <a:rPr lang="it-IT" sz="4000" i="1" dirty="0" err="1"/>
              <a:t>Koblitz</a:t>
            </a:r>
            <a:r>
              <a:rPr lang="it-IT" sz="4000" i="1" dirty="0"/>
              <a:t> </a:t>
            </a:r>
            <a:r>
              <a:rPr lang="it-IT" sz="4000" dirty="0"/>
              <a:t>e </a:t>
            </a:r>
            <a:r>
              <a:rPr lang="it-IT" sz="4000" i="1" dirty="0"/>
              <a:t>Victor Miller.</a:t>
            </a:r>
            <a:endParaRPr lang="it-IT" sz="4000" dirty="0"/>
          </a:p>
          <a:p>
            <a:r>
              <a:rPr lang="it-IT" sz="4000" dirty="0"/>
              <a:t>Tipologia di crittografia pubblica basata su curve ellittiche definite su campi finiti.</a:t>
            </a:r>
          </a:p>
          <a:p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algn="just"/>
            <a:r>
              <a:rPr lang="it-IT" sz="4300" dirty="0"/>
              <a:t>La sicurezza dei sistemi di crittografia ellittica è basata sull’</a:t>
            </a:r>
            <a:r>
              <a:rPr lang="it-IT" sz="4300" i="1" dirty="0" err="1"/>
              <a:t>Elliptic</a:t>
            </a:r>
            <a:r>
              <a:rPr lang="it-IT" sz="4300" i="1" dirty="0"/>
              <a:t> Curve Discrete </a:t>
            </a:r>
            <a:r>
              <a:rPr lang="it-IT" sz="4300" i="1" dirty="0" err="1"/>
              <a:t>Logarithm</a:t>
            </a:r>
            <a:r>
              <a:rPr lang="it-IT" sz="4300" i="1" dirty="0"/>
              <a:t> </a:t>
            </a:r>
            <a:r>
              <a:rPr lang="it-IT" sz="4300" i="1" dirty="0" err="1"/>
              <a:t>Problem</a:t>
            </a:r>
            <a:r>
              <a:rPr lang="it-IT" sz="4300" i="1" dirty="0"/>
              <a:t> </a:t>
            </a:r>
            <a:r>
              <a:rPr lang="it-IT" sz="4300" dirty="0"/>
              <a:t>(</a:t>
            </a:r>
            <a:r>
              <a:rPr lang="it-IT" sz="4300" i="1" dirty="0"/>
              <a:t>ECDLP</a:t>
            </a:r>
            <a:r>
              <a:rPr lang="it-IT" sz="4300" dirty="0"/>
              <a:t>).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EF71231-8D73-44DD-81FC-EEF1B29AD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88" y="3281510"/>
            <a:ext cx="305752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164511D-6232-4E91-8DF0-62FDD1C9AC1D}"/>
                  </a:ext>
                </a:extLst>
              </p:cNvPr>
              <p:cNvSpPr txBox="1"/>
              <p:nvPr/>
            </p:nvSpPr>
            <p:spPr>
              <a:xfrm>
                <a:off x="4205530" y="4089383"/>
                <a:ext cx="14624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164511D-6232-4E91-8DF0-62FDD1C9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30" y="4089383"/>
                <a:ext cx="14624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C99C0D2-723D-4D06-AD2B-46DCC51A3E2D}"/>
                  </a:ext>
                </a:extLst>
              </p:cNvPr>
              <p:cNvSpPr txBox="1"/>
              <p:nvPr/>
            </p:nvSpPr>
            <p:spPr>
              <a:xfrm>
                <a:off x="6670476" y="4077072"/>
                <a:ext cx="1464632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C99C0D2-723D-4D06-AD2B-46DCC51A3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76" y="4077072"/>
                <a:ext cx="1464632" cy="443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2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Crittografia ellittica - ECDLP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13">
                <a:extLst>
                  <a:ext uri="{FF2B5EF4-FFF2-40B4-BE49-F238E27FC236}">
                    <a16:creationId xmlns:a16="http://schemas.microsoft.com/office/drawing/2014/main" id="{BCD5D5AA-F2A3-43FF-8420-CC85C9B05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827" y="908720"/>
                <a:ext cx="11233249" cy="5472608"/>
              </a:xfrm>
            </p:spPr>
            <p:txBody>
              <a:bodyPr rtlCol="0">
                <a:normAutofit/>
              </a:bodyPr>
              <a:lstStyle/>
              <a:p>
                <a:r>
                  <a:rPr lang="it-IT" sz="4000" dirty="0"/>
                  <a:t>una curva ellittica </a:t>
                </a:r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sz="4000" dirty="0"/>
                  <a:t> su un campo finito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4000" i="1" dirty="0"/>
                  <a:t> </a:t>
                </a:r>
                <a:r>
                  <a:rPr lang="it-IT" sz="4000" dirty="0"/>
                  <a:t>e un punto  </a:t>
                </a:r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4000" dirty="0"/>
                  <a:t> di ordine </a:t>
                </a:r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4000" i="1" dirty="0"/>
                  <a:t>.  </a:t>
                </a:r>
                <a:r>
                  <a:rPr lang="it-IT" sz="4000" dirty="0"/>
                  <a:t>Sia </a:t>
                </a:r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𝑘𝑃</m:t>
                    </m:r>
                  </m:oMath>
                </a14:m>
                <a:r>
                  <a:rPr lang="it-IT" sz="4000" i="1" dirty="0"/>
                  <a:t> </a:t>
                </a:r>
                <a:r>
                  <a:rPr lang="it-IT" sz="4000" dirty="0"/>
                  <a:t>con </a:t>
                </a:r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it-IT" sz="4000" i="1" dirty="0"/>
                  <a:t>. </a:t>
                </a:r>
                <a:r>
                  <a:rPr lang="it-IT" sz="4000" dirty="0"/>
                  <a:t>Allora </a:t>
                </a:r>
                <a14:m>
                  <m:oMath xmlns:m="http://schemas.openxmlformats.org/officeDocument/2006/math"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4000" i="1" dirty="0"/>
                  <a:t> </a:t>
                </a:r>
                <a:r>
                  <a:rPr lang="it-IT" sz="4000" dirty="0"/>
                  <a:t>è il logaritmo discreto di </a:t>
                </a:r>
                <a14:m>
                  <m:oMath xmlns:m="http://schemas.openxmlformats.org/officeDocument/2006/math"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4000" i="1" dirty="0"/>
                  <a:t> </a:t>
                </a:r>
                <a:r>
                  <a:rPr lang="it-IT" sz="4000" dirty="0"/>
                  <a:t>in base </a:t>
                </a:r>
                <a14:m>
                  <m:oMath xmlns:m="http://schemas.openxmlformats.org/officeDocument/2006/math"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sz="4000" i="1" dirty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t-IT" sz="4000" dirty="0">
                    <a:sym typeface="Wingdings" panose="05000000000000000000" pitchFamily="2" charset="2"/>
                  </a:rPr>
                  <a:t>L’ECDLP consiste nel trovare </a:t>
                </a:r>
                <a14:m>
                  <m:oMath xmlns:m="http://schemas.openxmlformats.org/officeDocument/2006/math"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4000" dirty="0"/>
                  <a:t> noti </a:t>
                </a:r>
                <a14:m>
                  <m:oMath xmlns:m="http://schemas.openxmlformats.org/officeDocument/2006/math"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4000" dirty="0"/>
                  <a:t> e </a:t>
                </a:r>
                <a14:m>
                  <m:oMath xmlns:m="http://schemas.openxmlformats.org/officeDocument/2006/math">
                    <m:r>
                      <a:rPr lang="it-IT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sz="4000" dirty="0"/>
                  <a:t>.</a:t>
                </a:r>
              </a:p>
              <a:p>
                <a:r>
                  <a:rPr lang="it-IT" sz="4000" dirty="0"/>
                  <a:t>Il metodo più efficiente per la risoluzione dell’ECDLP è il </a:t>
                </a:r>
                <a14:m>
                  <m:oMath xmlns:m="http://schemas.openxmlformats.org/officeDocument/2006/math">
                    <m:r>
                      <a:rPr lang="it-IT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4000" dirty="0"/>
                  <a:t> di </a:t>
                </a:r>
                <a:r>
                  <a:rPr lang="it-IT" sz="4000" i="1" dirty="0" err="1"/>
                  <a:t>Pollard</a:t>
                </a:r>
                <a:r>
                  <a:rPr lang="it-IT" sz="4000" dirty="0"/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9" name="Segnaposto contenuto 13">
                <a:extLst>
                  <a:ext uri="{FF2B5EF4-FFF2-40B4-BE49-F238E27FC236}">
                    <a16:creationId xmlns:a16="http://schemas.microsoft.com/office/drawing/2014/main" id="{BCD5D5AA-F2A3-43FF-8420-CC85C9B05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7" y="908720"/>
                <a:ext cx="11233249" cy="5472608"/>
              </a:xfrm>
              <a:blipFill>
                <a:blip r:embed="rId3"/>
                <a:stretch>
                  <a:fillRect l="-1465" t="-24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/>
          <a:lstStyle/>
          <a:p>
            <a:pPr rtl="0"/>
            <a:r>
              <a:rPr lang="it-IT" u="sng" dirty="0">
                <a:solidFill>
                  <a:srgbClr val="009898"/>
                </a:solidFill>
              </a:rPr>
              <a:t>Crittografia ellittica – ECDH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9B0268-5864-4374-83B7-1DCC23AE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20" y="1884417"/>
            <a:ext cx="1224136" cy="122413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D913B69-E77C-4223-A3CC-C19CA94C1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957" y="1958997"/>
            <a:ext cx="1152128" cy="115212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2D0852-56B3-4155-94D7-303F6821F2DB}"/>
              </a:ext>
            </a:extLst>
          </p:cNvPr>
          <p:cNvSpPr txBox="1"/>
          <p:nvPr/>
        </p:nvSpPr>
        <p:spPr>
          <a:xfrm>
            <a:off x="1974865" y="1575032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Alice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900295-FB3F-4528-B6A3-5A0967A29C46}"/>
              </a:ext>
            </a:extLst>
          </p:cNvPr>
          <p:cNvSpPr txBox="1"/>
          <p:nvPr/>
        </p:nvSpPr>
        <p:spPr>
          <a:xfrm>
            <a:off x="9984873" y="1537628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726536F-B742-450A-8196-0DB8DC849D66}"/>
                  </a:ext>
                </a:extLst>
              </p:cNvPr>
              <p:cNvSpPr txBox="1"/>
              <p:nvPr/>
            </p:nvSpPr>
            <p:spPr>
              <a:xfrm>
                <a:off x="4870276" y="2060848"/>
                <a:ext cx="30493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726536F-B742-450A-8196-0DB8DC84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276" y="2060848"/>
                <a:ext cx="304936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14A20B43-A9B5-4E85-9744-7880FD42225E}"/>
                  </a:ext>
                </a:extLst>
              </p:cNvPr>
              <p:cNvSpPr txBox="1"/>
              <p:nvPr/>
            </p:nvSpPr>
            <p:spPr>
              <a:xfrm>
                <a:off x="711725" y="3057001"/>
                <a:ext cx="34263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14A20B43-A9B5-4E85-9744-7880FD42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25" y="3057001"/>
                <a:ext cx="34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312EC467-F052-47F1-8D28-048063019E87}"/>
                  </a:ext>
                </a:extLst>
              </p:cNvPr>
              <p:cNvSpPr txBox="1"/>
              <p:nvPr/>
            </p:nvSpPr>
            <p:spPr>
              <a:xfrm>
                <a:off x="8600006" y="3190587"/>
                <a:ext cx="3461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312EC467-F052-47F1-8D28-048063019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06" y="3190587"/>
                <a:ext cx="346171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65DB2CF-5A3E-4BF1-9306-4CCEE944093B}"/>
                  </a:ext>
                </a:extLst>
              </p:cNvPr>
              <p:cNvSpPr txBox="1"/>
              <p:nvPr/>
            </p:nvSpPr>
            <p:spPr>
              <a:xfrm>
                <a:off x="1429005" y="3580221"/>
                <a:ext cx="1991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65DB2CF-5A3E-4BF1-9306-4CCEE9440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05" y="3580221"/>
                <a:ext cx="199176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64FBA739-7305-46BF-8CD0-68361AF1DA8D}"/>
                  </a:ext>
                </a:extLst>
              </p:cNvPr>
              <p:cNvSpPr txBox="1"/>
              <p:nvPr/>
            </p:nvSpPr>
            <p:spPr>
              <a:xfrm>
                <a:off x="9317289" y="3713807"/>
                <a:ext cx="2018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64FBA739-7305-46BF-8CD0-68361AF1D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289" y="3713807"/>
                <a:ext cx="201895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965A7EF-5C6B-4BDE-906B-DDA769014CB4}"/>
                  </a:ext>
                </a:extLst>
              </p:cNvPr>
              <p:cNvSpPr txBox="1"/>
              <p:nvPr/>
            </p:nvSpPr>
            <p:spPr>
              <a:xfrm>
                <a:off x="1662241" y="4257345"/>
                <a:ext cx="15252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it-IT" sz="2800" dirty="0"/>
                  <a:t>)</a:t>
                </a:r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965A7EF-5C6B-4BDE-906B-DDA76901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41" y="4257345"/>
                <a:ext cx="1525289" cy="523220"/>
              </a:xfrm>
              <a:prstGeom prst="rect">
                <a:avLst/>
              </a:prstGeom>
              <a:blipFill>
                <a:blip r:embed="rId10"/>
                <a:stretch>
                  <a:fillRect t="-10465" r="-7200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686132DA-85C8-43AD-A574-A7F03DB32174}"/>
                  </a:ext>
                </a:extLst>
              </p:cNvPr>
              <p:cNvSpPr txBox="1"/>
              <p:nvPr/>
            </p:nvSpPr>
            <p:spPr>
              <a:xfrm>
                <a:off x="9564119" y="4254233"/>
                <a:ext cx="15252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it-IT" sz="2800" dirty="0"/>
                  <a:t>)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686132DA-85C8-43AD-A574-A7F03DB32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119" y="4254233"/>
                <a:ext cx="1525289" cy="523220"/>
              </a:xfrm>
              <a:prstGeom prst="rect">
                <a:avLst/>
              </a:prstGeom>
              <a:blipFill>
                <a:blip r:embed="rId11"/>
                <a:stretch>
                  <a:fillRect t="-11628" r="-7200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ccia a destra 49">
            <a:extLst>
              <a:ext uri="{FF2B5EF4-FFF2-40B4-BE49-F238E27FC236}">
                <a16:creationId xmlns:a16="http://schemas.microsoft.com/office/drawing/2014/main" id="{DFC53E5C-86AD-4D89-96AF-1BACF5D97064}"/>
              </a:ext>
            </a:extLst>
          </p:cNvPr>
          <p:cNvSpPr/>
          <p:nvPr/>
        </p:nvSpPr>
        <p:spPr>
          <a:xfrm>
            <a:off x="5095760" y="3051599"/>
            <a:ext cx="256012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7E3277CE-B692-4FA5-8EF5-134A542D9B0C}"/>
              </a:ext>
            </a:extLst>
          </p:cNvPr>
          <p:cNvSpPr/>
          <p:nvPr/>
        </p:nvSpPr>
        <p:spPr>
          <a:xfrm rot="10800000">
            <a:off x="5095760" y="3908054"/>
            <a:ext cx="256012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D2470624-85CF-462F-86B3-7783D1644CC3}"/>
                  </a:ext>
                </a:extLst>
              </p:cNvPr>
              <p:cNvSpPr txBox="1"/>
              <p:nvPr/>
            </p:nvSpPr>
            <p:spPr>
              <a:xfrm>
                <a:off x="5953110" y="3103063"/>
                <a:ext cx="5562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D2470624-85CF-462F-86B3-7783D1644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10" y="3103063"/>
                <a:ext cx="55624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6A12C0AF-4742-492B-9952-6D7CD93C83B2}"/>
                  </a:ext>
                </a:extLst>
              </p:cNvPr>
              <p:cNvSpPr/>
              <p:nvPr/>
            </p:nvSpPr>
            <p:spPr>
              <a:xfrm>
                <a:off x="5948427" y="3951717"/>
                <a:ext cx="660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6A12C0AF-4742-492B-9952-6D7CD93C8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427" y="3951717"/>
                <a:ext cx="660694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03E395DA-01C7-41B2-B42B-45E7AD8B8452}"/>
                  </a:ext>
                </a:extLst>
              </p:cNvPr>
              <p:cNvSpPr txBox="1"/>
              <p:nvPr/>
            </p:nvSpPr>
            <p:spPr>
              <a:xfrm>
                <a:off x="1728943" y="4815506"/>
                <a:ext cx="9137630" cy="536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it-IT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it-IT" sz="2800" dirty="0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sz="2800" dirty="0"/>
                      <m:t> 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it-IT" sz="2800" dirty="0"/>
                      <m:t> </m:t>
                    </m:r>
                    <m:sSubSup>
                      <m:sSub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it-IT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03E395DA-01C7-41B2-B42B-45E7AD8B8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43" y="4815506"/>
                <a:ext cx="9137630" cy="5369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3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Implementazione ECDH in Java</a:t>
            </a:r>
          </a:p>
        </p:txBody>
      </p:sp>
      <p:sp>
        <p:nvSpPr>
          <p:cNvPr id="9" name="Segnaposto contenuto 13">
            <a:extLst>
              <a:ext uri="{FF2B5EF4-FFF2-40B4-BE49-F238E27FC236}">
                <a16:creationId xmlns:a16="http://schemas.microsoft.com/office/drawing/2014/main" id="{BCD5D5AA-F2A3-43FF-8420-CC85C9B0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836712"/>
            <a:ext cx="11089232" cy="5472608"/>
          </a:xfrm>
        </p:spPr>
        <p:txBody>
          <a:bodyPr rtlCol="0">
            <a:normAutofit/>
          </a:bodyPr>
          <a:lstStyle/>
          <a:p>
            <a:r>
              <a:rPr lang="it-IT" sz="4000" dirty="0"/>
              <a:t>Scopo del sistema software</a:t>
            </a:r>
          </a:p>
          <a:p>
            <a:r>
              <a:rPr lang="it-IT" sz="4000" dirty="0"/>
              <a:t>Requisiti</a:t>
            </a:r>
          </a:p>
          <a:p>
            <a:r>
              <a:rPr lang="it-IT" sz="4000" dirty="0">
                <a:sym typeface="Wingdings" panose="05000000000000000000" pitchFamily="2" charset="2"/>
              </a:rPr>
              <a:t>Classi individuate</a:t>
            </a:r>
          </a:p>
          <a:p>
            <a:pPr marL="377886" lvl="1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B7C728-7118-416B-828B-C01DCB6A0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624024"/>
            <a:ext cx="6973914" cy="49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Implementazione ECDH in Java</a:t>
            </a:r>
          </a:p>
        </p:txBody>
      </p:sp>
      <p:sp>
        <p:nvSpPr>
          <p:cNvPr id="9" name="Segnaposto contenuto 13">
            <a:extLst>
              <a:ext uri="{FF2B5EF4-FFF2-40B4-BE49-F238E27FC236}">
                <a16:creationId xmlns:a16="http://schemas.microsoft.com/office/drawing/2014/main" id="{BCD5D5AA-F2A3-43FF-8420-CC85C9B0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836712"/>
            <a:ext cx="11089232" cy="5472608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200C64-194E-4040-8AB8-A11A1FF8B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00" y="754816"/>
            <a:ext cx="6332379" cy="5941218"/>
          </a:xfrm>
          <a:prstGeom prst="rect">
            <a:avLst/>
          </a:prstGeom>
        </p:spPr>
      </p:pic>
      <p:sp>
        <p:nvSpPr>
          <p:cNvPr id="7" name="Segnaposto contenuto 13">
            <a:extLst>
              <a:ext uri="{FF2B5EF4-FFF2-40B4-BE49-F238E27FC236}">
                <a16:creationId xmlns:a16="http://schemas.microsoft.com/office/drawing/2014/main" id="{2C65623A-12EC-465B-B968-9D80EA316480}"/>
              </a:ext>
            </a:extLst>
          </p:cNvPr>
          <p:cNvSpPr txBox="1">
            <a:spLocks/>
          </p:cNvSpPr>
          <p:nvPr/>
        </p:nvSpPr>
        <p:spPr>
          <a:xfrm>
            <a:off x="698004" y="1385392"/>
            <a:ext cx="5252392" cy="54726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dirty="0">
                <a:sym typeface="Wingdings" panose="05000000000000000000" pitchFamily="2" charset="2"/>
              </a:rPr>
              <a:t>Diagramma di sequenza </a:t>
            </a:r>
            <a:r>
              <a:rPr lang="it-IT" sz="4000" i="1" dirty="0">
                <a:sym typeface="Wingdings" panose="05000000000000000000" pitchFamily="2" charset="2"/>
              </a:rPr>
              <a:t>«</a:t>
            </a:r>
            <a:r>
              <a:rPr lang="it-IT" sz="4000" i="1" dirty="0">
                <a:solidFill>
                  <a:srgbClr val="009595"/>
                </a:solidFill>
                <a:sym typeface="Wingdings" panose="05000000000000000000" pitchFamily="2" charset="2"/>
              </a:rPr>
              <a:t>Lato Client</a:t>
            </a:r>
            <a:r>
              <a:rPr lang="it-IT" sz="4000" i="1" dirty="0">
                <a:sym typeface="Wingdings" panose="05000000000000000000" pitchFamily="2" charset="2"/>
              </a:rPr>
              <a:t>»</a:t>
            </a:r>
            <a:endParaRPr lang="it-IT" sz="18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4000" dirty="0">
                <a:sym typeface="Wingdings" panose="05000000000000000000" pitchFamily="2" charset="2"/>
              </a:rPr>
              <a:t>Generazione delle chiavi</a:t>
            </a:r>
          </a:p>
          <a:p>
            <a:pPr lvl="1"/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Implementazione ECDH in Java</a:t>
            </a:r>
          </a:p>
        </p:txBody>
      </p:sp>
      <p:sp>
        <p:nvSpPr>
          <p:cNvPr id="9" name="Segnaposto contenuto 13">
            <a:extLst>
              <a:ext uri="{FF2B5EF4-FFF2-40B4-BE49-F238E27FC236}">
                <a16:creationId xmlns:a16="http://schemas.microsoft.com/office/drawing/2014/main" id="{BCD5D5AA-F2A3-43FF-8420-CC85C9B0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836712"/>
            <a:ext cx="11089232" cy="5472608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sp>
        <p:nvSpPr>
          <p:cNvPr id="7" name="Segnaposto contenuto 13">
            <a:extLst>
              <a:ext uri="{FF2B5EF4-FFF2-40B4-BE49-F238E27FC236}">
                <a16:creationId xmlns:a16="http://schemas.microsoft.com/office/drawing/2014/main" id="{2C65623A-12EC-465B-B968-9D80EA316480}"/>
              </a:ext>
            </a:extLst>
          </p:cNvPr>
          <p:cNvSpPr txBox="1">
            <a:spLocks/>
          </p:cNvSpPr>
          <p:nvPr/>
        </p:nvSpPr>
        <p:spPr>
          <a:xfrm>
            <a:off x="981844" y="918608"/>
            <a:ext cx="12025335" cy="54726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dirty="0">
                <a:sym typeface="Wingdings" panose="05000000000000000000" pitchFamily="2" charset="2"/>
              </a:rPr>
              <a:t>Diagramma di sequenza </a:t>
            </a:r>
            <a:r>
              <a:rPr lang="it-IT" sz="4000" i="1" dirty="0">
                <a:sym typeface="Wingdings" panose="05000000000000000000" pitchFamily="2" charset="2"/>
              </a:rPr>
              <a:t>«</a:t>
            </a:r>
            <a:r>
              <a:rPr lang="it-IT" sz="4000" i="1" dirty="0">
                <a:solidFill>
                  <a:srgbClr val="009595"/>
                </a:solidFill>
                <a:sym typeface="Wingdings" panose="05000000000000000000" pitchFamily="2" charset="2"/>
              </a:rPr>
              <a:t>Lato Client</a:t>
            </a:r>
            <a:r>
              <a:rPr lang="it-IT" sz="4000" i="1" dirty="0">
                <a:sym typeface="Wingdings" panose="05000000000000000000" pitchFamily="2" charset="2"/>
              </a:rPr>
              <a:t>»</a:t>
            </a:r>
            <a:endParaRPr lang="it-IT" sz="18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4000" dirty="0">
                <a:sym typeface="Wingdings" panose="05000000000000000000" pitchFamily="2" charset="2"/>
              </a:rPr>
              <a:t>Connessione con il Server e Scambio delle chiavi pubbliche </a:t>
            </a:r>
          </a:p>
          <a:p>
            <a:pPr lvl="1"/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368FF5-49AA-4096-B701-5C1237916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3097433"/>
            <a:ext cx="8784976" cy="33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Obiettivo della tesi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8A798-D2D8-47C0-94ED-00919ACD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844824"/>
            <a:ext cx="10780187" cy="4536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4000" dirty="0"/>
              <a:t>Realizzare un sistema software che consentisse a due processi distinti di stabilire una chiave segreta condivisa attraverso un canale di comunicazione insicuro, utilizzando l’</a:t>
            </a:r>
            <a:r>
              <a:rPr lang="it-IT" sz="4000" i="1" dirty="0" err="1">
                <a:solidFill>
                  <a:srgbClr val="009595"/>
                </a:solidFill>
              </a:rPr>
              <a:t>Elliptic</a:t>
            </a:r>
            <a:r>
              <a:rPr lang="it-IT" sz="4000" i="1" dirty="0">
                <a:solidFill>
                  <a:srgbClr val="009595"/>
                </a:solidFill>
              </a:rPr>
              <a:t> Curve </a:t>
            </a:r>
            <a:r>
              <a:rPr lang="it-IT" sz="4000" i="1" dirty="0" err="1">
                <a:solidFill>
                  <a:srgbClr val="009595"/>
                </a:solidFill>
              </a:rPr>
              <a:t>Diffie</a:t>
            </a:r>
            <a:r>
              <a:rPr lang="it-IT" sz="4000" i="1" dirty="0">
                <a:solidFill>
                  <a:srgbClr val="009595"/>
                </a:solidFill>
              </a:rPr>
              <a:t> </a:t>
            </a:r>
            <a:r>
              <a:rPr lang="it-IT" sz="4000" i="1" dirty="0" err="1">
                <a:solidFill>
                  <a:srgbClr val="009595"/>
                </a:solidFill>
              </a:rPr>
              <a:t>Hellman</a:t>
            </a:r>
            <a:r>
              <a:rPr lang="it-IT" sz="4000" i="1" dirty="0">
                <a:solidFill>
                  <a:srgbClr val="009595"/>
                </a:solidFill>
              </a:rPr>
              <a:t> </a:t>
            </a:r>
            <a:r>
              <a:rPr lang="it-IT" sz="4000" dirty="0"/>
              <a:t>(ECDH).</a:t>
            </a:r>
          </a:p>
        </p:txBody>
      </p:sp>
    </p:spTree>
    <p:extLst>
      <p:ext uri="{BB962C8B-B14F-4D97-AF65-F5344CB8AC3E}">
        <p14:creationId xmlns:p14="http://schemas.microsoft.com/office/powerpoint/2010/main" val="20905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Implementazione ECDH in Java</a:t>
            </a:r>
          </a:p>
        </p:txBody>
      </p:sp>
      <p:sp>
        <p:nvSpPr>
          <p:cNvPr id="9" name="Segnaposto contenuto 13">
            <a:extLst>
              <a:ext uri="{FF2B5EF4-FFF2-40B4-BE49-F238E27FC236}">
                <a16:creationId xmlns:a16="http://schemas.microsoft.com/office/drawing/2014/main" id="{BCD5D5AA-F2A3-43FF-8420-CC85C9B0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836712"/>
            <a:ext cx="11089232" cy="5472608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sp>
        <p:nvSpPr>
          <p:cNvPr id="7" name="Segnaposto contenuto 13">
            <a:extLst>
              <a:ext uri="{FF2B5EF4-FFF2-40B4-BE49-F238E27FC236}">
                <a16:creationId xmlns:a16="http://schemas.microsoft.com/office/drawing/2014/main" id="{2C65623A-12EC-465B-B968-9D80EA316480}"/>
              </a:ext>
            </a:extLst>
          </p:cNvPr>
          <p:cNvSpPr txBox="1">
            <a:spLocks/>
          </p:cNvSpPr>
          <p:nvPr/>
        </p:nvSpPr>
        <p:spPr>
          <a:xfrm>
            <a:off x="981845" y="918608"/>
            <a:ext cx="11089232" cy="54726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dirty="0">
                <a:sym typeface="Wingdings" panose="05000000000000000000" pitchFamily="2" charset="2"/>
              </a:rPr>
              <a:t>Diagramma di sequenza </a:t>
            </a:r>
            <a:r>
              <a:rPr lang="it-IT" sz="4000" i="1" dirty="0">
                <a:sym typeface="Wingdings" panose="05000000000000000000" pitchFamily="2" charset="2"/>
              </a:rPr>
              <a:t>«</a:t>
            </a:r>
            <a:r>
              <a:rPr lang="it-IT" sz="4000" i="1" dirty="0">
                <a:solidFill>
                  <a:srgbClr val="009595"/>
                </a:solidFill>
                <a:sym typeface="Wingdings" panose="05000000000000000000" pitchFamily="2" charset="2"/>
              </a:rPr>
              <a:t>Lato Client</a:t>
            </a:r>
            <a:r>
              <a:rPr lang="it-IT" sz="4000" i="1" dirty="0">
                <a:sym typeface="Wingdings" panose="05000000000000000000" pitchFamily="2" charset="2"/>
              </a:rPr>
              <a:t>»</a:t>
            </a:r>
            <a:endParaRPr lang="it-IT" sz="18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4000" dirty="0">
                <a:sym typeface="Wingdings" panose="05000000000000000000" pitchFamily="2" charset="2"/>
              </a:rPr>
              <a:t>Validazione della chiave pubblica ricevuta e generazione della chiave segreta condivisa</a:t>
            </a:r>
          </a:p>
          <a:p>
            <a:pPr lvl="1"/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917B113-3370-4486-930B-95203FD7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82" y="3095952"/>
            <a:ext cx="9182058" cy="32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4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Implementazione ECDH in Java</a:t>
            </a:r>
          </a:p>
        </p:txBody>
      </p:sp>
      <p:sp>
        <p:nvSpPr>
          <p:cNvPr id="9" name="Segnaposto contenuto 13">
            <a:extLst>
              <a:ext uri="{FF2B5EF4-FFF2-40B4-BE49-F238E27FC236}">
                <a16:creationId xmlns:a16="http://schemas.microsoft.com/office/drawing/2014/main" id="{BCD5D5AA-F2A3-43FF-8420-CC85C9B0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836712"/>
            <a:ext cx="11089232" cy="5472608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sp>
        <p:nvSpPr>
          <p:cNvPr id="7" name="Segnaposto contenuto 13">
            <a:extLst>
              <a:ext uri="{FF2B5EF4-FFF2-40B4-BE49-F238E27FC236}">
                <a16:creationId xmlns:a16="http://schemas.microsoft.com/office/drawing/2014/main" id="{2C65623A-12EC-465B-B968-9D80EA316480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9428723" cy="54726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dirty="0">
                <a:sym typeface="Wingdings" panose="05000000000000000000" pitchFamily="2" charset="2"/>
              </a:rPr>
              <a:t>Diagramma di sequenza </a:t>
            </a:r>
            <a:r>
              <a:rPr lang="it-IT" sz="4000" i="1" dirty="0">
                <a:sym typeface="Wingdings" panose="05000000000000000000" pitchFamily="2" charset="2"/>
              </a:rPr>
              <a:t>«</a:t>
            </a:r>
            <a:r>
              <a:rPr lang="it-IT" sz="4000" i="1" dirty="0">
                <a:solidFill>
                  <a:srgbClr val="009595"/>
                </a:solidFill>
                <a:sym typeface="Wingdings" panose="05000000000000000000" pitchFamily="2" charset="2"/>
              </a:rPr>
              <a:t>Lato Server</a:t>
            </a:r>
            <a:r>
              <a:rPr lang="it-IT" sz="4000" i="1" dirty="0">
                <a:sym typeface="Wingdings" panose="05000000000000000000" pitchFamily="2" charset="2"/>
              </a:rPr>
              <a:t>»</a:t>
            </a:r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  <a:p>
            <a:pPr marL="0" indent="0" algn="just">
              <a:buFont typeface="Arial" pitchFamily="34" charset="0"/>
              <a:buNone/>
            </a:pP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2256AD-4485-4AB1-9F81-B644F69C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9" y="1556792"/>
            <a:ext cx="8784976" cy="50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2">
            <a:extLst>
              <a:ext uri="{FF2B5EF4-FFF2-40B4-BE49-F238E27FC236}">
                <a16:creationId xmlns:a16="http://schemas.microsoft.com/office/drawing/2014/main" id="{A62DBF78-6891-4E25-B5CF-D5B0C2BE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Implementazione ECDH in Java</a:t>
            </a:r>
          </a:p>
        </p:txBody>
      </p:sp>
      <p:pic>
        <p:nvPicPr>
          <p:cNvPr id="14" name="Presentazione - Made with Clipchamp">
            <a:hlinkClick r:id="" action="ppaction://media"/>
            <a:extLst>
              <a:ext uri="{FF2B5EF4-FFF2-40B4-BE49-F238E27FC236}">
                <a16:creationId xmlns:a16="http://schemas.microsoft.com/office/drawing/2014/main" id="{A1798A4B-5C3F-4BBC-A8C9-C67E38F543A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Segnalibro 1" time="0"/>
                  </p14:bmkLst>
                </p14:media>
              </p:ext>
            </p:extLst>
          </p:nvPr>
        </p:nvPicPr>
        <p:blipFill rotWithShape="1">
          <a:blip r:embed="rId4"/>
          <a:srcRect t="2" b="5482"/>
          <a:stretch/>
        </p:blipFill>
        <p:spPr>
          <a:xfrm>
            <a:off x="1053852" y="754816"/>
            <a:ext cx="10479913" cy="5580000"/>
          </a:xfrm>
          <a:ln>
            <a:noFill/>
          </a:ln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B5CA25DD-E72E-43CC-9456-5AE731A04333}"/>
              </a:ext>
            </a:extLst>
          </p:cNvPr>
          <p:cNvSpPr/>
          <p:nvPr/>
        </p:nvSpPr>
        <p:spPr>
          <a:xfrm>
            <a:off x="1053852" y="2163916"/>
            <a:ext cx="82089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48D7B19-5E08-4504-86DC-69FFEB5934C7}"/>
              </a:ext>
            </a:extLst>
          </p:cNvPr>
          <p:cNvSpPr/>
          <p:nvPr/>
        </p:nvSpPr>
        <p:spPr>
          <a:xfrm>
            <a:off x="1053852" y="4869160"/>
            <a:ext cx="82089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42893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Implementazione ECDH in Java – Test effettuati </a:t>
            </a:r>
          </a:p>
        </p:txBody>
      </p:sp>
      <p:sp>
        <p:nvSpPr>
          <p:cNvPr id="9" name="Segnaposto contenuto 13">
            <a:extLst>
              <a:ext uri="{FF2B5EF4-FFF2-40B4-BE49-F238E27FC236}">
                <a16:creationId xmlns:a16="http://schemas.microsoft.com/office/drawing/2014/main" id="{BCD5D5AA-F2A3-43FF-8420-CC85C9B0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731" y="773843"/>
            <a:ext cx="10145609" cy="5472608"/>
          </a:xfrm>
        </p:spPr>
        <p:txBody>
          <a:bodyPr rtlCol="0">
            <a:normAutofit/>
          </a:bodyPr>
          <a:lstStyle/>
          <a:p>
            <a:r>
              <a:rPr lang="it-IT" sz="4000" dirty="0">
                <a:sym typeface="Wingdings" panose="05000000000000000000" pitchFamily="2" charset="2"/>
              </a:rPr>
              <a:t>Corretto funzionamento dell’applicazione:</a:t>
            </a:r>
          </a:p>
          <a:p>
            <a:pPr marL="0" indent="0" algn="ctr">
              <a:buNone/>
            </a:pPr>
            <a:r>
              <a:rPr lang="it-IT" sz="4000" i="1" dirty="0">
                <a:sym typeface="Wingdings" panose="05000000000000000000" pitchFamily="2" charset="2"/>
              </a:rPr>
              <a:t>Chiave segreta Client = Chiave segreta Server.</a:t>
            </a:r>
            <a:endParaRPr lang="it-IT" sz="4000" dirty="0">
              <a:sym typeface="Wingdings" panose="05000000000000000000" pitchFamily="2" charset="2"/>
            </a:endParaRPr>
          </a:p>
          <a:p>
            <a:pPr algn="just"/>
            <a:r>
              <a:rPr lang="it-IT" sz="4000" dirty="0">
                <a:sym typeface="Wingdings" panose="05000000000000000000" pitchFamily="2" charset="2"/>
              </a:rPr>
              <a:t>Per verificare il corretto funzionamento dell’applicazione è stata creata una classe </a:t>
            </a:r>
            <a:r>
              <a:rPr lang="it-IT" sz="4000" i="1" dirty="0">
                <a:sym typeface="Wingdings" panose="05000000000000000000" pitchFamily="2" charset="2"/>
              </a:rPr>
              <a:t>Test.</a:t>
            </a:r>
          </a:p>
          <a:p>
            <a:pPr algn="just"/>
            <a:r>
              <a:rPr lang="it-IT" sz="4000" dirty="0">
                <a:sym typeface="Wingdings" panose="05000000000000000000" pitchFamily="2" charset="2"/>
              </a:rPr>
              <a:t>Due test effettuati:</a:t>
            </a:r>
          </a:p>
          <a:p>
            <a:pPr marL="720786" lvl="1" indent="-342900">
              <a:buSzPct val="100000"/>
              <a:buFont typeface="+mj-lt"/>
              <a:buAutoNum type="arabicPeriod"/>
            </a:pPr>
            <a:r>
              <a:rPr lang="it-IT" sz="4000" dirty="0">
                <a:sym typeface="Wingdings" panose="05000000000000000000" pitchFamily="2" charset="2"/>
              </a:rPr>
              <a:t>1000 vs 1</a:t>
            </a:r>
          </a:p>
          <a:p>
            <a:pPr marL="720786" lvl="1" indent="-342900">
              <a:buSzPct val="100000"/>
              <a:buFont typeface="+mj-lt"/>
              <a:buAutoNum type="arabicPeriod"/>
            </a:pPr>
            <a:r>
              <a:rPr lang="it-IT" sz="4000" i="1" dirty="0">
                <a:sym typeface="Wingdings" panose="05000000000000000000" pitchFamily="2" charset="2"/>
              </a:rPr>
              <a:t>Client </a:t>
            </a:r>
            <a:r>
              <a:rPr lang="it-IT" sz="4000" dirty="0">
                <a:sym typeface="Wingdings" panose="05000000000000000000" pitchFamily="2" charset="2"/>
              </a:rPr>
              <a:t>e </a:t>
            </a:r>
            <a:r>
              <a:rPr lang="it-IT" sz="4000" i="1" dirty="0">
                <a:sym typeface="Wingdings" panose="05000000000000000000" pitchFamily="2" charset="2"/>
              </a:rPr>
              <a:t>Server </a:t>
            </a:r>
            <a:r>
              <a:rPr lang="it-IT" sz="4000" dirty="0">
                <a:sym typeface="Wingdings" panose="05000000000000000000" pitchFamily="2" charset="2"/>
              </a:rPr>
              <a:t>in esecuzione su due macchine distinte. Risultati del test in figura.</a:t>
            </a:r>
            <a:endParaRPr lang="it-IT" sz="4000" i="1" dirty="0">
              <a:sym typeface="Wingdings" panose="05000000000000000000" pitchFamily="2" charset="2"/>
            </a:endParaRPr>
          </a:p>
          <a:p>
            <a:pPr marL="720786" lvl="1" indent="-342900">
              <a:buSzPct val="100000"/>
              <a:buFont typeface="+mj-lt"/>
              <a:buAutoNum type="arabicPeriod"/>
            </a:pPr>
            <a:endParaRPr lang="it-IT" sz="2000" dirty="0">
              <a:sym typeface="Wingdings" panose="05000000000000000000" pitchFamily="2" charset="2"/>
            </a:endParaRPr>
          </a:p>
          <a:p>
            <a:pPr lvl="1"/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sz="1800" dirty="0">
              <a:sym typeface="Wingdings" panose="05000000000000000000" pitchFamily="2" charset="2"/>
            </a:endParaRPr>
          </a:p>
          <a:p>
            <a:pPr lvl="1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64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Implementazione ECDH in Java – Test Effettuati</a:t>
            </a:r>
          </a:p>
        </p:txBody>
      </p:sp>
      <p:sp>
        <p:nvSpPr>
          <p:cNvPr id="9" name="Segnaposto contenuto 13">
            <a:extLst>
              <a:ext uri="{FF2B5EF4-FFF2-40B4-BE49-F238E27FC236}">
                <a16:creationId xmlns:a16="http://schemas.microsoft.com/office/drawing/2014/main" id="{BCD5D5AA-F2A3-43FF-8420-CC85C9B0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836712"/>
            <a:ext cx="11089232" cy="5472608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B412D0-2AAB-46F2-A114-C2C30F433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801180"/>
            <a:ext cx="8366682" cy="29097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931FF8-488B-4452-AE85-DA1BCE503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2" y="3806167"/>
            <a:ext cx="8281662" cy="274265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914B9B2-EA59-4894-98A9-196464FAD62F}"/>
              </a:ext>
            </a:extLst>
          </p:cNvPr>
          <p:cNvSpPr/>
          <p:nvPr/>
        </p:nvSpPr>
        <p:spPr>
          <a:xfrm>
            <a:off x="1799528" y="2915753"/>
            <a:ext cx="7895283" cy="650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C0A53ED-FC06-4E5A-B95D-53083FEDBA58}"/>
              </a:ext>
            </a:extLst>
          </p:cNvPr>
          <p:cNvSpPr/>
          <p:nvPr/>
        </p:nvSpPr>
        <p:spPr>
          <a:xfrm>
            <a:off x="1917948" y="5773246"/>
            <a:ext cx="7895283" cy="650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32768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2">
            <a:extLst>
              <a:ext uri="{FF2B5EF4-FFF2-40B4-BE49-F238E27FC236}">
                <a16:creationId xmlns:a16="http://schemas.microsoft.com/office/drawing/2014/main" id="{36B9B403-7429-4DEF-9BA1-99D4A4D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69592"/>
            <a:ext cx="10360501" cy="685224"/>
          </a:xfrm>
        </p:spPr>
        <p:txBody>
          <a:bodyPr rtlCol="0">
            <a:normAutofit/>
          </a:bodyPr>
          <a:lstStyle/>
          <a:p>
            <a:pPr rtl="0"/>
            <a:r>
              <a:rPr lang="it-IT" sz="4000" u="sng" dirty="0">
                <a:solidFill>
                  <a:srgbClr val="009898"/>
                </a:solidFill>
              </a:rPr>
              <a:t>Conclusioni</a:t>
            </a:r>
          </a:p>
        </p:txBody>
      </p:sp>
      <p:sp>
        <p:nvSpPr>
          <p:cNvPr id="11" name="Segnaposto contenuto 13">
            <a:extLst>
              <a:ext uri="{FF2B5EF4-FFF2-40B4-BE49-F238E27FC236}">
                <a16:creationId xmlns:a16="http://schemas.microsoft.com/office/drawing/2014/main" id="{9EEAEF69-3AF4-4D52-8107-AA283DA6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908720"/>
            <a:ext cx="11089232" cy="5472608"/>
          </a:xfrm>
        </p:spPr>
        <p:txBody>
          <a:bodyPr rtlCol="0">
            <a:normAutofit/>
          </a:bodyPr>
          <a:lstStyle/>
          <a:p>
            <a:r>
              <a:rPr lang="it-IT" sz="4000" dirty="0"/>
              <a:t>Possibili sviluppi futuri del sistema software:</a:t>
            </a:r>
          </a:p>
          <a:p>
            <a:pPr lvl="1"/>
            <a:r>
              <a:rPr lang="it-IT" sz="4000" dirty="0"/>
              <a:t>Migliorare l’efficienza degli metodi implementati;</a:t>
            </a:r>
          </a:p>
          <a:p>
            <a:pPr lvl="1"/>
            <a:r>
              <a:rPr lang="it-IT" sz="4000" dirty="0"/>
              <a:t>Inserire nuove funzionalità (Es. meccanismo di autenticazione basato su ECDSA);</a:t>
            </a:r>
          </a:p>
          <a:p>
            <a:pPr lvl="1"/>
            <a:r>
              <a:rPr lang="it-IT" sz="4000" dirty="0"/>
              <a:t>Renderlo parte di un sistema più complesso.</a:t>
            </a:r>
          </a:p>
          <a:p>
            <a:pPr marL="0" indent="0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3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13">
            <a:extLst>
              <a:ext uri="{FF2B5EF4-FFF2-40B4-BE49-F238E27FC236}">
                <a16:creationId xmlns:a16="http://schemas.microsoft.com/office/drawing/2014/main" id="{9EEAEF69-3AF4-4D52-8107-AA283DA6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980728"/>
            <a:ext cx="11089232" cy="5472608"/>
          </a:xfrm>
        </p:spPr>
        <p:txBody>
          <a:bodyPr rtlCol="0">
            <a:normAutofit/>
          </a:bodyPr>
          <a:lstStyle/>
          <a:p>
            <a:pPr lvl="1" algn="ctr"/>
            <a:endParaRPr lang="it-IT" sz="1800" dirty="0"/>
          </a:p>
          <a:p>
            <a:pPr lvl="1" algn="ctr"/>
            <a:endParaRPr lang="it-IT" sz="1800" dirty="0"/>
          </a:p>
          <a:p>
            <a:pPr lvl="1" algn="ctr"/>
            <a:endParaRPr lang="it-IT" sz="1800" dirty="0"/>
          </a:p>
          <a:p>
            <a:pPr lvl="1" algn="ctr"/>
            <a:endParaRPr lang="it-IT" sz="1800" dirty="0"/>
          </a:p>
          <a:p>
            <a:pPr marL="377886" lvl="1" indent="0" algn="ctr">
              <a:buNone/>
            </a:pPr>
            <a:r>
              <a:rPr lang="it-IT" sz="6600" dirty="0"/>
              <a:t>Grazie per l’attenzione!</a:t>
            </a:r>
          </a:p>
          <a:p>
            <a:pPr marL="0" indent="0">
              <a:buNone/>
            </a:pPr>
            <a:endParaRPr lang="it-IT" sz="2200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88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Di cosa parleremo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8A798-D2D8-47C0-94ED-00919ACD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340768"/>
            <a:ext cx="10780187" cy="4536504"/>
          </a:xfrm>
        </p:spPr>
        <p:txBody>
          <a:bodyPr>
            <a:normAutofit/>
          </a:bodyPr>
          <a:lstStyle/>
          <a:p>
            <a:pPr algn="just"/>
            <a:r>
              <a:rPr lang="it-IT" sz="4000" dirty="0"/>
              <a:t>Curve ellittiche</a:t>
            </a:r>
          </a:p>
          <a:p>
            <a:pPr lvl="1" algn="just"/>
            <a:r>
              <a:rPr lang="it-IT" sz="3600" dirty="0"/>
              <a:t>Definizione e legge di gruppo</a:t>
            </a:r>
          </a:p>
          <a:p>
            <a:pPr lvl="1" algn="just"/>
            <a:r>
              <a:rPr lang="it-IT" sz="3600" dirty="0"/>
              <a:t>Moltiplicazione scalare</a:t>
            </a:r>
          </a:p>
          <a:p>
            <a:pPr lvl="1" algn="just"/>
            <a:r>
              <a:rPr lang="it-IT" sz="3600" dirty="0"/>
              <a:t>Curve ellittiche su campi finiti</a:t>
            </a:r>
          </a:p>
          <a:p>
            <a:pPr algn="just"/>
            <a:r>
              <a:rPr lang="it-IT" sz="4000" dirty="0"/>
              <a:t>Crittografia ellittica</a:t>
            </a:r>
            <a:r>
              <a:rPr lang="it-IT" sz="3600" dirty="0"/>
              <a:t> ed ECDH</a:t>
            </a:r>
          </a:p>
          <a:p>
            <a:pPr algn="just"/>
            <a:r>
              <a:rPr lang="it-IT" sz="3600" dirty="0"/>
              <a:t>Implementazione ECDH in Java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29226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88640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Curve Ellittiche </a:t>
            </a:r>
            <a:endParaRPr lang="it-IT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218A798-D2D8-47C0-94ED-00919ACD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820" y="822723"/>
                <a:ext cx="11715131" cy="4536504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con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e con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+27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it-IT" dirty="0">
                    <a:ea typeface="Cambria Math" panose="02040503050406030204" pitchFamily="18" charset="0"/>
                  </a:rPr>
                  <a:t>Punto all’infinito </a:t>
                </a:r>
                <a:r>
                  <a:rPr lang="it-IT" i="1" dirty="0">
                    <a:ea typeface="Cambria Math" panose="02040503050406030204" pitchFamily="18" charset="0"/>
                  </a:rPr>
                  <a:t>O</a:t>
                </a:r>
                <a:endParaRPr lang="it-IT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sz="40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218A798-D2D8-47C0-94ED-00919ACD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820" y="822723"/>
                <a:ext cx="11715131" cy="4536504"/>
              </a:xfrm>
              <a:blipFill>
                <a:blip r:embed="rId2"/>
                <a:stretch>
                  <a:fillRect l="-677" t="-1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246BFEF8-65CE-442F-B3F1-58C99823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91" y="2147148"/>
            <a:ext cx="4265019" cy="42650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B428B1E-D4BD-4208-BE6E-F4A8A9C10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147148"/>
            <a:ext cx="4265019" cy="42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Curve Ellittiche – Legge di Gruppo</a:t>
            </a:r>
            <a:endParaRPr lang="it-IT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218A798-D2D8-47C0-94ED-00919ACD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232" y="1340768"/>
                <a:ext cx="10780187" cy="453650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Operazione binaria +</a:t>
                </a:r>
                <a:endParaRPr lang="it-IT" sz="4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it-IT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it-IT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it-IT" sz="40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it-IT" sz="4000" dirty="0"/>
                  <a:t>Verifica gli assiomi di gruppo e la proprietà commutativa</a:t>
                </a:r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ctr">
                  <a:buNone/>
                </a:pPr>
                <a:r>
                  <a:rPr lang="it-IT" sz="4000" dirty="0">
                    <a:solidFill>
                      <a:srgbClr val="009595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4000" dirty="0">
                    <a:sym typeface="Wingdings" panose="05000000000000000000" pitchFamily="2" charset="2"/>
                  </a:rPr>
                  <a:t> </a:t>
                </a:r>
                <a:r>
                  <a:rPr lang="it-IT" sz="4000" i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it-IT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it-I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it-IT" sz="4000" i="1" dirty="0"/>
                  <a:t> </a:t>
                </a:r>
                <a:r>
                  <a:rPr lang="it-IT" sz="4000" dirty="0"/>
                  <a:t>è un gruppo Abeliano.</a:t>
                </a:r>
                <a:endParaRPr lang="it-IT" sz="4000" i="1" dirty="0"/>
              </a:p>
              <a:p>
                <a:pPr marL="0" indent="0" algn="ctr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218A798-D2D8-47C0-94ED-00919ACD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232" y="1340768"/>
                <a:ext cx="10780187" cy="4536504"/>
              </a:xfrm>
              <a:blipFill>
                <a:blip r:embed="rId2"/>
                <a:stretch>
                  <a:fillRect l="-1526" t="-3495" r="-1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67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Curve Ellittiche – Legge di Gruppo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8A798-D2D8-47C0-94ED-00919ACD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32" y="1340768"/>
            <a:ext cx="10780187" cy="4536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321183-74F8-4ACF-8DFF-022EE3A12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02" y="1184259"/>
            <a:ext cx="5217922" cy="5298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5BAC6281-61AC-4129-91C0-6B33E9582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178" y="1612257"/>
                <a:ext cx="5078319" cy="775363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Caso </a:t>
                </a:r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it-IT" sz="4000" dirty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</p:txBody>
          </p:sp>
        </mc:Choice>
        <mc:Fallback xmlns="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5BAC6281-61AC-4129-91C0-6B33E958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78" y="1612257"/>
                <a:ext cx="5078319" cy="775363"/>
              </a:xfrm>
              <a:prstGeom prst="rect">
                <a:avLst/>
              </a:prstGeom>
              <a:blipFill>
                <a:blip r:embed="rId3"/>
                <a:stretch>
                  <a:fillRect l="-3721" t="-19531" b="-179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3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Curve Ellittiche – Legge di Gruppo</a:t>
            </a:r>
            <a:endParaRPr lang="it-IT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218A798-D2D8-47C0-94ED-00919ACD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412776"/>
                <a:ext cx="4198084" cy="453650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4000" dirty="0"/>
                  <a:t>Si traccia la retta passante in </a:t>
                </a:r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it-IT" sz="40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218A798-D2D8-47C0-94ED-00919ACD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412776"/>
                <a:ext cx="4198084" cy="4536504"/>
              </a:xfrm>
              <a:blipFill>
                <a:blip r:embed="rId2"/>
                <a:stretch>
                  <a:fillRect l="-4506" t="-3495" r="-43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CA5A432B-876A-4C3A-B230-0812F3F2C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171478"/>
            <a:ext cx="5319941" cy="53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Curve Ellittiche – Legge di Gruppo</a:t>
            </a:r>
            <a:endParaRPr lang="it-IT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218A798-D2D8-47C0-94ED-00919ACD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233" y="1340768"/>
                <a:ext cx="4918164" cy="453650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4000" dirty="0"/>
                  <a:t>Il simmetrico rispetto all’asse x di </a:t>
                </a:r>
                <a14:m>
                  <m:oMath xmlns:m="http://schemas.openxmlformats.org/officeDocument/2006/math"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è il risultato di </a:t>
                </a:r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it-IT" sz="40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  <a:p>
                <a:pPr marL="0" indent="0" algn="just">
                  <a:buNone/>
                </a:pPr>
                <a:endParaRPr lang="it-IT" sz="4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218A798-D2D8-47C0-94ED-00919ACD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233" y="1340768"/>
                <a:ext cx="4918164" cy="4536504"/>
              </a:xfrm>
              <a:blipFill>
                <a:blip r:embed="rId2"/>
                <a:stretch>
                  <a:fillRect l="-3717" t="-3495" r="-3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C387BA5-7388-4DB8-9B46-96B551C00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196752"/>
            <a:ext cx="5256583" cy="52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5DD9B-16E2-4335-AC50-3B2FF0F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375389"/>
            <a:ext cx="10360501" cy="634083"/>
          </a:xfrm>
        </p:spPr>
        <p:txBody>
          <a:bodyPr>
            <a:noAutofit/>
          </a:bodyPr>
          <a:lstStyle/>
          <a:p>
            <a:r>
              <a:rPr lang="it-IT" sz="4800" u="sng" dirty="0">
                <a:solidFill>
                  <a:srgbClr val="009898"/>
                </a:solidFill>
              </a:rPr>
              <a:t>Curve Ellittiche – Legge di Gruppo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8A798-D2D8-47C0-94ED-00919ACD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32" y="1340768"/>
            <a:ext cx="10780187" cy="4536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t-IT" sz="4000" dirty="0"/>
          </a:p>
          <a:p>
            <a:pPr marL="0" indent="0" algn="just">
              <a:buNone/>
            </a:pPr>
            <a:endParaRPr lang="it-IT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5BAC6281-61AC-4129-91C0-6B33E9582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178" y="1612257"/>
                <a:ext cx="5078319" cy="2104775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Caso </a:t>
                </a:r>
                <a14:m>
                  <m:oMath xmlns:m="http://schemas.openxmlformats.org/officeDocument/2006/math">
                    <m:r>
                      <a:rPr lang="it-IT" sz="4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(Point </a:t>
                </a:r>
                <a:r>
                  <a:rPr lang="it-IT" sz="4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Doubling</a:t>
                </a: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just"/>
                <a:endParaRPr lang="it-IT" sz="4000" dirty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  <a:p>
                <a:pPr marL="0" indent="0" algn="just">
                  <a:buFont typeface="Arial" pitchFamily="34" charset="0"/>
                  <a:buNone/>
                </a:pPr>
                <a:endParaRPr lang="it-IT" sz="4000" dirty="0"/>
              </a:p>
            </p:txBody>
          </p:sp>
        </mc:Choice>
        <mc:Fallback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5BAC6281-61AC-4129-91C0-6B33E958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78" y="1612257"/>
                <a:ext cx="5078319" cy="2104775"/>
              </a:xfrm>
              <a:prstGeom prst="rect">
                <a:avLst/>
              </a:prstGeom>
              <a:blipFill>
                <a:blip r:embed="rId2"/>
                <a:stretch>
                  <a:fillRect l="-3721" t="-7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3D8BCA5-D790-4E33-B624-33E234667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184260"/>
            <a:ext cx="5324755" cy="52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2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13845</TotalTime>
  <Words>748</Words>
  <Application>Microsoft Office PowerPoint</Application>
  <PresentationFormat>Personalizzato</PresentationFormat>
  <Paragraphs>198</Paragraphs>
  <Slides>26</Slides>
  <Notes>14</Notes>
  <HiddenSlides>2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Tecnologia 16x9</vt:lpstr>
      <vt:lpstr>Crittografia ellittica  e implementazione in Java  del protocollo ECDH</vt:lpstr>
      <vt:lpstr>Obiettivo della tesi</vt:lpstr>
      <vt:lpstr>Di cosa parleremo</vt:lpstr>
      <vt:lpstr>Curve Ellittiche </vt:lpstr>
      <vt:lpstr>Curve Ellittiche – Legge di Gruppo</vt:lpstr>
      <vt:lpstr>Curve Ellittiche – Legge di Gruppo</vt:lpstr>
      <vt:lpstr>Curve Ellittiche – Legge di Gruppo</vt:lpstr>
      <vt:lpstr>Curve Ellittiche – Legge di Gruppo</vt:lpstr>
      <vt:lpstr>Curve Ellittiche – Legge di Gruppo</vt:lpstr>
      <vt:lpstr>Curve Ellittiche – Legge di Gruppo</vt:lpstr>
      <vt:lpstr>Curve Ellittiche – Legge di Gruppo</vt:lpstr>
      <vt:lpstr>Curve Ellittiche – Moltiplicazione Scalare</vt:lpstr>
      <vt:lpstr>Curve Ellittiche su campi finiti</vt:lpstr>
      <vt:lpstr>Crittografia ellittica</vt:lpstr>
      <vt:lpstr>Crittografia ellittica - ECDLP</vt:lpstr>
      <vt:lpstr>Crittografia ellittica – ECDH</vt:lpstr>
      <vt:lpstr>Implementazione ECDH in Java</vt:lpstr>
      <vt:lpstr>Implementazione ECDH in Java</vt:lpstr>
      <vt:lpstr>Implementazione ECDH in Java</vt:lpstr>
      <vt:lpstr>Implementazione ECDH in Java</vt:lpstr>
      <vt:lpstr>Implementazione ECDH in Java</vt:lpstr>
      <vt:lpstr>Implementazione ECDH in Java</vt:lpstr>
      <vt:lpstr>Implementazione ECDH in Java – Test effettuati </vt:lpstr>
      <vt:lpstr>Implementazione ECDH in Java – Test Effettuati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Crittografia ellittica  e implementazione in Java  del protocollo ECDH</dc:title>
  <dc:creator>Fabrizio D'Ascenzo</dc:creator>
  <cp:lastModifiedBy>Fabrizio D'Ascenzo</cp:lastModifiedBy>
  <cp:revision>133</cp:revision>
  <dcterms:created xsi:type="dcterms:W3CDTF">2018-10-04T12:44:09Z</dcterms:created>
  <dcterms:modified xsi:type="dcterms:W3CDTF">2018-10-19T21:28:27Z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