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6" r:id="rId3"/>
    <p:sldId id="288" r:id="rId4"/>
    <p:sldId id="289" r:id="rId5"/>
    <p:sldId id="290" r:id="rId6"/>
    <p:sldId id="291" r:id="rId7"/>
    <p:sldId id="292" r:id="rId8"/>
    <p:sldId id="285" r:id="rId9"/>
    <p:sldId id="293" r:id="rId10"/>
    <p:sldId id="294" r:id="rId11"/>
    <p:sldId id="28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029" y="1122363"/>
            <a:ext cx="10363200" cy="2387600"/>
          </a:xfrm>
        </p:spPr>
        <p:txBody>
          <a:bodyPr anchor="b"/>
          <a:lstStyle>
            <a:lvl1pPr marL="0" indent="0" algn="l">
              <a:buNone/>
              <a:defRPr sz="6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896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2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1"/>
            <a:ext cx="10516955" cy="544010"/>
          </a:xfrm>
        </p:spPr>
        <p:txBody>
          <a:bodyPr/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944880"/>
            <a:ext cx="11915648" cy="5344596"/>
          </a:xfrm>
        </p:spPr>
        <p:txBody>
          <a:bodyPr/>
          <a:lstStyle>
            <a:lvl1pPr marL="444500" indent="-444500">
              <a:spcAft>
                <a:spcPts val="1200"/>
              </a:spcAft>
              <a:buFont typeface="Wingdings" panose="05000000000000000000" pitchFamily="2" charset="2"/>
              <a:buChar char="n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95350" indent="-438150">
              <a:spcAft>
                <a:spcPts val="1200"/>
              </a:spcAft>
              <a:buFont typeface="Wingdings" panose="05000000000000000000" pitchFamily="2" charset="2"/>
              <a:buChar char="p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spcAft>
                <a:spcPts val="1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18752" y="6380301"/>
            <a:ext cx="27432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10480" y="6380301"/>
            <a:ext cx="41148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1701" y="91441"/>
            <a:ext cx="950299" cy="544010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6304" y="634834"/>
            <a:ext cx="10374715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49152" y="634834"/>
            <a:ext cx="812800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650389" y="634834"/>
            <a:ext cx="178816" cy="0"/>
          </a:xfrm>
          <a:prstGeom prst="line">
            <a:avLst/>
          </a:prstGeom>
          <a:ln w="50800"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929451" y="634834"/>
            <a:ext cx="178816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553531" y="137189"/>
            <a:ext cx="696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t>pg.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00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 marL="0" indent="0">
              <a:buNone/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90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440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79677"/>
            <a:ext cx="10515600" cy="529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5312" y="61126"/>
            <a:ext cx="1056640" cy="432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0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marL="531813" indent="-457200" algn="l" defTabSz="717550" rtl="0" eaLnBrk="1" latinLnBrk="0" hangingPunct="1">
        <a:lnSpc>
          <a:spcPct val="90000"/>
        </a:lnSpc>
        <a:spcBef>
          <a:spcPct val="0"/>
        </a:spcBef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4682" y="586853"/>
            <a:ext cx="10600721" cy="2387600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多机穿越封锁网任务拓展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82" y="3310329"/>
            <a:ext cx="9144000" cy="114643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211220166 </a:t>
            </a:r>
            <a:r>
              <a:rPr lang="zh-CN" altLang="en-US" sz="2800" b="1" dirty="0"/>
              <a:t>王诚昊</a:t>
            </a:r>
          </a:p>
        </p:txBody>
      </p:sp>
    </p:spTree>
    <p:extLst>
      <p:ext uri="{BB962C8B-B14F-4D97-AF65-F5344CB8AC3E}">
        <p14:creationId xmlns:p14="http://schemas.microsoft.com/office/powerpoint/2010/main" val="330969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77DEB-2B29-DE8B-E0DF-B3A12AA1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奖与罚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4362A-C7F8-5B83-848B-D8A875EDD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奖多罚少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无人机可能选择铤而走险，忽视任务中的某个重要约束。</a:t>
            </a:r>
            <a:endParaRPr lang="en-US" altLang="zh-CN" dirty="0"/>
          </a:p>
          <a:p>
            <a:r>
              <a:rPr lang="zh-CN" altLang="en-US" dirty="0"/>
              <a:t>奖少罚多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无人机从概率上很难看到获取更多奖励的希望，或者缺乏足够的引导信息，从而被困原地打转。</a:t>
            </a:r>
            <a:endParaRPr lang="en-US" altLang="zh-CN" dirty="0"/>
          </a:p>
          <a:p>
            <a:r>
              <a:rPr lang="zh-CN" altLang="en-US" dirty="0"/>
              <a:t>关键：奖赏设计中包括必要的引导 </a:t>
            </a:r>
            <a:r>
              <a:rPr lang="en-US" altLang="zh-CN" dirty="0"/>
              <a:t>+ </a:t>
            </a:r>
            <a:r>
              <a:rPr lang="zh-CN" altLang="en-US" dirty="0"/>
              <a:t>调整数值比例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5682D-3ED5-8CE7-33C5-DEF02FE7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85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01624-3397-65E7-131B-C7D580EF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9E2D1-3A2C-16A8-8FE9-6807CF9E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6" y="938056"/>
            <a:ext cx="11915648" cy="5344596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94D1B-0F91-7CC9-8A0F-76C1CBC1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97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28CF0-CE3B-FE93-38DD-6C3E621B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目标：尝试优化穿幕布任务的完成效果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79A6D-D33C-8563-D71C-44719B0D0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观测信息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自身倾角，目标的相对位置，幕布豁口的相对位置，距离最近的无人机</a:t>
            </a:r>
            <a:endParaRPr lang="en-US" altLang="zh-CN" dirty="0"/>
          </a:p>
          <a:p>
            <a:r>
              <a:rPr lang="zh-CN" altLang="en-US" dirty="0"/>
              <a:t>动作空间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转角</a:t>
            </a:r>
            <a:r>
              <a:rPr lang="en-US" altLang="zh-CN" dirty="0"/>
              <a:t>(</a:t>
            </a:r>
            <a:r>
              <a:rPr lang="en-US" altLang="zh-CN" dirty="0" err="1"/>
              <a:t>max_da</a:t>
            </a:r>
            <a:r>
              <a:rPr lang="en-US" altLang="zh-CN" dirty="0"/>
              <a:t> = 1.0)</a:t>
            </a:r>
            <a:r>
              <a:rPr lang="zh-CN" altLang="en-US" dirty="0"/>
              <a:t>和高度</a:t>
            </a:r>
            <a:r>
              <a:rPr lang="en-US" altLang="zh-CN" dirty="0"/>
              <a:t>(</a:t>
            </a:r>
            <a:r>
              <a:rPr lang="en-US" altLang="zh-CN" dirty="0" err="1"/>
              <a:t>max_dz</a:t>
            </a:r>
            <a:r>
              <a:rPr lang="en-US" altLang="zh-CN" dirty="0"/>
              <a:t> = 0.1)</a:t>
            </a:r>
          </a:p>
          <a:p>
            <a:r>
              <a:rPr lang="zh-CN" altLang="en-US" dirty="0"/>
              <a:t>难点？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合理设计奖赏，使得无人机习得</a:t>
            </a:r>
            <a:r>
              <a:rPr lang="zh-CN" altLang="en-US" b="1" dirty="0"/>
              <a:t>穿过幕布豁口且仅穿过一次</a:t>
            </a:r>
            <a:r>
              <a:rPr lang="zh-CN" altLang="en-US" dirty="0"/>
              <a:t>的策略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E286E-240A-E56D-5B92-6A160F6D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37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E99FB-416E-26FB-AF56-0BAD49C7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效果不佳的尝试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4A62B-C10D-9576-DCF9-344B80B7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最初观察奖赏构成时，发现</a:t>
            </a:r>
            <a:r>
              <a:rPr lang="en-US" altLang="zh-CN" dirty="0"/>
              <a:t>not </a:t>
            </a:r>
            <a:r>
              <a:rPr lang="en-US" altLang="zh-CN" dirty="0" err="1"/>
              <a:t>in_the_hole</a:t>
            </a:r>
            <a:r>
              <a:rPr lang="zh-CN" altLang="en-US" dirty="0"/>
              <a:t>的惩罚太少，仅有：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对比到达终点的奖赏（</a:t>
            </a:r>
            <a:r>
              <a:rPr lang="en-US" altLang="zh-CN" dirty="0"/>
              <a:t>20</a:t>
            </a:r>
            <a:r>
              <a:rPr lang="zh-CN" altLang="en-US" dirty="0"/>
              <a:t>），认为是</a:t>
            </a:r>
            <a:r>
              <a:rPr lang="zh-CN" altLang="en-US" b="1" dirty="0"/>
              <a:t>由于上述惩罚太少，使得无人机选择铤而走险强行冲卡</a:t>
            </a:r>
            <a:r>
              <a:rPr lang="zh-CN" altLang="en-US" dirty="0"/>
              <a:t>也要到达目标。</a:t>
            </a:r>
            <a:r>
              <a:rPr lang="en-US" altLang="zh-CN" dirty="0"/>
              <a:t>(</a:t>
            </a:r>
            <a:r>
              <a:rPr lang="zh-CN" altLang="en-US" dirty="0"/>
              <a:t>这个角度其实也有一定道理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于是选择调整未在洞中的惩罚数值为</a:t>
            </a:r>
            <a:r>
              <a:rPr lang="en-US" altLang="zh-CN" dirty="0"/>
              <a:t>-20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D8EFC-FFB5-76FF-160F-C6FFF7CE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A8C9BC-9522-C907-E412-DC025EBF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04" y="1457713"/>
            <a:ext cx="7762932" cy="7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0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708B0-B771-AC60-6853-0A695EFD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结果：受困一隅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7BFFC93-6146-7B20-1BD0-11BB52F7C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19" y="692078"/>
            <a:ext cx="5299289" cy="529928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D049C-A368-E21C-A2B3-D907DCB0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2D64E-7B14-8D1B-B2D7-BE4340189FC6}"/>
              </a:ext>
            </a:extLst>
          </p:cNvPr>
          <p:cNvSpPr txBox="1"/>
          <p:nvPr/>
        </p:nvSpPr>
        <p:spPr>
          <a:xfrm>
            <a:off x="1924334" y="6223379"/>
            <a:ext cx="756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无人机压根没有穿越幕布的想法</a:t>
            </a:r>
          </a:p>
        </p:txBody>
      </p:sp>
    </p:spTree>
    <p:extLst>
      <p:ext uri="{BB962C8B-B14F-4D97-AF65-F5344CB8AC3E}">
        <p14:creationId xmlns:p14="http://schemas.microsoft.com/office/powerpoint/2010/main" val="303614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F3FC4-561E-9B4C-AE9E-74BC7B2B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设置奖赏引导无人机穿过屏障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67E1B-00CF-C620-93E5-89739F6B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增加一项奖赏：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无人机可能作弊？在豁口处来回穿梭骗取奖赏？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第一行的</a:t>
            </a:r>
            <a:r>
              <a:rPr lang="en-US" altLang="zh-CN" dirty="0"/>
              <a:t>passed</a:t>
            </a:r>
            <a:r>
              <a:rPr lang="zh-CN" altLang="en-US" dirty="0"/>
              <a:t>标志就是为了防止这种情况的发生，一旦被设为</a:t>
            </a:r>
            <a:r>
              <a:rPr lang="en-US" altLang="zh-CN" dirty="0"/>
              <a:t>True</a:t>
            </a:r>
            <a:r>
              <a:rPr lang="zh-CN" altLang="en-US" dirty="0"/>
              <a:t>，就无法再通过这种行为骗奖赏。</a:t>
            </a:r>
            <a:endParaRPr lang="en-US" altLang="zh-CN" dirty="0"/>
          </a:p>
          <a:p>
            <a:r>
              <a:rPr lang="zh-CN" altLang="en-US" dirty="0"/>
              <a:t>调整奖赏比例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80814-217A-40A6-9571-334BB1BD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F80D02-053E-BFD1-3141-1311820F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3" y="1604141"/>
            <a:ext cx="8086784" cy="1042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A27A18-BC77-291B-5B1E-BE23B1C28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26" y="5253859"/>
            <a:ext cx="8024871" cy="2809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0F2354-8256-7AB6-06ED-90CF75D6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26" y="5608054"/>
            <a:ext cx="8315386" cy="8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DE9CA-FFBD-8756-5919-722B738C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结果：表现良好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8B6D9B1-6DD1-0C92-DFD2-DC75D4CC1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1" y="883148"/>
            <a:ext cx="5345112" cy="534511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2EB411-540F-B8A5-3649-DF9EBE11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552C32-C21D-75F8-491C-06E2EFC23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89" y="698204"/>
            <a:ext cx="5715000" cy="571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7DBB97-BBFA-2D9F-F8A9-4A21FB162303}"/>
              </a:ext>
            </a:extLst>
          </p:cNvPr>
          <p:cNvSpPr txBox="1"/>
          <p:nvPr/>
        </p:nvSpPr>
        <p:spPr>
          <a:xfrm>
            <a:off x="655093" y="6375512"/>
            <a:ext cx="1098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示例</a:t>
            </a:r>
            <a:r>
              <a:rPr lang="en-US" altLang="zh-CN" dirty="0"/>
              <a:t>1                                                                                                   </a:t>
            </a:r>
            <a:r>
              <a:rPr lang="zh-CN" altLang="en-US" dirty="0"/>
              <a:t>示例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03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83BD7-1B45-669B-4D5E-B24973D0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结果：表现良好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C9D79BF-BB12-D17E-CFE2-D068DA932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53" y="855853"/>
            <a:ext cx="5345112" cy="534511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BAF580-CC09-BB26-A7A9-95CD60A5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371055-B65A-E48B-25EB-C1B28953FA45}"/>
              </a:ext>
            </a:extLst>
          </p:cNvPr>
          <p:cNvSpPr txBox="1"/>
          <p:nvPr/>
        </p:nvSpPr>
        <p:spPr>
          <a:xfrm>
            <a:off x="2449773" y="6284794"/>
            <a:ext cx="716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示例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75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E8BC7-439E-B02E-656E-E04D875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CAD19-50CA-18B2-362A-6445373C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第一种方案失败</a:t>
            </a:r>
            <a:r>
              <a:rPr lang="en-US" altLang="zh-CN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因为未在洞中的惩罚是在</a:t>
            </a:r>
            <a:r>
              <a:rPr lang="en-US" altLang="zh-CN" dirty="0"/>
              <a:t>y</a:t>
            </a:r>
            <a:r>
              <a:rPr lang="zh-CN" altLang="en-US" dirty="0"/>
              <a:t>轴很附近</a:t>
            </a:r>
            <a:r>
              <a:rPr lang="en-US" altLang="zh-CN" dirty="0"/>
              <a:t>(0.15)</a:t>
            </a:r>
            <a:r>
              <a:rPr lang="zh-CN" altLang="en-US" dirty="0"/>
              <a:t>才开始计算的，所以在靠洞口非常近之前无人机并不会考虑穿越屏障的事情。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而当无人机在</a:t>
            </a:r>
            <a:r>
              <a:rPr lang="en-US" altLang="zh-CN" dirty="0"/>
              <a:t>y</a:t>
            </a:r>
            <a:r>
              <a:rPr lang="zh-CN" altLang="en-US" dirty="0"/>
              <a:t>方向上足够接近屏障时，从概率上来说，极大概率无人机并不在豁口范围之内。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以无人机的既定飞行调整能力，已经来不及在短时间内调整到豁口范围之内；而硬闯关卡的代价被设置得很高，于是无人机干脆直接掉头转圈，根本不考虑穿越屏障。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某种程度上困在了局部最优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9120BD-C3B9-A145-C112-54307AB9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06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920B8-9C2C-8C0D-57B5-ECAB13E8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71EB5-45FF-4EA6-A2F1-9555E644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第二种方案成功？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使用一个相当高的奖赏（</a:t>
            </a:r>
            <a:r>
              <a:rPr lang="en-US" altLang="zh-CN" dirty="0"/>
              <a:t>20</a:t>
            </a:r>
            <a:r>
              <a:rPr lang="zh-CN" altLang="en-US" dirty="0"/>
              <a:t>）诱导无人机越过屏障那道坎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确保无人机不能刷分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调高了逼近目标的奖励值（</a:t>
            </a:r>
            <a:r>
              <a:rPr lang="en-US" altLang="zh-CN" dirty="0"/>
              <a:t>*2</a:t>
            </a:r>
            <a:r>
              <a:rPr lang="zh-CN" altLang="en-US" dirty="0"/>
              <a:t>），无人机更加重视自己的目标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将未在洞中的惩罚值设置到一个中等值（</a:t>
            </a:r>
            <a:r>
              <a:rPr lang="en-US" altLang="zh-CN" dirty="0"/>
              <a:t>-5</a:t>
            </a:r>
            <a:r>
              <a:rPr lang="zh-CN" altLang="en-US" dirty="0"/>
              <a:t>）使得无人机既不会不顾后果地强行通过，也不会因为畏惧损失而原地打转。</a:t>
            </a:r>
            <a:endParaRPr lang="en-US" altLang="zh-CN" dirty="0"/>
          </a:p>
          <a:p>
            <a:r>
              <a:rPr lang="zh-CN" altLang="en-US" dirty="0"/>
              <a:t>有“教无人机怎么做”之嫌。但豁口作为无人机通往目标的</a:t>
            </a:r>
            <a:r>
              <a:rPr lang="zh-CN" altLang="en-US" b="1" dirty="0"/>
              <a:t>必经之路</a:t>
            </a:r>
            <a:r>
              <a:rPr lang="zh-CN" altLang="en-US" dirty="0"/>
              <a:t>，做出一定的引导或许是必要的。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4ABB48-C9E8-22A7-B7A8-DD5B44E7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727908"/>
      </p:ext>
    </p:extLst>
  </p:cSld>
  <p:clrMapOvr>
    <a:masterClrMapping/>
  </p:clrMapOvr>
</p:sld>
</file>

<file path=ppt/theme/theme1.xml><?xml version="1.0" encoding="utf-8"?>
<a:theme xmlns:a="http://schemas.openxmlformats.org/drawingml/2006/main" name="学术报告模板">
  <a:themeElements>
    <a:clrScheme name="Slidehelper - 103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961227"/>
      </a:accent1>
      <a:accent2>
        <a:srgbClr val="24262D"/>
      </a:accent2>
      <a:accent3>
        <a:srgbClr val="1C1F26"/>
      </a:accent3>
      <a:accent4>
        <a:srgbClr val="13171F"/>
      </a:accent4>
      <a:accent5>
        <a:srgbClr val="010712"/>
      </a:accent5>
      <a:accent6>
        <a:srgbClr val="EFECCA"/>
      </a:accent6>
      <a:hlink>
        <a:srgbClr val="961227"/>
      </a:hlink>
      <a:folHlink>
        <a:srgbClr val="24262D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0420_面上基金介绍_开源软件生长与群智开发行为度量分析研究.pptx" id="{FDD9A37E-6A88-4C3D-8569-D807B7959C1A}" vid="{B9C51D79-5627-4F39-BC5E-9D57E5FE4B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545</Words>
  <Application>Microsoft Office PowerPoint</Application>
  <PresentationFormat>宽屏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Comic Sans MS</vt:lpstr>
      <vt:lpstr>Wingdings</vt:lpstr>
      <vt:lpstr>学术报告模板</vt:lpstr>
      <vt:lpstr>多机穿越封锁网任务拓展</vt:lpstr>
      <vt:lpstr>目标：尝试优化穿幕布任务的完成效果</vt:lpstr>
      <vt:lpstr>效果不佳的尝试</vt:lpstr>
      <vt:lpstr>结果：受困一隅</vt:lpstr>
      <vt:lpstr>设置奖赏引导无人机穿过屏障</vt:lpstr>
      <vt:lpstr>结果：表现良好</vt:lpstr>
      <vt:lpstr>结果：表现良好</vt:lpstr>
      <vt:lpstr>讨论</vt:lpstr>
      <vt:lpstr>讨论</vt:lpstr>
      <vt:lpstr>奖与罚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多机穿越封锁网实验</dc:title>
  <dc:creator>诚昊 王</dc:creator>
  <cp:lastModifiedBy>诚昊 王</cp:lastModifiedBy>
  <cp:revision>22</cp:revision>
  <dcterms:created xsi:type="dcterms:W3CDTF">2024-05-20T11:13:38Z</dcterms:created>
  <dcterms:modified xsi:type="dcterms:W3CDTF">2024-05-20T15:48:38Z</dcterms:modified>
</cp:coreProperties>
</file>