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259" r:id="rId2"/>
    <p:sldId id="285" r:id="rId3"/>
    <p:sldId id="286" r:id="rId4"/>
    <p:sldId id="287" r:id="rId5"/>
    <p:sldId id="297" r:id="rId6"/>
    <p:sldId id="288" r:id="rId7"/>
    <p:sldId id="298" r:id="rId8"/>
    <p:sldId id="299" r:id="rId9"/>
    <p:sldId id="303" r:id="rId10"/>
    <p:sldId id="300" r:id="rId11"/>
    <p:sldId id="301" r:id="rId12"/>
    <p:sldId id="302" r:id="rId13"/>
    <p:sldId id="304" r:id="rId14"/>
    <p:sldId id="305" r:id="rId15"/>
    <p:sldId id="308" r:id="rId16"/>
    <p:sldId id="307" r:id="rId17"/>
    <p:sldId id="306" r:id="rId18"/>
    <p:sldId id="309" r:id="rId19"/>
    <p:sldId id="310" r:id="rId20"/>
    <p:sldId id="28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837" autoAdjust="0"/>
  </p:normalViewPr>
  <p:slideViewPr>
    <p:cSldViewPr snapToGrid="0">
      <p:cViewPr varScale="1">
        <p:scale>
          <a:sx n="70" d="100"/>
          <a:sy n="70" d="100"/>
        </p:scale>
        <p:origin x="66" y="5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5B004-E69C-49C3-9F63-8DF656F44257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D51A6-06C6-4B10-8E6E-281EA2C29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106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029" y="1122363"/>
            <a:ext cx="10363200" cy="2387600"/>
          </a:xfrm>
        </p:spPr>
        <p:txBody>
          <a:bodyPr anchor="b"/>
          <a:lstStyle>
            <a:lvl1pPr marL="0" indent="0" algn="l">
              <a:buNone/>
              <a:defRPr sz="6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5896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1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1"/>
            <a:ext cx="10516955" cy="544010"/>
          </a:xfrm>
        </p:spPr>
        <p:txBody>
          <a:bodyPr/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" y="944880"/>
            <a:ext cx="11915648" cy="5344596"/>
          </a:xfrm>
        </p:spPr>
        <p:txBody>
          <a:bodyPr/>
          <a:lstStyle>
            <a:lvl1pPr marL="444500" indent="-444500">
              <a:spcAft>
                <a:spcPts val="1200"/>
              </a:spcAft>
              <a:buFont typeface="Wingdings" panose="05000000000000000000" pitchFamily="2" charset="2"/>
              <a:buChar char="n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95350" indent="-438150">
              <a:spcAft>
                <a:spcPts val="1200"/>
              </a:spcAft>
              <a:buFont typeface="Wingdings" panose="05000000000000000000" pitchFamily="2" charset="2"/>
              <a:buChar char="p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spcAft>
                <a:spcPts val="1200"/>
              </a:spcAft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18752" y="6380301"/>
            <a:ext cx="2743200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DF9DC0E-5AD3-47E2-8DB3-E85AE4AD2FF5}" type="datetime1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10480" y="6380301"/>
            <a:ext cx="4114800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南京大学计算机软件研究所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1701" y="91441"/>
            <a:ext cx="950299" cy="544010"/>
          </a:xfrm>
        </p:spPr>
        <p:txBody>
          <a:bodyPr/>
          <a:lstStyle>
            <a:lvl1pPr algn="l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fld id="{55908004-23E5-48B5-920E-264DC704D74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146304" y="634834"/>
            <a:ext cx="10374715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249152" y="634834"/>
            <a:ext cx="812800" cy="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650389" y="634834"/>
            <a:ext cx="178816" cy="0"/>
          </a:xfrm>
          <a:prstGeom prst="line">
            <a:avLst/>
          </a:prstGeom>
          <a:ln w="50800">
            <a:solidFill>
              <a:schemeClr val="accent5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0929451" y="634834"/>
            <a:ext cx="178816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0553531" y="137189"/>
            <a:ext cx="696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pg.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49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 marL="0" indent="0">
              <a:buNone/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064C-26D4-468E-A7CC-63D1B68A52D6}" type="datetime1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南京大学计算机软件研究所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004-23E5-48B5-920E-264DC704D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75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440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79677"/>
            <a:ext cx="10515600" cy="529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F584A-3468-4D3A-966E-0E8876660902}" type="datetime1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南京大学计算机软件研究所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5312" y="61126"/>
            <a:ext cx="1056640" cy="432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5908004-23E5-48B5-920E-264DC704D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87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</p:sldLayoutIdLst>
  <p:hf hdr="0" ftr="0" dt="0"/>
  <p:txStyles>
    <p:titleStyle>
      <a:lvl1pPr marL="531813" indent="-457200" algn="l" defTabSz="717550" rtl="0" eaLnBrk="1" latinLnBrk="0" hangingPunct="1">
        <a:lnSpc>
          <a:spcPct val="90000"/>
        </a:lnSpc>
        <a:spcBef>
          <a:spcPct val="0"/>
        </a:spcBef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11361"/>
            <a:ext cx="9144000" cy="1624275"/>
          </a:xfrm>
        </p:spPr>
        <p:txBody>
          <a:bodyPr>
            <a:normAutofit/>
          </a:bodyPr>
          <a:lstStyle/>
          <a:p>
            <a:r>
              <a:rPr lang="en-US" altLang="zh-CN" dirty="0"/>
              <a:t>211220166 </a:t>
            </a:r>
            <a:r>
              <a:rPr lang="zh-CN" altLang="en-US" dirty="0"/>
              <a:t>王诚昊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17AA377-7D9B-4AD4-7CB0-A8E05F619A2A}"/>
              </a:ext>
            </a:extLst>
          </p:cNvPr>
          <p:cNvSpPr txBox="1">
            <a:spLocks/>
          </p:cNvSpPr>
          <p:nvPr/>
        </p:nvSpPr>
        <p:spPr>
          <a:xfrm>
            <a:off x="1524000" y="1416523"/>
            <a:ext cx="10363200" cy="110269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717550" rtl="0" eaLnBrk="1" latinLnBrk="0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 sz="600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400" dirty="0"/>
              <a:t>单机自主巡航拓展情境尝试</a:t>
            </a:r>
          </a:p>
        </p:txBody>
      </p:sp>
    </p:spTree>
    <p:extLst>
      <p:ext uri="{BB962C8B-B14F-4D97-AF65-F5344CB8AC3E}">
        <p14:creationId xmlns:p14="http://schemas.microsoft.com/office/powerpoint/2010/main" val="4023961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BDA49-3F1E-48A2-8E00-7A5AE3FC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算法和参数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E48A98-CDE0-4505-851C-9DACBB27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004-23E5-48B5-920E-264DC704D749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7DE50-CDDF-4EAD-8580-20DA50BA0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强化学习算法设计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仍然使用</a:t>
            </a:r>
            <a:r>
              <a:rPr lang="en-US" altLang="zh-CN" dirty="0"/>
              <a:t>TD3</a:t>
            </a:r>
            <a:r>
              <a:rPr lang="zh-CN" altLang="en-US" dirty="0"/>
              <a:t>算法（之前效果最好的算法）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9050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37C3E-68BE-D6DB-0496-C417286D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140E0-D662-5D6C-F6D4-56E900CFC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策略的学习训练情况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137991-ADC6-7A3C-15FD-2563AE9F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08004-23E5-48B5-920E-264DC704D749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mic Sans MS" panose="030F0702030302020204" pitchFamily="66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4B81A6-80B0-C914-51BB-E89362B03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38" y="1618709"/>
            <a:ext cx="2671782" cy="21193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4D613A1-8DF8-5F98-B594-90F7231EB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859" y="1488325"/>
            <a:ext cx="2847996" cy="21288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4E8141C-8FA0-EAB9-DAB3-E980ED79F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607" y="1488325"/>
            <a:ext cx="2652732" cy="216695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48032CE-49C0-DAC8-A5DF-1BE9CF050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38" y="4047466"/>
            <a:ext cx="2786083" cy="200026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00EE6F1-BE04-9950-ED92-402517BC81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6722" y="3990927"/>
            <a:ext cx="2805133" cy="206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1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BDA49-3F1E-48A2-8E00-7A5AE3FC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7DE50-CDDF-4EAD-8580-20DA50BA0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虚实结合平台动画（</a:t>
            </a:r>
            <a:r>
              <a:rPr lang="en-US" altLang="zh-CN" dirty="0"/>
              <a:t>gif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E48A98-CDE0-4505-851C-9DACBB27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004-23E5-48B5-920E-264DC704D749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77C278-38C7-41A4-4499-6297E4430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261" y="1700396"/>
            <a:ext cx="5066163" cy="506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BDA49-3F1E-48A2-8E00-7A5AE3FC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环境设计：抛物线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7DE50-CDDF-4EAD-8580-20DA50BA0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环境模型</a:t>
            </a:r>
            <a:r>
              <a:rPr lang="en-US" altLang="zh-CN" dirty="0"/>
              <a:t>:</a:t>
            </a:r>
            <a:r>
              <a:rPr lang="en-US" altLang="zh-CN" dirty="0" err="1"/>
              <a:t>Fly_parabola</a:t>
            </a:r>
            <a:endParaRPr lang="zh-CN" altLang="en-US" dirty="0"/>
          </a:p>
          <a:p>
            <a:pPr lvl="1"/>
            <a:r>
              <a:rPr lang="zh-CN" altLang="en-US" dirty="0"/>
              <a:t>状态空间、动作空间等等都继承实验一中</a:t>
            </a:r>
            <a:r>
              <a:rPr lang="en-US" altLang="zh-CN" dirty="0" err="1"/>
              <a:t>fly_circle</a:t>
            </a:r>
            <a:r>
              <a:rPr lang="zh-CN" altLang="en-US" dirty="0"/>
              <a:t>环境的设计</a:t>
            </a:r>
            <a:endParaRPr lang="en-US" altLang="zh-CN" dirty="0"/>
          </a:p>
          <a:p>
            <a:pPr lvl="1"/>
            <a:r>
              <a:rPr lang="zh-CN" altLang="en-US" dirty="0"/>
              <a:t>设置一个轨迹函数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考虑一个最简单的抛物线</a:t>
            </a:r>
            <a:r>
              <a:rPr lang="en-US" altLang="zh-CN" dirty="0"/>
              <a:t>y = -x^2</a:t>
            </a:r>
            <a:r>
              <a:rPr lang="zh-CN" altLang="en-US" dirty="0"/>
              <a:t>。中心点和之前不一样，改为</a:t>
            </a:r>
            <a:r>
              <a:rPr lang="en-US" altLang="zh-CN" dirty="0"/>
              <a:t>(0,0)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E48A98-CDE0-4505-851C-9DACBB27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004-23E5-48B5-920E-264DC704D749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613FF7-B8BB-5B26-9488-2F7052ECF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302" y="2510689"/>
            <a:ext cx="8339198" cy="5810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8F9333-E880-9435-7575-6F542DA23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302" y="3702199"/>
            <a:ext cx="6934251" cy="130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0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BDA49-3F1E-48A2-8E00-7A5AE3FC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环境设计：抛物线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7DE50-CDDF-4EAD-8580-20DA50BA0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环境模型</a:t>
            </a:r>
            <a:r>
              <a:rPr lang="en-US" altLang="zh-CN" dirty="0"/>
              <a:t>:</a:t>
            </a:r>
            <a:r>
              <a:rPr lang="en-US" altLang="zh-CN" dirty="0" err="1"/>
              <a:t>Fly_parabola</a:t>
            </a:r>
            <a:endParaRPr lang="zh-CN" altLang="en-US" dirty="0"/>
          </a:p>
          <a:p>
            <a:pPr lvl="1"/>
            <a:r>
              <a:rPr lang="zh-CN" altLang="en-US" dirty="0"/>
              <a:t>奖励函数：考虑了两种</a:t>
            </a:r>
            <a:endParaRPr lang="en-US" altLang="zh-CN" dirty="0"/>
          </a:p>
          <a:p>
            <a:pPr lvl="1"/>
            <a:r>
              <a:rPr lang="zh-CN" altLang="en-US" dirty="0"/>
              <a:t>抛物线定义（成功）：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或者更通用的（失败）：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E48A98-CDE0-4505-851C-9DACBB27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004-23E5-48B5-920E-264DC704D749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6116E2-295D-7636-645E-9CAC55EFF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40" y="2638313"/>
            <a:ext cx="8724964" cy="12811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6612B23-B951-2E7F-9E19-EF45395F6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840" y="5167571"/>
            <a:ext cx="7391454" cy="8905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1A7F1D-32FF-F035-102C-E16086619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128" y="4745758"/>
            <a:ext cx="7377166" cy="38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09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BDA49-3F1E-48A2-8E00-7A5AE3FC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算法和参数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E48A98-CDE0-4505-851C-9DACBB27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004-23E5-48B5-920E-264DC704D749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7DE50-CDDF-4EAD-8580-20DA50BA0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强化学习算法设计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仍然使用</a:t>
            </a:r>
            <a:r>
              <a:rPr lang="en-US" altLang="zh-CN" dirty="0"/>
              <a:t>TD3</a:t>
            </a:r>
            <a:r>
              <a:rPr lang="zh-CN" altLang="en-US" dirty="0"/>
              <a:t>算法（之前效果最好的算法）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0782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37C3E-68BE-D6DB-0496-C417286D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140E0-D662-5D6C-F6D4-56E900CFC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41" y="822049"/>
            <a:ext cx="11918317" cy="5728875"/>
          </a:xfrm>
        </p:spPr>
        <p:txBody>
          <a:bodyPr/>
          <a:lstStyle/>
          <a:p>
            <a:r>
              <a:rPr lang="zh-CN" altLang="en-US" dirty="0"/>
              <a:t>策略的学习训练情况（蓝色为使用定义作奖励函数，橙色为使用通式作奖励函数）可以看出蓝色效果远远好于橙色。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137991-ADC6-7A3C-15FD-2563AE9F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08004-23E5-48B5-920E-264DC704D749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mic Sans MS" panose="030F0702030302020204" pitchFamily="66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5ACD0B-3E9E-1686-8578-9593108E8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78" y="1835012"/>
            <a:ext cx="2700357" cy="21098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496A80C-12C3-AFE9-01BF-2A0F7AB60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068" y="1730236"/>
            <a:ext cx="2762270" cy="22145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2CC06C2-E572-A65C-E328-1B1B53FCA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410" y="1842357"/>
            <a:ext cx="2676545" cy="216219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B1488B0-7765-D99E-8C36-F44601EAA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78" y="4255748"/>
            <a:ext cx="3081360" cy="208599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2F4E26B-DF5F-F8F3-115C-AF790C0672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175" y="4255748"/>
            <a:ext cx="2905146" cy="20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79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2BC3C-DF75-2C0F-C88E-F02639EE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效果展示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B1AA0B4-1E1B-74A1-D3F0-1F9E1EC73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13" y="1407717"/>
            <a:ext cx="5637508" cy="563750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FE0880-594D-824B-AF2D-1E7150AF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004-23E5-48B5-920E-264DC704D7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773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7FBD1-9785-5091-9C44-B62FB55E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6DAD0-E86B-A041-1B58-BC0125C6E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值得一提的是，为了用</a:t>
            </a:r>
            <a:r>
              <a:rPr lang="en-US" altLang="zh-CN" dirty="0" err="1"/>
              <a:t>pygame</a:t>
            </a:r>
            <a:r>
              <a:rPr lang="zh-CN" altLang="en-US" dirty="0"/>
              <a:t>画出上一张</a:t>
            </a:r>
            <a:r>
              <a:rPr lang="en-US" altLang="zh-CN" dirty="0"/>
              <a:t>PPT</a:t>
            </a:r>
            <a:r>
              <a:rPr lang="zh-CN" altLang="en-US" dirty="0"/>
              <a:t>中的图，需要仔细调整坐标，用一系列点来模拟抛物线：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为什么用定义构造奖励函数可行，而使用</a:t>
            </a:r>
            <a:r>
              <a:rPr lang="en-US" altLang="zh-CN" dirty="0" err="1"/>
              <a:t>uav_pos</a:t>
            </a:r>
            <a:r>
              <a:rPr lang="en-US" altLang="zh-CN" dirty="0"/>
              <a:t>[1]-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uav_pos</a:t>
            </a:r>
            <a:r>
              <a:rPr lang="en-US" altLang="zh-CN" dirty="0"/>
              <a:t>[0])</a:t>
            </a:r>
            <a:r>
              <a:rPr lang="zh-CN" altLang="en-US" dirty="0"/>
              <a:t>不可行？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可能是因为训练时候运气不好？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或许是因为二次曲线这样的轨迹增长太快，而无人机的速度比较低，且方向没有约束一定朝</a:t>
            </a:r>
            <a:r>
              <a:rPr lang="en-US" altLang="zh-CN" dirty="0"/>
              <a:t>x</a:t>
            </a:r>
            <a:r>
              <a:rPr lang="zh-CN" altLang="en-US" dirty="0"/>
              <a:t>正向，所以在巡航开始一小段时间之后，无人机发现掉头转圈获得的</a:t>
            </a:r>
            <a:r>
              <a:rPr lang="en-US" altLang="zh-CN" dirty="0"/>
              <a:t>reward</a:t>
            </a:r>
            <a:r>
              <a:rPr lang="zh-CN" altLang="en-US" dirty="0"/>
              <a:t>也比较大？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1667E5-CE15-FEF3-C89C-790EB98D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004-23E5-48B5-920E-264DC704D749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B09571-1EAF-C57A-8F3C-9D4D8B7A3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71" y="1910292"/>
            <a:ext cx="8072497" cy="88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52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F6BFA-CAC1-0D08-5FC8-E67F05FA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613" indent="0">
              <a:buNone/>
            </a:pPr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5C842-005E-1E7A-A4BB-637091CB8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C4F5EB-7518-B712-38B1-7400E1A8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004-23E5-48B5-920E-264DC704D74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63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BDA49-3F1E-48A2-8E00-7A5AE3FC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7DE50-CDDF-4EAD-8580-20DA50BA0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情境一：环绕移动目标</a:t>
            </a:r>
            <a:endParaRPr lang="en-US" altLang="zh-CN" dirty="0"/>
          </a:p>
          <a:p>
            <a:pPr lvl="1"/>
            <a:r>
              <a:rPr lang="zh-CN" altLang="en-US" dirty="0"/>
              <a:t>任务的背景故事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无人机可能在执行监视或者观测保护任务，需要在保持在一定高度和相对速度条件下，环绕追随一个移动的目标。</a:t>
            </a:r>
            <a:endParaRPr lang="en-US" altLang="zh-CN" dirty="0"/>
          </a:p>
          <a:p>
            <a:pPr lvl="1"/>
            <a:r>
              <a:rPr lang="zh-CN" altLang="en-US" dirty="0"/>
              <a:t>任务中智能体的目标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相对缓慢移动的圆心做圆周运动。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E48A98-CDE0-4505-851C-9DACBB27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004-23E5-48B5-920E-264DC704D7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037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BDA49-3F1E-48A2-8E00-7A5AE3FC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7DE50-CDDF-4EAD-8580-20DA50BA0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真机飞行视频（如果有）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E48A98-CDE0-4505-851C-9DACBB27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004-23E5-48B5-920E-264DC704D7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4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BDA49-3F1E-48A2-8E00-7A5AE3FC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7DE50-CDDF-4EAD-8580-20DA50BA0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环境模型</a:t>
            </a:r>
            <a:r>
              <a:rPr lang="en-US" altLang="zh-CN" dirty="0"/>
              <a:t>:</a:t>
            </a:r>
            <a:r>
              <a:rPr lang="en-US" altLang="zh-CN" dirty="0" err="1"/>
              <a:t>Fly_moving_circle</a:t>
            </a:r>
            <a:endParaRPr lang="zh-CN" altLang="en-US" dirty="0"/>
          </a:p>
          <a:p>
            <a:pPr lvl="1"/>
            <a:r>
              <a:rPr lang="zh-CN" altLang="en-US" dirty="0"/>
              <a:t>状态空间、动作空间等等都继承实验一中</a:t>
            </a:r>
            <a:r>
              <a:rPr lang="en-US" altLang="zh-CN" dirty="0" err="1"/>
              <a:t>fly_circle</a:t>
            </a:r>
            <a:r>
              <a:rPr lang="zh-CN" altLang="en-US" dirty="0"/>
              <a:t>环境的设计</a:t>
            </a:r>
            <a:endParaRPr lang="en-US" altLang="zh-CN" dirty="0"/>
          </a:p>
          <a:p>
            <a:pPr lvl="1"/>
            <a:r>
              <a:rPr lang="zh-CN" altLang="en-US" dirty="0"/>
              <a:t>原定中心点位置在（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-1</a:t>
            </a:r>
            <a:r>
              <a:rPr lang="zh-CN" altLang="en-US" dirty="0"/>
              <a:t>），在新情境中我们给中心点也就是目标一个运动方向和运动速度，使其做匀速直线运动。这种简单的情况便于模拟。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在每个</a:t>
            </a:r>
            <a:r>
              <a:rPr lang="en-US" altLang="zh-CN" dirty="0"/>
              <a:t>step()</a:t>
            </a:r>
            <a:r>
              <a:rPr lang="zh-CN" altLang="en-US" dirty="0"/>
              <a:t>中，更新</a:t>
            </a:r>
            <a:r>
              <a:rPr lang="en-US" altLang="zh-CN" dirty="0" err="1"/>
              <a:t>uav</a:t>
            </a:r>
            <a:r>
              <a:rPr lang="zh-CN" altLang="en-US" dirty="0"/>
              <a:t>位置的同时也更新中心点的位置：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奖赏函数：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E48A98-CDE0-4505-851C-9DACBB27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004-23E5-48B5-920E-264DC704D749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2EA739-9DF9-F453-F23D-A397DDDD3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50" y="2900170"/>
            <a:ext cx="3652864" cy="6381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138B95-98F0-1A5A-E625-2927FAD91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50" y="3916824"/>
            <a:ext cx="8644001" cy="9477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17A3E5-BEC3-99AE-961A-21CF8B064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399" y="5522592"/>
            <a:ext cx="9620320" cy="78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6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BDA49-3F1E-48A2-8E00-7A5AE3FC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算法和参数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E48A98-CDE0-4505-851C-9DACBB27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004-23E5-48B5-920E-264DC704D74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7DE50-CDDF-4EAD-8580-20DA50BA0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强化学习算法设计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仍然使用</a:t>
            </a:r>
            <a:r>
              <a:rPr lang="en-US" altLang="zh-CN" dirty="0"/>
              <a:t>TD3</a:t>
            </a:r>
            <a:r>
              <a:rPr lang="zh-CN" altLang="en-US" dirty="0"/>
              <a:t>算法（之前效果最好的算法）</a:t>
            </a:r>
            <a:endParaRPr lang="en-US" altLang="zh-CN" dirty="0"/>
          </a:p>
          <a:p>
            <a:r>
              <a:rPr lang="zh-CN" altLang="en-US" dirty="0"/>
              <a:t>环境参数的影响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在设置环境时候，要考虑圆心运动的方向和速度。几次训练的经验表明，如果角度太大（相对于无人机的出发点（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-2</a:t>
            </a:r>
            <a:r>
              <a:rPr lang="zh-CN" altLang="en-US" dirty="0"/>
              <a:t>））或者速度太快（相对于之前设置的无人机定速巡航</a:t>
            </a:r>
            <a:r>
              <a:rPr lang="en-US" altLang="zh-CN" dirty="0"/>
              <a:t>0.25m/s</a:t>
            </a:r>
            <a:r>
              <a:rPr lang="zh-CN" altLang="en-US" dirty="0"/>
              <a:t>），训练结果往往比较差。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可能的原因？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如果目标运动很快，角度很大的话，无人机需要调整的幅度很大，可能超出了之前设定的动作空间。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224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37C3E-68BE-D6DB-0496-C417286D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140E0-D662-5D6C-F6D4-56E900CFC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策略的学习训练情况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137991-ADC6-7A3C-15FD-2563AE9F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08004-23E5-48B5-920E-264DC704D749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omic Sans MS" panose="030F0702030302020204" pitchFamily="66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DC337F-7256-98A6-B012-2CAC76600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42" y="1580157"/>
            <a:ext cx="2667019" cy="21526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763285-77DD-EE7D-FFF2-A9ED17919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546" y="1440700"/>
            <a:ext cx="2967059" cy="21764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F3E997B-561E-31EC-0890-005E863CE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360" y="1454987"/>
            <a:ext cx="2695595" cy="21621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08BE277-0307-347D-9B34-7D3F0C7AD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42" y="3958629"/>
            <a:ext cx="2938484" cy="21050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0AFFB7B-0DF5-3E04-6FA9-D0794073C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2664" y="3896727"/>
            <a:ext cx="2800370" cy="208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7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BDA49-3F1E-48A2-8E00-7A5AE3FC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7DE50-CDDF-4EAD-8580-20DA50BA0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虚实结合平台动画（</a:t>
            </a:r>
            <a:r>
              <a:rPr lang="en-US" altLang="zh-CN" dirty="0"/>
              <a:t>gif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E48A98-CDE0-4505-851C-9DACBB27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004-23E5-48B5-920E-264DC704D749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79CFDB-761C-0F71-A92B-D7E3BF8E7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78" y="1492191"/>
            <a:ext cx="5106714" cy="510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0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BDA49-3F1E-48A2-8E00-7A5AE3FC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7DE50-CDDF-4EAD-8580-20DA50BA0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情境二：其他轨迹飞行</a:t>
            </a:r>
            <a:endParaRPr lang="en-US" altLang="zh-CN" dirty="0"/>
          </a:p>
          <a:p>
            <a:pPr lvl="1"/>
            <a:r>
              <a:rPr lang="zh-CN" altLang="en-US" dirty="0"/>
              <a:t>任务的背景故事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无人机可能需要更多的轨迹规划，以适应不同的环境或者任务需求，所以这里我们考虑一下圆形之外的其他轨迹。</a:t>
            </a:r>
            <a:endParaRPr lang="en-US" altLang="zh-CN" dirty="0"/>
          </a:p>
          <a:p>
            <a:pPr lvl="1"/>
            <a:r>
              <a:rPr lang="zh-CN" altLang="en-US" dirty="0"/>
              <a:t>任务中智能体的目标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按照椭圆轨迹飞行</a:t>
            </a:r>
            <a:r>
              <a:rPr lang="en-US" altLang="zh-CN" dirty="0"/>
              <a:t>(</a:t>
            </a:r>
            <a:r>
              <a:rPr lang="zh-CN" altLang="en-US" dirty="0"/>
              <a:t>成功</a:t>
            </a:r>
            <a:r>
              <a:rPr lang="en-US" altLang="zh-CN" dirty="0"/>
              <a:t>)</a:t>
            </a:r>
            <a:r>
              <a:rPr lang="zh-CN" altLang="en-US" dirty="0"/>
              <a:t>；按照抛物线轨迹飞行</a:t>
            </a:r>
            <a:r>
              <a:rPr lang="en-US" altLang="zh-CN" dirty="0"/>
              <a:t>(</a:t>
            </a:r>
            <a:r>
              <a:rPr lang="zh-CN" altLang="en-US" dirty="0"/>
              <a:t>成功</a:t>
            </a:r>
            <a:r>
              <a:rPr lang="en-US" altLang="zh-CN" dirty="0"/>
              <a:t>)…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E48A98-CDE0-4505-851C-9DACBB27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004-23E5-48B5-920E-264DC704D7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8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BDA49-3F1E-48A2-8E00-7A5AE3FC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环境设计：椭圆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7DE50-CDDF-4EAD-8580-20DA50BA0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环境模型</a:t>
            </a:r>
            <a:r>
              <a:rPr lang="en-US" altLang="zh-CN" dirty="0"/>
              <a:t>:</a:t>
            </a:r>
            <a:r>
              <a:rPr lang="en-US" altLang="zh-CN" dirty="0" err="1"/>
              <a:t>Fly_ellipse</a:t>
            </a:r>
            <a:endParaRPr lang="zh-CN" altLang="en-US" dirty="0"/>
          </a:p>
          <a:p>
            <a:pPr lvl="1"/>
            <a:r>
              <a:rPr lang="zh-CN" altLang="en-US" dirty="0"/>
              <a:t>状态空间、动作空间等等都继承实验一中</a:t>
            </a:r>
            <a:r>
              <a:rPr lang="en-US" altLang="zh-CN" dirty="0" err="1"/>
              <a:t>fly_circle</a:t>
            </a:r>
            <a:r>
              <a:rPr lang="zh-CN" altLang="en-US" dirty="0"/>
              <a:t>环境的设计</a:t>
            </a:r>
            <a:endParaRPr lang="en-US" altLang="zh-CN" dirty="0"/>
          </a:p>
          <a:p>
            <a:pPr lvl="1"/>
            <a:r>
              <a:rPr lang="zh-CN" altLang="en-US" dirty="0"/>
              <a:t>设定椭圆轨迹的中心在</a:t>
            </a:r>
            <a:r>
              <a:rPr lang="en-US" altLang="zh-CN" dirty="0"/>
              <a:t>(0,-1)</a:t>
            </a:r>
            <a:r>
              <a:rPr lang="zh-CN" altLang="en-US" dirty="0"/>
              <a:t>，长轴长度为</a:t>
            </a:r>
            <a:r>
              <a:rPr lang="en-US" altLang="zh-CN" dirty="0"/>
              <a:t>10/3</a:t>
            </a:r>
            <a:r>
              <a:rPr lang="zh-CN" altLang="en-US" dirty="0"/>
              <a:t>，短轴长度为</a:t>
            </a:r>
            <a:r>
              <a:rPr lang="en-US" altLang="zh-CN" dirty="0"/>
              <a:t>2</a:t>
            </a:r>
            <a:r>
              <a:rPr lang="zh-CN" altLang="en-US" dirty="0"/>
              <a:t>，焦距为</a:t>
            </a:r>
            <a:r>
              <a:rPr lang="en-US" altLang="zh-CN" dirty="0"/>
              <a:t>8/3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设置无人机出发点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E48A98-CDE0-4505-851C-9DACBB27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004-23E5-48B5-920E-264DC704D749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3E62AD-EE74-AE47-502E-971D89559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83" y="2617377"/>
            <a:ext cx="8744014" cy="21145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CEB60B9-EC9B-9208-3B29-EBB26E82F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083" y="5276705"/>
            <a:ext cx="6572298" cy="78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0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BDA49-3F1E-48A2-8E00-7A5AE3FC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环境设计：椭圆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7DE50-CDDF-4EAD-8580-20DA50BA0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环境模型</a:t>
            </a:r>
            <a:r>
              <a:rPr lang="en-US" altLang="zh-CN" dirty="0"/>
              <a:t>:</a:t>
            </a:r>
            <a:r>
              <a:rPr lang="en-US" altLang="zh-CN" dirty="0" err="1"/>
              <a:t>Fly_ellipse</a:t>
            </a:r>
            <a:endParaRPr lang="zh-CN" altLang="en-US" dirty="0"/>
          </a:p>
          <a:p>
            <a:pPr lvl="1"/>
            <a:r>
              <a:rPr lang="zh-CN" altLang="en-US" dirty="0"/>
              <a:t>奖励函数按照椭圆的定义：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render</a:t>
            </a:r>
            <a:r>
              <a:rPr lang="zh-CN" altLang="en-US" dirty="0"/>
              <a:t>中画出目标椭圆，其坐标依据放缩和平移计算得到，注意</a:t>
            </a:r>
            <a:r>
              <a:rPr lang="en-US" altLang="zh-CN" dirty="0" err="1"/>
              <a:t>pygame</a:t>
            </a:r>
            <a:r>
              <a:rPr lang="zh-CN" altLang="en-US" dirty="0"/>
              <a:t>左上角是原点，右下角是（</a:t>
            </a:r>
            <a:r>
              <a:rPr lang="en-US" altLang="zh-CN" dirty="0"/>
              <a:t>width, height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为了使坐标都是整数：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E48A98-CDE0-4505-851C-9DACBB27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004-23E5-48B5-920E-264DC704D749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656188-68D4-4EE4-9AB0-309423105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58" y="2057390"/>
            <a:ext cx="9215505" cy="13716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01C14C-CF08-C040-F078-3E7069F76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960" y="4541510"/>
            <a:ext cx="8724964" cy="5953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CBE2D57-2BA5-0FA6-040F-92D32ACE2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960" y="5622605"/>
            <a:ext cx="7024739" cy="29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25929"/>
      </p:ext>
    </p:extLst>
  </p:cSld>
  <p:clrMapOvr>
    <a:masterClrMapping/>
  </p:clrMapOvr>
</p:sld>
</file>

<file path=ppt/theme/theme1.xml><?xml version="1.0" encoding="utf-8"?>
<a:theme xmlns:a="http://schemas.openxmlformats.org/drawingml/2006/main" name="学术报告模板">
  <a:themeElements>
    <a:clrScheme name="Slidehelper - 103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961227"/>
      </a:accent1>
      <a:accent2>
        <a:srgbClr val="24262D"/>
      </a:accent2>
      <a:accent3>
        <a:srgbClr val="1C1F26"/>
      </a:accent3>
      <a:accent4>
        <a:srgbClr val="13171F"/>
      </a:accent4>
      <a:accent5>
        <a:srgbClr val="010712"/>
      </a:accent5>
      <a:accent6>
        <a:srgbClr val="EFECCA"/>
      </a:accent6>
      <a:hlink>
        <a:srgbClr val="961227"/>
      </a:hlink>
      <a:folHlink>
        <a:srgbClr val="24262D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0420_面上基金介绍_开源软件生长与群智开发行为度量分析研究.pptx" id="{FDD9A37E-6A88-4C3D-8569-D807B7959C1A}" vid="{B9C51D79-5627-4F39-BC5E-9D57E5FE4BD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学术模板6</Template>
  <TotalTime>3397</TotalTime>
  <Words>775</Words>
  <Application>Microsoft Office PowerPoint</Application>
  <PresentationFormat>宽屏</PresentationFormat>
  <Paragraphs>112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微软雅黑</vt:lpstr>
      <vt:lpstr>Arial</vt:lpstr>
      <vt:lpstr>Calibri</vt:lpstr>
      <vt:lpstr>Comic Sans MS</vt:lpstr>
      <vt:lpstr>Wingdings</vt:lpstr>
      <vt:lpstr>学术报告模板</vt:lpstr>
      <vt:lpstr>PowerPoint 演示文稿</vt:lpstr>
      <vt:lpstr>实验概述</vt:lpstr>
      <vt:lpstr>环境设计</vt:lpstr>
      <vt:lpstr>算法和参数</vt:lpstr>
      <vt:lpstr>训练过程</vt:lpstr>
      <vt:lpstr>效果展示</vt:lpstr>
      <vt:lpstr>实验概述</vt:lpstr>
      <vt:lpstr>环境设计：椭圆</vt:lpstr>
      <vt:lpstr>环境设计：椭圆</vt:lpstr>
      <vt:lpstr>算法和参数</vt:lpstr>
      <vt:lpstr>训练过程</vt:lpstr>
      <vt:lpstr>效果展示</vt:lpstr>
      <vt:lpstr>环境设计：抛物线</vt:lpstr>
      <vt:lpstr>环境设计：抛物线</vt:lpstr>
      <vt:lpstr>算法和参数</vt:lpstr>
      <vt:lpstr>训练过程</vt:lpstr>
      <vt:lpstr>效果展示</vt:lpstr>
      <vt:lpstr>讨论</vt:lpstr>
      <vt:lpstr>The End</vt:lpstr>
      <vt:lpstr>效果展示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cic</dc:creator>
  <cp:lastModifiedBy>诚昊 王</cp:lastModifiedBy>
  <cp:revision>1269</cp:revision>
  <dcterms:created xsi:type="dcterms:W3CDTF">2024-02-21T06:03:24Z</dcterms:created>
  <dcterms:modified xsi:type="dcterms:W3CDTF">2024-04-22T10:42:01Z</dcterms:modified>
</cp:coreProperties>
</file>