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verage" panose="020B0604020202020204" charset="0"/>
      <p:regular r:id="rId14"/>
    </p:embeddedFont>
    <p:embeddedFont>
      <p:font typeface="Oswald" panose="00000500000000000000" pitchFamily="2" charset="0"/>
      <p:regular r:id="rId15"/>
      <p:bold r:id="rId16"/>
    </p:embeddedFont>
    <p:embeddedFont>
      <p:font typeface="Roboto" panose="020F05020202040302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2c994953d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2c994953d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latin typeface="Roboto"/>
                <a:ea typeface="Roboto"/>
                <a:cs typeface="Roboto"/>
                <a:sym typeface="Roboto"/>
              </a:rPr>
              <a:t>Understanding which manufacturer has produced the most vaccinations allows health authorities to monitor and ensure the quality and safety of the vaccines. Patterns in adverse events or other issues may be identified, leading to investigations or adjustments in vaccination strategies. It can also guide decisions on investments, partnerships, and future vaccine development strategies based on the performance and capabilities of different manufacturers. Finally, knowing which manufacturer has a significant presence in vaccine production allows health authorities to address public concerns, provide accurate information, and maintain trust in vaccination programs.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2c99778d0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2c99778d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2c994953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2c994953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2c994953d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2c994953d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30d8a1d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30d8a1d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2c9949c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2c9949c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2c994953d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2c994953d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dimension tables are Patients, Manufacturer, Symptom, Report, Medical, Time and Vaccination. The fact table includes our primary keys for the dimension tables and the VAERS_ID which was the primary key from the dataset. </a:t>
            </a:r>
            <a:endParaRPr/>
          </a:p>
          <a:p>
            <a:pPr marL="0" lvl="0" indent="0" algn="l" rtl="0">
              <a:spcBef>
                <a:spcPts val="0"/>
              </a:spcBef>
              <a:spcAft>
                <a:spcPts val="0"/>
              </a:spcAft>
              <a:buNone/>
            </a:pPr>
            <a:r>
              <a:rPr lang="en"/>
              <a:t>Patients: Contains info about patients</a:t>
            </a:r>
            <a:endParaRPr/>
          </a:p>
          <a:p>
            <a:pPr marL="0" lvl="0" indent="0" algn="l" rtl="0">
              <a:spcBef>
                <a:spcPts val="0"/>
              </a:spcBef>
              <a:spcAft>
                <a:spcPts val="0"/>
              </a:spcAft>
              <a:buNone/>
            </a:pPr>
            <a:r>
              <a:rPr lang="en"/>
              <a:t>Manufacturer: Is information about who manufactured the vaccines</a:t>
            </a:r>
            <a:endParaRPr/>
          </a:p>
          <a:p>
            <a:pPr marL="0" lvl="0" indent="0" algn="l" rtl="0">
              <a:spcBef>
                <a:spcPts val="0"/>
              </a:spcBef>
              <a:spcAft>
                <a:spcPts val="0"/>
              </a:spcAft>
              <a:buNone/>
            </a:pPr>
            <a:r>
              <a:rPr lang="en"/>
              <a:t>Symptoms: Info about different symptoms, patient outcomes like death, life threatening , er visits, or if they recovered</a:t>
            </a:r>
            <a:endParaRPr/>
          </a:p>
          <a:p>
            <a:pPr marL="0" lvl="0" indent="0" algn="l" rtl="0">
              <a:spcBef>
                <a:spcPts val="0"/>
              </a:spcBef>
              <a:spcAft>
                <a:spcPts val="0"/>
              </a:spcAft>
              <a:buNone/>
            </a:pPr>
            <a:r>
              <a:rPr lang="en"/>
              <a:t>Report: Is info about when when the forms were received by the organization and where the forms came from</a:t>
            </a:r>
            <a:endParaRPr/>
          </a:p>
          <a:p>
            <a:pPr marL="0" lvl="0" indent="0" algn="l" rtl="0">
              <a:spcBef>
                <a:spcPts val="0"/>
              </a:spcBef>
              <a:spcAft>
                <a:spcPts val="0"/>
              </a:spcAft>
              <a:buNone/>
            </a:pPr>
            <a:r>
              <a:rPr lang="en"/>
              <a:t>Medical: Is information about medication, illnesses that a patient had before or diagnostic tests that were taken at the time of the vaccination</a:t>
            </a:r>
            <a:endParaRPr/>
          </a:p>
          <a:p>
            <a:pPr marL="0" lvl="0" indent="0" algn="l" rtl="0">
              <a:spcBef>
                <a:spcPts val="0"/>
              </a:spcBef>
              <a:spcAft>
                <a:spcPts val="0"/>
              </a:spcAft>
              <a:buNone/>
            </a:pPr>
            <a:r>
              <a:rPr lang="en"/>
              <a:t>Vaccination: When the vaccination took place, what facility they took it at and how the vaccine was purchased.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2c994953d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2c994953d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latin typeface="Roboto"/>
                <a:ea typeface="Roboto"/>
                <a:cs typeface="Roboto"/>
                <a:sym typeface="Roboto"/>
              </a:rPr>
              <a:t>Understanding the distribution of outcomes helps healthcare professionals and regulatory bodies assess the safety profile of vaccines or medical interventions. One thing we would like to end up doing is being able to connect this with vaccines to gauge how well each vaccines, but we need to do some more data cleaning to make that happen.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2c994953d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2c994953d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important to know for resource allocation because different may have different capacities and resources for vaccinations. Knowing this allows for distributors to know where the vaccines need to go. It is also a way to gauge where exactly people are going to get their vaccinations so we can direct more resources toward those facilities. </a:t>
            </a:r>
            <a:endParaRPr/>
          </a:p>
          <a:p>
            <a:pPr marL="0" lvl="0" indent="0" algn="l" rtl="0">
              <a:spcBef>
                <a:spcPts val="0"/>
              </a:spcBef>
              <a:spcAft>
                <a:spcPts val="0"/>
              </a:spcAft>
              <a:buNone/>
            </a:pPr>
            <a:r>
              <a:rPr lang="en"/>
              <a:t>Key for facility type: PUB = Public (hospitals, health clinics), PVT = Private (urgent care centers, private hospitals, private medical practices), MIL = Military, PHM = Pharmacy or store, SCH = School or student health clinic, SEN = Nursing home or senior living facility, WRK = Workplace clinic, OTH = Other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2c994953d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2c994953d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useful information because as you see with a state like California that has high population you want to be able allocate the vaccinations effectively. It also interesting to see because it allows health care officials to monitor the rates and track the spread of diseases and evaluate the effectiveness of the vaccinations.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vaers.hhs.gov/"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Covid Vaccine Data Warehouse</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Jordan Clark, Tonderai Choto, and Jack DeVeney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Manufacturers </a:t>
            </a:r>
            <a:endParaRPr/>
          </a:p>
        </p:txBody>
      </p:sp>
      <p:pic>
        <p:nvPicPr>
          <p:cNvPr id="114" name="Google Shape;114;p22"/>
          <p:cNvPicPr preferRelativeResize="0"/>
          <p:nvPr/>
        </p:nvPicPr>
        <p:blipFill>
          <a:blip r:embed="rId3">
            <a:alphaModFix/>
          </a:blip>
          <a:stretch>
            <a:fillRect/>
          </a:stretch>
        </p:blipFill>
        <p:spPr>
          <a:xfrm>
            <a:off x="2672550" y="1017725"/>
            <a:ext cx="367425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Exploration of covid-19 pandemic, vaccine development, distribution, and related adverse effects sheds light on the challenges faced by communities</a:t>
            </a:r>
            <a:endParaRPr/>
          </a:p>
          <a:p>
            <a:pPr marL="457200" lvl="0" indent="-342900" algn="l" rtl="0">
              <a:spcBef>
                <a:spcPts val="0"/>
              </a:spcBef>
              <a:spcAft>
                <a:spcPts val="0"/>
              </a:spcAft>
              <a:buSzPts val="1800"/>
              <a:buChar char="●"/>
            </a:pPr>
            <a:r>
              <a:rPr lang="en"/>
              <a:t>Explore critical questions such as distribution of outcomes for reported adverse effects and how they compare to pre-vaccine rates.</a:t>
            </a:r>
            <a:endParaRPr/>
          </a:p>
          <a:p>
            <a:pPr marL="457200" lvl="0" indent="-342900" algn="l" rtl="0">
              <a:spcBef>
                <a:spcPts val="0"/>
              </a:spcBef>
              <a:spcAft>
                <a:spcPts val="0"/>
              </a:spcAft>
              <a:buSzPts val="1800"/>
              <a:buChar char="●"/>
            </a:pPr>
            <a:r>
              <a:rPr lang="en"/>
              <a:t>The presence of null or omitted values in the dataset emphasized the need for comprehensive and standardized reporting systems.</a:t>
            </a:r>
            <a:endParaRPr/>
          </a:p>
          <a:p>
            <a:pPr marL="457200" lvl="0" indent="-342900" algn="l" rtl="0">
              <a:spcBef>
                <a:spcPts val="0"/>
              </a:spcBef>
              <a:spcAft>
                <a:spcPts val="0"/>
              </a:spcAft>
              <a:buSzPts val="1800"/>
              <a:buChar char="●"/>
            </a:pPr>
            <a:r>
              <a:rPr lang="en"/>
              <a:t>The global vaccination effort has been a great achievement, however, it has highlighted the need to refine data collection and analysis methods.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Global pandemic started November 2019</a:t>
            </a:r>
            <a:endParaRPr sz="2100"/>
          </a:p>
          <a:p>
            <a:pPr marL="457200" lvl="0" indent="-361950" algn="l" rtl="0">
              <a:spcBef>
                <a:spcPts val="0"/>
              </a:spcBef>
              <a:spcAft>
                <a:spcPts val="0"/>
              </a:spcAft>
              <a:buSzPts val="2100"/>
              <a:buChar char="●"/>
            </a:pPr>
            <a:r>
              <a:rPr lang="en" sz="2100"/>
              <a:t>700 million confirmed cases, 7 million confirmed deaths</a:t>
            </a:r>
            <a:endParaRPr sz="2100"/>
          </a:p>
          <a:p>
            <a:pPr marL="457200" lvl="0" indent="-361950" algn="l" rtl="0">
              <a:spcBef>
                <a:spcPts val="0"/>
              </a:spcBef>
              <a:spcAft>
                <a:spcPts val="0"/>
              </a:spcAft>
              <a:buSzPts val="2100"/>
              <a:buChar char="●"/>
            </a:pPr>
            <a:r>
              <a:rPr lang="en" sz="2100"/>
              <a:t>Vaccine was developed and released in December 2020</a:t>
            </a:r>
            <a:endParaRPr sz="2100"/>
          </a:p>
          <a:p>
            <a:pPr marL="457200" lvl="0" indent="-361950" algn="l" rtl="0">
              <a:spcBef>
                <a:spcPts val="0"/>
              </a:spcBef>
              <a:spcAft>
                <a:spcPts val="0"/>
              </a:spcAft>
              <a:buSzPts val="2100"/>
              <a:buChar char="●"/>
            </a:pPr>
            <a:r>
              <a:rPr lang="en" sz="2100"/>
              <a:t>Since release of vaccine, there have been debates about adverse effects</a:t>
            </a:r>
            <a:endParaRPr sz="2100"/>
          </a:p>
          <a:p>
            <a:pPr marL="457200" lvl="0" indent="-361950" algn="l" rtl="0">
              <a:spcBef>
                <a:spcPts val="0"/>
              </a:spcBef>
              <a:spcAft>
                <a:spcPts val="0"/>
              </a:spcAft>
              <a:buSzPts val="2100"/>
              <a:buChar char="●"/>
            </a:pPr>
            <a:r>
              <a:rPr lang="en" sz="2100"/>
              <a:t>Hard to find an answer without feeling it is bias</a:t>
            </a:r>
            <a:endParaRPr sz="2100"/>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is the distribution of outcomes for reported adverse events? </a:t>
            </a:r>
            <a:endParaRPr/>
          </a:p>
          <a:p>
            <a:pPr marL="457200" lvl="0" indent="-342900" algn="l" rtl="0">
              <a:spcBef>
                <a:spcPts val="0"/>
              </a:spcBef>
              <a:spcAft>
                <a:spcPts val="0"/>
              </a:spcAft>
              <a:buSzPts val="1800"/>
              <a:buChar char="●"/>
            </a:pPr>
            <a:r>
              <a:rPr lang="en"/>
              <a:t>Are these adverse events comparable to regular rates of events prior to vaccine?</a:t>
            </a:r>
            <a:endParaRPr/>
          </a:p>
          <a:p>
            <a:pPr marL="457200" lvl="0" indent="-342900" algn="l" rtl="0">
              <a:spcBef>
                <a:spcPts val="0"/>
              </a:spcBef>
              <a:spcAft>
                <a:spcPts val="0"/>
              </a:spcAft>
              <a:buSzPts val="1800"/>
              <a:buChar char="●"/>
            </a:pPr>
            <a:r>
              <a:rPr lang="en"/>
              <a:t>What is the distribution of facilities administering vaccines? </a:t>
            </a:r>
            <a:endParaRPr/>
          </a:p>
          <a:p>
            <a:pPr marL="457200" lvl="0" indent="-342900" algn="l" rtl="0">
              <a:spcBef>
                <a:spcPts val="0"/>
              </a:spcBef>
              <a:spcAft>
                <a:spcPts val="0"/>
              </a:spcAft>
              <a:buSzPts val="1800"/>
              <a:buChar char="●"/>
            </a:pPr>
            <a:r>
              <a:rPr lang="en"/>
              <a:t>Which states had the most vaccinations on record?</a:t>
            </a:r>
            <a:endParaRPr/>
          </a:p>
          <a:p>
            <a:pPr marL="457200" lvl="0" indent="-342900" algn="l" rtl="0">
              <a:spcBef>
                <a:spcPts val="0"/>
              </a:spcBef>
              <a:spcAft>
                <a:spcPts val="0"/>
              </a:spcAft>
              <a:buSzPts val="1800"/>
              <a:buChar char="●"/>
            </a:pPr>
            <a:r>
              <a:rPr lang="en"/>
              <a:t>What manufacturers produced the most vaccines?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VAERS</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Got our data from </a:t>
            </a:r>
            <a:r>
              <a:rPr lang="en" u="sng">
                <a:hlinkClick r:id="rId3"/>
              </a:rPr>
              <a:t>https://vaers.hhs.gov/</a:t>
            </a:r>
            <a:endParaRPr sz="1900">
              <a:solidFill>
                <a:srgbClr val="CCCCCC"/>
              </a:solidFill>
            </a:endParaRPr>
          </a:p>
          <a:p>
            <a:pPr marL="457200" lvl="0" indent="-349250" algn="l" rtl="0">
              <a:spcBef>
                <a:spcPts val="0"/>
              </a:spcBef>
              <a:spcAft>
                <a:spcPts val="0"/>
              </a:spcAft>
              <a:buClr>
                <a:srgbClr val="CCCCCC"/>
              </a:buClr>
              <a:buSzPts val="1900"/>
              <a:buChar char="●"/>
            </a:pPr>
            <a:r>
              <a:rPr lang="en" sz="1900">
                <a:solidFill>
                  <a:srgbClr val="CCCCCC"/>
                </a:solidFill>
              </a:rPr>
              <a:t>Data shows vaccine, adverse effects and basic information about</a:t>
            </a:r>
            <a:endParaRPr sz="1900">
              <a:solidFill>
                <a:srgbClr val="CCCCCC"/>
              </a:solidFill>
            </a:endParaRPr>
          </a:p>
          <a:p>
            <a:pPr marL="457200" lvl="0" indent="-349250" algn="l" rtl="0">
              <a:spcBef>
                <a:spcPts val="0"/>
              </a:spcBef>
              <a:spcAft>
                <a:spcPts val="0"/>
              </a:spcAft>
              <a:buClr>
                <a:srgbClr val="CCCCCC"/>
              </a:buClr>
              <a:buSzPts val="1900"/>
              <a:buChar char="●"/>
            </a:pPr>
            <a:r>
              <a:rPr lang="en" sz="1900">
                <a:solidFill>
                  <a:srgbClr val="CCCCCC"/>
                </a:solidFill>
              </a:rPr>
              <a:t>People can go on the website and fill out survey</a:t>
            </a:r>
            <a:endParaRPr sz="1900">
              <a:solidFill>
                <a:srgbClr val="CCCCCC"/>
              </a:solidFill>
            </a:endParaRPr>
          </a:p>
          <a:p>
            <a:pPr marL="457200" lvl="0" indent="-349250" algn="l" rtl="0">
              <a:spcBef>
                <a:spcPts val="0"/>
              </a:spcBef>
              <a:spcAft>
                <a:spcPts val="0"/>
              </a:spcAft>
              <a:buClr>
                <a:srgbClr val="CCCCCC"/>
              </a:buClr>
              <a:buSzPts val="1900"/>
              <a:buChar char="●"/>
            </a:pPr>
            <a:r>
              <a:rPr lang="en" sz="1900">
                <a:solidFill>
                  <a:srgbClr val="CCCCCC"/>
                </a:solidFill>
              </a:rPr>
              <a:t>Must keep in mind this data is filled in voluntarily</a:t>
            </a:r>
            <a:endParaRPr sz="19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Challenges </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Large dataset</a:t>
            </a:r>
            <a:endParaRPr/>
          </a:p>
          <a:p>
            <a:pPr marL="457200" lvl="0" indent="-342900" algn="l" rtl="0">
              <a:spcBef>
                <a:spcPts val="0"/>
              </a:spcBef>
              <a:spcAft>
                <a:spcPts val="0"/>
              </a:spcAft>
              <a:buSzPts val="1800"/>
              <a:buChar char="●"/>
            </a:pPr>
            <a:r>
              <a:rPr lang="en"/>
              <a:t>Null/Omitted values</a:t>
            </a:r>
            <a:endParaRPr/>
          </a:p>
          <a:p>
            <a:pPr marL="457200" lvl="0" indent="-342900" algn="l" rtl="0">
              <a:spcBef>
                <a:spcPts val="0"/>
              </a:spcBef>
              <a:spcAft>
                <a:spcPts val="0"/>
              </a:spcAft>
              <a:buSzPts val="1800"/>
              <a:buChar char="●"/>
            </a:pPr>
            <a:r>
              <a:rPr lang="en"/>
              <a:t>Inconsistencies in frequency of testing in different states</a:t>
            </a:r>
            <a:endParaRPr/>
          </a:p>
          <a:p>
            <a:pPr marL="457200" lvl="0" indent="-342900" algn="l" rtl="0">
              <a:spcBef>
                <a:spcPts val="0"/>
              </a:spcBef>
              <a:spcAft>
                <a:spcPts val="0"/>
              </a:spcAft>
              <a:buSzPts val="1800"/>
              <a:buChar char="●"/>
            </a:pPr>
            <a:r>
              <a:rPr lang="en"/>
              <a:t>Difficulty in aggregating data from different sources </a:t>
            </a:r>
            <a:endParaRPr/>
          </a:p>
          <a:p>
            <a:pPr marL="457200" lvl="0" indent="-342900" algn="l" rtl="0">
              <a:spcBef>
                <a:spcPts val="0"/>
              </a:spcBef>
              <a:spcAft>
                <a:spcPts val="0"/>
              </a:spcAft>
              <a:buSzPts val="1800"/>
              <a:buChar char="●"/>
            </a:pPr>
            <a:r>
              <a:rPr lang="en"/>
              <a:t>Other causes that could lead to adverse effects not considered</a:t>
            </a:r>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Schema</a:t>
            </a:r>
            <a:endParaRPr/>
          </a:p>
        </p:txBody>
      </p:sp>
      <p:pic>
        <p:nvPicPr>
          <p:cNvPr id="90" name="Google Shape;90;p18"/>
          <p:cNvPicPr preferRelativeResize="0"/>
          <p:nvPr/>
        </p:nvPicPr>
        <p:blipFill>
          <a:blip r:embed="rId3">
            <a:alphaModFix/>
          </a:blip>
          <a:stretch>
            <a:fillRect/>
          </a:stretch>
        </p:blipFill>
        <p:spPr>
          <a:xfrm>
            <a:off x="311700" y="1017725"/>
            <a:ext cx="8429723" cy="393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 of Outcomes for Adverse Events</a:t>
            </a:r>
            <a:endParaRPr/>
          </a:p>
        </p:txBody>
      </p:sp>
      <p:pic>
        <p:nvPicPr>
          <p:cNvPr id="96" name="Google Shape;96;p19"/>
          <p:cNvPicPr preferRelativeResize="0"/>
          <p:nvPr/>
        </p:nvPicPr>
        <p:blipFill>
          <a:blip r:embed="rId3">
            <a:alphaModFix/>
          </a:blip>
          <a:stretch>
            <a:fillRect/>
          </a:stretch>
        </p:blipFill>
        <p:spPr>
          <a:xfrm>
            <a:off x="1295400" y="1429875"/>
            <a:ext cx="6553200"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 of facilities administering vaccines</a:t>
            </a:r>
            <a:endParaRPr/>
          </a:p>
        </p:txBody>
      </p:sp>
      <p:pic>
        <p:nvPicPr>
          <p:cNvPr id="102" name="Google Shape;102;p20"/>
          <p:cNvPicPr preferRelativeResize="0"/>
          <p:nvPr/>
        </p:nvPicPr>
        <p:blipFill>
          <a:blip r:embed="rId3">
            <a:alphaModFix/>
          </a:blip>
          <a:stretch>
            <a:fillRect/>
          </a:stretch>
        </p:blipFill>
        <p:spPr>
          <a:xfrm>
            <a:off x="2021121" y="1017723"/>
            <a:ext cx="4751879" cy="408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States with the Most Vaccinations Administered</a:t>
            </a:r>
            <a:endParaRPr/>
          </a:p>
        </p:txBody>
      </p:sp>
      <p:pic>
        <p:nvPicPr>
          <p:cNvPr id="108" name="Google Shape;108;p21"/>
          <p:cNvPicPr preferRelativeResize="0"/>
          <p:nvPr/>
        </p:nvPicPr>
        <p:blipFill>
          <a:blip r:embed="rId3">
            <a:alphaModFix/>
          </a:blip>
          <a:stretch>
            <a:fillRect/>
          </a:stretch>
        </p:blipFill>
        <p:spPr>
          <a:xfrm>
            <a:off x="2539825" y="1017725"/>
            <a:ext cx="3578758" cy="38209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Oswald</vt:lpstr>
      <vt:lpstr>Average</vt:lpstr>
      <vt:lpstr>Arial</vt:lpstr>
      <vt:lpstr>Slate</vt:lpstr>
      <vt:lpstr>Covid Vaccine Data Warehouse</vt:lpstr>
      <vt:lpstr>Background</vt:lpstr>
      <vt:lpstr>Questions</vt:lpstr>
      <vt:lpstr>VAERS</vt:lpstr>
      <vt:lpstr>Implementation Challenges </vt:lpstr>
      <vt:lpstr>Schema</vt:lpstr>
      <vt:lpstr>Distribution of Outcomes for Adverse Events</vt:lpstr>
      <vt:lpstr>Distribution of facilities administering vaccines</vt:lpstr>
      <vt:lpstr>States with the Most Vaccinations Administered</vt:lpstr>
      <vt:lpstr>Top Manufacturers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Vaccine Data Warehouse</dc:title>
  <dc:creator>John Deveney</dc:creator>
  <cp:lastModifiedBy>John Deveney (Student)</cp:lastModifiedBy>
  <cp:revision>1</cp:revision>
  <dcterms:modified xsi:type="dcterms:W3CDTF">2023-12-06T17:35:15Z</dcterms:modified>
</cp:coreProperties>
</file>