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B9C6-F15E-A621-07A6-F2AEC865A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04F37-C39E-365E-B544-48B9C2967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171A2-95B5-91D7-A9FA-D8AD83BA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F22A-6697-D247-A56D-8ACE3317109C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20758-D3E1-CCD8-FA5F-43B76D2B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B17F-A39F-F0BA-A0CB-DD6CD459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48C-3754-5C40-B523-40589517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5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8CC5-CC3C-B6F1-19AF-F209D5C9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A5A49-26A6-2AE2-EFC8-7C09ECF6B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3CF5E-F7F1-41E3-B2E5-517D638D5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F22A-6697-D247-A56D-8ACE3317109C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A7AE-5A11-9106-AC84-11233B07B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4ED5B-8928-AE66-2816-F2677132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48C-3754-5C40-B523-40589517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6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5305B-5E34-E292-711E-AA6D92D21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18A5B-F7B4-8D63-E48E-FD6ADC52E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FA924-EE76-7A71-4FBE-C26AC33D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F22A-6697-D247-A56D-8ACE3317109C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7D768-8FE0-B953-B94B-F77871FF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3EBC8-B049-EAB6-3D37-88C9DC1A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48C-3754-5C40-B523-40589517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7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4517-D3E9-B318-02A9-B35DE122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B8BF4-1969-B25A-491A-9764885C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DED9B-EB5E-F61C-BAD3-D1D54778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F22A-6697-D247-A56D-8ACE3317109C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F8A5A-D2BF-F2B5-2F4B-B4837A096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BF3A7-9633-EB3D-6025-3DB97456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48C-3754-5C40-B523-40589517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6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5002-B51E-7112-ECDC-DEAEACBF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70A06-D278-36CF-9059-8AFD522EC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7D3B-03EF-BE3B-9CA4-0D87E3EA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F22A-6697-D247-A56D-8ACE3317109C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D7A70-913B-5419-8FDC-B56E2C81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A7734-F775-95CC-3693-14B7A4C8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48C-3754-5C40-B523-40589517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6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4176-CD07-FA14-4350-09C2826C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A5CF-296D-39E4-0B11-950FE8DFA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8848A-30D9-AB87-2FF1-722AC526F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8F4BD-ABDC-B74F-58BA-DCC1CC86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F22A-6697-D247-A56D-8ACE3317109C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DE1FD-A188-79DE-A1DB-7A53006F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86178-9871-FD00-D3C7-ADC496C6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48C-3754-5C40-B523-40589517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1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B08A-BDB2-747C-DA98-65DA8636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229CC-6BE4-CFD4-6AC9-090A6937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CE547-4FD7-75A2-89F6-9A4E27C6D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6FBC5-1CF7-7575-6D6D-47FE3C165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B16223-6099-4D02-AC9A-2B5AB0244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FED4D-BD16-9D90-AF0E-BC74B9C5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F22A-6697-D247-A56D-8ACE3317109C}" type="datetimeFigureOut">
              <a:rPr lang="en-US" smtClean="0"/>
              <a:t>5/22/22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6A8B0-61B1-6F34-FA0A-40233721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EA6D6-AD20-FB15-EC23-9D778A0C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48C-3754-5C40-B523-40589517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6958-357E-D2F6-61E5-336BB78D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B085A-6BFE-BF85-BC20-80DE7574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F22A-6697-D247-A56D-8ACE3317109C}" type="datetimeFigureOut">
              <a:rPr lang="en-US" smtClean="0"/>
              <a:t>5/22/22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132AA-A60E-AA80-C0B9-3B8D3D6C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2D694-AED7-DED5-3819-22011C89E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48C-3754-5C40-B523-40589517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3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9F31E-E2F2-2290-D4D0-25C89D8D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F22A-6697-D247-A56D-8ACE3317109C}" type="datetimeFigureOut">
              <a:rPr lang="en-US" smtClean="0"/>
              <a:t>5/22/22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CAB93-320C-EDF5-F118-3B66E2F4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1FD89-643D-8EDB-1931-0A4C58EA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48C-3754-5C40-B523-40589517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0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A441-3F7D-A63D-60C7-D3622A71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17A35-9F6E-EE9E-7BC7-F98013AB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1543F-CC5B-220B-8CBC-631E59777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FD0C7-2DC6-4043-EB1A-200EBE5B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F22A-6697-D247-A56D-8ACE3317109C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5FCF3-5907-E64F-1246-566F2681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907B-8F93-A3AD-1C4D-C5709B41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48C-3754-5C40-B523-40589517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1887-8A80-41A4-0C12-B62ECF92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8A5F0-FF21-74AA-C652-787FD9216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66D39-E8F3-4B8B-AC4A-BE3955BE2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4B2FA-58A2-507F-1E89-FD138737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F22A-6697-D247-A56D-8ACE3317109C}" type="datetimeFigureOut">
              <a:rPr lang="en-US" smtClean="0"/>
              <a:t>5/22/22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9FF40-B5FF-8DC6-3405-D9B97F95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F1EF4-0148-9017-3C6F-A3DBEAE4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748C-3754-5C40-B523-40589517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8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4F4E7-DC28-4222-79E0-F71ACEB8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B3E60-6295-D32E-3EB2-FB02EB125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2F9A8-C753-3496-9317-199985BE5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1F22A-6697-D247-A56D-8ACE3317109C}" type="datetimeFigureOut">
              <a:rPr lang="en-US" smtClean="0"/>
              <a:t>5/22/22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7C6DF-A6BA-F031-568E-9699277BA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F165-BB5C-A09A-0097-DA14743CE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A748C-3754-5C40-B523-405895173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6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4C92CB-38EE-A9D0-E8E2-8B28FA181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 from Stochastic Discount Factors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53FF5E-71D3-1DD5-B155-74D399318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Bond Risk Premia</a:t>
            </a:r>
          </a:p>
        </p:txBody>
      </p:sp>
    </p:spTree>
    <p:extLst>
      <p:ext uri="{BB962C8B-B14F-4D97-AF65-F5344CB8AC3E}">
        <p14:creationId xmlns:p14="http://schemas.microsoft.com/office/powerpoint/2010/main" val="37246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C28E30-28D4-3806-D5CA-FC4C3B78D0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709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The Long-term Yield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- (I)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C28E30-28D4-3806-D5CA-FC4C3B78D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7096"/>
                <a:ext cx="10515600" cy="1325563"/>
              </a:xfrm>
              <a:blipFill>
                <a:blip r:embed="rId2"/>
                <a:stretch>
                  <a:fillRect l="-2413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19B7A-2892-9B8F-B64F-73F6D53D1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2659"/>
                <a:ext cx="10515600" cy="496405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i="1" dirty="0"/>
                  <a:t>The price of a n-period nominal bond,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is the nominal SDF. Using the identity,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we can write,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i="1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19B7A-2892-9B8F-B64F-73F6D53D1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2659"/>
                <a:ext cx="10515600" cy="4964058"/>
              </a:xfrm>
              <a:blipFill>
                <a:blip r:embed="rId3"/>
                <a:stretch>
                  <a:fillRect l="-965" t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20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C28E30-28D4-3806-D5CA-FC4C3B78D0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709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The Long-term Yield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- (II)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C28E30-28D4-3806-D5CA-FC4C3B78D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7096"/>
                <a:ext cx="10515600" cy="1325563"/>
              </a:xfrm>
              <a:blipFill>
                <a:blip r:embed="rId2"/>
                <a:stretch>
                  <a:fillRect l="-2413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19B7A-2892-9B8F-B64F-73F6D53D1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2148"/>
                <a:ext cx="10071538" cy="49325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Expanding,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ℙ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𝑉𝑎𝑟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000" b="0" i="1" dirty="0" smtClean="0"/>
                                <m:t> </m:t>
                              </m:r>
                            </m:e>
                            <m:e>
                              <m:r>
                                <m:rPr>
                                  <m:aln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𝐶𝑜𝑣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2000" b="0" i="1" dirty="0"/>
                </a:br>
                <a:endParaRPr lang="en-US" sz="2000" b="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19B7A-2892-9B8F-B64F-73F6D53D1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2148"/>
                <a:ext cx="10071538" cy="4932527"/>
              </a:xfrm>
              <a:blipFill>
                <a:blip r:embed="rId3"/>
                <a:stretch>
                  <a:fillRect l="-756" t="-1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64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C28E30-28D4-3806-D5CA-FC4C3B78D0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709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The Long-term Yield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- (III)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C28E30-28D4-3806-D5CA-FC4C3B78D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7096"/>
                <a:ext cx="10515600" cy="1325563"/>
              </a:xfrm>
              <a:blipFill>
                <a:blip r:embed="rId2"/>
                <a:stretch>
                  <a:fillRect l="-2413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19B7A-2892-9B8F-B64F-73F6D53D1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42149"/>
                <a:ext cx="10515599" cy="48799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By repeated substitution,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m:rPr>
                              <m:aln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#(∗)</m:t>
                          </m:r>
                        </m:e>
                      </m:eqAr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𝑉𝑎𝑟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aln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𝐶𝑜𝑣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𝑉𝑎𝑟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−2)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aln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𝐶𝑜𝑣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𝑉𝑎𝑟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(1)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aln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𝐶𝑜𝑣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sz="2000" b="0" i="1" dirty="0"/>
                </a:br>
                <a:br>
                  <a:rPr lang="en-US" sz="2000" b="0" i="1" dirty="0"/>
                </a:br>
                <a:r>
                  <a:rPr lang="en-US" sz="2000" b="0" i="1" dirty="0"/>
                  <a:t>Define the 1-period excess return of a n-maturity bond, </a:t>
                </a:r>
              </a:p>
              <a:p>
                <a:pPr marL="0" indent="0">
                  <a:buNone/>
                </a:pPr>
                <a:endParaRPr lang="en-US" sz="2000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b="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19B7A-2892-9B8F-B64F-73F6D53D1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42149"/>
                <a:ext cx="10515599" cy="4879976"/>
              </a:xfrm>
              <a:blipFill>
                <a:blip r:embed="rId3"/>
                <a:stretch>
                  <a:fillRect l="-603" t="-2073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14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C28E30-28D4-3806-D5CA-FC4C3B78D0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709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The Long-term Yield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- (IV)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C28E30-28D4-3806-D5CA-FC4C3B78D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7096"/>
                <a:ext cx="10515600" cy="1325563"/>
              </a:xfrm>
              <a:blipFill>
                <a:blip r:embed="rId2"/>
                <a:stretch>
                  <a:fillRect l="-2413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19B7A-2892-9B8F-B64F-73F6D53D1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42149"/>
                <a:ext cx="11049001" cy="48799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To simplify the excess return term, we again start from the pricing equation, 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br>
                  <a:rPr lang="en-US" sz="2000" b="0" i="1" dirty="0"/>
                </a:br>
                <a:r>
                  <a:rPr lang="en-US" sz="2000" b="0" i="1" dirty="0"/>
                  <a:t>from which we got, </a:t>
                </a:r>
                <a:endParaRPr lang="en-US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b="0" i="1" dirty="0"/>
                  <a:t>Substituting into the definition of excess returns, we get,</a:t>
                </a:r>
              </a:p>
              <a:p>
                <a:pPr marL="0" indent="0">
                  <a:buNone/>
                </a:pPr>
                <a:endParaRPr lang="en-US" sz="2000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ℙ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aln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𝑉𝑎𝑟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aln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𝐶𝑜𝑣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</m:d>
                          <m:r>
                            <m:rPr>
                              <m:aln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19B7A-2892-9B8F-B64F-73F6D53D1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42149"/>
                <a:ext cx="11049001" cy="4879976"/>
              </a:xfrm>
              <a:blipFill>
                <a:blip r:embed="rId3"/>
                <a:stretch>
                  <a:fillRect l="-573" t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92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C28E30-28D4-3806-D5CA-FC4C3B78D0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709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The Long-term Yield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- (V)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C28E30-28D4-3806-D5CA-FC4C3B78D0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7096"/>
                <a:ext cx="10515600" cy="1325563"/>
              </a:xfrm>
              <a:blipFill>
                <a:blip r:embed="rId2"/>
                <a:stretch>
                  <a:fillRect l="-2413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19B7A-2892-9B8F-B64F-73F6D53D1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42149"/>
                <a:ext cx="11048400" cy="482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i="1" dirty="0"/>
                  <a:t>Now we can substitute back into (*) to get the final expression, 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sz="2000" b="0" i="1" dirty="0"/>
              </a:p>
              <a:p>
                <a:pPr marL="0" indent="0">
                  <a:buNone/>
                </a:pPr>
                <a:r>
                  <a:rPr lang="en-US" sz="2000" i="1" dirty="0"/>
                  <a:t>We also know that,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2000" b="0" i="1" dirty="0"/>
              </a:p>
              <a:p>
                <a:pPr marL="0" indent="0">
                  <a:buNone/>
                </a:pPr>
                <a:r>
                  <a:rPr lang="en-US" sz="2000" i="1" dirty="0"/>
                  <a:t>Combining with the first line we get the final expression for the long-term yield,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ℙ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𝑒𝑥𝑝𝑒𝑐𝑡𝑎𝑡𝑖𝑜𝑛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𝑡𝑒𝑟𝑚</m:t>
                              </m:r>
                            </m:e>
                          </m:eqArr>
                        </m:lim>
                      </m:limLow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limLow>
                        <m:limLow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ℙ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d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𝑟𝑖𝑠𝑘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𝑝𝑟𝑒𝑚𝑖𝑢𝑚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𝑡𝑒𝑟𝑚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box>
                                <m:box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≔</m:t>
                                  </m:r>
                                </m:e>
                              </m:box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𝑟𝑝𝑦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eqArr>
                        </m:lim>
                      </m:limLow>
                    </m:oMath>
                  </m:oMathPara>
                </a14:m>
                <a:br>
                  <a:rPr lang="en-US" sz="2000" b="0" i="1" dirty="0"/>
                </a:br>
                <a:endParaRPr lang="en-US" sz="2000" b="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19B7A-2892-9B8F-B64F-73F6D53D1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42149"/>
                <a:ext cx="11048400" cy="4824000"/>
              </a:xfrm>
              <a:blipFill>
                <a:blip r:embed="rId3"/>
                <a:stretch>
                  <a:fillRect l="-573" t="-6824" b="-13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97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</TotalTime>
  <Words>314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Bond Risk Premia</vt:lpstr>
      <vt:lpstr>The Long-term Yield y_t^((n))- (I)</vt:lpstr>
      <vt:lpstr>The Long-term Yield y_t^((n))- (II)</vt:lpstr>
      <vt:lpstr>The Long-term Yield y_t^((n))- (III)</vt:lpstr>
      <vt:lpstr>The Long-term Yield y_t^((n))- (IV)</vt:lpstr>
      <vt:lpstr>The Long-term Yield y_t^((n))- (V)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Faith</dc:creator>
  <cp:lastModifiedBy>Faith</cp:lastModifiedBy>
  <cp:revision>13</cp:revision>
  <dcterms:created xsi:type="dcterms:W3CDTF">2022-05-21T07:53:47Z</dcterms:created>
  <dcterms:modified xsi:type="dcterms:W3CDTF">2022-05-22T04:40:00Z</dcterms:modified>
</cp:coreProperties>
</file>