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80" r:id="rId6"/>
    <p:sldId id="278" r:id="rId7"/>
    <p:sldId id="276" r:id="rId8"/>
    <p:sldId id="277" r:id="rId9"/>
    <p:sldId id="279" r:id="rId10"/>
    <p:sldId id="282" r:id="rId11"/>
    <p:sldId id="281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4C100"/>
    <a:srgbClr val="59FF00"/>
    <a:srgbClr val="CC3399"/>
    <a:srgbClr val="CC0099"/>
    <a:srgbClr val="CC00CC"/>
    <a:srgbClr val="99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>
      <p:cViewPr varScale="1">
        <p:scale>
          <a:sx n="63" d="100"/>
          <a:sy n="63" d="100"/>
        </p:scale>
        <p:origin x="216" y="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6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BE0102-8CE7-4EEE-AB95-10593440F2A1}" type="datetime1">
              <a:rPr lang="en-GB"/>
              <a:pPr>
                <a:defRPr/>
              </a:pPr>
              <a:t>31/05/2016</a:t>
            </a:fld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2C6DAFD-9288-4783-A262-0228746A3B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0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92C1D3-C149-416F-A154-6B2BBC21B8F6}" type="datetime1">
              <a:rPr lang="en-GB"/>
              <a:pPr>
                <a:defRPr/>
              </a:pPr>
              <a:t>31/05/2016</a:t>
            </a:fld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3555AC-B920-4360-AFCE-B6DB14328D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343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34B5015-7FFB-44B9-932A-3A0C4C347E8A}" type="datetime1">
              <a:rPr lang="en-GB" smtClean="0"/>
              <a:pPr/>
              <a:t>31/05/2016</a:t>
            </a:fld>
            <a:endParaRPr lang="en-GB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2701-1418-4EF6-8596-44519852472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8117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7056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GB" sz="1000" b="1">
              <a:solidFill>
                <a:srgbClr val="269BB4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743200"/>
            <a:ext cx="6400800" cy="18288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7772400" cy="1752600"/>
          </a:xfrm>
        </p:spPr>
        <p:txBody>
          <a:bodyPr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www.marine.ie</a:t>
            </a:r>
            <a:endParaRPr lang="en-US">
              <a:latin typeface="Times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371600"/>
            <a:ext cx="194310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71600"/>
            <a:ext cx="567690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743200"/>
            <a:ext cx="7772400" cy="32766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43200"/>
            <a:ext cx="3810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743200"/>
            <a:ext cx="3810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7432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71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172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0F0A8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59FF0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59FF00"/>
        </a:buClr>
        <a:buChar char="–"/>
        <a:defRPr sz="2800">
          <a:solidFill>
            <a:srgbClr val="0035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lr>
          <a:srgbClr val="59FF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59FF00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ISLR%20Sixth%20Printing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>
            <a:spLocks noGrp="1" noChangeArrowheads="1"/>
          </p:cNvSpPr>
          <p:nvPr>
            <p:ph type="ctrTitle"/>
          </p:nvPr>
        </p:nvSpPr>
        <p:spPr>
          <a:xfrm>
            <a:off x="428596" y="428625"/>
            <a:ext cx="8429684" cy="3071813"/>
          </a:xfrm>
          <a:noFill/>
        </p:spPr>
        <p:txBody>
          <a:bodyPr/>
          <a:lstStyle/>
          <a:p>
            <a:pPr algn="ctr" eaLnBrk="1" hangingPunct="1"/>
            <a:r>
              <a:rPr lang="en-US" sz="2800" dirty="0" smtClean="0"/>
              <a:t>BIGFISH</a:t>
            </a:r>
            <a:br>
              <a:rPr lang="en-US" sz="2800" dirty="0" smtClean="0"/>
            </a:br>
            <a:r>
              <a:rPr lang="en-US" sz="2800" dirty="0" err="1" smtClean="0"/>
              <a:t>Moprhometrics</a:t>
            </a:r>
            <a:r>
              <a:rPr lang="en-US" sz="2800" dirty="0"/>
              <a:t> </a:t>
            </a:r>
            <a:r>
              <a:rPr lang="en-US" sz="2800" dirty="0" smtClean="0"/>
              <a:t>and Discriminant Analysis</a:t>
            </a:r>
            <a:r>
              <a:rPr lang="en-IE" sz="2500" i="1" dirty="0" smtClean="0"/>
              <a:t/>
            </a:r>
            <a:br>
              <a:rPr lang="en-IE" sz="2500" i="1" dirty="0" smtClean="0"/>
            </a:br>
            <a:endParaRPr lang="en-GB" sz="2500" i="1" dirty="0" smtClean="0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828800"/>
          </a:xfrm>
        </p:spPr>
        <p:txBody>
          <a:bodyPr/>
          <a:lstStyle/>
          <a:p>
            <a:pPr algn="ctr"/>
            <a:r>
              <a:rPr lang="en-IE" dirty="0" smtClean="0"/>
              <a:t>Cormac Nolan</a:t>
            </a:r>
          </a:p>
          <a:p>
            <a:pPr algn="ctr"/>
            <a:r>
              <a:rPr lang="en-IE" dirty="0" smtClean="0"/>
              <a:t>01 June 2016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144" y="764703"/>
            <a:ext cx="7478613" cy="544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2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528988" cy="55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22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Morphometrics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25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2951"/>
            <a:ext cx="8229600" cy="994122"/>
          </a:xfrm>
        </p:spPr>
        <p:txBody>
          <a:bodyPr>
            <a:normAutofit/>
          </a:bodyPr>
          <a:lstStyle/>
          <a:p>
            <a:r>
              <a:rPr lang="en-IE" dirty="0" err="1" smtClean="0">
                <a:solidFill>
                  <a:srgbClr val="FFFF00"/>
                </a:solidFill>
              </a:rPr>
              <a:t>Otolith</a:t>
            </a:r>
            <a:r>
              <a:rPr lang="en-IE" dirty="0" smtClean="0">
                <a:solidFill>
                  <a:srgbClr val="FFFF00"/>
                </a:solidFill>
              </a:rPr>
              <a:t> Shape: Elliptic Fourier </a:t>
            </a:r>
            <a:r>
              <a:rPr lang="en-IE" dirty="0" err="1" smtClean="0">
                <a:solidFill>
                  <a:srgbClr val="FFFF00"/>
                </a:solidFill>
              </a:rPr>
              <a:t>Anaysis</a:t>
            </a:r>
            <a:r>
              <a:rPr lang="en-IE" dirty="0" smtClean="0">
                <a:solidFill>
                  <a:srgbClr val="FFFF00"/>
                </a:solidFill>
              </a:rPr>
              <a:t> (EFA)</a:t>
            </a:r>
            <a:endParaRPr lang="en-IE" dirty="0">
              <a:solidFill>
                <a:srgbClr val="FFFF00"/>
              </a:solidFill>
            </a:endParaRPr>
          </a:p>
        </p:txBody>
      </p:sp>
      <p:pic>
        <p:nvPicPr>
          <p:cNvPr id="23" name="Picture 22" descr="Haul4_IRL2012_09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558" y="2187073"/>
            <a:ext cx="2171178" cy="1447452"/>
          </a:xfrm>
          <a:prstGeom prst="rect">
            <a:avLst/>
          </a:prstGeom>
        </p:spPr>
      </p:pic>
      <p:pic>
        <p:nvPicPr>
          <p:cNvPr id="24" name="Picture 23" descr="Haul4_IRL2012_09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558" y="4005064"/>
            <a:ext cx="2171179" cy="1447453"/>
          </a:xfrm>
          <a:prstGeom prst="rect">
            <a:avLst/>
          </a:prstGeom>
        </p:spPr>
      </p:pic>
      <p:pic>
        <p:nvPicPr>
          <p:cNvPr id="26" name="Picture 7" descr="C:\Users\gjohnston\Desktop\Fourier_series_square_wave_circles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3867664" cy="386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cnolan\Desktop\Pelagic Work 2014\NW herring trade press article Nov 2014\Figure 1 Average otolith shapes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372" y="5485585"/>
            <a:ext cx="2105153" cy="13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7772400" cy="609600"/>
          </a:xfrm>
        </p:spPr>
        <p:txBody>
          <a:bodyPr/>
          <a:lstStyle/>
          <a:p>
            <a:r>
              <a:rPr lang="en-IE" dirty="0" smtClean="0">
                <a:solidFill>
                  <a:srgbClr val="C00000"/>
                </a:solidFill>
              </a:rPr>
              <a:t>Body Morphology</a:t>
            </a:r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6786610" cy="408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4675421"/>
            <a:ext cx="7358114" cy="218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4704"/>
            <a:ext cx="9367837" cy="48965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9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3332750"/>
            <a:ext cx="6242528" cy="3178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145272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+mj-lt"/>
              </a:rPr>
              <a:t>Used to categorise the unknown based on a training dataset</a:t>
            </a:r>
          </a:p>
          <a:p>
            <a:endParaRPr lang="en-IE" sz="2000" dirty="0" smtClean="0">
              <a:latin typeface="+mj-lt"/>
            </a:endParaRPr>
          </a:p>
          <a:p>
            <a:r>
              <a:rPr lang="en-IE" sz="1800" dirty="0" smtClean="0">
                <a:latin typeface="+mj-lt"/>
              </a:rPr>
              <a:t>	</a:t>
            </a:r>
            <a:endParaRPr lang="en-IE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Discriminant Analysis</a:t>
            </a:r>
            <a:endParaRPr lang="en-IE" dirty="0"/>
          </a:p>
        </p:txBody>
      </p:sp>
      <p:pic>
        <p:nvPicPr>
          <p:cNvPr id="1028" name="Picture 4" descr="http://www.mathworks.com/help/examples/stats/CreateAndVisualizeDiscriminantAnalysisClassifierExample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140967"/>
            <a:ext cx="4680520" cy="351039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machine\statistical learning methods 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</a:p>
          <a:p>
            <a:r>
              <a:rPr lang="en-IE" dirty="0" smtClean="0"/>
              <a:t>K-nearest neighbour (simple concept)</a:t>
            </a:r>
          </a:p>
          <a:p>
            <a:r>
              <a:rPr lang="en-IE" dirty="0" smtClean="0"/>
              <a:t>Random forests</a:t>
            </a:r>
          </a:p>
          <a:p>
            <a:r>
              <a:rPr lang="en-IE" dirty="0" smtClean="0"/>
              <a:t>Support vector machines (best out of the box)</a:t>
            </a:r>
          </a:p>
          <a:p>
            <a:endParaRPr lang="en-IE" dirty="0"/>
          </a:p>
          <a:p>
            <a:r>
              <a:rPr lang="en-IE" dirty="0" smtClean="0"/>
              <a:t>Choice will depend on the situation and the data, no one method is a clear winner in all situations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68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3152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964" y="5733256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hlinkClick r:id="rId3"/>
              </a:rPr>
              <a:t>http://www-bcf.usc.edu/~gareth/ISL/ISLR%20Sixth%20Printing.pdf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6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590550"/>
            <a:ext cx="64960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2357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8017F39078D4DB6CC219C47B70669" ma:contentTypeVersion="" ma:contentTypeDescription="Create a new document." ma:contentTypeScope="" ma:versionID="8360300a3fa540c277248f756416c8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686b21c2763c4a95122f489a2a69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D47C5B-9473-4E23-9F7B-B83BBBB2AC77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439E34-CB4A-4281-83BC-34F4A9D7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E54A3A-E5E7-4589-AA51-755C769286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81</Words>
  <Application>Microsoft Office PowerPoint</Application>
  <PresentationFormat>On-screen Show (4:3)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</vt:lpstr>
      <vt:lpstr>Verdana</vt:lpstr>
      <vt:lpstr>Wingdings</vt:lpstr>
      <vt:lpstr>Blank Presentation</vt:lpstr>
      <vt:lpstr>BIGFISH Moprhometrics and Discriminant Analysis </vt:lpstr>
      <vt:lpstr>Morphometrics</vt:lpstr>
      <vt:lpstr>Otolith Shape: Elliptic Fourier Anaysis (EFA)</vt:lpstr>
      <vt:lpstr>Body Morphology</vt:lpstr>
      <vt:lpstr>PowerPoint Presentation</vt:lpstr>
      <vt:lpstr>Discriminant Analysis</vt:lpstr>
      <vt:lpstr>Other machine\statistical learning methods 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 callanan</dc:creator>
  <cp:lastModifiedBy>Guilluame Bal (ext)</cp:lastModifiedBy>
  <cp:revision>285</cp:revision>
  <dcterms:created xsi:type="dcterms:W3CDTF">2001-06-27T15:57:18Z</dcterms:created>
  <dcterms:modified xsi:type="dcterms:W3CDTF">2016-05-31T10:47:11Z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0x0101007208017F39078D4DB6CC219C47B70669</vt:lpwstr>
  </property>
</Properties>
</file>