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7" r:id="rId6"/>
    <p:sldId id="278" r:id="rId7"/>
    <p:sldId id="279" r:id="rId8"/>
    <p:sldId id="280" r:id="rId9"/>
    <p:sldId id="282" r:id="rId10"/>
    <p:sldId id="283" r:id="rId11"/>
    <p:sldId id="281" r:id="rId12"/>
    <p:sldId id="285" r:id="rId13"/>
    <p:sldId id="284" r:id="rId14"/>
    <p:sldId id="286" r:id="rId15"/>
  </p:sldIdLst>
  <p:sldSz cx="9144000" cy="6858000" type="screen4x3"/>
  <p:notesSz cx="6858000" cy="9144000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CC0099"/>
    <a:srgbClr val="CC00CC"/>
    <a:srgbClr val="990099"/>
    <a:srgbClr val="FF9933"/>
    <a:srgbClr val="A4C100"/>
    <a:srgbClr val="59FF00"/>
    <a:srgbClr val="F0F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4638" autoAdjust="0"/>
  </p:normalViewPr>
  <p:slideViewPr>
    <p:cSldViewPr>
      <p:cViewPr varScale="1">
        <p:scale>
          <a:sx n="70" d="100"/>
          <a:sy n="7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91AF7C-A4F2-4EC5-8E6F-4924B4F51B60}" type="datetime1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F55686-0A9D-4156-9A68-3B1E70D695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1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EF8D9F-C5FA-42C7-B778-811DBA0F6DBD}" type="datetime1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63BBA2-6F7E-4C86-8464-48E6A81F9F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864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5F3FD8A-DB23-4059-A3DA-280E28F9C1D5}" type="datetime1">
              <a:rPr lang="en-GB" altLang="en-US" sz="1200" smtClean="0"/>
              <a:pPr/>
              <a:t>25/01/2017</a:t>
            </a:fld>
            <a:endParaRPr lang="en-GB" altLang="en-US" sz="1200" smtClean="0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67FD016-43AC-4C45-8229-5FBA98CEBDC5}" type="slidenum">
              <a:rPr lang="en-GB" altLang="en-US" sz="1200" smtClean="0"/>
              <a:pPr/>
              <a:t>1</a:t>
            </a:fld>
            <a:endParaRPr lang="en-GB" altLang="en-US" sz="1200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705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defRPr/>
            </a:pPr>
            <a:endParaRPr lang="en-GB" altLang="en-US" sz="1000" b="1" smtClean="0">
              <a:solidFill>
                <a:srgbClr val="269BB4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743200"/>
            <a:ext cx="6400800" cy="182880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7772400" cy="1752600"/>
          </a:xfrm>
        </p:spPr>
        <p:txBody>
          <a:bodyPr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 algn="l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www.marine.ie</a:t>
            </a:r>
            <a:endParaRPr lang="en-US">
              <a:latin typeface="Times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0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8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3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06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arine_log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65850"/>
            <a:ext cx="13795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arine_log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65850"/>
            <a:ext cx="13795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-57150"/>
            <a:ext cx="252095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-57150"/>
            <a:ext cx="258762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50"/>
            <a:ext cx="45212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0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4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-57150"/>
            <a:ext cx="2513012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50"/>
            <a:ext cx="439102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-57150"/>
            <a:ext cx="244792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43200"/>
            <a:ext cx="3810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743200"/>
            <a:ext cx="3810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8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2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xfrm>
            <a:off x="7451725" y="6092825"/>
            <a:ext cx="1455738" cy="546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924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348880"/>
            <a:ext cx="7772400" cy="36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577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7432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71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172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1722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30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165850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12" r:id="rId7"/>
    <p:sldLayoutId id="2147483813" r:id="rId8"/>
    <p:sldLayoutId id="2147483822" r:id="rId9"/>
    <p:sldLayoutId id="2147483814" r:id="rId10"/>
    <p:sldLayoutId id="2147483823" r:id="rId11"/>
    <p:sldLayoutId id="214748381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59FF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lr>
          <a:srgbClr val="59FF00"/>
        </a:buClr>
        <a:buChar char="–"/>
        <a:defRPr>
          <a:solidFill>
            <a:srgbClr val="0035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9FF00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20000"/>
        </a:spcAft>
        <a:buClr>
          <a:srgbClr val="59FF00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7772400" cy="1870720"/>
          </a:xfrm>
        </p:spPr>
        <p:txBody>
          <a:bodyPr/>
          <a:lstStyle/>
          <a:p>
            <a:r>
              <a:rPr lang="en-GB" altLang="en-US" dirty="0" smtClean="0"/>
              <a:t>Feedback on the Advanced Stock </a:t>
            </a:r>
            <a:r>
              <a:rPr lang="en-GB" altLang="en-US" dirty="0"/>
              <a:t>Assessment course</a:t>
            </a:r>
            <a:br>
              <a:rPr lang="en-GB" altLang="en-US" dirty="0"/>
            </a:br>
            <a:r>
              <a:rPr lang="en-GB" altLang="en-US" sz="2000" dirty="0"/>
              <a:t>ICES – Copenhagen, Dec. 2016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GB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451225"/>
            <a:ext cx="6400800" cy="59055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Yves Reecht</a:t>
            </a:r>
          </a:p>
          <a:p>
            <a:pPr eaLnBrk="1" hangingPunct="1"/>
            <a:r>
              <a:rPr lang="en-GB" altLang="en-US" dirty="0" smtClean="0"/>
              <a:t>BIGFISH, 25/01/2017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Tools used during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852936"/>
            <a:ext cx="7062936" cy="3600400"/>
          </a:xfrm>
        </p:spPr>
        <p:txBody>
          <a:bodyPr/>
          <a:lstStyle/>
          <a:p>
            <a:r>
              <a:rPr lang="en-IE" dirty="0" smtClean="0"/>
              <a:t>(Much much) faster (C++)</a:t>
            </a:r>
          </a:p>
          <a:p>
            <a:r>
              <a:rPr lang="en-IE" dirty="0" smtClean="0"/>
              <a:t>Very good and easy integration with R (</a:t>
            </a:r>
            <a:r>
              <a:rPr lang="en-IE" b="1" dirty="0" smtClean="0"/>
              <a:t>TMB</a:t>
            </a:r>
            <a:r>
              <a:rPr lang="en-IE" dirty="0" smtClean="0"/>
              <a:t>).</a:t>
            </a:r>
          </a:p>
          <a:p>
            <a:r>
              <a:rPr lang="en-IE" dirty="0" err="1" smtClean="0"/>
              <a:t>Autodiff</a:t>
            </a:r>
            <a:r>
              <a:rPr lang="en-IE" dirty="0" smtClean="0"/>
              <a:t> (analytical derivatives when possible)</a:t>
            </a:r>
          </a:p>
          <a:p>
            <a:r>
              <a:rPr lang="en-IE" dirty="0" smtClean="0"/>
              <a:t>More accurate gradients =&gt; (R) optimizers converge quicker.</a:t>
            </a:r>
          </a:p>
          <a:p>
            <a:endParaRPr lang="en-IE" dirty="0"/>
          </a:p>
          <a:p>
            <a:r>
              <a:rPr lang="en-IE" dirty="0" smtClean="0"/>
              <a:t>Yet another language (C++).</a:t>
            </a:r>
          </a:p>
          <a:p>
            <a:r>
              <a:rPr lang="en-IE" dirty="0" smtClean="0"/>
              <a:t>Debugging.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3356992"/>
            <a:ext cx="828092" cy="8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4" y="5337212"/>
            <a:ext cx="828092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5337212"/>
            <a:ext cx="828092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0750" y="2132856"/>
            <a:ext cx="381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latin typeface="Verdana (Body)"/>
              </a:rPr>
              <a:t>ADMB/TMB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8011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Tools used during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 smtClean="0"/>
              <a:t>R+TMB</a:t>
            </a:r>
            <a:r>
              <a:rPr lang="en-IE" dirty="0" smtClean="0"/>
              <a:t>: example now!</a:t>
            </a:r>
            <a:endParaRPr lang="en-IE" dirty="0"/>
          </a:p>
          <a:p>
            <a:r>
              <a:rPr lang="en-IE" dirty="0" smtClean="0"/>
              <a:t>SA structured in age, no SR function, no AC in F…</a:t>
            </a:r>
          </a:p>
          <a:p>
            <a:r>
              <a:rPr lang="en-IE" dirty="0" smtClean="0"/>
              <a:t>Data (simulated): </a:t>
            </a:r>
          </a:p>
          <a:p>
            <a:pPr lvl="1"/>
            <a:r>
              <a:rPr lang="en-IE" dirty="0" smtClean="0"/>
              <a:t>By age/year: maturity, mean </a:t>
            </a:r>
            <a:r>
              <a:rPr lang="en-IE" dirty="0" err="1" smtClean="0"/>
              <a:t>indiv</a:t>
            </a:r>
            <a:r>
              <a:rPr lang="en-IE" dirty="0" smtClean="0"/>
              <a:t> weight</a:t>
            </a:r>
            <a:r>
              <a:rPr lang="en-IE" dirty="0"/>
              <a:t>, catches</a:t>
            </a:r>
            <a:r>
              <a:rPr lang="en-IE" dirty="0" smtClean="0"/>
              <a:t>, survey index</a:t>
            </a:r>
          </a:p>
          <a:p>
            <a:pPr lvl="1"/>
            <a:r>
              <a:rPr lang="en-IE" dirty="0" smtClean="0"/>
              <a:t>By year: total catch, M</a:t>
            </a:r>
          </a:p>
          <a:p>
            <a:r>
              <a:rPr lang="en-IE" dirty="0" err="1" smtClean="0"/>
              <a:t>Params</a:t>
            </a:r>
            <a:r>
              <a:rPr lang="en-IE" dirty="0" smtClean="0"/>
              <a:t>:</a:t>
            </a:r>
          </a:p>
          <a:p>
            <a:pPr lvl="1"/>
            <a:r>
              <a:rPr lang="en-IE" b="1" smtClean="0"/>
              <a:t>Selectivity</a:t>
            </a:r>
            <a:r>
              <a:rPr lang="en-IE" smtClean="0"/>
              <a:t> </a:t>
            </a:r>
            <a:r>
              <a:rPr lang="en-IE" dirty="0" smtClean="0"/>
              <a:t>(sigmoid </a:t>
            </a:r>
            <a:r>
              <a:rPr lang="en-IE" dirty="0" err="1" smtClean="0"/>
              <a:t>params</a:t>
            </a:r>
            <a:r>
              <a:rPr lang="en-IE" dirty="0" smtClean="0"/>
              <a:t>), </a:t>
            </a:r>
            <a:r>
              <a:rPr lang="en-IE" b="1" dirty="0" smtClean="0"/>
              <a:t>max F</a:t>
            </a:r>
            <a:r>
              <a:rPr lang="en-IE" dirty="0" smtClean="0"/>
              <a:t>/year, </a:t>
            </a:r>
            <a:r>
              <a:rPr lang="en-IE" b="1" dirty="0" smtClean="0"/>
              <a:t>recruitment</a:t>
            </a:r>
            <a:r>
              <a:rPr lang="en-IE" dirty="0" smtClean="0"/>
              <a:t>/year, </a:t>
            </a:r>
            <a:r>
              <a:rPr lang="en-IE" b="1" dirty="0" smtClean="0"/>
              <a:t>Starting N</a:t>
            </a:r>
            <a:r>
              <a:rPr lang="en-IE" dirty="0" smtClean="0"/>
              <a:t>/age, </a:t>
            </a:r>
            <a:r>
              <a:rPr lang="en-IE" b="1" dirty="0" smtClean="0"/>
              <a:t>catchability</a:t>
            </a:r>
            <a:r>
              <a:rPr lang="en-IE" dirty="0" smtClean="0"/>
              <a:t>/age (survey, age 1-10), </a:t>
            </a:r>
            <a:r>
              <a:rPr lang="en-IE" b="1" dirty="0" smtClean="0"/>
              <a:t>SD</a:t>
            </a:r>
            <a:r>
              <a:rPr lang="en-IE" dirty="0" smtClean="0"/>
              <a:t> for NLL components.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33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General information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Given by Jan </a:t>
            </a:r>
            <a:r>
              <a:rPr lang="en-IE" dirty="0" err="1" smtClean="0"/>
              <a:t>Jaap</a:t>
            </a:r>
            <a:r>
              <a:rPr lang="en-IE" dirty="0"/>
              <a:t> Poos (</a:t>
            </a:r>
            <a:r>
              <a:rPr lang="en-IE" dirty="0" err="1"/>
              <a:t>Wageningen</a:t>
            </a:r>
            <a:r>
              <a:rPr lang="en-IE" dirty="0"/>
              <a:t> Marine </a:t>
            </a:r>
            <a:r>
              <a:rPr lang="en-IE" dirty="0" smtClean="0"/>
              <a:t>Research – NL) &amp; </a:t>
            </a:r>
            <a:r>
              <a:rPr lang="en-IE" dirty="0"/>
              <a:t>Richard Hillary (CSIRO </a:t>
            </a:r>
            <a:r>
              <a:rPr lang="en-IE" dirty="0" smtClean="0"/>
              <a:t>– Hobart)</a:t>
            </a:r>
          </a:p>
          <a:p>
            <a:r>
              <a:rPr lang="en-IE" dirty="0" smtClean="0"/>
              <a:t>Every second year (alternate with a course focusing on SAM).</a:t>
            </a:r>
          </a:p>
          <a:p>
            <a:endParaRPr lang="en-IE" dirty="0" smtClean="0"/>
          </a:p>
          <a:p>
            <a:r>
              <a:rPr lang="en-IE" dirty="0" smtClean="0"/>
              <a:t>Main focus:</a:t>
            </a:r>
          </a:p>
          <a:p>
            <a:pPr lvl="1"/>
            <a:r>
              <a:rPr lang="en-IE" dirty="0" smtClean="0"/>
              <a:t>Understanding the concepts.</a:t>
            </a:r>
          </a:p>
          <a:p>
            <a:pPr lvl="1"/>
            <a:r>
              <a:rPr lang="en-IE" dirty="0" smtClean="0"/>
              <a:t>Developing the ability to build your own model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79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4864"/>
            <a:ext cx="7772400" cy="3600400"/>
          </a:xfrm>
        </p:spPr>
        <p:txBody>
          <a:bodyPr/>
          <a:lstStyle/>
          <a:p>
            <a:r>
              <a:rPr lang="en-GB" dirty="0"/>
              <a:t>Population dynamics</a:t>
            </a:r>
          </a:p>
          <a:p>
            <a:r>
              <a:rPr lang="en-GB" dirty="0"/>
              <a:t>Structure of stock assessments</a:t>
            </a:r>
          </a:p>
          <a:p>
            <a:r>
              <a:rPr lang="en-GB" dirty="0"/>
              <a:t>Maximum Likelihoods</a:t>
            </a:r>
          </a:p>
          <a:p>
            <a:r>
              <a:rPr lang="en-GB" dirty="0"/>
              <a:t>Gradient searches/optimizers</a:t>
            </a:r>
          </a:p>
          <a:p>
            <a:r>
              <a:rPr lang="en-GB" dirty="0"/>
              <a:t>Uncertainty estimation</a:t>
            </a:r>
          </a:p>
          <a:p>
            <a:r>
              <a:rPr lang="en-GB" dirty="0"/>
              <a:t>Multispecies models?</a:t>
            </a:r>
          </a:p>
          <a:p>
            <a:r>
              <a:rPr lang="en-GB" dirty="0"/>
              <a:t>Reference points</a:t>
            </a:r>
          </a:p>
          <a:p>
            <a:r>
              <a:rPr lang="en-GB" dirty="0"/>
              <a:t>Tagging</a:t>
            </a:r>
          </a:p>
          <a:p>
            <a:r>
              <a:rPr lang="en-GB" dirty="0"/>
              <a:t>Bayesian techniques</a:t>
            </a:r>
          </a:p>
          <a:p>
            <a:r>
              <a:rPr lang="en-GB" dirty="0"/>
              <a:t>Harvest Control Rules?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297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Different types of models outlined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Structured</a:t>
            </a:r>
            <a:r>
              <a:rPr lang="en-IE" dirty="0" smtClean="0"/>
              <a:t>: explicit separation of contributions to the biomass production (individual growth, recruitment, mortality,…)</a:t>
            </a:r>
          </a:p>
          <a:p>
            <a:pPr lvl="1"/>
            <a:r>
              <a:rPr lang="en-IE" i="1" dirty="0" smtClean="0"/>
              <a:t>E.g.</a:t>
            </a:r>
            <a:r>
              <a:rPr lang="en-IE" dirty="0" smtClean="0"/>
              <a:t> </a:t>
            </a:r>
            <a:r>
              <a:rPr lang="en-IE" dirty="0" err="1" smtClean="0"/>
              <a:t>Berverton</a:t>
            </a:r>
            <a:r>
              <a:rPr lang="en-IE" dirty="0" smtClean="0"/>
              <a:t>-Holt: age-structured.</a:t>
            </a:r>
          </a:p>
          <a:p>
            <a:endParaRPr lang="en-IE" i="1" dirty="0"/>
          </a:p>
          <a:p>
            <a:r>
              <a:rPr lang="en-IE" b="1" dirty="0" smtClean="0"/>
              <a:t>Unstructured</a:t>
            </a:r>
            <a:r>
              <a:rPr lang="en-IE" dirty="0" smtClean="0"/>
              <a:t>: </a:t>
            </a:r>
          </a:p>
          <a:p>
            <a:pPr lvl="1"/>
            <a:r>
              <a:rPr lang="en-IE" i="1" dirty="0" smtClean="0"/>
              <a:t>E.g.</a:t>
            </a:r>
            <a:r>
              <a:rPr lang="en-IE" dirty="0" smtClean="0"/>
              <a:t> Surplus production models of Schaeffer</a:t>
            </a:r>
            <a:r>
              <a:rPr lang="en-IE" dirty="0"/>
              <a:t>, Pella Tomlinson (1969) 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5326524"/>
              </p:ext>
            </p:extLst>
          </p:nvPr>
        </p:nvGraphicFramePr>
        <p:xfrm>
          <a:off x="755576" y="5237436"/>
          <a:ext cx="2808312" cy="92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ergelijking" r:id="rId3" imgW="1193760" imgH="393480" progId="Equation.3">
                  <p:embed/>
                </p:oleObj>
              </mc:Choice>
              <mc:Fallback>
                <p:oleObj name="Vergelijking" r:id="rId3" imgW="1193760" imgH="39348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237436"/>
                        <a:ext cx="2808312" cy="925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40672170"/>
              </p:ext>
            </p:extLst>
          </p:nvPr>
        </p:nvGraphicFramePr>
        <p:xfrm>
          <a:off x="4860032" y="5301209"/>
          <a:ext cx="2880320" cy="88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ergelijking" r:id="rId5" imgW="1409400" imgH="431640" progId="Equation.3">
                  <p:embed/>
                </p:oleObj>
              </mc:Choice>
              <mc:Fallback>
                <p:oleObj name="Vergelijking" r:id="rId5" imgW="1409400" imgH="43164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301209"/>
                        <a:ext cx="2880320" cy="88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4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Likelihood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/>
                      </a:rPr>
                      <m:t>𝐿</m:t>
                    </m:r>
                    <m:r>
                      <a:rPr lang="en-IE" b="0" i="1" smtClean="0">
                        <a:latin typeface="Cambria Math"/>
                      </a:rPr>
                      <m:t>(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𝑑𝑎𝑡𝑎</m:t>
                    </m:r>
                    <m:r>
                      <a:rPr lang="en-I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E" dirty="0" smtClean="0"/>
                  <a:t> : expresses </a:t>
                </a:r>
                <a:r>
                  <a:rPr lang="en-IE" dirty="0"/>
                  <a:t>how well the data support some parameter </a:t>
                </a:r>
                <a:r>
                  <a:rPr lang="en-IE" dirty="0" smtClean="0"/>
                  <a:t>value or hypothesis</a:t>
                </a:r>
              </a:p>
              <a:p>
                <a:r>
                  <a:rPr lang="en-IE" dirty="0" smtClean="0"/>
                  <a:t>Practically, for one observation: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I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𝑜𝑏𝑠</m:t>
                            </m:r>
                          </m:sub>
                        </m:sSub>
                      </m:e>
                      <m:e>
                        <m:acc>
                          <m:accPr>
                            <m:chr m:val="̂"/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IE" b="0" dirty="0" smtClean="0"/>
                  <a:t> </a:t>
                </a:r>
                <a:br>
                  <a:rPr lang="en-IE" b="0" dirty="0" smtClean="0"/>
                </a:br>
                <a:r>
                  <a:rPr lang="en-IE" sz="1800" b="0" i="1" dirty="0" smtClean="0"/>
                  <a:t>e.g. </a:t>
                </a:r>
                <a:r>
                  <a:rPr lang="en-IE" sz="1800" b="0" dirty="0" smtClean="0"/>
                  <a:t>following a normal distribution</a:t>
                </a:r>
                <a:endParaRPr lang="en-IE" b="0" dirty="0" smtClean="0"/>
              </a:p>
              <a:p>
                <a:r>
                  <a:rPr lang="en-IE" dirty="0" smtClean="0"/>
                  <a:t> 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8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5" y="3933056"/>
            <a:ext cx="42481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443711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(yobs, </a:t>
            </a:r>
            <a:r>
              <a:rPr lang="en-I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yhat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sigma)</a:t>
            </a:r>
          </a:p>
        </p:txBody>
      </p:sp>
    </p:spTree>
    <p:extLst>
      <p:ext uri="{BB962C8B-B14F-4D97-AF65-F5344CB8AC3E}">
        <p14:creationId xmlns:p14="http://schemas.microsoft.com/office/powerpoint/2010/main" val="5340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158243" cy="229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Property: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/>
                      </a:rPr>
                      <m:t>𝐿</m:t>
                    </m:r>
                    <m:r>
                      <a:rPr lang="en-I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IE" i="1">
                            <a:latin typeface="Cambria Math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E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en-IE" dirty="0"/>
              </a:p>
              <a:p>
                <a:r>
                  <a:rPr lang="en-IE" dirty="0" smtClean="0"/>
                  <a:t>More convenient to work with NLL:</a:t>
                </a:r>
              </a:p>
              <a:p>
                <a:pPr lvl="1"/>
                <a:r>
                  <a:rPr lang="en-IE" dirty="0" smtClean="0"/>
                  <a:t>Additive</a:t>
                </a:r>
              </a:p>
              <a:p>
                <a:pPr lvl="1"/>
                <a:r>
                  <a:rPr lang="en-IE" dirty="0" smtClean="0"/>
                  <a:t>Steepness of the gradient:</a:t>
                </a:r>
              </a:p>
              <a:p>
                <a:pPr lvl="1"/>
                <a:r>
                  <a:rPr lang="en-IE" dirty="0" smtClean="0"/>
                  <a:t>Relative probability: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IE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E" b="0" i="1" smtClean="0">
                        <a:latin typeface="Cambria Math"/>
                        <a:ea typeface="Cambria Math"/>
                      </a:rPr>
                      <m:t>~</m:t>
                    </m:r>
                    <m:sSubSup>
                      <m:sSubSupPr>
                        <m:ctrlPr>
                          <a:rPr lang="en-IE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df</m:t>
                        </m:r>
                      </m:sub>
                      <m:sup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8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99792" y="3140968"/>
            <a:ext cx="644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-sum(</a:t>
            </a:r>
            <a:r>
              <a:rPr lang="en-I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(yobs, </a:t>
            </a:r>
            <a:r>
              <a:rPr lang="en-I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yhat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sigma, log = TRUE)</a:t>
            </a:r>
            <a:endParaRPr lang="en-I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11029"/>
            <a:ext cx="3888432" cy="223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40448"/>
            <a:ext cx="42957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6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3353916"/>
            <a:ext cx="726916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1" y="3353916"/>
            <a:ext cx="727868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353915"/>
            <a:ext cx="727868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9" y="3353914"/>
            <a:ext cx="727868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8" y="3353916"/>
            <a:ext cx="727868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7" y="3353916"/>
            <a:ext cx="727868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Optimizers</a:t>
            </a:r>
            <a:r>
              <a:rPr lang="en-I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/Hessian matrix</a:t>
            </a:r>
            <a:endParaRPr lang="en-I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Different types but focus on derivative </a:t>
            </a:r>
            <a:r>
              <a:rPr lang="en-IE" dirty="0"/>
              <a:t>based methods (assumptions about geometry of likelihood </a:t>
            </a:r>
            <a:r>
              <a:rPr lang="en-IE" dirty="0" smtClean="0"/>
              <a:t>surface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Optimizers/</a:t>
            </a:r>
            <a:r>
              <a:rPr lang="en-IE" dirty="0"/>
              <a:t>Hessian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quare </a:t>
            </a:r>
            <a:r>
              <a:rPr lang="en-US" dirty="0"/>
              <a:t>matrix of second-order partial derivatives of a </a:t>
            </a:r>
            <a:r>
              <a:rPr lang="en-US" dirty="0" smtClean="0"/>
              <a:t>function!!!</a:t>
            </a:r>
          </a:p>
          <a:p>
            <a:r>
              <a:rPr lang="en-US" dirty="0" smtClean="0"/>
              <a:t>Several uses:</a:t>
            </a:r>
          </a:p>
          <a:p>
            <a:pPr lvl="1"/>
            <a:r>
              <a:rPr lang="en-IE" dirty="0" smtClean="0"/>
              <a:t>Inverse yield the covariance matrix of parameters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endParaRPr lang="en-IE" dirty="0" smtClean="0"/>
          </a:p>
          <a:p>
            <a:pPr lvl="2"/>
            <a:r>
              <a:rPr lang="en-IE" dirty="0" smtClean="0"/>
              <a:t>=&gt; used with a multivariate Normal dist. -&gt; CI estimates</a:t>
            </a:r>
          </a:p>
          <a:p>
            <a:pPr lvl="2"/>
            <a:r>
              <a:rPr lang="en-IE" dirty="0" smtClean="0"/>
              <a:t>Delta method for uncertainty of “derived estimates”</a:t>
            </a:r>
            <a:br>
              <a:rPr lang="en-IE" dirty="0" smtClean="0"/>
            </a:br>
            <a:endParaRPr lang="en-IE" dirty="0" smtClean="0"/>
          </a:p>
          <a:p>
            <a:pPr lvl="1"/>
            <a:r>
              <a:rPr lang="en-IE" dirty="0"/>
              <a:t>E</a:t>
            </a:r>
            <a:r>
              <a:rPr lang="en-IE" dirty="0" smtClean="0"/>
              <a:t>igenvalues for diagnostic (all &gt; 0)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2494526" y="386104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solve(</a:t>
            </a:r>
            <a:r>
              <a:rPr lang="en-I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res$hessian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4526" y="569318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res$hessian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9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Tools used during the course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8880"/>
            <a:ext cx="7772400" cy="4176464"/>
          </a:xfrm>
        </p:spPr>
        <p:txBody>
          <a:bodyPr/>
          <a:lstStyle/>
          <a:p>
            <a:r>
              <a:rPr lang="en-IE" dirty="0" smtClean="0"/>
              <a:t>Most of examples have been implemented both in R and R+TMB</a:t>
            </a:r>
          </a:p>
          <a:p>
            <a:r>
              <a:rPr lang="en-IE" b="1" dirty="0" smtClean="0"/>
              <a:t>R+TMB steps</a:t>
            </a:r>
            <a:r>
              <a:rPr lang="en-IE" dirty="0" smtClean="0"/>
              <a:t>:</a:t>
            </a:r>
            <a:endParaRPr lang="en-IE" dirty="0"/>
          </a:p>
          <a:p>
            <a:pPr lvl="1" algn="just"/>
            <a:r>
              <a:rPr lang="en-IE" dirty="0" smtClean="0"/>
              <a:t>C++ model returning the NLL.</a:t>
            </a:r>
          </a:p>
          <a:p>
            <a:pPr lvl="1" algn="just"/>
            <a:r>
              <a:rPr lang="en-IE" dirty="0" smtClean="0"/>
              <a:t>Preparing the data in R.</a:t>
            </a:r>
          </a:p>
          <a:p>
            <a:pPr lvl="1" algn="just"/>
            <a:r>
              <a:rPr lang="en-IE" dirty="0" smtClean="0"/>
              <a:t>Compiling and linking the C++ model with R (TMB package).</a:t>
            </a:r>
          </a:p>
          <a:p>
            <a:pPr lvl="1" algn="just"/>
            <a:r>
              <a:rPr lang="en-IE" dirty="0" smtClean="0"/>
              <a:t>Running the optimisation using R </a:t>
            </a:r>
            <a:r>
              <a:rPr lang="en-IE" dirty="0" err="1" smtClean="0"/>
              <a:t>optim</a:t>
            </a:r>
            <a:r>
              <a:rPr lang="en-IE" dirty="0" smtClean="0"/>
              <a:t>.</a:t>
            </a:r>
          </a:p>
          <a:p>
            <a:pPr lvl="1" algn="just"/>
            <a:r>
              <a:rPr lang="en-IE" dirty="0" smtClean="0"/>
              <a:t>Getting additional estimates of parameter/derived estimates variability.</a:t>
            </a:r>
          </a:p>
          <a:p>
            <a:pPr lvl="1" algn="just"/>
            <a:r>
              <a:rPr lang="en-IE" dirty="0" smtClean="0"/>
              <a:t>Post processing/plotting in 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78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e Institute PowerPoint MASTER template2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183066777A045905EB125AAD2851A" ma:contentTypeVersion="1" ma:contentTypeDescription="Create a new document." ma:contentTypeScope="" ma:versionID="a2a856dfd41e41d77fa10bc5801eadf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046453-6B92-4E94-B9AF-1644F397F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3F5B5-6170-4DB4-A02A-D0F93A8811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5F4668-04BE-4F50-930F-7010BC14DF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Marine Institute PowerPoint MASTER template2</Template>
  <TotalTime>1334</TotalTime>
  <Words>465</Words>
  <Application>Microsoft Office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Marine Institute PowerPoint MASTER template2</vt:lpstr>
      <vt:lpstr>Vergelijking</vt:lpstr>
      <vt:lpstr>Feedback on the Advanced Stock Assessment course ICES – Copenhagen, Dec. 2016 </vt:lpstr>
      <vt:lpstr>General information</vt:lpstr>
      <vt:lpstr>Program</vt:lpstr>
      <vt:lpstr>Different types of models outlined</vt:lpstr>
      <vt:lpstr>Likelihood</vt:lpstr>
      <vt:lpstr>Likelihood</vt:lpstr>
      <vt:lpstr>Optimizers/Hessian matrix</vt:lpstr>
      <vt:lpstr>Optimizers/Hessian matrix</vt:lpstr>
      <vt:lpstr>Tools used during the course</vt:lpstr>
      <vt:lpstr>Tools used during the course</vt:lpstr>
      <vt:lpstr>Tools used during the course</vt:lpstr>
    </vt:vector>
  </TitlesOfParts>
  <Company>Marine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Reecht</dc:creator>
  <cp:lastModifiedBy>Yves Reecht</cp:lastModifiedBy>
  <cp:revision>30</cp:revision>
  <dcterms:created xsi:type="dcterms:W3CDTF">2017-01-24T15:21:44Z</dcterms:created>
  <dcterms:modified xsi:type="dcterms:W3CDTF">2017-01-25T15:36:36Z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