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260" r:id="rId5"/>
    <p:sldId id="263" r:id="rId6"/>
    <p:sldId id="264" r:id="rId7"/>
    <p:sldId id="265" r:id="rId8"/>
    <p:sldId id="266" r:id="rId9"/>
    <p:sldId id="267" r:id="rId10"/>
    <p:sldId id="268" r:id="rId11"/>
    <p:sldId id="269" r:id="rId12"/>
    <p:sldId id="278" r:id="rId13"/>
    <p:sldId id="290" r:id="rId14"/>
    <p:sldId id="280" r:id="rId15"/>
    <p:sldId id="281" r:id="rId16"/>
    <p:sldId id="261" r:id="rId17"/>
    <p:sldId id="274" r:id="rId18"/>
    <p:sldId id="271" r:id="rId19"/>
    <p:sldId id="275" r:id="rId20"/>
    <p:sldId id="272" r:id="rId21"/>
    <p:sldId id="276" r:id="rId22"/>
    <p:sldId id="273" r:id="rId23"/>
    <p:sldId id="277" r:id="rId24"/>
    <p:sldId id="291" r:id="rId25"/>
    <p:sldId id="283" r:id="rId26"/>
    <p:sldId id="284" r:id="rId27"/>
    <p:sldId id="285" r:id="rId28"/>
    <p:sldId id="292" r:id="rId29"/>
    <p:sldId id="286" r:id="rId30"/>
    <p:sldId id="287" r:id="rId31"/>
    <p:sldId id="289" r:id="rId32"/>
    <p:sldId id="293" r:id="rId33"/>
    <p:sldId id="28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AFCC2-47AD-47E2-8C10-9077C24E27FA}" type="datetimeFigureOut">
              <a:rPr lang="zh-CN" altLang="en-US" smtClean="0"/>
              <a:pPr/>
              <a:t>2018/6/1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91B70-D555-4435-914A-0F28114B1DCA}" type="slidenum">
              <a:rPr lang="zh-CN" altLang="en-US" smtClean="0"/>
              <a:pPr/>
              <a:t>‹#›</a:t>
            </a:fld>
            <a:endParaRPr lang="zh-CN" altLang="en-US"/>
          </a:p>
        </p:txBody>
      </p:sp>
    </p:spTree>
    <p:extLst>
      <p:ext uri="{BB962C8B-B14F-4D97-AF65-F5344CB8AC3E}">
        <p14:creationId xmlns:p14="http://schemas.microsoft.com/office/powerpoint/2010/main" val="3924399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5C4D43-50AA-4B76-950A-6B9C74CA98BF}" type="slidenum">
              <a:rPr lang="zh-CN" altLang="en-US" smtClean="0"/>
              <a:pPr/>
              <a:t>4</a:t>
            </a:fld>
            <a:endParaRPr lang="zh-CN" altLang="en-US"/>
          </a:p>
        </p:txBody>
      </p:sp>
    </p:spTree>
    <p:extLst>
      <p:ext uri="{BB962C8B-B14F-4D97-AF65-F5344CB8AC3E}">
        <p14:creationId xmlns:p14="http://schemas.microsoft.com/office/powerpoint/2010/main" val="211779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5"/>
            <a:ext cx="1591291" cy="1212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1759513" y="200557"/>
            <a:ext cx="5718973"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0"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36476886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3309005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23796648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629944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954242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2018/6/1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2018/6/1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2018/6/1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2018/6/1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2018/6/1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2018/6/1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2018/6/1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2.gif"/><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5.xml"/><Relationship Id="rId5" Type="http://schemas.openxmlformats.org/officeDocument/2006/relationships/image" Target="../media/image31.jpeg"/><Relationship Id="rId4" Type="http://schemas.openxmlformats.org/officeDocument/2006/relationships/image" Target="../media/image3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5.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7401" y="2132857"/>
            <a:ext cx="9150350" cy="1626023"/>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2" name="标题 1"/>
          <p:cNvSpPr>
            <a:spLocks noGrp="1"/>
          </p:cNvSpPr>
          <p:nvPr>
            <p:ph type="ctrTitle" idx="4294967295"/>
          </p:nvPr>
        </p:nvSpPr>
        <p:spPr>
          <a:xfrm>
            <a:off x="2209800" y="2130426"/>
            <a:ext cx="7772400" cy="1470025"/>
          </a:xfrm>
        </p:spPr>
        <p:txBody>
          <a:bodyPr>
            <a:normAutofit/>
          </a:bodyPr>
          <a:lstStyle/>
          <a:p>
            <a:pPr algn="ctr"/>
            <a:r>
              <a:rPr lang="en-US" altLang="zh-CN" sz="3600" b="1" dirty="0">
                <a:latin typeface="+mj-ea"/>
                <a:cs typeface="Arial" pitchFamily="34" charset="0"/>
              </a:rPr>
              <a:t>Android</a:t>
            </a:r>
            <a:r>
              <a:rPr lang="zh-CN" altLang="zh-CN" sz="3600" b="1" dirty="0">
                <a:latin typeface="+mj-ea"/>
                <a:cs typeface="Arial" pitchFamily="34" charset="0"/>
              </a:rPr>
              <a:t>平台上</a:t>
            </a:r>
            <a:r>
              <a:rPr lang="zh-CN" altLang="zh-CN" sz="3600" b="1" dirty="0" smtClean="0">
                <a:latin typeface="+mj-ea"/>
                <a:cs typeface="Arial" pitchFamily="34" charset="0"/>
              </a:rPr>
              <a:t>基于</a:t>
            </a:r>
            <a:r>
              <a:rPr lang="zh-CN" altLang="en-US" sz="3600" b="1" dirty="0" smtClean="0">
                <a:latin typeface="+mj-ea"/>
                <a:cs typeface="Arial" pitchFamily="34" charset="0"/>
              </a:rPr>
              <a:t>人</a:t>
            </a:r>
            <a:r>
              <a:rPr lang="zh-CN" altLang="zh-CN" sz="3600" b="1" dirty="0" smtClean="0">
                <a:latin typeface="+mj-ea"/>
                <a:cs typeface="Arial" pitchFamily="34" charset="0"/>
              </a:rPr>
              <a:t>脸</a:t>
            </a:r>
            <a:r>
              <a:rPr lang="zh-CN" altLang="zh-CN" sz="3600" b="1" dirty="0">
                <a:latin typeface="+mj-ea"/>
                <a:cs typeface="Arial" pitchFamily="34" charset="0"/>
              </a:rPr>
              <a:t>识别的身份认证系统的设计与实现</a:t>
            </a:r>
            <a:endParaRPr lang="zh-CN" altLang="zh-CN" sz="3600" dirty="0">
              <a:latin typeface="+mj-ea"/>
              <a:cs typeface="Arial" pitchFamily="34" charset="0"/>
            </a:endParaRPr>
          </a:p>
        </p:txBody>
      </p:sp>
      <p:sp>
        <p:nvSpPr>
          <p:cNvPr id="6" name="Rectangle 3"/>
          <p:cNvSpPr>
            <a:spLocks noGrp="1" noChangeArrowheads="1"/>
          </p:cNvSpPr>
          <p:nvPr>
            <p:ph type="subTitle" idx="4294967295"/>
          </p:nvPr>
        </p:nvSpPr>
        <p:spPr>
          <a:xfrm>
            <a:off x="3674284" y="4002148"/>
            <a:ext cx="4856584" cy="1752600"/>
          </a:xfrm>
        </p:spPr>
        <p:txBody>
          <a:bodyPr>
            <a:normAutofit/>
          </a:bodyPr>
          <a:lstStyle/>
          <a:p>
            <a:pPr algn="ctr" eaLnBrk="1" hangingPunct="1">
              <a:buNone/>
            </a:pPr>
            <a:r>
              <a:rPr lang="zh-CN" altLang="zh-CN" b="1" dirty="0" smtClean="0">
                <a:latin typeface="+mn-ea"/>
                <a:cs typeface="Arial" pitchFamily="34" charset="0"/>
              </a:rPr>
              <a:t>答辩</a:t>
            </a:r>
            <a:r>
              <a:rPr lang="zh-CN" altLang="en-US" b="1" dirty="0" smtClean="0">
                <a:latin typeface="+mn-ea"/>
                <a:cs typeface="Arial" pitchFamily="34" charset="0"/>
              </a:rPr>
              <a:t>人</a:t>
            </a:r>
            <a:r>
              <a:rPr lang="zh-CN" altLang="zh-CN" b="1" dirty="0" smtClean="0">
                <a:latin typeface="+mn-ea"/>
                <a:cs typeface="Arial" pitchFamily="34" charset="0"/>
              </a:rPr>
              <a:t>：</a:t>
            </a:r>
            <a:r>
              <a:rPr lang="zh-CN" altLang="en-US" b="1" dirty="0" smtClean="0">
                <a:latin typeface="+mn-ea"/>
                <a:cs typeface="Arial" pitchFamily="34" charset="0"/>
              </a:rPr>
              <a:t>王志远</a:t>
            </a:r>
            <a:endParaRPr lang="en-US" altLang="zh-CN" b="1" dirty="0">
              <a:latin typeface="+mn-ea"/>
              <a:cs typeface="Arial" pitchFamily="34" charset="0"/>
            </a:endParaRPr>
          </a:p>
          <a:p>
            <a:pPr algn="ctr" eaLnBrk="1" hangingPunct="1">
              <a:buNone/>
            </a:pPr>
            <a:r>
              <a:rPr lang="zh-CN" altLang="zh-CN" b="1" dirty="0">
                <a:latin typeface="+mn-ea"/>
                <a:cs typeface="Arial" pitchFamily="34" charset="0"/>
              </a:rPr>
              <a:t>指导教师</a:t>
            </a:r>
            <a:r>
              <a:rPr lang="zh-CN" altLang="zh-CN" b="1" dirty="0" smtClean="0">
                <a:latin typeface="+mn-ea"/>
                <a:cs typeface="Arial" pitchFamily="34" charset="0"/>
              </a:rPr>
              <a:t>：</a:t>
            </a:r>
            <a:r>
              <a:rPr lang="zh-CN" altLang="en-US" b="1" dirty="0" smtClean="0">
                <a:latin typeface="+mn-ea"/>
                <a:cs typeface="Arial" pitchFamily="34" charset="0"/>
              </a:rPr>
              <a:t>刘山</a:t>
            </a:r>
            <a:endParaRPr lang="en-US" altLang="zh-CN" b="1" dirty="0">
              <a:latin typeface="+mn-ea"/>
              <a:cs typeface="Arial" pitchFamily="34" charset="0"/>
            </a:endParaRPr>
          </a:p>
          <a:p>
            <a:pPr algn="ctr" eaLnBrk="1" hangingPunct="1">
              <a:buNone/>
            </a:pPr>
            <a:r>
              <a:rPr lang="zh-CN" altLang="en-US" b="1" dirty="0" smtClean="0">
                <a:latin typeface="+mn-ea"/>
                <a:cs typeface="Arial" pitchFamily="34" charset="0"/>
              </a:rPr>
              <a:t>专业：电子与通信工程</a:t>
            </a:r>
            <a:endParaRPr lang="zh-CN" altLang="en-US" b="1" dirty="0">
              <a:latin typeface="+mn-ea"/>
              <a:cs typeface="Arial" pitchFamily="34" charset="0"/>
            </a:endParaRPr>
          </a:p>
        </p:txBody>
      </p:sp>
      <p:sp>
        <p:nvSpPr>
          <p:cNvPr id="7" name="Text Box 16"/>
          <p:cNvSpPr txBox="1">
            <a:spLocks noChangeArrowheads="1"/>
          </p:cNvSpPr>
          <p:nvPr/>
        </p:nvSpPr>
        <p:spPr bwMode="auto">
          <a:xfrm>
            <a:off x="4511824" y="1253704"/>
            <a:ext cx="309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spcBef>
                <a:spcPct val="50000"/>
              </a:spcBef>
            </a:pPr>
            <a:r>
              <a:rPr lang="zh-CN" altLang="en-US" sz="2800" b="1" dirty="0">
                <a:latin typeface="+mj-ea"/>
                <a:ea typeface="+mj-ea"/>
                <a:cs typeface="Arial" pitchFamily="34" charset="0"/>
              </a:rPr>
              <a:t>硕士学位论文答辩</a:t>
            </a:r>
          </a:p>
        </p:txBody>
      </p:sp>
    </p:spTree>
    <p:extLst>
      <p:ext uri="{BB962C8B-B14F-4D97-AF65-F5344CB8AC3E}">
        <p14:creationId xmlns:p14="http://schemas.microsoft.com/office/powerpoint/2010/main" val="306169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altLang="en-US" sz="2000" dirty="0">
                <a:latin typeface="华文楷体" panose="02010600040101010101" pitchFamily="2" charset="-122"/>
                <a:ea typeface="华文楷体" panose="02010600040101010101" pitchFamily="2" charset="-122"/>
              </a:rPr>
              <a:t>门禁系统： 受安全保护的地区可以</a:t>
            </a:r>
            <a:r>
              <a:rPr lang="zh-CN" altLang="en-US" sz="2000" dirty="0" smtClean="0">
                <a:latin typeface="华文楷体" panose="02010600040101010101" pitchFamily="2" charset="-122"/>
                <a:ea typeface="华文楷体" panose="02010600040101010101" pitchFamily="2" charset="-122"/>
              </a:rPr>
              <a:t>通过人脸</a:t>
            </a:r>
            <a:r>
              <a:rPr lang="zh-CN" altLang="en-US" sz="2000" dirty="0">
                <a:latin typeface="华文楷体" panose="02010600040101010101" pitchFamily="2" charset="-122"/>
                <a:ea typeface="华文楷体" panose="02010600040101010101" pitchFamily="2" charset="-122"/>
              </a:rPr>
              <a:t>识别辨识试图进入者的身份，高档小区的门禁系统以及家庭安保系统。</a:t>
            </a:r>
          </a:p>
        </p:txBody>
      </p:sp>
      <p:pic>
        <p:nvPicPr>
          <p:cNvPr id="3" name="Picture 4" descr="2008121545798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353" y="2469609"/>
            <a:ext cx="3960812" cy="277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9062941" y="1623849"/>
            <a:ext cx="731838" cy="2089150"/>
          </a:xfrm>
          <a:prstGeom prst="curvedLeftArrow">
            <a:avLst>
              <a:gd name="adj1" fmla="val 57093"/>
              <a:gd name="adj2" fmla="val 114186"/>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690790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altLang="en-US" sz="2000" dirty="0">
                <a:latin typeface="华文楷体" panose="02010600040101010101" pitchFamily="2" charset="-122"/>
                <a:ea typeface="华文楷体" panose="02010600040101010101" pitchFamily="2" charset="-122"/>
              </a:rPr>
              <a:t>网络应用：</a:t>
            </a:r>
            <a:r>
              <a:rPr lang="zh-CN" altLang="en-US" sz="2000" dirty="0" smtClean="0">
                <a:latin typeface="华文楷体" panose="02010600040101010101" pitchFamily="2" charset="-122"/>
                <a:ea typeface="华文楷体" panose="02010600040101010101" pitchFamily="2" charset="-122"/>
              </a:rPr>
              <a:t>利用人脸</a:t>
            </a:r>
            <a:r>
              <a:rPr lang="zh-CN" altLang="en-US" sz="2000" dirty="0">
                <a:latin typeface="华文楷体" panose="02010600040101010101" pitchFamily="2" charset="-122"/>
                <a:ea typeface="华文楷体" panose="02010600040101010101" pitchFamily="2" charset="-122"/>
              </a:rPr>
              <a:t>识别系统确认信用卡网络支付，以防止盗用信用卡等。</a:t>
            </a:r>
          </a:p>
        </p:txBody>
      </p:sp>
      <p:pic>
        <p:nvPicPr>
          <p:cNvPr id="3" name="Picture 4" descr="13763842867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637" y="2452146"/>
            <a:ext cx="4332687" cy="3008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9229332" y="1660362"/>
            <a:ext cx="792163" cy="2016125"/>
          </a:xfrm>
          <a:prstGeom prst="curvedLeftArrow">
            <a:avLst>
              <a:gd name="adj1" fmla="val 50902"/>
              <a:gd name="adj2" fmla="val 101804"/>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388466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677536" y="1484784"/>
            <a:ext cx="8666936" cy="730250"/>
            <a:chOff x="1258" y="276"/>
            <a:chExt cx="3263"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258"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b="1" dirty="0" smtClean="0">
                  <a:solidFill>
                    <a:schemeClr val="bg1"/>
                  </a:solidFill>
                  <a:latin typeface="华文楷体" pitchFamily="2" charset="-122"/>
                  <a:ea typeface="华文楷体" pitchFamily="2" charset="-122"/>
                </a:rPr>
                <a:t>Android</a:t>
              </a:r>
              <a:r>
                <a:rPr lang="zh-CN" altLang="en-US" b="1" dirty="0" smtClean="0">
                  <a:solidFill>
                    <a:schemeClr val="bg1"/>
                  </a:solidFill>
                  <a:latin typeface="华文楷体" pitchFamily="2" charset="-122"/>
                  <a:ea typeface="华文楷体" pitchFamily="2" charset="-122"/>
                </a:rPr>
                <a:t>平台上人脸识别的不足</a:t>
              </a:r>
              <a:endParaRPr lang="zh-CN" altLang="en-US" b="1" dirty="0">
                <a:solidFill>
                  <a:schemeClr val="bg1"/>
                </a:solidFill>
                <a:latin typeface="华文楷体" pitchFamily="2" charset="-122"/>
                <a:ea typeface="华文楷体" pitchFamily="2" charset="-122"/>
              </a:endParaRPr>
            </a:p>
          </p:txBody>
        </p:sp>
      </p:grpSp>
      <p:sp>
        <p:nvSpPr>
          <p:cNvPr id="8" name="Rectangle 2"/>
          <p:cNvSpPr>
            <a:spLocks noGrp="1" noChangeArrowheads="1"/>
          </p:cNvSpPr>
          <p:nvPr/>
        </p:nvSpPr>
        <p:spPr bwMode="auto">
          <a:xfrm>
            <a:off x="1981200" y="2584621"/>
            <a:ext cx="8229600" cy="346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光照、环境的干扰也是研究的难点，同时，由于人脸是一种非刚性的物体，人脸表情、胖瘦的变化会影响到识别的准确率。</a:t>
            </a:r>
          </a:p>
          <a:p>
            <a:pPr marL="0" indent="0">
              <a:lnSpc>
                <a:spcPct val="150000"/>
              </a:lnSpc>
              <a:buNone/>
            </a:pPr>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、虽然移动端硬件升级迭代较快，但是相对ＰＣ端来说，性能还是有很大的差距，</a:t>
            </a:r>
            <a:r>
              <a:rPr lang="zh-CN" altLang="en-US" sz="2000" dirty="0">
                <a:latin typeface="华文楷体" panose="02010600040101010101" pitchFamily="2" charset="-122"/>
                <a:ea typeface="华文楷体" panose="02010600040101010101" pitchFamily="2" charset="-122"/>
              </a:rPr>
              <a:t>识别速度相对ＰＣ端还是相对较慢，对于</a:t>
            </a:r>
            <a:r>
              <a:rPr lang="zh-CN" altLang="en-US" sz="2000" dirty="0" smtClean="0">
                <a:latin typeface="华文楷体" panose="02010600040101010101" pitchFamily="2" charset="-122"/>
                <a:ea typeface="华文楷体" panose="02010600040101010101" pitchFamily="2" charset="-122"/>
              </a:rPr>
              <a:t>数据样本非常大以及</a:t>
            </a:r>
            <a:r>
              <a:rPr lang="zh-CN" altLang="en-US" sz="2000" dirty="0">
                <a:latin typeface="华文楷体" panose="02010600040101010101" pitchFamily="2" charset="-122"/>
                <a:ea typeface="华文楷体" panose="02010600040101010101" pitchFamily="2" charset="-122"/>
              </a:rPr>
              <a:t>算法比较复杂的情况比较难保证实时性的</a:t>
            </a:r>
            <a:r>
              <a:rPr lang="zh-CN" altLang="en-US" sz="2000" dirty="0" smtClean="0">
                <a:latin typeface="华文楷体" panose="02010600040101010101" pitchFamily="2" charset="-122"/>
                <a:ea typeface="华文楷体" panose="02010600040101010101" pitchFamily="2" charset="-122"/>
              </a:rPr>
              <a:t>需求。</a:t>
            </a:r>
            <a:endParaRPr lang="en-US" altLang="zh-CN" sz="2000" dirty="0" smtClean="0">
              <a:latin typeface="华文楷体" panose="02010600040101010101" pitchFamily="2" charset="-122"/>
              <a:ea typeface="华文楷体" panose="02010600040101010101" pitchFamily="2" charset="-122"/>
            </a:endParaRPr>
          </a:p>
          <a:p>
            <a:pPr marL="0" indent="0">
              <a:lnSpc>
                <a:spcPct val="150000"/>
              </a:lnSpc>
              <a:buNone/>
            </a:pPr>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、因为移动端存储空间有限，不能存储大量的样本，所以针对小样本的人脸识别技术一直是研究的重点和难点。</a:t>
            </a:r>
            <a:endParaRPr lang="en-US" altLang="zh-CN" sz="2000" dirty="0" smtClean="0">
              <a:latin typeface="华文楷体" panose="02010600040101010101" pitchFamily="2" charset="-122"/>
              <a:ea typeface="华文楷体" panose="02010600040101010101" pitchFamily="2" charset="-122"/>
            </a:endParaRPr>
          </a:p>
          <a:p>
            <a:pPr marL="0" indent="0">
              <a:buNone/>
            </a:pP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78032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56176" y="2269825"/>
            <a:ext cx="7339201" cy="1477328"/>
          </a:xfrm>
          <a:prstGeom prst="rect">
            <a:avLst/>
          </a:prstGeom>
        </p:spPr>
        <p:txBody>
          <a:bodyPr wrap="square">
            <a:spAutoFit/>
          </a:bodyPr>
          <a:lstStyle/>
          <a:p>
            <a:pPr indent="269875" algn="just">
              <a:lnSpc>
                <a:spcPct val="150000"/>
              </a:lnSpc>
              <a:spcAft>
                <a:spcPts val="0"/>
              </a:spcAft>
            </a:pPr>
            <a:r>
              <a:rPr lang="zh-CN" altLang="zh-CN" sz="2000" kern="100" dirty="0" smtClean="0">
                <a:solidFill>
                  <a:srgbClr val="000000"/>
                </a:solidFill>
                <a:latin typeface="华文楷体" panose="02010600040101010101" pitchFamily="2" charset="-122"/>
                <a:ea typeface="华文楷体" panose="02010600040101010101" pitchFamily="2" charset="-122"/>
              </a:rPr>
              <a:t>根据之前的分析，将整个身份认证系统</a:t>
            </a:r>
            <a:r>
              <a:rPr lang="zh-CN" altLang="zh-CN"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分为</a:t>
            </a:r>
            <a:r>
              <a:rPr lang="zh-CN" altLang="zh-CN" sz="2000" kern="100" dirty="0" smtClean="0">
                <a:solidFill>
                  <a:srgbClr val="000000"/>
                </a:solidFill>
                <a:latin typeface="华文楷体" panose="02010600040101010101" pitchFamily="2" charset="-122"/>
                <a:ea typeface="华文楷体" panose="02010600040101010101" pitchFamily="2" charset="-122"/>
              </a:rPr>
              <a:t>图像采集、</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图像预处理、</a:t>
            </a:r>
            <a:r>
              <a:rPr lang="zh-CN" altLang="en-US"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人</a:t>
            </a:r>
            <a:r>
              <a:rPr lang="zh-CN" altLang="zh-CN" sz="2000" kern="100" dirty="0" smtClean="0">
                <a:solidFill>
                  <a:srgbClr val="000000"/>
                </a:solidFill>
                <a:latin typeface="华文楷体" panose="02010600040101010101" pitchFamily="2" charset="-122"/>
                <a:ea typeface="华文楷体" panose="02010600040101010101" pitchFamily="2" charset="-122"/>
              </a:rPr>
              <a:t>脸检测、</a:t>
            </a:r>
            <a:r>
              <a:rPr lang="zh-CN" altLang="en-US" sz="2000" kern="100" dirty="0" smtClean="0">
                <a:solidFill>
                  <a:srgbClr val="000000"/>
                </a:solidFill>
                <a:latin typeface="华文楷体" panose="02010600040101010101" pitchFamily="2" charset="-122"/>
                <a:ea typeface="华文楷体" panose="02010600040101010101" pitchFamily="2" charset="-122"/>
              </a:rPr>
              <a:t>人</a:t>
            </a:r>
            <a:r>
              <a:rPr lang="zh-CN" altLang="zh-CN" sz="2000" kern="100" dirty="0" smtClean="0">
                <a:solidFill>
                  <a:srgbClr val="000000"/>
                </a:solidFill>
                <a:latin typeface="华文楷体" panose="02010600040101010101" pitchFamily="2" charset="-122"/>
                <a:ea typeface="华文楷体" panose="02010600040101010101" pitchFamily="2" charset="-122"/>
              </a:rPr>
              <a:t>脸特征提取与</a:t>
            </a:r>
            <a:r>
              <a:rPr lang="zh-CN" altLang="en-US"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人</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脸识别这五个模块。</a:t>
            </a:r>
            <a:r>
              <a:rPr lang="zh-CN" altLang="zh-CN" sz="2000" kern="100" dirty="0" smtClean="0">
                <a:solidFill>
                  <a:srgbClr val="000000"/>
                </a:solidFill>
                <a:latin typeface="华文楷体" panose="02010600040101010101" pitchFamily="2" charset="-122"/>
                <a:ea typeface="华文楷体" panose="02010600040101010101" pitchFamily="2" charset="-122"/>
              </a:rPr>
              <a:t>具体流程</a:t>
            </a:r>
            <a:r>
              <a:rPr lang="zh-CN" altLang="en-US" sz="2000" kern="100" dirty="0" smtClean="0">
                <a:latin typeface="华文楷体" panose="02010600040101010101" pitchFamily="2" charset="-122"/>
                <a:ea typeface="华文楷体" panose="02010600040101010101" pitchFamily="2" charset="-122"/>
              </a:rPr>
              <a:t>如下</a:t>
            </a:r>
            <a:r>
              <a:rPr lang="zh-CN" altLang="zh-CN" sz="2000" kern="100" dirty="0" smtClean="0">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76390557"/>
              </p:ext>
            </p:extLst>
          </p:nvPr>
        </p:nvGraphicFramePr>
        <p:xfrm>
          <a:off x="2587460" y="3957062"/>
          <a:ext cx="6676631" cy="1076876"/>
        </p:xfrm>
        <a:graphic>
          <a:graphicData uri="http://schemas.openxmlformats.org/presentationml/2006/ole">
            <mc:AlternateContent xmlns:mc="http://schemas.openxmlformats.org/markup-compatibility/2006">
              <mc:Choice xmlns:v="urn:schemas-microsoft-com:vml" Requires="v">
                <p:oleObj spid="_x0000_s5139" name="Visio" r:id="rId3" imgW="4686207" imgH="739168" progId="">
                  <p:embed/>
                </p:oleObj>
              </mc:Choice>
              <mc:Fallback>
                <p:oleObj name="Visio" r:id="rId3" imgW="4686207" imgH="739168"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460" y="3957062"/>
                        <a:ext cx="6676631" cy="10768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06"/>
          <p:cNvGrpSpPr>
            <a:grpSpLocks/>
          </p:cNvGrpSpPr>
          <p:nvPr/>
        </p:nvGrpSpPr>
        <p:grpSpPr bwMode="auto">
          <a:xfrm>
            <a:off x="1677536" y="1484784"/>
            <a:ext cx="8666936" cy="730250"/>
            <a:chOff x="1258" y="276"/>
            <a:chExt cx="3263" cy="460"/>
          </a:xfrm>
        </p:grpSpPr>
        <p:sp>
          <p:nvSpPr>
            <p:cNvPr id="5" name="矩形 4"/>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TextBox 53"/>
            <p:cNvSpPr txBox="1">
              <a:spLocks noChangeArrowheads="1"/>
            </p:cNvSpPr>
            <p:nvPr/>
          </p:nvSpPr>
          <p:spPr bwMode="auto">
            <a:xfrm>
              <a:off x="1258"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本</a:t>
              </a:r>
              <a:r>
                <a:rPr lang="zh-CN" altLang="en-US" b="1" dirty="0" smtClean="0">
                  <a:solidFill>
                    <a:schemeClr val="bg1"/>
                  </a:solidFill>
                  <a:latin typeface="华文楷体" pitchFamily="2" charset="-122"/>
                  <a:ea typeface="华文楷体" pitchFamily="2" charset="-122"/>
                </a:rPr>
                <a:t>课题所做的主要工作和研究内容</a:t>
              </a:r>
              <a:endParaRPr lang="zh-CN" altLang="en-US" b="1" dirty="0">
                <a:solidFill>
                  <a:schemeClr val="bg1"/>
                </a:solidFill>
                <a:latin typeface="华文楷体" pitchFamily="2" charset="-122"/>
                <a:ea typeface="华文楷体" pitchFamily="2" charset="-122"/>
              </a:endParaRPr>
            </a:p>
          </p:txBody>
        </p:sp>
      </p:grpSp>
    </p:spTree>
    <p:extLst>
      <p:ext uri="{BB962C8B-B14F-4D97-AF65-F5344CB8AC3E}">
        <p14:creationId xmlns:p14="http://schemas.microsoft.com/office/powerpoint/2010/main" val="109902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6430" y="1074010"/>
            <a:ext cx="8964538" cy="5588325"/>
          </a:xfrm>
          <a:prstGeom prst="rect">
            <a:avLst/>
          </a:prstGeom>
        </p:spPr>
        <p:txBody>
          <a:bodyPr wrap="square">
            <a:spAutoFit/>
          </a:bodyPr>
          <a:lstStyle/>
          <a:p>
            <a:pPr indent="269875" algn="just">
              <a:lnSpc>
                <a:spcPct val="150000"/>
              </a:lnSpc>
              <a:spcAft>
                <a:spcPts val="0"/>
              </a:spcAft>
            </a:pPr>
            <a:r>
              <a:rPr lang="zh-CN" altLang="zh-CN" sz="2000" kern="100" dirty="0" smtClean="0">
                <a:solidFill>
                  <a:srgbClr val="000000"/>
                </a:solidFill>
                <a:latin typeface="华文楷体" panose="02010600040101010101" pitchFamily="2" charset="-122"/>
                <a:ea typeface="华文楷体" panose="02010600040101010101" pitchFamily="2" charset="-122"/>
              </a:rPr>
              <a:t>图像</a:t>
            </a:r>
            <a:r>
              <a:rPr lang="zh-CN" altLang="zh-CN" sz="2000" kern="100" dirty="0">
                <a:solidFill>
                  <a:srgbClr val="000000"/>
                </a:solidFill>
                <a:latin typeface="华文楷体" panose="02010600040101010101" pitchFamily="2" charset="-122"/>
                <a:ea typeface="华文楷体" panose="02010600040101010101" pitchFamily="2" charset="-122"/>
              </a:rPr>
              <a:t>采集模块</a:t>
            </a:r>
            <a:r>
              <a:rPr lang="zh-CN" altLang="zh-CN" sz="2000" kern="100" dirty="0" smtClean="0">
                <a:solidFill>
                  <a:srgbClr val="000000"/>
                </a:solidFill>
                <a:latin typeface="华文楷体" panose="02010600040101010101" pitchFamily="2" charset="-122"/>
                <a:ea typeface="华文楷体" panose="02010600040101010101" pitchFamily="2" charset="-122"/>
              </a:rPr>
              <a:t>：</a:t>
            </a:r>
            <a:r>
              <a:rPr lang="zh-CN" altLang="en-US" sz="2000" kern="100" dirty="0" smtClean="0">
                <a:latin typeface="华文楷体" panose="02010600040101010101" pitchFamily="2" charset="-122"/>
                <a:ea typeface="华文楷体" panose="02010600040101010101" pitchFamily="2" charset="-122"/>
              </a:rPr>
              <a:t>利用</a:t>
            </a:r>
            <a:r>
              <a:rPr lang="zh-CN" altLang="zh-CN" sz="2000" kern="100" dirty="0" smtClean="0">
                <a:solidFill>
                  <a:srgbClr val="000000"/>
                </a:solidFill>
                <a:latin typeface="华文楷体" panose="02010600040101010101" pitchFamily="2" charset="-122"/>
                <a:ea typeface="华文楷体" panose="02010600040101010101" pitchFamily="2" charset="-122"/>
              </a:rPr>
              <a:t> </a:t>
            </a:r>
            <a:r>
              <a:rPr lang="en-US" altLang="zh-CN" sz="2000" kern="100" dirty="0">
                <a:solidFill>
                  <a:srgbClr val="000000"/>
                </a:solidFill>
                <a:latin typeface="华文楷体" panose="02010600040101010101" pitchFamily="2" charset="-122"/>
                <a:ea typeface="华文楷体" panose="02010600040101010101" pitchFamily="2" charset="-122"/>
              </a:rPr>
              <a:t>Android </a:t>
            </a:r>
            <a:r>
              <a:rPr lang="zh-CN" altLang="zh-CN" sz="2000" kern="100" dirty="0">
                <a:solidFill>
                  <a:srgbClr val="000000"/>
                </a:solidFill>
                <a:latin typeface="华文楷体" panose="02010600040101010101" pitchFamily="2" charset="-122"/>
                <a:ea typeface="华文楷体" panose="02010600040101010101" pitchFamily="2" charset="-122"/>
              </a:rPr>
              <a:t>平台</a:t>
            </a:r>
            <a:r>
              <a:rPr lang="zh-CN" altLang="zh-CN" sz="2000" kern="100" dirty="0" smtClean="0">
                <a:solidFill>
                  <a:srgbClr val="000000"/>
                </a:solidFill>
                <a:latin typeface="华文楷体" panose="02010600040101010101" pitchFamily="2" charset="-122"/>
                <a:ea typeface="华文楷体" panose="02010600040101010101" pitchFamily="2" charset="-122"/>
              </a:rPr>
              <a:t>摄像头</a:t>
            </a:r>
            <a:r>
              <a:rPr lang="zh-CN" altLang="en-US" sz="2000" kern="100" dirty="0" smtClean="0">
                <a:solidFill>
                  <a:srgbClr val="000000"/>
                </a:solidFill>
                <a:latin typeface="华文楷体" panose="02010600040101010101" pitchFamily="2" charset="-122"/>
                <a:ea typeface="华文楷体" panose="02010600040101010101" pitchFamily="2" charset="-122"/>
              </a:rPr>
              <a:t>进行</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图像</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采集，</a:t>
            </a:r>
            <a:r>
              <a:rPr lang="zh-CN" altLang="zh-CN" sz="2000" kern="100" dirty="0" smtClean="0">
                <a:solidFill>
                  <a:srgbClr val="000000"/>
                </a:solidFill>
                <a:latin typeface="华文楷体" panose="02010600040101010101" pitchFamily="2" charset="-122"/>
                <a:ea typeface="华文楷体" panose="02010600040101010101" pitchFamily="2" charset="-122"/>
              </a:rPr>
              <a:t>实现</a:t>
            </a:r>
            <a:r>
              <a:rPr lang="zh-CN" altLang="en-US" sz="2000" kern="100" dirty="0" smtClean="0">
                <a:solidFill>
                  <a:srgbClr val="000000"/>
                </a:solidFill>
                <a:latin typeface="华文楷体" panose="02010600040101010101" pitchFamily="2" charset="-122"/>
                <a:ea typeface="华文楷体" panose="02010600040101010101" pitchFamily="2" charset="-122"/>
              </a:rPr>
              <a:t>调用</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摄</a:t>
            </a:r>
            <a:r>
              <a:rPr lang="zh-CN" altLang="zh-CN" sz="2000" kern="100" dirty="0" smtClean="0">
                <a:solidFill>
                  <a:srgbClr val="000000"/>
                </a:solidFill>
                <a:latin typeface="华文楷体" panose="02010600040101010101" pitchFamily="2" charset="-122"/>
                <a:ea typeface="华文楷体" panose="02010600040101010101" pitchFamily="2" charset="-122"/>
              </a:rPr>
              <a:t>像头</a:t>
            </a:r>
            <a:r>
              <a:rPr lang="zh-CN" altLang="zh-CN" sz="2000" kern="100" dirty="0">
                <a:solidFill>
                  <a:srgbClr val="000000"/>
                </a:solidFill>
                <a:latin typeface="华文楷体" panose="02010600040101010101" pitchFamily="2" charset="-122"/>
                <a:ea typeface="华文楷体" panose="02010600040101010101" pitchFamily="2" charset="-122"/>
              </a:rPr>
              <a:t>、对拍摄的</a:t>
            </a:r>
            <a:r>
              <a:rPr lang="zh-CN" altLang="zh-CN" sz="2000" kern="100" dirty="0" smtClean="0">
                <a:solidFill>
                  <a:srgbClr val="000000"/>
                </a:solidFill>
                <a:latin typeface="华文楷体" panose="02010600040101010101" pitchFamily="2" charset="-122"/>
                <a:ea typeface="华文楷体" panose="02010600040101010101" pitchFamily="2" charset="-122"/>
              </a:rPr>
              <a:t>物体</a:t>
            </a:r>
            <a:r>
              <a:rPr lang="zh-CN" altLang="en-US" sz="2000" kern="100" dirty="0" smtClean="0">
                <a:solidFill>
                  <a:srgbClr val="000000"/>
                </a:solidFill>
                <a:latin typeface="华文楷体" panose="02010600040101010101" pitchFamily="2" charset="-122"/>
                <a:ea typeface="华文楷体" panose="02010600040101010101" pitchFamily="2" charset="-122"/>
              </a:rPr>
              <a:t>进行自动</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对焦</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、连续拍照</a:t>
            </a:r>
            <a:r>
              <a:rPr lang="zh-CN" altLang="zh-CN" sz="2000" kern="100" dirty="0">
                <a:solidFill>
                  <a:srgbClr val="000000"/>
                </a:solidFill>
                <a:latin typeface="华文楷体" panose="02010600040101010101" pitchFamily="2" charset="-122"/>
                <a:ea typeface="华文楷体" panose="02010600040101010101" pitchFamily="2" charset="-122"/>
              </a:rPr>
              <a:t>等功能，快速获取图像帧的信息</a:t>
            </a:r>
            <a:r>
              <a:rPr lang="zh-CN" altLang="zh-CN" sz="2000" kern="100" dirty="0" smtClean="0">
                <a:solidFill>
                  <a:srgbClr val="000000"/>
                </a:solidFill>
                <a:latin typeface="华文楷体" panose="02010600040101010101" pitchFamily="2" charset="-122"/>
                <a:ea typeface="华文楷体" panose="02010600040101010101" pitchFamily="2" charset="-122"/>
              </a:rPr>
              <a:t>。</a:t>
            </a:r>
            <a:endParaRPr lang="en-US" altLang="zh-CN" sz="2000" kern="100" dirty="0" smtClean="0">
              <a:latin typeface="华文楷体" panose="02010600040101010101" pitchFamily="2" charset="-122"/>
              <a:ea typeface="华文楷体" panose="02010600040101010101" pitchFamily="2" charset="-122"/>
            </a:endParaRPr>
          </a:p>
          <a:p>
            <a:pPr indent="269875" algn="just">
              <a:lnSpc>
                <a:spcPct val="150000"/>
              </a:lnSpc>
              <a:spcAft>
                <a:spcPts val="0"/>
              </a:spcAft>
            </a:pPr>
            <a:r>
              <a:rPr lang="zh-CN" altLang="en-US"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人脸</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图像</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预处理模块：对采集到的图像</a:t>
            </a:r>
            <a:r>
              <a:rPr lang="zh-CN" altLang="zh-CN" sz="2000" kern="100" dirty="0" smtClean="0">
                <a:solidFill>
                  <a:srgbClr val="000000"/>
                </a:solidFill>
                <a:latin typeface="华文楷体" panose="02010600040101010101" pitchFamily="2" charset="-122"/>
                <a:ea typeface="华文楷体" panose="02010600040101010101" pitchFamily="2" charset="-122"/>
              </a:rPr>
              <a:t>帧</a:t>
            </a:r>
            <a:r>
              <a:rPr lang="zh-CN" altLang="en-US" sz="2000" kern="100" dirty="0" smtClean="0">
                <a:solidFill>
                  <a:srgbClr val="000000"/>
                </a:solidFill>
                <a:latin typeface="华文楷体" panose="02010600040101010101" pitchFamily="2" charset="-122"/>
                <a:ea typeface="华文楷体" panose="02010600040101010101" pitchFamily="2" charset="-122"/>
              </a:rPr>
              <a:t>进行</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灰度</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归一化、直方图均衡化和滤波去噪</a:t>
            </a:r>
            <a:r>
              <a:rPr lang="zh-CN" altLang="zh-CN" sz="2000" kern="100" dirty="0">
                <a:solidFill>
                  <a:srgbClr val="000000"/>
                </a:solidFill>
                <a:latin typeface="华文楷体" panose="02010600040101010101" pitchFamily="2" charset="-122"/>
                <a:ea typeface="华文楷体" panose="02010600040101010101" pitchFamily="2" charset="-122"/>
              </a:rPr>
              <a:t>等处理</a:t>
            </a:r>
            <a:r>
              <a:rPr lang="zh-CN" altLang="zh-CN" sz="2000" kern="100" dirty="0" smtClean="0">
                <a:solidFill>
                  <a:srgbClr val="000000"/>
                </a:solidFill>
                <a:latin typeface="华文楷体" panose="02010600040101010101" pitchFamily="2" charset="-122"/>
                <a:ea typeface="华文楷体" panose="02010600040101010101" pitchFamily="2" charset="-122"/>
              </a:rPr>
              <a:t>。</a:t>
            </a:r>
            <a:endParaRPr lang="en-US" altLang="zh-CN" sz="2000" kern="100" dirty="0" smtClean="0">
              <a:solidFill>
                <a:srgbClr val="000000"/>
              </a:solidFill>
              <a:latin typeface="华文楷体" panose="02010600040101010101" pitchFamily="2" charset="-122"/>
              <a:ea typeface="华文楷体" panose="02010600040101010101" pitchFamily="2" charset="-122"/>
            </a:endParaRPr>
          </a:p>
          <a:p>
            <a:pPr algn="just">
              <a:lnSpc>
                <a:spcPct val="150000"/>
              </a:lnSpc>
            </a:pP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人脸</a:t>
            </a:r>
            <a:r>
              <a:rPr lang="zh-CN" altLang="zh-CN" sz="2000" dirty="0" smtClean="0">
                <a:latin typeface="华文楷体" panose="02010600040101010101" pitchFamily="2" charset="-122"/>
                <a:ea typeface="华文楷体" panose="02010600040101010101" pitchFamily="2" charset="-122"/>
              </a:rPr>
              <a:t>检测</a:t>
            </a:r>
            <a:r>
              <a:rPr lang="zh-CN" altLang="zh-CN" sz="2000" dirty="0">
                <a:latin typeface="华文楷体" panose="02010600040101010101" pitchFamily="2" charset="-122"/>
                <a:ea typeface="华文楷体" panose="02010600040101010101" pitchFamily="2" charset="-122"/>
              </a:rPr>
              <a:t>模块：经预处理的</a:t>
            </a:r>
            <a:r>
              <a:rPr lang="zh-CN" altLang="zh-CN" sz="2000" dirty="0" smtClean="0">
                <a:latin typeface="华文楷体" panose="02010600040101010101" pitchFamily="2" charset="-122"/>
                <a:ea typeface="华文楷体" panose="02010600040101010101" pitchFamily="2" charset="-122"/>
              </a:rPr>
              <a:t>图像</a:t>
            </a:r>
            <a:r>
              <a:rPr lang="zh-CN" altLang="en-US" sz="2000" dirty="0" smtClean="0">
                <a:latin typeface="华文楷体" panose="02010600040101010101" pitchFamily="2" charset="-122"/>
                <a:ea typeface="华文楷体" panose="02010600040101010101" pitchFamily="2" charset="-122"/>
              </a:rPr>
              <a:t>采用</a:t>
            </a:r>
            <a:r>
              <a:rPr lang="en-US" altLang="zh-CN" sz="2000" dirty="0" err="1" smtClean="0">
                <a:latin typeface="华文楷体" panose="02010600040101010101" pitchFamily="2" charset="-122"/>
                <a:ea typeface="华文楷体" panose="02010600040101010101" pitchFamily="2" charset="-122"/>
              </a:rPr>
              <a:t>Adaboost</a:t>
            </a:r>
            <a:r>
              <a:rPr lang="en-US" altLang="zh-CN" sz="2000" dirty="0" smtClean="0">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⼈脸</a:t>
            </a:r>
            <a:r>
              <a:rPr lang="zh-CN" altLang="zh-CN" sz="2000" dirty="0" smtClean="0">
                <a:latin typeface="华文楷体" panose="02010600040101010101" pitchFamily="2" charset="-122"/>
                <a:ea typeface="华文楷体" panose="02010600040101010101" pitchFamily="2" charset="-122"/>
              </a:rPr>
              <a:t>检测</a:t>
            </a:r>
            <a:r>
              <a:rPr lang="zh-CN" altLang="en-US" sz="2000" dirty="0" smtClean="0">
                <a:latin typeface="华文楷体" panose="02010600040101010101" pitchFamily="2" charset="-122"/>
                <a:ea typeface="华文楷体" panose="02010600040101010101" pitchFamily="2" charset="-122"/>
              </a:rPr>
              <a:t>方</a:t>
            </a:r>
            <a:r>
              <a:rPr lang="zh-CN" altLang="zh-CN" sz="2000" dirty="0" smtClean="0">
                <a:latin typeface="华文楷体" panose="02010600040101010101" pitchFamily="2" charset="-122"/>
                <a:ea typeface="华文楷体" panose="02010600040101010101" pitchFamily="2" charset="-122"/>
              </a:rPr>
              <a:t>法获取</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，并对裁剪出</a:t>
            </a:r>
            <a:r>
              <a:rPr lang="zh-CN" altLang="zh-CN" sz="2000" dirty="0" smtClean="0">
                <a:latin typeface="华文楷体" panose="02010600040101010101" pitchFamily="2" charset="-122"/>
                <a:ea typeface="华文楷体" panose="02010600040101010101" pitchFamily="2" charset="-122"/>
              </a:rPr>
              <a:t>的</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图像</a:t>
            </a:r>
            <a:r>
              <a:rPr lang="zh-CN" altLang="zh-CN" sz="2000" dirty="0" smtClean="0">
                <a:latin typeface="华文楷体" panose="02010600040101010101" pitchFamily="2" charset="-122"/>
                <a:ea typeface="华文楷体" panose="02010600040101010101" pitchFamily="2" charset="-122"/>
              </a:rPr>
              <a:t>进</a:t>
            </a:r>
            <a:r>
              <a:rPr lang="zh-CN" altLang="en-US" sz="2000" dirty="0" smtClean="0">
                <a:latin typeface="华文楷体" panose="02010600040101010101" pitchFamily="2" charset="-122"/>
                <a:ea typeface="华文楷体" panose="02010600040101010101" pitchFamily="2" charset="-122"/>
              </a:rPr>
              <a:t>行</a:t>
            </a:r>
            <a:r>
              <a:rPr lang="zh-CN" altLang="zh-CN" sz="2000" dirty="0" smtClean="0">
                <a:latin typeface="华文楷体" panose="02010600040101010101" pitchFamily="2" charset="-122"/>
                <a:ea typeface="华文楷体" panose="02010600040101010101" pitchFamily="2" charset="-122"/>
              </a:rPr>
              <a:t>标记</a:t>
            </a:r>
            <a:r>
              <a:rPr lang="zh-CN" altLang="zh-CN" sz="2000" dirty="0">
                <a:latin typeface="华文楷体" panose="02010600040101010101" pitchFamily="2" charset="-122"/>
                <a:ea typeface="华文楷体" panose="02010600040101010101" pitchFamily="2" charset="-122"/>
              </a:rPr>
              <a:t>。</a:t>
            </a:r>
          </a:p>
          <a:p>
            <a:pPr algn="just">
              <a:lnSpc>
                <a:spcPct val="150000"/>
              </a:lnSpc>
            </a:pPr>
            <a:r>
              <a:rPr lang="zh-CN" altLang="en-US" sz="2000" dirty="0" smtClean="0">
                <a:latin typeface="华文楷体" panose="02010600040101010101" pitchFamily="2" charset="-122"/>
                <a:ea typeface="华文楷体" panose="02010600040101010101" pitchFamily="2" charset="-122"/>
              </a:rPr>
              <a:t>     人脸</a:t>
            </a:r>
            <a:r>
              <a:rPr lang="zh-CN" altLang="zh-CN" sz="2000" dirty="0" smtClean="0">
                <a:latin typeface="华文楷体" panose="02010600040101010101" pitchFamily="2" charset="-122"/>
                <a:ea typeface="华文楷体" panose="02010600040101010101" pitchFamily="2" charset="-122"/>
              </a:rPr>
              <a:t>特征提取</a:t>
            </a:r>
            <a:r>
              <a:rPr lang="zh-CN" altLang="zh-CN" sz="2000" dirty="0">
                <a:latin typeface="华文楷体" panose="02010600040101010101" pitchFamily="2" charset="-122"/>
                <a:ea typeface="华文楷体" panose="02010600040101010101" pitchFamily="2" charset="-122"/>
              </a:rPr>
              <a:t>模块：</a:t>
            </a:r>
            <a:r>
              <a:rPr lang="zh-CN" altLang="zh-CN" sz="2000" dirty="0" smtClean="0">
                <a:latin typeface="华文楷体" panose="02010600040101010101" pitchFamily="2" charset="-122"/>
                <a:ea typeface="华文楷体" panose="02010600040101010101" pitchFamily="2" charset="-122"/>
              </a:rPr>
              <a:t>从</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检测模块中</a:t>
            </a:r>
            <a:r>
              <a:rPr lang="zh-CN" altLang="zh-CN" sz="2000" dirty="0" smtClean="0">
                <a:latin typeface="华文楷体" panose="02010600040101010101" pitchFamily="2" charset="-122"/>
                <a:ea typeface="华文楷体" panose="02010600040101010101" pitchFamily="2" charset="-122"/>
              </a:rPr>
              <a:t>获得</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关键区域后，</a:t>
            </a:r>
            <a:r>
              <a:rPr lang="zh-CN" altLang="zh-CN" sz="2000" dirty="0" smtClean="0">
                <a:latin typeface="华文楷体" panose="02010600040101010101" pitchFamily="2" charset="-122"/>
                <a:ea typeface="华文楷体" panose="02010600040101010101" pitchFamily="2" charset="-122"/>
              </a:rPr>
              <a:t>计算</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的</a:t>
            </a:r>
            <a:r>
              <a:rPr lang="en-US" altLang="zh-CN" sz="2000" dirty="0">
                <a:latin typeface="华文楷体" panose="02010600040101010101" pitchFamily="2" charset="-122"/>
                <a:ea typeface="华文楷体" panose="02010600040101010101" pitchFamily="2" charset="-122"/>
              </a:rPr>
              <a:t>PCA</a:t>
            </a:r>
            <a:r>
              <a:rPr lang="zh-CN" altLang="zh-CN" sz="2000" dirty="0">
                <a:latin typeface="华文楷体" panose="02010600040101010101" pitchFamily="2" charset="-122"/>
                <a:ea typeface="华文楷体" panose="02010600040101010101" pitchFamily="2" charset="-122"/>
              </a:rPr>
              <a:t>特征值并将特征值传递</a:t>
            </a:r>
            <a:r>
              <a:rPr lang="zh-CN" altLang="zh-CN" sz="2000" dirty="0" smtClean="0">
                <a:latin typeface="华文楷体" panose="02010600040101010101" pitchFamily="2" charset="-122"/>
                <a:ea typeface="华文楷体" panose="02010600040101010101" pitchFamily="2" charset="-122"/>
              </a:rPr>
              <a:t>到</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识别模块中。</a:t>
            </a:r>
          </a:p>
          <a:p>
            <a:pPr algn="just">
              <a:lnSpc>
                <a:spcPct val="150000"/>
              </a:lnSpc>
            </a:pPr>
            <a:r>
              <a:rPr lang="zh-CN" altLang="en-US" sz="2000" dirty="0" smtClean="0">
                <a:latin typeface="华文楷体" panose="02010600040101010101" pitchFamily="2" charset="-122"/>
                <a:ea typeface="华文楷体" panose="02010600040101010101" pitchFamily="2" charset="-122"/>
              </a:rPr>
              <a:t>     人脸</a:t>
            </a:r>
            <a:r>
              <a:rPr lang="zh-CN" altLang="zh-CN" sz="2000" dirty="0" smtClean="0">
                <a:latin typeface="华文楷体" panose="02010600040101010101" pitchFamily="2" charset="-122"/>
                <a:ea typeface="华文楷体" panose="02010600040101010101" pitchFamily="2" charset="-122"/>
              </a:rPr>
              <a:t>识别</a:t>
            </a:r>
            <a:r>
              <a:rPr lang="zh-CN" altLang="zh-CN" sz="2000" dirty="0">
                <a:latin typeface="华文楷体" panose="02010600040101010101" pitchFamily="2" charset="-122"/>
                <a:ea typeface="华文楷体" panose="02010600040101010101" pitchFamily="2" charset="-122"/>
              </a:rPr>
              <a:t>模块：根据测试</a:t>
            </a:r>
            <a:r>
              <a:rPr lang="zh-CN" altLang="zh-CN" sz="2000" dirty="0" smtClean="0">
                <a:latin typeface="华文楷体" panose="02010600040101010101" pitchFamily="2" charset="-122"/>
                <a:ea typeface="华文楷体" panose="02010600040101010101" pitchFamily="2" charset="-122"/>
              </a:rPr>
              <a:t>者</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图像</a:t>
            </a:r>
            <a:r>
              <a:rPr lang="zh-CN" altLang="zh-CN" sz="2000" dirty="0" smtClean="0">
                <a:latin typeface="华文楷体" panose="02010600040101010101" pitchFamily="2" charset="-122"/>
                <a:ea typeface="华文楷体" panose="02010600040101010101" pitchFamily="2" charset="-122"/>
              </a:rPr>
              <a:t>计算</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en-US" altLang="zh-CN" sz="2000" dirty="0">
                <a:latin typeface="华文楷体" panose="02010600040101010101" pitchFamily="2" charset="-122"/>
                <a:ea typeface="华文楷体" panose="02010600040101010101" pitchFamily="2" charset="-122"/>
              </a:rPr>
              <a:t>PCA </a:t>
            </a:r>
            <a:r>
              <a:rPr lang="zh-CN" altLang="zh-CN" sz="2000" dirty="0">
                <a:latin typeface="华文楷体" panose="02010600040101010101" pitchFamily="2" charset="-122"/>
                <a:ea typeface="华文楷体" panose="02010600040101010101" pitchFamily="2" charset="-122"/>
              </a:rPr>
              <a:t>特征，得到识别结果</a:t>
            </a:r>
            <a:r>
              <a:rPr lang="zh-CN" altLang="zh-CN" sz="2000" dirty="0" smtClean="0">
                <a:latin typeface="华文楷体" panose="02010600040101010101" pitchFamily="2" charset="-122"/>
                <a:ea typeface="华文楷体" panose="02010600040101010101" pitchFamily="2" charset="-122"/>
              </a:rPr>
              <a:t>。如果</a:t>
            </a:r>
            <a:r>
              <a:rPr lang="zh-CN" altLang="zh-CN" sz="2000" dirty="0">
                <a:latin typeface="华文楷体" panose="02010600040101010101" pitchFamily="2" charset="-122"/>
                <a:ea typeface="华文楷体" panose="02010600040101010101" pitchFamily="2" charset="-122"/>
              </a:rPr>
              <a:t>测试者</a:t>
            </a:r>
            <a:r>
              <a:rPr lang="zh-CN" altLang="zh-CN" sz="2000" dirty="0" smtClean="0">
                <a:latin typeface="华文楷体" panose="02010600040101010101" pitchFamily="2" charset="-122"/>
                <a:ea typeface="华文楷体" panose="02010600040101010101" pitchFamily="2" charset="-122"/>
              </a:rPr>
              <a:t>的</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特征在我们设置的阈值范围内，则确认</a:t>
            </a:r>
            <a:r>
              <a:rPr lang="zh-CN" altLang="zh-CN" sz="2000" dirty="0" smtClean="0">
                <a:latin typeface="华文楷体" panose="02010600040101010101" pitchFamily="2" charset="-122"/>
                <a:ea typeface="华文楷体" panose="02010600040101010101" pitchFamily="2" charset="-122"/>
              </a:rPr>
              <a:t>测试</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的</a:t>
            </a:r>
            <a:r>
              <a:rPr lang="zh-CN" altLang="zh-CN" sz="2000" dirty="0">
                <a:latin typeface="华文楷体" panose="02010600040101010101" pitchFamily="2" charset="-122"/>
                <a:ea typeface="华文楷体" panose="02010600040101010101" pitchFamily="2" charset="-122"/>
              </a:rPr>
              <a:t>身份为手机持有者，否则提示</a:t>
            </a:r>
            <a:r>
              <a:rPr lang="zh-CN" altLang="zh-CN" sz="2000" dirty="0" smtClean="0">
                <a:latin typeface="华文楷体" panose="02010600040101010101" pitchFamily="2" charset="-122"/>
                <a:ea typeface="华文楷体" panose="02010600040101010101" pitchFamily="2" charset="-122"/>
              </a:rPr>
              <a:t>该</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不是</a:t>
            </a:r>
            <a:r>
              <a:rPr lang="zh-CN" altLang="zh-CN" sz="2000" dirty="0">
                <a:latin typeface="华文楷体" panose="02010600040101010101" pitchFamily="2" charset="-122"/>
                <a:ea typeface="华文楷体" panose="02010600040101010101" pitchFamily="2" charset="-122"/>
              </a:rPr>
              <a:t>手机持有者，请</a:t>
            </a:r>
            <a:r>
              <a:rPr lang="zh-CN" altLang="zh-CN" sz="2000" dirty="0" smtClean="0">
                <a:latin typeface="华文楷体" panose="02010600040101010101" pitchFamily="2" charset="-122"/>
                <a:ea typeface="华文楷体" panose="02010600040101010101" pitchFamily="2" charset="-122"/>
              </a:rPr>
              <a:t>摆正</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重新识别。</a:t>
            </a:r>
          </a:p>
          <a:p>
            <a:pPr indent="269875" algn="just">
              <a:lnSpc>
                <a:spcPct val="150000"/>
              </a:lnSpc>
              <a:spcAft>
                <a:spcPts val="0"/>
              </a:spcAft>
            </a:pPr>
            <a:endParaRPr lang="zh-CN" altLang="zh-CN" sz="2000" kern="1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9621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677305" y="1356598"/>
            <a:ext cx="8624439" cy="730250"/>
            <a:chOff x="1274" y="276"/>
            <a:chExt cx="3247"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274"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本</a:t>
              </a:r>
              <a:r>
                <a:rPr lang="zh-CN" altLang="en-US" b="1" dirty="0" smtClean="0">
                  <a:solidFill>
                    <a:schemeClr val="bg1"/>
                  </a:solidFill>
                  <a:latin typeface="华文楷体" pitchFamily="2" charset="-122"/>
                  <a:ea typeface="华文楷体" pitchFamily="2" charset="-122"/>
                </a:rPr>
                <a:t>课题的创新点</a:t>
              </a:r>
              <a:endParaRPr lang="zh-CN" altLang="en-US" b="1" dirty="0">
                <a:solidFill>
                  <a:schemeClr val="bg1"/>
                </a:solidFill>
                <a:latin typeface="华文楷体" pitchFamily="2" charset="-122"/>
                <a:ea typeface="华文楷体" pitchFamily="2" charset="-122"/>
              </a:endParaRPr>
            </a:p>
          </p:txBody>
        </p:sp>
      </p:grpSp>
      <p:sp>
        <p:nvSpPr>
          <p:cNvPr id="5" name="Rectangle 2"/>
          <p:cNvSpPr>
            <a:spLocks noGrp="1" noChangeArrowheads="1"/>
          </p:cNvSpPr>
          <p:nvPr/>
        </p:nvSpPr>
        <p:spPr bwMode="auto">
          <a:xfrm>
            <a:off x="1677305" y="2161461"/>
            <a:ext cx="8624439" cy="425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、重点研究了最近邻分类器算法和支持向量机分类器算法。通过分析人脸身份认证系统的使用场景和尽可能提高人脸识别准确率，提出了基于最近邻算法（</a:t>
            </a:r>
            <a:r>
              <a:rPr lang="en-US" altLang="zh-CN" sz="2000" dirty="0">
                <a:latin typeface="华文楷体" panose="02010600040101010101" pitchFamily="2" charset="-122"/>
                <a:ea typeface="华文楷体" panose="02010600040101010101" pitchFamily="2" charset="-122"/>
              </a:rPr>
              <a:t>KNN</a:t>
            </a:r>
            <a:r>
              <a:rPr lang="zh-CN" altLang="en-US" sz="2000" dirty="0">
                <a:latin typeface="华文楷体" panose="02010600040101010101" pitchFamily="2" charset="-122"/>
                <a:ea typeface="华文楷体" panose="02010600040101010101" pitchFamily="2" charset="-122"/>
              </a:rPr>
              <a:t>）和支持向量机算法（</a:t>
            </a:r>
            <a:r>
              <a:rPr lang="en-US" altLang="zh-CN" sz="2000" dirty="0">
                <a:latin typeface="华文楷体" panose="02010600040101010101" pitchFamily="2" charset="-122"/>
                <a:ea typeface="华文楷体" panose="02010600040101010101" pitchFamily="2" charset="-122"/>
              </a:rPr>
              <a:t>SVM</a:t>
            </a:r>
            <a:r>
              <a:rPr lang="zh-CN" altLang="en-US" sz="2000" dirty="0">
                <a:latin typeface="华文楷体" panose="02010600040101010101" pitchFamily="2" charset="-122"/>
                <a:ea typeface="华文楷体" panose="02010600040101010101" pitchFamily="2" charset="-122"/>
              </a:rPr>
              <a:t>）相结合的分类器算法。经过在一些公共数据集上的测试，这种相结合分类器算法比单独使用最近邻算法或支持向量机算法在人脸识别上具有更高的准确率和性能优势。</a:t>
            </a:r>
          </a:p>
          <a:p>
            <a:pPr marL="0" indent="0" algn="just">
              <a:lnSpc>
                <a:spcPct val="150000"/>
              </a:lnSpc>
              <a:buNone/>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、将整个身份认证系统在</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平台上实现。在进行系统需求分析后，根据</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系统的特点进行了系统框架的搭建。主要应用了</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SDK</a:t>
            </a:r>
            <a:r>
              <a:rPr lang="zh-CN" altLang="en-US" sz="2000" dirty="0">
                <a:latin typeface="华文楷体" panose="02010600040101010101" pitchFamily="2" charset="-122"/>
                <a:ea typeface="华文楷体" panose="02010600040101010101" pitchFamily="2" charset="-122"/>
              </a:rPr>
              <a:t>实现界面和摄像头采集图片的工作，用</a:t>
            </a:r>
            <a:r>
              <a:rPr lang="en-US" altLang="zh-CN"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语言和</a:t>
            </a:r>
            <a:r>
              <a:rPr lang="en-US" altLang="zh-CN" sz="2000" dirty="0" err="1">
                <a:latin typeface="华文楷体" panose="02010600040101010101" pitchFamily="2" charset="-122"/>
                <a:ea typeface="华文楷体" panose="02010600040101010101" pitchFamily="2" charset="-122"/>
              </a:rPr>
              <a:t>OpenCV</a:t>
            </a:r>
            <a:r>
              <a:rPr lang="zh-CN" altLang="en-US" sz="2000" dirty="0">
                <a:latin typeface="华文楷体" panose="02010600040101010101" pitchFamily="2" charset="-122"/>
                <a:ea typeface="华文楷体" panose="02010600040101010101" pitchFamily="2" charset="-122"/>
              </a:rPr>
              <a:t>库实现了图像处理的算法，并用</a:t>
            </a:r>
            <a:r>
              <a:rPr lang="en-US" altLang="zh-CN" sz="2000" dirty="0">
                <a:latin typeface="华文楷体" panose="02010600040101010101" pitchFamily="2" charset="-122"/>
                <a:ea typeface="华文楷体" panose="02010600040101010101" pitchFamily="2" charset="-122"/>
              </a:rPr>
              <a:t>JNI</a:t>
            </a:r>
            <a:r>
              <a:rPr lang="zh-CN" altLang="en-US"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NDK</a:t>
            </a:r>
            <a:r>
              <a:rPr lang="zh-CN" altLang="en-US" sz="2000" dirty="0">
                <a:latin typeface="华文楷体" panose="02010600040101010101" pitchFamily="2" charset="-122"/>
                <a:ea typeface="华文楷体" panose="02010600040101010101" pitchFamily="2" charset="-122"/>
              </a:rPr>
              <a:t>将两者结合起来，构成一个完成的系统。</a:t>
            </a:r>
          </a:p>
          <a:p>
            <a:pPr marL="0" indent="0">
              <a:buNone/>
            </a:pP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8307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6"/>
          <p:cNvGrpSpPr>
            <a:grpSpLocks/>
          </p:cNvGrpSpPr>
          <p:nvPr/>
        </p:nvGrpSpPr>
        <p:grpSpPr bwMode="auto">
          <a:xfrm>
            <a:off x="1846982" y="1412776"/>
            <a:ext cx="8425483" cy="730250"/>
            <a:chOff x="1322" y="276"/>
            <a:chExt cx="3199" cy="460"/>
          </a:xfrm>
        </p:grpSpPr>
        <p:sp>
          <p:nvSpPr>
            <p:cNvPr id="4" name="矩形 3"/>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二、</a:t>
              </a:r>
              <a:r>
                <a:rPr lang="zh-CN" altLang="en-US" b="1" dirty="0" smtClean="0">
                  <a:latin typeface="华文楷体" pitchFamily="2" charset="-122"/>
                  <a:ea typeface="华文楷体" pitchFamily="2" charset="-122"/>
                </a:rPr>
                <a:t>图像预处理算法的研究与实现</a:t>
              </a:r>
              <a:endParaRPr lang="zh-CN" altLang="en-US" b="1" dirty="0">
                <a:solidFill>
                  <a:schemeClr val="bg1"/>
                </a:solidFill>
                <a:latin typeface="华文楷体" pitchFamily="2" charset="-122"/>
                <a:ea typeface="华文楷体" pitchFamily="2" charset="-122"/>
              </a:endParaRPr>
            </a:p>
          </p:txBody>
        </p:sp>
      </p:grpSp>
      <p:sp>
        <p:nvSpPr>
          <p:cNvPr id="12" name="Rectangle 2"/>
          <p:cNvSpPr>
            <a:spLocks noGrp="1" noChangeArrowheads="1"/>
          </p:cNvSpPr>
          <p:nvPr/>
        </p:nvSpPr>
        <p:spPr bwMode="auto">
          <a:xfrm>
            <a:off x="1846982" y="243934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Clr>
                <a:srgbClr val="006600"/>
              </a:buClr>
              <a:buFont typeface="Wingdings" panose="05000000000000000000" pitchFamily="2" charset="2"/>
              <a:buChar char="Ø"/>
            </a:pPr>
            <a:r>
              <a:rPr lang="zh-CN" altLang="en-US" dirty="0" smtClean="0">
                <a:latin typeface="华文楷体" panose="02010600040101010101" pitchFamily="2" charset="-122"/>
                <a:ea typeface="华文楷体" panose="02010600040101010101" pitchFamily="2" charset="-122"/>
              </a:rPr>
              <a:t>灰度归一化</a:t>
            </a:r>
          </a:p>
          <a:p>
            <a:r>
              <a:rPr lang="zh-CN" altLang="zh-CN" sz="2400" dirty="0">
                <a:latin typeface="华文楷体" panose="02010600040101010101" pitchFamily="2" charset="-122"/>
                <a:ea typeface="华文楷体" panose="02010600040101010101" pitchFamily="2" charset="-122"/>
              </a:rPr>
              <a:t>灰度归一化是一种经典的图像处理算法，其目的在于增强图像对比度，使图像的关键部分更清晰，让不同成像条件下拍摄的同</a:t>
            </a:r>
            <a:r>
              <a:rPr lang="zh-CN" altLang="zh-CN" sz="2400" dirty="0" smtClean="0">
                <a:latin typeface="华文楷体" panose="02010600040101010101" pitchFamily="2" charset="-122"/>
                <a:ea typeface="华文楷体" panose="02010600040101010101" pitchFamily="2" charset="-122"/>
              </a:rPr>
              <a:t>一个</a:t>
            </a:r>
            <a:r>
              <a:rPr lang="zh-CN" altLang="en-US" sz="2400" dirty="0" smtClean="0">
                <a:latin typeface="华文楷体" panose="02010600040101010101" pitchFamily="2" charset="-122"/>
                <a:ea typeface="华文楷体" panose="02010600040101010101" pitchFamily="2" charset="-122"/>
              </a:rPr>
              <a:t>人</a:t>
            </a:r>
            <a:r>
              <a:rPr lang="zh-CN" altLang="zh-CN" sz="2400" dirty="0" smtClean="0">
                <a:latin typeface="华文楷体" panose="02010600040101010101" pitchFamily="2" charset="-122"/>
                <a:ea typeface="华文楷体" panose="02010600040101010101" pitchFamily="2" charset="-122"/>
              </a:rPr>
              <a:t>的</a:t>
            </a:r>
            <a:r>
              <a:rPr lang="zh-CN" altLang="zh-CN" sz="2400" dirty="0">
                <a:latin typeface="华文楷体" panose="02010600040101010101" pitchFamily="2" charset="-122"/>
                <a:ea typeface="华文楷体" panose="02010600040101010101" pitchFamily="2" charset="-122"/>
              </a:rPr>
              <a:t>图像保持</a:t>
            </a:r>
            <a:r>
              <a:rPr lang="zh-CN" altLang="zh-CN" sz="2400" dirty="0" smtClean="0">
                <a:latin typeface="华文楷体" panose="02010600040101010101" pitchFamily="2" charset="-122"/>
                <a:ea typeface="华文楷体" panose="02010600040101010101" pitchFamily="2" charset="-122"/>
              </a:rPr>
              <a:t>一致。</a:t>
            </a:r>
            <a:r>
              <a:rPr lang="zh-CN" altLang="zh-CN" sz="2400" dirty="0">
                <a:latin typeface="华文楷体" panose="02010600040101010101" pitchFamily="2" charset="-122"/>
                <a:ea typeface="华文楷体" panose="02010600040101010101" pitchFamily="2" charset="-122"/>
              </a:rPr>
              <a:t>灰度归一化算法分为两步，首先是将图像灰度化，即去除彩色信息，只保留灰度信息。转换后的灰度图与之前原始图像描述一致，不会损失一些主要轮廓信息。第二步是归一化。归一化将灰度值的变化范围缩放到</a:t>
            </a:r>
            <a:r>
              <a:rPr lang="en-US" altLang="zh-CN" sz="2400" dirty="0">
                <a:latin typeface="华文楷体" panose="02010600040101010101" pitchFamily="2" charset="-122"/>
                <a:ea typeface="华文楷体" panose="02010600040101010101" pitchFamily="2" charset="-122"/>
              </a:rPr>
              <a:t>0~1</a:t>
            </a:r>
            <a:r>
              <a:rPr lang="zh-CN" altLang="zh-CN" sz="2400" dirty="0">
                <a:latin typeface="华文楷体" panose="02010600040101010101" pitchFamily="2" charset="-122"/>
                <a:ea typeface="华文楷体" panose="02010600040101010101" pitchFamily="2" charset="-122"/>
              </a:rPr>
              <a:t>之间，便于后续环节计算。</a:t>
            </a:r>
          </a:p>
        </p:txBody>
      </p:sp>
    </p:spTree>
    <p:extLst>
      <p:ext uri="{BB962C8B-B14F-4D97-AF65-F5344CB8AC3E}">
        <p14:creationId xmlns:p14="http://schemas.microsoft.com/office/powerpoint/2010/main" val="842762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6118789" y="1119498"/>
            <a:ext cx="2760292" cy="4708733"/>
          </a:xfrm>
          <a:prstGeom prst="rect">
            <a:avLst/>
          </a:prstGeom>
        </p:spPr>
      </p:pic>
      <p:sp>
        <p:nvSpPr>
          <p:cNvPr id="4" name="右箭头 3"/>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176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64109"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6600"/>
              </a:buClr>
              <a:buFont typeface="Wingdings" panose="05000000000000000000" pitchFamily="2" charset="2"/>
              <a:buChar char="Ø"/>
            </a:pPr>
            <a:r>
              <a:rPr lang="zh-CN" dirty="0">
                <a:latin typeface="华文楷体" panose="02010600040101010101" pitchFamily="2" charset="-122"/>
                <a:ea typeface="华文楷体" panose="02010600040101010101" pitchFamily="2" charset="-122"/>
              </a:rPr>
              <a:t>直方图均衡 </a:t>
            </a:r>
          </a:p>
          <a:p>
            <a:pPr>
              <a:buFont typeface="Wingdings" panose="05000000000000000000" pitchFamily="2" charset="2"/>
              <a:buBlip>
                <a:blip r:embed="rId2"/>
              </a:buBlip>
            </a:pPr>
            <a:r>
              <a:rPr lang="zh-CN" sz="2400" dirty="0">
                <a:latin typeface="华文楷体" panose="02010600040101010101" pitchFamily="2" charset="-122"/>
                <a:ea typeface="华文楷体" panose="02010600040101010101" pitchFamily="2" charset="-122"/>
              </a:rPr>
              <a:t>直方图均衡化处理的主要思想是把原始图像的灰度直方图从某个比较集中的灰度区间映射到全部灰度范围内的均匀分布。简单来说，直方图均衡化就是将图像非线性拉伸，重新分配图像像素值，使得一定灰度范围内的像素数量基本相同。</a:t>
            </a: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134" y="3714683"/>
            <a:ext cx="3686175"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109" y="3716270"/>
            <a:ext cx="2276475" cy="174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2946" y="3716270"/>
            <a:ext cx="234315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6"/>
          <p:cNvSpPr txBox="1">
            <a:spLocks noChangeArrowheads="1"/>
          </p:cNvSpPr>
          <p:nvPr/>
        </p:nvSpPr>
        <p:spPr bwMode="auto">
          <a:xfrm>
            <a:off x="2829296" y="5592695"/>
            <a:ext cx="2303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600">
                <a:ea typeface="楷体_GB2312" charset="-122"/>
              </a:rPr>
              <a:t>原始图像及原始直方图</a:t>
            </a:r>
          </a:p>
        </p:txBody>
      </p:sp>
      <p:sp>
        <p:nvSpPr>
          <p:cNvPr id="7" name="Text Box 7"/>
          <p:cNvSpPr txBox="1">
            <a:spLocks noChangeArrowheads="1"/>
          </p:cNvSpPr>
          <p:nvPr/>
        </p:nvSpPr>
        <p:spPr bwMode="auto">
          <a:xfrm>
            <a:off x="6690096" y="5562533"/>
            <a:ext cx="26908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600">
                <a:ea typeface="楷体_GB2312" charset="-122"/>
              </a:rPr>
              <a:t>直方均衡化的图像及直方图</a:t>
            </a:r>
          </a:p>
        </p:txBody>
      </p:sp>
    </p:spTree>
    <p:extLst>
      <p:ext uri="{BB962C8B-B14F-4D97-AF65-F5344CB8AC3E}">
        <p14:creationId xmlns:p14="http://schemas.microsoft.com/office/powerpoint/2010/main" val="2244619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sp>
        <p:nvSpPr>
          <p:cNvPr id="3" name="右箭头 2"/>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6340978" y="1119498"/>
            <a:ext cx="2837205" cy="4708733"/>
          </a:xfrm>
          <a:prstGeom prst="rect">
            <a:avLst/>
          </a:prstGeom>
        </p:spPr>
      </p:pic>
    </p:spTree>
    <p:extLst>
      <p:ext uri="{BB962C8B-B14F-4D97-AF65-F5344CB8AC3E}">
        <p14:creationId xmlns:p14="http://schemas.microsoft.com/office/powerpoint/2010/main" val="328567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6"/>
          <p:cNvGrpSpPr>
            <a:grpSpLocks/>
          </p:cNvGrpSpPr>
          <p:nvPr/>
        </p:nvGrpSpPr>
        <p:grpSpPr bwMode="auto">
          <a:xfrm>
            <a:off x="1847528" y="1484784"/>
            <a:ext cx="8496944" cy="730250"/>
            <a:chOff x="1322" y="276"/>
            <a:chExt cx="3199" cy="460"/>
          </a:xfrm>
        </p:grpSpPr>
        <p:sp>
          <p:nvSpPr>
            <p:cNvPr id="4" name="矩形 3"/>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主要内容</a:t>
              </a:r>
            </a:p>
          </p:txBody>
        </p:sp>
      </p:grpSp>
      <p:sp>
        <p:nvSpPr>
          <p:cNvPr id="6" name="TextBox 5"/>
          <p:cNvSpPr txBox="1"/>
          <p:nvPr/>
        </p:nvSpPr>
        <p:spPr>
          <a:xfrm>
            <a:off x="1847528" y="2348880"/>
            <a:ext cx="8820472" cy="2862322"/>
          </a:xfrm>
          <a:prstGeom prst="rect">
            <a:avLst/>
          </a:prstGeom>
          <a:noFill/>
        </p:spPr>
        <p:txBody>
          <a:bodyPr wrap="square" rtlCol="0">
            <a:spAutoFit/>
          </a:bodyPr>
          <a:lstStyle/>
          <a:p>
            <a:pPr>
              <a:lnSpc>
                <a:spcPct val="150000"/>
              </a:lnSpc>
            </a:pPr>
            <a:r>
              <a:rPr lang="zh-CN" altLang="en-US" sz="2400" b="1" dirty="0">
                <a:latin typeface="华文楷体" pitchFamily="2" charset="-122"/>
                <a:ea typeface="华文楷体" pitchFamily="2" charset="-122"/>
              </a:rPr>
              <a:t>一</a:t>
            </a:r>
            <a:r>
              <a:rPr lang="zh-CN" altLang="en-US" sz="2400" b="1" dirty="0" smtClean="0">
                <a:latin typeface="华文楷体" pitchFamily="2" charset="-122"/>
                <a:ea typeface="华文楷体" pitchFamily="2" charset="-122"/>
              </a:rPr>
              <a:t>、课题研究背景及现状</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rPr>
              <a:t>二、图像预处理算法的研究与实现</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rPr>
              <a:t>三、人脸检测与识别算法的研究与实现</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sym typeface="Symbol"/>
              </a:rPr>
              <a:t>四、</a:t>
            </a:r>
            <a:r>
              <a:rPr lang="en-US" altLang="zh-CN" sz="2400" b="1" dirty="0" smtClean="0">
                <a:latin typeface="华文楷体" pitchFamily="2" charset="-122"/>
                <a:ea typeface="华文楷体" pitchFamily="2" charset="-122"/>
                <a:sym typeface="Symbol"/>
              </a:rPr>
              <a:t>Android</a:t>
            </a:r>
            <a:r>
              <a:rPr lang="zh-CN" altLang="en-US" sz="2400" b="1" dirty="0" smtClean="0">
                <a:latin typeface="华文楷体" pitchFamily="2" charset="-122"/>
                <a:ea typeface="华文楷体" pitchFamily="2" charset="-122"/>
                <a:sym typeface="Symbol"/>
              </a:rPr>
              <a:t>平台上系统的搭建</a:t>
            </a:r>
            <a:endParaRPr lang="en-US" altLang="zh-CN" sz="2400" b="1" dirty="0" smtClean="0">
              <a:latin typeface="华文楷体" pitchFamily="2" charset="-122"/>
              <a:ea typeface="华文楷体" pitchFamily="2" charset="-122"/>
              <a:sym typeface="Symbol"/>
            </a:endParaRPr>
          </a:p>
          <a:p>
            <a:pPr>
              <a:lnSpc>
                <a:spcPct val="150000"/>
              </a:lnSpc>
            </a:pPr>
            <a:r>
              <a:rPr lang="zh-CN" altLang="en-US" sz="2400" b="1" dirty="0" smtClean="0">
                <a:latin typeface="华文楷体" pitchFamily="2" charset="-122"/>
                <a:ea typeface="华文楷体" pitchFamily="2" charset="-122"/>
                <a:sym typeface="Symbol"/>
              </a:rPr>
              <a:t>五、实验结果与分析</a:t>
            </a:r>
            <a:endParaRPr lang="en-US" altLang="zh-CN" sz="2400" b="1" dirty="0">
              <a:latin typeface="华文楷体" pitchFamily="2" charset="-122"/>
              <a:ea typeface="华文楷体" pitchFamily="2" charset="-122"/>
              <a:sym typeface="Symbol"/>
            </a:endParaRPr>
          </a:p>
        </p:txBody>
      </p:sp>
    </p:spTree>
    <p:extLst>
      <p:ext uri="{BB962C8B-B14F-4D97-AF65-F5344CB8AC3E}">
        <p14:creationId xmlns:p14="http://schemas.microsoft.com/office/powerpoint/2010/main" val="678392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nvSpPr>
        <p:spPr bwMode="auto">
          <a:xfrm>
            <a:off x="1151086" y="1635636"/>
            <a:ext cx="8531300" cy="486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ct val="50000"/>
              </a:spcBef>
              <a:buClr>
                <a:srgbClr val="006600"/>
              </a:buClr>
              <a:buFont typeface="Wingdings" panose="05000000000000000000" pitchFamily="2" charset="2"/>
              <a:buChar char="Ø"/>
            </a:pPr>
            <a:r>
              <a:rPr lang="zh-CN" altLang="en-US" dirty="0" smtClean="0">
                <a:latin typeface="华文楷体" panose="02010600040101010101" pitchFamily="2" charset="-122"/>
                <a:ea typeface="华文楷体" panose="02010600040101010101" pitchFamily="2" charset="-122"/>
              </a:rPr>
              <a:t>图像滤波</a:t>
            </a:r>
            <a:endParaRPr lang="zh-CN" dirty="0" smtClean="0">
              <a:latin typeface="华文楷体" panose="02010600040101010101" pitchFamily="2" charset="-122"/>
              <a:ea typeface="华文楷体" panose="02010600040101010101" pitchFamily="2" charset="-122"/>
            </a:endParaRPr>
          </a:p>
          <a:p>
            <a:pPr>
              <a:lnSpc>
                <a:spcPct val="80000"/>
              </a:lnSpc>
              <a:buFont typeface="Wingdings" panose="05000000000000000000" pitchFamily="2" charset="2"/>
              <a:buBlip>
                <a:blip r:embed="rId2"/>
              </a:buBlip>
            </a:pP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均值滤波：</a:t>
            </a:r>
            <a:r>
              <a:rPr lang="zh-CN" altLang="zh-CN" sz="2400" dirty="0">
                <a:latin typeface="华文楷体" panose="02010600040101010101" pitchFamily="2" charset="-122"/>
                <a:ea typeface="华文楷体" panose="02010600040101010101" pitchFamily="2" charset="-122"/>
              </a:rPr>
              <a:t>均值滤波器是典型的线性滤波算法，其采用的主要方法为邻域平均法。线性滤波的基本原理是用图像中各像素点周围值的均值代替原图像中的各个像素</a:t>
            </a:r>
            <a:r>
              <a:rPr lang="zh-CN" altLang="zh-CN" sz="2400" dirty="0" smtClean="0">
                <a:latin typeface="华文楷体" panose="02010600040101010101" pitchFamily="2" charset="-122"/>
                <a:ea typeface="华文楷体" panose="02010600040101010101" pitchFamily="2" charset="-122"/>
              </a:rPr>
              <a:t>值。</a:t>
            </a:r>
            <a:endParaRPr lang="en-US" altLang="zh-CN" sz="2400" dirty="0" smtClean="0">
              <a:latin typeface="华文楷体" panose="02010600040101010101" pitchFamily="2" charset="-122"/>
              <a:ea typeface="华文楷体" panose="02010600040101010101" pitchFamily="2" charset="-122"/>
            </a:endParaRPr>
          </a:p>
          <a:p>
            <a:pPr>
              <a:lnSpc>
                <a:spcPct val="80000"/>
              </a:lnSpc>
              <a:buFont typeface="Wingdings" panose="05000000000000000000" pitchFamily="2" charset="2"/>
              <a:buBlip>
                <a:blip r:embed="rId2"/>
              </a:buBlip>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中值滤波：</a:t>
            </a:r>
            <a:r>
              <a:rPr lang="zh-CN" altLang="zh-CN" sz="2400" dirty="0">
                <a:latin typeface="华文楷体" panose="02010600040101010101" pitchFamily="2" charset="-122"/>
                <a:ea typeface="华文楷体" panose="02010600040101010101" pitchFamily="2" charset="-122"/>
              </a:rPr>
              <a:t>中值滤波是一种非线性滤波算法，更适合处理图像中的孤立噪声。其基本原理是把图像中一点的值用该点的一个邻域中各点值的中值代替，让周围</a:t>
            </a:r>
            <a:r>
              <a:rPr lang="zh-CN" altLang="zh-CN" sz="2400" dirty="0" smtClean="0">
                <a:latin typeface="华文楷体" panose="02010600040101010101" pitchFamily="2" charset="-122"/>
                <a:ea typeface="华文楷体" panose="02010600040101010101" pitchFamily="2" charset="-122"/>
              </a:rPr>
              <a:t>的</a:t>
            </a:r>
            <a:r>
              <a:rPr lang="zh-CN" altLang="en-US" sz="2400" dirty="0" smtClean="0">
                <a:latin typeface="华文楷体" panose="02010600040101010101" pitchFamily="2" charset="-122"/>
                <a:ea typeface="华文楷体" panose="02010600040101010101" pitchFamily="2" charset="-122"/>
              </a:rPr>
              <a:t>像素</a:t>
            </a:r>
            <a:r>
              <a:rPr lang="zh-CN" altLang="zh-CN" sz="2400" dirty="0" smtClean="0">
                <a:latin typeface="华文楷体" panose="02010600040101010101" pitchFamily="2" charset="-122"/>
                <a:ea typeface="华文楷体" panose="02010600040101010101" pitchFamily="2" charset="-122"/>
              </a:rPr>
              <a:t>值</a:t>
            </a:r>
            <a:r>
              <a:rPr lang="zh-CN" altLang="zh-CN" sz="2400" dirty="0">
                <a:latin typeface="华文楷体" panose="02010600040101010101" pitchFamily="2" charset="-122"/>
                <a:ea typeface="华文楷体" panose="02010600040101010101" pitchFamily="2" charset="-122"/>
              </a:rPr>
              <a:t>接近的真实值，从而消除孤立的噪声</a:t>
            </a:r>
            <a:r>
              <a:rPr lang="zh-CN" altLang="zh-CN" sz="2400" dirty="0" smtClean="0">
                <a:latin typeface="华文楷体" panose="02010600040101010101" pitchFamily="2" charset="-122"/>
                <a:ea typeface="华文楷体" panose="02010600040101010101" pitchFamily="2" charset="-122"/>
              </a:rPr>
              <a:t>点。</a:t>
            </a:r>
            <a:endParaRPr lang="en-US" altLang="zh-CN" sz="2400" dirty="0" smtClean="0">
              <a:latin typeface="华文楷体" panose="02010600040101010101" pitchFamily="2" charset="-122"/>
              <a:ea typeface="华文楷体" panose="02010600040101010101" pitchFamily="2" charset="-122"/>
            </a:endParaRPr>
          </a:p>
          <a:p>
            <a:pPr marL="0" indent="0">
              <a:lnSpc>
                <a:spcPct val="80000"/>
              </a:lnSpc>
              <a:buNone/>
            </a:pPr>
            <a:endParaRPr lang="en-US" altLang="zh-CN" sz="2400" dirty="0" smtClean="0">
              <a:latin typeface="华文楷体" panose="02010600040101010101" pitchFamily="2" charset="-122"/>
              <a:ea typeface="华文楷体" panose="02010600040101010101" pitchFamily="2" charset="-122"/>
            </a:endParaRPr>
          </a:p>
          <a:p>
            <a:pPr>
              <a:lnSpc>
                <a:spcPct val="80000"/>
              </a:lnSpc>
              <a:buFont typeface="Wingdings" panose="05000000000000000000" pitchFamily="2" charset="2"/>
              <a:buBlip>
                <a:blip r:embed="rId2"/>
              </a:buBlip>
            </a:pPr>
            <a:endParaRPr 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290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sp>
        <p:nvSpPr>
          <p:cNvPr id="3" name="右箭头 2"/>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6238074" y="1119499"/>
            <a:ext cx="2803377" cy="4708733"/>
          </a:xfrm>
          <a:prstGeom prst="rect">
            <a:avLst/>
          </a:prstGeom>
        </p:spPr>
      </p:pic>
    </p:spTree>
    <p:extLst>
      <p:ext uri="{BB962C8B-B14F-4D97-AF65-F5344CB8AC3E}">
        <p14:creationId xmlns:p14="http://schemas.microsoft.com/office/powerpoint/2010/main" val="3218170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三、</a:t>
              </a:r>
              <a:r>
                <a:rPr lang="zh-CN" altLang="en-US" b="1" dirty="0" smtClean="0">
                  <a:latin typeface="华文楷体" pitchFamily="2" charset="-122"/>
                  <a:ea typeface="华文楷体" pitchFamily="2" charset="-122"/>
                </a:rPr>
                <a:t>人脸</a:t>
              </a:r>
              <a:r>
                <a:rPr lang="zh-CN" altLang="en-US" b="1" dirty="0">
                  <a:latin typeface="华文楷体" pitchFamily="2" charset="-122"/>
                  <a:ea typeface="华文楷体" pitchFamily="2" charset="-122"/>
                </a:rPr>
                <a:t>检测与识别算法的研究与实现</a:t>
              </a:r>
              <a:endParaRPr lang="zh-CN" altLang="en-US" b="1" dirty="0">
                <a:solidFill>
                  <a:schemeClr val="bg1"/>
                </a:solidFill>
                <a:latin typeface="华文楷体" pitchFamily="2" charset="-122"/>
                <a:ea typeface="华文楷体" pitchFamily="2" charset="-122"/>
              </a:endParaRPr>
            </a:p>
          </p:txBody>
        </p:sp>
      </p:grpSp>
      <p:sp>
        <p:nvSpPr>
          <p:cNvPr id="5" name="Rectangle 2"/>
          <p:cNvSpPr>
            <a:spLocks noChangeArrowheads="1"/>
          </p:cNvSpPr>
          <p:nvPr/>
        </p:nvSpPr>
        <p:spPr bwMode="auto">
          <a:xfrm>
            <a:off x="3367043" y="3503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5"/>
          <p:cNvSpPr txBox="1"/>
          <p:nvPr/>
        </p:nvSpPr>
        <p:spPr>
          <a:xfrm>
            <a:off x="1846982" y="2626613"/>
            <a:ext cx="8424937" cy="1754326"/>
          </a:xfrm>
          <a:prstGeom prst="rect">
            <a:avLst/>
          </a:prstGeom>
          <a:noFill/>
        </p:spPr>
        <p:txBody>
          <a:bodyPr wrap="square" rtlCol="0">
            <a:spAutoFit/>
          </a:bodyPr>
          <a:lstStyle/>
          <a:p>
            <a:pPr>
              <a:lnSpc>
                <a:spcPct val="150000"/>
              </a:lnSpc>
            </a:pPr>
            <a:r>
              <a:rPr lang="en-US" altLang="zh-CN" sz="2400" b="1" dirty="0" smtClean="0">
                <a:latin typeface="华文楷体" pitchFamily="2" charset="-122"/>
                <a:ea typeface="华文楷体" pitchFamily="2" charset="-122"/>
              </a:rPr>
              <a:t>1</a:t>
            </a:r>
            <a:r>
              <a:rPr lang="zh-CN" altLang="en-US" sz="2400" b="1" dirty="0" smtClean="0">
                <a:latin typeface="华文楷体" pitchFamily="2" charset="-122"/>
                <a:ea typeface="华文楷体" pitchFamily="2" charset="-122"/>
              </a:rPr>
              <a:t>、</a:t>
            </a:r>
            <a:r>
              <a:rPr lang="zh-CN" altLang="zh-CN" sz="2400" b="1" dirty="0">
                <a:latin typeface="华文楷体" panose="02010600040101010101" pitchFamily="2" charset="-122"/>
                <a:ea typeface="华文楷体" panose="02010600040101010101" pitchFamily="2" charset="-122"/>
              </a:rPr>
              <a:t>基于</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Adaboost</a:t>
            </a:r>
            <a:r>
              <a:rPr lang="zh-CN" altLang="zh-CN" sz="2400" b="1" dirty="0">
                <a:latin typeface="华文楷体" panose="02010600040101010101" pitchFamily="2" charset="-122"/>
                <a:ea typeface="华文楷体" panose="02010600040101010101" pitchFamily="2" charset="-122"/>
              </a:rPr>
              <a:t>的人脸检测</a:t>
            </a:r>
            <a:r>
              <a:rPr lang="zh-CN" altLang="zh-CN" sz="2400" b="1" dirty="0" smtClean="0">
                <a:latin typeface="华文楷体" panose="02010600040101010101" pitchFamily="2" charset="-122"/>
                <a:ea typeface="华文楷体" panose="02010600040101010101" pitchFamily="2" charset="-122"/>
              </a:rPr>
              <a:t>算法</a:t>
            </a:r>
            <a:endParaRPr lang="en-US" altLang="zh-CN" sz="2400" b="1"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2</a:t>
            </a:r>
            <a:r>
              <a:rPr lang="zh-CN" altLang="en-US" sz="2400" b="1" dirty="0" smtClean="0">
                <a:latin typeface="华文楷体" pitchFamily="2" charset="-122"/>
                <a:ea typeface="华文楷体" pitchFamily="2" charset="-122"/>
              </a:rPr>
              <a:t>、</a:t>
            </a:r>
            <a:r>
              <a:rPr lang="zh-CN" altLang="zh-CN" sz="2400" b="1" dirty="0">
                <a:latin typeface="华文楷体" panose="02010600040101010101" pitchFamily="2" charset="-122"/>
                <a:ea typeface="华文楷体" panose="02010600040101010101" pitchFamily="2" charset="-122"/>
              </a:rPr>
              <a:t>基于</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PCA</a:t>
            </a:r>
            <a:r>
              <a:rPr lang="zh-CN" altLang="zh-CN" sz="2400" b="1" dirty="0">
                <a:latin typeface="华文楷体" panose="02010600040101010101" pitchFamily="2" charset="-122"/>
                <a:ea typeface="华文楷体" panose="02010600040101010101" pitchFamily="2" charset="-122"/>
              </a:rPr>
              <a:t>的人脸特征提取</a:t>
            </a:r>
            <a:r>
              <a:rPr lang="zh-CN" altLang="zh-CN" sz="2400" b="1" dirty="0" smtClean="0">
                <a:latin typeface="华文楷体" panose="02010600040101010101" pitchFamily="2" charset="-122"/>
                <a:ea typeface="华文楷体" panose="02010600040101010101" pitchFamily="2" charset="-122"/>
              </a:rPr>
              <a:t>算法</a:t>
            </a:r>
            <a:endParaRPr lang="en-US" altLang="zh-CN" sz="2400" b="1"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3</a:t>
            </a:r>
            <a:r>
              <a:rPr lang="zh-CN" altLang="en-US" sz="2400" b="1" dirty="0" smtClean="0">
                <a:latin typeface="华文楷体" pitchFamily="2" charset="-122"/>
                <a:ea typeface="华文楷体" pitchFamily="2" charset="-122"/>
              </a:rPr>
              <a:t>、</a:t>
            </a:r>
            <a:r>
              <a:rPr lang="zh-CN" altLang="zh-CN" sz="2400" b="1" dirty="0">
                <a:latin typeface="华文楷体" panose="02010600040101010101" pitchFamily="2" charset="-122"/>
                <a:ea typeface="华文楷体" panose="02010600040101010101" pitchFamily="2" charset="-122"/>
              </a:rPr>
              <a:t>基于</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KNN</a:t>
            </a:r>
            <a:r>
              <a:rPr lang="zh-CN" altLang="zh-CN" sz="2400" b="1" dirty="0">
                <a:latin typeface="华文楷体" panose="02010600040101010101" pitchFamily="2" charset="-122"/>
                <a:ea typeface="华文楷体" panose="02010600040101010101" pitchFamily="2" charset="-122"/>
              </a:rPr>
              <a:t>与</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SVM</a:t>
            </a:r>
            <a:r>
              <a:rPr lang="zh-CN" altLang="zh-CN" sz="2400" b="1" dirty="0">
                <a:latin typeface="华文楷体" panose="02010600040101010101" pitchFamily="2" charset="-122"/>
                <a:ea typeface="华文楷体" panose="02010600040101010101" pitchFamily="2" charset="-122"/>
              </a:rPr>
              <a:t>的人脸识别算法</a:t>
            </a:r>
            <a:endParaRPr lang="en-US" altLang="zh-CN" sz="24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608419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06"/>
          <p:cNvGrpSpPr>
            <a:grpSpLocks/>
          </p:cNvGrpSpPr>
          <p:nvPr/>
        </p:nvGrpSpPr>
        <p:grpSpPr bwMode="auto">
          <a:xfrm>
            <a:off x="1846982" y="1412776"/>
            <a:ext cx="8425483" cy="730250"/>
            <a:chOff x="1322" y="276"/>
            <a:chExt cx="3199" cy="460"/>
          </a:xfrm>
        </p:grpSpPr>
        <p:sp>
          <p:nvSpPr>
            <p:cNvPr id="8" name="矩形 7"/>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TextBox 53"/>
            <p:cNvSpPr txBox="1">
              <a:spLocks noChangeArrowheads="1"/>
            </p:cNvSpPr>
            <p:nvPr/>
          </p:nvSpPr>
          <p:spPr bwMode="auto">
            <a:xfrm>
              <a:off x="1322"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b="1" dirty="0" smtClean="0">
                  <a:solidFill>
                    <a:schemeClr val="bg1"/>
                  </a:solidFill>
                  <a:latin typeface="华文楷体" pitchFamily="2" charset="-122"/>
                  <a:ea typeface="华文楷体" pitchFamily="2" charset="-122"/>
                </a:rPr>
                <a:t>1</a:t>
              </a:r>
              <a:r>
                <a:rPr lang="zh-CN" altLang="en-US" b="1" dirty="0" smtClean="0">
                  <a:solidFill>
                    <a:schemeClr val="bg1"/>
                  </a:solidFill>
                  <a:latin typeface="华文楷体" pitchFamily="2" charset="-122"/>
                  <a:ea typeface="华文楷体" pitchFamily="2" charset="-122"/>
                </a:rPr>
                <a:t>、</a:t>
              </a:r>
              <a:r>
                <a:rPr lang="zh-CN" altLang="zh-CN" b="1" dirty="0">
                  <a:latin typeface="华文楷体" panose="02010600040101010101" pitchFamily="2" charset="-122"/>
                  <a:ea typeface="华文楷体" panose="02010600040101010101" pitchFamily="2" charset="-122"/>
                </a:rPr>
                <a:t>基于</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rPr>
                <a:t>Adaboost</a:t>
              </a:r>
              <a:r>
                <a:rPr lang="zh-CN" altLang="zh-CN" b="1" dirty="0">
                  <a:latin typeface="华文楷体" panose="02010600040101010101" pitchFamily="2" charset="-122"/>
                  <a:ea typeface="华文楷体" panose="02010600040101010101" pitchFamily="2" charset="-122"/>
                </a:rPr>
                <a:t>的人脸检测算法</a:t>
              </a:r>
              <a:endParaRPr lang="zh-CN" altLang="en-US" b="1" dirty="0">
                <a:solidFill>
                  <a:schemeClr val="bg1"/>
                </a:solidFill>
                <a:latin typeface="华文楷体" pitchFamily="2" charset="-122"/>
                <a:ea typeface="华文楷体" pitchFamily="2" charset="-122"/>
              </a:endParaRPr>
            </a:p>
          </p:txBody>
        </p:sp>
      </p:grpSp>
      <p:sp>
        <p:nvSpPr>
          <p:cNvPr id="10" name="矩形 9"/>
          <p:cNvSpPr/>
          <p:nvPr/>
        </p:nvSpPr>
        <p:spPr>
          <a:xfrm>
            <a:off x="1846981" y="2296654"/>
            <a:ext cx="8425483" cy="3785652"/>
          </a:xfrm>
          <a:prstGeom prst="rect">
            <a:avLst/>
          </a:prstGeom>
        </p:spPr>
        <p:txBody>
          <a:bodyPr wrap="square">
            <a:spAutoFit/>
          </a:bodyPr>
          <a:lstStyle/>
          <a:p>
            <a:pPr indent="269875" algn="just">
              <a:lnSpc>
                <a:spcPct val="150000"/>
              </a:lnSpc>
              <a:spcAft>
                <a:spcPts val="0"/>
              </a:spcAft>
            </a:pP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是一种迭代算法，其核心思想是针对同一个训练集训练不同的弱分类器，然后把这些弱分类器集合起来，构成一个分类效果更强的强</a:t>
            </a:r>
            <a:r>
              <a:rPr lang="zh-CN" altLang="zh-CN" sz="2000" kern="100" dirty="0" smtClean="0">
                <a:latin typeface="华文楷体" panose="02010600040101010101" pitchFamily="2" charset="-122"/>
                <a:ea typeface="华文楷体" panose="02010600040101010101" pitchFamily="2" charset="-122"/>
              </a:rPr>
              <a:t>分类器。</a:t>
            </a:r>
            <a:r>
              <a:rPr lang="zh-CN" altLang="zh-CN" sz="2000" kern="100" dirty="0">
                <a:latin typeface="华文楷体" panose="02010600040101010101" pitchFamily="2" charset="-122"/>
                <a:ea typeface="华文楷体" panose="02010600040101010101" pitchFamily="2" charset="-122"/>
              </a:rPr>
              <a:t>其算法本身是通过改变数据分布来实现的，它根据每次训练集之中每个样本的分类是否正确，以及上次的总体分类的准确率，来确定每个样本的权值。将修改过权值的新数据集送给</a:t>
            </a:r>
            <a:r>
              <a:rPr lang="zh-CN" altLang="zh-CN" sz="2000" kern="100" dirty="0" smtClean="0">
                <a:latin typeface="华文楷体" panose="02010600040101010101" pitchFamily="2" charset="-122"/>
                <a:ea typeface="华文楷体" panose="02010600040101010101" pitchFamily="2" charset="-122"/>
              </a:rPr>
              <a:t>下层</a:t>
            </a:r>
            <a:r>
              <a:rPr lang="zh-CN" altLang="en-US" sz="2000" kern="100" dirty="0" smtClean="0">
                <a:latin typeface="华文楷体" panose="02010600040101010101" pitchFamily="2" charset="-122"/>
                <a:ea typeface="华文楷体" panose="02010600040101010101" pitchFamily="2" charset="-122"/>
              </a:rPr>
              <a:t>分类器</a:t>
            </a:r>
            <a:r>
              <a:rPr lang="zh-CN" altLang="zh-CN" sz="2000" kern="100" dirty="0" smtClean="0">
                <a:latin typeface="华文楷体" panose="02010600040101010101" pitchFamily="2" charset="-122"/>
                <a:ea typeface="华文楷体" panose="02010600040101010101" pitchFamily="2" charset="-122"/>
              </a:rPr>
              <a:t>进行</a:t>
            </a:r>
            <a:r>
              <a:rPr lang="zh-CN" altLang="zh-CN" sz="2000" kern="100" dirty="0">
                <a:latin typeface="华文楷体" panose="02010600040101010101" pitchFamily="2" charset="-122"/>
                <a:ea typeface="华文楷体" panose="02010600040101010101" pitchFamily="2" charset="-122"/>
              </a:rPr>
              <a:t>训练，最后将每次训练得到的分类器最后融合起来，作为最后的决策分类器。使用</a:t>
            </a: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分类器可以排除一些不必要的训练数据特征，并放在关键的训练数据上面。目前</a:t>
            </a: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算法被广泛应用在人脸检测算法上。</a:t>
            </a:r>
          </a:p>
        </p:txBody>
      </p:sp>
    </p:spTree>
    <p:extLst>
      <p:ext uri="{BB962C8B-B14F-4D97-AF65-F5344CB8AC3E}">
        <p14:creationId xmlns:p14="http://schemas.microsoft.com/office/powerpoint/2010/main" val="4087568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8867" y="1508298"/>
            <a:ext cx="4794191" cy="3477875"/>
          </a:xfrm>
          <a:prstGeom prst="rect">
            <a:avLst/>
          </a:prstGeom>
        </p:spPr>
        <p:txBody>
          <a:bodyPr wrap="square">
            <a:spAutoFit/>
          </a:bodyPr>
          <a:lstStyle/>
          <a:p>
            <a:pPr indent="269875" algn="just">
              <a:spcAft>
                <a:spcPts val="0"/>
              </a:spcAft>
            </a:pPr>
            <a:r>
              <a:rPr lang="zh-CN" altLang="zh-CN" sz="2000" kern="0" dirty="0">
                <a:latin typeface="华文楷体" panose="02010600040101010101" pitchFamily="2" charset="-122"/>
                <a:ea typeface="华文楷体" panose="02010600040101010101" pitchFamily="2" charset="-122"/>
              </a:rPr>
              <a:t>基于</a:t>
            </a:r>
            <a:r>
              <a:rPr lang="en-US" altLang="zh-CN" sz="2000" kern="0" dirty="0" err="1">
                <a:latin typeface="华文楷体" panose="02010600040101010101" pitchFamily="2" charset="-122"/>
                <a:ea typeface="华文楷体" panose="02010600040101010101" pitchFamily="2" charset="-122"/>
              </a:rPr>
              <a:t>Adaboost</a:t>
            </a:r>
            <a:r>
              <a:rPr lang="zh-CN" altLang="zh-CN" sz="2000" kern="0" dirty="0">
                <a:latin typeface="华文楷体" panose="02010600040101010101" pitchFamily="2" charset="-122"/>
                <a:ea typeface="华文楷体" panose="02010600040101010101" pitchFamily="2" charset="-122"/>
              </a:rPr>
              <a:t>的人脸检测算法实现步骤如下：</a:t>
            </a:r>
            <a:endParaRPr lang="zh-CN" altLang="zh-CN" sz="2000" kern="100" dirty="0">
              <a:latin typeface="华文楷体" panose="02010600040101010101" pitchFamily="2" charset="-122"/>
              <a:ea typeface="华文楷体" panose="02010600040101010101" pitchFamily="2" charset="-122"/>
            </a:endParaRPr>
          </a:p>
          <a:p>
            <a:pPr indent="269875" algn="just">
              <a:spcAft>
                <a:spcPts val="0"/>
              </a:spcAft>
            </a:pPr>
            <a:r>
              <a:rPr lang="en-US" altLang="zh-CN" sz="2000" kern="100" dirty="0">
                <a:latin typeface="华文楷体" panose="02010600040101010101" pitchFamily="2" charset="-122"/>
                <a:ea typeface="华文楷体" panose="02010600040101010101" pitchFamily="2" charset="-122"/>
              </a:rPr>
              <a:t>(1)</a:t>
            </a:r>
            <a:r>
              <a:rPr lang="zh-CN" altLang="zh-CN" sz="2000" kern="100" dirty="0">
                <a:latin typeface="华文楷体" panose="02010600040101010101" pitchFamily="2" charset="-122"/>
                <a:ea typeface="华文楷体" panose="02010600040101010101" pitchFamily="2" charset="-122"/>
              </a:rPr>
              <a:t>使用</a:t>
            </a:r>
            <a:r>
              <a:rPr lang="en-US" altLang="zh-CN" sz="2000" kern="100" dirty="0" err="1">
                <a:latin typeface="华文楷体" panose="02010600040101010101" pitchFamily="2" charset="-122"/>
                <a:ea typeface="华文楷体" panose="02010600040101010101" pitchFamily="2" charset="-122"/>
              </a:rPr>
              <a:t>Harr</a:t>
            </a:r>
            <a:r>
              <a:rPr lang="en-US" altLang="zh-CN" sz="2000" kern="100" dirty="0">
                <a:latin typeface="华文楷体" panose="02010600040101010101" pitchFamily="2" charset="-122"/>
                <a:ea typeface="华文楷体" panose="02010600040101010101" pitchFamily="2" charset="-122"/>
              </a:rPr>
              <a:t>-like</a:t>
            </a:r>
            <a:r>
              <a:rPr lang="zh-CN" altLang="zh-CN" sz="2000" kern="100" dirty="0">
                <a:latin typeface="华文楷体" panose="02010600040101010101" pitchFamily="2" charset="-122"/>
                <a:ea typeface="华文楷体" panose="02010600040101010101" pitchFamily="2" charset="-122"/>
              </a:rPr>
              <a:t>特征表示人脸，使用“ 积分图”实现特征数值的快速计算</a:t>
            </a:r>
            <a:r>
              <a:rPr lang="en-US" altLang="zh-CN" sz="2000" kern="100" dirty="0">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a:p>
            <a:pPr indent="269875" algn="just">
              <a:spcAft>
                <a:spcPts val="0"/>
              </a:spcAft>
            </a:pPr>
            <a:r>
              <a:rPr lang="en-US" altLang="zh-CN" sz="2000" kern="100" dirty="0">
                <a:latin typeface="华文楷体" panose="02010600040101010101" pitchFamily="2" charset="-122"/>
                <a:ea typeface="华文楷体" panose="02010600040101010101" pitchFamily="2" charset="-122"/>
              </a:rPr>
              <a:t>(2)</a:t>
            </a:r>
            <a:r>
              <a:rPr lang="zh-CN" altLang="zh-CN" sz="2000" kern="100" dirty="0">
                <a:latin typeface="华文楷体" panose="02010600040101010101" pitchFamily="2" charset="-122"/>
                <a:ea typeface="华文楷体" panose="02010600040101010101" pitchFamily="2" charset="-122"/>
              </a:rPr>
              <a:t>使用</a:t>
            </a: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算法挑选出一些最能代表人脸的矩形特征</a:t>
            </a:r>
            <a:r>
              <a:rPr lang="en-US" altLang="zh-CN" sz="2000" kern="100" dirty="0">
                <a:latin typeface="华文楷体" panose="02010600040101010101" pitchFamily="2" charset="-122"/>
                <a:ea typeface="华文楷体" panose="02010600040101010101" pitchFamily="2" charset="-122"/>
              </a:rPr>
              <a:t>( </a:t>
            </a:r>
            <a:r>
              <a:rPr lang="zh-CN" altLang="zh-CN" sz="2000" kern="100" dirty="0">
                <a:latin typeface="华文楷体" panose="02010600040101010101" pitchFamily="2" charset="-122"/>
                <a:ea typeface="华文楷体" panose="02010600040101010101" pitchFamily="2" charset="-122"/>
              </a:rPr>
              <a:t>弱分类器</a:t>
            </a:r>
            <a:r>
              <a:rPr lang="en-US" altLang="zh-CN" sz="2000" kern="100" dirty="0">
                <a:latin typeface="华文楷体" panose="02010600040101010101" pitchFamily="2" charset="-122"/>
                <a:ea typeface="华文楷体" panose="02010600040101010101" pitchFamily="2" charset="-122"/>
              </a:rPr>
              <a:t>)</a:t>
            </a:r>
            <a:r>
              <a:rPr lang="zh-CN" altLang="zh-CN" sz="2000" kern="100" dirty="0">
                <a:latin typeface="华文楷体" panose="02010600040101010101" pitchFamily="2" charset="-122"/>
                <a:ea typeface="华文楷体" panose="02010600040101010101" pitchFamily="2" charset="-122"/>
              </a:rPr>
              <a:t>，按照加权投票的方式将弱分类器构造为一个强分类器</a:t>
            </a:r>
            <a:r>
              <a:rPr lang="en-US" altLang="zh-CN" sz="2000" kern="100" dirty="0">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a:p>
            <a:r>
              <a:rPr lang="en-US" altLang="zh-CN" sz="2000" kern="100" dirty="0" smtClean="0">
                <a:latin typeface="华文楷体" panose="02010600040101010101" pitchFamily="2" charset="-122"/>
                <a:ea typeface="华文楷体" panose="02010600040101010101" pitchFamily="2" charset="-122"/>
              </a:rPr>
              <a:t>     (</a:t>
            </a:r>
            <a:r>
              <a:rPr lang="en-US" altLang="zh-CN" sz="2000" kern="100" dirty="0">
                <a:latin typeface="华文楷体" panose="02010600040101010101" pitchFamily="2" charset="-122"/>
                <a:ea typeface="华文楷体" panose="02010600040101010101" pitchFamily="2" charset="-122"/>
              </a:rPr>
              <a:t>3)</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将训练得到的若干强分类器串联组成一个级联结构的层叠分类器，级联结构能有效地提高分类器的检测速度。</a:t>
            </a:r>
            <a:endParaRPr lang="zh-CN" altLang="en-US" sz="2000" dirty="0">
              <a:latin typeface="华文楷体" panose="02010600040101010101" pitchFamily="2" charset="-122"/>
              <a:ea typeface="华文楷体" panose="0201060004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735113686"/>
              </p:ext>
            </p:extLst>
          </p:nvPr>
        </p:nvGraphicFramePr>
        <p:xfrm>
          <a:off x="6276513" y="885331"/>
          <a:ext cx="3950563" cy="5354915"/>
        </p:xfrm>
        <a:graphic>
          <a:graphicData uri="http://schemas.openxmlformats.org/presentationml/2006/ole">
            <mc:AlternateContent xmlns:mc="http://schemas.openxmlformats.org/markup-compatibility/2006">
              <mc:Choice xmlns:v="urn:schemas-microsoft-com:vml" Requires="v">
                <p:oleObj spid="_x0000_s6163" name="Visio" r:id="rId3" imgW="4038787" imgH="5478919" progId="">
                  <p:embed/>
                </p:oleObj>
              </mc:Choice>
              <mc:Fallback>
                <p:oleObj name="Visio" r:id="rId3" imgW="4038787" imgH="5478919"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513" y="885331"/>
                        <a:ext cx="3950563" cy="53549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6638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323"/>
              <a:ext cx="31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pPr>
              <a:r>
                <a:rPr lang="en-US" altLang="zh-CN" b="1" dirty="0" smtClean="0">
                  <a:solidFill>
                    <a:schemeClr val="bg1"/>
                  </a:solidFill>
                  <a:latin typeface="华文楷体" pitchFamily="2" charset="-122"/>
                  <a:ea typeface="华文楷体" pitchFamily="2" charset="-122"/>
                </a:rPr>
                <a:t>2</a:t>
              </a:r>
              <a:r>
                <a:rPr lang="zh-CN" altLang="en-US" b="1" dirty="0" smtClean="0">
                  <a:solidFill>
                    <a:schemeClr val="bg1"/>
                  </a:solidFill>
                  <a:latin typeface="华文楷体" pitchFamily="2" charset="-122"/>
                  <a:ea typeface="华文楷体" pitchFamily="2" charset="-122"/>
                </a:rPr>
                <a:t>、</a:t>
              </a:r>
              <a:r>
                <a:rPr lang="zh-CN" altLang="zh-CN" b="1" dirty="0">
                  <a:latin typeface="华文楷体" panose="02010600040101010101" pitchFamily="2" charset="-122"/>
                  <a:ea typeface="华文楷体" panose="02010600040101010101" pitchFamily="2" charset="-122"/>
                </a:rPr>
                <a:t>基于</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PCA</a:t>
              </a:r>
              <a:r>
                <a:rPr lang="zh-CN" altLang="zh-CN" b="1" dirty="0">
                  <a:latin typeface="华文楷体" panose="02010600040101010101" pitchFamily="2" charset="-122"/>
                  <a:ea typeface="华文楷体" panose="02010600040101010101" pitchFamily="2" charset="-122"/>
                </a:rPr>
                <a:t>的人脸特征提取</a:t>
              </a:r>
              <a:r>
                <a:rPr lang="zh-CN" altLang="zh-CN" b="1" dirty="0" smtClean="0">
                  <a:latin typeface="华文楷体" panose="02010600040101010101" pitchFamily="2" charset="-122"/>
                  <a:ea typeface="华文楷体" panose="02010600040101010101" pitchFamily="2" charset="-122"/>
                </a:rPr>
                <a:t>算法</a:t>
              </a:r>
              <a:endParaRPr lang="en-US" altLang="zh-CN" b="1" dirty="0">
                <a:latin typeface="华文楷体" panose="02010600040101010101" pitchFamily="2" charset="-122"/>
                <a:ea typeface="华文楷体" panose="02010600040101010101" pitchFamily="2" charset="-122"/>
              </a:endParaRPr>
            </a:p>
          </p:txBody>
        </p:sp>
      </p:grpSp>
      <p:sp>
        <p:nvSpPr>
          <p:cNvPr id="5" name="矩形 4"/>
          <p:cNvSpPr/>
          <p:nvPr/>
        </p:nvSpPr>
        <p:spPr>
          <a:xfrm>
            <a:off x="1846981" y="2305200"/>
            <a:ext cx="8425483" cy="4247317"/>
          </a:xfrm>
          <a:prstGeom prst="rect">
            <a:avLst/>
          </a:prstGeom>
        </p:spPr>
        <p:txBody>
          <a:bodyPr wrap="square">
            <a:spAutoFit/>
          </a:bodyPr>
          <a:lstStyle/>
          <a:p>
            <a:pPr indent="269875" algn="just">
              <a:lnSpc>
                <a:spcPct val="150000"/>
              </a:lnSpc>
              <a:spcAft>
                <a:spcPts val="0"/>
              </a:spcAft>
            </a:pPr>
            <a:r>
              <a:rPr lang="zh-CN" altLang="zh-CN" sz="2000" kern="100" dirty="0">
                <a:latin typeface="华文楷体" panose="02010600040101010101" pitchFamily="2" charset="-122"/>
                <a:ea typeface="华文楷体" panose="02010600040101010101" pitchFamily="2" charset="-122"/>
              </a:rPr>
              <a:t>本节介绍的</a:t>
            </a:r>
            <a:r>
              <a:rPr lang="en-US" altLang="zh-CN" sz="2000" kern="100" dirty="0">
                <a:latin typeface="华文楷体" panose="02010600040101010101" pitchFamily="2" charset="-122"/>
                <a:ea typeface="华文楷体" panose="02010600040101010101" pitchFamily="2" charset="-122"/>
              </a:rPr>
              <a:t>PCA</a:t>
            </a:r>
            <a:r>
              <a:rPr lang="zh-CN" altLang="zh-CN" sz="2000" kern="100" dirty="0">
                <a:latin typeface="华文楷体" panose="02010600040101010101" pitchFamily="2" charset="-122"/>
                <a:ea typeface="华文楷体" panose="02010600040101010101" pitchFamily="2" charset="-122"/>
              </a:rPr>
              <a:t>主要是通过</a:t>
            </a:r>
            <a:r>
              <a:rPr lang="en-US" altLang="zh-CN" sz="2000" kern="100" dirty="0">
                <a:latin typeface="华文楷体" panose="02010600040101010101" pitchFamily="2" charset="-122"/>
                <a:ea typeface="华文楷体" panose="02010600040101010101" pitchFamily="2" charset="-122"/>
              </a:rPr>
              <a:t>K-L</a:t>
            </a:r>
            <a:r>
              <a:rPr lang="zh-CN" altLang="zh-CN" sz="2000" kern="100" dirty="0">
                <a:latin typeface="华文楷体" panose="02010600040101010101" pitchFamily="2" charset="-122"/>
                <a:ea typeface="华文楷体" panose="02010600040101010101" pitchFamily="2" charset="-122"/>
              </a:rPr>
              <a:t>变换来将人脸图像从原有空间变换到一个新的空间，消除原有数据之间的相关性，得到一个线性无关的特征向量，每个特征向量对应一个特征值。这样，在降低了人脸图像特征维数的同时，还能表示人脸图像主要特征。</a:t>
            </a:r>
          </a:p>
          <a:p>
            <a:pPr indent="269875" algn="just">
              <a:lnSpc>
                <a:spcPct val="150000"/>
              </a:lnSpc>
              <a:spcAft>
                <a:spcPts val="0"/>
              </a:spcAft>
            </a:pPr>
            <a:r>
              <a:rPr lang="en-US" altLang="zh-CN" sz="2000" kern="100" dirty="0">
                <a:latin typeface="华文楷体" panose="02010600040101010101" pitchFamily="2" charset="-122"/>
                <a:ea typeface="华文楷体" panose="02010600040101010101" pitchFamily="2" charset="-122"/>
              </a:rPr>
              <a:t>PCA</a:t>
            </a:r>
            <a:r>
              <a:rPr lang="zh-CN" altLang="zh-CN" sz="2000" kern="100" dirty="0">
                <a:latin typeface="华文楷体" panose="02010600040101010101" pitchFamily="2" charset="-122"/>
                <a:ea typeface="华文楷体" panose="02010600040101010101" pitchFamily="2" charset="-122"/>
              </a:rPr>
              <a:t>特征提取的一般过程如下：</a:t>
            </a: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将训练样本数据用矩阵表示并进行均值归一化</a:t>
            </a:r>
            <a:r>
              <a:rPr lang="zh-CN" altLang="zh-CN" sz="2000" kern="100" dirty="0">
                <a:solidFill>
                  <a:srgbClr val="FF0000"/>
                </a:solidFill>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计算协方差矩阵并进行奇异值分解</a:t>
            </a: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选取最大的前</a:t>
            </a:r>
            <a:r>
              <a:rPr lang="en-US" altLang="zh-CN" sz="2000" kern="100" dirty="0">
                <a:latin typeface="华文楷体" panose="02010600040101010101" pitchFamily="2" charset="-122"/>
                <a:ea typeface="华文楷体" panose="02010600040101010101" pitchFamily="2" charset="-122"/>
              </a:rPr>
              <a:t>K</a:t>
            </a:r>
            <a:r>
              <a:rPr lang="zh-CN" altLang="zh-CN" sz="2000" kern="100" dirty="0">
                <a:latin typeface="华文楷体" panose="02010600040101010101" pitchFamily="2" charset="-122"/>
                <a:ea typeface="华文楷体" panose="02010600040101010101" pitchFamily="2" charset="-122"/>
              </a:rPr>
              <a:t>个特征值对应的特征向量</a:t>
            </a: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输出降维的投影特征矩阵并获得降维后的特征</a:t>
            </a:r>
          </a:p>
        </p:txBody>
      </p:sp>
    </p:spTree>
    <p:extLst>
      <p:ext uri="{BB962C8B-B14F-4D97-AF65-F5344CB8AC3E}">
        <p14:creationId xmlns:p14="http://schemas.microsoft.com/office/powerpoint/2010/main" val="990605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291293" y="988810"/>
            <a:ext cx="7143263" cy="4437769"/>
          </a:xfrm>
          <a:prstGeom prst="rect">
            <a:avLst/>
          </a:prstGeom>
        </p:spPr>
      </p:pic>
      <p:sp>
        <p:nvSpPr>
          <p:cNvPr id="3" name="矩形 2"/>
          <p:cNvSpPr/>
          <p:nvPr/>
        </p:nvSpPr>
        <p:spPr>
          <a:xfrm>
            <a:off x="4045760" y="5696977"/>
            <a:ext cx="3634328" cy="369332"/>
          </a:xfrm>
          <a:prstGeom prst="rect">
            <a:avLst/>
          </a:prstGeom>
        </p:spPr>
        <p:txBody>
          <a:bodyPr wrap="none">
            <a:spAutoFit/>
          </a:bodyPr>
          <a:lstStyle/>
          <a:p>
            <a:r>
              <a:rPr lang="zh-CN" altLang="zh-CN" kern="100" dirty="0">
                <a:solidFill>
                  <a:srgbClr val="404040"/>
                </a:solidFill>
                <a:latin typeface="Times New Roman" panose="02020603050405020304" pitchFamily="18" charset="0"/>
                <a:cs typeface="Times New Roman" panose="02020603050405020304" pitchFamily="18" charset="0"/>
              </a:rPr>
              <a:t>基于</a:t>
            </a:r>
            <a:r>
              <a:rPr lang="en-US" altLang="zh-CN" kern="100" dirty="0">
                <a:solidFill>
                  <a:srgbClr val="404040"/>
                </a:solidFill>
                <a:latin typeface="Times New Roman" panose="02020603050405020304" pitchFamily="18" charset="0"/>
              </a:rPr>
              <a:t>PCA</a:t>
            </a:r>
            <a:r>
              <a:rPr lang="zh-CN" altLang="zh-CN" kern="100" dirty="0">
                <a:solidFill>
                  <a:srgbClr val="404040"/>
                </a:solidFill>
                <a:latin typeface="Times New Roman" panose="02020603050405020304" pitchFamily="18" charset="0"/>
                <a:cs typeface="Times New Roman" panose="02020603050405020304" pitchFamily="18" charset="0"/>
              </a:rPr>
              <a:t>表情识别的特征脸示意图</a:t>
            </a:r>
            <a:endParaRPr lang="zh-CN" altLang="en-US" dirty="0"/>
          </a:p>
        </p:txBody>
      </p:sp>
    </p:spTree>
    <p:extLst>
      <p:ext uri="{BB962C8B-B14F-4D97-AF65-F5344CB8AC3E}">
        <p14:creationId xmlns:p14="http://schemas.microsoft.com/office/powerpoint/2010/main" val="1461795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323"/>
              <a:ext cx="31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pPr>
              <a:r>
                <a:rPr lang="en-US" altLang="zh-CN" b="1" dirty="0" smtClean="0">
                  <a:solidFill>
                    <a:schemeClr val="bg1"/>
                  </a:solidFill>
                  <a:latin typeface="华文楷体" pitchFamily="2" charset="-122"/>
                  <a:ea typeface="华文楷体" pitchFamily="2" charset="-122"/>
                </a:rPr>
                <a:t>3</a:t>
              </a:r>
              <a:r>
                <a:rPr lang="zh-CN" altLang="en-US" b="1" dirty="0" smtClean="0">
                  <a:solidFill>
                    <a:schemeClr val="bg1"/>
                  </a:solidFill>
                  <a:latin typeface="华文楷体" pitchFamily="2" charset="-122"/>
                  <a:ea typeface="华文楷体" pitchFamily="2" charset="-122"/>
                </a:rPr>
                <a:t>、</a:t>
              </a:r>
              <a:r>
                <a:rPr lang="zh-CN" altLang="zh-CN" b="1" dirty="0">
                  <a:latin typeface="华文楷体" panose="02010600040101010101" pitchFamily="2" charset="-122"/>
                  <a:ea typeface="华文楷体" panose="02010600040101010101" pitchFamily="2" charset="-122"/>
                </a:rPr>
                <a:t>基于</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KNN</a:t>
              </a:r>
              <a:r>
                <a:rPr lang="zh-CN" altLang="zh-CN" b="1" dirty="0">
                  <a:latin typeface="华文楷体" panose="02010600040101010101" pitchFamily="2" charset="-122"/>
                  <a:ea typeface="华文楷体" panose="02010600040101010101" pitchFamily="2" charset="-122"/>
                </a:rPr>
                <a:t>与</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SVM</a:t>
              </a:r>
              <a:r>
                <a:rPr lang="zh-CN" altLang="zh-CN" b="1" dirty="0">
                  <a:latin typeface="华文楷体" panose="02010600040101010101" pitchFamily="2" charset="-122"/>
                  <a:ea typeface="华文楷体" panose="02010600040101010101" pitchFamily="2" charset="-122"/>
                </a:rPr>
                <a:t>的人脸识别算法</a:t>
              </a:r>
              <a:endParaRPr lang="en-US" altLang="zh-CN" b="1" dirty="0">
                <a:latin typeface="华文楷体" panose="02010600040101010101" pitchFamily="2" charset="-122"/>
                <a:ea typeface="华文楷体" panose="02010600040101010101" pitchFamily="2" charset="-122"/>
              </a:endParaRPr>
            </a:p>
          </p:txBody>
        </p:sp>
      </p:grpSp>
      <p:sp>
        <p:nvSpPr>
          <p:cNvPr id="5" name="矩形 4"/>
          <p:cNvSpPr/>
          <p:nvPr/>
        </p:nvSpPr>
        <p:spPr>
          <a:xfrm>
            <a:off x="1846981" y="2504096"/>
            <a:ext cx="8425483" cy="3170099"/>
          </a:xfrm>
          <a:prstGeom prst="rect">
            <a:avLst/>
          </a:prstGeom>
        </p:spPr>
        <p:txBody>
          <a:bodyPr wrap="square">
            <a:spAutoFit/>
          </a:bodyPr>
          <a:lstStyle/>
          <a:p>
            <a:r>
              <a:rPr lang="en-US" altLang="zh-CN" sz="2000" kern="100" dirty="0" smtClean="0">
                <a:latin typeface="华文行楷" panose="02010800040101010101" pitchFamily="2" charset="-122"/>
                <a:ea typeface="华文行楷" panose="02010800040101010101" pitchFamily="2" charset="-122"/>
                <a:cs typeface="Times New Roman" panose="02020603050405020304" pitchFamily="18" charset="0"/>
              </a:rPr>
              <a:t>        </a:t>
            </a:r>
            <a:r>
              <a:rPr lang="zh-CN" altLang="zh-CN" sz="2000" kern="100" dirty="0" smtClean="0">
                <a:latin typeface="华文楷体" panose="02010600040101010101" pitchFamily="2" charset="-122"/>
                <a:ea typeface="华文楷体" panose="02010600040101010101" pitchFamily="2" charset="-122"/>
                <a:cs typeface="Times New Roman" panose="02020603050405020304" pitchFamily="18" charset="0"/>
              </a:rPr>
              <a:t>最近邻</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算法是一种常用的监督学习方法，其工作机制非常简单：给定测试样本，基于某种距离度量找出训练集中与其最靠近的</a:t>
            </a:r>
            <a:r>
              <a:rPr lang="en-US" altLang="zh-CN" sz="2000" kern="100" dirty="0">
                <a:latin typeface="华文楷体" panose="02010600040101010101" pitchFamily="2" charset="-122"/>
                <a:ea typeface="华文楷体" panose="02010600040101010101" pitchFamily="2" charset="-122"/>
              </a:rPr>
              <a:t>k</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个训练样本，然后基于这</a:t>
            </a:r>
            <a:r>
              <a:rPr lang="en-US" altLang="zh-CN" sz="2000" kern="100" dirty="0">
                <a:latin typeface="华文楷体" panose="02010600040101010101" pitchFamily="2" charset="-122"/>
                <a:ea typeface="华文楷体" panose="02010600040101010101" pitchFamily="2" charset="-122"/>
              </a:rPr>
              <a:t>k</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个样本的信息来进行</a:t>
            </a:r>
            <a:r>
              <a:rPr lang="zh-CN" altLang="zh-CN" sz="2000" kern="100" dirty="0" smtClean="0">
                <a:latin typeface="华文楷体" panose="02010600040101010101" pitchFamily="2" charset="-122"/>
                <a:ea typeface="华文楷体" panose="02010600040101010101" pitchFamily="2" charset="-122"/>
                <a:cs typeface="Times New Roman" panose="02020603050405020304" pitchFamily="18" charset="0"/>
              </a:rPr>
              <a:t>预测</a:t>
            </a:r>
            <a:r>
              <a:rPr lang="zh-CN" altLang="en-US" sz="2000" kern="100" dirty="0" smtClean="0">
                <a:latin typeface="华文楷体" panose="02010600040101010101" pitchFamily="2" charset="-122"/>
                <a:ea typeface="华文楷体" panose="02010600040101010101" pitchFamily="2" charset="-122"/>
                <a:cs typeface="Times New Roman" panose="02020603050405020304" pitchFamily="18" charset="0"/>
              </a:rPr>
              <a:t>。优点是简单易懂，计算量小，但是对于非线性分类的效果不是很好。而</a:t>
            </a:r>
            <a:r>
              <a:rPr lang="zh-CN" altLang="zh-CN" sz="2000" dirty="0">
                <a:latin typeface="华文楷体" panose="02010600040101010101" pitchFamily="2" charset="-122"/>
                <a:ea typeface="华文楷体" panose="02010600040101010101" pitchFamily="2" charset="-122"/>
              </a:rPr>
              <a:t>支持向量机算法在解决样本小、维数高的分类上有这很大的</a:t>
            </a:r>
            <a:r>
              <a:rPr lang="zh-CN" altLang="zh-CN" sz="2000" dirty="0" smtClean="0">
                <a:latin typeface="华文楷体" panose="02010600040101010101" pitchFamily="2" charset="-122"/>
                <a:ea typeface="华文楷体" panose="02010600040101010101" pitchFamily="2" charset="-122"/>
              </a:rPr>
              <a:t>优势</a:t>
            </a:r>
            <a:r>
              <a:rPr lang="zh-CN" altLang="en-US" sz="2000" dirty="0" smtClean="0">
                <a:latin typeface="华文楷体" panose="02010600040101010101" pitchFamily="2" charset="-122"/>
                <a:ea typeface="华文楷体" panose="02010600040101010101" pitchFamily="2" charset="-122"/>
              </a:rPr>
              <a:t>，并且能很好的处理非线性的分类。</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本文</a:t>
            </a:r>
            <a:r>
              <a:rPr lang="zh-CN" altLang="zh-CN" sz="2000" dirty="0" smtClean="0">
                <a:latin typeface="华文楷体" panose="02010600040101010101" pitchFamily="2" charset="-122"/>
                <a:ea typeface="华文楷体" panose="02010600040101010101" pitchFamily="2" charset="-122"/>
              </a:rPr>
              <a:t>提出</a:t>
            </a:r>
            <a:r>
              <a:rPr lang="zh-CN" altLang="zh-CN" sz="2000" dirty="0">
                <a:latin typeface="华文楷体" panose="02010600040101010101" pitchFamily="2" charset="-122"/>
                <a:ea typeface="华文楷体" panose="02010600040101010101" pitchFamily="2" charset="-122"/>
              </a:rPr>
              <a:t>了一种将运算速度较快的最近邻分类器和识别率高的支持向量机分类器相结合的方式。该算法首先使用最近邻算法进行分类并设定阈值，如果得到的分类结果小于设定的阔值，则继续用支持向量机分类器进行再次分类，否则，则拒识。</a:t>
            </a:r>
          </a:p>
          <a:p>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10560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2132208" y="926215"/>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323"/>
              <a:ext cx="31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pPr>
              <a:r>
                <a:rPr lang="zh-CN" altLang="en-US" b="1" dirty="0" smtClean="0">
                  <a:solidFill>
                    <a:schemeClr val="bg1"/>
                  </a:solidFill>
                  <a:latin typeface="华文楷体" pitchFamily="2" charset="-122"/>
                  <a:ea typeface="华文楷体" pitchFamily="2" charset="-122"/>
                </a:rPr>
                <a:t>四、</a:t>
              </a:r>
              <a:r>
                <a:rPr lang="en-US" altLang="zh-CN" b="1" dirty="0">
                  <a:latin typeface="华文楷体" pitchFamily="2" charset="-122"/>
                  <a:ea typeface="华文楷体" pitchFamily="2" charset="-122"/>
                  <a:sym typeface="Symbol"/>
                </a:rPr>
                <a:t> Android</a:t>
              </a:r>
              <a:r>
                <a:rPr lang="zh-CN" altLang="en-US" b="1" dirty="0">
                  <a:latin typeface="华文楷体" pitchFamily="2" charset="-122"/>
                  <a:ea typeface="华文楷体" pitchFamily="2" charset="-122"/>
                  <a:sym typeface="Symbol"/>
                </a:rPr>
                <a:t>平台上系统的搭建</a:t>
              </a:r>
              <a:endParaRPr lang="en-US" altLang="zh-CN" b="1" dirty="0">
                <a:latin typeface="华文楷体" panose="02010600040101010101" pitchFamily="2" charset="-122"/>
                <a:ea typeface="华文楷体" panose="02010600040101010101" pitchFamily="2" charset="-122"/>
              </a:endParaRPr>
            </a:p>
          </p:txBody>
        </p:sp>
      </p:grpSp>
      <p:sp>
        <p:nvSpPr>
          <p:cNvPr id="5" name="Rectangle 2"/>
          <p:cNvSpPr>
            <a:spLocks noChangeArrowheads="1"/>
          </p:cNvSpPr>
          <p:nvPr/>
        </p:nvSpPr>
        <p:spPr bwMode="auto">
          <a:xfrm>
            <a:off x="4110527" y="2512462"/>
            <a:ext cx="138866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4976853" y="5856774"/>
            <a:ext cx="1800493" cy="369332"/>
          </a:xfrm>
          <a:prstGeom prst="rect">
            <a:avLst/>
          </a:prstGeom>
        </p:spPr>
        <p:txBody>
          <a:bodyPr wrap="none">
            <a:spAutoFit/>
          </a:bodyPr>
          <a:lstStyle/>
          <a:p>
            <a:r>
              <a:rPr lang="zh-CN" altLang="en-US" kern="100" dirty="0" smtClean="0">
                <a:solidFill>
                  <a:srgbClr val="404040"/>
                </a:solidFill>
                <a:latin typeface="Times New Roman" panose="02020603050405020304" pitchFamily="18" charset="0"/>
                <a:cs typeface="Times New Roman" panose="02020603050405020304" pitchFamily="18" charset="0"/>
              </a:rPr>
              <a:t>系统应用框架图</a:t>
            </a:r>
            <a:endParaRPr lang="zh-CN" altLang="en-US" dirty="0"/>
          </a:p>
        </p:txBody>
      </p:sp>
      <p:pic>
        <p:nvPicPr>
          <p:cNvPr id="7179" name="Picture 11"/>
          <p:cNvPicPr>
            <a:picLocks noChangeAspect="1" noChangeArrowheads="1"/>
          </p:cNvPicPr>
          <p:nvPr/>
        </p:nvPicPr>
        <p:blipFill>
          <a:blip r:embed="rId2"/>
          <a:srcRect/>
          <a:stretch>
            <a:fillRect/>
          </a:stretch>
        </p:blipFill>
        <p:spPr bwMode="auto">
          <a:xfrm>
            <a:off x="3397541" y="1686489"/>
            <a:ext cx="5135810" cy="4090117"/>
          </a:xfrm>
          <a:prstGeom prst="rect">
            <a:avLst/>
          </a:prstGeom>
          <a:noFill/>
          <a:ln w="9525">
            <a:noFill/>
            <a:miter lim="800000"/>
            <a:headEnd/>
            <a:tailEnd/>
          </a:ln>
          <a:effectLst/>
        </p:spPr>
      </p:pic>
    </p:spTree>
    <p:extLst>
      <p:ext uri="{BB962C8B-B14F-4D97-AF65-F5344CB8AC3E}">
        <p14:creationId xmlns:p14="http://schemas.microsoft.com/office/powerpoint/2010/main" val="1489436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06"/>
          <p:cNvGrpSpPr>
            <a:grpSpLocks/>
          </p:cNvGrpSpPr>
          <p:nvPr/>
        </p:nvGrpSpPr>
        <p:grpSpPr bwMode="auto">
          <a:xfrm>
            <a:off x="1846982" y="1412776"/>
            <a:ext cx="8425483" cy="730250"/>
            <a:chOff x="1322" y="276"/>
            <a:chExt cx="3199" cy="460"/>
          </a:xfrm>
        </p:grpSpPr>
        <p:sp>
          <p:nvSpPr>
            <p:cNvPr id="7" name="矩形 6"/>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五、</a:t>
              </a:r>
              <a:r>
                <a:rPr lang="zh-CN" altLang="en-US" b="1" dirty="0" smtClean="0">
                  <a:latin typeface="华文楷体" pitchFamily="2" charset="-122"/>
                  <a:ea typeface="华文楷体" pitchFamily="2" charset="-122"/>
                </a:rPr>
                <a:t>实验与结果分析</a:t>
              </a:r>
              <a:endParaRPr lang="zh-CN" altLang="en-US" b="1" dirty="0">
                <a:solidFill>
                  <a:schemeClr val="bg1"/>
                </a:solidFill>
                <a:latin typeface="华文楷体" pitchFamily="2" charset="-122"/>
                <a:ea typeface="华文楷体" pitchFamily="2" charset="-122"/>
              </a:endParaRPr>
            </a:p>
          </p:txBody>
        </p:sp>
      </p:grpSp>
      <p:sp>
        <p:nvSpPr>
          <p:cNvPr id="2" name="矩形 1"/>
          <p:cNvSpPr/>
          <p:nvPr/>
        </p:nvSpPr>
        <p:spPr>
          <a:xfrm>
            <a:off x="1846982" y="2503213"/>
            <a:ext cx="8638709" cy="1015663"/>
          </a:xfrm>
          <a:prstGeom prst="rect">
            <a:avLst/>
          </a:prstGeom>
        </p:spPr>
        <p:txBody>
          <a:bodyPr wrap="square">
            <a:spAutoFit/>
          </a:bodyPr>
          <a:lstStyle/>
          <a:p>
            <a:pPr indent="269875" algn="just">
              <a:lnSpc>
                <a:spcPct val="150000"/>
              </a:lnSpc>
              <a:spcAft>
                <a:spcPts val="0"/>
              </a:spcAft>
            </a:pPr>
            <a:r>
              <a:rPr lang="zh-CN" altLang="zh-CN" sz="2000" kern="100" dirty="0" smtClean="0">
                <a:latin typeface="华文楷体" panose="02010600040101010101" pitchFamily="2" charset="-122"/>
                <a:ea typeface="华文楷体" panose="02010600040101010101" pitchFamily="2" charset="-122"/>
              </a:rPr>
              <a:t>需要</a:t>
            </a:r>
            <a:r>
              <a:rPr lang="zh-CN" altLang="zh-CN" sz="2000" kern="100" dirty="0">
                <a:latin typeface="华文楷体" panose="02010600040101010101" pitchFamily="2" charset="-122"/>
                <a:ea typeface="华文楷体" panose="02010600040101010101" pitchFamily="2" charset="-122"/>
              </a:rPr>
              <a:t>拍摄</a:t>
            </a:r>
            <a:r>
              <a:rPr lang="en-US" altLang="zh-CN" sz="2000" kern="100" dirty="0">
                <a:latin typeface="华文楷体" panose="02010600040101010101" pitchFamily="2" charset="-122"/>
                <a:ea typeface="华文楷体" panose="02010600040101010101" pitchFamily="2" charset="-122"/>
              </a:rPr>
              <a:t>10</a:t>
            </a:r>
            <a:r>
              <a:rPr lang="zh-CN" altLang="zh-CN" sz="2000" kern="100" dirty="0">
                <a:latin typeface="华文楷体" panose="02010600040101010101" pitchFamily="2" charset="-122"/>
                <a:ea typeface="华文楷体" panose="02010600040101010101" pitchFamily="2" charset="-122"/>
              </a:rPr>
              <a:t>张手机持有者不同表情下的照片。将手机持有者</a:t>
            </a:r>
            <a:r>
              <a:rPr lang="en-US" altLang="zh-CN" sz="2000" kern="100" dirty="0">
                <a:latin typeface="华文楷体" panose="02010600040101010101" pitchFamily="2" charset="-122"/>
                <a:ea typeface="华文楷体" panose="02010600040101010101" pitchFamily="2" charset="-122"/>
              </a:rPr>
              <a:t>10</a:t>
            </a:r>
            <a:r>
              <a:rPr lang="zh-CN" altLang="zh-CN" sz="2000" kern="100" dirty="0">
                <a:latin typeface="华文楷体" panose="02010600040101010101" pitchFamily="2" charset="-122"/>
                <a:ea typeface="华文楷体" panose="02010600040101010101" pitchFamily="2" charset="-122"/>
              </a:rPr>
              <a:t>张图像作为正样本，选取其他同学的</a:t>
            </a:r>
            <a:r>
              <a:rPr lang="en-US" altLang="zh-CN" sz="2000" kern="100" dirty="0">
                <a:latin typeface="华文楷体" panose="02010600040101010101" pitchFamily="2" charset="-122"/>
                <a:ea typeface="华文楷体" panose="02010600040101010101" pitchFamily="2" charset="-122"/>
              </a:rPr>
              <a:t>90</a:t>
            </a:r>
            <a:r>
              <a:rPr lang="zh-CN" altLang="zh-CN" sz="2000" kern="100" dirty="0">
                <a:latin typeface="华文楷体" panose="02010600040101010101" pitchFamily="2" charset="-122"/>
                <a:ea typeface="华文楷体" panose="02010600040101010101" pitchFamily="2" charset="-122"/>
              </a:rPr>
              <a:t>张图像作为负样本进行训练。</a:t>
            </a:r>
          </a:p>
        </p:txBody>
      </p:sp>
    </p:spTree>
    <p:extLst>
      <p:ext uri="{BB962C8B-B14F-4D97-AF65-F5344CB8AC3E}">
        <p14:creationId xmlns:p14="http://schemas.microsoft.com/office/powerpoint/2010/main" val="237282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一</a:t>
              </a:r>
              <a:r>
                <a:rPr lang="zh-CN" altLang="en-US" b="1" dirty="0" smtClean="0">
                  <a:solidFill>
                    <a:schemeClr val="bg1"/>
                  </a:solidFill>
                  <a:latin typeface="华文楷体" pitchFamily="2" charset="-122"/>
                  <a:ea typeface="华文楷体" pitchFamily="2" charset="-122"/>
                </a:rPr>
                <a:t>、</a:t>
              </a:r>
              <a:r>
                <a:rPr lang="zh-CN" altLang="en-US" b="1" dirty="0">
                  <a:latin typeface="华文楷体" pitchFamily="2" charset="-122"/>
                  <a:ea typeface="华文楷体" pitchFamily="2" charset="-122"/>
                </a:rPr>
                <a:t>课题研究背景</a:t>
              </a:r>
              <a:r>
                <a:rPr lang="zh-CN" altLang="en-US" b="1" dirty="0" smtClean="0">
                  <a:latin typeface="华文楷体" pitchFamily="2" charset="-122"/>
                  <a:ea typeface="华文楷体" pitchFamily="2" charset="-122"/>
                </a:rPr>
                <a:t>及现状</a:t>
              </a:r>
              <a:endParaRPr lang="zh-CN" altLang="en-US" b="1" dirty="0">
                <a:solidFill>
                  <a:schemeClr val="bg1"/>
                </a:solidFill>
                <a:latin typeface="华文楷体" pitchFamily="2" charset="-122"/>
                <a:ea typeface="华文楷体" pitchFamily="2" charset="-122"/>
              </a:endParaRPr>
            </a:p>
          </p:txBody>
        </p:sp>
      </p:grpSp>
      <p:sp>
        <p:nvSpPr>
          <p:cNvPr id="5" name="TextBox 4"/>
          <p:cNvSpPr txBox="1"/>
          <p:nvPr/>
        </p:nvSpPr>
        <p:spPr>
          <a:xfrm>
            <a:off x="1991544" y="2132856"/>
            <a:ext cx="7992889" cy="4664995"/>
          </a:xfrm>
          <a:prstGeom prst="rect">
            <a:avLst/>
          </a:prstGeom>
          <a:noFill/>
        </p:spPr>
        <p:txBody>
          <a:bodyPr wrap="square" rtlCol="0">
            <a:spAutoFit/>
          </a:bodyPr>
          <a:lstStyle/>
          <a:p>
            <a:pPr algn="just">
              <a:lnSpc>
                <a:spcPct val="150000"/>
              </a:lnSpc>
            </a:pPr>
            <a:r>
              <a:rPr lang="en-US" altLang="zh-CN" sz="2000" b="1" dirty="0" smtClean="0">
                <a:latin typeface="华文楷体" panose="02010600040101010101" pitchFamily="2" charset="-122"/>
                <a:ea typeface="华文楷体" panose="02010600040101010101" pitchFamily="2" charset="-122"/>
              </a:rPr>
              <a:t>        </a:t>
            </a:r>
            <a:r>
              <a:rPr lang="zh-CN" altLang="zh-CN" sz="2000" b="1" dirty="0" smtClean="0">
                <a:latin typeface="华文楷体" panose="02010600040101010101" pitchFamily="2" charset="-122"/>
                <a:ea typeface="华文楷体" panose="02010600040101010101" pitchFamily="2" charset="-122"/>
              </a:rPr>
              <a:t>随着</a:t>
            </a:r>
            <a:r>
              <a:rPr lang="zh-CN" altLang="zh-CN" sz="2000" b="1" dirty="0">
                <a:latin typeface="华文楷体" panose="02010600040101010101" pitchFamily="2" charset="-122"/>
                <a:ea typeface="华文楷体" panose="02010600040101010101" pitchFamily="2" charset="-122"/>
              </a:rPr>
              <a:t>移动互联网时代的发展，各种网络账号越来越多，账号的注册、登录、支付等操作越来越频繁。由于原始的账号密码的方式呈现出很大的弊端，越来越多的账号密码让用户产生了混淆。很多账号长时间不登录就忘记了密码甚至账号，而大部分网站找回账号密码等操作</a:t>
            </a:r>
            <a:r>
              <a:rPr lang="zh-CN" altLang="zh-CN" sz="2000" b="1" dirty="0" smtClean="0">
                <a:latin typeface="华文楷体" panose="02010600040101010101" pitchFamily="2" charset="-122"/>
                <a:ea typeface="华文楷体" panose="02010600040101010101" pitchFamily="2" charset="-122"/>
              </a:rPr>
              <a:t>需要</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工</a:t>
            </a:r>
            <a:r>
              <a:rPr lang="zh-CN" altLang="zh-CN" sz="2000" b="1" dirty="0">
                <a:latin typeface="华文楷体" panose="02010600040101010101" pitchFamily="2" charset="-122"/>
                <a:ea typeface="华文楷体" panose="02010600040101010101" pitchFamily="2" charset="-122"/>
              </a:rPr>
              <a:t>核对，费时费力，给用户带来了极大的不便</a:t>
            </a:r>
            <a:r>
              <a:rPr lang="zh-CN" altLang="zh-CN" sz="2000" b="1" dirty="0" smtClean="0">
                <a:latin typeface="华文楷体" panose="02010600040101010101" pitchFamily="2" charset="-122"/>
                <a:ea typeface="华文楷体" panose="02010600040101010101" pitchFamily="2" charset="-122"/>
              </a:rPr>
              <a:t>。</a:t>
            </a:r>
            <a:r>
              <a:rPr lang="zh-CN" altLang="zh-CN" sz="2000" b="1" dirty="0">
                <a:latin typeface="华文楷体" panose="02010600040101010101" pitchFamily="2" charset="-122"/>
                <a:ea typeface="华文楷体" panose="02010600040101010101" pitchFamily="2" charset="-122"/>
              </a:rPr>
              <a:t>现在很多用户采用各种账号使用相同密码的方式，这种方式存在着很大的安全隐患，很多不法分子就是通过破解一个密码测试出其他账号的密码，例如之前的</a:t>
            </a:r>
            <a:r>
              <a:rPr lang="en-US" altLang="zh-CN" sz="2000" b="1" dirty="0">
                <a:latin typeface="华文楷体" panose="02010600040101010101" pitchFamily="2" charset="-122"/>
                <a:ea typeface="华文楷体" panose="02010600040101010101" pitchFamily="2" charset="-122"/>
              </a:rPr>
              <a:t>12306</a:t>
            </a:r>
            <a:r>
              <a:rPr lang="zh-CN" altLang="zh-CN" sz="2000" b="1" dirty="0">
                <a:latin typeface="华文楷体" panose="02010600040101010101" pitchFamily="2" charset="-122"/>
                <a:ea typeface="华文楷体" panose="02010600040101010101" pitchFamily="2" charset="-122"/>
              </a:rPr>
              <a:t>账号密码泄露事件，一旦账号密码泄露，会导致用户财产损失、隐私泄露。</a:t>
            </a:r>
          </a:p>
          <a:p>
            <a:pPr algn="just">
              <a:lnSpc>
                <a:spcPct val="150000"/>
              </a:lnSpc>
            </a:pPr>
            <a:endParaRPr lang="zh-CN" altLang="en-US" sz="20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0654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1324243" y="1745478"/>
            <a:ext cx="2057400" cy="3657600"/>
          </a:xfrm>
          <a:prstGeom prst="rect">
            <a:avLst/>
          </a:prstGeom>
        </p:spPr>
      </p:pic>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3699973" y="1745478"/>
            <a:ext cx="2057400" cy="3657600"/>
          </a:xfrm>
          <a:prstGeom prst="rect">
            <a:avLst/>
          </a:prstGeom>
        </p:spPr>
      </p:pic>
      <p:pic>
        <p:nvPicPr>
          <p:cNvPr id="6" name="图片 5"/>
          <p:cNvPicPr/>
          <p:nvPr/>
        </p:nvPicPr>
        <p:blipFill>
          <a:blip r:embed="rId4">
            <a:extLst>
              <a:ext uri="{28A0092B-C50C-407E-A947-70E740481C1C}">
                <a14:useLocalDpi xmlns:a14="http://schemas.microsoft.com/office/drawing/2010/main" val="0"/>
              </a:ext>
            </a:extLst>
          </a:blip>
          <a:stretch>
            <a:fillRect/>
          </a:stretch>
        </p:blipFill>
        <p:spPr>
          <a:xfrm>
            <a:off x="6075703" y="1745478"/>
            <a:ext cx="2057400" cy="3657600"/>
          </a:xfrm>
          <a:prstGeom prst="rect">
            <a:avLst/>
          </a:prstGeom>
        </p:spPr>
      </p:pic>
      <p:pic>
        <p:nvPicPr>
          <p:cNvPr id="7" name="图片 6"/>
          <p:cNvPicPr/>
          <p:nvPr/>
        </p:nvPicPr>
        <p:blipFill>
          <a:blip r:embed="rId5">
            <a:extLst>
              <a:ext uri="{28A0092B-C50C-407E-A947-70E740481C1C}">
                <a14:useLocalDpi xmlns:a14="http://schemas.microsoft.com/office/drawing/2010/main" val="0"/>
              </a:ext>
            </a:extLst>
          </a:blip>
          <a:stretch>
            <a:fillRect/>
          </a:stretch>
        </p:blipFill>
        <p:spPr>
          <a:xfrm>
            <a:off x="8451433" y="1745478"/>
            <a:ext cx="2057400" cy="3657600"/>
          </a:xfrm>
          <a:prstGeom prst="rect">
            <a:avLst/>
          </a:prstGeom>
        </p:spPr>
      </p:pic>
      <p:sp>
        <p:nvSpPr>
          <p:cNvPr id="8" name="矩形 7"/>
          <p:cNvSpPr/>
          <p:nvPr/>
        </p:nvSpPr>
        <p:spPr>
          <a:xfrm>
            <a:off x="4960696" y="5594427"/>
            <a:ext cx="2031325"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身份认证测试结果</a:t>
            </a:r>
            <a:endParaRPr lang="zh-CN" altLang="en-US" dirty="0"/>
          </a:p>
        </p:txBody>
      </p:sp>
    </p:spTree>
    <p:extLst>
      <p:ext uri="{BB962C8B-B14F-4D97-AF65-F5344CB8AC3E}">
        <p14:creationId xmlns:p14="http://schemas.microsoft.com/office/powerpoint/2010/main" val="134406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230768174"/>
              </p:ext>
            </p:extLst>
          </p:nvPr>
        </p:nvGraphicFramePr>
        <p:xfrm>
          <a:off x="2031796" y="1772523"/>
          <a:ext cx="7103658" cy="926526"/>
        </p:xfrm>
        <a:graphic>
          <a:graphicData uri="http://schemas.openxmlformats.org/drawingml/2006/table">
            <a:tbl>
              <a:tblPr firstRow="1" firstCol="1" bandRow="1">
                <a:tableStyleId>{5C22544A-7EE6-4342-B048-85BDC9FD1C3A}</a:tableStyleId>
              </a:tblPr>
              <a:tblGrid>
                <a:gridCol w="1422338"/>
                <a:gridCol w="1422338"/>
                <a:gridCol w="1422338"/>
                <a:gridCol w="1423141"/>
                <a:gridCol w="1413503"/>
              </a:tblGrid>
              <a:tr h="244336">
                <a:tc>
                  <a:txBody>
                    <a:bodyPr/>
                    <a:lstStyle/>
                    <a:p>
                      <a:pPr algn="ctr">
                        <a:lnSpc>
                          <a:spcPct val="150000"/>
                        </a:lnSpc>
                        <a:spcAft>
                          <a:spcPts val="0"/>
                        </a:spcAft>
                      </a:pPr>
                      <a:r>
                        <a:rPr lang="en-US" sz="11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图像尺寸</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dirty="0">
                          <a:effectLst/>
                        </a:rPr>
                        <a:t>准确率</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耗时</a:t>
                      </a:r>
                      <a:r>
                        <a:rPr lang="en-US" sz="1100" kern="100">
                          <a:effectLst/>
                        </a:rPr>
                        <a:t> (ms)</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占用内存</a:t>
                      </a:r>
                      <a:r>
                        <a:rPr lang="en-US" sz="1100" kern="100">
                          <a:effectLst/>
                        </a:rPr>
                        <a:t>(MB)</a:t>
                      </a:r>
                      <a:endParaRPr lang="zh-CN" sz="1200" kern="100">
                        <a:effectLst/>
                        <a:latin typeface="Times New Roman" panose="02020603050405020304" pitchFamily="18" charset="0"/>
                        <a:ea typeface="宋体" panose="02010600030101010101" pitchFamily="2" charset="-122"/>
                      </a:endParaRPr>
                    </a:p>
                  </a:txBody>
                  <a:tcPr marL="68580" marR="68580" marT="0" marB="0"/>
                </a:tc>
              </a:tr>
              <a:tr h="337533">
                <a:tc>
                  <a:txBody>
                    <a:bodyPr/>
                    <a:lstStyle/>
                    <a:p>
                      <a:pPr algn="ctr">
                        <a:lnSpc>
                          <a:spcPct val="150000"/>
                        </a:lnSpc>
                        <a:spcAft>
                          <a:spcPts val="0"/>
                        </a:spcAft>
                      </a:pPr>
                      <a:r>
                        <a:rPr lang="zh-CN" sz="1100" kern="100">
                          <a:effectLst/>
                        </a:rPr>
                        <a:t>人脸检测</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1280*720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dirty="0">
                          <a:effectLst/>
                        </a:rPr>
                        <a:t>95%</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87</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26</a:t>
                      </a:r>
                      <a:endParaRPr lang="zh-CN" sz="1200" kern="100">
                        <a:effectLst/>
                        <a:latin typeface="Times New Roman" panose="02020603050405020304" pitchFamily="18" charset="0"/>
                        <a:ea typeface="宋体" panose="02010600030101010101" pitchFamily="2" charset="-122"/>
                      </a:endParaRPr>
                    </a:p>
                  </a:txBody>
                  <a:tcPr marL="68580" marR="68580" marT="0" marB="0"/>
                </a:tc>
              </a:tr>
              <a:tr h="337533">
                <a:tc>
                  <a:txBody>
                    <a:bodyPr/>
                    <a:lstStyle/>
                    <a:p>
                      <a:pPr algn="ctr">
                        <a:lnSpc>
                          <a:spcPct val="150000"/>
                        </a:lnSpc>
                        <a:spcAft>
                          <a:spcPts val="0"/>
                        </a:spcAft>
                      </a:pPr>
                      <a:r>
                        <a:rPr lang="zh-CN" sz="1100" kern="100">
                          <a:effectLst/>
                        </a:rPr>
                        <a:t>人脸识别</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1280*720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90%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181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dirty="0">
                          <a:effectLst/>
                        </a:rPr>
                        <a:t>30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6" name="矩形 5"/>
          <p:cNvSpPr/>
          <p:nvPr/>
        </p:nvSpPr>
        <p:spPr>
          <a:xfrm>
            <a:off x="4111222" y="1227527"/>
            <a:ext cx="3427541" cy="400110"/>
          </a:xfrm>
          <a:prstGeom prst="rect">
            <a:avLst/>
          </a:prstGeom>
        </p:spPr>
        <p:txBody>
          <a:bodyPr wrap="none">
            <a:spAutoFit/>
          </a:bodyPr>
          <a:lstStyle/>
          <a:p>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在</a:t>
            </a:r>
            <a:r>
              <a:rPr lang="en-US" altLang="zh-CN" sz="2000" kern="100" dirty="0">
                <a:latin typeface="华文楷体" panose="02010600040101010101" pitchFamily="2" charset="-122"/>
                <a:ea typeface="华文楷体" panose="02010600040101010101" pitchFamily="2" charset="-122"/>
              </a:rPr>
              <a:t>Huawei Mate9</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上的测试结果</a:t>
            </a:r>
            <a:endParaRPr lang="zh-CN" altLang="en-US" sz="2000" dirty="0">
              <a:latin typeface="华文楷体" panose="02010600040101010101" pitchFamily="2" charset="-122"/>
              <a:ea typeface="华文楷体" panose="02010600040101010101" pitchFamily="2" charset="-122"/>
            </a:endParaRPr>
          </a:p>
        </p:txBody>
      </p:sp>
      <p:sp>
        <p:nvSpPr>
          <p:cNvPr id="7" name="矩形 6"/>
          <p:cNvSpPr/>
          <p:nvPr/>
        </p:nvSpPr>
        <p:spPr>
          <a:xfrm>
            <a:off x="4401365" y="3022143"/>
            <a:ext cx="2847254" cy="400110"/>
          </a:xfrm>
          <a:prstGeom prst="rect">
            <a:avLst/>
          </a:prstGeom>
        </p:spPr>
        <p:txBody>
          <a:bodyPr wrap="none">
            <a:spAutoFit/>
          </a:bodyPr>
          <a:lstStyle/>
          <a:p>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在</a:t>
            </a:r>
            <a:r>
              <a:rPr lang="en-US" altLang="zh-CN" sz="2000" kern="100" dirty="0">
                <a:latin typeface="华文楷体" panose="02010600040101010101" pitchFamily="2" charset="-122"/>
                <a:ea typeface="华文楷体" panose="02010600040101010101" pitchFamily="2" charset="-122"/>
              </a:rPr>
              <a:t>XiaoMi5</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上的测试结果</a:t>
            </a:r>
            <a:endParaRPr lang="zh-CN" altLang="en-US" sz="2000" dirty="0">
              <a:latin typeface="华文楷体" panose="02010600040101010101" pitchFamily="2" charset="-122"/>
              <a:ea typeface="华文楷体" panose="0201060004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872493127"/>
              </p:ext>
            </p:extLst>
          </p:nvPr>
        </p:nvGraphicFramePr>
        <p:xfrm>
          <a:off x="2042447" y="3624106"/>
          <a:ext cx="7067370" cy="1033353"/>
        </p:xfrm>
        <a:graphic>
          <a:graphicData uri="http://schemas.openxmlformats.org/drawingml/2006/table">
            <a:tbl>
              <a:tblPr firstRow="1" firstCol="1" bandRow="1">
                <a:tableStyleId>{5C22544A-7EE6-4342-B048-85BDC9FD1C3A}</a:tableStyleId>
              </a:tblPr>
              <a:tblGrid>
                <a:gridCol w="1415072"/>
                <a:gridCol w="1415072"/>
                <a:gridCol w="1415072"/>
                <a:gridCol w="1415871"/>
                <a:gridCol w="1406283"/>
              </a:tblGrid>
              <a:tr h="344451">
                <a:tc>
                  <a:txBody>
                    <a:bodyPr/>
                    <a:lstStyle/>
                    <a:p>
                      <a:pPr algn="ctr">
                        <a:lnSpc>
                          <a:spcPct val="150000"/>
                        </a:lnSpc>
                        <a:spcAft>
                          <a:spcPts val="0"/>
                        </a:spcAft>
                      </a:pPr>
                      <a:r>
                        <a:rPr lang="en-US" sz="11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图像尺寸</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准确率</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耗时</a:t>
                      </a:r>
                      <a:r>
                        <a:rPr lang="en-US" sz="1100" kern="100">
                          <a:effectLst/>
                        </a:rPr>
                        <a:t>(ms)</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占用内存</a:t>
                      </a:r>
                      <a:r>
                        <a:rPr lang="en-US" sz="1100" kern="100">
                          <a:effectLst/>
                        </a:rPr>
                        <a:t>(MB)</a:t>
                      </a:r>
                      <a:endParaRPr lang="zh-CN" sz="1200" kern="100">
                        <a:effectLst/>
                        <a:latin typeface="Times New Roman" panose="02020603050405020304" pitchFamily="18" charset="0"/>
                        <a:ea typeface="宋体" panose="02010600030101010101" pitchFamily="2" charset="-122"/>
                      </a:endParaRPr>
                    </a:p>
                  </a:txBody>
                  <a:tcPr marL="68580" marR="68580" marT="0" marB="0"/>
                </a:tc>
              </a:tr>
              <a:tr h="344451">
                <a:tc>
                  <a:txBody>
                    <a:bodyPr/>
                    <a:lstStyle/>
                    <a:p>
                      <a:pPr algn="ctr">
                        <a:lnSpc>
                          <a:spcPct val="150000"/>
                        </a:lnSpc>
                        <a:spcAft>
                          <a:spcPts val="0"/>
                        </a:spcAft>
                      </a:pPr>
                      <a:r>
                        <a:rPr lang="zh-CN" sz="1100" kern="100">
                          <a:effectLst/>
                        </a:rPr>
                        <a:t>人脸检测</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1280*720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dirty="0">
                          <a:effectLst/>
                        </a:rPr>
                        <a:t>95%</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137</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28</a:t>
                      </a:r>
                      <a:endParaRPr lang="zh-CN" sz="1200" kern="100">
                        <a:effectLst/>
                        <a:latin typeface="Times New Roman" panose="02020603050405020304" pitchFamily="18" charset="0"/>
                        <a:ea typeface="宋体" panose="02010600030101010101" pitchFamily="2" charset="-122"/>
                      </a:endParaRPr>
                    </a:p>
                  </a:txBody>
                  <a:tcPr marL="68580" marR="68580" marT="0" marB="0"/>
                </a:tc>
              </a:tr>
              <a:tr h="344451">
                <a:tc>
                  <a:txBody>
                    <a:bodyPr/>
                    <a:lstStyle/>
                    <a:p>
                      <a:pPr algn="ctr">
                        <a:lnSpc>
                          <a:spcPct val="150000"/>
                        </a:lnSpc>
                        <a:spcAft>
                          <a:spcPts val="0"/>
                        </a:spcAft>
                      </a:pPr>
                      <a:r>
                        <a:rPr lang="zh-CN" sz="1100" kern="100">
                          <a:effectLst/>
                        </a:rPr>
                        <a:t>人脸识别</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1280*720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90%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276</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dirty="0">
                          <a:effectLst/>
                        </a:rPr>
                        <a:t>34</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3514772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总结</a:t>
              </a:r>
              <a:endParaRPr lang="zh-CN" altLang="en-US" b="1" dirty="0">
                <a:solidFill>
                  <a:schemeClr val="bg1"/>
                </a:solidFill>
                <a:latin typeface="华文楷体" pitchFamily="2" charset="-122"/>
                <a:ea typeface="华文楷体" pitchFamily="2" charset="-122"/>
              </a:endParaRPr>
            </a:p>
          </p:txBody>
        </p:sp>
      </p:grpSp>
      <p:sp>
        <p:nvSpPr>
          <p:cNvPr id="9" name="矩形 8"/>
          <p:cNvSpPr/>
          <p:nvPr/>
        </p:nvSpPr>
        <p:spPr>
          <a:xfrm>
            <a:off x="1740368" y="2357934"/>
            <a:ext cx="8638709" cy="3785652"/>
          </a:xfrm>
          <a:prstGeom prst="rect">
            <a:avLst/>
          </a:prstGeom>
        </p:spPr>
        <p:txBody>
          <a:bodyPr wrap="square">
            <a:spAutoFit/>
          </a:bodyPr>
          <a:lstStyle/>
          <a:p>
            <a:pPr indent="269875" algn="just">
              <a:lnSpc>
                <a:spcPct val="150000"/>
              </a:lnSpc>
              <a:spcAft>
                <a:spcPts val="0"/>
              </a:spcAft>
            </a:pPr>
            <a:r>
              <a:rPr lang="zh-CN" altLang="en-US" sz="2000" kern="100" dirty="0" smtClean="0">
                <a:latin typeface="华文楷体" panose="02010600040101010101" pitchFamily="2" charset="-122"/>
                <a:ea typeface="华文楷体" panose="02010600040101010101" pitchFamily="2" charset="-122"/>
              </a:rPr>
              <a:t>本课题实现了</a:t>
            </a:r>
            <a:r>
              <a:rPr lang="en-US" altLang="zh-CN" sz="2000" kern="100" dirty="0" smtClean="0">
                <a:latin typeface="华文楷体" panose="02010600040101010101" pitchFamily="2" charset="-122"/>
                <a:ea typeface="华文楷体" panose="02010600040101010101" pitchFamily="2" charset="-122"/>
              </a:rPr>
              <a:t>Android</a:t>
            </a:r>
            <a:r>
              <a:rPr lang="zh-CN" altLang="en-US" sz="2000" kern="100" dirty="0" smtClean="0">
                <a:latin typeface="华文楷体" panose="02010600040101010101" pitchFamily="2" charset="-122"/>
                <a:ea typeface="华文楷体" panose="02010600040101010101" pitchFamily="2" charset="-122"/>
              </a:rPr>
              <a:t>平台上基于人脸识别的身份认证系统，</a:t>
            </a:r>
            <a:r>
              <a:rPr lang="zh-CN" altLang="zh-CN" sz="2000" dirty="0">
                <a:latin typeface="华文楷体" panose="02010600040101010101" pitchFamily="2" charset="-122"/>
                <a:ea typeface="华文楷体" panose="02010600040101010101" pitchFamily="2" charset="-122"/>
              </a:rPr>
              <a:t>主要应用了</a:t>
            </a:r>
            <a:r>
              <a:rPr lang="en-US" altLang="zh-CN" sz="2000" dirty="0">
                <a:latin typeface="华文楷体" panose="02010600040101010101" pitchFamily="2" charset="-122"/>
                <a:ea typeface="华文楷体" panose="02010600040101010101" pitchFamily="2" charset="-122"/>
              </a:rPr>
              <a:t>Android SDK</a:t>
            </a:r>
            <a:r>
              <a:rPr lang="zh-CN" altLang="zh-CN" sz="2000" dirty="0">
                <a:latin typeface="华文楷体" panose="02010600040101010101" pitchFamily="2" charset="-122"/>
                <a:ea typeface="华文楷体" panose="02010600040101010101" pitchFamily="2" charset="-122"/>
              </a:rPr>
              <a:t>实现界面和摄像头采集图片的工作，用</a:t>
            </a:r>
            <a:r>
              <a:rPr lang="en-US" altLang="zh-CN" sz="2000" dirty="0">
                <a:latin typeface="华文楷体" panose="02010600040101010101" pitchFamily="2" charset="-122"/>
                <a:ea typeface="华文楷体" panose="02010600040101010101" pitchFamily="2" charset="-122"/>
              </a:rPr>
              <a:t>C++</a:t>
            </a:r>
            <a:r>
              <a:rPr lang="zh-CN" altLang="zh-CN" sz="2000" dirty="0">
                <a:latin typeface="华文楷体" panose="02010600040101010101" pitchFamily="2" charset="-122"/>
                <a:ea typeface="华文楷体" panose="02010600040101010101" pitchFamily="2" charset="-122"/>
              </a:rPr>
              <a:t>语言和</a:t>
            </a:r>
            <a:r>
              <a:rPr lang="en-US" altLang="zh-CN" sz="2000" dirty="0" err="1">
                <a:latin typeface="华文楷体" panose="02010600040101010101" pitchFamily="2" charset="-122"/>
                <a:ea typeface="华文楷体" panose="02010600040101010101" pitchFamily="2" charset="-122"/>
              </a:rPr>
              <a:t>OpenCV</a:t>
            </a:r>
            <a:r>
              <a:rPr lang="zh-CN" altLang="zh-CN" sz="2000" dirty="0">
                <a:latin typeface="华文楷体" panose="02010600040101010101" pitchFamily="2" charset="-122"/>
                <a:ea typeface="华文楷体" panose="02010600040101010101" pitchFamily="2" charset="-122"/>
              </a:rPr>
              <a:t>库实现了图像处理的算法，并用</a:t>
            </a:r>
            <a:r>
              <a:rPr lang="en-US" altLang="zh-CN" sz="2000" dirty="0">
                <a:latin typeface="华文楷体" panose="02010600040101010101" pitchFamily="2" charset="-122"/>
                <a:ea typeface="华文楷体" panose="02010600040101010101" pitchFamily="2" charset="-122"/>
              </a:rPr>
              <a:t>JNI</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Android NDK</a:t>
            </a:r>
            <a:r>
              <a:rPr lang="zh-CN" altLang="zh-CN" sz="2000" dirty="0">
                <a:latin typeface="华文楷体" panose="02010600040101010101" pitchFamily="2" charset="-122"/>
                <a:ea typeface="华文楷体" panose="02010600040101010101" pitchFamily="2" charset="-122"/>
              </a:rPr>
              <a:t>将两者结合</a:t>
            </a:r>
            <a:r>
              <a:rPr lang="zh-CN" altLang="zh-CN" sz="2000" dirty="0" smtClean="0">
                <a:latin typeface="华文楷体" panose="02010600040101010101" pitchFamily="2" charset="-122"/>
                <a:ea typeface="华文楷体" panose="02010600040101010101" pitchFamily="2" charset="-122"/>
              </a:rPr>
              <a:t>起来。</a:t>
            </a:r>
            <a:r>
              <a:rPr lang="zh-CN" altLang="en-US" sz="2000" kern="100" dirty="0" smtClean="0">
                <a:latin typeface="华文楷体" panose="02010600040101010101" pitchFamily="2" charset="-122"/>
                <a:ea typeface="华文楷体" panose="02010600040101010101" pitchFamily="2" charset="-122"/>
              </a:rPr>
              <a:t>在</a:t>
            </a:r>
            <a:r>
              <a:rPr lang="zh-CN" altLang="en-US" sz="2000" kern="100" dirty="0">
                <a:latin typeface="华文楷体" panose="02010600040101010101" pitchFamily="2" charset="-122"/>
                <a:ea typeface="华文楷体" panose="02010600040101010101" pitchFamily="2" charset="-122"/>
              </a:rPr>
              <a:t>人脸检测和识别方面，采用高斯平滑和灰度变换算法对图像进行预处理。然后采用类</a:t>
            </a:r>
            <a:r>
              <a:rPr lang="en-US" altLang="zh-CN" sz="2000" kern="100" dirty="0" err="1">
                <a:latin typeface="华文楷体" panose="02010600040101010101" pitchFamily="2" charset="-122"/>
                <a:ea typeface="华文楷体" panose="02010600040101010101" pitchFamily="2" charset="-122"/>
              </a:rPr>
              <a:t>Haar</a:t>
            </a:r>
            <a:r>
              <a:rPr lang="zh-CN" altLang="en-US" sz="2000" kern="100" dirty="0">
                <a:latin typeface="华文楷体" panose="02010600040101010101" pitchFamily="2" charset="-122"/>
                <a:ea typeface="华文楷体" panose="02010600040101010101" pitchFamily="2" charset="-122"/>
              </a:rPr>
              <a:t>特征匹配方法描述算子的</a:t>
            </a:r>
            <a:r>
              <a:rPr lang="zh-CN" altLang="en-US" sz="2000" kern="100" dirty="0" smtClean="0">
                <a:latin typeface="华文楷体" panose="02010600040101010101" pitchFamily="2" charset="-122"/>
                <a:ea typeface="华文楷体" panose="02010600040101010101" pitchFamily="2" charset="-122"/>
              </a:rPr>
              <a:t>特征进行人脸检测，检测到人脸主要区域后经过主成分分析计算得到</a:t>
            </a:r>
            <a:r>
              <a:rPr lang="zh-CN" altLang="en-US" sz="2000" kern="100" dirty="0">
                <a:latin typeface="华文楷体" panose="02010600040101010101" pitchFamily="2" charset="-122"/>
                <a:ea typeface="华文楷体" panose="02010600040101010101" pitchFamily="2" charset="-122"/>
              </a:rPr>
              <a:t>人脸</a:t>
            </a:r>
            <a:r>
              <a:rPr lang="zh-CN" altLang="en-US" sz="2000" kern="100" dirty="0" smtClean="0">
                <a:latin typeface="华文楷体" panose="02010600040101010101" pitchFamily="2" charset="-122"/>
                <a:ea typeface="华文楷体" panose="02010600040101010101" pitchFamily="2" charset="-122"/>
              </a:rPr>
              <a:t>特征值，并提出了一种基于</a:t>
            </a:r>
            <a:r>
              <a:rPr lang="en-US" altLang="zh-CN" sz="2000" kern="100" dirty="0" smtClean="0">
                <a:latin typeface="华文楷体" panose="02010600040101010101" pitchFamily="2" charset="-122"/>
                <a:ea typeface="华文楷体" panose="02010600040101010101" pitchFamily="2" charset="-122"/>
              </a:rPr>
              <a:t>KNN</a:t>
            </a:r>
            <a:r>
              <a:rPr lang="zh-CN" altLang="en-US" sz="2000" kern="100" dirty="0" smtClean="0">
                <a:latin typeface="华文楷体" panose="02010600040101010101" pitchFamily="2" charset="-122"/>
                <a:ea typeface="华文楷体" panose="02010600040101010101" pitchFamily="2" charset="-122"/>
              </a:rPr>
              <a:t>和</a:t>
            </a:r>
            <a:r>
              <a:rPr lang="en-US" altLang="zh-CN" sz="2000" kern="100" dirty="0" smtClean="0">
                <a:latin typeface="华文楷体" panose="02010600040101010101" pitchFamily="2" charset="-122"/>
                <a:ea typeface="华文楷体" panose="02010600040101010101" pitchFamily="2" charset="-122"/>
              </a:rPr>
              <a:t>SVM</a:t>
            </a:r>
            <a:r>
              <a:rPr lang="zh-CN" altLang="en-US" sz="2000" kern="100" dirty="0" smtClean="0">
                <a:latin typeface="华文楷体" panose="02010600040101010101" pitchFamily="2" charset="-122"/>
                <a:ea typeface="华文楷体" panose="02010600040101010101" pitchFamily="2" charset="-122"/>
              </a:rPr>
              <a:t>相结合的分类器算法对人脸进行识别分类。</a:t>
            </a:r>
            <a:r>
              <a:rPr lang="zh-CN" altLang="en-US" sz="2000" kern="100" dirty="0">
                <a:latin typeface="华文楷体" panose="02010600040101010101" pitchFamily="2" charset="-122"/>
                <a:ea typeface="华文楷体" panose="02010600040101010101" pitchFamily="2" charset="-122"/>
              </a:rPr>
              <a:t>该系统在两个不同品牌的智能手机上进行了实时测试，结果人脸检测和识别设备的平均成功率分别为</a:t>
            </a:r>
            <a:r>
              <a:rPr lang="en-US" altLang="zh-CN" sz="2000" kern="100" dirty="0">
                <a:latin typeface="华文楷体" panose="02010600040101010101" pitchFamily="2" charset="-122"/>
                <a:ea typeface="华文楷体" panose="02010600040101010101" pitchFamily="2" charset="-122"/>
              </a:rPr>
              <a:t>95%</a:t>
            </a:r>
            <a:r>
              <a:rPr lang="zh-CN" altLang="en-US" sz="2000" kern="100" dirty="0">
                <a:latin typeface="华文楷体" panose="02010600040101010101" pitchFamily="2" charset="-122"/>
                <a:ea typeface="华文楷体" panose="02010600040101010101" pitchFamily="2" charset="-122"/>
              </a:rPr>
              <a:t>和</a:t>
            </a:r>
            <a:r>
              <a:rPr lang="en-US" altLang="zh-CN" sz="2000" kern="100" dirty="0">
                <a:latin typeface="华文楷体" panose="02010600040101010101" pitchFamily="2" charset="-122"/>
                <a:ea typeface="华文楷体" panose="02010600040101010101" pitchFamily="2" charset="-122"/>
              </a:rPr>
              <a:t>80%</a:t>
            </a:r>
            <a:r>
              <a:rPr lang="zh-CN" altLang="en-US" sz="2000" kern="100" dirty="0">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43022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351088" y="2133601"/>
            <a:ext cx="77724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spcBef>
                <a:spcPct val="20000"/>
              </a:spcBef>
            </a:pPr>
            <a:r>
              <a:rPr lang="zh-CN" altLang="en-US" sz="8000" b="1" dirty="0">
                <a:solidFill>
                  <a:srgbClr val="FF0000"/>
                </a:solidFill>
                <a:latin typeface="华文楷体" pitchFamily="2" charset="-122"/>
                <a:ea typeface="华文楷体" pitchFamily="2" charset="-122"/>
              </a:rPr>
              <a:t>  谢 谢！</a:t>
            </a:r>
          </a:p>
          <a:p>
            <a:pPr algn="ctr" eaLnBrk="1" hangingPunct="1">
              <a:spcBef>
                <a:spcPct val="20000"/>
              </a:spcBef>
            </a:pPr>
            <a:endParaRPr lang="zh-CN" altLang="en-US" sz="1000" dirty="0">
              <a:solidFill>
                <a:srgbClr val="FF0000"/>
              </a:solidFill>
              <a:latin typeface="华文楷体" pitchFamily="2" charset="-122"/>
              <a:ea typeface="华文楷体" pitchFamily="2" charset="-122"/>
            </a:endParaRPr>
          </a:p>
          <a:p>
            <a:pPr algn="ctr" eaLnBrk="1" hangingPunct="1">
              <a:spcBef>
                <a:spcPct val="20000"/>
              </a:spcBef>
            </a:pPr>
            <a:r>
              <a:rPr lang="zh-CN" altLang="en-US" sz="6000" b="1" dirty="0">
                <a:solidFill>
                  <a:srgbClr val="FF0000"/>
                </a:solidFill>
                <a:latin typeface="华文楷体" pitchFamily="2" charset="-122"/>
                <a:ea typeface="华文楷体" pitchFamily="2" charset="-122"/>
              </a:rPr>
              <a:t>敬请专家批评指正</a:t>
            </a:r>
          </a:p>
        </p:txBody>
      </p:sp>
    </p:spTree>
    <p:extLst>
      <p:ext uri="{BB962C8B-B14F-4D97-AF65-F5344CB8AC3E}">
        <p14:creationId xmlns:p14="http://schemas.microsoft.com/office/powerpoint/2010/main" val="2564387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92965" y="1122219"/>
            <a:ext cx="8896172" cy="5170646"/>
          </a:xfrm>
          <a:prstGeom prst="rect">
            <a:avLst/>
          </a:prstGeom>
        </p:spPr>
        <p:txBody>
          <a:bodyPr wrap="square">
            <a:spAutoFit/>
          </a:bodyPr>
          <a:lstStyle/>
          <a:p>
            <a:pPr>
              <a:lnSpc>
                <a:spcPct val="150000"/>
              </a:lnSpc>
            </a:pPr>
            <a:r>
              <a:rPr lang="en-US" altLang="zh-CN" sz="2000" dirty="0" smtClean="0">
                <a:latin typeface="华文楷体" panose="02010600040101010101" pitchFamily="2" charset="-122"/>
                <a:ea typeface="华文楷体" panose="02010600040101010101" pitchFamily="2" charset="-122"/>
              </a:rPr>
              <a:t>        </a:t>
            </a:r>
            <a:r>
              <a:rPr lang="zh-CN" altLang="zh-CN" sz="2000" b="1" dirty="0" smtClean="0">
                <a:latin typeface="华文楷体" panose="02010600040101010101" pitchFamily="2" charset="-122"/>
                <a:ea typeface="华文楷体" panose="02010600040101010101" pitchFamily="2" charset="-122"/>
              </a:rPr>
              <a:t>寻找</a:t>
            </a:r>
            <a:r>
              <a:rPr lang="zh-CN" altLang="zh-CN" sz="2000" b="1" dirty="0">
                <a:latin typeface="华文楷体" panose="02010600040101010101" pitchFamily="2" charset="-122"/>
                <a:ea typeface="华文楷体" panose="02010600040101010101" pitchFamily="2" charset="-122"/>
              </a:rPr>
              <a:t>一种快速有效的身份验证的方式已经成为了当务之急，因此生物特征识别技术在近几年中得到了飞速的发展。生物特征具备高度的稳定性、安全性、唯一性，成为了身份验证的最理想依据，备受广大学者们的关注和</a:t>
            </a:r>
            <a:r>
              <a:rPr lang="zh-CN" altLang="zh-CN" sz="2000" b="1" dirty="0" smtClean="0">
                <a:latin typeface="华文楷体" panose="02010600040101010101" pitchFamily="2" charset="-122"/>
                <a:ea typeface="华文楷体" panose="02010600040101010101" pitchFamily="2" charset="-122"/>
              </a:rPr>
              <a:t>研究。</a:t>
            </a:r>
            <a:r>
              <a:rPr lang="zh-CN" altLang="zh-CN" sz="2000" b="1" dirty="0">
                <a:latin typeface="华文楷体" panose="02010600040101010101" pitchFamily="2" charset="-122"/>
                <a:ea typeface="华文楷体" panose="02010600040101010101" pitchFamily="2" charset="-122"/>
              </a:rPr>
              <a:t>与其他识别方法相比</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识别由于具有其特有的优势。</a:t>
            </a:r>
            <a:r>
              <a:rPr lang="zh-CN" altLang="zh-CN" sz="2000" b="1" dirty="0" smtClean="0">
                <a:latin typeface="华文楷体" panose="02010600040101010101" pitchFamily="2" charset="-122"/>
                <a:ea typeface="华文楷体" panose="02010600040101010101" pitchFamily="2" charset="-122"/>
              </a:rPr>
              <a:t>在</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识别过程中，计算机通过</a:t>
            </a:r>
            <a:r>
              <a:rPr lang="zh-CN" altLang="zh-CN" sz="2000" b="1" dirty="0" smtClean="0">
                <a:latin typeface="华文楷体" panose="02010600040101010101" pitchFamily="2" charset="-122"/>
                <a:ea typeface="华文楷体" panose="02010600040101010101" pitchFamily="2" charset="-122"/>
              </a:rPr>
              <a:t>观察</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，学习到一些区分性的特征，通过比较后，确认个体的身份。这种识别方式</a:t>
            </a:r>
            <a:r>
              <a:rPr lang="zh-CN" altLang="zh-CN" sz="2000" b="1" dirty="0" smtClean="0">
                <a:latin typeface="华文楷体" panose="02010600040101010101" pitchFamily="2" charset="-122"/>
                <a:ea typeface="华文楷体" panose="02010600040101010101" pitchFamily="2" charset="-122"/>
              </a:rPr>
              <a:t>和</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类</a:t>
            </a:r>
            <a:r>
              <a:rPr lang="zh-CN" altLang="zh-CN" sz="2000" b="1" dirty="0">
                <a:latin typeface="华文楷体" panose="02010600040101010101" pitchFamily="2" charset="-122"/>
                <a:ea typeface="华文楷体" panose="02010600040101010101" pitchFamily="2" charset="-122"/>
              </a:rPr>
              <a:t>识别身份时使用的特征</a:t>
            </a:r>
            <a:r>
              <a:rPr lang="zh-CN" altLang="zh-CN" sz="2000" b="1" dirty="0" smtClean="0">
                <a:latin typeface="华文楷体" panose="02010600040101010101" pitchFamily="2" charset="-122"/>
                <a:ea typeface="华文楷体" panose="02010600040101010101" pitchFamily="2" charset="-122"/>
              </a:rPr>
              <a:t>类似。</a:t>
            </a:r>
            <a:r>
              <a:rPr lang="zh-CN" altLang="zh-CN" sz="2000" b="1" dirty="0">
                <a:latin typeface="华文楷体" panose="02010600040101010101" pitchFamily="2" charset="-122"/>
                <a:ea typeface="华文楷体" panose="02010600040101010101" pitchFamily="2" charset="-122"/>
              </a:rPr>
              <a:t>与指纹识别，视网膜识别，虹膜识别相比</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识别是不需要通过接触的，只需要通过照相机拍摄照片即可，可以较远距离进行实现身份确认，比较方便和</a:t>
            </a:r>
            <a:r>
              <a:rPr lang="zh-CN" altLang="zh-CN" sz="2000" b="1" dirty="0" smtClean="0">
                <a:latin typeface="华文楷体" panose="02010600040101010101" pitchFamily="2" charset="-122"/>
                <a:ea typeface="华文楷体" panose="02010600040101010101" pitchFamily="2" charset="-122"/>
              </a:rPr>
              <a:t>友好。</a:t>
            </a:r>
            <a:r>
              <a:rPr lang="zh-CN" altLang="zh-CN" sz="2000" b="1" dirty="0">
                <a:latin typeface="华文楷体" panose="02010600040101010101" pitchFamily="2" charset="-122"/>
                <a:ea typeface="华文楷体" panose="02010600040101010101" pitchFamily="2" charset="-122"/>
              </a:rPr>
              <a:t>与步态识别、手势识别相比</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识别很难被模仿和伪造，所以更加安全。最后</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图像提取的特征信息更加容易</a:t>
            </a:r>
            <a:r>
              <a:rPr lang="zh-CN" altLang="zh-CN" sz="2000" b="1" dirty="0" smtClean="0">
                <a:latin typeface="华文楷体" panose="02010600040101010101" pitchFamily="2" charset="-122"/>
                <a:ea typeface="华文楷体" panose="02010600040101010101" pitchFamily="2" charset="-122"/>
              </a:rPr>
              <a:t>存储。</a:t>
            </a:r>
            <a:r>
              <a:rPr lang="zh-CN" altLang="zh-CN" sz="2000" b="1" dirty="0">
                <a:latin typeface="华文楷体" panose="02010600040101010101" pitchFamily="2" charset="-122"/>
                <a:ea typeface="华文楷体" panose="02010600040101010101" pitchFamily="2" charset="-122"/>
              </a:rPr>
              <a:t>基于以上几点的考虑，</a:t>
            </a:r>
            <a:r>
              <a:rPr lang="zh-CN" altLang="zh-CN" sz="2000" b="1" dirty="0" smtClean="0">
                <a:latin typeface="华文楷体" panose="02010600040101010101" pitchFamily="2" charset="-122"/>
                <a:ea typeface="华文楷体" panose="02010600040101010101" pitchFamily="2" charset="-122"/>
              </a:rPr>
              <a:t>关于</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识别的一些技术更加受到了用户的喜爱与认可。</a:t>
            </a:r>
          </a:p>
        </p:txBody>
      </p:sp>
    </p:spTree>
    <p:extLst>
      <p:ext uri="{BB962C8B-B14F-4D97-AF65-F5344CB8AC3E}">
        <p14:creationId xmlns:p14="http://schemas.microsoft.com/office/powerpoint/2010/main" val="3498478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4" descr="脸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869" y="1401762"/>
            <a:ext cx="116046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descr="指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019" y="1401762"/>
            <a:ext cx="120491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手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2931" y="1401762"/>
            <a:ext cx="114141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7" descr="瞳孔"/>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8919" y="3535362"/>
            <a:ext cx="119221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手写体签名"/>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1569" y="3535362"/>
            <a:ext cx="119856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9" descr="声音"/>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1131" y="3535362"/>
            <a:ext cx="116046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脸部热量图"/>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6331" y="1401762"/>
            <a:ext cx="120491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1" descr="手部血管分布"/>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43131" y="1401762"/>
            <a:ext cx="118586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2" descr="视网膜"/>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4219" y="3535362"/>
            <a:ext cx="1179512" cy="1439863"/>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13"/>
          <p:cNvSpPr txBox="1">
            <a:spLocks noChangeArrowheads="1"/>
          </p:cNvSpPr>
          <p:nvPr/>
        </p:nvSpPr>
        <p:spPr bwMode="auto">
          <a:xfrm>
            <a:off x="2294731" y="2941637"/>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dirty="0" smtClean="0">
                <a:latin typeface="黑体" panose="02010609060101010101" pitchFamily="49" charset="-122"/>
                <a:ea typeface="黑体" panose="02010609060101010101" pitchFamily="49" charset="-122"/>
              </a:rPr>
              <a:t>人脸  </a:t>
            </a:r>
            <a:endParaRPr kumimoji="1" lang="zh-CN" altLang="en-US" sz="2000" dirty="0">
              <a:latin typeface="黑体" panose="02010609060101010101" pitchFamily="49" charset="-122"/>
              <a:ea typeface="黑体" panose="02010609060101010101" pitchFamily="49" charset="-122"/>
            </a:endParaRPr>
          </a:p>
        </p:txBody>
      </p:sp>
      <p:sp>
        <p:nvSpPr>
          <p:cNvPr id="83" name="Text Box 14"/>
          <p:cNvSpPr txBox="1">
            <a:spLocks noChangeArrowheads="1"/>
          </p:cNvSpPr>
          <p:nvPr/>
        </p:nvSpPr>
        <p:spPr bwMode="auto">
          <a:xfrm>
            <a:off x="3590131" y="2941637"/>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脸部热量图  </a:t>
            </a:r>
          </a:p>
        </p:txBody>
      </p:sp>
      <p:sp>
        <p:nvSpPr>
          <p:cNvPr id="84" name="Text Box 15"/>
          <p:cNvSpPr txBox="1">
            <a:spLocks noChangeArrowheads="1"/>
          </p:cNvSpPr>
          <p:nvPr/>
        </p:nvSpPr>
        <p:spPr bwMode="auto">
          <a:xfrm>
            <a:off x="5571331" y="2941637"/>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指纹  </a:t>
            </a:r>
          </a:p>
        </p:txBody>
      </p:sp>
      <p:sp>
        <p:nvSpPr>
          <p:cNvPr id="85" name="Text Box 16"/>
          <p:cNvSpPr txBox="1">
            <a:spLocks noChangeArrowheads="1"/>
          </p:cNvSpPr>
          <p:nvPr/>
        </p:nvSpPr>
        <p:spPr bwMode="auto">
          <a:xfrm>
            <a:off x="7171531" y="29257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手形  </a:t>
            </a:r>
          </a:p>
        </p:txBody>
      </p:sp>
      <p:sp>
        <p:nvSpPr>
          <p:cNvPr id="86" name="Text Box 17"/>
          <p:cNvSpPr txBox="1">
            <a:spLocks noChangeArrowheads="1"/>
          </p:cNvSpPr>
          <p:nvPr/>
        </p:nvSpPr>
        <p:spPr bwMode="auto">
          <a:xfrm>
            <a:off x="8238331" y="2941637"/>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手部血管分布  </a:t>
            </a:r>
          </a:p>
        </p:txBody>
      </p:sp>
      <p:sp>
        <p:nvSpPr>
          <p:cNvPr id="87" name="Text Box 18"/>
          <p:cNvSpPr txBox="1">
            <a:spLocks noChangeArrowheads="1"/>
          </p:cNvSpPr>
          <p:nvPr/>
        </p:nvSpPr>
        <p:spPr bwMode="auto">
          <a:xfrm>
            <a:off x="29805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虹膜  </a:t>
            </a:r>
          </a:p>
        </p:txBody>
      </p:sp>
      <p:sp>
        <p:nvSpPr>
          <p:cNvPr id="88" name="Text Box 19"/>
          <p:cNvSpPr txBox="1">
            <a:spLocks noChangeArrowheads="1"/>
          </p:cNvSpPr>
          <p:nvPr/>
        </p:nvSpPr>
        <p:spPr bwMode="auto">
          <a:xfrm>
            <a:off x="4656931" y="5043487"/>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视网膜  </a:t>
            </a:r>
          </a:p>
        </p:txBody>
      </p:sp>
      <p:sp>
        <p:nvSpPr>
          <p:cNvPr id="89" name="Text Box 20"/>
          <p:cNvSpPr txBox="1">
            <a:spLocks noChangeArrowheads="1"/>
          </p:cNvSpPr>
          <p:nvPr/>
        </p:nvSpPr>
        <p:spPr bwMode="auto">
          <a:xfrm>
            <a:off x="64095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签名  </a:t>
            </a:r>
          </a:p>
        </p:txBody>
      </p:sp>
      <p:sp>
        <p:nvSpPr>
          <p:cNvPr id="90" name="Text Box 21"/>
          <p:cNvSpPr txBox="1">
            <a:spLocks noChangeArrowheads="1"/>
          </p:cNvSpPr>
          <p:nvPr/>
        </p:nvSpPr>
        <p:spPr bwMode="auto">
          <a:xfrm>
            <a:off x="80097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语音  </a:t>
            </a:r>
          </a:p>
        </p:txBody>
      </p:sp>
    </p:spTree>
    <p:extLst>
      <p:ext uri="{BB962C8B-B14F-4D97-AF65-F5344CB8AC3E}">
        <p14:creationId xmlns:p14="http://schemas.microsoft.com/office/powerpoint/2010/main" val="466657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269" y="846034"/>
            <a:ext cx="8361715" cy="510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5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Clr>
                <a:srgbClr val="006600"/>
              </a:buClr>
              <a:buSzPct val="100000"/>
              <a:buNone/>
            </a:pPr>
            <a:r>
              <a:rPr lang="en-US" altLang="zh-CN" sz="2400" dirty="0" smtClean="0">
                <a:latin typeface="楷体_GB2312" charset="-122"/>
                <a:ea typeface="楷体_GB2312" charset="-122"/>
              </a:rPr>
              <a:t>    </a:t>
            </a:r>
            <a:r>
              <a:rPr lang="zh-CN" sz="2400" dirty="0" smtClean="0">
                <a:latin typeface="华文楷体" panose="02010600040101010101" pitchFamily="2" charset="-122"/>
                <a:ea typeface="华文楷体" panose="02010600040101010101" pitchFamily="2" charset="-122"/>
              </a:rPr>
              <a:t>从</a:t>
            </a:r>
            <a:r>
              <a:rPr lang="zh-CN" sz="2400" dirty="0">
                <a:latin typeface="华文楷体" panose="02010600040101010101" pitchFamily="2" charset="-122"/>
                <a:ea typeface="华文楷体" panose="02010600040101010101" pitchFamily="2" charset="-122"/>
              </a:rPr>
              <a:t>表</a:t>
            </a:r>
            <a:r>
              <a:rPr lang="zh-CN" altLang="zh-CN" sz="2400" dirty="0">
                <a:latin typeface="华文楷体" panose="02010600040101010101" pitchFamily="2" charset="-122"/>
                <a:ea typeface="华文楷体" panose="02010600040101010101" pitchFamily="2" charset="-122"/>
              </a:rPr>
              <a:t>1 </a:t>
            </a:r>
            <a:r>
              <a:rPr lang="zh-CN" sz="2400" dirty="0">
                <a:latin typeface="华文楷体" panose="02010600040101010101" pitchFamily="2" charset="-122"/>
                <a:ea typeface="华文楷体" panose="02010600040101010101" pitchFamily="2" charset="-122"/>
              </a:rPr>
              <a:t>中，我们可以看出指纹和虹膜生物特征识别技术各个方面都比较好，与指纹、虹膜相比，它们的稳定性包括性能都比较好，但指纹、虹膜识别技术需要被识别者在设备前停留、触摸，</a:t>
            </a:r>
            <a:r>
              <a:rPr lang="zh-CN" sz="2400" dirty="0" smtClean="0">
                <a:latin typeface="华文楷体" panose="02010600040101010101" pitchFamily="2" charset="-122"/>
                <a:ea typeface="华文楷体" panose="02010600040101010101" pitchFamily="2" charset="-122"/>
              </a:rPr>
              <a:t>而</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脸</a:t>
            </a:r>
            <a:r>
              <a:rPr lang="zh-CN" sz="2400" dirty="0">
                <a:latin typeface="华文楷体" panose="02010600040101010101" pitchFamily="2" charset="-122"/>
                <a:ea typeface="华文楷体" panose="02010600040101010101" pitchFamily="2" charset="-122"/>
              </a:rPr>
              <a:t>识别</a:t>
            </a:r>
            <a:r>
              <a:rPr lang="zh-CN" sz="2400" dirty="0" smtClean="0">
                <a:latin typeface="华文楷体" panose="02010600040101010101" pitchFamily="2" charset="-122"/>
                <a:ea typeface="华文楷体" panose="02010600040101010101" pitchFamily="2" charset="-122"/>
              </a:rPr>
              <a:t>只要</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经过</a:t>
            </a:r>
            <a:r>
              <a:rPr lang="zh-CN" sz="2400" dirty="0">
                <a:latin typeface="华文楷体" panose="02010600040101010101" pitchFamily="2" charset="-122"/>
                <a:ea typeface="华文楷体" panose="02010600040101010101" pitchFamily="2" charset="-122"/>
              </a:rPr>
              <a:t>摄像头，摄像头就会</a:t>
            </a:r>
            <a:r>
              <a:rPr lang="zh-CN" sz="2400" dirty="0" smtClean="0">
                <a:latin typeface="华文楷体" panose="02010600040101010101" pitchFamily="2" charset="-122"/>
                <a:ea typeface="华文楷体" panose="02010600040101010101" pitchFamily="2" charset="-122"/>
              </a:rPr>
              <a:t>将</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脸</a:t>
            </a:r>
            <a:r>
              <a:rPr lang="zh-CN" sz="2400" dirty="0">
                <a:latin typeface="华文楷体" panose="02010600040101010101" pitchFamily="2" charset="-122"/>
                <a:ea typeface="华文楷体" panose="02010600040101010101" pitchFamily="2" charset="-122"/>
              </a:rPr>
              <a:t>拍摄下来，这种识别方式适合在公共场合、</a:t>
            </a:r>
            <a:r>
              <a:rPr lang="zh-CN" sz="2400" dirty="0" smtClean="0">
                <a:latin typeface="华文楷体" panose="02010600040101010101" pitchFamily="2" charset="-122"/>
                <a:ea typeface="华文楷体" panose="02010600040101010101" pitchFamily="2" charset="-122"/>
              </a:rPr>
              <a:t>特别是</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群</a:t>
            </a:r>
            <a:r>
              <a:rPr lang="zh-CN" sz="2400" dirty="0">
                <a:latin typeface="华文楷体" panose="02010600040101010101" pitchFamily="2" charset="-122"/>
                <a:ea typeface="华文楷体" panose="02010600040101010101" pitchFamily="2" charset="-122"/>
              </a:rPr>
              <a:t>聚集处使用。</a:t>
            </a:r>
          </a:p>
          <a:p>
            <a:pPr marL="0" indent="0">
              <a:lnSpc>
                <a:spcPct val="80000"/>
              </a:lnSpc>
              <a:buClr>
                <a:srgbClr val="006600"/>
              </a:buClr>
              <a:buSzPct val="100000"/>
              <a:buNone/>
            </a:pPr>
            <a:r>
              <a:rPr lang="en-US" altLang="zh-CN" sz="2400" dirty="0" smtClean="0">
                <a:latin typeface="华文楷体" panose="02010600040101010101" pitchFamily="2" charset="-122"/>
                <a:ea typeface="华文楷体" panose="02010600040101010101" pitchFamily="2" charset="-122"/>
              </a:rPr>
              <a:t>    </a:t>
            </a:r>
            <a:r>
              <a:rPr lang="zh-CN" sz="2400" dirty="0" smtClean="0">
                <a:latin typeface="华文楷体" panose="02010600040101010101" pitchFamily="2" charset="-122"/>
                <a:ea typeface="华文楷体" panose="02010600040101010101" pitchFamily="2" charset="-122"/>
              </a:rPr>
              <a:t>与</a:t>
            </a:r>
            <a:r>
              <a:rPr lang="zh-CN" sz="2400" dirty="0">
                <a:latin typeface="华文楷体" panose="02010600040101010101" pitchFamily="2" charset="-122"/>
                <a:ea typeface="华文楷体" panose="02010600040101010101" pitchFamily="2" charset="-122"/>
              </a:rPr>
              <a:t>传统的身份鉴定手段相比，</a:t>
            </a:r>
            <a:r>
              <a:rPr lang="zh-CN" sz="2400" dirty="0" smtClean="0">
                <a:latin typeface="华文楷体" panose="02010600040101010101" pitchFamily="2" charset="-122"/>
                <a:ea typeface="华文楷体" panose="02010600040101010101" pitchFamily="2" charset="-122"/>
              </a:rPr>
              <a:t>基于</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脸</a:t>
            </a:r>
            <a:r>
              <a:rPr lang="zh-CN" sz="2400" dirty="0">
                <a:latin typeface="华文楷体" panose="02010600040101010101" pitchFamily="2" charset="-122"/>
                <a:ea typeface="华文楷体" panose="02010600040101010101" pitchFamily="2" charset="-122"/>
              </a:rPr>
              <a:t>生物特征信息的身份鉴定技术具有以下优点：</a:t>
            </a:r>
          </a:p>
          <a:p>
            <a:pPr>
              <a:lnSpc>
                <a:spcPct val="80000"/>
              </a:lnSpc>
              <a:buSzPct val="100000"/>
              <a:buFont typeface="宋体" panose="02010600030101010101" pitchFamily="2" charset="-122"/>
              <a:buNone/>
            </a:pPr>
            <a:r>
              <a:rPr lang="en-US" altLang="zh-CN" sz="2400" dirty="0" smtClean="0">
                <a:latin typeface="华文楷体" panose="02010600040101010101" pitchFamily="2" charset="-122"/>
                <a:ea typeface="华文楷体" panose="02010600040101010101" pitchFamily="2" charset="-122"/>
              </a:rPr>
              <a:t>    (1) </a:t>
            </a:r>
            <a:r>
              <a:rPr lang="zh-CN" sz="2400" dirty="0" smtClean="0">
                <a:latin typeface="华文楷体" panose="02010600040101010101" pitchFamily="2" charset="-122"/>
                <a:ea typeface="华文楷体" panose="02010600040101010101" pitchFamily="2" charset="-122"/>
              </a:rPr>
              <a:t>用户</a:t>
            </a:r>
            <a:r>
              <a:rPr lang="zh-CN" sz="2400" dirty="0">
                <a:latin typeface="华文楷体" panose="02010600040101010101" pitchFamily="2" charset="-122"/>
                <a:ea typeface="华文楷体" panose="02010600040101010101" pitchFamily="2" charset="-122"/>
              </a:rPr>
              <a:t>易接受：简单易用，对用户无特殊要求。</a:t>
            </a:r>
          </a:p>
          <a:p>
            <a:pPr>
              <a:lnSpc>
                <a:spcPct val="80000"/>
              </a:lnSpc>
              <a:buFontTx/>
              <a:buNone/>
            </a:pPr>
            <a:r>
              <a:rPr lang="en-US" altLang="zh-CN" sz="2400" dirty="0" smtClean="0">
                <a:latin typeface="华文楷体" panose="02010600040101010101" pitchFamily="2" charset="-122"/>
                <a:ea typeface="华文楷体" panose="02010600040101010101" pitchFamily="2" charset="-122"/>
              </a:rPr>
              <a:t>    (2) </a:t>
            </a:r>
            <a:r>
              <a:rPr lang="zh-CN" sz="2400" dirty="0" smtClean="0">
                <a:latin typeface="华文楷体" panose="02010600040101010101" pitchFamily="2" charset="-122"/>
                <a:ea typeface="华文楷体" panose="02010600040101010101" pitchFamily="2" charset="-122"/>
              </a:rPr>
              <a:t>防伪</a:t>
            </a:r>
            <a:r>
              <a:rPr lang="zh-CN" sz="2400" dirty="0">
                <a:latin typeface="华文楷体" panose="02010600040101010101" pitchFamily="2" charset="-122"/>
                <a:ea typeface="华文楷体" panose="02010600040101010101" pitchFamily="2" charset="-122"/>
              </a:rPr>
              <a:t>性能好：不易伪造或被盗</a:t>
            </a:r>
            <a:r>
              <a:rPr lang="zh-CN"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a:lnSpc>
                <a:spcPct val="80000"/>
              </a:lnSpc>
              <a:buFontTx/>
              <a:buNone/>
            </a:pPr>
            <a:r>
              <a:rPr lang="en-US" altLang="zh-CN" sz="2400" dirty="0" smtClean="0">
                <a:latin typeface="华文楷体" panose="02010600040101010101" pitchFamily="2" charset="-122"/>
                <a:ea typeface="华文楷体" panose="02010600040101010101" pitchFamily="2" charset="-122"/>
              </a:rPr>
              <a:t>    (3)</a:t>
            </a:r>
            <a:r>
              <a:rPr lang="zh-CN" sz="2400" dirty="0" smtClean="0">
                <a:latin typeface="华文楷体" panose="02010600040101010101" pitchFamily="2" charset="-122"/>
                <a:ea typeface="华文楷体" panose="02010600040101010101" pitchFamily="2" charset="-122"/>
              </a:rPr>
              <a:t>“随身携带”</a:t>
            </a:r>
            <a:r>
              <a:rPr lang="zh-CN" sz="2400" dirty="0">
                <a:latin typeface="华文楷体" panose="02010600040101010101" pitchFamily="2" charset="-122"/>
                <a:ea typeface="华文楷体" panose="02010600040101010101" pitchFamily="2" charset="-122"/>
              </a:rPr>
              <a:t>：不用担心遗漏或丢失，</a:t>
            </a:r>
            <a:r>
              <a:rPr lang="zh-CN" sz="2400" dirty="0" smtClean="0">
                <a:latin typeface="华文楷体" panose="02010600040101010101" pitchFamily="2" charset="-122"/>
                <a:ea typeface="华文楷体" panose="02010600040101010101" pitchFamily="2" charset="-122"/>
              </a:rPr>
              <a:t>随时随地</a:t>
            </a:r>
            <a:r>
              <a:rPr lang="zh-CN" altLang="en-US" sz="2400" dirty="0">
                <a:latin typeface="华文楷体" panose="02010600040101010101" pitchFamily="2" charset="-122"/>
                <a:ea typeface="华文楷体" panose="02010600040101010101" pitchFamily="2" charset="-122"/>
              </a:rPr>
              <a:t>可</a:t>
            </a:r>
            <a:r>
              <a:rPr lang="zh-CN" sz="2400" dirty="0" smtClean="0">
                <a:latin typeface="华文楷体" panose="02010600040101010101" pitchFamily="2" charset="-122"/>
                <a:ea typeface="华文楷体" panose="02010600040101010101" pitchFamily="2" charset="-122"/>
              </a:rPr>
              <a:t>用</a:t>
            </a:r>
            <a:r>
              <a:rPr lang="zh-CN" sz="24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801568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83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Clr>
                <a:srgbClr val="006600"/>
              </a:buClr>
              <a:buFont typeface="Wingdings" panose="05000000000000000000" pitchFamily="2" charset="2"/>
              <a:buChar char="Ø"/>
            </a:pPr>
            <a:r>
              <a:rPr lang="zh-CN" sz="2400" dirty="0">
                <a:latin typeface="华文楷体" panose="02010600040101010101" pitchFamily="2" charset="-122"/>
                <a:ea typeface="华文楷体" panose="02010600040101010101" pitchFamily="2" charset="-122"/>
              </a:rPr>
              <a:t>此外</a:t>
            </a:r>
            <a:r>
              <a:rPr 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脸</a:t>
            </a:r>
            <a:r>
              <a:rPr lang="zh-CN" sz="2400" dirty="0">
                <a:latin typeface="华文楷体" panose="02010600040101010101" pitchFamily="2" charset="-122"/>
                <a:ea typeface="华文楷体" panose="02010600040101010101" pitchFamily="2" charset="-122"/>
              </a:rPr>
              <a:t>识别还有精度较高等优点。</a:t>
            </a:r>
            <a:r>
              <a:rPr lang="zh-CN" sz="2400" dirty="0" smtClean="0">
                <a:latin typeface="华文楷体" panose="02010600040101010101" pitchFamily="2" charset="-122"/>
                <a:ea typeface="华文楷体" panose="02010600040101010101" pitchFamily="2" charset="-122"/>
              </a:rPr>
              <a:t>鉴于</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脸</a:t>
            </a:r>
            <a:r>
              <a:rPr lang="zh-CN" sz="2400" dirty="0">
                <a:latin typeface="华文楷体" panose="02010600040101010101" pitchFamily="2" charset="-122"/>
                <a:ea typeface="华文楷体" panose="02010600040101010101" pitchFamily="2" charset="-122"/>
              </a:rPr>
              <a:t>识别技术在</a:t>
            </a:r>
            <a:r>
              <a:rPr lang="zh-CN" sz="2400" dirty="0" smtClean="0">
                <a:latin typeface="华文楷体" panose="02010600040101010101" pitchFamily="2" charset="-122"/>
                <a:ea typeface="华文楷体" panose="02010600040101010101" pitchFamily="2" charset="-122"/>
              </a:rPr>
              <a:t>个</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身份</a:t>
            </a:r>
            <a:r>
              <a:rPr lang="zh-CN" sz="2400" dirty="0">
                <a:latin typeface="华文楷体" panose="02010600040101010101" pitchFamily="2" charset="-122"/>
                <a:ea typeface="华文楷体" panose="02010600040101010101" pitchFamily="2" charset="-122"/>
              </a:rPr>
              <a:t>鉴定方面的众多优点，这项技术可以在很多领域得到应用：</a:t>
            </a:r>
          </a:p>
          <a:p>
            <a:pPr>
              <a:lnSpc>
                <a:spcPct val="80000"/>
              </a:lnSpc>
              <a:buFont typeface="Wingdings" panose="05000000000000000000" pitchFamily="2" charset="2"/>
              <a:buBlip>
                <a:blip r:embed="rId2"/>
              </a:buBlip>
            </a:pPr>
            <a:r>
              <a:rPr lang="zh-CN" sz="2000" dirty="0">
                <a:latin typeface="华文楷体" panose="02010600040101010101" pitchFamily="2" charset="-122"/>
                <a:ea typeface="华文楷体" panose="02010600040101010101" pitchFamily="2" charset="-122"/>
              </a:rPr>
              <a:t>视频监视系统： 例如在机场、体育场等公共场所</a:t>
            </a:r>
            <a:r>
              <a:rPr lang="zh-CN" sz="2000" dirty="0" smtClean="0">
                <a:latin typeface="华文楷体" panose="02010600040101010101" pitchFamily="2" charset="-122"/>
                <a:ea typeface="华文楷体" panose="02010600040101010101" pitchFamily="2" charset="-122"/>
              </a:rPr>
              <a:t>对</a:t>
            </a:r>
            <a:r>
              <a:rPr lang="zh-CN" altLang="en-US" sz="2000" dirty="0" smtClean="0">
                <a:latin typeface="华文楷体" panose="02010600040101010101" pitchFamily="2" charset="-122"/>
                <a:ea typeface="华文楷体" panose="02010600040101010101" pitchFamily="2" charset="-122"/>
              </a:rPr>
              <a:t>人</a:t>
            </a:r>
            <a:r>
              <a:rPr lang="zh-CN" sz="2000" dirty="0" smtClean="0">
                <a:latin typeface="华文楷体" panose="02010600040101010101" pitchFamily="2" charset="-122"/>
                <a:ea typeface="华文楷体" panose="02010600040101010101" pitchFamily="2" charset="-122"/>
              </a:rPr>
              <a:t>群</a:t>
            </a:r>
            <a:r>
              <a:rPr lang="zh-CN" sz="2000" dirty="0">
                <a:latin typeface="华文楷体" panose="02010600040101010101" pitchFamily="2" charset="-122"/>
                <a:ea typeface="华文楷体" panose="02010600040101010101" pitchFamily="2" charset="-122"/>
              </a:rPr>
              <a:t>进行监视，以达到身份识别的目的。</a:t>
            </a:r>
          </a:p>
        </p:txBody>
      </p:sp>
      <p:pic>
        <p:nvPicPr>
          <p:cNvPr id="3" name="Picture 4" descr="QQ截图20131226093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1393" y="2939389"/>
            <a:ext cx="3106737" cy="272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8991313" y="2571882"/>
            <a:ext cx="720725" cy="1728788"/>
          </a:xfrm>
          <a:prstGeom prst="curvedLeftArrow">
            <a:avLst>
              <a:gd name="adj1" fmla="val 47974"/>
              <a:gd name="adj2" fmla="val 95947"/>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511219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sz="2000" dirty="0">
                <a:latin typeface="华文楷体" panose="02010600040101010101" pitchFamily="2" charset="-122"/>
                <a:ea typeface="华文楷体" panose="02010600040101010101" pitchFamily="2" charset="-122"/>
              </a:rPr>
              <a:t>公安刑侦破案： 通过</a:t>
            </a:r>
            <a:r>
              <a:rPr lang="zh-CN" sz="2000" dirty="0" smtClean="0">
                <a:latin typeface="华文楷体" panose="02010600040101010101" pitchFamily="2" charset="-122"/>
                <a:ea typeface="华文楷体" panose="02010600040101010101" pitchFamily="2" charset="-122"/>
              </a:rPr>
              <a:t>查询</a:t>
            </a:r>
            <a:r>
              <a:rPr lang="zh-CN" altLang="en-US" sz="2000" dirty="0" smtClean="0">
                <a:latin typeface="华文楷体" panose="02010600040101010101" pitchFamily="2" charset="-122"/>
                <a:ea typeface="华文楷体" panose="02010600040101010101" pitchFamily="2" charset="-122"/>
              </a:rPr>
              <a:t>人</a:t>
            </a:r>
            <a:r>
              <a:rPr lang="zh-CN" sz="2000" dirty="0" smtClean="0">
                <a:latin typeface="华文楷体" panose="02010600040101010101" pitchFamily="2" charset="-122"/>
                <a:ea typeface="华文楷体" panose="02010600040101010101" pitchFamily="2" charset="-122"/>
              </a:rPr>
              <a:t>像</a:t>
            </a:r>
            <a:r>
              <a:rPr lang="zh-CN" sz="2000" dirty="0">
                <a:latin typeface="华文楷体" panose="02010600040101010101" pitchFamily="2" charset="-122"/>
                <a:ea typeface="华文楷体" panose="02010600040101010101" pitchFamily="2" charset="-122"/>
              </a:rPr>
              <a:t>数据寻找数据库中是否存在</a:t>
            </a:r>
            <a:r>
              <a:rPr lang="zh-CN" sz="2000" dirty="0" smtClean="0">
                <a:latin typeface="华文楷体" panose="02010600040101010101" pitchFamily="2" charset="-122"/>
                <a:ea typeface="华文楷体" panose="02010600040101010101" pitchFamily="2" charset="-122"/>
              </a:rPr>
              <a:t>重点</a:t>
            </a:r>
            <a:r>
              <a:rPr lang="zh-CN" altLang="en-US" sz="2000" dirty="0" smtClean="0">
                <a:latin typeface="华文楷体" panose="02010600040101010101" pitchFamily="2" charset="-122"/>
                <a:ea typeface="华文楷体" panose="02010600040101010101" pitchFamily="2" charset="-122"/>
              </a:rPr>
              <a:t>人</a:t>
            </a:r>
            <a:r>
              <a:rPr lang="zh-CN" sz="2000" dirty="0" smtClean="0">
                <a:latin typeface="华文楷体" panose="02010600040101010101" pitchFamily="2" charset="-122"/>
                <a:ea typeface="华文楷体" panose="02010600040101010101" pitchFamily="2" charset="-122"/>
              </a:rPr>
              <a:t>口</a:t>
            </a:r>
            <a:r>
              <a:rPr lang="zh-CN" sz="2000" dirty="0">
                <a:latin typeface="华文楷体" panose="02010600040101010101" pitchFamily="2" charset="-122"/>
                <a:ea typeface="华文楷体" panose="02010600040101010101" pitchFamily="2" charset="-122"/>
              </a:rPr>
              <a:t>基本信息。例如在机场或车站安装系统以抓捕在逃案犯。加强交通管制；确认身份证、护照等证件的真伪；验证各类信用卡的</a:t>
            </a:r>
            <a:r>
              <a:rPr lang="zh-CN" sz="2000" dirty="0" smtClean="0">
                <a:latin typeface="华文楷体" panose="02010600040101010101" pitchFamily="2" charset="-122"/>
                <a:ea typeface="华文楷体" panose="02010600040101010101" pitchFamily="2" charset="-122"/>
              </a:rPr>
              <a:t>持卡</a:t>
            </a:r>
            <a:r>
              <a:rPr lang="zh-CN" altLang="en-US" sz="2000" dirty="0" smtClean="0">
                <a:latin typeface="华文楷体" panose="02010600040101010101" pitchFamily="2" charset="-122"/>
                <a:ea typeface="华文楷体" panose="02010600040101010101" pitchFamily="2" charset="-122"/>
              </a:rPr>
              <a:t>人</a:t>
            </a:r>
            <a:r>
              <a:rPr lang="zh-CN" sz="2000" dirty="0" smtClean="0">
                <a:latin typeface="华文楷体" panose="02010600040101010101" pitchFamily="2" charset="-122"/>
                <a:ea typeface="华文楷体" panose="02010600040101010101" pitchFamily="2" charset="-122"/>
              </a:rPr>
              <a:t>身份</a:t>
            </a:r>
            <a:r>
              <a:rPr lang="zh-CN" sz="2000" dirty="0">
                <a:latin typeface="华文楷体" panose="02010600040101010101" pitchFamily="2" charset="-122"/>
                <a:ea typeface="华文楷体" panose="02010600040101010101" pitchFamily="2" charset="-122"/>
              </a:rPr>
              <a:t>。</a:t>
            </a:r>
          </a:p>
          <a:p>
            <a:pPr>
              <a:lnSpc>
                <a:spcPct val="80000"/>
              </a:lnSpc>
              <a:buFont typeface="Wingdings" panose="05000000000000000000" pitchFamily="2" charset="2"/>
              <a:buNone/>
            </a:pPr>
            <a:endParaRPr lang="zh-CN" altLang="zh-CN" sz="2000" dirty="0">
              <a:latin typeface="楷体_GB2312" charset="-122"/>
              <a:ea typeface="楷体_GB2312" charset="-122"/>
            </a:endParaRPr>
          </a:p>
        </p:txBody>
      </p:sp>
      <p:pic>
        <p:nvPicPr>
          <p:cNvPr id="3" name="Picture 4" descr="6351768991841040481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124" y="2642392"/>
            <a:ext cx="4302125" cy="304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8969174" y="2110144"/>
            <a:ext cx="647700" cy="1800225"/>
          </a:xfrm>
          <a:prstGeom prst="curvedLeftArrow">
            <a:avLst>
              <a:gd name="adj1" fmla="val 55588"/>
              <a:gd name="adj2" fmla="val 111176"/>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83863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2530</Words>
  <Application>Microsoft Office PowerPoint</Application>
  <PresentationFormat>宽屏</PresentationFormat>
  <Paragraphs>135</Paragraphs>
  <Slides>33</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9" baseType="lpstr">
      <vt:lpstr>Adobe 仿宋 Std R</vt:lpstr>
      <vt:lpstr>Microsoft JhengHei</vt:lpstr>
      <vt:lpstr>黑体</vt:lpstr>
      <vt:lpstr>华文行楷</vt:lpstr>
      <vt:lpstr>华文楷体</vt:lpstr>
      <vt:lpstr>楷体_GB2312</vt:lpstr>
      <vt:lpstr>宋体</vt:lpstr>
      <vt:lpstr>Arial</vt:lpstr>
      <vt:lpstr>Calibri</vt:lpstr>
      <vt:lpstr>Calibri Light</vt:lpstr>
      <vt:lpstr>Script MT Bold</vt:lpstr>
      <vt:lpstr>Symbol</vt:lpstr>
      <vt:lpstr>Times New Roman</vt:lpstr>
      <vt:lpstr>Wingdings</vt:lpstr>
      <vt:lpstr>Office 主题</vt:lpstr>
      <vt:lpstr>Visio</vt:lpstr>
      <vt:lpstr>Android平台上基于人脸识别的身份认证系统的设计与实现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Android平台上基于人脸识别的身份认证系统的设计与实现</dc:title>
  <dc:creator>wangzhiyuan</dc:creator>
  <cp:lastModifiedBy>zybag</cp:lastModifiedBy>
  <cp:revision>60</cp:revision>
  <dcterms:created xsi:type="dcterms:W3CDTF">2018-05-23T03:14:24Z</dcterms:created>
  <dcterms:modified xsi:type="dcterms:W3CDTF">2018-06-01T05:31:19Z</dcterms:modified>
</cp:coreProperties>
</file>