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9" r:id="rId4"/>
    <p:sldId id="260" r:id="rId5"/>
    <p:sldId id="263" r:id="rId6"/>
    <p:sldId id="264" r:id="rId7"/>
    <p:sldId id="265" r:id="rId8"/>
    <p:sldId id="266" r:id="rId9"/>
    <p:sldId id="267" r:id="rId10"/>
    <p:sldId id="268" r:id="rId11"/>
    <p:sldId id="269" r:id="rId12"/>
    <p:sldId id="261" r:id="rId13"/>
    <p:sldId id="270" r:id="rId14"/>
    <p:sldId id="274" r:id="rId15"/>
    <p:sldId id="271" r:id="rId16"/>
    <p:sldId id="275" r:id="rId17"/>
    <p:sldId id="272" r:id="rId18"/>
    <p:sldId id="276" r:id="rId19"/>
    <p:sldId id="27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3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0AFCC2-47AD-47E2-8C10-9077C24E27FA}" type="datetimeFigureOut">
              <a:rPr lang="zh-CN" altLang="en-US" smtClean="0"/>
              <a:t>2018/5/28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891B70-D555-4435-914A-0F28114B1DCA}" type="slidenum">
              <a:rPr lang="zh-CN" altLang="en-US" smtClean="0"/>
              <a:t>‹#›</a:t>
            </a:fld>
            <a:endParaRPr lang="zh-CN" altLang="en-US"/>
          </a:p>
        </p:txBody>
      </p:sp>
    </p:spTree>
    <p:extLst>
      <p:ext uri="{BB962C8B-B14F-4D97-AF65-F5344CB8AC3E}">
        <p14:creationId xmlns:p14="http://schemas.microsoft.com/office/powerpoint/2010/main" val="3924399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5C4D43-50AA-4B76-950A-6B9C74CA98BF}" type="slidenum">
              <a:rPr lang="zh-CN" altLang="en-US" smtClean="0"/>
              <a:t>4</a:t>
            </a:fld>
            <a:endParaRPr lang="zh-CN" altLang="en-US"/>
          </a:p>
        </p:txBody>
      </p:sp>
    </p:spTree>
    <p:extLst>
      <p:ext uri="{BB962C8B-B14F-4D97-AF65-F5344CB8AC3E}">
        <p14:creationId xmlns:p14="http://schemas.microsoft.com/office/powerpoint/2010/main" val="2117790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pic>
        <p:nvPicPr>
          <p:cNvPr id="7" name="Picture 1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96" y="118394"/>
            <a:ext cx="2015067"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userDrawn="1"/>
        </p:nvSpPr>
        <p:spPr>
          <a:xfrm>
            <a:off x="2159563" y="404665"/>
            <a:ext cx="9505056" cy="64633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i="1" dirty="0" smtClean="0">
                <a:solidFill>
                  <a:srgbClr val="0070C0"/>
                </a:solidFill>
                <a:latin typeface="Adobe 仿宋 Std R" pitchFamily="18" charset="-122"/>
                <a:ea typeface="Adobe 仿宋 Std R" pitchFamily="18" charset="-122"/>
              </a:rPr>
              <a:t>Shandong University of Science and Technology</a:t>
            </a:r>
          </a:p>
          <a:p>
            <a:endParaRPr lang="zh-CN" altLang="en-US" sz="1800" dirty="0"/>
          </a:p>
        </p:txBody>
      </p:sp>
      <p:sp>
        <p:nvSpPr>
          <p:cNvPr id="9" name="TextBox 8"/>
          <p:cNvSpPr txBox="1"/>
          <p:nvPr userDrawn="1"/>
        </p:nvSpPr>
        <p:spPr>
          <a:xfrm>
            <a:off x="5327915" y="6381328"/>
            <a:ext cx="6720747" cy="369332"/>
          </a:xfrm>
          <a:prstGeom prst="rect">
            <a:avLst/>
          </a:prstGeom>
          <a:noFill/>
        </p:spPr>
        <p:txBody>
          <a:bodyPr wrap="square" rtlCol="0">
            <a:spAutoFit/>
          </a:bodyPr>
          <a:lstStyle/>
          <a:p>
            <a:r>
              <a:rPr lang="en-US" altLang="zh-CN" sz="1800" b="1" i="1" kern="1200" dirty="0" smtClean="0">
                <a:solidFill>
                  <a:srgbClr val="00B050"/>
                </a:solidFill>
                <a:latin typeface="Script MT Bold" panose="03040602040607080904" pitchFamily="66" charset="0"/>
                <a:ea typeface="楷体_GB2312" pitchFamily="49" charset="-122"/>
                <a:cs typeface="+mn-cs"/>
              </a:rPr>
              <a:t>College of Electronics, Communications and Physics</a:t>
            </a:r>
            <a:endParaRPr lang="zh-CN" altLang="en-US" sz="1800" b="1" i="1" kern="1200" dirty="0">
              <a:solidFill>
                <a:srgbClr val="00B050"/>
              </a:solidFill>
              <a:latin typeface="Script MT Bold" panose="03040602040607080904" pitchFamily="66" charset="0"/>
              <a:ea typeface="楷体_GB2312" pitchFamily="49" charset="-122"/>
              <a:cs typeface="+mn-cs"/>
            </a:endParaRPr>
          </a:p>
        </p:txBody>
      </p:sp>
    </p:spTree>
    <p:extLst>
      <p:ext uri="{BB962C8B-B14F-4D97-AF65-F5344CB8AC3E}">
        <p14:creationId xmlns:p14="http://schemas.microsoft.com/office/powerpoint/2010/main" val="36476886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bg>
      <p:bgPr>
        <a:solidFill>
          <a:schemeClr val="bg1"/>
        </a:solidFill>
        <a:effectLst/>
      </p:bgPr>
    </p:bg>
    <p:spTree>
      <p:nvGrpSpPr>
        <p:cNvPr id="1" name=""/>
        <p:cNvGrpSpPr/>
        <p:nvPr/>
      </p:nvGrpSpPr>
      <p:grpSpPr>
        <a:xfrm>
          <a:off x="0" y="0"/>
          <a:ext cx="0" cy="0"/>
          <a:chOff x="0" y="0"/>
          <a:chExt cx="0" cy="0"/>
        </a:xfrm>
      </p:grpSpPr>
      <p:pic>
        <p:nvPicPr>
          <p:cNvPr id="7" name="Picture 1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96" y="118394"/>
            <a:ext cx="2015067"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userDrawn="1"/>
        </p:nvSpPr>
        <p:spPr>
          <a:xfrm>
            <a:off x="2159563" y="404665"/>
            <a:ext cx="9505056" cy="64633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i="1" dirty="0" smtClean="0">
                <a:solidFill>
                  <a:srgbClr val="0070C0"/>
                </a:solidFill>
                <a:latin typeface="Adobe 仿宋 Std R" pitchFamily="18" charset="-122"/>
                <a:ea typeface="Adobe 仿宋 Std R" pitchFamily="18" charset="-122"/>
              </a:rPr>
              <a:t>Shandong University of Science and Technology</a:t>
            </a:r>
          </a:p>
          <a:p>
            <a:endParaRPr lang="zh-CN" altLang="en-US" sz="1800" dirty="0"/>
          </a:p>
        </p:txBody>
      </p:sp>
      <p:sp>
        <p:nvSpPr>
          <p:cNvPr id="9" name="TextBox 8"/>
          <p:cNvSpPr txBox="1"/>
          <p:nvPr userDrawn="1"/>
        </p:nvSpPr>
        <p:spPr>
          <a:xfrm>
            <a:off x="5327915" y="6381328"/>
            <a:ext cx="6720747" cy="369332"/>
          </a:xfrm>
          <a:prstGeom prst="rect">
            <a:avLst/>
          </a:prstGeom>
          <a:noFill/>
        </p:spPr>
        <p:txBody>
          <a:bodyPr wrap="square" rtlCol="0">
            <a:spAutoFit/>
          </a:bodyPr>
          <a:lstStyle/>
          <a:p>
            <a:r>
              <a:rPr lang="en-US" altLang="zh-CN" sz="1800" b="1" i="1" kern="1200" dirty="0" smtClean="0">
                <a:solidFill>
                  <a:srgbClr val="00B050"/>
                </a:solidFill>
                <a:latin typeface="Script MT Bold" panose="03040602040607080904" pitchFamily="66" charset="0"/>
                <a:ea typeface="楷体_GB2312" pitchFamily="49" charset="-122"/>
                <a:cs typeface="+mn-cs"/>
              </a:rPr>
              <a:t>College of Electronics, Communications and Physics</a:t>
            </a:r>
            <a:endParaRPr lang="zh-CN" altLang="en-US" sz="1800" b="1" i="1" kern="1200" dirty="0">
              <a:solidFill>
                <a:srgbClr val="00B050"/>
              </a:solidFill>
              <a:latin typeface="Script MT Bold" panose="03040602040607080904" pitchFamily="66" charset="0"/>
              <a:ea typeface="楷体_GB2312" pitchFamily="49" charset="-122"/>
              <a:cs typeface="+mn-cs"/>
            </a:endParaRPr>
          </a:p>
        </p:txBody>
      </p:sp>
    </p:spTree>
    <p:extLst>
      <p:ext uri="{BB962C8B-B14F-4D97-AF65-F5344CB8AC3E}">
        <p14:creationId xmlns:p14="http://schemas.microsoft.com/office/powerpoint/2010/main" val="3309005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标题幻灯片">
    <p:bg>
      <p:bgPr>
        <a:solidFill>
          <a:schemeClr val="bg1"/>
        </a:solidFill>
        <a:effectLst/>
      </p:bgPr>
    </p:bg>
    <p:spTree>
      <p:nvGrpSpPr>
        <p:cNvPr id="1" name=""/>
        <p:cNvGrpSpPr/>
        <p:nvPr/>
      </p:nvGrpSpPr>
      <p:grpSpPr>
        <a:xfrm>
          <a:off x="0" y="0"/>
          <a:ext cx="0" cy="0"/>
          <a:chOff x="0" y="0"/>
          <a:chExt cx="0" cy="0"/>
        </a:xfrm>
      </p:grpSpPr>
      <p:pic>
        <p:nvPicPr>
          <p:cNvPr id="7" name="Picture 1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96" y="118394"/>
            <a:ext cx="2015067"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userDrawn="1"/>
        </p:nvSpPr>
        <p:spPr>
          <a:xfrm>
            <a:off x="2159563" y="404665"/>
            <a:ext cx="9505056" cy="64633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i="1" dirty="0" smtClean="0">
                <a:solidFill>
                  <a:srgbClr val="0070C0"/>
                </a:solidFill>
                <a:latin typeface="Adobe 仿宋 Std R" pitchFamily="18" charset="-122"/>
                <a:ea typeface="Adobe 仿宋 Std R" pitchFamily="18" charset="-122"/>
              </a:rPr>
              <a:t>Shandong University of Science and Technology</a:t>
            </a:r>
          </a:p>
          <a:p>
            <a:endParaRPr lang="zh-CN" altLang="en-US" sz="1800" dirty="0"/>
          </a:p>
        </p:txBody>
      </p:sp>
      <p:sp>
        <p:nvSpPr>
          <p:cNvPr id="9" name="TextBox 8"/>
          <p:cNvSpPr txBox="1"/>
          <p:nvPr userDrawn="1"/>
        </p:nvSpPr>
        <p:spPr>
          <a:xfrm>
            <a:off x="5327915" y="6381328"/>
            <a:ext cx="6720747" cy="369332"/>
          </a:xfrm>
          <a:prstGeom prst="rect">
            <a:avLst/>
          </a:prstGeom>
          <a:noFill/>
        </p:spPr>
        <p:txBody>
          <a:bodyPr wrap="square" rtlCol="0">
            <a:spAutoFit/>
          </a:bodyPr>
          <a:lstStyle/>
          <a:p>
            <a:r>
              <a:rPr lang="en-US" altLang="zh-CN" sz="1800" b="1" i="1" kern="1200" dirty="0" smtClean="0">
                <a:solidFill>
                  <a:srgbClr val="00B050"/>
                </a:solidFill>
                <a:latin typeface="Script MT Bold" panose="03040602040607080904" pitchFamily="66" charset="0"/>
                <a:ea typeface="楷体_GB2312" pitchFamily="49" charset="-122"/>
                <a:cs typeface="+mn-cs"/>
              </a:rPr>
              <a:t>College of Electronics, Communications and Physics</a:t>
            </a:r>
            <a:endParaRPr lang="zh-CN" altLang="en-US" sz="1800" b="1" i="1" kern="1200" dirty="0">
              <a:solidFill>
                <a:srgbClr val="00B050"/>
              </a:solidFill>
              <a:latin typeface="Script MT Bold" panose="03040602040607080904" pitchFamily="66" charset="0"/>
              <a:ea typeface="楷体_GB2312" pitchFamily="49" charset="-122"/>
              <a:cs typeface="+mn-cs"/>
            </a:endParaRPr>
          </a:p>
        </p:txBody>
      </p:sp>
    </p:spTree>
    <p:extLst>
      <p:ext uri="{BB962C8B-B14F-4D97-AF65-F5344CB8AC3E}">
        <p14:creationId xmlns:p14="http://schemas.microsoft.com/office/powerpoint/2010/main" val="237966485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标题幻灯片">
    <p:bg>
      <p:bgPr>
        <a:solidFill>
          <a:schemeClr val="bg1"/>
        </a:solidFill>
        <a:effectLst/>
      </p:bgPr>
    </p:bg>
    <p:spTree>
      <p:nvGrpSpPr>
        <p:cNvPr id="1" name=""/>
        <p:cNvGrpSpPr/>
        <p:nvPr/>
      </p:nvGrpSpPr>
      <p:grpSpPr>
        <a:xfrm>
          <a:off x="0" y="0"/>
          <a:ext cx="0" cy="0"/>
          <a:chOff x="0" y="0"/>
          <a:chExt cx="0" cy="0"/>
        </a:xfrm>
      </p:grpSpPr>
      <p:pic>
        <p:nvPicPr>
          <p:cNvPr id="7" name="Picture 1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96" y="118394"/>
            <a:ext cx="2015067"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userDrawn="1"/>
        </p:nvSpPr>
        <p:spPr>
          <a:xfrm>
            <a:off x="2159563" y="404665"/>
            <a:ext cx="9505056" cy="64633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i="1" dirty="0" smtClean="0">
                <a:solidFill>
                  <a:srgbClr val="0070C0"/>
                </a:solidFill>
                <a:latin typeface="Adobe 仿宋 Std R" pitchFamily="18" charset="-122"/>
                <a:ea typeface="Adobe 仿宋 Std R" pitchFamily="18" charset="-122"/>
              </a:rPr>
              <a:t>Shandong University of Science and Technology</a:t>
            </a:r>
          </a:p>
          <a:p>
            <a:endParaRPr lang="zh-CN" altLang="en-US" sz="1800" dirty="0"/>
          </a:p>
        </p:txBody>
      </p:sp>
      <p:sp>
        <p:nvSpPr>
          <p:cNvPr id="9" name="TextBox 8"/>
          <p:cNvSpPr txBox="1"/>
          <p:nvPr userDrawn="1"/>
        </p:nvSpPr>
        <p:spPr>
          <a:xfrm>
            <a:off x="5327915" y="6381328"/>
            <a:ext cx="6720747" cy="369332"/>
          </a:xfrm>
          <a:prstGeom prst="rect">
            <a:avLst/>
          </a:prstGeom>
          <a:noFill/>
        </p:spPr>
        <p:txBody>
          <a:bodyPr wrap="square" rtlCol="0">
            <a:spAutoFit/>
          </a:bodyPr>
          <a:lstStyle/>
          <a:p>
            <a:r>
              <a:rPr lang="en-US" altLang="zh-CN" sz="1800" b="1" i="1" kern="1200" dirty="0" smtClean="0">
                <a:solidFill>
                  <a:srgbClr val="00B050"/>
                </a:solidFill>
                <a:latin typeface="Script MT Bold" panose="03040602040607080904" pitchFamily="66" charset="0"/>
                <a:ea typeface="楷体_GB2312" pitchFamily="49" charset="-122"/>
                <a:cs typeface="+mn-cs"/>
              </a:rPr>
              <a:t>College of Electronics, Communications and Physics</a:t>
            </a:r>
            <a:endParaRPr lang="zh-CN" altLang="en-US" sz="1800" b="1" i="1" kern="1200" dirty="0">
              <a:solidFill>
                <a:srgbClr val="00B050"/>
              </a:solidFill>
              <a:latin typeface="Script MT Bold" panose="03040602040607080904" pitchFamily="66" charset="0"/>
              <a:ea typeface="楷体_GB2312" pitchFamily="49" charset="-122"/>
              <a:cs typeface="+mn-cs"/>
            </a:endParaRPr>
          </a:p>
        </p:txBody>
      </p:sp>
    </p:spTree>
    <p:extLst>
      <p:ext uri="{BB962C8B-B14F-4D97-AF65-F5344CB8AC3E}">
        <p14:creationId xmlns:p14="http://schemas.microsoft.com/office/powerpoint/2010/main" val="629944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2018/5/28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2018/5/28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2018/5/28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2018/5/28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2018/5/28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2.gif"/><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2.gif"/><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2.gif"/><Relationship Id="rId1" Type="http://schemas.openxmlformats.org/officeDocument/2006/relationships/slideLayout" Target="../slideLayouts/slideLayout15.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7.jp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7.jp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5.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gif"/><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27401" y="2132857"/>
            <a:ext cx="9150350" cy="1626023"/>
          </a:xfrm>
          <a:prstGeom prst="rect">
            <a:avLst/>
          </a:prstGeom>
          <a:solidFill>
            <a:srgbClr val="1D77C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 name="标题 1"/>
          <p:cNvSpPr>
            <a:spLocks noGrp="1"/>
          </p:cNvSpPr>
          <p:nvPr>
            <p:ph type="ctrTitle" idx="4294967295"/>
          </p:nvPr>
        </p:nvSpPr>
        <p:spPr>
          <a:xfrm>
            <a:off x="2209800" y="2130426"/>
            <a:ext cx="7772400" cy="1470025"/>
          </a:xfrm>
        </p:spPr>
        <p:txBody>
          <a:bodyPr>
            <a:normAutofit/>
          </a:bodyPr>
          <a:lstStyle/>
          <a:p>
            <a:pPr algn="ctr"/>
            <a:r>
              <a:rPr lang="en-US" altLang="zh-CN" sz="3600" b="1" dirty="0">
                <a:latin typeface="华文楷体" panose="02010600040101010101" pitchFamily="2" charset="-122"/>
                <a:ea typeface="华文楷体" panose="02010600040101010101" pitchFamily="2" charset="-122"/>
              </a:rPr>
              <a:t>Android</a:t>
            </a:r>
            <a:r>
              <a:rPr lang="zh-CN" altLang="zh-CN" sz="3600" b="1" dirty="0">
                <a:latin typeface="华文楷体" panose="02010600040101010101" pitchFamily="2" charset="-122"/>
                <a:ea typeface="华文楷体" panose="02010600040101010101" pitchFamily="2" charset="-122"/>
              </a:rPr>
              <a:t>平台上基于人脸识别的身份认证系统的设计与实现</a:t>
            </a:r>
            <a:endParaRPr lang="zh-CN" altLang="zh-CN" sz="3600" dirty="0">
              <a:latin typeface="华文楷体" panose="02010600040101010101" pitchFamily="2" charset="-122"/>
              <a:ea typeface="华文楷体" panose="02010600040101010101" pitchFamily="2" charset="-122"/>
            </a:endParaRPr>
          </a:p>
        </p:txBody>
      </p:sp>
      <p:sp>
        <p:nvSpPr>
          <p:cNvPr id="6" name="Rectangle 3"/>
          <p:cNvSpPr>
            <a:spLocks noGrp="1" noChangeArrowheads="1"/>
          </p:cNvSpPr>
          <p:nvPr>
            <p:ph type="subTitle" idx="4294967295"/>
          </p:nvPr>
        </p:nvSpPr>
        <p:spPr>
          <a:xfrm>
            <a:off x="4223792" y="3933056"/>
            <a:ext cx="4856584" cy="1752600"/>
          </a:xfrm>
        </p:spPr>
        <p:txBody>
          <a:bodyPr/>
          <a:lstStyle/>
          <a:p>
            <a:pPr algn="l" eaLnBrk="1" hangingPunct="1"/>
            <a:r>
              <a:rPr lang="zh-CN" altLang="zh-CN" dirty="0">
                <a:latin typeface="华文行楷" pitchFamily="2" charset="-122"/>
                <a:ea typeface="华文行楷" pitchFamily="2" charset="-122"/>
              </a:rPr>
              <a:t>答 </a:t>
            </a:r>
            <a:r>
              <a:rPr lang="en-US" altLang="zh-CN" dirty="0">
                <a:latin typeface="华文行楷" pitchFamily="2" charset="-122"/>
                <a:ea typeface="华文行楷" pitchFamily="2" charset="-122"/>
              </a:rPr>
              <a:t> </a:t>
            </a:r>
            <a:r>
              <a:rPr lang="zh-CN" altLang="zh-CN" dirty="0">
                <a:latin typeface="华文行楷" pitchFamily="2" charset="-122"/>
                <a:ea typeface="华文行楷" pitchFamily="2" charset="-122"/>
              </a:rPr>
              <a:t>辩 </a:t>
            </a:r>
            <a:r>
              <a:rPr lang="en-US" altLang="zh-CN" dirty="0">
                <a:latin typeface="华文行楷" pitchFamily="2" charset="-122"/>
                <a:ea typeface="华文行楷" pitchFamily="2" charset="-122"/>
              </a:rPr>
              <a:t> </a:t>
            </a:r>
            <a:r>
              <a:rPr lang="zh-CN" altLang="zh-CN" dirty="0">
                <a:latin typeface="华文行楷" pitchFamily="2" charset="-122"/>
                <a:ea typeface="华文行楷" pitchFamily="2" charset="-122"/>
              </a:rPr>
              <a:t>人</a:t>
            </a:r>
            <a:r>
              <a:rPr lang="zh-CN" altLang="zh-CN" dirty="0" smtClean="0">
                <a:latin typeface="华文行楷" pitchFamily="2" charset="-122"/>
                <a:ea typeface="华文行楷" pitchFamily="2" charset="-122"/>
              </a:rPr>
              <a:t>：</a:t>
            </a:r>
            <a:r>
              <a:rPr lang="zh-CN" altLang="en-US" dirty="0" smtClean="0">
                <a:latin typeface="华文行楷" pitchFamily="2" charset="-122"/>
                <a:ea typeface="华文行楷" pitchFamily="2" charset="-122"/>
              </a:rPr>
              <a:t>王志远</a:t>
            </a:r>
            <a:endParaRPr lang="en-US" altLang="zh-CN" dirty="0">
              <a:latin typeface="华文行楷" pitchFamily="2" charset="-122"/>
              <a:ea typeface="华文行楷" pitchFamily="2" charset="-122"/>
            </a:endParaRPr>
          </a:p>
          <a:p>
            <a:pPr algn="l" eaLnBrk="1" hangingPunct="1"/>
            <a:r>
              <a:rPr lang="zh-CN" altLang="zh-CN" dirty="0">
                <a:latin typeface="华文行楷" pitchFamily="2" charset="-122"/>
                <a:ea typeface="华文行楷" pitchFamily="2" charset="-122"/>
              </a:rPr>
              <a:t>指导教师</a:t>
            </a:r>
            <a:r>
              <a:rPr lang="zh-CN" altLang="zh-CN" dirty="0" smtClean="0">
                <a:latin typeface="华文行楷" pitchFamily="2" charset="-122"/>
                <a:ea typeface="华文行楷" pitchFamily="2" charset="-122"/>
              </a:rPr>
              <a:t>：</a:t>
            </a:r>
            <a:r>
              <a:rPr lang="zh-CN" altLang="en-US" dirty="0" smtClean="0">
                <a:latin typeface="华文行楷" pitchFamily="2" charset="-122"/>
                <a:ea typeface="华文行楷" pitchFamily="2" charset="-122"/>
              </a:rPr>
              <a:t>刘山</a:t>
            </a:r>
            <a:endParaRPr lang="en-US" altLang="zh-CN" dirty="0">
              <a:latin typeface="华文行楷" pitchFamily="2" charset="-122"/>
              <a:ea typeface="华文行楷" pitchFamily="2" charset="-122"/>
            </a:endParaRPr>
          </a:p>
          <a:p>
            <a:pPr algn="l" eaLnBrk="1" hangingPunct="1"/>
            <a:r>
              <a:rPr lang="zh-CN" altLang="en-US" dirty="0">
                <a:latin typeface="华文行楷" pitchFamily="2" charset="-122"/>
                <a:ea typeface="华文行楷" pitchFamily="2" charset="-122"/>
              </a:rPr>
              <a:t>专        业</a:t>
            </a:r>
            <a:r>
              <a:rPr lang="zh-CN" altLang="en-US" dirty="0" smtClean="0">
                <a:latin typeface="华文行楷" pitchFamily="2" charset="-122"/>
                <a:ea typeface="华文行楷" pitchFamily="2" charset="-122"/>
              </a:rPr>
              <a:t>：电子与通信工程</a:t>
            </a:r>
            <a:endParaRPr lang="zh-CN" altLang="en-US" dirty="0">
              <a:latin typeface="华文行楷" pitchFamily="2" charset="-122"/>
              <a:ea typeface="华文行楷" pitchFamily="2" charset="-122"/>
            </a:endParaRPr>
          </a:p>
        </p:txBody>
      </p:sp>
      <p:sp>
        <p:nvSpPr>
          <p:cNvPr id="7" name="Text Box 16"/>
          <p:cNvSpPr txBox="1">
            <a:spLocks noChangeArrowheads="1"/>
          </p:cNvSpPr>
          <p:nvPr/>
        </p:nvSpPr>
        <p:spPr bwMode="auto">
          <a:xfrm>
            <a:off x="4511824" y="1253704"/>
            <a:ext cx="3098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宋体" pitchFamily="2" charset="-122"/>
                <a:ea typeface="宋体" pitchFamily="2" charset="-122"/>
              </a:defRPr>
            </a:lvl1pPr>
            <a:lvl2pPr marL="742950" indent="-285750" eaLnBrk="0" hangingPunct="0">
              <a:defRPr sz="2000">
                <a:solidFill>
                  <a:schemeClr val="tx1"/>
                </a:solidFill>
                <a:latin typeface="宋体" pitchFamily="2" charset="-122"/>
                <a:ea typeface="宋体" pitchFamily="2" charset="-122"/>
              </a:defRPr>
            </a:lvl2pPr>
            <a:lvl3pPr marL="1143000" indent="-228600" eaLnBrk="0" hangingPunct="0">
              <a:defRPr sz="2000">
                <a:solidFill>
                  <a:schemeClr val="tx1"/>
                </a:solidFill>
                <a:latin typeface="宋体" pitchFamily="2" charset="-122"/>
                <a:ea typeface="宋体" pitchFamily="2" charset="-122"/>
              </a:defRPr>
            </a:lvl3pPr>
            <a:lvl4pPr marL="1600200" indent="-228600" eaLnBrk="0" hangingPunct="0">
              <a:defRPr sz="2000">
                <a:solidFill>
                  <a:schemeClr val="tx1"/>
                </a:solidFill>
                <a:latin typeface="宋体" pitchFamily="2" charset="-122"/>
                <a:ea typeface="宋体" pitchFamily="2" charset="-122"/>
              </a:defRPr>
            </a:lvl4pPr>
            <a:lvl5pPr marL="2057400" indent="-228600" eaLnBrk="0" hangingPunct="0">
              <a:defRPr sz="20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a:solidFill>
                  <a:schemeClr val="tx1"/>
                </a:solidFill>
                <a:latin typeface="宋体" pitchFamily="2" charset="-122"/>
                <a:ea typeface="宋体" pitchFamily="2" charset="-122"/>
              </a:defRPr>
            </a:lvl9pPr>
          </a:lstStyle>
          <a:p>
            <a:pPr eaLnBrk="1" hangingPunct="1">
              <a:spcBef>
                <a:spcPct val="50000"/>
              </a:spcBef>
            </a:pPr>
            <a:r>
              <a:rPr lang="zh-CN" altLang="en-US" sz="2800" dirty="0">
                <a:latin typeface="华文行楷" pitchFamily="2" charset="-122"/>
                <a:ea typeface="华文行楷" pitchFamily="2" charset="-122"/>
              </a:rPr>
              <a:t>硕士学位论文答辩</a:t>
            </a:r>
          </a:p>
        </p:txBody>
      </p:sp>
    </p:spTree>
    <p:extLst>
      <p:ext uri="{BB962C8B-B14F-4D97-AF65-F5344CB8AC3E}">
        <p14:creationId xmlns:p14="http://schemas.microsoft.com/office/powerpoint/2010/main" val="306169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1981200" y="116601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anose="05000000000000000000" pitchFamily="2" charset="2"/>
              <a:buBlip>
                <a:blip r:embed="rId2"/>
              </a:buBlip>
            </a:pPr>
            <a:r>
              <a:rPr lang="zh-CN" altLang="en-US" sz="2000">
                <a:latin typeface="楷体_GB2312" charset="-122"/>
                <a:ea typeface="楷体_GB2312" charset="-122"/>
              </a:rPr>
              <a:t>门禁系统： 受安全保护的地区可以通过人脸识别辨识试图进入者的身份，高档小区的门禁系统以及家庭安保系统。</a:t>
            </a:r>
          </a:p>
        </p:txBody>
      </p:sp>
      <p:pic>
        <p:nvPicPr>
          <p:cNvPr id="3" name="Picture 4" descr="2008121545798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353" y="2469609"/>
            <a:ext cx="3960812" cy="2773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AutoShape 3"/>
          <p:cNvSpPr>
            <a:spLocks noChangeArrowheads="1"/>
          </p:cNvSpPr>
          <p:nvPr/>
        </p:nvSpPr>
        <p:spPr bwMode="auto">
          <a:xfrm>
            <a:off x="9062941" y="1623849"/>
            <a:ext cx="731838" cy="2089150"/>
          </a:xfrm>
          <a:prstGeom prst="curvedLeftArrow">
            <a:avLst>
              <a:gd name="adj1" fmla="val 57093"/>
              <a:gd name="adj2" fmla="val 114186"/>
              <a:gd name="adj3" fmla="val 33333"/>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3690790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1981200" y="116601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anose="05000000000000000000" pitchFamily="2" charset="2"/>
              <a:buBlip>
                <a:blip r:embed="rId2"/>
              </a:buBlip>
            </a:pPr>
            <a:r>
              <a:rPr lang="zh-CN" altLang="en-US" sz="2000" dirty="0">
                <a:latin typeface="楷体_GB2312" charset="-122"/>
                <a:ea typeface="楷体_GB2312" charset="-122"/>
              </a:rPr>
              <a:t>网络应用：利用人脸识别系统确认信用卡网络支付，以防止盗用信用卡等。</a:t>
            </a:r>
          </a:p>
        </p:txBody>
      </p:sp>
      <p:pic>
        <p:nvPicPr>
          <p:cNvPr id="3" name="Picture 4" descr="13763842867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7637" y="2452146"/>
            <a:ext cx="4332687" cy="30080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AutoShape 3"/>
          <p:cNvSpPr>
            <a:spLocks noChangeArrowheads="1"/>
          </p:cNvSpPr>
          <p:nvPr/>
        </p:nvSpPr>
        <p:spPr bwMode="auto">
          <a:xfrm>
            <a:off x="9229332" y="1660362"/>
            <a:ext cx="792163" cy="2016125"/>
          </a:xfrm>
          <a:prstGeom prst="curvedLeftArrow">
            <a:avLst>
              <a:gd name="adj1" fmla="val 50902"/>
              <a:gd name="adj2" fmla="val 101804"/>
              <a:gd name="adj3" fmla="val 33333"/>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338846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06"/>
          <p:cNvGrpSpPr>
            <a:grpSpLocks/>
          </p:cNvGrpSpPr>
          <p:nvPr/>
        </p:nvGrpSpPr>
        <p:grpSpPr bwMode="auto">
          <a:xfrm>
            <a:off x="1846982" y="1412776"/>
            <a:ext cx="8425483" cy="730250"/>
            <a:chOff x="1322" y="276"/>
            <a:chExt cx="3199" cy="460"/>
          </a:xfrm>
        </p:grpSpPr>
        <p:sp>
          <p:nvSpPr>
            <p:cNvPr id="4" name="矩形 3"/>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 name="TextBox 53"/>
            <p:cNvSpPr txBox="1">
              <a:spLocks noChangeArrowheads="1"/>
            </p:cNvSpPr>
            <p:nvPr/>
          </p:nvSpPr>
          <p:spPr bwMode="auto">
            <a:xfrm>
              <a:off x="1322" y="289"/>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zh-CN" altLang="en-US" b="1" dirty="0" smtClean="0">
                  <a:solidFill>
                    <a:schemeClr val="bg1"/>
                  </a:solidFill>
                  <a:latin typeface="华文楷体" pitchFamily="2" charset="-122"/>
                  <a:ea typeface="华文楷体" pitchFamily="2" charset="-122"/>
                </a:rPr>
                <a:t>二、</a:t>
              </a:r>
              <a:r>
                <a:rPr lang="zh-CN" altLang="en-US" b="1" dirty="0" smtClean="0">
                  <a:latin typeface="华文楷体" pitchFamily="2" charset="-122"/>
                  <a:ea typeface="华文楷体" pitchFamily="2" charset="-122"/>
                </a:rPr>
                <a:t>图像预处理算法的研究与实现</a:t>
              </a:r>
              <a:endParaRPr lang="zh-CN" altLang="en-US" b="1" dirty="0">
                <a:solidFill>
                  <a:schemeClr val="bg1"/>
                </a:solidFill>
                <a:latin typeface="华文楷体" pitchFamily="2" charset="-122"/>
                <a:ea typeface="华文楷体" pitchFamily="2" charset="-122"/>
              </a:endParaRPr>
            </a:p>
          </p:txBody>
        </p:sp>
      </p:grpSp>
      <p:sp>
        <p:nvSpPr>
          <p:cNvPr id="6" name="Rectangle 2"/>
          <p:cNvSpPr>
            <a:spLocks noGrp="1" noChangeArrowheads="1"/>
          </p:cNvSpPr>
          <p:nvPr/>
        </p:nvSpPr>
        <p:spPr bwMode="auto">
          <a:xfrm>
            <a:off x="1741918" y="258462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6600"/>
              </a:buClr>
              <a:buFont typeface="Wingdings" panose="05000000000000000000" pitchFamily="2" charset="2"/>
              <a:buChar char="Ø"/>
            </a:pPr>
            <a:r>
              <a:rPr lang="zh-CN" dirty="0">
                <a:latin typeface="楷体_GB2312" charset="-122"/>
                <a:ea typeface="楷体_GB2312" charset="-122"/>
              </a:rPr>
              <a:t>光线补偿 </a:t>
            </a:r>
          </a:p>
          <a:p>
            <a:pPr>
              <a:buFont typeface="Wingdings" panose="05000000000000000000" pitchFamily="2" charset="2"/>
              <a:buBlip>
                <a:blip r:embed="rId2"/>
              </a:buBlip>
            </a:pPr>
            <a:r>
              <a:rPr lang="zh-CN" sz="2400" dirty="0">
                <a:latin typeface="楷体_GB2312" charset="-122"/>
                <a:ea typeface="楷体_GB2312" charset="-122"/>
              </a:rPr>
              <a:t>光照变化主要表现为强度变化和角度变化。光照强度变化会导致极端光照情况的出现</a:t>
            </a:r>
            <a:r>
              <a:rPr lang="zh-CN" altLang="zh-CN" sz="2400" dirty="0">
                <a:latin typeface="楷体_GB2312" charset="-122"/>
                <a:ea typeface="楷体_GB2312" charset="-122"/>
              </a:rPr>
              <a:t>(</a:t>
            </a:r>
            <a:r>
              <a:rPr lang="zh-CN" sz="2400" dirty="0">
                <a:latin typeface="楷体_GB2312" charset="-122"/>
                <a:ea typeface="楷体_GB2312" charset="-122"/>
              </a:rPr>
              <a:t>如暗光、高光等现象的出现</a:t>
            </a:r>
            <a:r>
              <a:rPr lang="zh-CN" altLang="zh-CN" sz="2400" dirty="0">
                <a:latin typeface="楷体_GB2312" charset="-122"/>
                <a:ea typeface="楷体_GB2312" charset="-122"/>
              </a:rPr>
              <a:t>)</a:t>
            </a:r>
            <a:r>
              <a:rPr lang="zh-CN" sz="2400" dirty="0">
                <a:latin typeface="楷体_GB2312" charset="-122"/>
                <a:ea typeface="楷体_GB2312" charset="-122"/>
              </a:rPr>
              <a:t>；而光照角度变化会产生不同程度的表面明暗区，光照暗区会遮盖人脸本身的纹理信息。这两种光照变化都会对人脸图像的整体灰度分布、对人脸图像的边缘信息和人脸的彩色图像的色度空间产生很大的影响。</a:t>
            </a:r>
          </a:p>
          <a:p>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427629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1981200" y="116601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0"/>
              </a:spcBef>
              <a:buClr>
                <a:srgbClr val="006600"/>
              </a:buClr>
              <a:buFont typeface="Wingdings" panose="05000000000000000000" pitchFamily="2" charset="2"/>
              <a:buChar char="Ø"/>
            </a:pPr>
            <a:r>
              <a:rPr lang="zh-CN" altLang="en-US" dirty="0" smtClean="0">
                <a:latin typeface="宋体" panose="02010600030101010101" pitchFamily="2" charset="-122"/>
                <a:ea typeface="楷体_GB2312" charset="-122"/>
              </a:rPr>
              <a:t>灰度归一化</a:t>
            </a:r>
            <a:endParaRPr lang="zh-CN" altLang="en-US" dirty="0" smtClean="0">
              <a:latin typeface="宋体" panose="02010600030101010101" pitchFamily="2" charset="-122"/>
              <a:ea typeface="楷体_GB2312" charset="-122"/>
            </a:endParaRPr>
          </a:p>
          <a:p>
            <a:r>
              <a:rPr lang="zh-CN" altLang="zh-CN" sz="2400" dirty="0"/>
              <a:t>灰度归一化是一种经典的图像处理算法，其目的在于增强图像对比度，使图像的关键部分更清晰，让不同成像条件下拍摄的同一个人的图像保持</a:t>
            </a:r>
            <a:r>
              <a:rPr lang="zh-CN" altLang="zh-CN" sz="2400" dirty="0" smtClean="0"/>
              <a:t>一致。</a:t>
            </a:r>
            <a:r>
              <a:rPr lang="zh-CN" altLang="zh-CN" sz="2400" dirty="0"/>
              <a:t>灰度归一化算法分为两步，首先是将图像灰度化，即去除彩色信息，只保留灰度信息。转换后的灰度图与之前原始图像描述一致，不会损失一些主要轮廓信息。第二步是归一化。归一化将灰度值的变化范围缩放到</a:t>
            </a:r>
            <a:r>
              <a:rPr lang="en-US" altLang="zh-CN" sz="2400" dirty="0"/>
              <a:t>0~1</a:t>
            </a:r>
            <a:r>
              <a:rPr lang="zh-CN" altLang="zh-CN" sz="2400" dirty="0"/>
              <a:t>之间，便于后续环节计算。</a:t>
            </a:r>
          </a:p>
        </p:txBody>
      </p:sp>
    </p:spTree>
    <p:extLst>
      <p:ext uri="{BB962C8B-B14F-4D97-AF65-F5344CB8AC3E}">
        <p14:creationId xmlns:p14="http://schemas.microsoft.com/office/powerpoint/2010/main" val="405054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extLst>
              <a:ext uri="{28A0092B-C50C-407E-A947-70E740481C1C}">
                <a14:useLocalDpi xmlns:a14="http://schemas.microsoft.com/office/drawing/2010/main" val="0"/>
              </a:ext>
            </a:extLst>
          </a:blip>
          <a:stretch>
            <a:fillRect/>
          </a:stretch>
        </p:blipFill>
        <p:spPr>
          <a:xfrm>
            <a:off x="2059181" y="1119499"/>
            <a:ext cx="2811922" cy="4708733"/>
          </a:xfrm>
          <a:prstGeom prst="rect">
            <a:avLst/>
          </a:prstGeom>
        </p:spPr>
      </p:pic>
      <p:pic>
        <p:nvPicPr>
          <p:cNvPr id="3" name="图片 2"/>
          <p:cNvPicPr/>
          <p:nvPr/>
        </p:nvPicPr>
        <p:blipFill>
          <a:blip r:embed="rId3">
            <a:extLst>
              <a:ext uri="{28A0092B-C50C-407E-A947-70E740481C1C}">
                <a14:useLocalDpi xmlns:a14="http://schemas.microsoft.com/office/drawing/2010/main" val="0"/>
              </a:ext>
            </a:extLst>
          </a:blip>
          <a:stretch>
            <a:fillRect/>
          </a:stretch>
        </p:blipFill>
        <p:spPr>
          <a:xfrm>
            <a:off x="6118789" y="1119498"/>
            <a:ext cx="2760292" cy="4708733"/>
          </a:xfrm>
          <a:prstGeom prst="rect">
            <a:avLst/>
          </a:prstGeom>
        </p:spPr>
      </p:pic>
      <p:sp>
        <p:nvSpPr>
          <p:cNvPr id="4" name="右箭头 3"/>
          <p:cNvSpPr/>
          <p:nvPr/>
        </p:nvSpPr>
        <p:spPr>
          <a:xfrm>
            <a:off x="5067656" y="3123486"/>
            <a:ext cx="854579" cy="70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81768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1964109" y="116601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6600"/>
              </a:buClr>
              <a:buFont typeface="Wingdings" panose="05000000000000000000" pitchFamily="2" charset="2"/>
              <a:buChar char="Ø"/>
            </a:pPr>
            <a:r>
              <a:rPr lang="zh-CN" dirty="0">
                <a:latin typeface="楷体_GB2312" charset="-122"/>
                <a:ea typeface="楷体_GB2312" charset="-122"/>
              </a:rPr>
              <a:t>直方图均衡 </a:t>
            </a:r>
          </a:p>
          <a:p>
            <a:pPr>
              <a:buFont typeface="Wingdings" panose="05000000000000000000" pitchFamily="2" charset="2"/>
              <a:buBlip>
                <a:blip r:embed="rId2"/>
              </a:buBlip>
            </a:pPr>
            <a:r>
              <a:rPr lang="zh-CN" sz="2400" dirty="0">
                <a:latin typeface="宋体" panose="02010600030101010101" pitchFamily="2" charset="-122"/>
                <a:ea typeface="楷体_GB2312" charset="-122"/>
              </a:rPr>
              <a:t>直方图均衡化处理的主要思想是把原始图像的灰度直方图从某个比较集中的灰度区间映射到全部灰度范围内的均匀分布。简单来说，直方图均衡化就是将图像非线性拉伸，重新分配图像像素值，使得一定灰度范围内的像素数量基本相同。</a:t>
            </a:r>
          </a:p>
        </p:txBody>
      </p:sp>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6134" y="3714683"/>
            <a:ext cx="3686175" cy="177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4109" y="3716270"/>
            <a:ext cx="2276475" cy="174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2946" y="3716270"/>
            <a:ext cx="2343150"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 Box 6"/>
          <p:cNvSpPr txBox="1">
            <a:spLocks noChangeArrowheads="1"/>
          </p:cNvSpPr>
          <p:nvPr/>
        </p:nvSpPr>
        <p:spPr bwMode="auto">
          <a:xfrm>
            <a:off x="2829296" y="5592695"/>
            <a:ext cx="23034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1600">
                <a:ea typeface="楷体_GB2312" charset="-122"/>
              </a:rPr>
              <a:t>原始图像及原始直方图</a:t>
            </a:r>
          </a:p>
        </p:txBody>
      </p:sp>
      <p:sp>
        <p:nvSpPr>
          <p:cNvPr id="7" name="Text Box 7"/>
          <p:cNvSpPr txBox="1">
            <a:spLocks noChangeArrowheads="1"/>
          </p:cNvSpPr>
          <p:nvPr/>
        </p:nvSpPr>
        <p:spPr bwMode="auto">
          <a:xfrm>
            <a:off x="6690096" y="5562533"/>
            <a:ext cx="269081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1600">
                <a:ea typeface="楷体_GB2312" charset="-122"/>
              </a:rPr>
              <a:t>直方均衡化的图像及直方图</a:t>
            </a:r>
          </a:p>
        </p:txBody>
      </p:sp>
    </p:spTree>
    <p:extLst>
      <p:ext uri="{BB962C8B-B14F-4D97-AF65-F5344CB8AC3E}">
        <p14:creationId xmlns:p14="http://schemas.microsoft.com/office/powerpoint/2010/main" val="2244619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extLst>
              <a:ext uri="{28A0092B-C50C-407E-A947-70E740481C1C}">
                <a14:useLocalDpi xmlns:a14="http://schemas.microsoft.com/office/drawing/2010/main" val="0"/>
              </a:ext>
            </a:extLst>
          </a:blip>
          <a:stretch>
            <a:fillRect/>
          </a:stretch>
        </p:blipFill>
        <p:spPr>
          <a:xfrm>
            <a:off x="2059181" y="1119499"/>
            <a:ext cx="2811922" cy="4708733"/>
          </a:xfrm>
          <a:prstGeom prst="rect">
            <a:avLst/>
          </a:prstGeom>
        </p:spPr>
      </p:pic>
      <p:sp>
        <p:nvSpPr>
          <p:cNvPr id="3" name="右箭头 2"/>
          <p:cNvSpPr/>
          <p:nvPr/>
        </p:nvSpPr>
        <p:spPr>
          <a:xfrm>
            <a:off x="5067656" y="3123486"/>
            <a:ext cx="854579" cy="70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6340978" y="1119498"/>
            <a:ext cx="2837205" cy="4708733"/>
          </a:xfrm>
          <a:prstGeom prst="rect">
            <a:avLst/>
          </a:prstGeom>
        </p:spPr>
      </p:pic>
    </p:spTree>
    <p:extLst>
      <p:ext uri="{BB962C8B-B14F-4D97-AF65-F5344CB8AC3E}">
        <p14:creationId xmlns:p14="http://schemas.microsoft.com/office/powerpoint/2010/main" val="3285675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nvSpPr>
        <p:spPr bwMode="auto">
          <a:xfrm>
            <a:off x="1151086" y="1635636"/>
            <a:ext cx="8531300" cy="486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spcBef>
                <a:spcPct val="50000"/>
              </a:spcBef>
              <a:buClr>
                <a:srgbClr val="006600"/>
              </a:buClr>
              <a:buFont typeface="Wingdings" panose="05000000000000000000" pitchFamily="2" charset="2"/>
              <a:buChar char="Ø"/>
            </a:pPr>
            <a:r>
              <a:rPr lang="zh-CN" dirty="0">
                <a:latin typeface="宋体" panose="02010600030101010101" pitchFamily="2" charset="-122"/>
                <a:ea typeface="楷体_GB2312" charset="-122"/>
              </a:rPr>
              <a:t>平滑处理</a:t>
            </a:r>
          </a:p>
          <a:p>
            <a:pPr>
              <a:lnSpc>
                <a:spcPct val="80000"/>
              </a:lnSpc>
              <a:buFont typeface="Wingdings" panose="05000000000000000000" pitchFamily="2" charset="2"/>
              <a:buBlip>
                <a:blip r:embed="rId2"/>
              </a:buBlip>
            </a:pPr>
            <a:r>
              <a:rPr lang="zh-CN" sz="2400" dirty="0">
                <a:latin typeface="楷体_GB2312" charset="-122"/>
                <a:ea typeface="楷体_GB2312" charset="-122"/>
              </a:rPr>
              <a:t>人脸图像边缘也是人脸识别中的重要信息，它是基于局部特征的人脸检测与识别方法的重要依据。基于局部特征的人脸检测和识别方法是依赖于眼睛、嘴等人脸器官的几何结构特征的提取，但是人脸图像的边缘信息对光照的反应很敏感。特别是光照角度发生变化时，人脸表面纹理被阴影遮蔽，无法检测到较完整的人脸边缘，从而导致识别的错误 。</a:t>
            </a:r>
          </a:p>
        </p:txBody>
      </p:sp>
    </p:spTree>
    <p:extLst>
      <p:ext uri="{BB962C8B-B14F-4D97-AF65-F5344CB8AC3E}">
        <p14:creationId xmlns:p14="http://schemas.microsoft.com/office/powerpoint/2010/main" val="309290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extLst>
              <a:ext uri="{28A0092B-C50C-407E-A947-70E740481C1C}">
                <a14:useLocalDpi xmlns:a14="http://schemas.microsoft.com/office/drawing/2010/main" val="0"/>
              </a:ext>
            </a:extLst>
          </a:blip>
          <a:stretch>
            <a:fillRect/>
          </a:stretch>
        </p:blipFill>
        <p:spPr>
          <a:xfrm>
            <a:off x="2059181" y="1119499"/>
            <a:ext cx="2811922" cy="4708733"/>
          </a:xfrm>
          <a:prstGeom prst="rect">
            <a:avLst/>
          </a:prstGeom>
        </p:spPr>
      </p:pic>
      <p:sp>
        <p:nvSpPr>
          <p:cNvPr id="3" name="右箭头 2"/>
          <p:cNvSpPr/>
          <p:nvPr/>
        </p:nvSpPr>
        <p:spPr>
          <a:xfrm>
            <a:off x="5067656" y="3123486"/>
            <a:ext cx="854579" cy="70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p:nvPr/>
        </p:nvPicPr>
        <p:blipFill>
          <a:blip r:embed="rId3">
            <a:extLst>
              <a:ext uri="{28A0092B-C50C-407E-A947-70E740481C1C}">
                <a14:useLocalDpi xmlns:a14="http://schemas.microsoft.com/office/drawing/2010/main" val="0"/>
              </a:ext>
            </a:extLst>
          </a:blip>
          <a:stretch>
            <a:fillRect/>
          </a:stretch>
        </p:blipFill>
        <p:spPr>
          <a:xfrm>
            <a:off x="6238074" y="1119499"/>
            <a:ext cx="2803377" cy="4708733"/>
          </a:xfrm>
          <a:prstGeom prst="rect">
            <a:avLst/>
          </a:prstGeom>
        </p:spPr>
      </p:pic>
    </p:spTree>
    <p:extLst>
      <p:ext uri="{BB962C8B-B14F-4D97-AF65-F5344CB8AC3E}">
        <p14:creationId xmlns:p14="http://schemas.microsoft.com/office/powerpoint/2010/main" val="3218170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a:grpSpLocks/>
          </p:cNvGrpSpPr>
          <p:nvPr/>
        </p:nvGrpSpPr>
        <p:grpSpPr bwMode="auto">
          <a:xfrm>
            <a:off x="1846982" y="1412776"/>
            <a:ext cx="8425483" cy="730250"/>
            <a:chOff x="1322" y="276"/>
            <a:chExt cx="3199" cy="460"/>
          </a:xfrm>
        </p:grpSpPr>
        <p:sp>
          <p:nvSpPr>
            <p:cNvPr id="3" name="矩形 2"/>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TextBox 53"/>
            <p:cNvSpPr txBox="1">
              <a:spLocks noChangeArrowheads="1"/>
            </p:cNvSpPr>
            <p:nvPr/>
          </p:nvSpPr>
          <p:spPr bwMode="auto">
            <a:xfrm>
              <a:off x="1322" y="289"/>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zh-CN" altLang="en-US" b="1" dirty="0" smtClean="0">
                  <a:solidFill>
                    <a:schemeClr val="bg1"/>
                  </a:solidFill>
                  <a:latin typeface="华文楷体" pitchFamily="2" charset="-122"/>
                  <a:ea typeface="华文楷体" pitchFamily="2" charset="-122"/>
                </a:rPr>
                <a:t>三、</a:t>
              </a:r>
              <a:r>
                <a:rPr lang="zh-CN" altLang="en-US" b="1" dirty="0">
                  <a:latin typeface="华文楷体" pitchFamily="2" charset="-122"/>
                  <a:ea typeface="华文楷体" pitchFamily="2" charset="-122"/>
                </a:rPr>
                <a:t>人脸检测与识别算法的研究与实现</a:t>
              </a:r>
              <a:endParaRPr lang="zh-CN" altLang="en-US" b="1" dirty="0">
                <a:solidFill>
                  <a:schemeClr val="bg1"/>
                </a:solidFill>
                <a:latin typeface="华文楷体" pitchFamily="2" charset="-122"/>
                <a:ea typeface="华文楷体" pitchFamily="2" charset="-122"/>
              </a:endParaRPr>
            </a:p>
          </p:txBody>
        </p:sp>
      </p:grpSp>
    </p:spTree>
    <p:extLst>
      <p:ext uri="{BB962C8B-B14F-4D97-AF65-F5344CB8AC3E}">
        <p14:creationId xmlns:p14="http://schemas.microsoft.com/office/powerpoint/2010/main" val="60841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06"/>
          <p:cNvGrpSpPr>
            <a:grpSpLocks/>
          </p:cNvGrpSpPr>
          <p:nvPr/>
        </p:nvGrpSpPr>
        <p:grpSpPr bwMode="auto">
          <a:xfrm>
            <a:off x="1847528" y="1484784"/>
            <a:ext cx="8496944" cy="730250"/>
            <a:chOff x="1322" y="276"/>
            <a:chExt cx="3199" cy="460"/>
          </a:xfrm>
        </p:grpSpPr>
        <p:sp>
          <p:nvSpPr>
            <p:cNvPr id="4" name="矩形 3"/>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 name="TextBox 53"/>
            <p:cNvSpPr txBox="1">
              <a:spLocks noChangeArrowheads="1"/>
            </p:cNvSpPr>
            <p:nvPr/>
          </p:nvSpPr>
          <p:spPr bwMode="auto">
            <a:xfrm>
              <a:off x="1322" y="289"/>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zh-CN" altLang="en-US" b="1" dirty="0">
                  <a:solidFill>
                    <a:schemeClr val="bg1"/>
                  </a:solidFill>
                  <a:latin typeface="华文楷体" pitchFamily="2" charset="-122"/>
                  <a:ea typeface="华文楷体" pitchFamily="2" charset="-122"/>
                </a:rPr>
                <a:t>主要内容</a:t>
              </a:r>
            </a:p>
          </p:txBody>
        </p:sp>
      </p:grpSp>
      <p:sp>
        <p:nvSpPr>
          <p:cNvPr id="6" name="TextBox 5"/>
          <p:cNvSpPr txBox="1"/>
          <p:nvPr/>
        </p:nvSpPr>
        <p:spPr>
          <a:xfrm>
            <a:off x="1847528" y="2348880"/>
            <a:ext cx="8820472" cy="2862322"/>
          </a:xfrm>
          <a:prstGeom prst="rect">
            <a:avLst/>
          </a:prstGeom>
          <a:noFill/>
        </p:spPr>
        <p:txBody>
          <a:bodyPr wrap="square" rtlCol="0">
            <a:spAutoFit/>
          </a:bodyPr>
          <a:lstStyle/>
          <a:p>
            <a:pPr>
              <a:lnSpc>
                <a:spcPct val="150000"/>
              </a:lnSpc>
            </a:pPr>
            <a:r>
              <a:rPr lang="zh-CN" altLang="en-US" sz="2400" b="1" dirty="0">
                <a:latin typeface="华文楷体" pitchFamily="2" charset="-122"/>
                <a:ea typeface="华文楷体" pitchFamily="2" charset="-122"/>
              </a:rPr>
              <a:t>一</a:t>
            </a:r>
            <a:r>
              <a:rPr lang="zh-CN" altLang="en-US" sz="2400" b="1" dirty="0" smtClean="0">
                <a:latin typeface="华文楷体" pitchFamily="2" charset="-122"/>
                <a:ea typeface="华文楷体" pitchFamily="2" charset="-122"/>
              </a:rPr>
              <a:t>、课题研究背景及国内外现状</a:t>
            </a:r>
            <a:endParaRPr lang="en-US" altLang="zh-CN" sz="2400" b="1" dirty="0" smtClean="0">
              <a:latin typeface="华文楷体" pitchFamily="2" charset="-122"/>
              <a:ea typeface="华文楷体" pitchFamily="2" charset="-122"/>
            </a:endParaRPr>
          </a:p>
          <a:p>
            <a:pPr>
              <a:lnSpc>
                <a:spcPct val="150000"/>
              </a:lnSpc>
            </a:pPr>
            <a:r>
              <a:rPr lang="zh-CN" altLang="en-US" sz="2400" b="1" dirty="0" smtClean="0">
                <a:latin typeface="华文楷体" pitchFamily="2" charset="-122"/>
                <a:ea typeface="华文楷体" pitchFamily="2" charset="-122"/>
              </a:rPr>
              <a:t>二</a:t>
            </a:r>
            <a:r>
              <a:rPr lang="zh-CN" altLang="en-US" sz="2400" b="1" dirty="0" smtClean="0">
                <a:latin typeface="华文楷体" pitchFamily="2" charset="-122"/>
                <a:ea typeface="华文楷体" pitchFamily="2" charset="-122"/>
              </a:rPr>
              <a:t>、图像</a:t>
            </a:r>
            <a:r>
              <a:rPr lang="zh-CN" altLang="en-US" sz="2400" b="1" dirty="0" smtClean="0">
                <a:latin typeface="华文楷体" pitchFamily="2" charset="-122"/>
                <a:ea typeface="华文楷体" pitchFamily="2" charset="-122"/>
              </a:rPr>
              <a:t>预处理算法的研究与实现</a:t>
            </a:r>
            <a:endParaRPr lang="en-US" altLang="zh-CN" sz="2400" b="1" dirty="0" smtClean="0">
              <a:latin typeface="华文楷体" pitchFamily="2" charset="-122"/>
              <a:ea typeface="华文楷体" pitchFamily="2" charset="-122"/>
            </a:endParaRPr>
          </a:p>
          <a:p>
            <a:pPr>
              <a:lnSpc>
                <a:spcPct val="150000"/>
              </a:lnSpc>
            </a:pPr>
            <a:r>
              <a:rPr lang="zh-CN" altLang="en-US" sz="2400" b="1" dirty="0" smtClean="0">
                <a:latin typeface="华文楷体" pitchFamily="2" charset="-122"/>
                <a:ea typeface="华文楷体" pitchFamily="2" charset="-122"/>
              </a:rPr>
              <a:t>三、人脸检测与识别算法的研究与实现</a:t>
            </a:r>
            <a:endParaRPr lang="en-US" altLang="zh-CN" sz="2400" b="1" dirty="0" smtClean="0">
              <a:latin typeface="华文楷体" pitchFamily="2" charset="-122"/>
              <a:ea typeface="华文楷体" pitchFamily="2" charset="-122"/>
            </a:endParaRPr>
          </a:p>
          <a:p>
            <a:pPr>
              <a:lnSpc>
                <a:spcPct val="150000"/>
              </a:lnSpc>
            </a:pPr>
            <a:r>
              <a:rPr lang="zh-CN" altLang="en-US" sz="2400" b="1" dirty="0" smtClean="0">
                <a:latin typeface="华文楷体" pitchFamily="2" charset="-122"/>
                <a:ea typeface="华文楷体" pitchFamily="2" charset="-122"/>
                <a:sym typeface="Symbol"/>
              </a:rPr>
              <a:t>四、</a:t>
            </a:r>
            <a:r>
              <a:rPr lang="en-US" altLang="zh-CN" sz="2400" b="1" dirty="0" smtClean="0">
                <a:latin typeface="华文楷体" pitchFamily="2" charset="-122"/>
                <a:ea typeface="华文楷体" pitchFamily="2" charset="-122"/>
                <a:sym typeface="Symbol"/>
              </a:rPr>
              <a:t>Android</a:t>
            </a:r>
            <a:r>
              <a:rPr lang="zh-CN" altLang="en-US" sz="2400" b="1" dirty="0" smtClean="0">
                <a:latin typeface="华文楷体" pitchFamily="2" charset="-122"/>
                <a:ea typeface="华文楷体" pitchFamily="2" charset="-122"/>
                <a:sym typeface="Symbol"/>
              </a:rPr>
              <a:t>平台上系统的搭建与测试</a:t>
            </a:r>
            <a:endParaRPr lang="en-US" altLang="zh-CN" sz="2400" b="1" dirty="0">
              <a:latin typeface="华文楷体" pitchFamily="2" charset="-122"/>
              <a:ea typeface="华文楷体" pitchFamily="2" charset="-122"/>
              <a:sym typeface="Symbol"/>
            </a:endParaRPr>
          </a:p>
          <a:p>
            <a:pPr>
              <a:lnSpc>
                <a:spcPct val="150000"/>
              </a:lnSpc>
            </a:pPr>
            <a:r>
              <a:rPr lang="zh-CN" altLang="en-US" sz="2400" b="1" dirty="0">
                <a:latin typeface="华文楷体" pitchFamily="2" charset="-122"/>
                <a:ea typeface="华文楷体" pitchFamily="2" charset="-122"/>
                <a:sym typeface="Symbol"/>
              </a:rPr>
              <a:t>五、</a:t>
            </a:r>
            <a:r>
              <a:rPr lang="zh-CN" altLang="en-US" sz="2400" b="1" dirty="0" smtClean="0">
                <a:latin typeface="华文楷体" pitchFamily="2" charset="-122"/>
                <a:ea typeface="华文楷体" pitchFamily="2" charset="-122"/>
                <a:sym typeface="Symbol"/>
              </a:rPr>
              <a:t>总结与展望</a:t>
            </a:r>
            <a:endParaRPr lang="en-US" altLang="zh-CN" sz="2400" b="1" dirty="0">
              <a:latin typeface="华文楷体" pitchFamily="2" charset="-122"/>
              <a:ea typeface="华文楷体" pitchFamily="2" charset="-122"/>
              <a:sym typeface="Symbol"/>
            </a:endParaRPr>
          </a:p>
        </p:txBody>
      </p:sp>
    </p:spTree>
    <p:extLst>
      <p:ext uri="{BB962C8B-B14F-4D97-AF65-F5344CB8AC3E}">
        <p14:creationId xmlns:p14="http://schemas.microsoft.com/office/powerpoint/2010/main" val="678392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a:grpSpLocks/>
          </p:cNvGrpSpPr>
          <p:nvPr/>
        </p:nvGrpSpPr>
        <p:grpSpPr bwMode="auto">
          <a:xfrm>
            <a:off x="1846982" y="1412776"/>
            <a:ext cx="8425483" cy="730250"/>
            <a:chOff x="1322" y="276"/>
            <a:chExt cx="3199" cy="460"/>
          </a:xfrm>
        </p:grpSpPr>
        <p:sp>
          <p:nvSpPr>
            <p:cNvPr id="3" name="矩形 2"/>
            <p:cNvSpPr/>
            <p:nvPr/>
          </p:nvSpPr>
          <p:spPr>
            <a:xfrm>
              <a:off x="1322" y="276"/>
              <a:ext cx="3199" cy="460"/>
            </a:xfrm>
            <a:prstGeom prst="rect">
              <a:avLst/>
            </a:prstGeom>
            <a:gradFill>
              <a:gsLst>
                <a:gs pos="77000">
                  <a:srgbClr val="2185DF"/>
                </a:gs>
                <a:gs pos="100000">
                  <a:schemeClr val="tx2">
                    <a:lumMod val="60000"/>
                    <a:lumOff val="40000"/>
                  </a:schemeClr>
                </a:gs>
              </a:gsLst>
              <a:lin ang="5400000" scaled="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TextBox 53"/>
            <p:cNvSpPr txBox="1">
              <a:spLocks noChangeArrowheads="1"/>
            </p:cNvSpPr>
            <p:nvPr/>
          </p:nvSpPr>
          <p:spPr bwMode="auto">
            <a:xfrm>
              <a:off x="1322" y="289"/>
              <a:ext cx="31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zh-CN" altLang="en-US" b="1" dirty="0">
                  <a:solidFill>
                    <a:schemeClr val="bg1"/>
                  </a:solidFill>
                  <a:latin typeface="华文楷体" pitchFamily="2" charset="-122"/>
                  <a:ea typeface="华文楷体" pitchFamily="2" charset="-122"/>
                </a:rPr>
                <a:t>一</a:t>
              </a:r>
              <a:r>
                <a:rPr lang="zh-CN" altLang="en-US" b="1" dirty="0" smtClean="0">
                  <a:solidFill>
                    <a:schemeClr val="bg1"/>
                  </a:solidFill>
                  <a:latin typeface="华文楷体" pitchFamily="2" charset="-122"/>
                  <a:ea typeface="华文楷体" pitchFamily="2" charset="-122"/>
                </a:rPr>
                <a:t>、</a:t>
              </a:r>
              <a:r>
                <a:rPr lang="zh-CN" altLang="en-US" b="1" dirty="0">
                  <a:latin typeface="华文楷体" pitchFamily="2" charset="-122"/>
                  <a:ea typeface="华文楷体" pitchFamily="2" charset="-122"/>
                </a:rPr>
                <a:t>课题研究背景及国内外现状</a:t>
              </a:r>
              <a:endParaRPr lang="zh-CN" altLang="en-US" b="1" dirty="0">
                <a:solidFill>
                  <a:schemeClr val="bg1"/>
                </a:solidFill>
                <a:latin typeface="华文楷体" pitchFamily="2" charset="-122"/>
                <a:ea typeface="华文楷体" pitchFamily="2" charset="-122"/>
              </a:endParaRPr>
            </a:p>
          </p:txBody>
        </p:sp>
      </p:grpSp>
      <p:sp>
        <p:nvSpPr>
          <p:cNvPr id="5" name="TextBox 4"/>
          <p:cNvSpPr txBox="1"/>
          <p:nvPr/>
        </p:nvSpPr>
        <p:spPr>
          <a:xfrm>
            <a:off x="1991544" y="2132856"/>
            <a:ext cx="7992889" cy="4664995"/>
          </a:xfrm>
          <a:prstGeom prst="rect">
            <a:avLst/>
          </a:prstGeom>
          <a:noFill/>
        </p:spPr>
        <p:txBody>
          <a:bodyPr wrap="square" rtlCol="0">
            <a:spAutoFit/>
          </a:bodyPr>
          <a:lstStyle/>
          <a:p>
            <a:pPr algn="just">
              <a:lnSpc>
                <a:spcPct val="150000"/>
              </a:lnSpc>
            </a:pPr>
            <a:r>
              <a:rPr lang="en-US" altLang="zh-CN" sz="2000" b="1" dirty="0" smtClean="0">
                <a:latin typeface="华文楷体" panose="02010600040101010101" pitchFamily="2" charset="-122"/>
                <a:ea typeface="华文楷体" panose="02010600040101010101" pitchFamily="2" charset="-122"/>
              </a:rPr>
              <a:t>        </a:t>
            </a:r>
            <a:r>
              <a:rPr lang="zh-CN" altLang="zh-CN" sz="2000" b="1" dirty="0" smtClean="0">
                <a:latin typeface="华文楷体" panose="02010600040101010101" pitchFamily="2" charset="-122"/>
                <a:ea typeface="华文楷体" panose="02010600040101010101" pitchFamily="2" charset="-122"/>
              </a:rPr>
              <a:t>随着</a:t>
            </a:r>
            <a:r>
              <a:rPr lang="zh-CN" altLang="zh-CN" sz="2000" b="1" dirty="0">
                <a:latin typeface="华文楷体" panose="02010600040101010101" pitchFamily="2" charset="-122"/>
                <a:ea typeface="华文楷体" panose="02010600040101010101" pitchFamily="2" charset="-122"/>
              </a:rPr>
              <a:t>移动互联网时代的发展，各种网络账号越来越多，账号的注册、登录、支付等操作越来越频繁。由于原始的账号密码的方式呈现出很大的弊端，越来越多的账号密码让用户产生了混淆。很多账号长时间不登录就忘记了密码甚至账号，而大部分网站找回账号密码等操作需要人工核对，费时费力，给用户带来了极大的不便</a:t>
            </a:r>
            <a:r>
              <a:rPr lang="zh-CN" altLang="zh-CN" sz="2000" b="1" dirty="0" smtClean="0">
                <a:latin typeface="华文楷体" panose="02010600040101010101" pitchFamily="2" charset="-122"/>
                <a:ea typeface="华文楷体" panose="02010600040101010101" pitchFamily="2" charset="-122"/>
              </a:rPr>
              <a:t>。</a:t>
            </a:r>
            <a:r>
              <a:rPr lang="zh-CN" altLang="zh-CN" sz="2000" b="1" dirty="0">
                <a:latin typeface="华文楷体" panose="02010600040101010101" pitchFamily="2" charset="-122"/>
                <a:ea typeface="华文楷体" panose="02010600040101010101" pitchFamily="2" charset="-122"/>
              </a:rPr>
              <a:t>现在很多用户采用各种账号使用相同密码的方式，这种方式存在着很大的安全隐患，很多不法分子就是通过破解一个密码测试出其他账号的密码，例如之前的</a:t>
            </a:r>
            <a:r>
              <a:rPr lang="en-US" altLang="zh-CN" sz="2000" b="1" dirty="0">
                <a:latin typeface="华文楷体" panose="02010600040101010101" pitchFamily="2" charset="-122"/>
                <a:ea typeface="华文楷体" panose="02010600040101010101" pitchFamily="2" charset="-122"/>
              </a:rPr>
              <a:t>12306</a:t>
            </a:r>
            <a:r>
              <a:rPr lang="zh-CN" altLang="zh-CN" sz="2000" b="1" dirty="0">
                <a:latin typeface="华文楷体" panose="02010600040101010101" pitchFamily="2" charset="-122"/>
                <a:ea typeface="华文楷体" panose="02010600040101010101" pitchFamily="2" charset="-122"/>
              </a:rPr>
              <a:t>账号密码泄露事件，一旦账号密码泄露，会导致用户财产损失、隐私泄露。</a:t>
            </a:r>
          </a:p>
          <a:p>
            <a:pPr algn="just">
              <a:lnSpc>
                <a:spcPct val="150000"/>
              </a:lnSpc>
            </a:pPr>
            <a:endParaRPr lang="zh-CN" altLang="en-US" sz="20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90654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92965" y="1122219"/>
            <a:ext cx="8896172" cy="5170646"/>
          </a:xfrm>
          <a:prstGeom prst="rect">
            <a:avLst/>
          </a:prstGeom>
        </p:spPr>
        <p:txBody>
          <a:bodyPr wrap="square">
            <a:spAutoFit/>
          </a:bodyPr>
          <a:lstStyle/>
          <a:p>
            <a:pPr>
              <a:lnSpc>
                <a:spcPct val="150000"/>
              </a:lnSpc>
            </a:pPr>
            <a:r>
              <a:rPr lang="en-US" altLang="zh-CN" sz="2000" dirty="0" smtClean="0">
                <a:latin typeface="华文楷体" panose="02010600040101010101" pitchFamily="2" charset="-122"/>
                <a:ea typeface="华文楷体" panose="02010600040101010101" pitchFamily="2" charset="-122"/>
              </a:rPr>
              <a:t>        </a:t>
            </a:r>
            <a:r>
              <a:rPr lang="zh-CN" altLang="zh-CN" sz="2000" b="1" dirty="0" smtClean="0">
                <a:latin typeface="华文楷体" panose="02010600040101010101" pitchFamily="2" charset="-122"/>
                <a:ea typeface="华文楷体" panose="02010600040101010101" pitchFamily="2" charset="-122"/>
              </a:rPr>
              <a:t>寻找</a:t>
            </a:r>
            <a:r>
              <a:rPr lang="zh-CN" altLang="zh-CN" sz="2000" b="1" dirty="0">
                <a:latin typeface="华文楷体" panose="02010600040101010101" pitchFamily="2" charset="-122"/>
                <a:ea typeface="华文楷体" panose="02010600040101010101" pitchFamily="2" charset="-122"/>
              </a:rPr>
              <a:t>一种快速有效的身份验证的方式已经成为了当务之急，因此生物特征识别技术在近几年中得到了飞速的发展。生物特征具备高度的稳定性、安全性、唯一性，成为了身份验证的最理想依据，备受广大学者们的关注和</a:t>
            </a:r>
            <a:r>
              <a:rPr lang="zh-CN" altLang="zh-CN" sz="2000" b="1" dirty="0" smtClean="0">
                <a:latin typeface="华文楷体" panose="02010600040101010101" pitchFamily="2" charset="-122"/>
                <a:ea typeface="华文楷体" panose="02010600040101010101" pitchFamily="2" charset="-122"/>
              </a:rPr>
              <a:t>研究。</a:t>
            </a:r>
            <a:r>
              <a:rPr lang="zh-CN" altLang="zh-CN" sz="2000" b="1" dirty="0">
                <a:latin typeface="华文楷体" panose="02010600040101010101" pitchFamily="2" charset="-122"/>
                <a:ea typeface="华文楷体" panose="02010600040101010101" pitchFamily="2" charset="-122"/>
              </a:rPr>
              <a:t>与其他识别方法相比，人脸识别由于具有其特有的优势。在人脸识别过程中，计算机通过观察人脸，学习到一些区分性的特征，通过比较后，确认个体的身份。这种识别方式和人类识别身份时使用的特征</a:t>
            </a:r>
            <a:r>
              <a:rPr lang="zh-CN" altLang="zh-CN" sz="2000" b="1" dirty="0" smtClean="0">
                <a:latin typeface="华文楷体" panose="02010600040101010101" pitchFamily="2" charset="-122"/>
                <a:ea typeface="华文楷体" panose="02010600040101010101" pitchFamily="2" charset="-122"/>
              </a:rPr>
              <a:t>类似。</a:t>
            </a:r>
            <a:r>
              <a:rPr lang="zh-CN" altLang="zh-CN" sz="2000" b="1" dirty="0">
                <a:latin typeface="华文楷体" panose="02010600040101010101" pitchFamily="2" charset="-122"/>
                <a:ea typeface="华文楷体" panose="02010600040101010101" pitchFamily="2" charset="-122"/>
              </a:rPr>
              <a:t>与指纹识别，视网膜识别，虹膜识别相比，人脸识别是不需要通过接触的，只需要通过照相机拍摄照片即可，可以较远距离进行实现身份确认，比较方便和</a:t>
            </a:r>
            <a:r>
              <a:rPr lang="zh-CN" altLang="zh-CN" sz="2000" b="1" dirty="0" smtClean="0">
                <a:latin typeface="华文楷体" panose="02010600040101010101" pitchFamily="2" charset="-122"/>
                <a:ea typeface="华文楷体" panose="02010600040101010101" pitchFamily="2" charset="-122"/>
              </a:rPr>
              <a:t>友好。</a:t>
            </a:r>
            <a:r>
              <a:rPr lang="zh-CN" altLang="zh-CN" sz="2000" b="1" dirty="0">
                <a:latin typeface="华文楷体" panose="02010600040101010101" pitchFamily="2" charset="-122"/>
                <a:ea typeface="华文楷体" panose="02010600040101010101" pitchFamily="2" charset="-122"/>
              </a:rPr>
              <a:t>与步态识别、手势识别相比，人脸识别很难被模仿和伪造，所以更加安全。最后，人脸图像提取的特征信息更加容易</a:t>
            </a:r>
            <a:r>
              <a:rPr lang="zh-CN" altLang="zh-CN" sz="2000" b="1" dirty="0" smtClean="0">
                <a:latin typeface="华文楷体" panose="02010600040101010101" pitchFamily="2" charset="-122"/>
                <a:ea typeface="华文楷体" panose="02010600040101010101" pitchFamily="2" charset="-122"/>
              </a:rPr>
              <a:t>存储。</a:t>
            </a:r>
            <a:r>
              <a:rPr lang="zh-CN" altLang="zh-CN" sz="2000" b="1" dirty="0">
                <a:latin typeface="华文楷体" panose="02010600040101010101" pitchFamily="2" charset="-122"/>
                <a:ea typeface="华文楷体" panose="02010600040101010101" pitchFamily="2" charset="-122"/>
              </a:rPr>
              <a:t>基于以上几点的考虑，关于人脸识别的一些技术更加受到了用户的喜爱与认可。</a:t>
            </a:r>
          </a:p>
        </p:txBody>
      </p:sp>
    </p:spTree>
    <p:extLst>
      <p:ext uri="{BB962C8B-B14F-4D97-AF65-F5344CB8AC3E}">
        <p14:creationId xmlns:p14="http://schemas.microsoft.com/office/powerpoint/2010/main" val="3498478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4" descr="脸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869" y="1401762"/>
            <a:ext cx="1160462" cy="1439863"/>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5" descr="指纹"/>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019" y="1401762"/>
            <a:ext cx="1204912" cy="1439863"/>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6" descr="手形"/>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2931" y="1401762"/>
            <a:ext cx="1141413" cy="1439863"/>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7" descr="瞳孔"/>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8919" y="3535362"/>
            <a:ext cx="1192212" cy="1439863"/>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8" descr="手写体签名"/>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1569" y="3535362"/>
            <a:ext cx="1198562" cy="1439863"/>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9" descr="声音"/>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1131" y="3535362"/>
            <a:ext cx="1160463" cy="1439863"/>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10" descr="脸部热量图"/>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66331" y="1401762"/>
            <a:ext cx="1204913" cy="1439863"/>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1" descr="手部血管分布"/>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43131" y="1401762"/>
            <a:ext cx="1185863" cy="1439863"/>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12" descr="视网膜"/>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44219" y="3535362"/>
            <a:ext cx="1179512" cy="1439863"/>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13"/>
          <p:cNvSpPr txBox="1">
            <a:spLocks noChangeArrowheads="1"/>
          </p:cNvSpPr>
          <p:nvPr/>
        </p:nvSpPr>
        <p:spPr bwMode="auto">
          <a:xfrm>
            <a:off x="2294731" y="2941637"/>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人脸  </a:t>
            </a:r>
          </a:p>
        </p:txBody>
      </p:sp>
      <p:sp>
        <p:nvSpPr>
          <p:cNvPr id="83" name="Text Box 14"/>
          <p:cNvSpPr txBox="1">
            <a:spLocks noChangeArrowheads="1"/>
          </p:cNvSpPr>
          <p:nvPr/>
        </p:nvSpPr>
        <p:spPr bwMode="auto">
          <a:xfrm>
            <a:off x="3590131" y="2941637"/>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脸部热量图  </a:t>
            </a:r>
          </a:p>
        </p:txBody>
      </p:sp>
      <p:sp>
        <p:nvSpPr>
          <p:cNvPr id="84" name="Text Box 15"/>
          <p:cNvSpPr txBox="1">
            <a:spLocks noChangeArrowheads="1"/>
          </p:cNvSpPr>
          <p:nvPr/>
        </p:nvSpPr>
        <p:spPr bwMode="auto">
          <a:xfrm>
            <a:off x="5571331" y="2941637"/>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指纹  </a:t>
            </a:r>
          </a:p>
        </p:txBody>
      </p:sp>
      <p:sp>
        <p:nvSpPr>
          <p:cNvPr id="85" name="Text Box 16"/>
          <p:cNvSpPr txBox="1">
            <a:spLocks noChangeArrowheads="1"/>
          </p:cNvSpPr>
          <p:nvPr/>
        </p:nvSpPr>
        <p:spPr bwMode="auto">
          <a:xfrm>
            <a:off x="7171531" y="2925762"/>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手形  </a:t>
            </a:r>
          </a:p>
        </p:txBody>
      </p:sp>
      <p:sp>
        <p:nvSpPr>
          <p:cNvPr id="86" name="Text Box 17"/>
          <p:cNvSpPr txBox="1">
            <a:spLocks noChangeArrowheads="1"/>
          </p:cNvSpPr>
          <p:nvPr/>
        </p:nvSpPr>
        <p:spPr bwMode="auto">
          <a:xfrm>
            <a:off x="8238331" y="2941637"/>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手部血管分布  </a:t>
            </a:r>
          </a:p>
        </p:txBody>
      </p:sp>
      <p:sp>
        <p:nvSpPr>
          <p:cNvPr id="87" name="Text Box 18"/>
          <p:cNvSpPr txBox="1">
            <a:spLocks noChangeArrowheads="1"/>
          </p:cNvSpPr>
          <p:nvPr/>
        </p:nvSpPr>
        <p:spPr bwMode="auto">
          <a:xfrm>
            <a:off x="2980531" y="5059362"/>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虹膜  </a:t>
            </a:r>
          </a:p>
        </p:txBody>
      </p:sp>
      <p:sp>
        <p:nvSpPr>
          <p:cNvPr id="88" name="Text Box 19"/>
          <p:cNvSpPr txBox="1">
            <a:spLocks noChangeArrowheads="1"/>
          </p:cNvSpPr>
          <p:nvPr/>
        </p:nvSpPr>
        <p:spPr bwMode="auto">
          <a:xfrm>
            <a:off x="4656931" y="5043487"/>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视网膜  </a:t>
            </a:r>
          </a:p>
        </p:txBody>
      </p:sp>
      <p:sp>
        <p:nvSpPr>
          <p:cNvPr id="89" name="Text Box 20"/>
          <p:cNvSpPr txBox="1">
            <a:spLocks noChangeArrowheads="1"/>
          </p:cNvSpPr>
          <p:nvPr/>
        </p:nvSpPr>
        <p:spPr bwMode="auto">
          <a:xfrm>
            <a:off x="6409531" y="5059362"/>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签名  </a:t>
            </a:r>
          </a:p>
        </p:txBody>
      </p:sp>
      <p:sp>
        <p:nvSpPr>
          <p:cNvPr id="90" name="Text Box 21"/>
          <p:cNvSpPr txBox="1">
            <a:spLocks noChangeArrowheads="1"/>
          </p:cNvSpPr>
          <p:nvPr/>
        </p:nvSpPr>
        <p:spPr bwMode="auto">
          <a:xfrm>
            <a:off x="8009731" y="5059362"/>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a:spcBef>
                <a:spcPct val="50000"/>
              </a:spcBef>
            </a:pPr>
            <a:r>
              <a:rPr kumimoji="1" lang="zh-CN" altLang="en-US" sz="2000">
                <a:latin typeface="黑体" panose="02010609060101010101" pitchFamily="49" charset="-122"/>
                <a:ea typeface="黑体" panose="02010609060101010101" pitchFamily="49" charset="-122"/>
              </a:rPr>
              <a:t>语音  </a:t>
            </a:r>
          </a:p>
        </p:txBody>
      </p:sp>
    </p:spTree>
    <p:extLst>
      <p:ext uri="{BB962C8B-B14F-4D97-AF65-F5344CB8AC3E}">
        <p14:creationId xmlns:p14="http://schemas.microsoft.com/office/powerpoint/2010/main" val="466657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6269" y="846034"/>
            <a:ext cx="8361715" cy="5108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15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1981200" y="116601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Clr>
                <a:srgbClr val="006600"/>
              </a:buClr>
              <a:buSzPct val="100000"/>
              <a:buNone/>
            </a:pPr>
            <a:r>
              <a:rPr lang="en-US" altLang="zh-CN" sz="2400" dirty="0" smtClean="0">
                <a:latin typeface="楷体_GB2312" charset="-122"/>
                <a:ea typeface="楷体_GB2312" charset="-122"/>
              </a:rPr>
              <a:t>    </a:t>
            </a:r>
            <a:r>
              <a:rPr lang="zh-CN" sz="2400" dirty="0" smtClean="0">
                <a:latin typeface="宋体" panose="02010600030101010101" pitchFamily="2" charset="-122"/>
                <a:ea typeface="宋体" panose="02010600030101010101" pitchFamily="2" charset="-122"/>
              </a:rPr>
              <a:t>从</a:t>
            </a:r>
            <a:r>
              <a:rPr lang="zh-CN" sz="2400" dirty="0">
                <a:latin typeface="宋体" panose="02010600030101010101" pitchFamily="2" charset="-122"/>
                <a:ea typeface="宋体" panose="02010600030101010101" pitchFamily="2" charset="-122"/>
              </a:rPr>
              <a:t>表</a:t>
            </a:r>
            <a:r>
              <a:rPr lang="zh-CN" altLang="zh-CN" sz="2400" dirty="0">
                <a:latin typeface="宋体" panose="02010600030101010101" pitchFamily="2" charset="-122"/>
                <a:ea typeface="宋体" panose="02010600030101010101" pitchFamily="2" charset="-122"/>
              </a:rPr>
              <a:t>1 </a:t>
            </a:r>
            <a:r>
              <a:rPr lang="zh-CN" sz="2400" dirty="0">
                <a:latin typeface="宋体" panose="02010600030101010101" pitchFamily="2" charset="-122"/>
                <a:ea typeface="宋体" panose="02010600030101010101" pitchFamily="2" charset="-122"/>
              </a:rPr>
              <a:t>中，我们可以看出指纹和虹膜生物特征识别技术各个方面都比较好，与指纹、虹膜相比，它们的稳定性包括性能都比较好，但指纹、虹膜识别技术需要被识别者在设备前停留、触摸，而人脸识别只要人经过摄像头，摄像头就会将人脸拍摄下来，这种识别方式适合在公共场合、特别是人群聚集处使用。</a:t>
            </a:r>
          </a:p>
          <a:p>
            <a:pPr marL="0" indent="0">
              <a:lnSpc>
                <a:spcPct val="80000"/>
              </a:lnSpc>
              <a:buClr>
                <a:srgbClr val="006600"/>
              </a:buClr>
              <a:buSzPct val="100000"/>
              <a:buNone/>
            </a:pPr>
            <a:r>
              <a:rPr lang="en-US" altLang="zh-CN" sz="2400" dirty="0" smtClean="0">
                <a:latin typeface="宋体" panose="02010600030101010101" pitchFamily="2" charset="-122"/>
                <a:ea typeface="宋体" panose="02010600030101010101" pitchFamily="2" charset="-122"/>
              </a:rPr>
              <a:t>    </a:t>
            </a:r>
            <a:r>
              <a:rPr lang="zh-CN" sz="2400" dirty="0" smtClean="0">
                <a:latin typeface="宋体" panose="02010600030101010101" pitchFamily="2" charset="-122"/>
                <a:ea typeface="宋体" panose="02010600030101010101" pitchFamily="2" charset="-122"/>
              </a:rPr>
              <a:t>与</a:t>
            </a:r>
            <a:r>
              <a:rPr lang="zh-CN" sz="2400" dirty="0">
                <a:latin typeface="宋体" panose="02010600030101010101" pitchFamily="2" charset="-122"/>
                <a:ea typeface="宋体" panose="02010600030101010101" pitchFamily="2" charset="-122"/>
              </a:rPr>
              <a:t>传统的身份鉴定手段相比，基于人脸生物特征信息的身份鉴定技术具有以下优点：</a:t>
            </a:r>
          </a:p>
          <a:p>
            <a:pPr>
              <a:lnSpc>
                <a:spcPct val="80000"/>
              </a:lnSpc>
              <a:buSzPct val="100000"/>
              <a:buFont typeface="宋体" panose="02010600030101010101" pitchFamily="2" charset="-122"/>
              <a:buNone/>
            </a:pPr>
            <a:r>
              <a:rPr lang="en-US" altLang="zh-CN" sz="2400" dirty="0" smtClean="0">
                <a:latin typeface="宋体" panose="02010600030101010101" pitchFamily="2" charset="-122"/>
                <a:ea typeface="宋体" panose="02010600030101010101" pitchFamily="2" charset="-122"/>
              </a:rPr>
              <a:t>    (1) </a:t>
            </a:r>
            <a:r>
              <a:rPr lang="zh-CN" sz="2400" dirty="0" smtClean="0">
                <a:latin typeface="宋体" panose="02010600030101010101" pitchFamily="2" charset="-122"/>
                <a:ea typeface="宋体" panose="02010600030101010101" pitchFamily="2" charset="-122"/>
              </a:rPr>
              <a:t>用户</a:t>
            </a:r>
            <a:r>
              <a:rPr lang="zh-CN" sz="2400" dirty="0">
                <a:latin typeface="宋体" panose="02010600030101010101" pitchFamily="2" charset="-122"/>
                <a:ea typeface="宋体" panose="02010600030101010101" pitchFamily="2" charset="-122"/>
              </a:rPr>
              <a:t>易接受：简单易用，对用户无特殊要求。</a:t>
            </a:r>
          </a:p>
          <a:p>
            <a:pPr>
              <a:lnSpc>
                <a:spcPct val="80000"/>
              </a:lnSpc>
              <a:buFontTx/>
              <a:buNone/>
            </a:pPr>
            <a:r>
              <a:rPr lang="en-US" altLang="zh-CN" sz="2400" dirty="0" smtClean="0">
                <a:latin typeface="宋体" panose="02010600030101010101" pitchFamily="2" charset="-122"/>
                <a:ea typeface="宋体" panose="02010600030101010101" pitchFamily="2" charset="-122"/>
              </a:rPr>
              <a:t>    (2) </a:t>
            </a:r>
            <a:r>
              <a:rPr lang="zh-CN" sz="2400" dirty="0" smtClean="0">
                <a:latin typeface="宋体" panose="02010600030101010101" pitchFamily="2" charset="-122"/>
                <a:ea typeface="宋体" panose="02010600030101010101" pitchFamily="2" charset="-122"/>
              </a:rPr>
              <a:t>防伪</a:t>
            </a:r>
            <a:r>
              <a:rPr lang="zh-CN" sz="2400" dirty="0">
                <a:latin typeface="宋体" panose="02010600030101010101" pitchFamily="2" charset="-122"/>
                <a:ea typeface="宋体" panose="02010600030101010101" pitchFamily="2" charset="-122"/>
              </a:rPr>
              <a:t>性能好：不易伪造或被盗</a:t>
            </a:r>
            <a:r>
              <a:rPr lang="zh-CN"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a:lnSpc>
                <a:spcPct val="80000"/>
              </a:lnSpc>
              <a:buFontTx/>
              <a:buNone/>
            </a:pPr>
            <a:r>
              <a:rPr lang="en-US" altLang="zh-CN" sz="2400" dirty="0" smtClean="0">
                <a:latin typeface="宋体" panose="02010600030101010101" pitchFamily="2" charset="-122"/>
                <a:ea typeface="宋体" panose="02010600030101010101" pitchFamily="2" charset="-122"/>
              </a:rPr>
              <a:t>    (3)</a:t>
            </a:r>
            <a:r>
              <a:rPr lang="zh-CN" sz="2400" dirty="0" smtClean="0">
                <a:latin typeface="宋体" panose="02010600030101010101" pitchFamily="2" charset="-122"/>
                <a:ea typeface="宋体" panose="02010600030101010101" pitchFamily="2" charset="-122"/>
              </a:rPr>
              <a:t>“随身携带”</a:t>
            </a:r>
            <a:r>
              <a:rPr lang="zh-CN" sz="2400" dirty="0">
                <a:latin typeface="宋体" panose="02010600030101010101" pitchFamily="2" charset="-122"/>
                <a:ea typeface="宋体" panose="02010600030101010101" pitchFamily="2" charset="-122"/>
              </a:rPr>
              <a:t>：不用担心遗漏或丢失，</a:t>
            </a:r>
            <a:r>
              <a:rPr lang="zh-CN" sz="2400" dirty="0" smtClean="0">
                <a:latin typeface="宋体" panose="02010600030101010101" pitchFamily="2" charset="-122"/>
                <a:ea typeface="宋体" panose="02010600030101010101" pitchFamily="2" charset="-122"/>
              </a:rPr>
              <a:t>随时随地</a:t>
            </a:r>
            <a:r>
              <a:rPr lang="zh-CN" altLang="en-US" sz="2400" dirty="0">
                <a:latin typeface="宋体" panose="02010600030101010101" pitchFamily="2" charset="-122"/>
                <a:ea typeface="宋体" panose="02010600030101010101" pitchFamily="2" charset="-122"/>
              </a:rPr>
              <a:t>可</a:t>
            </a:r>
            <a:r>
              <a:rPr lang="zh-CN" sz="2400" dirty="0" smtClean="0">
                <a:latin typeface="宋体" panose="02010600030101010101" pitchFamily="2" charset="-122"/>
                <a:ea typeface="宋体" panose="02010600030101010101" pitchFamily="2" charset="-122"/>
              </a:rPr>
              <a:t>用</a:t>
            </a:r>
            <a:r>
              <a:rPr lang="zh-CN" sz="24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801568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1981200" y="1166019"/>
            <a:ext cx="8229600" cy="4833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Clr>
                <a:srgbClr val="006600"/>
              </a:buClr>
              <a:buFont typeface="Wingdings" panose="05000000000000000000" pitchFamily="2" charset="2"/>
              <a:buChar char="Ø"/>
            </a:pPr>
            <a:r>
              <a:rPr lang="zh-CN" sz="2400">
                <a:latin typeface="楷体_GB2312" charset="-122"/>
                <a:ea typeface="楷体_GB2312" charset="-122"/>
              </a:rPr>
              <a:t>此外，人脸识别还有精度较高等优点。鉴于人脸识别技术在个人身份鉴定方面的众多优点，这项技术可以在很多领域得到应用：</a:t>
            </a:r>
          </a:p>
          <a:p>
            <a:pPr>
              <a:lnSpc>
                <a:spcPct val="80000"/>
              </a:lnSpc>
              <a:buFont typeface="Wingdings" panose="05000000000000000000" pitchFamily="2" charset="2"/>
              <a:buBlip>
                <a:blip r:embed="rId2"/>
              </a:buBlip>
            </a:pPr>
            <a:r>
              <a:rPr lang="zh-CN" sz="2000">
                <a:latin typeface="楷体_GB2312" charset="-122"/>
                <a:ea typeface="楷体_GB2312" charset="-122"/>
              </a:rPr>
              <a:t>视频监视系统： 例如在机场、体育场等公共场所对人群进行监视，以达到身份识别的目的。</a:t>
            </a:r>
          </a:p>
        </p:txBody>
      </p:sp>
      <p:pic>
        <p:nvPicPr>
          <p:cNvPr id="3" name="Picture 4" descr="QQ截图201312260930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1393" y="2939389"/>
            <a:ext cx="3106737" cy="2722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AutoShape 3"/>
          <p:cNvSpPr>
            <a:spLocks noChangeArrowheads="1"/>
          </p:cNvSpPr>
          <p:nvPr/>
        </p:nvSpPr>
        <p:spPr bwMode="auto">
          <a:xfrm>
            <a:off x="8991313" y="2571882"/>
            <a:ext cx="720725" cy="1728788"/>
          </a:xfrm>
          <a:prstGeom prst="curvedLeftArrow">
            <a:avLst>
              <a:gd name="adj1" fmla="val 47974"/>
              <a:gd name="adj2" fmla="val 95947"/>
              <a:gd name="adj3" fmla="val 33333"/>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1511219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1981200" y="116601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anose="05000000000000000000" pitchFamily="2" charset="2"/>
              <a:buBlip>
                <a:blip r:embed="rId2"/>
              </a:buBlip>
            </a:pPr>
            <a:r>
              <a:rPr lang="zh-CN" sz="2000">
                <a:latin typeface="楷体_GB2312" charset="-122"/>
                <a:ea typeface="楷体_GB2312" charset="-122"/>
              </a:rPr>
              <a:t>公安刑侦破案： 通过查询人像数据寻找数据库中是否存在重点人口基本信息。例如在机场或车站安装系统以抓捕在逃案犯。加强交通管制；确认身份证、护照等证件的真伪；验证各类信用卡的持卡人身份。</a:t>
            </a:r>
          </a:p>
          <a:p>
            <a:pPr>
              <a:lnSpc>
                <a:spcPct val="80000"/>
              </a:lnSpc>
              <a:buFont typeface="Wingdings" panose="05000000000000000000" pitchFamily="2" charset="2"/>
              <a:buNone/>
            </a:pPr>
            <a:endParaRPr lang="zh-CN" altLang="zh-CN" sz="2000">
              <a:latin typeface="楷体_GB2312" charset="-122"/>
              <a:ea typeface="楷体_GB2312" charset="-122"/>
            </a:endParaRPr>
          </a:p>
        </p:txBody>
      </p:sp>
      <p:pic>
        <p:nvPicPr>
          <p:cNvPr id="3" name="Picture 4" descr="6351768991841040481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3124" y="2642392"/>
            <a:ext cx="4302125" cy="304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AutoShape 3"/>
          <p:cNvSpPr>
            <a:spLocks noChangeArrowheads="1"/>
          </p:cNvSpPr>
          <p:nvPr/>
        </p:nvSpPr>
        <p:spPr bwMode="auto">
          <a:xfrm>
            <a:off x="8969174" y="2110144"/>
            <a:ext cx="647700" cy="1800225"/>
          </a:xfrm>
          <a:prstGeom prst="curvedLeftArrow">
            <a:avLst>
              <a:gd name="adj1" fmla="val 55588"/>
              <a:gd name="adj2" fmla="val 111176"/>
              <a:gd name="adj3" fmla="val 33333"/>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1838635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TotalTime>
  <Words>1181</Words>
  <Application>Microsoft Office PowerPoint</Application>
  <PresentationFormat>宽屏</PresentationFormat>
  <Paragraphs>51</Paragraphs>
  <Slides>19</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Adobe 仿宋 Std R</vt:lpstr>
      <vt:lpstr>黑体</vt:lpstr>
      <vt:lpstr>华文行楷</vt:lpstr>
      <vt:lpstr>华文楷体</vt:lpstr>
      <vt:lpstr>楷体_GB2312</vt:lpstr>
      <vt:lpstr>宋体</vt:lpstr>
      <vt:lpstr>Arial</vt:lpstr>
      <vt:lpstr>Calibri</vt:lpstr>
      <vt:lpstr>Calibri Light</vt:lpstr>
      <vt:lpstr>Script MT Bold</vt:lpstr>
      <vt:lpstr>Symbol</vt:lpstr>
      <vt:lpstr>Wingdings</vt:lpstr>
      <vt:lpstr>Office 主题</vt:lpstr>
      <vt:lpstr>Android平台上基于人脸识别的身份认证系统的设计与实现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Android平台上基于人脸识别的身份认证系统的设计与实现</dc:title>
  <dc:creator>wangzhiyuan</dc:creator>
  <cp:lastModifiedBy>zybag</cp:lastModifiedBy>
  <cp:revision>21</cp:revision>
  <dcterms:created xsi:type="dcterms:W3CDTF">2018-05-23T03:14:24Z</dcterms:created>
  <dcterms:modified xsi:type="dcterms:W3CDTF">2018-05-28T11:52:09Z</dcterms:modified>
</cp:coreProperties>
</file>