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61" r:id="rId4"/>
    <p:sldId id="291" r:id="rId5"/>
    <p:sldId id="262" r:id="rId6"/>
    <p:sldId id="287" r:id="rId7"/>
    <p:sldId id="292" r:id="rId8"/>
    <p:sldId id="257" r:id="rId9"/>
    <p:sldId id="259" r:id="rId10"/>
    <p:sldId id="263" r:id="rId11"/>
    <p:sldId id="28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3" r:id="rId32"/>
    <p:sldId id="284" r:id="rId33"/>
    <p:sldId id="285" r:id="rId34"/>
    <p:sldId id="286" r:id="rId35"/>
    <p:sldId id="289" r:id="rId36"/>
    <p:sldId id="29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E8751-F336-45A0-863D-734BA6F2A5D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C4D43-50AA-4B76-950A-6B9C74CA9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4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4D43-50AA-4B76-950A-6B9C74CA98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7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2" y="118393"/>
            <a:ext cx="15113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9672" y="4046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 smtClean="0">
                <a:solidFill>
                  <a:srgbClr val="0070C0"/>
                </a:solidFill>
                <a:latin typeface="Adobe 仿宋 Std R" pitchFamily="18" charset="-122"/>
                <a:ea typeface="Adobe 仿宋 Std R" pitchFamily="18" charset="-122"/>
              </a:rPr>
              <a:t>Shandong University of Science and Technology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95936" y="63813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kern="1200" dirty="0" smtClean="0">
                <a:solidFill>
                  <a:srgbClr val="00B050"/>
                </a:solidFill>
                <a:latin typeface="Script MT Bold" panose="03040602040607080904" pitchFamily="66" charset="0"/>
                <a:ea typeface="楷体_GB2312" pitchFamily="49" charset="-122"/>
                <a:cs typeface="+mn-cs"/>
              </a:rPr>
              <a:t>College of Electronics, Communications and Physics</a:t>
            </a:r>
            <a:endParaRPr lang="zh-CN" altLang="en-US" sz="1800" b="1" i="1" kern="1200" dirty="0">
              <a:solidFill>
                <a:srgbClr val="00B050"/>
              </a:solidFill>
              <a:latin typeface="Script MT Bold" panose="03040602040607080904" pitchFamily="66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e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7.e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1" y="2132856"/>
            <a:ext cx="9150350" cy="1626023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基于石墨烯超材料的可调电磁</a:t>
            </a:r>
            <a:r>
              <a:rPr lang="zh-CN" altLang="en-US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诱导</a:t>
            </a:r>
            <a:r>
              <a:rPr lang="en-US" altLang="zh-CN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透明</a:t>
            </a:r>
            <a:r>
              <a:rPr lang="zh-CN" altLang="en-US" sz="36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的研究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699792" y="3933056"/>
            <a:ext cx="4856584" cy="1752600"/>
          </a:xfrm>
        </p:spPr>
        <p:txBody>
          <a:bodyPr/>
          <a:lstStyle/>
          <a:p>
            <a:pPr algn="l" eaLnBrk="1" hangingPunct="1"/>
            <a:r>
              <a:rPr lang="zh-CN" altLang="zh-CN" sz="2800" dirty="0" smtClean="0">
                <a:latin typeface="华文行楷" pitchFamily="2" charset="-122"/>
                <a:ea typeface="华文行楷" pitchFamily="2" charset="-122"/>
              </a:rPr>
              <a:t>答 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800" dirty="0" smtClean="0">
                <a:latin typeface="华文行楷" pitchFamily="2" charset="-122"/>
                <a:ea typeface="华文行楷" pitchFamily="2" charset="-122"/>
              </a:rPr>
              <a:t>辩 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800" dirty="0" smtClean="0">
                <a:latin typeface="华文行楷" pitchFamily="2" charset="-122"/>
                <a:ea typeface="华文行楷" pitchFamily="2" charset="-122"/>
              </a:rPr>
              <a:t>人：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曹妍妍</a:t>
            </a:r>
            <a:endParaRPr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pPr algn="l" eaLnBrk="1" hangingPunct="1"/>
            <a:r>
              <a:rPr lang="zh-CN" altLang="zh-CN" sz="2800" dirty="0" smtClean="0">
                <a:latin typeface="华文行楷" pitchFamily="2" charset="-122"/>
                <a:ea typeface="华文行楷" pitchFamily="2" charset="-122"/>
              </a:rPr>
              <a:t>指导教师：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张会云</a:t>
            </a:r>
            <a:endParaRPr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pPr algn="l" eaLnBrk="1" hangingPunct="1"/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专        业：物理电子学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987824" y="1253704"/>
            <a:ext cx="309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硕士学位论文答辩</a:t>
            </a:r>
          </a:p>
        </p:txBody>
      </p:sp>
    </p:spTree>
    <p:extLst>
      <p:ext uri="{BB962C8B-B14F-4D97-AF65-F5344CB8AC3E}">
        <p14:creationId xmlns:p14="http://schemas.microsoft.com/office/powerpoint/2010/main" val="40914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6" y="1268760"/>
            <a:ext cx="504972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28" y="4437112"/>
            <a:ext cx="982216" cy="9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图片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63" y="4437112"/>
            <a:ext cx="991741" cy="9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图片 5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37112"/>
            <a:ext cx="936104" cy="92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5446965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2.3(a)EIT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超材料透射谱线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透射峰和下降峰处的电场分布图</a:t>
            </a:r>
          </a:p>
        </p:txBody>
      </p: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1286693" y="5132487"/>
            <a:ext cx="3730938" cy="312737"/>
            <a:chOff x="3168" y="7248"/>
            <a:chExt cx="5875" cy="492"/>
          </a:xfrm>
        </p:grpSpPr>
        <p:sp>
          <p:nvSpPr>
            <p:cNvPr id="8" name="文本框 89"/>
            <p:cNvSpPr txBox="1">
              <a:spLocks noChangeArrowheads="1"/>
            </p:cNvSpPr>
            <p:nvPr/>
          </p:nvSpPr>
          <p:spPr bwMode="auto">
            <a:xfrm>
              <a:off x="3168" y="7248"/>
              <a:ext cx="1155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22.06THz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文本框 90"/>
            <p:cNvSpPr txBox="1">
              <a:spLocks noChangeArrowheads="1"/>
            </p:cNvSpPr>
            <p:nvPr/>
          </p:nvSpPr>
          <p:spPr bwMode="auto">
            <a:xfrm>
              <a:off x="7888" y="7260"/>
              <a:ext cx="115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28.97THz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文本框 91"/>
            <p:cNvSpPr txBox="1">
              <a:spLocks noChangeArrowheads="1"/>
            </p:cNvSpPr>
            <p:nvPr/>
          </p:nvSpPr>
          <p:spPr bwMode="auto">
            <a:xfrm>
              <a:off x="5490" y="7293"/>
              <a:ext cx="115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25.80THz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292080" y="1340768"/>
            <a:ext cx="31683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25.80THz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处出现透射峰，两个下降峰分别出现在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22.06THz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28.97THz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透射峰值处亮模式周围电场分布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较弱。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而下降峰值处二者边界和亮模式周围电场分布都比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较强。</a:t>
            </a:r>
            <a:endParaRPr lang="zh-CN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6195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244" y="431564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(b)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0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5"/>
            <a:ext cx="600450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48222" y="4427820"/>
            <a:ext cx="504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2.4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缝宽不同时，透射谱线随频率的变化关系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759984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缝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宽增加时，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效应减弱，且第二个下降峰也有明显减弱的趋势。这是由于亮模式与暗模式之间的耦合强度减弱，因此出现了共振减弱的情况。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1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1877"/>
            <a:ext cx="5832648" cy="360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50281" y="4355812"/>
            <a:ext cx="5630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2.5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亮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模式长度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不同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，透射谱线随频率的变化关系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4759984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亮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模式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长度增加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时，透明窗口发生红移。这是因为当石墨烯条长度增加时，偶极子共振发生红移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第一个下降峰的共振强度也明显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增加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这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是因为偶极子的相对共振波长出现了增加的情况。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05665"/>
            <a:ext cx="6120680" cy="370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4759984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透明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窗口逐渐变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窄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由于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两个石墨烯条重合部位减少，亮模式与暗模式之间的耦合强度减弱。窗口的右侧出现了第二个透明窗口，且逐渐加强。因为在结构的另一端也有耦合情况发生，再次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出现相消干涉</a:t>
            </a:r>
            <a:r>
              <a:rPr lang="zh-CN" altLang="en-US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1655068" y="4427820"/>
            <a:ext cx="6589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2.6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两模式中心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距离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不同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，透射谱线随频率的变化关系</a:t>
            </a:r>
          </a:p>
        </p:txBody>
      </p:sp>
    </p:spTree>
    <p:extLst>
      <p:ext uri="{BB962C8B-B14F-4D97-AF65-F5344CB8AC3E}">
        <p14:creationId xmlns:p14="http://schemas.microsoft.com/office/powerpoint/2010/main" val="9553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15" y="836712"/>
            <a:ext cx="617261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457183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2.7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入射偏振角不同时，透射谱线随频率的变化关系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4904000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入射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偏振角增加时，两模式间的共振强度减弱，这是由于入射偏振角增加，激发出的偶极子减少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，耦合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减弱。因此入射偏振角对耦合强度也有较大的影响。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3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4249782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12" y="1556792"/>
            <a:ext cx="4042212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414908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2.8(a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基底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折射系数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不同时，透射光谱随频率的变化关系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不同峰值处，频率随折射系数的变化情况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6195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5804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6294" y="4869160"/>
            <a:ext cx="7512130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随着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折射率的增加，透射谱线出现红移现象，但是共振强度不变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透射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峰值和下降峰值处频率随折射率都呈线性变化，拟合效果较好。</a:t>
            </a:r>
          </a:p>
        </p:txBody>
      </p:sp>
    </p:spTree>
    <p:extLst>
      <p:ext uri="{BB962C8B-B14F-4D97-AF65-F5344CB8AC3E}">
        <p14:creationId xmlns:p14="http://schemas.microsoft.com/office/powerpoint/2010/main" val="14483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616624" cy="362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43608" y="4725144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费米能级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0.3eV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增加到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0.9eV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时，共振频率发生蓝移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24THz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平移到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35THz)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。此外，两个下降峰处的共振强度也随费米能级的增加而逐渐增强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07704" y="435581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2.9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费米能级不同时，透射谱线随频率的变化情况</a:t>
            </a:r>
          </a:p>
        </p:txBody>
      </p:sp>
    </p:spTree>
    <p:extLst>
      <p:ext uri="{BB962C8B-B14F-4D97-AF65-F5344CB8AC3E}">
        <p14:creationId xmlns:p14="http://schemas.microsoft.com/office/powerpoint/2010/main" val="3557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61745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123728" y="435581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2.10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费米能级不同时，群速度随频率的变化关系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472514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正值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和负值分别对应减慢和加快光速。从图中可以看出，透明窗口附近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群速度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发生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减缓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(0.01ps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左右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，即光速减慢。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7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5"/>
            <a:ext cx="8425483" cy="1108112"/>
            <a:chOff x="1322" y="276"/>
            <a:chExt cx="3199" cy="463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三、基于石墨烯纳米结构的级联</a:t>
              </a:r>
              <a:r>
                <a:rPr lang="en-US" altLang="zh-CN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π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型可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调电磁</a:t>
              </a:r>
              <a:endParaRPr lang="en-US" altLang="zh-CN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        诱导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透明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4604" y="2564904"/>
            <a:ext cx="219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3.1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理论模型</a:t>
            </a:r>
          </a:p>
        </p:txBody>
      </p:sp>
      <p:grpSp>
        <p:nvGrpSpPr>
          <p:cNvPr id="7" name="组合 28"/>
          <p:cNvGrpSpPr>
            <a:grpSpLocks/>
          </p:cNvGrpSpPr>
          <p:nvPr/>
        </p:nvGrpSpPr>
        <p:grpSpPr bwMode="auto">
          <a:xfrm>
            <a:off x="1501973" y="3284984"/>
            <a:ext cx="2493963" cy="1717675"/>
            <a:chOff x="0" y="0"/>
            <a:chExt cx="24942" cy="17184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0" y="0"/>
              <a:ext cx="24942" cy="17184"/>
            </a:xfrm>
            <a:prstGeom prst="rect">
              <a:avLst/>
            </a:prstGeom>
            <a:solidFill>
              <a:srgbClr val="95B3D7"/>
            </a:solidFill>
            <a:ln w="25400">
              <a:solidFill>
                <a:srgbClr val="95B3D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"/>
            <p:cNvSpPr>
              <a:spLocks noChangeArrowheads="1"/>
            </p:cNvSpPr>
            <p:nvPr/>
          </p:nvSpPr>
          <p:spPr bwMode="auto">
            <a:xfrm>
              <a:off x="2706" y="5193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矩形 3"/>
            <p:cNvSpPr>
              <a:spLocks noChangeArrowheads="1"/>
            </p:cNvSpPr>
            <p:nvPr/>
          </p:nvSpPr>
          <p:spPr bwMode="auto">
            <a:xfrm>
              <a:off x="8412" y="5120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4"/>
            <p:cNvSpPr>
              <a:spLocks noChangeArrowheads="1"/>
            </p:cNvSpPr>
            <p:nvPr/>
          </p:nvSpPr>
          <p:spPr bwMode="auto">
            <a:xfrm>
              <a:off x="14703" y="5193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20628" y="5266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2340" y="13459"/>
              <a:ext cx="8486" cy="248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14557" y="1609"/>
              <a:ext cx="8185" cy="2483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85"/>
          <p:cNvGrpSpPr>
            <a:grpSpLocks/>
          </p:cNvGrpSpPr>
          <p:nvPr/>
        </p:nvGrpSpPr>
        <p:grpSpPr bwMode="auto">
          <a:xfrm>
            <a:off x="1043608" y="2852936"/>
            <a:ext cx="3267075" cy="2136775"/>
            <a:chOff x="2307" y="8377"/>
            <a:chExt cx="5145" cy="3364"/>
          </a:xfrm>
        </p:grpSpPr>
        <p:sp>
          <p:nvSpPr>
            <p:cNvPr id="16" name="文本框 25"/>
            <p:cNvSpPr txBox="1">
              <a:spLocks noChangeArrowheads="1"/>
            </p:cNvSpPr>
            <p:nvPr/>
          </p:nvSpPr>
          <p:spPr bwMode="auto">
            <a:xfrm>
              <a:off x="6875" y="10166"/>
              <a:ext cx="577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直接箭头连接符 16"/>
            <p:cNvSpPr>
              <a:spLocks noChangeShapeType="1"/>
            </p:cNvSpPr>
            <p:nvPr/>
          </p:nvSpPr>
          <p:spPr bwMode="auto">
            <a:xfrm>
              <a:off x="3052" y="11354"/>
              <a:ext cx="36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8"/>
            <p:cNvSpPr txBox="1">
              <a:spLocks noChangeArrowheads="1"/>
            </p:cNvSpPr>
            <p:nvPr/>
          </p:nvSpPr>
          <p:spPr bwMode="auto">
            <a:xfrm>
              <a:off x="4831" y="8377"/>
              <a:ext cx="599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文本框 21"/>
            <p:cNvSpPr txBox="1">
              <a:spLocks noChangeArrowheads="1"/>
            </p:cNvSpPr>
            <p:nvPr/>
          </p:nvSpPr>
          <p:spPr bwMode="auto">
            <a:xfrm>
              <a:off x="5838" y="8827"/>
              <a:ext cx="532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直接箭头连接符 8"/>
            <p:cNvSpPr>
              <a:spLocks noChangeShapeType="1"/>
            </p:cNvSpPr>
            <p:nvPr/>
          </p:nvSpPr>
          <p:spPr bwMode="auto">
            <a:xfrm>
              <a:off x="3053" y="8908"/>
              <a:ext cx="39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直接箭头连接符 10"/>
            <p:cNvSpPr>
              <a:spLocks noChangeShapeType="1"/>
            </p:cNvSpPr>
            <p:nvPr/>
          </p:nvSpPr>
          <p:spPr bwMode="auto">
            <a:xfrm>
              <a:off x="5334" y="9184"/>
              <a:ext cx="134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直接箭头连接符 9"/>
            <p:cNvSpPr>
              <a:spLocks noChangeShapeType="1"/>
            </p:cNvSpPr>
            <p:nvPr/>
          </p:nvSpPr>
          <p:spPr bwMode="auto">
            <a:xfrm flipH="1">
              <a:off x="2868" y="9035"/>
              <a:ext cx="12" cy="27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直接箭头连接符 11"/>
            <p:cNvSpPr>
              <a:spLocks noChangeShapeType="1"/>
            </p:cNvSpPr>
            <p:nvPr/>
          </p:nvSpPr>
          <p:spPr bwMode="auto">
            <a:xfrm flipH="1">
              <a:off x="5253" y="9288"/>
              <a:ext cx="12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直接箭头连接符 12"/>
            <p:cNvSpPr>
              <a:spLocks noChangeShapeType="1"/>
            </p:cNvSpPr>
            <p:nvPr/>
          </p:nvSpPr>
          <p:spPr bwMode="auto">
            <a:xfrm flipH="1">
              <a:off x="6774" y="9864"/>
              <a:ext cx="12" cy="10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直接箭头连接符 13"/>
            <p:cNvSpPr>
              <a:spLocks noChangeShapeType="1"/>
            </p:cNvSpPr>
            <p:nvPr/>
          </p:nvSpPr>
          <p:spPr bwMode="auto">
            <a:xfrm>
              <a:off x="6324" y="11043"/>
              <a:ext cx="33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直接箭头连接符 14"/>
            <p:cNvSpPr>
              <a:spLocks noChangeShapeType="1"/>
            </p:cNvSpPr>
            <p:nvPr/>
          </p:nvSpPr>
          <p:spPr bwMode="auto">
            <a:xfrm>
              <a:off x="5553" y="9679"/>
              <a:ext cx="0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直接箭头连接符 15"/>
            <p:cNvSpPr>
              <a:spLocks noChangeShapeType="1"/>
            </p:cNvSpPr>
            <p:nvPr/>
          </p:nvSpPr>
          <p:spPr bwMode="auto">
            <a:xfrm>
              <a:off x="4674" y="10687"/>
              <a:ext cx="65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文本框 27"/>
            <p:cNvSpPr txBox="1">
              <a:spLocks noChangeArrowheads="1"/>
            </p:cNvSpPr>
            <p:nvPr/>
          </p:nvSpPr>
          <p:spPr bwMode="auto">
            <a:xfrm>
              <a:off x="4837" y="9686"/>
              <a:ext cx="518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文本框 20"/>
            <p:cNvSpPr txBox="1">
              <a:spLocks noChangeArrowheads="1"/>
            </p:cNvSpPr>
            <p:nvPr/>
          </p:nvSpPr>
          <p:spPr bwMode="auto">
            <a:xfrm rot="-5400000">
              <a:off x="2214" y="10160"/>
              <a:ext cx="644" cy="4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itchFamily="18" charset="0"/>
                </a:rPr>
                <a:t>Py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2"/>
            <p:cNvSpPr txBox="1">
              <a:spLocks noChangeArrowheads="1"/>
            </p:cNvSpPr>
            <p:nvPr/>
          </p:nvSpPr>
          <p:spPr bwMode="auto">
            <a:xfrm>
              <a:off x="4711" y="9242"/>
              <a:ext cx="51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文本框 23"/>
            <p:cNvSpPr txBox="1">
              <a:spLocks noChangeArrowheads="1"/>
            </p:cNvSpPr>
            <p:nvPr/>
          </p:nvSpPr>
          <p:spPr bwMode="auto">
            <a:xfrm>
              <a:off x="3053" y="10843"/>
              <a:ext cx="36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文本框 24"/>
            <p:cNvSpPr txBox="1">
              <a:spLocks noChangeArrowheads="1"/>
            </p:cNvSpPr>
            <p:nvPr/>
          </p:nvSpPr>
          <p:spPr bwMode="auto">
            <a:xfrm>
              <a:off x="6277" y="11094"/>
              <a:ext cx="59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文本框 26"/>
            <p:cNvSpPr txBox="1">
              <a:spLocks noChangeArrowheads="1"/>
            </p:cNvSpPr>
            <p:nvPr/>
          </p:nvSpPr>
          <p:spPr bwMode="auto">
            <a:xfrm>
              <a:off x="4824" y="10745"/>
              <a:ext cx="507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2655" y="5085184"/>
            <a:ext cx="7273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3.1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模型单元结构示意图及几何尺寸及对应的偶极子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(D1,D2)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和四偶极子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(Q1,Q2)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496558" y="3140968"/>
            <a:ext cx="1849118" cy="1766567"/>
            <a:chOff x="0" y="0"/>
            <a:chExt cx="1849424" cy="1766875"/>
          </a:xfrm>
        </p:grpSpPr>
        <p:sp>
          <p:nvSpPr>
            <p:cNvPr id="56" name="文本框 81"/>
            <p:cNvSpPr txBox="1"/>
            <p:nvPr/>
          </p:nvSpPr>
          <p:spPr>
            <a:xfrm>
              <a:off x="687628" y="1455725"/>
              <a:ext cx="393700" cy="311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Times New Roman"/>
                  <a:ea typeface="宋体"/>
                  <a:cs typeface="Times New Roman"/>
                </a:rPr>
                <a:t>D2</a:t>
              </a:r>
              <a:endParaRPr lang="zh-CN" sz="1050" kern="100" dirty="0">
                <a:effectLst/>
                <a:ea typeface="宋体"/>
                <a:cs typeface="Times New Roman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0" y="0"/>
              <a:ext cx="1849424" cy="1520342"/>
              <a:chOff x="0" y="0"/>
              <a:chExt cx="1849424" cy="1520342"/>
            </a:xfrm>
          </p:grpSpPr>
          <p:sp>
            <p:nvSpPr>
              <p:cNvPr id="58" name="文本框 80"/>
              <p:cNvSpPr txBox="1"/>
              <p:nvPr/>
            </p:nvSpPr>
            <p:spPr>
              <a:xfrm>
                <a:off x="1345996" y="1163117"/>
                <a:ext cx="393700" cy="3111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 dirty="0">
                    <a:effectLst/>
                    <a:latin typeface="Times New Roman"/>
                    <a:ea typeface="宋体"/>
                    <a:cs typeface="Times New Roman"/>
                  </a:rPr>
                  <a:t>Q2</a:t>
                </a:r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59" name="文本框 79"/>
              <p:cNvSpPr txBox="1"/>
              <p:nvPr/>
            </p:nvSpPr>
            <p:spPr>
              <a:xfrm>
                <a:off x="0" y="555955"/>
                <a:ext cx="393700" cy="3111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 dirty="0">
                    <a:effectLst/>
                    <a:latin typeface="Times New Roman"/>
                    <a:ea typeface="宋体"/>
                    <a:cs typeface="Times New Roman"/>
                  </a:rPr>
                  <a:t>Q1</a:t>
                </a:r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>
                <a:off x="292608" y="687629"/>
                <a:ext cx="177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文本框 77"/>
              <p:cNvSpPr txBox="1"/>
              <p:nvPr/>
            </p:nvSpPr>
            <p:spPr>
              <a:xfrm>
                <a:off x="1455724" y="0"/>
                <a:ext cx="393700" cy="3111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 dirty="0">
                    <a:effectLst/>
                    <a:latin typeface="Times New Roman"/>
                    <a:ea typeface="宋体"/>
                    <a:cs typeface="Times New Roman"/>
                  </a:rPr>
                  <a:t>D1</a:t>
                </a:r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  <p:cxnSp>
            <p:nvCxnSpPr>
              <p:cNvPr id="62" name="直接箭头连接符 61"/>
              <p:cNvCxnSpPr/>
              <p:nvPr/>
            </p:nvCxnSpPr>
            <p:spPr>
              <a:xfrm flipH="1">
                <a:off x="1382572" y="146304"/>
                <a:ext cx="146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V="1">
                <a:off x="863193" y="1367942"/>
                <a:ext cx="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V="1">
                <a:off x="1536192" y="1053389"/>
                <a:ext cx="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组合 104"/>
          <p:cNvGrpSpPr>
            <a:grpSpLocks/>
          </p:cNvGrpSpPr>
          <p:nvPr/>
        </p:nvGrpSpPr>
        <p:grpSpPr bwMode="auto">
          <a:xfrm>
            <a:off x="5508104" y="3212976"/>
            <a:ext cx="1785620" cy="1941195"/>
            <a:chOff x="7138" y="8910"/>
            <a:chExt cx="2812" cy="3057"/>
          </a:xfrm>
        </p:grpSpPr>
        <p:grpSp>
          <p:nvGrpSpPr>
            <p:cNvPr id="77" name="组合 105"/>
            <p:cNvGrpSpPr>
              <a:grpSpLocks/>
            </p:cNvGrpSpPr>
            <p:nvPr/>
          </p:nvGrpSpPr>
          <p:grpSpPr bwMode="auto">
            <a:xfrm>
              <a:off x="7138" y="10572"/>
              <a:ext cx="1361" cy="1395"/>
              <a:chOff x="7138" y="10572"/>
              <a:chExt cx="1361" cy="1395"/>
            </a:xfrm>
          </p:grpSpPr>
          <p:sp>
            <p:nvSpPr>
              <p:cNvPr id="89" name="文本框 34"/>
              <p:cNvSpPr txBox="1">
                <a:spLocks noChangeArrowheads="1"/>
              </p:cNvSpPr>
              <p:nvPr/>
            </p:nvSpPr>
            <p:spPr bwMode="auto">
              <a:xfrm>
                <a:off x="8120" y="11575"/>
                <a:ext cx="379" cy="3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0" name="文本框 33"/>
              <p:cNvSpPr txBox="1">
                <a:spLocks noChangeArrowheads="1"/>
              </p:cNvSpPr>
              <p:nvPr/>
            </p:nvSpPr>
            <p:spPr bwMode="auto">
              <a:xfrm>
                <a:off x="7138" y="10572"/>
                <a:ext cx="541" cy="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1" name="直接箭头连接符 31"/>
              <p:cNvSpPr>
                <a:spLocks noChangeShapeType="1"/>
              </p:cNvSpPr>
              <p:nvPr/>
            </p:nvSpPr>
            <p:spPr bwMode="auto">
              <a:xfrm>
                <a:off x="7138" y="11740"/>
                <a:ext cx="103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直接箭头连接符 32"/>
              <p:cNvSpPr>
                <a:spLocks noChangeShapeType="1"/>
              </p:cNvSpPr>
              <p:nvPr/>
            </p:nvSpPr>
            <p:spPr bwMode="auto">
              <a:xfrm flipV="1">
                <a:off x="7138" y="10739"/>
                <a:ext cx="0" cy="9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8" name="组合 65"/>
            <p:cNvGrpSpPr>
              <a:grpSpLocks/>
            </p:cNvGrpSpPr>
            <p:nvPr/>
          </p:nvGrpSpPr>
          <p:grpSpPr bwMode="auto">
            <a:xfrm>
              <a:off x="7860" y="8910"/>
              <a:ext cx="2090" cy="2110"/>
              <a:chOff x="0" y="0"/>
              <a:chExt cx="13271" cy="13398"/>
            </a:xfrm>
          </p:grpSpPr>
          <p:sp>
            <p:nvSpPr>
              <p:cNvPr id="79" name="矩形 66"/>
              <p:cNvSpPr>
                <a:spLocks noChangeArrowheads="1"/>
              </p:cNvSpPr>
              <p:nvPr/>
            </p:nvSpPr>
            <p:spPr bwMode="auto">
              <a:xfrm>
                <a:off x="1587" y="3873"/>
                <a:ext cx="1397" cy="565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矩形 67"/>
              <p:cNvSpPr>
                <a:spLocks noChangeArrowheads="1"/>
              </p:cNvSpPr>
              <p:nvPr/>
            </p:nvSpPr>
            <p:spPr bwMode="auto">
              <a:xfrm>
                <a:off x="1079" y="10731"/>
                <a:ext cx="5652" cy="190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矩形 68"/>
              <p:cNvSpPr>
                <a:spLocks noChangeArrowheads="1"/>
              </p:cNvSpPr>
              <p:nvPr/>
            </p:nvSpPr>
            <p:spPr bwMode="auto">
              <a:xfrm>
                <a:off x="4635" y="3937"/>
                <a:ext cx="1397" cy="56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矩形 69"/>
              <p:cNvSpPr>
                <a:spLocks noChangeArrowheads="1"/>
              </p:cNvSpPr>
              <p:nvPr/>
            </p:nvSpPr>
            <p:spPr bwMode="auto">
              <a:xfrm>
                <a:off x="7302" y="3937"/>
                <a:ext cx="1397" cy="56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矩形 70"/>
              <p:cNvSpPr>
                <a:spLocks noChangeArrowheads="1"/>
              </p:cNvSpPr>
              <p:nvPr/>
            </p:nvSpPr>
            <p:spPr bwMode="auto">
              <a:xfrm>
                <a:off x="10668" y="3937"/>
                <a:ext cx="1397" cy="56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矩形 71"/>
              <p:cNvSpPr>
                <a:spLocks noChangeArrowheads="1"/>
              </p:cNvSpPr>
              <p:nvPr/>
            </p:nvSpPr>
            <p:spPr bwMode="auto">
              <a:xfrm>
                <a:off x="2413" y="762"/>
                <a:ext cx="5651" cy="190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矩形 72"/>
              <p:cNvSpPr>
                <a:spLocks noChangeArrowheads="1"/>
              </p:cNvSpPr>
              <p:nvPr/>
            </p:nvSpPr>
            <p:spPr bwMode="auto">
              <a:xfrm>
                <a:off x="2032" y="0"/>
                <a:ext cx="6667" cy="30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矩形 73"/>
              <p:cNvSpPr>
                <a:spLocks noChangeArrowheads="1"/>
              </p:cNvSpPr>
              <p:nvPr/>
            </p:nvSpPr>
            <p:spPr bwMode="auto">
              <a:xfrm>
                <a:off x="635" y="10350"/>
                <a:ext cx="6667" cy="30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矩形 74"/>
              <p:cNvSpPr>
                <a:spLocks noChangeArrowheads="1"/>
              </p:cNvSpPr>
              <p:nvPr/>
            </p:nvSpPr>
            <p:spPr bwMode="auto">
              <a:xfrm>
                <a:off x="0" y="3492"/>
                <a:ext cx="6477" cy="63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矩形 75"/>
              <p:cNvSpPr>
                <a:spLocks noChangeArrowheads="1"/>
              </p:cNvSpPr>
              <p:nvPr/>
            </p:nvSpPr>
            <p:spPr bwMode="auto">
              <a:xfrm>
                <a:off x="6794" y="3492"/>
                <a:ext cx="6477" cy="66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3" name="Rectangle 8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7543" y="1249596"/>
            <a:ext cx="417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3.2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计算结果及分析</a:t>
            </a:r>
            <a:endParaRPr lang="zh-CN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64687" y="1700808"/>
            <a:ext cx="4176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3.2.1 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级联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型石墨烯纳米结构</a:t>
            </a:r>
          </a:p>
        </p:txBody>
      </p:sp>
      <p:pic>
        <p:nvPicPr>
          <p:cNvPr id="18439" name="图片 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44" y="2033169"/>
            <a:ext cx="2708523" cy="197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图片 8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2" y="2339857"/>
            <a:ext cx="2075281" cy="13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图片 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45" y="3833370"/>
            <a:ext cx="2708522" cy="19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图片 84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2" y="4221088"/>
            <a:ext cx="2073700" cy="126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02"/>
          <p:cNvSpPr txBox="1">
            <a:spLocks noChangeArrowheads="1"/>
          </p:cNvSpPr>
          <p:nvPr/>
        </p:nvSpPr>
        <p:spPr bwMode="auto">
          <a:xfrm>
            <a:off x="1369988" y="2118246"/>
            <a:ext cx="537716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369988" y="3861048"/>
            <a:ext cx="68173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文本框 8429"/>
          <p:cNvSpPr txBox="1">
            <a:spLocks noChangeArrowheads="1"/>
          </p:cNvSpPr>
          <p:nvPr/>
        </p:nvSpPr>
        <p:spPr bwMode="auto">
          <a:xfrm>
            <a:off x="5580112" y="5251234"/>
            <a:ext cx="9112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34.1THz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412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578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8426"/>
          <p:cNvSpPr txBox="1">
            <a:spLocks noChangeArrowheads="1"/>
          </p:cNvSpPr>
          <p:nvPr/>
        </p:nvSpPr>
        <p:spPr bwMode="auto">
          <a:xfrm>
            <a:off x="5562860" y="3417762"/>
            <a:ext cx="75723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36.05THz</a:t>
            </a:r>
            <a:endParaRPr lang="zh-CN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38237" y="5807005"/>
            <a:ext cx="6962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3.2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级联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型石墨烯纳米结构实现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EIT (b)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单个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结构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EIT(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右侧为两个结构透射窗口处的电场分布情况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8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323528" y="1484784"/>
            <a:ext cx="8496944" cy="730250"/>
            <a:chOff x="1322" y="276"/>
            <a:chExt cx="3199" cy="460"/>
          </a:xfrm>
        </p:grpSpPr>
        <p:sp>
          <p:nvSpPr>
            <p:cNvPr id="4" name="矩形 3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主要内容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3528" y="2348880"/>
            <a:ext cx="8820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一、选题背景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二、基于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型石墨烯超材料的可调电磁诱导透明的研究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三、基于石墨烯纳米结构的级联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型可调电磁诱导透明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四、基于亮模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亮模耦合引起的可调石墨烯超材料电磁诱导透明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五、总结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六、硕士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期间科研成果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6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39" y="1233913"/>
            <a:ext cx="4938890" cy="2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34"/>
          <p:cNvGrpSpPr>
            <a:grpSpLocks/>
          </p:cNvGrpSpPr>
          <p:nvPr/>
        </p:nvGrpSpPr>
        <p:grpSpPr bwMode="auto">
          <a:xfrm>
            <a:off x="6330528" y="1628800"/>
            <a:ext cx="1193800" cy="1466850"/>
            <a:chOff x="7360" y="2958"/>
            <a:chExt cx="1880" cy="2310"/>
          </a:xfrm>
        </p:grpSpPr>
        <p:sp>
          <p:nvSpPr>
            <p:cNvPr id="3" name="文本框 59"/>
            <p:cNvSpPr txBox="1">
              <a:spLocks noChangeArrowheads="1"/>
            </p:cNvSpPr>
            <p:nvPr/>
          </p:nvSpPr>
          <p:spPr bwMode="auto">
            <a:xfrm>
              <a:off x="7360" y="2958"/>
              <a:ext cx="360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" name="组合 136"/>
            <p:cNvGrpSpPr>
              <a:grpSpLocks/>
            </p:cNvGrpSpPr>
            <p:nvPr/>
          </p:nvGrpSpPr>
          <p:grpSpPr bwMode="auto">
            <a:xfrm>
              <a:off x="7430" y="3318"/>
              <a:ext cx="1810" cy="1950"/>
              <a:chOff x="7430" y="3318"/>
              <a:chExt cx="1810" cy="1950"/>
            </a:xfrm>
          </p:grpSpPr>
          <p:sp>
            <p:nvSpPr>
              <p:cNvPr id="5" name="直接连接符 56"/>
              <p:cNvSpPr>
                <a:spLocks noChangeShapeType="1"/>
              </p:cNvSpPr>
              <p:nvPr/>
            </p:nvSpPr>
            <p:spPr bwMode="auto">
              <a:xfrm>
                <a:off x="7430" y="3318"/>
                <a:ext cx="10" cy="18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直接连接符 57"/>
              <p:cNvSpPr>
                <a:spLocks noChangeShapeType="1"/>
              </p:cNvSpPr>
              <p:nvPr/>
            </p:nvSpPr>
            <p:spPr bwMode="auto">
              <a:xfrm>
                <a:off x="7670" y="3318"/>
                <a:ext cx="0" cy="4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直接箭头连接符 58"/>
              <p:cNvSpPr>
                <a:spLocks noChangeShapeType="1"/>
              </p:cNvSpPr>
              <p:nvPr/>
            </p:nvSpPr>
            <p:spPr bwMode="auto">
              <a:xfrm>
                <a:off x="7440" y="3348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组合 76"/>
              <p:cNvGrpSpPr>
                <a:grpSpLocks/>
              </p:cNvGrpSpPr>
              <p:nvPr/>
            </p:nvGrpSpPr>
            <p:grpSpPr bwMode="auto">
              <a:xfrm>
                <a:off x="7490" y="3448"/>
                <a:ext cx="1750" cy="1820"/>
                <a:chOff x="0" y="0"/>
                <a:chExt cx="11112" cy="11557"/>
              </a:xfrm>
            </p:grpSpPr>
            <p:sp>
              <p:nvSpPr>
                <p:cNvPr id="9" name="矩形 48"/>
                <p:cNvSpPr>
                  <a:spLocks noChangeArrowheads="1"/>
                </p:cNvSpPr>
                <p:nvPr/>
              </p:nvSpPr>
              <p:spPr bwMode="auto">
                <a:xfrm>
                  <a:off x="635" y="3048"/>
                  <a:ext cx="1397" cy="5651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矩形 50"/>
                <p:cNvSpPr>
                  <a:spLocks noChangeArrowheads="1"/>
                </p:cNvSpPr>
                <p:nvPr/>
              </p:nvSpPr>
              <p:spPr bwMode="auto">
                <a:xfrm>
                  <a:off x="0" y="9652"/>
                  <a:ext cx="5651" cy="1905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矩形 51"/>
                <p:cNvSpPr>
                  <a:spLocks noChangeArrowheads="1"/>
                </p:cNvSpPr>
                <p:nvPr/>
              </p:nvSpPr>
              <p:spPr bwMode="auto">
                <a:xfrm>
                  <a:off x="3683" y="3111"/>
                  <a:ext cx="1397" cy="565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矩形 52"/>
                <p:cNvSpPr>
                  <a:spLocks noChangeArrowheads="1"/>
                </p:cNvSpPr>
                <p:nvPr/>
              </p:nvSpPr>
              <p:spPr bwMode="auto">
                <a:xfrm>
                  <a:off x="6350" y="3048"/>
                  <a:ext cx="1397" cy="5651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矩形 53"/>
                <p:cNvSpPr>
                  <a:spLocks noChangeArrowheads="1"/>
                </p:cNvSpPr>
                <p:nvPr/>
              </p:nvSpPr>
              <p:spPr bwMode="auto">
                <a:xfrm>
                  <a:off x="9715" y="3111"/>
                  <a:ext cx="1397" cy="565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矩形 55"/>
                <p:cNvSpPr>
                  <a:spLocks noChangeArrowheads="1"/>
                </p:cNvSpPr>
                <p:nvPr/>
              </p:nvSpPr>
              <p:spPr bwMode="auto">
                <a:xfrm>
                  <a:off x="1333" y="0"/>
                  <a:ext cx="5652" cy="1905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" name="文本框 39"/>
          <p:cNvSpPr txBox="1">
            <a:spLocks noChangeArrowheads="1"/>
          </p:cNvSpPr>
          <p:nvPr/>
        </p:nvSpPr>
        <p:spPr bwMode="auto">
          <a:xfrm>
            <a:off x="827584" y="1412776"/>
            <a:ext cx="425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文本框 40"/>
          <p:cNvSpPr txBox="1">
            <a:spLocks noChangeArrowheads="1"/>
          </p:cNvSpPr>
          <p:nvPr/>
        </p:nvSpPr>
        <p:spPr bwMode="auto">
          <a:xfrm>
            <a:off x="827584" y="4221088"/>
            <a:ext cx="4254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5" name="图片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54438"/>
            <a:ext cx="885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4" name="图片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54462"/>
            <a:ext cx="8953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3" name="图片 4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354462"/>
            <a:ext cx="8953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2" name="图片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04" y="4354462"/>
            <a:ext cx="885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1" name="图片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50" y="4354462"/>
            <a:ext cx="876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0" y="3409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53034" y="5085184"/>
            <a:ext cx="648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d=0nm       </a:t>
            </a:r>
            <a:r>
              <a:rPr lang="en-US" altLang="zh-CN" dirty="0"/>
              <a:t>d=20nm       d=40nm   </a:t>
            </a:r>
            <a:r>
              <a:rPr lang="en-US" altLang="zh-CN" dirty="0" smtClean="0"/>
              <a:t>     </a:t>
            </a:r>
            <a:r>
              <a:rPr lang="en-US" altLang="zh-CN" dirty="0"/>
              <a:t>d=60nm     </a:t>
            </a:r>
            <a:r>
              <a:rPr lang="en-US" altLang="zh-CN" dirty="0" smtClean="0"/>
              <a:t>    </a:t>
            </a:r>
            <a:r>
              <a:rPr lang="en-US" altLang="zh-CN" dirty="0"/>
              <a:t>d=80nm</a:t>
            </a:r>
            <a:endParaRPr lang="zh-CN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809566" y="5518973"/>
            <a:ext cx="743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3.3(a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两个偶极子水平距离不同时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透射谱随频率的变化情况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不同距离情况下透射窗口处的电场分布</a:t>
            </a:r>
          </a:p>
        </p:txBody>
      </p:sp>
    </p:spTree>
    <p:extLst>
      <p:ext uri="{BB962C8B-B14F-4D97-AF65-F5344CB8AC3E}">
        <p14:creationId xmlns:p14="http://schemas.microsoft.com/office/powerpoint/2010/main" val="38760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5220620" cy="380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47664" y="449982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3.4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两个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结构之间距离不同时，透射谱随频率的变化情况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4831992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随着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两个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  <a:sym typeface="Symbol"/>
              </a:rPr>
              <a:t>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结构之间的距离减小，耦合强度发生了变化：第一个下降峰共振增强而第二个下降峰共振减弱，但仍然能观察到明显的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现象。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3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484784"/>
            <a:ext cx="4392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3.2.2 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合并后的石墨烯纳米结构</a:t>
            </a:r>
          </a:p>
        </p:txBody>
      </p:sp>
      <p:pic>
        <p:nvPicPr>
          <p:cNvPr id="22531" name="图片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88" y="2352625"/>
            <a:ext cx="20574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图片 8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2417914"/>
            <a:ext cx="21907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96"/>
          <p:cNvGrpSpPr>
            <a:grpSpLocks/>
          </p:cNvGrpSpPr>
          <p:nvPr/>
        </p:nvGrpSpPr>
        <p:grpSpPr bwMode="auto">
          <a:xfrm>
            <a:off x="909309" y="2417914"/>
            <a:ext cx="2076450" cy="1181100"/>
            <a:chOff x="0" y="0"/>
            <a:chExt cx="24942" cy="17184"/>
          </a:xfrm>
        </p:grpSpPr>
        <p:sp>
          <p:nvSpPr>
            <p:cNvPr id="4" name="矩形 89"/>
            <p:cNvSpPr>
              <a:spLocks noChangeArrowheads="1"/>
            </p:cNvSpPr>
            <p:nvPr/>
          </p:nvSpPr>
          <p:spPr bwMode="auto">
            <a:xfrm>
              <a:off x="0" y="0"/>
              <a:ext cx="24942" cy="17184"/>
            </a:xfrm>
            <a:prstGeom prst="rect">
              <a:avLst/>
            </a:prstGeom>
            <a:solidFill>
              <a:srgbClr val="95B3D7"/>
            </a:solidFill>
            <a:ln w="25400">
              <a:solidFill>
                <a:srgbClr val="95B3D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矩形 90"/>
            <p:cNvSpPr>
              <a:spLocks noChangeArrowheads="1"/>
            </p:cNvSpPr>
            <p:nvPr/>
          </p:nvSpPr>
          <p:spPr bwMode="auto">
            <a:xfrm>
              <a:off x="2730" y="5207"/>
              <a:ext cx="1829" cy="694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矩形 91"/>
            <p:cNvSpPr>
              <a:spLocks noChangeArrowheads="1"/>
            </p:cNvSpPr>
            <p:nvPr/>
          </p:nvSpPr>
          <p:spPr bwMode="auto">
            <a:xfrm>
              <a:off x="11493" y="5143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矩形 93"/>
            <p:cNvSpPr>
              <a:spLocks noChangeArrowheads="1"/>
            </p:cNvSpPr>
            <p:nvPr/>
          </p:nvSpPr>
          <p:spPr bwMode="auto">
            <a:xfrm>
              <a:off x="20637" y="5270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矩形 94"/>
            <p:cNvSpPr>
              <a:spLocks noChangeArrowheads="1"/>
            </p:cNvSpPr>
            <p:nvPr/>
          </p:nvSpPr>
          <p:spPr bwMode="auto">
            <a:xfrm>
              <a:off x="2349" y="13462"/>
              <a:ext cx="8486" cy="248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95"/>
            <p:cNvSpPr>
              <a:spLocks noChangeArrowheads="1"/>
            </p:cNvSpPr>
            <p:nvPr/>
          </p:nvSpPr>
          <p:spPr bwMode="auto">
            <a:xfrm>
              <a:off x="14541" y="1587"/>
              <a:ext cx="8185" cy="2483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41"/>
          <p:cNvSpPr txBox="1">
            <a:spLocks noChangeArrowheads="1"/>
          </p:cNvSpPr>
          <p:nvPr/>
        </p:nvSpPr>
        <p:spPr bwMode="auto">
          <a:xfrm>
            <a:off x="493384" y="2380307"/>
            <a:ext cx="415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文本框 42"/>
          <p:cNvSpPr txBox="1">
            <a:spLocks noChangeArrowheads="1"/>
          </p:cNvSpPr>
          <p:nvPr/>
        </p:nvSpPr>
        <p:spPr bwMode="auto">
          <a:xfrm>
            <a:off x="3098725" y="2352625"/>
            <a:ext cx="4159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文本框 49"/>
          <p:cNvSpPr txBox="1">
            <a:spLocks noChangeArrowheads="1"/>
          </p:cNvSpPr>
          <p:nvPr/>
        </p:nvSpPr>
        <p:spPr bwMode="auto">
          <a:xfrm>
            <a:off x="5236195" y="2285299"/>
            <a:ext cx="4159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9309" y="4113946"/>
            <a:ext cx="7335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3.5(a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合并后的结构模型示意图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该模型下实现的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EIT(c)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透明窗口处的电场分布</a:t>
            </a:r>
          </a:p>
        </p:txBody>
      </p:sp>
      <p:sp>
        <p:nvSpPr>
          <p:cNvPr id="19" name="矩形 18"/>
          <p:cNvSpPr/>
          <p:nvPr/>
        </p:nvSpPr>
        <p:spPr>
          <a:xfrm>
            <a:off x="1054102" y="4760277"/>
            <a:ext cx="71903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透明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窗口处，入射光汇集于中间石墨烯长条处，据此我们可以实现将电场分布集中在更小的范围以减小模式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体积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近似为单个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结构的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一半。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                   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                   )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08223"/>
              </p:ext>
            </p:extLst>
          </p:nvPr>
        </p:nvGraphicFramePr>
        <p:xfrm>
          <a:off x="3493554" y="5733256"/>
          <a:ext cx="1155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5" imgW="1155600" imgH="545760" progId="Equation.DSMT4">
                  <p:embed/>
                </p:oleObj>
              </mc:Choice>
              <mc:Fallback>
                <p:oleObj name="Equation" r:id="rId5" imgW="1155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3554" y="5733256"/>
                        <a:ext cx="11557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581640"/>
              </p:ext>
            </p:extLst>
          </p:nvPr>
        </p:nvGraphicFramePr>
        <p:xfrm>
          <a:off x="4881984" y="5818505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7" imgW="1346040" imgH="419040" progId="Equation.DSMT4">
                  <p:embed/>
                </p:oleObj>
              </mc:Choice>
              <mc:Fallback>
                <p:oleObj name="Equation" r:id="rId7" imgW="1346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1984" y="5818505"/>
                        <a:ext cx="1346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9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图片 1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728642" cy="25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图片 84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26346"/>
            <a:ext cx="1333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图片 84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26346"/>
            <a:ext cx="13049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3" name="图片 843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88" y="3635871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67"/>
          <p:cNvGrpSpPr>
            <a:grpSpLocks/>
          </p:cNvGrpSpPr>
          <p:nvPr/>
        </p:nvGrpSpPr>
        <p:grpSpPr bwMode="auto">
          <a:xfrm>
            <a:off x="5364088" y="1528260"/>
            <a:ext cx="1136650" cy="1206500"/>
            <a:chOff x="7280" y="1892"/>
            <a:chExt cx="1790" cy="1900"/>
          </a:xfrm>
        </p:grpSpPr>
        <p:sp>
          <p:nvSpPr>
            <p:cNvPr id="3" name="文本框 117"/>
            <p:cNvSpPr txBox="1">
              <a:spLocks noChangeArrowheads="1"/>
            </p:cNvSpPr>
            <p:nvPr/>
          </p:nvSpPr>
          <p:spPr bwMode="auto">
            <a:xfrm>
              <a:off x="8100" y="3282"/>
              <a:ext cx="430" cy="5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" name="组合 118"/>
            <p:cNvGrpSpPr>
              <a:grpSpLocks/>
            </p:cNvGrpSpPr>
            <p:nvPr/>
          </p:nvGrpSpPr>
          <p:grpSpPr bwMode="auto">
            <a:xfrm>
              <a:off x="7280" y="1892"/>
              <a:ext cx="1790" cy="1820"/>
              <a:chOff x="0" y="0"/>
              <a:chExt cx="11366" cy="11557"/>
            </a:xfrm>
          </p:grpSpPr>
          <p:sp>
            <p:nvSpPr>
              <p:cNvPr id="6" name="矩形 110"/>
              <p:cNvSpPr>
                <a:spLocks noChangeArrowheads="1"/>
              </p:cNvSpPr>
              <p:nvPr/>
            </p:nvSpPr>
            <p:spPr bwMode="auto">
              <a:xfrm>
                <a:off x="635" y="3048"/>
                <a:ext cx="1397" cy="56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矩形 111"/>
              <p:cNvSpPr>
                <a:spLocks noChangeArrowheads="1"/>
              </p:cNvSpPr>
              <p:nvPr/>
            </p:nvSpPr>
            <p:spPr bwMode="auto">
              <a:xfrm>
                <a:off x="0" y="9652"/>
                <a:ext cx="5651" cy="190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矩形 112"/>
              <p:cNvSpPr>
                <a:spLocks noChangeArrowheads="1"/>
              </p:cNvSpPr>
              <p:nvPr/>
            </p:nvSpPr>
            <p:spPr bwMode="auto">
              <a:xfrm>
                <a:off x="5334" y="3111"/>
                <a:ext cx="1397" cy="565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矩形 114"/>
              <p:cNvSpPr>
                <a:spLocks noChangeArrowheads="1"/>
              </p:cNvSpPr>
              <p:nvPr/>
            </p:nvSpPr>
            <p:spPr bwMode="auto">
              <a:xfrm>
                <a:off x="9715" y="3111"/>
                <a:ext cx="1397" cy="565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矩形 115"/>
              <p:cNvSpPr>
                <a:spLocks noChangeArrowheads="1"/>
              </p:cNvSpPr>
              <p:nvPr/>
            </p:nvSpPr>
            <p:spPr bwMode="auto">
              <a:xfrm>
                <a:off x="5715" y="0"/>
                <a:ext cx="5651" cy="190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直接箭头连接符 116"/>
            <p:cNvSpPr>
              <a:spLocks noChangeShapeType="1"/>
            </p:cNvSpPr>
            <p:nvPr/>
          </p:nvSpPr>
          <p:spPr bwMode="auto">
            <a:xfrm>
              <a:off x="8120" y="3342"/>
              <a:ext cx="2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4"/>
          <p:cNvSpPr txBox="1">
            <a:spLocks noChangeArrowheads="1"/>
          </p:cNvSpPr>
          <p:nvPr/>
        </p:nvSpPr>
        <p:spPr bwMode="auto">
          <a:xfrm>
            <a:off x="1331640" y="1375860"/>
            <a:ext cx="3937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文本框 57"/>
          <p:cNvSpPr txBox="1">
            <a:spLocks noChangeArrowheads="1"/>
          </p:cNvSpPr>
          <p:nvPr/>
        </p:nvSpPr>
        <p:spPr bwMode="auto">
          <a:xfrm>
            <a:off x="1369988" y="3446140"/>
            <a:ext cx="507954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3905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4562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77942" y="4437112"/>
            <a:ext cx="478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l=9nm                     </a:t>
            </a:r>
            <a:r>
              <a:rPr lang="en-US" altLang="zh-CN" dirty="0"/>
              <a:t>l=6nm         </a:t>
            </a:r>
            <a:r>
              <a:rPr lang="en-US" altLang="zh-CN" dirty="0" smtClean="0"/>
              <a:t>               </a:t>
            </a:r>
            <a:r>
              <a:rPr lang="en-US" altLang="zh-CN" dirty="0"/>
              <a:t>l=3nm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899592" y="486916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3.6(a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石墨烯条宽度改变时，透射谱随频率的变化情况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宽度不同时，透明窗口处的电场分布图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5373216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宽度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减半时，模式体积减小约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35%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即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                   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较小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的模式体积可广泛用于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光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介质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的强耦合。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687623"/>
              </p:ext>
            </p:extLst>
          </p:nvPr>
        </p:nvGraphicFramePr>
        <p:xfrm>
          <a:off x="5391622" y="5488443"/>
          <a:ext cx="1340618" cy="4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7" imgW="1219200" imgH="419100" progId="Equation.DSMT4">
                  <p:embed/>
                </p:oleObj>
              </mc:Choice>
              <mc:Fallback>
                <p:oleObj name="Equation" r:id="rId7" imgW="1219200" imgH="419100" progId="Equation.DSMT4">
                  <p:embed/>
                  <p:pic>
                    <p:nvPicPr>
                      <p:cNvPr id="0" name="对象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622" y="5488443"/>
                        <a:ext cx="1340618" cy="46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313" y="1484784"/>
            <a:ext cx="4214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3.2.3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石墨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烯对窗口的动态调节</a:t>
            </a:r>
          </a:p>
        </p:txBody>
      </p:sp>
      <p:pic>
        <p:nvPicPr>
          <p:cNvPr id="24578" name="图片 1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9645"/>
            <a:ext cx="4698370" cy="268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1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80" y="1969645"/>
            <a:ext cx="4629600" cy="269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4797152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3.7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费米能级不同时，透射谱随频率的变化情况</a:t>
            </a:r>
          </a:p>
        </p:txBody>
      </p:sp>
      <p:sp>
        <p:nvSpPr>
          <p:cNvPr id="4" name="矩形 3"/>
          <p:cNvSpPr/>
          <p:nvPr/>
        </p:nvSpPr>
        <p:spPr>
          <a:xfrm>
            <a:off x="4877880" y="4802763"/>
            <a:ext cx="3993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3.8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费米能级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不同时，群速度延迟随频率的变化关系</a:t>
            </a:r>
          </a:p>
        </p:txBody>
      </p:sp>
    </p:spTree>
    <p:extLst>
      <p:ext uri="{BB962C8B-B14F-4D97-AF65-F5344CB8AC3E}">
        <p14:creationId xmlns:p14="http://schemas.microsoft.com/office/powerpoint/2010/main" val="40141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5"/>
            <a:ext cx="8425483" cy="1601138"/>
            <a:chOff x="1322" y="276"/>
            <a:chExt cx="3199" cy="669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四、基于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亮模</a:t>
              </a:r>
              <a:r>
                <a:rPr lang="en-US" altLang="zh-CN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-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亮模耦合引起的可调石墨烯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超</a:t>
              </a:r>
              <a:endParaRPr lang="en-US" altLang="zh-CN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   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材料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电磁诱导透明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4604" y="2708920"/>
            <a:ext cx="219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4.1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理论模型</a:t>
            </a:r>
          </a:p>
        </p:txBody>
      </p:sp>
      <p:sp>
        <p:nvSpPr>
          <p:cNvPr id="7" name="Rectangle 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5"/>
          <p:cNvGrpSpPr>
            <a:grpSpLocks/>
          </p:cNvGrpSpPr>
          <p:nvPr/>
        </p:nvGrpSpPr>
        <p:grpSpPr bwMode="auto">
          <a:xfrm>
            <a:off x="2041495" y="3232140"/>
            <a:ext cx="4262438" cy="1573212"/>
            <a:chOff x="0" y="0"/>
            <a:chExt cx="42622" cy="15728"/>
          </a:xfrm>
        </p:grpSpPr>
        <p:grpSp>
          <p:nvGrpSpPr>
            <p:cNvPr id="9" name="组合 5"/>
            <p:cNvGrpSpPr>
              <a:grpSpLocks/>
            </p:cNvGrpSpPr>
            <p:nvPr/>
          </p:nvGrpSpPr>
          <p:grpSpPr bwMode="auto">
            <a:xfrm>
              <a:off x="2242" y="0"/>
              <a:ext cx="40380" cy="11404"/>
              <a:chOff x="0" y="0"/>
              <a:chExt cx="40383" cy="11410"/>
            </a:xfrm>
          </p:grpSpPr>
          <p:grpSp>
            <p:nvGrpSpPr>
              <p:cNvPr id="62" name="组合 8"/>
              <p:cNvGrpSpPr>
                <a:grpSpLocks/>
              </p:cNvGrpSpPr>
              <p:nvPr/>
            </p:nvGrpSpPr>
            <p:grpSpPr bwMode="auto">
              <a:xfrm>
                <a:off x="2560" y="4389"/>
                <a:ext cx="14561" cy="7021"/>
                <a:chOff x="0" y="0"/>
                <a:chExt cx="14561" cy="7021"/>
              </a:xfrm>
            </p:grpSpPr>
            <p:sp>
              <p:nvSpPr>
                <p:cNvPr id="94" name="立方体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561" cy="7021"/>
                </a:xfrm>
                <a:prstGeom prst="cube">
                  <a:avLst>
                    <a:gd name="adj" fmla="val 75917"/>
                  </a:avLst>
                </a:prstGeom>
                <a:solidFill>
                  <a:srgbClr val="92D05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同心圆 10"/>
                <p:cNvSpPr>
                  <a:spLocks noChangeArrowheads="1"/>
                </p:cNvSpPr>
                <p:nvPr/>
              </p:nvSpPr>
              <p:spPr bwMode="auto">
                <a:xfrm>
                  <a:off x="4608" y="1097"/>
                  <a:ext cx="4389" cy="3145"/>
                </a:xfrm>
                <a:custGeom>
                  <a:avLst/>
                  <a:gdLst>
                    <a:gd name="G0" fmla="+- 3870 0 0"/>
                    <a:gd name="G1" fmla="+- 21600 0 3870"/>
                    <a:gd name="G2" fmla="+- 21600 0 3870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870" y="10800"/>
                      </a:moveTo>
                      <a:cubicBezTo>
                        <a:pt x="3870" y="14627"/>
                        <a:pt x="6973" y="17730"/>
                        <a:pt x="10800" y="17730"/>
                      </a:cubicBezTo>
                      <a:cubicBezTo>
                        <a:pt x="14627" y="17730"/>
                        <a:pt x="17730" y="14627"/>
                        <a:pt x="17730" y="10800"/>
                      </a:cubicBezTo>
                      <a:cubicBezTo>
                        <a:pt x="17730" y="6973"/>
                        <a:pt x="14627" y="3870"/>
                        <a:pt x="10800" y="3870"/>
                      </a:cubicBezTo>
                      <a:cubicBezTo>
                        <a:pt x="6973" y="3870"/>
                        <a:pt x="3870" y="6973"/>
                        <a:pt x="3870" y="1080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11"/>
              <p:cNvGrpSpPr>
                <a:grpSpLocks/>
              </p:cNvGrpSpPr>
              <p:nvPr/>
            </p:nvGrpSpPr>
            <p:grpSpPr bwMode="auto">
              <a:xfrm>
                <a:off x="0" y="0"/>
                <a:ext cx="5619" cy="7312"/>
                <a:chOff x="0" y="0"/>
                <a:chExt cx="5619" cy="7312"/>
              </a:xfrm>
            </p:grpSpPr>
            <p:sp>
              <p:nvSpPr>
                <p:cNvPr id="87" name="文本框 15"/>
                <p:cNvSpPr txBox="1">
                  <a:spLocks noChangeArrowheads="1"/>
                </p:cNvSpPr>
                <p:nvPr/>
              </p:nvSpPr>
              <p:spPr bwMode="auto">
                <a:xfrm>
                  <a:off x="0" y="4023"/>
                  <a:ext cx="3790" cy="32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z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8" name="文本框 17"/>
                <p:cNvSpPr txBox="1">
                  <a:spLocks noChangeArrowheads="1"/>
                </p:cNvSpPr>
                <p:nvPr/>
              </p:nvSpPr>
              <p:spPr bwMode="auto">
                <a:xfrm>
                  <a:off x="1828" y="2194"/>
                  <a:ext cx="3791" cy="32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y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9" name="文本框 26"/>
                <p:cNvSpPr txBox="1">
                  <a:spLocks noChangeArrowheads="1"/>
                </p:cNvSpPr>
                <p:nvPr/>
              </p:nvSpPr>
              <p:spPr bwMode="auto">
                <a:xfrm>
                  <a:off x="1463" y="0"/>
                  <a:ext cx="3794" cy="329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x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grpSp>
              <p:nvGrpSpPr>
                <p:cNvPr id="90" name="组合 27"/>
                <p:cNvGrpSpPr>
                  <a:grpSpLocks/>
                </p:cNvGrpSpPr>
                <p:nvPr/>
              </p:nvGrpSpPr>
              <p:grpSpPr bwMode="auto">
                <a:xfrm>
                  <a:off x="292" y="1463"/>
                  <a:ext cx="2623" cy="4023"/>
                  <a:chOff x="0" y="0"/>
                  <a:chExt cx="262299" cy="402336"/>
                </a:xfrm>
              </p:grpSpPr>
              <p:sp>
                <p:nvSpPr>
                  <p:cNvPr id="91" name="直接箭头连接符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160655" cy="18288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直接箭头连接符 29"/>
                  <p:cNvSpPr>
                    <a:spLocks noChangeShapeType="1"/>
                  </p:cNvSpPr>
                  <p:nvPr/>
                </p:nvSpPr>
                <p:spPr bwMode="auto">
                  <a:xfrm>
                    <a:off x="7316" y="182880"/>
                    <a:ext cx="25498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直接箭头连接符 36"/>
                  <p:cNvSpPr>
                    <a:spLocks noChangeShapeType="1"/>
                  </p:cNvSpPr>
                  <p:nvPr/>
                </p:nvSpPr>
                <p:spPr bwMode="auto">
                  <a:xfrm>
                    <a:off x="7316" y="182880"/>
                    <a:ext cx="0" cy="2194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" name="组合 41"/>
              <p:cNvGrpSpPr>
                <a:grpSpLocks/>
              </p:cNvGrpSpPr>
              <p:nvPr/>
            </p:nvGrpSpPr>
            <p:grpSpPr bwMode="auto">
              <a:xfrm>
                <a:off x="25822" y="4242"/>
                <a:ext cx="14561" cy="7096"/>
                <a:chOff x="-662" y="0"/>
                <a:chExt cx="14561" cy="7095"/>
              </a:xfrm>
            </p:grpSpPr>
            <p:grpSp>
              <p:nvGrpSpPr>
                <p:cNvPr id="76" name="组合 43"/>
                <p:cNvGrpSpPr>
                  <a:grpSpLocks/>
                </p:cNvGrpSpPr>
                <p:nvPr/>
              </p:nvGrpSpPr>
              <p:grpSpPr bwMode="auto">
                <a:xfrm>
                  <a:off x="-662" y="72"/>
                  <a:ext cx="14560" cy="7023"/>
                  <a:chOff x="-662" y="-1"/>
                  <a:chExt cx="14561" cy="7023"/>
                </a:xfrm>
              </p:grpSpPr>
              <p:grpSp>
                <p:nvGrpSpPr>
                  <p:cNvPr id="78" name="组合 45"/>
                  <p:cNvGrpSpPr>
                    <a:grpSpLocks/>
                  </p:cNvGrpSpPr>
                  <p:nvPr/>
                </p:nvGrpSpPr>
                <p:grpSpPr bwMode="auto">
                  <a:xfrm>
                    <a:off x="-662" y="-1"/>
                    <a:ext cx="14560" cy="7023"/>
                    <a:chOff x="-1715" y="-2045"/>
                    <a:chExt cx="37706" cy="19609"/>
                  </a:xfrm>
                </p:grpSpPr>
                <p:sp>
                  <p:nvSpPr>
                    <p:cNvPr id="81" name="立方体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715" y="-2045"/>
                      <a:ext cx="37706" cy="19609"/>
                    </a:xfrm>
                    <a:prstGeom prst="cube">
                      <a:avLst>
                        <a:gd name="adj" fmla="val 75917"/>
                      </a:avLst>
                    </a:prstGeom>
                    <a:solidFill>
                      <a:srgbClr val="92D05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" name="平行四边形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32" y="8778"/>
                      <a:ext cx="16553" cy="2446"/>
                    </a:xfrm>
                    <a:prstGeom prst="parallelogram">
                      <a:avLst>
                        <a:gd name="adj" fmla="val 25002"/>
                      </a:avLst>
                    </a:prstGeom>
                    <a:solidFill>
                      <a:srgbClr val="BFBFBF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同心圆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94" y="438"/>
                      <a:ext cx="10907" cy="8351"/>
                    </a:xfrm>
                    <a:custGeom>
                      <a:avLst/>
                      <a:gdLst>
                        <a:gd name="G0" fmla="+- 4134 0 0"/>
                        <a:gd name="G1" fmla="+- 21600 0 4134"/>
                        <a:gd name="G2" fmla="+- 21600 0 4134"/>
                        <a:gd name="G3" fmla="*/ G0 2929 10000"/>
                        <a:gd name="G4" fmla="+- 21600 0 G3"/>
                        <a:gd name="G5" fmla="+- 21600 0 G3"/>
                        <a:gd name="T0" fmla="*/ 10800 w 21600"/>
                        <a:gd name="T1" fmla="*/ 0 h 21600"/>
                        <a:gd name="T2" fmla="*/ 3163 w 21600"/>
                        <a:gd name="T3" fmla="*/ 3163 h 21600"/>
                        <a:gd name="T4" fmla="*/ 0 w 21600"/>
                        <a:gd name="T5" fmla="*/ 10800 h 21600"/>
                        <a:gd name="T6" fmla="*/ 3163 w 21600"/>
                        <a:gd name="T7" fmla="*/ 18437 h 21600"/>
                        <a:gd name="T8" fmla="*/ 10800 w 21600"/>
                        <a:gd name="T9" fmla="*/ 21600 h 21600"/>
                        <a:gd name="T10" fmla="*/ 18437 w 21600"/>
                        <a:gd name="T11" fmla="*/ 18437 h 21600"/>
                        <a:gd name="T12" fmla="*/ 21600 w 21600"/>
                        <a:gd name="T13" fmla="*/ 10800 h 21600"/>
                        <a:gd name="T14" fmla="*/ 18437 w 21600"/>
                        <a:gd name="T15" fmla="*/ 3163 h 21600"/>
                        <a:gd name="T16" fmla="*/ 3163 w 21600"/>
                        <a:gd name="T17" fmla="*/ 3163 h 21600"/>
                        <a:gd name="T18" fmla="*/ 18437 w 21600"/>
                        <a:gd name="T19" fmla="*/ 18437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T16" t="T17" r="T18" b="T19"/>
                      <a:pathLst>
                        <a:path w="21600" h="21600">
                          <a:moveTo>
                            <a:pt x="0" y="10800"/>
                          </a:move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5" y="0"/>
                            <a:pt x="21600" y="4835"/>
                            <a:pt x="21600" y="10800"/>
                          </a:cubicBezTo>
                          <a:cubicBezTo>
                            <a:pt x="21600" y="16765"/>
                            <a:pt x="16765" y="21600"/>
                            <a:pt x="10800" y="21600"/>
                          </a:cubicBezTo>
                          <a:cubicBezTo>
                            <a:pt x="4835" y="21600"/>
                            <a:pt x="0" y="16765"/>
                            <a:pt x="0" y="10800"/>
                          </a:cubicBezTo>
                          <a:close/>
                          <a:moveTo>
                            <a:pt x="4134" y="10800"/>
                          </a:moveTo>
                          <a:cubicBezTo>
                            <a:pt x="4134" y="14482"/>
                            <a:pt x="7118" y="17466"/>
                            <a:pt x="10800" y="17466"/>
                          </a:cubicBezTo>
                          <a:cubicBezTo>
                            <a:pt x="14482" y="17466"/>
                            <a:pt x="17466" y="14482"/>
                            <a:pt x="17466" y="10800"/>
                          </a:cubicBezTo>
                          <a:cubicBezTo>
                            <a:pt x="17466" y="7118"/>
                            <a:pt x="14482" y="4134"/>
                            <a:pt x="10800" y="4134"/>
                          </a:cubicBezTo>
                          <a:cubicBezTo>
                            <a:pt x="7118" y="4134"/>
                            <a:pt x="4134" y="7118"/>
                            <a:pt x="4134" y="10800"/>
                          </a:cubicBez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直接箭头连接符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70" y="4535"/>
                      <a:ext cx="367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直接箭头连接符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27" y="4535"/>
                      <a:ext cx="530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直接箭头连接符 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410" y="4535"/>
                      <a:ext cx="1278" cy="610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9" name="文本框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05" y="0"/>
                    <a:ext cx="4975" cy="27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r</a:t>
                    </a:r>
                    <a:r>
                      <a:rPr kumimoji="0" lang="en-US" altLang="zh-CN" sz="1000" b="0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2</a:t>
                    </a:r>
                    <a:endPara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80" name="文本框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3" y="1975"/>
                    <a:ext cx="4972" cy="2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d</a:t>
                    </a:r>
                    <a:endPara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sp>
              <p:nvSpPr>
                <p:cNvPr id="77" name="文本框 59"/>
                <p:cNvSpPr txBox="1">
                  <a:spLocks noChangeArrowheads="1"/>
                </p:cNvSpPr>
                <p:nvPr/>
              </p:nvSpPr>
              <p:spPr bwMode="auto">
                <a:xfrm>
                  <a:off x="4096" y="0"/>
                  <a:ext cx="4972" cy="27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r</a:t>
                  </a:r>
                  <a:r>
                    <a:rPr kumimoji="0" lang="en-US" altLang="zh-CN" sz="10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grpSp>
            <p:nvGrpSpPr>
              <p:cNvPr id="65" name="组合 60"/>
              <p:cNvGrpSpPr>
                <a:grpSpLocks/>
              </p:cNvGrpSpPr>
              <p:nvPr/>
            </p:nvGrpSpPr>
            <p:grpSpPr bwMode="auto">
              <a:xfrm>
                <a:off x="14191" y="4315"/>
                <a:ext cx="14561" cy="7022"/>
                <a:chOff x="0" y="0"/>
                <a:chExt cx="14561" cy="7021"/>
              </a:xfrm>
            </p:grpSpPr>
            <p:grpSp>
              <p:nvGrpSpPr>
                <p:cNvPr id="69" name="组合 6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561" cy="7021"/>
                  <a:chOff x="0" y="0"/>
                  <a:chExt cx="14561" cy="7021"/>
                </a:xfrm>
              </p:grpSpPr>
              <p:sp>
                <p:nvSpPr>
                  <p:cNvPr id="71" name="立方体 6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561" cy="7021"/>
                  </a:xfrm>
                  <a:prstGeom prst="cube">
                    <a:avLst>
                      <a:gd name="adj" fmla="val 75917"/>
                    </a:avLst>
                  </a:prstGeom>
                  <a:solidFill>
                    <a:srgbClr val="92D05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平行四边形 63"/>
                  <p:cNvSpPr>
                    <a:spLocks noChangeArrowheads="1"/>
                  </p:cNvSpPr>
                  <p:nvPr/>
                </p:nvSpPr>
                <p:spPr bwMode="auto">
                  <a:xfrm>
                    <a:off x="3877" y="2414"/>
                    <a:ext cx="5486" cy="869"/>
                  </a:xfrm>
                  <a:prstGeom prst="parallelogram">
                    <a:avLst>
                      <a:gd name="adj" fmla="val 25018"/>
                    </a:avLst>
                  </a:prstGeom>
                  <a:solidFill>
                    <a:srgbClr val="BFBFB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直接箭头连接符 64"/>
                  <p:cNvSpPr>
                    <a:spLocks noChangeShapeType="1"/>
                  </p:cNvSpPr>
                  <p:nvPr/>
                </p:nvSpPr>
                <p:spPr bwMode="auto">
                  <a:xfrm>
                    <a:off x="3657" y="3730"/>
                    <a:ext cx="5487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文本框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8" y="2926"/>
                    <a:ext cx="4972" cy="2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L</a:t>
                    </a:r>
                    <a:endPara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75" name="文本框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51" y="1682"/>
                    <a:ext cx="4972" cy="2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w</a:t>
                    </a:r>
                    <a:endPara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sp>
              <p:nvSpPr>
                <p:cNvPr id="70" name="直接箭头连接符 67"/>
                <p:cNvSpPr>
                  <a:spLocks noChangeShapeType="1"/>
                </p:cNvSpPr>
                <p:nvPr/>
              </p:nvSpPr>
              <p:spPr bwMode="auto">
                <a:xfrm flipV="1">
                  <a:off x="9363" y="2340"/>
                  <a:ext cx="438" cy="13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6" name="文本框 68"/>
              <p:cNvSpPr txBox="1">
                <a:spLocks noChangeArrowheads="1"/>
              </p:cNvSpPr>
              <p:nvPr/>
            </p:nvSpPr>
            <p:spPr bwMode="auto">
              <a:xfrm>
                <a:off x="5266" y="2194"/>
                <a:ext cx="4826" cy="2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(a)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7" name="文本框 69"/>
              <p:cNvSpPr txBox="1">
                <a:spLocks noChangeArrowheads="1"/>
              </p:cNvSpPr>
              <p:nvPr/>
            </p:nvSpPr>
            <p:spPr bwMode="auto">
              <a:xfrm>
                <a:off x="18068" y="1614"/>
                <a:ext cx="4826" cy="2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(b)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8" name="文本框 70"/>
              <p:cNvSpPr txBox="1">
                <a:spLocks noChangeArrowheads="1"/>
              </p:cNvSpPr>
              <p:nvPr/>
            </p:nvSpPr>
            <p:spPr bwMode="auto">
              <a:xfrm>
                <a:off x="29081" y="1478"/>
                <a:ext cx="4826" cy="2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(c)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" name="矩形 90"/>
            <p:cNvSpPr>
              <a:spLocks noChangeArrowheads="1"/>
            </p:cNvSpPr>
            <p:nvPr/>
          </p:nvSpPr>
          <p:spPr bwMode="auto">
            <a:xfrm flipH="1">
              <a:off x="10610" y="8022"/>
              <a:ext cx="968" cy="45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直接连接符 91"/>
            <p:cNvSpPr>
              <a:spLocks noChangeShapeType="1"/>
            </p:cNvSpPr>
            <p:nvPr/>
          </p:nvSpPr>
          <p:spPr bwMode="auto">
            <a:xfrm flipH="1">
              <a:off x="0" y="8108"/>
              <a:ext cx="10568" cy="4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直接连接符 92"/>
            <p:cNvSpPr>
              <a:spLocks noChangeShapeType="1"/>
            </p:cNvSpPr>
            <p:nvPr/>
          </p:nvSpPr>
          <p:spPr bwMode="auto">
            <a:xfrm flipH="1">
              <a:off x="4830" y="8453"/>
              <a:ext cx="6712" cy="4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" name="组合 166"/>
            <p:cNvGrpSpPr>
              <a:grpSpLocks/>
            </p:cNvGrpSpPr>
            <p:nvPr/>
          </p:nvGrpSpPr>
          <p:grpSpPr bwMode="auto">
            <a:xfrm>
              <a:off x="0" y="12680"/>
              <a:ext cx="5118" cy="3048"/>
              <a:chOff x="0" y="0"/>
              <a:chExt cx="19970" cy="13607"/>
            </a:xfrm>
          </p:grpSpPr>
          <p:sp>
            <p:nvSpPr>
              <p:cNvPr id="18" name="椭圆 167"/>
              <p:cNvSpPr>
                <a:spLocks noChangeArrowheads="1"/>
              </p:cNvSpPr>
              <p:nvPr/>
            </p:nvSpPr>
            <p:spPr bwMode="auto">
              <a:xfrm>
                <a:off x="4389" y="12509"/>
                <a:ext cx="1098" cy="1098"/>
              </a:xfrm>
              <a:prstGeom prst="ellipse">
                <a:avLst/>
              </a:prstGeom>
              <a:solidFill>
                <a:srgbClr val="A5A5A5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组合 168"/>
              <p:cNvGrpSpPr>
                <a:grpSpLocks/>
              </p:cNvGrpSpPr>
              <p:nvPr/>
            </p:nvGrpSpPr>
            <p:grpSpPr bwMode="auto">
              <a:xfrm>
                <a:off x="0" y="0"/>
                <a:ext cx="19970" cy="13601"/>
                <a:chOff x="0" y="0"/>
                <a:chExt cx="19971" cy="13601"/>
              </a:xfrm>
            </p:grpSpPr>
            <p:sp>
              <p:nvSpPr>
                <p:cNvPr id="20" name="六边形 169"/>
                <p:cNvSpPr>
                  <a:spLocks noChangeArrowheads="1"/>
                </p:cNvSpPr>
                <p:nvPr/>
              </p:nvSpPr>
              <p:spPr bwMode="auto">
                <a:xfrm>
                  <a:off x="4901" y="731"/>
                  <a:ext cx="5683" cy="4896"/>
                </a:xfrm>
                <a:prstGeom prst="hexagon">
                  <a:avLst>
                    <a:gd name="adj" fmla="val 24999"/>
                    <a:gd name="vf" fmla="val 11547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1" name="组合 1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971" cy="13601"/>
                  <a:chOff x="0" y="0"/>
                  <a:chExt cx="19971" cy="13601"/>
                </a:xfrm>
              </p:grpSpPr>
              <p:sp>
                <p:nvSpPr>
                  <p:cNvPr id="22" name="矩形 17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970" cy="13601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3" name="组合 17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9971" cy="13534"/>
                    <a:chOff x="0" y="0"/>
                    <a:chExt cx="19971" cy="13534"/>
                  </a:xfrm>
                </p:grpSpPr>
                <p:sp>
                  <p:nvSpPr>
                    <p:cNvPr id="24" name="六边形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2" y="3364"/>
                      <a:ext cx="5683" cy="4896"/>
                    </a:xfrm>
                    <a:prstGeom prst="hexagon">
                      <a:avLst>
                        <a:gd name="adj" fmla="val 24999"/>
                        <a:gd name="vf" fmla="val 11547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六边形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2" y="8266"/>
                      <a:ext cx="5683" cy="4896"/>
                    </a:xfrm>
                    <a:prstGeom prst="hexagon">
                      <a:avLst>
                        <a:gd name="adj" fmla="val 24999"/>
                        <a:gd name="vf" fmla="val 11547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椭圆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7" y="7534"/>
                      <a:ext cx="1098" cy="1099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椭圆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413"/>
                      <a:ext cx="1098" cy="1098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椭圆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7" y="2779"/>
                      <a:ext cx="1098" cy="1099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椭圆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" y="10021"/>
                      <a:ext cx="1098" cy="1099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0" name="组合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2" y="0"/>
                      <a:ext cx="15509" cy="13534"/>
                      <a:chOff x="0" y="0"/>
                      <a:chExt cx="15509" cy="13534"/>
                    </a:xfrm>
                  </p:grpSpPr>
                  <p:sp>
                    <p:nvSpPr>
                      <p:cNvPr id="32" name="六边形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2" y="5705"/>
                        <a:ext cx="5683" cy="4896"/>
                      </a:xfrm>
                      <a:prstGeom prst="hexagon">
                        <a:avLst>
                          <a:gd name="adj" fmla="val 24999"/>
                          <a:gd name="vf" fmla="val 115470"/>
                        </a:avLst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" name="椭圆 1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779"/>
                        <a:ext cx="1098" cy="1099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" name="椭圆 1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43" y="146"/>
                        <a:ext cx="1099" cy="1098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" name="椭圆 1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42" y="146"/>
                        <a:ext cx="1099" cy="1098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椭圆 1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97" y="5120"/>
                        <a:ext cx="1098" cy="1099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椭圆 1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6" y="7680"/>
                        <a:ext cx="1098" cy="1099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" name="椭圆 1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24" y="9948"/>
                        <a:ext cx="1098" cy="1099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9" name="组合 1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42" y="0"/>
                        <a:ext cx="11267" cy="13534"/>
                        <a:chOff x="0" y="0"/>
                        <a:chExt cx="11266" cy="13534"/>
                      </a:xfrm>
                    </p:grpSpPr>
                    <p:grpSp>
                      <p:nvGrpSpPr>
                        <p:cNvPr id="40" name="组合 1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1" y="512"/>
                          <a:ext cx="10212" cy="12497"/>
                          <a:chOff x="0" y="0"/>
                          <a:chExt cx="10212" cy="12497"/>
                        </a:xfrm>
                      </p:grpSpPr>
                      <p:sp>
                        <p:nvSpPr>
                          <p:cNvPr id="58" name="六边形 18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2633"/>
                            <a:ext cx="5680" cy="4894"/>
                          </a:xfrm>
                          <a:prstGeom prst="hexagon">
                            <a:avLst>
                              <a:gd name="adj" fmla="val 25001"/>
                              <a:gd name="vf" fmla="val 11547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9" name="六边形 19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" y="7607"/>
                            <a:ext cx="5677" cy="4890"/>
                          </a:xfrm>
                          <a:prstGeom prst="hexagon">
                            <a:avLst>
                              <a:gd name="adj" fmla="val 24998"/>
                              <a:gd name="vf" fmla="val 11547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0" name="六边形 19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89" y="0"/>
                            <a:ext cx="5680" cy="4894"/>
                          </a:xfrm>
                          <a:prstGeom prst="hexagon">
                            <a:avLst>
                              <a:gd name="adj" fmla="val 25001"/>
                              <a:gd name="vf" fmla="val 11547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1" name="六边形 19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35" y="4974"/>
                            <a:ext cx="5677" cy="4889"/>
                          </a:xfrm>
                          <a:prstGeom prst="hexagon">
                            <a:avLst>
                              <a:gd name="adj" fmla="val 25003"/>
                              <a:gd name="vf" fmla="val 11547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41" name="椭圆 1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9" y="2633"/>
                          <a:ext cx="1099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椭圆 1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9" y="7461"/>
                          <a:ext cx="1099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" name="椭圆 1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5120"/>
                          <a:ext cx="1098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4" name="椭圆 1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8" y="10021"/>
                          <a:ext cx="1099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45" name="组合 1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35" y="0"/>
                          <a:ext cx="6731" cy="11047"/>
                          <a:chOff x="0" y="0"/>
                          <a:chExt cx="6731" cy="11047"/>
                        </a:xfrm>
                      </p:grpSpPr>
                      <p:sp>
                        <p:nvSpPr>
                          <p:cNvPr id="48" name="椭圆 19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" y="2560"/>
                            <a:ext cx="1098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9" name="椭圆 19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16" y="0"/>
                            <a:ext cx="1099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0" name="椭圆 20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89" y="73"/>
                            <a:ext cx="1098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1" name="椭圆 20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632" y="2340"/>
                            <a:ext cx="1099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" name="椭圆 20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2" y="4828"/>
                            <a:ext cx="1098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" name="椭圆 2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16" y="4828"/>
                            <a:ext cx="1099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4" name="椭圆 20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632" y="7168"/>
                            <a:ext cx="1099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5" name="椭圆 20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16" y="9948"/>
                            <a:ext cx="1099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6" name="椭圆 20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35" y="9948"/>
                            <a:ext cx="1098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" name="椭圆 20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7461"/>
                            <a:ext cx="1098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46" name="椭圆 2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81" y="12435"/>
                          <a:ext cx="1099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" name="椭圆 2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63" y="12435"/>
                          <a:ext cx="1098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31" name="椭圆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6" y="12435"/>
                      <a:ext cx="1099" cy="1099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14" name="直接箭头连接符 71"/>
            <p:cNvSpPr>
              <a:spLocks noChangeShapeType="1"/>
            </p:cNvSpPr>
            <p:nvPr/>
          </p:nvSpPr>
          <p:spPr bwMode="auto">
            <a:xfrm>
              <a:off x="27949" y="11731"/>
              <a:ext cx="92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文本框 72"/>
            <p:cNvSpPr txBox="1">
              <a:spLocks noChangeArrowheads="1"/>
            </p:cNvSpPr>
            <p:nvPr/>
          </p:nvSpPr>
          <p:spPr bwMode="auto">
            <a:xfrm>
              <a:off x="30451" y="10955"/>
              <a:ext cx="3364" cy="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文本框 73"/>
            <p:cNvSpPr txBox="1">
              <a:spLocks noChangeArrowheads="1"/>
            </p:cNvSpPr>
            <p:nvPr/>
          </p:nvSpPr>
          <p:spPr bwMode="auto">
            <a:xfrm>
              <a:off x="34936" y="9057"/>
              <a:ext cx="3360" cy="2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直接箭头连接符 74"/>
            <p:cNvSpPr>
              <a:spLocks noChangeShapeType="1"/>
            </p:cNvSpPr>
            <p:nvPr/>
          </p:nvSpPr>
          <p:spPr bwMode="auto">
            <a:xfrm>
              <a:off x="36834" y="9661"/>
              <a:ext cx="0" cy="16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Rectangle 10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398782" y="5013176"/>
            <a:ext cx="6341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4.1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单元结构的示意图及几何尺寸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单个石墨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烯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圆环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作为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其中亮模式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单个石墨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烯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长条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作为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另一个亮模式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(c)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石墨烯超材料的单元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结构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4715631" cy="297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34076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4.2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计算结果及分析</a:t>
            </a:r>
            <a:endParaRPr lang="zh-CN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4904000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1.68THz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2.14THz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处出现两个下降峰，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1.86THz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窗口，透射强度达到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95%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。由于两模式之间存在较弱的杂化，因此共振频率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(1.64THz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2.14THz)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靠近初始频率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(1.68THz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2.08THz)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865149" y="4643844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4.2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不同结构下的透射谱</a:t>
            </a:r>
          </a:p>
        </p:txBody>
      </p:sp>
    </p:spTree>
    <p:extLst>
      <p:ext uri="{BB962C8B-B14F-4D97-AF65-F5344CB8AC3E}">
        <p14:creationId xmlns:p14="http://schemas.microsoft.com/office/powerpoint/2010/main" val="7237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592994" cy="17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468" y="1772816"/>
            <a:ext cx="2560517" cy="16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49" name="图片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60" y="1772816"/>
            <a:ext cx="2479478" cy="16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79712" y="3645024"/>
            <a:ext cx="4935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4.3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透射下降峰和透射峰值处的电场分布图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77281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a)1.68THz                           (b)1.86THz                             (c)2.14THz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2515" y="4005064"/>
            <a:ext cx="7818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共振频率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 (1.68THz)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石墨烯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长条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受到外电场强烈的激发。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II (2.14THz)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处电场集中分布在圆环周围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III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(1.86THz)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处圆环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和长条都受到外电场的强烈激发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，且透射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峰值处的电场比两个下降峰处的电场弱。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9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41955"/>
            <a:ext cx="3456384" cy="25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89" y="841955"/>
            <a:ext cx="3168352" cy="23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203871"/>
            <a:ext cx="3456384" cy="252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3" name="图片 9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05" y="3247922"/>
            <a:ext cx="3296893" cy="24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758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7031" y="5662989"/>
            <a:ext cx="643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4.4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长条长度不同时，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共振频率的变化情况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长条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宽度不同时，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(c)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共振频率的变化情况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7" y="3284984"/>
            <a:ext cx="43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908720"/>
            <a:ext cx="43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6210" y="3284984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图片 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3312368" cy="242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图片 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77" y="908720"/>
            <a:ext cx="3174357" cy="23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图片 9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58211"/>
            <a:ext cx="3420380" cy="25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7" name="图片 9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35599"/>
            <a:ext cx="3194742" cy="233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4095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773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559098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4.5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圆环内径不同时，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透射谱线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共振频率的变化情况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圆环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宽度不同时，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(c)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透射谱线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共振频率的变化情况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3212976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8281" y="3284984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1052736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210" y="1268760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6"/>
            <a:ext cx="8425483" cy="730250"/>
            <a:chOff x="1322" y="276"/>
            <a:chExt cx="3199" cy="460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一、选题背景</a:t>
              </a:r>
              <a:endPara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7543" y="2132856"/>
            <a:ext cx="7992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太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赫兹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波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Terahertz,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1THz=10</a:t>
            </a:r>
            <a:r>
              <a:rPr lang="en-US" altLang="zh-CN" sz="2000" b="1" baseline="30000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Hz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一般是指频率在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0.1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～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10THz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波段内的电磁波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位于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微波和红外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之间。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波在电磁波频谱中占有很特殊的位置，因此在物理学、安全、通信等领域都具有非常广阔的应用前景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</a:p>
          <a:p>
            <a:pPr algn="just">
              <a:lnSpc>
                <a:spcPct val="150000"/>
              </a:lnSpc>
            </a:pP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6840760" cy="1872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698" y="5795972"/>
            <a:ext cx="404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1.1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电磁波谱图</a:t>
            </a:r>
          </a:p>
        </p:txBody>
      </p:sp>
    </p:spTree>
    <p:extLst>
      <p:ext uri="{BB962C8B-B14F-4D97-AF65-F5344CB8AC3E}">
        <p14:creationId xmlns:p14="http://schemas.microsoft.com/office/powerpoint/2010/main" val="32652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01485"/>
            <a:ext cx="5328592" cy="390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691680" y="449982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4.6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圆环和长条的中心距离不同时，透射谱的变化情况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4831992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随着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中心距离的增加，共振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II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都向高频方向移动，且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窗口宽度由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0.9THz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降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0.5THz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，透射强度由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97%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降到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92%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。这是因为中心距离增加会导致两模式之间的耦合减弱。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1" y="684762"/>
            <a:ext cx="4224362" cy="267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30" y="3212976"/>
            <a:ext cx="4368784" cy="266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53059" y="5847655"/>
            <a:ext cx="614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4.7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基底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RI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透射谱线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情况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78619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029" y="3140968"/>
            <a:ext cx="55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57227"/>
            <a:ext cx="5630788" cy="353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95736" y="4355812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4.8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费米能级不同时，透射谱线的变化情况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4759984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费米能级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发生较小的变化时，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窗口处的共振频率就能大幅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调节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费米能级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0.3eV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增加到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0.7eV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时，透射窗口发生了较大的蓝移，从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1.47THz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移动到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2.25THz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4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392488" cy="27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图片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4784"/>
            <a:ext cx="4415562" cy="27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3688" y="4293096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4.9 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费米能级不同时，透射相位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度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的变化情况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(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群速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延迟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ps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的变化情况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5014917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透射窗口附近发生了很强的相位色散，能在透射谱线中引起很大的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群速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度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延迟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窗口附近约为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0.5ps)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即慢光效应。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0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6"/>
            <a:ext cx="8425483" cy="730250"/>
            <a:chOff x="1322" y="276"/>
            <a:chExt cx="3199" cy="460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五、总结</a:t>
              </a:r>
              <a:endPara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2981" y="2307644"/>
            <a:ext cx="84254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基于亮模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暗模耦合效应，研究了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型石墨烯纳米超材料结构，实现对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效应的动态调谐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just">
              <a:buAutoNum type="arabicPeriod"/>
            </a:pP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just">
              <a:buAutoNum type="arabicPeriod"/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提出了具有非对称性的级联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型石墨烯纳米结构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四偶极子天线激发产生的场增强效应可应用于非线性光学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基于该模型，又研究了更为紧凑的级联结构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效应相比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于前者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较弱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，将电场集中分布在更小的范围，减小了模式体积，可广泛用于光和物质的强耦合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just">
              <a:buAutoNum type="arabicPeriod"/>
            </a:pP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just">
              <a:buAutoNum type="arabicPeriod"/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基于亮模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亮模之间的杂化，研究了基于石墨烯的复合超材料结构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而且，改变费米能级的大小可以实现对透明窗口处共振频率的动态调谐。据此，可以观察到一个较大的群速率延迟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，透明窗口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附近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可以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达到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0.5ps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98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6"/>
            <a:ext cx="8425483" cy="730250"/>
            <a:chOff x="1322" y="276"/>
            <a:chExt cx="3199" cy="460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六、硕士期间科研成果</a:t>
              </a:r>
              <a:endPara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67544" y="2204864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Huiyun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Yanyan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Yue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Electromagnetically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Transparency Based on Cascaded π-Shaped Graphene Nanostructure[J].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Plasmonics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1-7.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Huiyun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Yanyan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Yue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Zhang. A novel graphene metamaterial design for tunable terahertz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plasmon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induced transparency by two bright mode coupling[J].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Communications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391: 9-15.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曹妍妍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，李悦，刘元忠，张玉萍，张会云，基于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型石墨烯超材料的可调电磁诱导透明，</a:t>
            </a:r>
            <a:r>
              <a:rPr lang="zh-CN" altLang="zh-CN" b="1" i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太赫兹科学与电子信息学报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2017,15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卷第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192-198.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（中文核心）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827088" y="2133600"/>
            <a:ext cx="77724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8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谢 谢！</a:t>
            </a:r>
          </a:p>
          <a:p>
            <a:pPr algn="ctr" eaLnBrk="1" hangingPunct="1">
              <a:spcBef>
                <a:spcPct val="20000"/>
              </a:spcBef>
            </a:pPr>
            <a:endParaRPr lang="zh-CN" altLang="en-US" sz="1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6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敬请专家批评指正</a:t>
            </a:r>
          </a:p>
        </p:txBody>
      </p:sp>
    </p:spTree>
    <p:extLst>
      <p:ext uri="{BB962C8B-B14F-4D97-AF65-F5344CB8AC3E}">
        <p14:creationId xmlns:p14="http://schemas.microsoft.com/office/powerpoint/2010/main" val="7334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412776"/>
            <a:ext cx="71287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石墨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烯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(Graphene)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是由单层碳原子紧密排列而成的二维蜂窝状结构。它的特殊的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零带隙能带结构、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极佳的光透射性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等特点，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使其成为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21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世纪推动高科技发展的关键性材料。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4248150" cy="280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5856" y="58052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石墨烯</a:t>
            </a:r>
          </a:p>
        </p:txBody>
      </p:sp>
    </p:spTree>
    <p:extLst>
      <p:ext uri="{BB962C8B-B14F-4D97-AF65-F5344CB8AC3E}">
        <p14:creationId xmlns:p14="http://schemas.microsoft.com/office/powerpoint/2010/main" val="24142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34076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    电磁诱导透明（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Electromagnetically Induced Transparency, EIT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由耦合场和探测场与相应的能级跃迁相互干涉导致的，形成的量子相干过程可由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  <a:sym typeface="Symbol"/>
              </a:rPr>
              <a:t>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型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三能级系统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解释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如图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1.3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所示。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2286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6385"/>
              </p:ext>
            </p:extLst>
          </p:nvPr>
        </p:nvGraphicFramePr>
        <p:xfrm>
          <a:off x="3190875" y="3961627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3" imgW="190500" imgH="228600" progId="Equation.DSMT4">
                  <p:embed/>
                </p:oleObj>
              </mc:Choice>
              <mc:Fallback>
                <p:oleObj name="Equation" r:id="rId3" imgW="190500" imgH="228600" progId="Equation.DSMT4">
                  <p:embed/>
                  <p:pic>
                    <p:nvPicPr>
                      <p:cNvPr id="0" name="对象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3961627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79146"/>
              </p:ext>
            </p:extLst>
          </p:nvPr>
        </p:nvGraphicFramePr>
        <p:xfrm>
          <a:off x="4619625" y="4037789"/>
          <a:ext cx="2000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0" name="对象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037789"/>
                        <a:ext cx="2000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152400" y="3810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2604085" y="2924944"/>
            <a:ext cx="5568315" cy="2554373"/>
            <a:chOff x="371475" y="2782669"/>
            <a:chExt cx="5568315" cy="2554373"/>
          </a:xfrm>
        </p:grpSpPr>
        <p:grpSp>
          <p:nvGrpSpPr>
            <p:cNvPr id="30" name="画布 433"/>
            <p:cNvGrpSpPr>
              <a:grpSpLocks noChangeAspect="1"/>
            </p:cNvGrpSpPr>
            <p:nvPr/>
          </p:nvGrpSpPr>
          <p:grpSpPr bwMode="auto">
            <a:xfrm>
              <a:off x="371475" y="2958967"/>
              <a:ext cx="5568315" cy="2378075"/>
              <a:chOff x="3887" y="8124"/>
              <a:chExt cx="8769" cy="3744"/>
            </a:xfrm>
          </p:grpSpPr>
          <p:sp>
            <p:nvSpPr>
              <p:cNvPr id="31" name="AutoShape 49"/>
              <p:cNvSpPr>
                <a:spLocks noRot="1" noChangeAspect="1" noChangeArrowheads="1" noTextEdit="1"/>
              </p:cNvSpPr>
              <p:nvPr/>
            </p:nvSpPr>
            <p:spPr bwMode="auto">
              <a:xfrm>
                <a:off x="5606" y="8124"/>
                <a:ext cx="7050" cy="3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直线 434"/>
              <p:cNvSpPr>
                <a:spLocks noChangeShapeType="1"/>
              </p:cNvSpPr>
              <p:nvPr/>
            </p:nvSpPr>
            <p:spPr bwMode="auto">
              <a:xfrm>
                <a:off x="4966" y="8436"/>
                <a:ext cx="270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直线 435"/>
              <p:cNvSpPr>
                <a:spLocks noChangeShapeType="1"/>
              </p:cNvSpPr>
              <p:nvPr/>
            </p:nvSpPr>
            <p:spPr bwMode="auto">
              <a:xfrm>
                <a:off x="3887" y="10464"/>
                <a:ext cx="180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直线 436"/>
              <p:cNvSpPr>
                <a:spLocks noChangeShapeType="1"/>
              </p:cNvSpPr>
              <p:nvPr/>
            </p:nvSpPr>
            <p:spPr bwMode="auto">
              <a:xfrm flipV="1">
                <a:off x="6946" y="10933"/>
                <a:ext cx="1621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直线 439"/>
              <p:cNvSpPr>
                <a:spLocks noChangeShapeType="1"/>
              </p:cNvSpPr>
              <p:nvPr/>
            </p:nvSpPr>
            <p:spPr bwMode="auto">
              <a:xfrm flipV="1">
                <a:off x="4802" y="8436"/>
                <a:ext cx="901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直线 440"/>
              <p:cNvSpPr>
                <a:spLocks noChangeShapeType="1"/>
              </p:cNvSpPr>
              <p:nvPr/>
            </p:nvSpPr>
            <p:spPr bwMode="auto">
              <a:xfrm flipH="1" flipV="1">
                <a:off x="6940" y="8436"/>
                <a:ext cx="1080" cy="2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文本框 441"/>
              <p:cNvSpPr txBox="1">
                <a:spLocks noChangeArrowheads="1"/>
              </p:cNvSpPr>
              <p:nvPr/>
            </p:nvSpPr>
            <p:spPr bwMode="auto">
              <a:xfrm>
                <a:off x="4499" y="9333"/>
                <a:ext cx="1008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文本框 442"/>
              <p:cNvSpPr txBox="1">
                <a:spLocks noChangeArrowheads="1"/>
              </p:cNvSpPr>
              <p:nvPr/>
            </p:nvSpPr>
            <p:spPr bwMode="auto">
              <a:xfrm>
                <a:off x="7307" y="9216"/>
                <a:ext cx="90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文本框 443"/>
              <p:cNvSpPr txBox="1">
                <a:spLocks noChangeArrowheads="1"/>
              </p:cNvSpPr>
              <p:nvPr/>
            </p:nvSpPr>
            <p:spPr bwMode="auto">
              <a:xfrm>
                <a:off x="5687" y="10152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|1&gt;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0" name="文本框 444"/>
              <p:cNvSpPr txBox="1">
                <a:spLocks noChangeArrowheads="1"/>
              </p:cNvSpPr>
              <p:nvPr/>
            </p:nvSpPr>
            <p:spPr bwMode="auto">
              <a:xfrm>
                <a:off x="7487" y="8436"/>
                <a:ext cx="72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|3&gt;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1" name="文本框 445"/>
              <p:cNvSpPr txBox="1">
                <a:spLocks noChangeArrowheads="1"/>
              </p:cNvSpPr>
              <p:nvPr/>
            </p:nvSpPr>
            <p:spPr bwMode="auto">
              <a:xfrm>
                <a:off x="8567" y="10620"/>
                <a:ext cx="90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|2&gt;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grpSp>
            <p:nvGrpSpPr>
              <p:cNvPr id="42" name="组合 448"/>
              <p:cNvGrpSpPr>
                <a:grpSpLocks/>
              </p:cNvGrpSpPr>
              <p:nvPr/>
            </p:nvGrpSpPr>
            <p:grpSpPr bwMode="auto">
              <a:xfrm>
                <a:off x="7652" y="8124"/>
                <a:ext cx="540" cy="468"/>
                <a:chOff x="7847" y="8124"/>
                <a:chExt cx="540" cy="468"/>
              </a:xfrm>
            </p:grpSpPr>
            <p:sp>
              <p:nvSpPr>
                <p:cNvPr id="46" name="直线 446"/>
                <p:cNvSpPr>
                  <a:spLocks noChangeShapeType="1"/>
                </p:cNvSpPr>
                <p:nvPr/>
              </p:nvSpPr>
              <p:spPr bwMode="auto">
                <a:xfrm flipV="1">
                  <a:off x="7847" y="8124"/>
                  <a:ext cx="54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直线 447"/>
                <p:cNvSpPr>
                  <a:spLocks noChangeShapeType="1"/>
                </p:cNvSpPr>
                <p:nvPr/>
              </p:nvSpPr>
              <p:spPr bwMode="auto">
                <a:xfrm>
                  <a:off x="7847" y="8436"/>
                  <a:ext cx="54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直线 449"/>
              <p:cNvSpPr>
                <a:spLocks noChangeShapeType="1"/>
              </p:cNvSpPr>
              <p:nvPr/>
            </p:nvSpPr>
            <p:spPr bwMode="auto">
              <a:xfrm>
                <a:off x="8387" y="812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线 450"/>
              <p:cNvSpPr>
                <a:spLocks noChangeShapeType="1"/>
              </p:cNvSpPr>
              <p:nvPr/>
            </p:nvSpPr>
            <p:spPr bwMode="auto">
              <a:xfrm>
                <a:off x="8387" y="8592"/>
                <a:ext cx="90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779912" y="2782669"/>
              <a:ext cx="26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/>
                </a:rPr>
                <a:t></a:t>
              </a:r>
              <a:endParaRPr lang="en-US" altLang="zh-CN" dirty="0" smtClean="0">
                <a:sym typeface="Symbol"/>
              </a:endParaRPr>
            </a:p>
            <a:p>
              <a:r>
                <a:rPr lang="zh-CN" altLang="zh-CN" dirty="0">
                  <a:sym typeface="Symbol"/>
                </a:rPr>
                <a:t></a:t>
              </a:r>
              <a:endParaRPr lang="zh-CN" alt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92622" y="5229200"/>
            <a:ext cx="301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1.3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  <a:sym typeface="Symbol"/>
              </a:rPr>
              <a:t>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型三能级系统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6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1484784"/>
            <a:ext cx="45365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但是由于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超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低温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、相干泵浦等特殊的实验条件，原子系统中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的研究和实际应用非常受限。与原子系统中的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相比，超材料中的类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EIT(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以下简称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由于其独特的光学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特性，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在传感器、光学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开关等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领域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具有广阔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的应用前景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2008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年，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Zhang 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等人最早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利用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超材料实现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现象，如图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1.4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所示。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6" y="1348905"/>
            <a:ext cx="287272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60932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1.4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超材料实现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EIT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3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0582" y="1412776"/>
            <a:ext cx="71287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2013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年，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Shi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人将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石墨烯用于研究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现象，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他们研究的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结构如图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1.5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所示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1.5 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石墨烯超材料结构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现象的方式通常有两种：亮模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亮模之间的耦合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间接耦合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和亮模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暗模之间的耦合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直接耦合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。第一种方式基于两个亮模式之间的弱杂化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第二种方式基于亮模式和暗模式之间的相消干涉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49339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8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5"/>
            <a:ext cx="8353475" cy="1108112"/>
            <a:chOff x="1322" y="276"/>
            <a:chExt cx="3199" cy="463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二、基于</a:t>
              </a:r>
              <a:r>
                <a:rPr lang="en-US" altLang="zh-CN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T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型石墨烯超材料的可调电磁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诱导</a:t>
              </a:r>
              <a:endPara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    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透明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的研究</a:t>
              </a:r>
            </a:p>
          </p:txBody>
        </p:sp>
      </p:grp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画布 4"/>
          <p:cNvGrpSpPr>
            <a:grpSpLocks noChangeAspect="1"/>
          </p:cNvGrpSpPr>
          <p:nvPr/>
        </p:nvGrpSpPr>
        <p:grpSpPr bwMode="auto">
          <a:xfrm>
            <a:off x="1695347" y="2996952"/>
            <a:ext cx="4754563" cy="2560638"/>
            <a:chOff x="1800" y="6603"/>
            <a:chExt cx="7488" cy="4032"/>
          </a:xfrm>
        </p:grpSpPr>
        <p:sp>
          <p:nvSpPr>
            <p:cNvPr id="7" name="AutoShape 41"/>
            <p:cNvSpPr>
              <a:spLocks noRot="1" noChangeAspect="1" noChangeArrowheads="1"/>
            </p:cNvSpPr>
            <p:nvPr/>
          </p:nvSpPr>
          <p:spPr bwMode="auto">
            <a:xfrm>
              <a:off x="1800" y="6603"/>
              <a:ext cx="7488" cy="403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文本框 54"/>
            <p:cNvSpPr txBox="1">
              <a:spLocks noChangeArrowheads="1"/>
            </p:cNvSpPr>
            <p:nvPr/>
          </p:nvSpPr>
          <p:spPr bwMode="auto">
            <a:xfrm>
              <a:off x="8161" y="7370"/>
              <a:ext cx="1095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石墨烯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9" name="组合 23"/>
            <p:cNvGrpSpPr>
              <a:grpSpLocks/>
            </p:cNvGrpSpPr>
            <p:nvPr/>
          </p:nvGrpSpPr>
          <p:grpSpPr bwMode="auto">
            <a:xfrm>
              <a:off x="2820" y="7052"/>
              <a:ext cx="2494" cy="2320"/>
              <a:chOff x="0" y="0"/>
              <a:chExt cx="15836" cy="14735"/>
            </a:xfrm>
          </p:grpSpPr>
          <p:sp>
            <p:nvSpPr>
              <p:cNvPr id="38" name="矩形 24"/>
              <p:cNvSpPr>
                <a:spLocks noChangeArrowheads="1"/>
              </p:cNvSpPr>
              <p:nvPr/>
            </p:nvSpPr>
            <p:spPr bwMode="auto">
              <a:xfrm>
                <a:off x="0" y="1207"/>
                <a:ext cx="15836" cy="13528"/>
              </a:xfrm>
              <a:prstGeom prst="rect">
                <a:avLst/>
              </a:prstGeom>
              <a:solidFill>
                <a:srgbClr val="95B3D7"/>
              </a:solidFill>
              <a:ln w="25400">
                <a:solidFill>
                  <a:srgbClr val="95B3D7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矩形 27"/>
              <p:cNvSpPr>
                <a:spLocks noChangeArrowheads="1"/>
              </p:cNvSpPr>
              <p:nvPr/>
            </p:nvSpPr>
            <p:spPr bwMode="auto">
              <a:xfrm>
                <a:off x="1811" y="3623"/>
                <a:ext cx="1890" cy="851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矩形 28"/>
              <p:cNvSpPr>
                <a:spLocks noChangeArrowheads="1"/>
              </p:cNvSpPr>
              <p:nvPr/>
            </p:nvSpPr>
            <p:spPr bwMode="auto">
              <a:xfrm>
                <a:off x="5089" y="8281"/>
                <a:ext cx="9893" cy="171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直接箭头连接符 2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5836" cy="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直接箭头连接符 30"/>
              <p:cNvSpPr>
                <a:spLocks noChangeShapeType="1"/>
              </p:cNvSpPr>
              <p:nvPr/>
            </p:nvSpPr>
            <p:spPr bwMode="auto">
              <a:xfrm flipV="1">
                <a:off x="1466" y="2760"/>
                <a:ext cx="2410" cy="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箭头连接符 33"/>
              <p:cNvSpPr>
                <a:spLocks noChangeShapeType="1"/>
              </p:cNvSpPr>
              <p:nvPr/>
            </p:nvSpPr>
            <p:spPr bwMode="auto">
              <a:xfrm>
                <a:off x="4744" y="7591"/>
                <a:ext cx="9893" cy="15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文本框 27"/>
              <p:cNvSpPr txBox="1">
                <a:spLocks noChangeArrowheads="1"/>
              </p:cNvSpPr>
              <p:nvPr/>
            </p:nvSpPr>
            <p:spPr bwMode="auto">
              <a:xfrm>
                <a:off x="6383" y="4076"/>
                <a:ext cx="6815" cy="2616"/>
              </a:xfrm>
              <a:prstGeom prst="rect">
                <a:avLst/>
              </a:prstGeom>
              <a:solidFill>
                <a:srgbClr val="95B3D7"/>
              </a:solidFill>
              <a:ln w="6350">
                <a:solidFill>
                  <a:srgbClr val="95B3D7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	L2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5" name="直接箭头连接符 35"/>
              <p:cNvSpPr>
                <a:spLocks noChangeShapeType="1"/>
              </p:cNvSpPr>
              <p:nvPr/>
            </p:nvSpPr>
            <p:spPr bwMode="auto">
              <a:xfrm>
                <a:off x="1207" y="3536"/>
                <a:ext cx="0" cy="86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42"/>
              <p:cNvSpPr>
                <a:spLocks noChangeShapeType="1"/>
              </p:cNvSpPr>
              <p:nvPr/>
            </p:nvSpPr>
            <p:spPr bwMode="auto">
              <a:xfrm>
                <a:off x="4226" y="9144"/>
                <a:ext cx="11600" cy="0"/>
              </a:xfrm>
              <a:prstGeom prst="line">
                <a:avLst/>
              </a:prstGeom>
              <a:noFill/>
              <a:ln w="9525">
                <a:solidFill>
                  <a:srgbClr val="4579B8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文本框 26"/>
            <p:cNvSpPr txBox="1">
              <a:spLocks noChangeArrowheads="1"/>
            </p:cNvSpPr>
            <p:nvPr/>
          </p:nvSpPr>
          <p:spPr bwMode="auto">
            <a:xfrm>
              <a:off x="3803" y="6603"/>
              <a:ext cx="1190" cy="4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文本框 31"/>
            <p:cNvSpPr txBox="1">
              <a:spLocks noChangeArrowheads="1"/>
            </p:cNvSpPr>
            <p:nvPr/>
          </p:nvSpPr>
          <p:spPr bwMode="auto">
            <a:xfrm>
              <a:off x="3871" y="9420"/>
              <a:ext cx="596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(a)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文本框 32"/>
            <p:cNvSpPr txBox="1">
              <a:spLocks noChangeArrowheads="1"/>
            </p:cNvSpPr>
            <p:nvPr/>
          </p:nvSpPr>
          <p:spPr bwMode="auto">
            <a:xfrm>
              <a:off x="6846" y="8902"/>
              <a:ext cx="68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(b)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13" name="组合 17"/>
            <p:cNvGrpSpPr>
              <a:grpSpLocks/>
            </p:cNvGrpSpPr>
            <p:nvPr/>
          </p:nvGrpSpPr>
          <p:grpSpPr bwMode="auto">
            <a:xfrm>
              <a:off x="5675" y="6991"/>
              <a:ext cx="2304" cy="1666"/>
              <a:chOff x="25841" y="2464"/>
              <a:chExt cx="14630" cy="10575"/>
            </a:xfrm>
          </p:grpSpPr>
          <p:grpSp>
            <p:nvGrpSpPr>
              <p:cNvPr id="33" name="组合 8"/>
              <p:cNvGrpSpPr>
                <a:grpSpLocks/>
              </p:cNvGrpSpPr>
              <p:nvPr/>
            </p:nvGrpSpPr>
            <p:grpSpPr bwMode="auto">
              <a:xfrm>
                <a:off x="25841" y="5883"/>
                <a:ext cx="14631" cy="7157"/>
                <a:chOff x="5724" y="16061"/>
                <a:chExt cx="14630" cy="7156"/>
              </a:xfrm>
            </p:grpSpPr>
            <p:sp>
              <p:nvSpPr>
                <p:cNvPr id="35" name="矩形 5"/>
                <p:cNvSpPr>
                  <a:spLocks noChangeArrowheads="1"/>
                </p:cNvSpPr>
                <p:nvPr/>
              </p:nvSpPr>
              <p:spPr bwMode="auto">
                <a:xfrm>
                  <a:off x="5724" y="17651"/>
                  <a:ext cx="14631" cy="5566"/>
                </a:xfrm>
                <a:prstGeom prst="rect">
                  <a:avLst/>
                </a:prstGeom>
                <a:solidFill>
                  <a:srgbClr val="95B3D7"/>
                </a:solidFill>
                <a:ln w="25400">
                  <a:solidFill>
                    <a:srgbClr val="95B3D7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矩形 6"/>
                <p:cNvSpPr>
                  <a:spLocks noChangeArrowheads="1"/>
                </p:cNvSpPr>
                <p:nvPr/>
              </p:nvSpPr>
              <p:spPr bwMode="auto">
                <a:xfrm>
                  <a:off x="7633" y="16141"/>
                  <a:ext cx="1746" cy="127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矩形 7"/>
                <p:cNvSpPr>
                  <a:spLocks noChangeArrowheads="1"/>
                </p:cNvSpPr>
                <p:nvPr/>
              </p:nvSpPr>
              <p:spPr bwMode="auto">
                <a:xfrm>
                  <a:off x="10575" y="16061"/>
                  <a:ext cx="9144" cy="135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直接箭头连接符 10"/>
              <p:cNvSpPr>
                <a:spLocks noChangeShapeType="1"/>
              </p:cNvSpPr>
              <p:nvPr/>
            </p:nvSpPr>
            <p:spPr bwMode="auto">
              <a:xfrm>
                <a:off x="33634" y="2464"/>
                <a:ext cx="79" cy="30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本框 14"/>
            <p:cNvSpPr txBox="1">
              <a:spLocks noChangeArrowheads="1"/>
            </p:cNvSpPr>
            <p:nvPr/>
          </p:nvSpPr>
          <p:spPr bwMode="auto">
            <a:xfrm>
              <a:off x="6966" y="6991"/>
              <a:ext cx="177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入射波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直接箭头连接符 19"/>
            <p:cNvSpPr>
              <a:spLocks noChangeShapeType="1"/>
            </p:cNvSpPr>
            <p:nvPr/>
          </p:nvSpPr>
          <p:spPr bwMode="auto">
            <a:xfrm>
              <a:off x="5769" y="7367"/>
              <a:ext cx="5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直接箭头连接符 21"/>
            <p:cNvSpPr>
              <a:spLocks noChangeShapeType="1"/>
            </p:cNvSpPr>
            <p:nvPr/>
          </p:nvSpPr>
          <p:spPr bwMode="auto">
            <a:xfrm flipV="1">
              <a:off x="5769" y="6778"/>
              <a:ext cx="0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流程图: 联系 25"/>
            <p:cNvSpPr>
              <a:spLocks noChangeArrowheads="1"/>
            </p:cNvSpPr>
            <p:nvPr/>
          </p:nvSpPr>
          <p:spPr bwMode="auto">
            <a:xfrm>
              <a:off x="5769" y="7358"/>
              <a:ext cx="72" cy="72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36"/>
            <p:cNvSpPr txBox="1">
              <a:spLocks noChangeArrowheads="1"/>
            </p:cNvSpPr>
            <p:nvPr/>
          </p:nvSpPr>
          <p:spPr bwMode="auto">
            <a:xfrm>
              <a:off x="5969" y="6878"/>
              <a:ext cx="288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文本框 37"/>
            <p:cNvSpPr txBox="1">
              <a:spLocks noChangeArrowheads="1"/>
            </p:cNvSpPr>
            <p:nvPr/>
          </p:nvSpPr>
          <p:spPr bwMode="auto">
            <a:xfrm>
              <a:off x="5383" y="6603"/>
              <a:ext cx="47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z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直接箭头连接符 38"/>
            <p:cNvSpPr>
              <a:spLocks noChangeShapeType="1"/>
            </p:cNvSpPr>
            <p:nvPr/>
          </p:nvSpPr>
          <p:spPr bwMode="auto">
            <a:xfrm>
              <a:off x="2589" y="9521"/>
              <a:ext cx="6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直接箭头连接符 39"/>
            <p:cNvSpPr>
              <a:spLocks noChangeShapeType="1"/>
            </p:cNvSpPr>
            <p:nvPr/>
          </p:nvSpPr>
          <p:spPr bwMode="auto">
            <a:xfrm>
              <a:off x="2589" y="9521"/>
              <a:ext cx="0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文本框 40"/>
            <p:cNvSpPr txBox="1">
              <a:spLocks noChangeArrowheads="1"/>
            </p:cNvSpPr>
            <p:nvPr/>
          </p:nvSpPr>
          <p:spPr bwMode="auto">
            <a:xfrm>
              <a:off x="2209" y="9984"/>
              <a:ext cx="38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文本框 41"/>
            <p:cNvSpPr txBox="1">
              <a:spLocks noChangeArrowheads="1"/>
            </p:cNvSpPr>
            <p:nvPr/>
          </p:nvSpPr>
          <p:spPr bwMode="auto">
            <a:xfrm>
              <a:off x="2977" y="9480"/>
              <a:ext cx="32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文本框 44"/>
            <p:cNvSpPr txBox="1">
              <a:spLocks noChangeArrowheads="1"/>
            </p:cNvSpPr>
            <p:nvPr/>
          </p:nvSpPr>
          <p:spPr bwMode="auto">
            <a:xfrm>
              <a:off x="2451" y="8027"/>
              <a:ext cx="619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L1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文本框 46"/>
            <p:cNvSpPr txBox="1">
              <a:spLocks noChangeArrowheads="1"/>
            </p:cNvSpPr>
            <p:nvPr/>
          </p:nvSpPr>
          <p:spPr bwMode="auto">
            <a:xfrm>
              <a:off x="2964" y="7128"/>
              <a:ext cx="56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8DB3E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w1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直接连接符 1"/>
            <p:cNvSpPr>
              <a:spLocks noChangeShapeType="1"/>
            </p:cNvSpPr>
            <p:nvPr/>
          </p:nvSpPr>
          <p:spPr bwMode="auto">
            <a:xfrm>
              <a:off x="2820" y="8307"/>
              <a:ext cx="721" cy="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直接箭头连接符 2"/>
            <p:cNvSpPr>
              <a:spLocks noChangeShapeType="1"/>
            </p:cNvSpPr>
            <p:nvPr/>
          </p:nvSpPr>
          <p:spPr bwMode="auto">
            <a:xfrm>
              <a:off x="3495" y="8263"/>
              <a:ext cx="0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直接箭头连接符 45"/>
            <p:cNvSpPr>
              <a:spLocks noChangeShapeType="1"/>
            </p:cNvSpPr>
            <p:nvPr/>
          </p:nvSpPr>
          <p:spPr bwMode="auto">
            <a:xfrm>
              <a:off x="3386" y="8592"/>
              <a:ext cx="2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直接箭头连接符 43"/>
            <p:cNvSpPr>
              <a:spLocks noChangeShapeType="1"/>
            </p:cNvSpPr>
            <p:nvPr/>
          </p:nvSpPr>
          <p:spPr bwMode="auto">
            <a:xfrm flipH="1">
              <a:off x="7923" y="7608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文本框 55"/>
            <p:cNvSpPr txBox="1">
              <a:spLocks noChangeArrowheads="1"/>
            </p:cNvSpPr>
            <p:nvPr/>
          </p:nvSpPr>
          <p:spPr bwMode="auto">
            <a:xfrm>
              <a:off x="8201" y="7958"/>
              <a:ext cx="1087" cy="6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电介质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直接箭头连接符 56"/>
            <p:cNvSpPr>
              <a:spLocks noChangeShapeType="1"/>
            </p:cNvSpPr>
            <p:nvPr/>
          </p:nvSpPr>
          <p:spPr bwMode="auto">
            <a:xfrm flipH="1">
              <a:off x="8006" y="8284"/>
              <a:ext cx="2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文本框 3"/>
            <p:cNvSpPr txBox="1">
              <a:spLocks noChangeArrowheads="1"/>
            </p:cNvSpPr>
            <p:nvPr/>
          </p:nvSpPr>
          <p:spPr bwMode="auto">
            <a:xfrm>
              <a:off x="3339" y="8475"/>
              <a:ext cx="413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g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4604" y="2564904"/>
            <a:ext cx="219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2.1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理论模型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33282" y="5373216"/>
            <a:ext cx="597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2.1(a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单元结构俯视图及尺寸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主视图及垂直入射波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3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32160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2.2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计算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结果及分析</a:t>
            </a:r>
            <a:endParaRPr lang="zh-CN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79715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亮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模式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23.65THz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共振峰，暗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模式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34.55THz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共振峰。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暗模式的共振峰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亮模式与暗模式耦合作用的结果。由于石墨烯条的尺寸比真空中波长小很多，因此它们可分别看作偶极子和四偶极子天线。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8194" name="图片 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50482"/>
            <a:ext cx="4896544" cy="293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45718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2.2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亮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模式和暗模式单独被激发时的透射谱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9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4785</TotalTime>
  <Words>2348</Words>
  <Application>Microsoft Office PowerPoint</Application>
  <PresentationFormat>全屏显示(4:3)</PresentationFormat>
  <Paragraphs>203</Paragraphs>
  <Slides>36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</vt:lpstr>
      <vt:lpstr>Equation</vt:lpstr>
      <vt:lpstr>基于石墨烯超材料的可调电磁诱导 透明的研究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基于石墨烯超材料的可调电磁诱导 透明的研究</dc:title>
  <dc:creator>SDUST</dc:creator>
  <cp:lastModifiedBy>hxy</cp:lastModifiedBy>
  <cp:revision>92</cp:revision>
  <dcterms:created xsi:type="dcterms:W3CDTF">2017-05-24T00:42:47Z</dcterms:created>
  <dcterms:modified xsi:type="dcterms:W3CDTF">2017-06-01T10:01:31Z</dcterms:modified>
</cp:coreProperties>
</file>