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65" r:id="rId9"/>
    <p:sldId id="2146847058" r:id="rId10"/>
    <p:sldId id="266" r:id="rId11"/>
    <p:sldId id="2146847059" r:id="rId12"/>
    <p:sldId id="267" r:id="rId13"/>
    <p:sldId id="2146847060" r:id="rId14"/>
    <p:sldId id="2146847061" r:id="rId15"/>
    <p:sldId id="2146847062" r:id="rId16"/>
    <p:sldId id="2146847064" r:id="rId17"/>
    <p:sldId id="2146847068" r:id="rId18"/>
    <p:sldId id="2146847067" r:id="rId19"/>
    <p:sldId id="2146847066" r:id="rId20"/>
    <p:sldId id="2146847065" r:id="rId21"/>
    <p:sldId id="2146847070" r:id="rId22"/>
    <p:sldId id="268" r:id="rId23"/>
    <p:sldId id="2146847055" r:id="rId24"/>
    <p:sldId id="2146847069" r:id="rId25"/>
    <p:sldId id="269" r:id="rId26"/>
    <p:sldId id="2146847056" r:id="rId27"/>
    <p:sldId id="2146847057"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77" d="100"/>
          <a:sy n="77" d="100"/>
        </p:scale>
        <p:origin x="49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 Rao Kaveliga" userId="3d6232235bd37d32" providerId="LiveId" clId="{81FA8764-308E-4C30-BFE7-757A0741ED72}"/>
    <pc:docChg chg="undo custSel addSld modSld">
      <pc:chgData name="Raja Rao Kaveliga" userId="3d6232235bd37d32" providerId="LiveId" clId="{81FA8764-308E-4C30-BFE7-757A0741ED72}" dt="2024-06-30T17:44:51.071" v="39" actId="20577"/>
      <pc:docMkLst>
        <pc:docMk/>
      </pc:docMkLst>
      <pc:sldChg chg="modSp mod">
        <pc:chgData name="Raja Rao Kaveliga" userId="3d6232235bd37d32" providerId="LiveId" clId="{81FA8764-308E-4C30-BFE7-757A0741ED72}" dt="2024-06-30T17:32:53.522" v="10" actId="12"/>
        <pc:sldMkLst>
          <pc:docMk/>
          <pc:sldMk cId="1186421160" sldId="262"/>
        </pc:sldMkLst>
        <pc:spChg chg="mod">
          <ac:chgData name="Raja Rao Kaveliga" userId="3d6232235bd37d32" providerId="LiveId" clId="{81FA8764-308E-4C30-BFE7-757A0741ED72}" dt="2024-06-30T17:32:53.522" v="10" actId="12"/>
          <ac:spMkLst>
            <pc:docMk/>
            <pc:sldMk cId="1186421160" sldId="262"/>
            <ac:spMk id="2" creationId="{8FEE4A9C-3F57-7DA7-91FD-715C3FB47F93}"/>
          </ac:spMkLst>
        </pc:spChg>
      </pc:sldChg>
      <pc:sldChg chg="modSp new mod">
        <pc:chgData name="Raja Rao Kaveliga" userId="3d6232235bd37d32" providerId="LiveId" clId="{81FA8764-308E-4C30-BFE7-757A0741ED72}" dt="2024-06-30T17:44:51.071" v="39" actId="20577"/>
        <pc:sldMkLst>
          <pc:docMk/>
          <pc:sldMk cId="4188269952" sldId="2146847070"/>
        </pc:sldMkLst>
        <pc:spChg chg="mod">
          <ac:chgData name="Raja Rao Kaveliga" userId="3d6232235bd37d32" providerId="LiveId" clId="{81FA8764-308E-4C30-BFE7-757A0741ED72}" dt="2024-06-30T17:37:57.302" v="35" actId="14100"/>
          <ac:spMkLst>
            <pc:docMk/>
            <pc:sldMk cId="4188269952" sldId="2146847070"/>
            <ac:spMk id="2" creationId="{8EBE12D7-9C4A-C903-4E53-32F6DAA8BAF8}"/>
          </ac:spMkLst>
        </pc:spChg>
        <pc:spChg chg="mod">
          <ac:chgData name="Raja Rao Kaveliga" userId="3d6232235bd37d32" providerId="LiveId" clId="{81FA8764-308E-4C30-BFE7-757A0741ED72}" dt="2024-06-30T17:44:51.071" v="39" actId="20577"/>
          <ac:spMkLst>
            <pc:docMk/>
            <pc:sldMk cId="4188269952" sldId="2146847070"/>
            <ac:spMk id="3" creationId="{144B188A-83CA-C68B-C8CF-22C734EB61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bigfoot-23/Edunet_found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b="1" dirty="0">
                <a:solidFill>
                  <a:schemeClr val="accent1"/>
                </a:solidFill>
                <a:latin typeface="Arial" panose="020B0604020202020204" pitchFamily="34" charset="0"/>
                <a:cs typeface="Arial" panose="020B0604020202020204" pitchFamily="34" charset="0"/>
              </a:rPr>
              <a:t>COVID-19 Death conditions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25436" y="3482273"/>
            <a:ext cx="8726128" cy="2062103"/>
          </a:xfrm>
          <a:prstGeom prst="rect">
            <a:avLst/>
          </a:prstGeom>
          <a:noFill/>
        </p:spPr>
        <p:txBody>
          <a:bodyPr wrap="square" lIns="91440" tIns="45720" rIns="91440" bIns="45720" rtlCol="0" anchor="t">
            <a:spAutoFit/>
          </a:bodyPr>
          <a:lstStyle/>
          <a:p>
            <a:r>
              <a:rPr lang="en-US" sz="3200" b="1" dirty="0">
                <a:solidFill>
                  <a:schemeClr val="accent1">
                    <a:lumMod val="75000"/>
                  </a:schemeClr>
                </a:solidFill>
                <a:latin typeface="Arial" pitchFamily="34" charset="0"/>
                <a:cs typeface="Arial" pitchFamily="34" charset="0"/>
              </a:rPr>
              <a:t>Presented By:</a:t>
            </a:r>
            <a:endParaRPr lang="en-US" sz="3200" b="1" dirty="0">
              <a:solidFill>
                <a:schemeClr val="accent1">
                  <a:lumMod val="75000"/>
                </a:schemeClr>
              </a:solidFill>
              <a:latin typeface="Arial"/>
              <a:cs typeface="Arial"/>
            </a:endParaRPr>
          </a:p>
          <a:p>
            <a:r>
              <a:rPr lang="en-US" sz="3200" b="1" dirty="0">
                <a:solidFill>
                  <a:schemeClr val="accent1">
                    <a:lumMod val="75000"/>
                  </a:schemeClr>
                </a:solidFill>
                <a:latin typeface="Arial"/>
                <a:cs typeface="Arial"/>
              </a:rPr>
              <a:t>Sai Krishna Rao Kaveliga</a:t>
            </a:r>
          </a:p>
          <a:p>
            <a:r>
              <a:rPr lang="en-US" sz="3200" b="1" dirty="0">
                <a:solidFill>
                  <a:schemeClr val="accent1">
                    <a:lumMod val="75000"/>
                  </a:schemeClr>
                </a:solidFill>
                <a:latin typeface="Arial"/>
                <a:cs typeface="Arial"/>
              </a:rPr>
              <a:t>Joginpally BR Engineering College</a:t>
            </a:r>
            <a:r>
              <a:rPr lang="en-US" sz="3200" b="1" dirty="0">
                <a:solidFill>
                  <a:schemeClr val="accent1">
                    <a:lumMod val="75000"/>
                  </a:schemeClr>
                </a:solidFill>
                <a:latin typeface="Arial" pitchFamily="34" charset="0"/>
                <a:cs typeface="Arial" pitchFamily="34" charset="0"/>
              </a:rPr>
              <a:t>(JBREC)</a:t>
            </a:r>
          </a:p>
          <a:p>
            <a:r>
              <a:rPr lang="en-US" sz="3200" b="1" dirty="0">
                <a:solidFill>
                  <a:schemeClr val="accent1">
                    <a:lumMod val="75000"/>
                  </a:schemeClr>
                </a:solidFill>
                <a:latin typeface="Arial" pitchFamily="34" charset="0"/>
                <a:cs typeface="Arial" pitchFamily="34" charset="0"/>
              </a:rPr>
              <a:t>Computer Science &amp;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buFont typeface="+mj-lt"/>
              <a:buAutoNum type="arabicPeriod"/>
            </a:pPr>
            <a:r>
              <a:rPr lang="en-US" sz="2000" b="1" dirty="0"/>
              <a:t>Geospatial and Temporal Trends</a:t>
            </a:r>
            <a:r>
              <a:rPr lang="en-US" sz="2000" dirty="0"/>
              <a:t>:</a:t>
            </a:r>
          </a:p>
          <a:p>
            <a:pPr marL="742950" lvl="1" indent="-285750">
              <a:buFont typeface="+mj-lt"/>
              <a:buAutoNum type="arabicPeriod"/>
            </a:pPr>
            <a:r>
              <a:rPr lang="en-US" sz="2000" b="1" dirty="0"/>
              <a:t>High-Risk Regions</a:t>
            </a:r>
            <a:r>
              <a:rPr lang="en-US" sz="2000" dirty="0"/>
              <a:t>: Geographic analysis identified areas with elevated mortality rates, guiding targeted public health interventions.</a:t>
            </a:r>
          </a:p>
          <a:p>
            <a:pPr marL="742950" lvl="1" indent="-285750">
              <a:buFont typeface="+mj-lt"/>
              <a:buAutoNum type="arabicPeriod"/>
            </a:pPr>
            <a:r>
              <a:rPr lang="en-US" sz="2000" b="1" dirty="0"/>
              <a:t>Evolution of Death Rates</a:t>
            </a:r>
            <a:r>
              <a:rPr lang="en-US" sz="2000" dirty="0"/>
              <a:t>: Temporal analysis revealed how death rates evolved over time, providing insights into the effectiveness of public health measures and response strategies.</a:t>
            </a:r>
          </a:p>
          <a:p>
            <a:pPr>
              <a:buFont typeface="+mj-lt"/>
              <a:buAutoNum type="arabicPeriod"/>
            </a:pPr>
            <a:r>
              <a:rPr lang="en-US" sz="2000" b="1" dirty="0"/>
              <a:t>Strategic Recommendations</a:t>
            </a:r>
            <a:r>
              <a:rPr lang="en-US" sz="2000" dirty="0"/>
              <a:t>:</a:t>
            </a:r>
          </a:p>
          <a:p>
            <a:pPr marL="742950" lvl="1" indent="-285750">
              <a:buFont typeface="+mj-lt"/>
              <a:buAutoNum type="arabicPeriod"/>
            </a:pPr>
            <a:r>
              <a:rPr lang="en-US" sz="2000" b="1" dirty="0"/>
              <a:t>Targeted Interventions</a:t>
            </a:r>
            <a:r>
              <a:rPr lang="en-US" sz="2000" dirty="0"/>
              <a:t>: Enhance healthcare capacity, prioritize vaccination for vulnerable groups, and implement localized health campaigns to manage comorbid conditions.</a:t>
            </a:r>
          </a:p>
          <a:p>
            <a:pPr marL="742950" lvl="1" indent="-285750">
              <a:buFont typeface="+mj-lt"/>
              <a:buAutoNum type="arabicPeriod"/>
            </a:pPr>
            <a:r>
              <a:rPr lang="en-US" sz="2000" b="1" dirty="0"/>
              <a:t>Resource Allocation</a:t>
            </a:r>
            <a:r>
              <a:rPr lang="en-US" sz="2000" dirty="0"/>
              <a:t>: Allocate resources to regions with higher mortality rates to improve healthcare outcomes and pandemic response.</a:t>
            </a:r>
          </a:p>
          <a:p>
            <a:pPr marL="0" indent="0">
              <a:buNone/>
            </a:pPr>
            <a:endParaRPr lang="en-IN" sz="2400" dirty="0"/>
          </a:p>
        </p:txBody>
      </p:sp>
    </p:spTree>
    <p:extLst>
      <p:ext uri="{BB962C8B-B14F-4D97-AF65-F5344CB8AC3E}">
        <p14:creationId xmlns:p14="http://schemas.microsoft.com/office/powerpoint/2010/main" val="46686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C6DD162-F7B7-04CB-E307-1E4800F1FDBE}"/>
              </a:ext>
            </a:extLst>
          </p:cNvPr>
          <p:cNvPicPr>
            <a:picLocks noGrp="1" noChangeAspect="1"/>
          </p:cNvPicPr>
          <p:nvPr>
            <p:ph idx="1"/>
          </p:nvPr>
        </p:nvPicPr>
        <p:blipFill>
          <a:blip r:embed="rId2"/>
          <a:stretch>
            <a:fillRect/>
          </a:stretch>
        </p:blipFill>
        <p:spPr>
          <a:xfrm>
            <a:off x="964504" y="1369510"/>
            <a:ext cx="10171133" cy="4673600"/>
          </a:xfrm>
        </p:spPr>
      </p:pic>
    </p:spTree>
    <p:extLst>
      <p:ext uri="{BB962C8B-B14F-4D97-AF65-F5344CB8AC3E}">
        <p14:creationId xmlns:p14="http://schemas.microsoft.com/office/powerpoint/2010/main" val="313350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D898C83-DB3D-D0E7-B84D-CE693C8EF005}"/>
              </a:ext>
            </a:extLst>
          </p:cNvPr>
          <p:cNvPicPr>
            <a:picLocks noGrp="1" noChangeAspect="1"/>
          </p:cNvPicPr>
          <p:nvPr>
            <p:ph idx="1"/>
          </p:nvPr>
        </p:nvPicPr>
        <p:blipFill>
          <a:blip r:embed="rId2"/>
          <a:stretch>
            <a:fillRect/>
          </a:stretch>
        </p:blipFill>
        <p:spPr>
          <a:xfrm>
            <a:off x="876823" y="1301750"/>
            <a:ext cx="9920614" cy="4673600"/>
          </a:xfrm>
        </p:spPr>
      </p:pic>
    </p:spTree>
    <p:extLst>
      <p:ext uri="{BB962C8B-B14F-4D97-AF65-F5344CB8AC3E}">
        <p14:creationId xmlns:p14="http://schemas.microsoft.com/office/powerpoint/2010/main" val="2390927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878F13A-AB88-B095-78DE-40BA295C02C6}"/>
              </a:ext>
            </a:extLst>
          </p:cNvPr>
          <p:cNvPicPr>
            <a:picLocks noGrp="1" noChangeAspect="1"/>
          </p:cNvPicPr>
          <p:nvPr>
            <p:ph idx="1"/>
          </p:nvPr>
        </p:nvPicPr>
        <p:blipFill>
          <a:blip r:embed="rId2"/>
          <a:stretch>
            <a:fillRect/>
          </a:stretch>
        </p:blipFill>
        <p:spPr>
          <a:xfrm>
            <a:off x="1052186" y="1301750"/>
            <a:ext cx="10045874" cy="4673600"/>
          </a:xfrm>
        </p:spPr>
      </p:pic>
    </p:spTree>
    <p:extLst>
      <p:ext uri="{BB962C8B-B14F-4D97-AF65-F5344CB8AC3E}">
        <p14:creationId xmlns:p14="http://schemas.microsoft.com/office/powerpoint/2010/main" val="49034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3C568DE-4B36-46A7-B8EE-7501699D6A7A}"/>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216152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0D9CAFB-4042-BD7E-87B9-9C800321A970}"/>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272554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E9D204E-D3B4-D78B-7CF8-116DB2321463}"/>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3638137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318CA06-7226-B864-CCCC-2AFEE918E522}"/>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2742390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12D7-9C4A-C903-4E53-32F6DAA8BAF8}"/>
              </a:ext>
            </a:extLst>
          </p:cNvPr>
          <p:cNvSpPr>
            <a:spLocks noGrp="1"/>
          </p:cNvSpPr>
          <p:nvPr>
            <p:ph type="title"/>
          </p:nvPr>
        </p:nvSpPr>
        <p:spPr>
          <a:xfrm>
            <a:off x="581192" y="702155"/>
            <a:ext cx="11029616" cy="599871"/>
          </a:xfrm>
        </p:spPr>
        <p:txBody>
          <a:bodyPr>
            <a:normAutofit/>
          </a:bodyPr>
          <a:lstStyle/>
          <a:p>
            <a:r>
              <a:rPr lang="en-IN" sz="3200" dirty="0">
                <a:solidFill>
                  <a:schemeClr val="accent1"/>
                </a:solidFill>
              </a:rPr>
              <a:t>PROJECT LINK(GITHUB)</a:t>
            </a:r>
          </a:p>
        </p:txBody>
      </p:sp>
      <p:sp>
        <p:nvSpPr>
          <p:cNvPr id="3" name="Content Placeholder 2">
            <a:extLst>
              <a:ext uri="{FF2B5EF4-FFF2-40B4-BE49-F238E27FC236}">
                <a16:creationId xmlns:a16="http://schemas.microsoft.com/office/drawing/2014/main" id="{144B188A-83CA-C68B-C8CF-22C734EB61DD}"/>
              </a:ext>
            </a:extLst>
          </p:cNvPr>
          <p:cNvSpPr>
            <a:spLocks noGrp="1"/>
          </p:cNvSpPr>
          <p:nvPr>
            <p:ph idx="1"/>
          </p:nvPr>
        </p:nvSpPr>
        <p:spPr/>
        <p:txBody>
          <a:bodyPr/>
          <a:lstStyle/>
          <a:p>
            <a:r>
              <a:rPr lang="en-US" dirty="0">
                <a:hlinkClick r:id="rId2"/>
              </a:rPr>
              <a:t>bigfoot-23/</a:t>
            </a:r>
            <a:r>
              <a:rPr lang="en-US" dirty="0" err="1">
                <a:hlinkClick r:id="rId2"/>
              </a:rPr>
              <a:t>Edunet_foundation</a:t>
            </a:r>
            <a:r>
              <a:rPr lang="en-US" dirty="0">
                <a:hlinkClick r:id="rId2"/>
              </a:rPr>
              <a:t> (github.com)</a:t>
            </a:r>
            <a:endParaRPr lang="en-US" dirty="0"/>
          </a:p>
          <a:p>
            <a:endParaRPr lang="en-IN" dirty="0"/>
          </a:p>
        </p:txBody>
      </p:sp>
    </p:spTree>
    <p:extLst>
      <p:ext uri="{BB962C8B-B14F-4D97-AF65-F5344CB8AC3E}">
        <p14:creationId xmlns:p14="http://schemas.microsoft.com/office/powerpoint/2010/main" val="418826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ormAutofit fontScale="85000" lnSpcReduction="10000"/>
          </a:bodyPr>
          <a:lstStyle/>
          <a:p>
            <a:pPr marL="305435" indent="-305435"/>
            <a:r>
              <a:rPr lang="en-US" sz="2000" dirty="0"/>
              <a:t>The comprehensive analysis of COVID-19 mortality data has led to several crucial insights that are instrumental in shaping public health strategies and policy decisions. By employing a systematic approach encompassing data ingestion, preprocessing, exploratory analysis, feature engineering, model development, and geospatial and temporal analysis, we have garnered an in-depth understanding of the factors contributing to COVID-19 deaths.</a:t>
            </a:r>
          </a:p>
          <a:p>
            <a:r>
              <a:rPr lang="en-US" sz="2000" b="1" dirty="0"/>
              <a:t>Demographic and Geographic Disparities</a:t>
            </a:r>
            <a:r>
              <a:rPr lang="en-US" sz="2000" dirty="0"/>
              <a:t>:</a:t>
            </a:r>
          </a:p>
          <a:p>
            <a:pPr>
              <a:buFont typeface="Arial" panose="020B0604020202020204" pitchFamily="34" charset="0"/>
              <a:buChar char="•"/>
            </a:pPr>
            <a:r>
              <a:rPr lang="en-US" sz="2000" dirty="0"/>
              <a:t>Older age groups are significantly more vulnerable to COVID-19, with higher mortality rates observed among this demographic.</a:t>
            </a:r>
          </a:p>
          <a:p>
            <a:pPr>
              <a:buFont typeface="Arial" panose="020B0604020202020204" pitchFamily="34" charset="0"/>
              <a:buChar char="•"/>
            </a:pPr>
            <a:r>
              <a:rPr lang="en-US" sz="2000" dirty="0"/>
              <a:t>Geographic disparities were evident, with certain states exhibiting disproportionately higher death counts, indicating varying levels of healthcare access and effectiveness in pandemic response.</a:t>
            </a:r>
          </a:p>
          <a:p>
            <a:r>
              <a:rPr lang="en-US" sz="2000" b="1" dirty="0"/>
              <a:t>Geospatial and Temporal Trends</a:t>
            </a:r>
            <a:r>
              <a:rPr lang="en-US" sz="2000" dirty="0"/>
              <a:t>:</a:t>
            </a:r>
          </a:p>
          <a:p>
            <a:pPr>
              <a:buFont typeface="Arial" panose="020B0604020202020204" pitchFamily="34" charset="0"/>
              <a:buChar char="•"/>
            </a:pPr>
            <a:r>
              <a:rPr lang="en-US" sz="2000" dirty="0"/>
              <a:t>Geographic analysis pinpointed high-risk regions with elevated mortality rates, guiding targeted public health interventions.</a:t>
            </a:r>
          </a:p>
          <a:p>
            <a:pPr>
              <a:buFont typeface="Arial" panose="020B0604020202020204" pitchFamily="34" charset="0"/>
              <a:buChar char="•"/>
            </a:pPr>
            <a:r>
              <a:rPr lang="en-US" sz="2000" dirty="0"/>
              <a:t>Temporal trends revealed the evolution of death rates from 2020 to 2023, providing valuable context for assessing the effectiveness of public health measures and response strategies.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100" b="1" dirty="0">
                <a:latin typeface="Arial"/>
                <a:ea typeface="+mn-lt"/>
                <a:cs typeface="Arial"/>
              </a:rPr>
              <a:t>Problem Statement</a:t>
            </a:r>
            <a:endParaRPr lang="en-US" sz="2100" dirty="0">
              <a:latin typeface="Arial"/>
              <a:cs typeface="Arial"/>
            </a:endParaRPr>
          </a:p>
          <a:p>
            <a:r>
              <a:rPr lang="en-US" sz="2100" b="1" dirty="0">
                <a:latin typeface="Arial"/>
                <a:ea typeface="+mn-lt"/>
                <a:cs typeface="Arial"/>
              </a:rPr>
              <a:t>Proposed System/Solution</a:t>
            </a:r>
            <a:endParaRPr lang="en-US" sz="2100" dirty="0">
              <a:latin typeface="Arial"/>
              <a:cs typeface="Arial"/>
            </a:endParaRPr>
          </a:p>
          <a:p>
            <a:r>
              <a:rPr lang="en-US" sz="2100" b="1" dirty="0">
                <a:latin typeface="Arial"/>
                <a:ea typeface="+mn-lt"/>
                <a:cs typeface="Calibri"/>
              </a:rPr>
              <a:t>System </a:t>
            </a:r>
            <a:r>
              <a:rPr lang="en-US" sz="2100" b="1" dirty="0">
                <a:latin typeface="Arial"/>
                <a:ea typeface="+mn-lt"/>
                <a:cs typeface="+mn-lt"/>
              </a:rPr>
              <a:t>Development Approach</a:t>
            </a:r>
            <a:endParaRPr lang="en-US" sz="2100" dirty="0">
              <a:latin typeface="Arial"/>
              <a:ea typeface="+mn-lt"/>
              <a:cs typeface="+mn-lt"/>
            </a:endParaRPr>
          </a:p>
          <a:p>
            <a:pPr>
              <a:lnSpc>
                <a:spcPct val="100000"/>
              </a:lnSpc>
            </a:pPr>
            <a:r>
              <a:rPr lang="en-US" sz="2100" b="1" dirty="0">
                <a:latin typeface="Arial"/>
                <a:ea typeface="+mn-lt"/>
                <a:cs typeface="+mn-lt"/>
              </a:rPr>
              <a:t>Algorithm &amp; Deployment  </a:t>
            </a:r>
            <a:endParaRPr lang="en-US" sz="2100" dirty="0">
              <a:latin typeface="Arial"/>
              <a:cs typeface="Calibri"/>
            </a:endParaRPr>
          </a:p>
          <a:p>
            <a:pPr>
              <a:lnSpc>
                <a:spcPct val="100000"/>
              </a:lnSpc>
            </a:pPr>
            <a:r>
              <a:rPr lang="en-US" sz="2100" b="1" dirty="0">
                <a:latin typeface="Arial"/>
                <a:ea typeface="+mn-lt"/>
                <a:cs typeface="Arial"/>
              </a:rPr>
              <a:t>Result</a:t>
            </a:r>
          </a:p>
          <a:p>
            <a:r>
              <a:rPr lang="en-US" sz="2100" b="1" dirty="0">
                <a:latin typeface="Arial"/>
                <a:ea typeface="+mn-lt"/>
                <a:cs typeface="Arial"/>
              </a:rPr>
              <a:t>Conclusion</a:t>
            </a:r>
            <a:endParaRPr lang="en-US" sz="2100" dirty="0">
              <a:latin typeface="Arial"/>
              <a:cs typeface="Arial"/>
            </a:endParaRPr>
          </a:p>
          <a:p>
            <a:r>
              <a:rPr lang="en-US" sz="2100" b="1" dirty="0">
                <a:latin typeface="Arial"/>
                <a:ea typeface="+mn-lt"/>
                <a:cs typeface="Arial"/>
              </a:rPr>
              <a:t>Future Scope</a:t>
            </a:r>
          </a:p>
          <a:p>
            <a:r>
              <a:rPr lang="en-US" sz="2100" b="1" dirty="0">
                <a:latin typeface="Arial"/>
                <a:ea typeface="+mn-lt"/>
                <a:cs typeface="Arial"/>
              </a:rPr>
              <a:t>References</a:t>
            </a:r>
            <a:endParaRPr lang="en-US" sz="2100"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r>
              <a:rPr lang="en-US" sz="1050" dirty="0"/>
              <a:t>The COVID-19 Deaths Conditions Analysis project has laid a strong foundation for understanding the factors contributing to mortality rates during the pandemic. However, there are several avenues for further research and development to expand the scope and impact of this project. The following points outline the potential future directions:</a:t>
            </a:r>
          </a:p>
          <a:p>
            <a:pPr>
              <a:buFont typeface="+mj-lt"/>
              <a:buAutoNum type="arabicPeriod"/>
            </a:pPr>
            <a:r>
              <a:rPr lang="en-US" sz="1050" b="1" dirty="0"/>
              <a:t>Enhanced Predictive Modeling</a:t>
            </a:r>
            <a:r>
              <a:rPr lang="en-US" sz="1050" dirty="0"/>
              <a:t>:</a:t>
            </a:r>
          </a:p>
          <a:p>
            <a:pPr marL="742950" lvl="1" indent="-285750">
              <a:buFont typeface="+mj-lt"/>
              <a:buAutoNum type="arabicPeriod"/>
            </a:pPr>
            <a:r>
              <a:rPr lang="en-US" sz="1050" b="1" dirty="0"/>
              <a:t>Incorporation of Advanced Algorithms</a:t>
            </a:r>
            <a:r>
              <a:rPr lang="en-US" sz="1050" dirty="0"/>
              <a:t>: Utilize more sophisticated machine learning algorithms such as neural networks, gradient boosting, and ensemble methods to improve the accuracy of mortality predictions.</a:t>
            </a:r>
          </a:p>
          <a:p>
            <a:pPr marL="742950" lvl="1" indent="-285750">
              <a:buFont typeface="+mj-lt"/>
              <a:buAutoNum type="arabicPeriod"/>
            </a:pPr>
            <a:r>
              <a:rPr lang="en-US" sz="1050" b="1" dirty="0"/>
              <a:t>Real-Time Data Integration</a:t>
            </a:r>
            <a:r>
              <a:rPr lang="en-US" sz="1050" dirty="0"/>
              <a:t>: Implement real-time data integration techniques to continuously update the models with the latest information, enhancing their predictive power and relevance.</a:t>
            </a:r>
          </a:p>
          <a:p>
            <a:pPr>
              <a:buFont typeface="+mj-lt"/>
              <a:buAutoNum type="arabicPeriod"/>
            </a:pPr>
            <a:r>
              <a:rPr lang="en-US" sz="1050" b="1" dirty="0"/>
              <a:t>Longitudinal Studies</a:t>
            </a:r>
            <a:r>
              <a:rPr lang="en-US" sz="1050" dirty="0"/>
              <a:t>:</a:t>
            </a:r>
          </a:p>
          <a:p>
            <a:pPr marL="742950" lvl="1" indent="-285750">
              <a:buFont typeface="+mj-lt"/>
              <a:buAutoNum type="arabicPeriod"/>
            </a:pPr>
            <a:r>
              <a:rPr lang="en-US" sz="1050" b="1" dirty="0"/>
              <a:t>Long-Term Health Impacts</a:t>
            </a:r>
            <a:r>
              <a:rPr lang="en-US" sz="1050" dirty="0"/>
              <a:t>: Conduct longitudinal studies to investigate the long-term health impacts of COVID-19 on survivors, particularly those with pre-existing conditions.</a:t>
            </a:r>
          </a:p>
          <a:p>
            <a:pPr marL="742950" lvl="1" indent="-285750">
              <a:buFont typeface="+mj-lt"/>
              <a:buAutoNum type="arabicPeriod"/>
            </a:pPr>
            <a:r>
              <a:rPr lang="en-US" sz="1050" b="1" dirty="0"/>
              <a:t>Post-Pandemic Analysis</a:t>
            </a:r>
            <a:r>
              <a:rPr lang="en-US" sz="1050" dirty="0"/>
              <a:t>: Analyze data post-pandemic to understand the sustained effects of COVID-19 and the effectiveness of vaccination campaigns and public health interventions.</a:t>
            </a:r>
          </a:p>
          <a:p>
            <a:pPr>
              <a:buFont typeface="+mj-lt"/>
              <a:buAutoNum type="arabicPeriod"/>
            </a:pPr>
            <a:r>
              <a:rPr lang="en-US" sz="1050" b="1" dirty="0"/>
              <a:t>Expanded Dataset</a:t>
            </a:r>
            <a:r>
              <a:rPr lang="en-US" sz="1050" dirty="0"/>
              <a:t>:</a:t>
            </a:r>
          </a:p>
          <a:p>
            <a:pPr marL="742950" lvl="1" indent="-285750">
              <a:buFont typeface="+mj-lt"/>
              <a:buAutoNum type="arabicPeriod"/>
            </a:pPr>
            <a:r>
              <a:rPr lang="en-US" sz="1050" b="1" dirty="0"/>
              <a:t>Global Data Inclusion</a:t>
            </a:r>
            <a:r>
              <a:rPr lang="en-US" sz="1050" dirty="0"/>
              <a:t>: Expand the dataset to include global data from various countries, providing a more comprehensive analysis of COVID-19 mortality across different regions and healthcare systems.</a:t>
            </a:r>
          </a:p>
          <a:p>
            <a:pPr marL="742950" lvl="1" indent="-285750">
              <a:buFont typeface="+mj-lt"/>
              <a:buAutoNum type="arabicPeriod"/>
            </a:pPr>
            <a:r>
              <a:rPr lang="en-US" sz="1050" b="1" dirty="0"/>
              <a:t>Granular Data Collection</a:t>
            </a:r>
            <a:r>
              <a:rPr lang="en-US" sz="1050" dirty="0"/>
              <a:t>: Collect more granular data on socioeconomic factors, healthcare accessibility, and individual health behaviors to enrich the analysis and uncover deeper insights.</a:t>
            </a:r>
          </a:p>
          <a:p>
            <a:pPr>
              <a:buFont typeface="+mj-lt"/>
              <a:buAutoNum type="arabicPeriod"/>
            </a:pPr>
            <a:r>
              <a:rPr lang="en-US" sz="1050" b="1" dirty="0"/>
              <a:t>Intervention Effectiveness</a:t>
            </a:r>
            <a:r>
              <a:rPr lang="en-US" sz="1050" dirty="0"/>
              <a:t>:</a:t>
            </a:r>
          </a:p>
          <a:p>
            <a:pPr marL="742950" lvl="1" indent="-285750">
              <a:buFont typeface="+mj-lt"/>
              <a:buAutoNum type="arabicPeriod"/>
            </a:pPr>
            <a:r>
              <a:rPr lang="en-US" sz="1050" b="1" dirty="0"/>
              <a:t>Policy Impact Evaluation</a:t>
            </a:r>
            <a:r>
              <a:rPr lang="en-US" sz="1050" dirty="0"/>
              <a:t>: Evaluate the effectiveness of different public health policies and interventions implemented during the pandemic, using data-driven approaches to identify best practices.</a:t>
            </a:r>
          </a:p>
          <a:p>
            <a:pPr marL="742950" lvl="1" indent="-285750">
              <a:buFont typeface="+mj-lt"/>
              <a:buAutoNum type="arabicPeriod"/>
            </a:pPr>
            <a:r>
              <a:rPr lang="en-US" sz="1050" b="1" dirty="0"/>
              <a:t>Resource Allocation Optimization</a:t>
            </a:r>
            <a:r>
              <a:rPr lang="en-US" sz="1050" dirty="0"/>
              <a:t>: Develop models to optimize the allocation of healthcare resources, such as ventilators, ICU beds, and medical staff, during future health crises.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7500" lnSpcReduction="20000"/>
          </a:bodyPr>
          <a:lstStyle/>
          <a:p>
            <a:pPr>
              <a:buFont typeface="+mj-lt"/>
              <a:buAutoNum type="arabicPeriod"/>
            </a:pPr>
            <a:r>
              <a:rPr lang="en-US" b="1" dirty="0"/>
              <a:t>Personalized Healthcare</a:t>
            </a:r>
            <a:r>
              <a:rPr lang="en-US" dirty="0"/>
              <a:t>:</a:t>
            </a:r>
          </a:p>
          <a:p>
            <a:pPr marL="742950" lvl="1" indent="-285750">
              <a:buFont typeface="+mj-lt"/>
              <a:buAutoNum type="arabicPeriod"/>
            </a:pPr>
            <a:r>
              <a:rPr lang="en-US" b="1" dirty="0"/>
              <a:t>Risk Stratification</a:t>
            </a:r>
            <a:r>
              <a:rPr lang="en-US" dirty="0"/>
              <a:t>: Create personalized risk stratification tools for individuals based on their health profiles and comorbid conditions, aiding in tailored healthcare planning and intervention.</a:t>
            </a:r>
          </a:p>
          <a:p>
            <a:pPr marL="742950" lvl="1" indent="-285750">
              <a:buFont typeface="+mj-lt"/>
              <a:buAutoNum type="arabicPeriod"/>
            </a:pPr>
            <a:r>
              <a:rPr lang="en-US" b="1" dirty="0"/>
              <a:t>Patient Monitoring Systems</a:t>
            </a:r>
            <a:r>
              <a:rPr lang="en-US" dirty="0"/>
              <a:t>: Integrate with patient monitoring systems to provide continuous health assessments and early warning signals for at-risk individuals.</a:t>
            </a:r>
          </a:p>
          <a:p>
            <a:pPr>
              <a:buFont typeface="+mj-lt"/>
              <a:buAutoNum type="arabicPeriod"/>
            </a:pPr>
            <a:r>
              <a:rPr lang="en-US" b="1" dirty="0"/>
              <a:t>Interdisciplinary Collaboration</a:t>
            </a:r>
            <a:r>
              <a:rPr lang="en-US" dirty="0"/>
              <a:t>:</a:t>
            </a:r>
          </a:p>
          <a:p>
            <a:pPr marL="742950" lvl="1" indent="-285750">
              <a:buFont typeface="+mj-lt"/>
              <a:buAutoNum type="arabicPeriod"/>
            </a:pPr>
            <a:r>
              <a:rPr lang="en-US" b="1" dirty="0"/>
              <a:t>Collaboration with Epidemiologists</a:t>
            </a:r>
            <a:r>
              <a:rPr lang="en-US" dirty="0"/>
              <a:t>: Work closely with epidemiologists, virologists, and public health experts to validate findings and refine models based on the latest scientific knowledge.</a:t>
            </a:r>
          </a:p>
          <a:p>
            <a:pPr marL="742950" lvl="1" indent="-285750">
              <a:buFont typeface="+mj-lt"/>
              <a:buAutoNum type="arabicPeriod"/>
            </a:pPr>
            <a:r>
              <a:rPr lang="en-US" b="1" dirty="0"/>
              <a:t>Cross-Sector Partnerships</a:t>
            </a:r>
            <a:r>
              <a:rPr lang="en-US" dirty="0"/>
              <a:t>: Establish partnerships with healthcare providers, government agencies, and research institutions to broaden the impact and application of the project findings.</a:t>
            </a:r>
          </a:p>
          <a:p>
            <a:pPr>
              <a:buFont typeface="+mj-lt"/>
              <a:buAutoNum type="arabicPeriod"/>
            </a:pPr>
            <a:r>
              <a:rPr lang="en-US" b="1" dirty="0"/>
              <a:t>Public Health Communication</a:t>
            </a:r>
            <a:r>
              <a:rPr lang="en-US" dirty="0"/>
              <a:t>:</a:t>
            </a:r>
          </a:p>
          <a:p>
            <a:pPr marL="742950" lvl="1" indent="-285750">
              <a:buFont typeface="+mj-lt"/>
              <a:buAutoNum type="arabicPeriod"/>
            </a:pPr>
            <a:r>
              <a:rPr lang="en-US" b="1" dirty="0"/>
              <a:t>Data Visualization Platforms</a:t>
            </a:r>
            <a:r>
              <a:rPr lang="en-US" dirty="0"/>
              <a:t>: Develop interactive data visualization platforms to communicate findings to the public, policymakers, and healthcare professionals in an accessible manner.</a:t>
            </a:r>
          </a:p>
          <a:p>
            <a:pPr marL="742950" lvl="1" indent="-285750">
              <a:buFont typeface="+mj-lt"/>
              <a:buAutoNum type="arabicPeriod"/>
            </a:pPr>
            <a:r>
              <a:rPr lang="en-US" b="1" dirty="0"/>
              <a:t>Educational Initiatives</a:t>
            </a:r>
            <a:r>
              <a:rPr lang="en-US" dirty="0"/>
              <a:t>: Launch educational initiatives to inform the public about the importance of managing comorbid conditions and following public health guidelines.</a:t>
            </a:r>
          </a:p>
          <a:p>
            <a:pPr>
              <a:buFont typeface="+mj-lt"/>
              <a:buAutoNum type="arabicPeriod"/>
            </a:pPr>
            <a:r>
              <a:rPr lang="en-US" b="1" dirty="0"/>
              <a:t>Future Pandemics Preparedness</a:t>
            </a:r>
            <a:r>
              <a:rPr lang="en-US" dirty="0"/>
              <a:t>:</a:t>
            </a:r>
          </a:p>
          <a:p>
            <a:pPr marL="742950" lvl="1" indent="-285750">
              <a:buFont typeface="+mj-lt"/>
              <a:buAutoNum type="arabicPeriod"/>
            </a:pPr>
            <a:r>
              <a:rPr lang="en-US" b="1" dirty="0"/>
              <a:t>Simulation Models</a:t>
            </a:r>
            <a:r>
              <a:rPr lang="en-US" dirty="0"/>
              <a:t>: Create simulation models to predict the impact of potential future pandemics and test the effectiveness of various intervention strategies.</a:t>
            </a:r>
          </a:p>
          <a:p>
            <a:pPr marL="742950" lvl="1" indent="-285750">
              <a:buFont typeface="+mj-lt"/>
              <a:buAutoNum type="arabicPeriod"/>
            </a:pPr>
            <a:r>
              <a:rPr lang="en-US" b="1" dirty="0"/>
              <a:t>Early Warning Systems</a:t>
            </a:r>
            <a:r>
              <a:rPr lang="en-US" dirty="0"/>
              <a:t>: Develop early warning systems leveraging machine learning and big data analytics to detect emerging infectious diseases and prevent widespread outbreaks.</a:t>
            </a:r>
          </a:p>
          <a:p>
            <a:r>
              <a:rPr lang="en-US" dirty="0"/>
              <a:t>By pursuing these future directions, the project can significantly contribute to enhancing our understanding of COVID-19 mortality and improving public health responses to future pandemics. The continued evolution of this research will provide valuable insights and tools for safeguarding public health and optimizing healthcare delivery in times of crisis.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9897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400" kern="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p>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400" kern="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p>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400" kern="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Pandas Documentation:</a:t>
            </a:r>
            <a:r>
              <a:rPr kumimoji="0" lang="en-US" altLang="en-US" sz="2000" b="0" i="0" u="none" strike="noStrike" cap="none" normalizeH="0" baseline="0" dirty="0">
                <a:ln>
                  <a:noFill/>
                </a:ln>
                <a:solidFill>
                  <a:schemeClr val="tx1"/>
                </a:solidFill>
                <a:effectLst/>
                <a:latin typeface="Arial" panose="020B0604020202020204" pitchFamily="34" charset="0"/>
              </a:rPr>
              <a:t> Pandas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Official documentation for the Pandas library, which provides extensive tools for data manipulation and analysis.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Seaborn Documentation:</a:t>
            </a:r>
            <a:r>
              <a:rPr kumimoji="0" lang="en-US" altLang="en-US" sz="2000" b="0" i="0" u="none" strike="noStrike" cap="none" normalizeH="0" baseline="0" dirty="0">
                <a:ln>
                  <a:noFill/>
                </a:ln>
                <a:solidFill>
                  <a:schemeClr val="tx1"/>
                </a:solidFill>
                <a:effectLst/>
                <a:latin typeface="Arial" panose="020B0604020202020204" pitchFamily="34" charset="0"/>
              </a:rPr>
              <a:t> Seaborn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Official documentation for the Seaborn library, which offers advanced visualization capabilities built on top of Matplotlib.</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Matplotlib Documentation:</a:t>
            </a:r>
            <a:r>
              <a:rPr kumimoji="0" lang="en-US" altLang="en-US" sz="2000" b="0" i="0" u="none" strike="noStrike" cap="none" normalizeH="0" baseline="0" dirty="0">
                <a:ln>
                  <a:noFill/>
                </a:ln>
                <a:solidFill>
                  <a:schemeClr val="tx1"/>
                </a:solidFill>
                <a:effectLst/>
                <a:latin typeface="Arial" panose="020B0604020202020204" pitchFamily="34" charset="0"/>
              </a:rPr>
              <a:t> Matplotlib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Official documentation for the Matplotlib library, a comprehensive library for creating static, animated, and interactive visualizations in Python.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Analysis and Visualization Libraries:</a:t>
            </a:r>
            <a:r>
              <a:rPr kumimoji="0" lang="en-US" altLang="en-US" sz="2000" b="0" i="0" u="none" strike="noStrike" cap="none" normalizeH="0" baseline="0" dirty="0">
                <a:ln>
                  <a:noFill/>
                </a:ln>
                <a:solidFill>
                  <a:schemeClr val="tx1"/>
                </a:solidFill>
                <a:effectLst/>
                <a:latin typeface="Arial" panose="020B0604020202020204" pitchFamily="34" charset="0"/>
              </a:rPr>
              <a:t> Python Data Analysis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Exploratory Data Analysis Techniques:</a:t>
            </a:r>
            <a:r>
              <a:rPr kumimoji="0" lang="en-US" altLang="en-US" sz="2000" b="0" i="0" u="none" strike="noStrike" cap="none" normalizeH="0" baseline="0" dirty="0">
                <a:ln>
                  <a:noFill/>
                </a:ln>
                <a:solidFill>
                  <a:schemeClr val="tx1"/>
                </a:solidFill>
                <a:effectLst/>
                <a:latin typeface="Arial" panose="020B0604020202020204" pitchFamily="34" charset="0"/>
              </a:rPr>
              <a:t> Towards Data Science - EDA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graphicFrame>
        <p:nvGraphicFramePr>
          <p:cNvPr id="3" name="Object 2">
            <a:extLst>
              <a:ext uri="{FF2B5EF4-FFF2-40B4-BE49-F238E27FC236}">
                <a16:creationId xmlns:a16="http://schemas.microsoft.com/office/drawing/2014/main" id="{06CCED4D-EBF1-AA15-1FDA-299A19FF8F83}"/>
              </a:ext>
            </a:extLst>
          </p:cNvPr>
          <p:cNvGraphicFramePr>
            <a:graphicFrameLocks noChangeAspect="1"/>
          </p:cNvGraphicFramePr>
          <p:nvPr>
            <p:extLst>
              <p:ext uri="{D42A27DB-BD31-4B8C-83A1-F6EECF244321}">
                <p14:modId xmlns:p14="http://schemas.microsoft.com/office/powerpoint/2010/main" val="1295006175"/>
              </p:ext>
            </p:extLst>
          </p:nvPr>
        </p:nvGraphicFramePr>
        <p:xfrm>
          <a:off x="1229638" y="1232452"/>
          <a:ext cx="9732724" cy="5030562"/>
        </p:xfrm>
        <a:graphic>
          <a:graphicData uri="http://schemas.openxmlformats.org/presentationml/2006/ole">
            <mc:AlternateContent xmlns:mc="http://schemas.openxmlformats.org/markup-compatibility/2006">
              <mc:Choice xmlns:v="urn:schemas-microsoft-com:vml" Requires="v">
                <p:oleObj name="Acrobat Document" r:id="rId2" imgW="7534256" imgH="5829037" progId="Acrobat.Document.DC">
                  <p:embed/>
                </p:oleObj>
              </mc:Choice>
              <mc:Fallback>
                <p:oleObj name="Acrobat Document" r:id="rId2" imgW="7534256" imgH="5829037" progId="Acrobat.Document.DC">
                  <p:embed/>
                  <p:pic>
                    <p:nvPicPr>
                      <p:cNvPr id="3" name="Object 2">
                        <a:extLst>
                          <a:ext uri="{FF2B5EF4-FFF2-40B4-BE49-F238E27FC236}">
                            <a16:creationId xmlns:a16="http://schemas.microsoft.com/office/drawing/2014/main" id="{06CCED4D-EBF1-AA15-1FDA-299A19FF8F83}"/>
                          </a:ext>
                        </a:extLst>
                      </p:cNvPr>
                      <p:cNvPicPr/>
                      <p:nvPr/>
                    </p:nvPicPr>
                    <p:blipFill>
                      <a:blip r:embed="rId3"/>
                      <a:stretch>
                        <a:fillRect/>
                      </a:stretch>
                    </p:blipFill>
                    <p:spPr>
                      <a:xfrm>
                        <a:off x="1229638" y="1232452"/>
                        <a:ext cx="9732724" cy="5030562"/>
                      </a:xfrm>
                      <a:prstGeom prst="rect">
                        <a:avLst/>
                      </a:prstGeom>
                    </p:spPr>
                  </p:pic>
                </p:oleObj>
              </mc:Fallback>
            </mc:AlternateContent>
          </a:graphicData>
        </a:graphic>
      </p:graphicFrame>
    </p:spTree>
    <p:extLst>
      <p:ext uri="{BB962C8B-B14F-4D97-AF65-F5344CB8AC3E}">
        <p14:creationId xmlns:p14="http://schemas.microsoft.com/office/powerpoint/2010/main" val="3929826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graphicFrame>
        <p:nvGraphicFramePr>
          <p:cNvPr id="3" name="Object 2">
            <a:extLst>
              <a:ext uri="{FF2B5EF4-FFF2-40B4-BE49-F238E27FC236}">
                <a16:creationId xmlns:a16="http://schemas.microsoft.com/office/drawing/2014/main" id="{1FA90A2F-D16F-115E-406B-AE67DA6D15D9}"/>
              </a:ext>
            </a:extLst>
          </p:cNvPr>
          <p:cNvGraphicFramePr>
            <a:graphicFrameLocks noChangeAspect="1"/>
          </p:cNvGraphicFramePr>
          <p:nvPr>
            <p:extLst>
              <p:ext uri="{D42A27DB-BD31-4B8C-83A1-F6EECF244321}">
                <p14:modId xmlns:p14="http://schemas.microsoft.com/office/powerpoint/2010/main" val="3773989871"/>
              </p:ext>
            </p:extLst>
          </p:nvPr>
        </p:nvGraphicFramePr>
        <p:xfrm>
          <a:off x="1127342" y="1247692"/>
          <a:ext cx="9832931" cy="5002796"/>
        </p:xfrm>
        <a:graphic>
          <a:graphicData uri="http://schemas.openxmlformats.org/presentationml/2006/ole">
            <mc:AlternateContent xmlns:mc="http://schemas.openxmlformats.org/markup-compatibility/2006">
              <mc:Choice xmlns:v="urn:schemas-microsoft-com:vml" Requires="v">
                <p:oleObj name="Acrobat Document" r:id="rId2" imgW="7534256" imgH="5829037" progId="Acrobat.Document.DC">
                  <p:embed/>
                </p:oleObj>
              </mc:Choice>
              <mc:Fallback>
                <p:oleObj name="Acrobat Document" r:id="rId2" imgW="7534256" imgH="5829037" progId="Acrobat.Document.DC">
                  <p:embed/>
                  <p:pic>
                    <p:nvPicPr>
                      <p:cNvPr id="3" name="Object 2">
                        <a:extLst>
                          <a:ext uri="{FF2B5EF4-FFF2-40B4-BE49-F238E27FC236}">
                            <a16:creationId xmlns:a16="http://schemas.microsoft.com/office/drawing/2014/main" id="{1FA90A2F-D16F-115E-406B-AE67DA6D15D9}"/>
                          </a:ext>
                        </a:extLst>
                      </p:cNvPr>
                      <p:cNvPicPr/>
                      <p:nvPr/>
                    </p:nvPicPr>
                    <p:blipFill>
                      <a:blip r:embed="rId3"/>
                      <a:stretch>
                        <a:fillRect/>
                      </a:stretch>
                    </p:blipFill>
                    <p:spPr>
                      <a:xfrm>
                        <a:off x="1127342" y="1247692"/>
                        <a:ext cx="9832931" cy="5002796"/>
                      </a:xfrm>
                      <a:prstGeom prst="rect">
                        <a:avLst/>
                      </a:prstGeom>
                    </p:spPr>
                  </p:pic>
                </p:oleObj>
              </mc:Fallback>
            </mc:AlternateContent>
          </a:graphicData>
        </a:graphic>
      </p:graphicFrame>
    </p:spTree>
    <p:extLst>
      <p:ext uri="{BB962C8B-B14F-4D97-AF65-F5344CB8AC3E}">
        <p14:creationId xmlns:p14="http://schemas.microsoft.com/office/powerpoint/2010/main" val="251231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7455" y="1325314"/>
            <a:ext cx="11029615" cy="5138116"/>
          </a:xfrm>
        </p:spPr>
        <p:txBody>
          <a:bodyPr>
            <a:normAutofit lnSpcReduction="10000"/>
          </a:bodyPr>
          <a:lstStyle/>
          <a:p>
            <a:pPr>
              <a:buFont typeface="Wingdings" panose="05000000000000000000" pitchFamily="2" charset="2"/>
              <a:buChar char="v"/>
            </a:pPr>
            <a:r>
              <a:rPr lang="en-US" sz="1600" dirty="0"/>
              <a:t>The COVID-19 pandemic has inflicted substantial global mortality, with disparate death rates influenced by multifaceted factors. It is imperative to meticulously discern the specific conditions and comorbidities that profoundly impact COVID-19 mortality rates. This understanding is pivotal for crafting precise public health strategies, optimizing resource allocation, and devising effective interventions. This analysis endeavors to rigorously identify and assess the most influential conditions and comorbidities associated with COVID-19 mortality through advanced statistical methodologies. By delivering actionable insights, this research aims to empower global healthcare policy-makers and practitioners in mitigating the pandemic's toll.</a:t>
            </a:r>
          </a:p>
          <a:p>
            <a:pPr>
              <a:buFont typeface="Wingdings" panose="05000000000000000000" pitchFamily="2" charset="2"/>
              <a:buChar char="Ø"/>
            </a:pPr>
            <a:r>
              <a:rPr lang="en-US" sz="1800" b="1" dirty="0"/>
              <a:t>Identify Key Factors</a:t>
            </a:r>
            <a:r>
              <a:rPr lang="en-US" sz="1800" dirty="0"/>
              <a:t>: Determine the key demographic, clinical, and environmental factors that are associated with increased mortality in COVID-19 patients.</a:t>
            </a:r>
          </a:p>
          <a:p>
            <a:pPr>
              <a:buFont typeface="Wingdings" panose="05000000000000000000" pitchFamily="2" charset="2"/>
              <a:buChar char="Ø"/>
            </a:pPr>
            <a:r>
              <a:rPr lang="en-US" sz="2000" b="1" dirty="0"/>
              <a:t>Statistical Analysis</a:t>
            </a:r>
            <a:r>
              <a:rPr lang="en-US" sz="2000" dirty="0"/>
              <a:t>: Employ statistical methods to analyze the correlation between identified factors and COVID-19 death rates.</a:t>
            </a:r>
            <a:endParaRPr lang="en-US" sz="1800" dirty="0"/>
          </a:p>
          <a:p>
            <a:pPr>
              <a:buFont typeface="Wingdings" panose="05000000000000000000" pitchFamily="2" charset="2"/>
              <a:buChar char="Ø"/>
            </a:pPr>
            <a:r>
              <a:rPr lang="en-US" sz="2000" b="1" dirty="0"/>
              <a:t>Recommendations</a:t>
            </a:r>
            <a:r>
              <a:rPr lang="en-US" sz="2000" dirty="0"/>
              <a:t>: Provide actionable insights and recommendations for healthcare providers and policymakers to mitigate the impact of these factors on COVID-19 mortality.</a:t>
            </a:r>
            <a:endParaRPr lang="en-US" sz="1800" dirty="0"/>
          </a:p>
          <a:p>
            <a:pPr>
              <a:buFont typeface="Wingdings" panose="05000000000000000000" pitchFamily="2" charset="2"/>
              <a:buChar char="Ø"/>
            </a:pPr>
            <a:r>
              <a:rPr lang="en-US" sz="2000" b="1" dirty="0"/>
              <a:t>Age-specific Analysis</a:t>
            </a:r>
            <a:r>
              <a:rPr lang="en-US" sz="2000" dirty="0"/>
              <a:t>: Conduct detailed age-specific analyses to identify how mortality risk factors differ across various age groups, from children to the elderly.</a:t>
            </a:r>
            <a:endParaRPr lang="en-US" sz="1800" dirty="0"/>
          </a:p>
          <a:p>
            <a:pPr>
              <a:buFont typeface="Wingdings" panose="05000000000000000000" pitchFamily="2" charset="2"/>
              <a:buChar char="v"/>
            </a:pP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800" b="1" dirty="0"/>
              <a:t>     Data Collection and Preparation:</a:t>
            </a:r>
          </a:p>
          <a:p>
            <a:pPr>
              <a:buFont typeface="Wingdings" panose="05000000000000000000" pitchFamily="2" charset="2"/>
              <a:buChar char="q"/>
            </a:pPr>
            <a:r>
              <a:rPr lang="en-US" sz="1800" b="1" dirty="0"/>
              <a:t>Data Cleaning</a:t>
            </a:r>
            <a:r>
              <a:rPr lang="en-US" sz="1800" dirty="0"/>
              <a:t>: Handle missing values, correct errors, and standardize data formats to ensure consistency and accuracy.</a:t>
            </a:r>
          </a:p>
          <a:p>
            <a:pPr>
              <a:buFont typeface="Wingdings" panose="05000000000000000000" pitchFamily="2" charset="2"/>
              <a:buChar char="q"/>
            </a:pPr>
            <a:r>
              <a:rPr lang="en-US" sz="1800" b="1" dirty="0"/>
              <a:t>Data Integration</a:t>
            </a:r>
            <a:r>
              <a:rPr lang="en-US" sz="1800" dirty="0"/>
              <a:t>: If needed, integrate this data with additional sources such as clinical records, socioeconomic data, vaccination status, and healthcare capacity.</a:t>
            </a:r>
          </a:p>
          <a:p>
            <a:pPr marL="0" indent="0">
              <a:buNone/>
            </a:pPr>
            <a:r>
              <a:rPr lang="en-US" sz="1800" b="1" dirty="0"/>
              <a:t>     Exploratory Data Analysis (EDA):</a:t>
            </a:r>
          </a:p>
          <a:p>
            <a:pPr>
              <a:buFont typeface="Wingdings" panose="05000000000000000000" pitchFamily="2" charset="2"/>
              <a:buChar char="q"/>
            </a:pPr>
            <a:r>
              <a:rPr lang="en-US" sz="1800" b="1" dirty="0"/>
              <a:t>Descriptive Statistics</a:t>
            </a:r>
            <a:r>
              <a:rPr lang="en-US" sz="1800" dirty="0"/>
              <a:t>: Calculate summary statistics to understand the distribution of key variables such as age, state, and conditions contributing to deaths.</a:t>
            </a:r>
          </a:p>
          <a:p>
            <a:pPr>
              <a:buFont typeface="Wingdings" panose="05000000000000000000" pitchFamily="2" charset="2"/>
              <a:buChar char="q"/>
            </a:pPr>
            <a:r>
              <a:rPr lang="en-US" sz="1800" b="1" dirty="0"/>
              <a:t>Visualization</a:t>
            </a:r>
            <a:r>
              <a:rPr lang="en-US" sz="1800" dirty="0"/>
              <a:t>: Create visualizations (e.g., histograms, box plots, heatmaps) to identify patterns, trends, and outliers in the data.</a:t>
            </a:r>
          </a:p>
          <a:p>
            <a:pPr>
              <a:buFont typeface="Wingdings" panose="05000000000000000000" pitchFamily="2" charset="2"/>
              <a:buChar char="q"/>
            </a:pPr>
            <a:r>
              <a:rPr lang="en-US" sz="1800" b="1" dirty="0"/>
              <a:t>Correlation Analysis</a:t>
            </a:r>
            <a:r>
              <a:rPr lang="en-US" sz="1800" dirty="0"/>
              <a:t>: Analyze correlations between different variables to understand their relationships with COVID-19 mortality.</a:t>
            </a:r>
          </a:p>
          <a:p>
            <a:pPr>
              <a:buFont typeface="+mj-lt"/>
              <a:buAutoNum type="arabicPeriod"/>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893402"/>
          </a:xfrm>
        </p:spPr>
        <p:txBody>
          <a:bodyPr>
            <a:normAutofit fontScale="85000" lnSpcReduction="10000"/>
          </a:bodyPr>
          <a:lstStyle/>
          <a:p>
            <a:r>
              <a:rPr lang="en-US" sz="2000" b="1" dirty="0"/>
              <a:t>1. Data Acquisition and Cleaning</a:t>
            </a:r>
            <a:endParaRPr lang="en-US" sz="2000" dirty="0"/>
          </a:p>
          <a:p>
            <a:pPr>
              <a:buFont typeface="Arial" panose="020B0604020202020204" pitchFamily="34" charset="0"/>
              <a:buChar char="•"/>
            </a:pPr>
            <a:r>
              <a:rPr lang="en-US" sz="2000" b="1" dirty="0"/>
              <a:t>Data Sourcing:</a:t>
            </a:r>
            <a:r>
              <a:rPr lang="en-US" sz="2000" dirty="0"/>
              <a:t> Gather comprehensive datasets from reputable sources such as WHO, CDC, and national health departments.</a:t>
            </a:r>
          </a:p>
          <a:p>
            <a:pPr>
              <a:buFont typeface="Arial" panose="020B0604020202020204" pitchFamily="34" charset="0"/>
              <a:buChar char="•"/>
            </a:pPr>
            <a:r>
              <a:rPr lang="en-US" sz="2000" b="1" dirty="0"/>
              <a:t>Data Cleaning:</a:t>
            </a:r>
            <a:r>
              <a:rPr lang="en-US" sz="2000" dirty="0"/>
              <a:t> Preprocess data to ensure accuracy by handling missing values, outliers, and standardizing formats for consistency.</a:t>
            </a:r>
          </a:p>
          <a:p>
            <a:r>
              <a:rPr lang="en-US" sz="2000" b="1" dirty="0"/>
              <a:t>2. Exploratory Data Analysis (EDA)</a:t>
            </a:r>
            <a:endParaRPr lang="en-US" sz="2000" dirty="0"/>
          </a:p>
          <a:p>
            <a:pPr>
              <a:buFont typeface="Arial" panose="020B0604020202020204" pitchFamily="34" charset="0"/>
              <a:buChar char="•"/>
            </a:pPr>
            <a:r>
              <a:rPr lang="en-US" sz="2000" b="1" dirty="0"/>
              <a:t>Visualization:</a:t>
            </a:r>
            <a:r>
              <a:rPr lang="en-US" sz="2000" dirty="0"/>
              <a:t> Utilize charts, graphs, and heatmaps to visualize trends over time, geographical regions, and demographic groups.</a:t>
            </a:r>
          </a:p>
          <a:p>
            <a:pPr>
              <a:buFont typeface="Arial" panose="020B0604020202020204" pitchFamily="34" charset="0"/>
              <a:buChar char="•"/>
            </a:pPr>
            <a:r>
              <a:rPr lang="en-US" sz="2000" b="1" dirty="0"/>
              <a:t>Pattern Identification:</a:t>
            </a:r>
            <a:r>
              <a:rPr lang="en-US" sz="2000" dirty="0"/>
              <a:t> Identify correlations, outliers, and distribution characteristics to inform further analysis.</a:t>
            </a:r>
          </a:p>
          <a:p>
            <a:r>
              <a:rPr lang="en-US" sz="2000" b="1" dirty="0"/>
              <a:t>3. Feature Engineering and Selection</a:t>
            </a:r>
            <a:endParaRPr lang="en-US" sz="2000" dirty="0"/>
          </a:p>
          <a:p>
            <a:pPr>
              <a:buFont typeface="Arial" panose="020B0604020202020204" pitchFamily="34" charset="0"/>
              <a:buChar char="•"/>
            </a:pPr>
            <a:r>
              <a:rPr lang="en-US" sz="2000" b="1" dirty="0"/>
              <a:t>Feature Creation:</a:t>
            </a:r>
            <a:r>
              <a:rPr lang="en-US" sz="2000" dirty="0"/>
              <a:t> Engineer new variables like infection rates per capita, adjusted vaccination rates, or demographic indices impacting COVID-19 outcomes.</a:t>
            </a:r>
          </a:p>
          <a:p>
            <a:pPr>
              <a:buFont typeface="Arial" panose="020B0604020202020204" pitchFamily="34" charset="0"/>
              <a:buChar char="•"/>
            </a:pPr>
            <a:r>
              <a:rPr lang="en-US" sz="2000" b="1" dirty="0"/>
              <a:t>Feature Selection:</a:t>
            </a:r>
            <a:r>
              <a:rPr lang="en-US" sz="2000" dirty="0"/>
              <a:t> Choose relevant features based on their significance to project goals and model requirements.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893402"/>
          </a:xfrm>
        </p:spPr>
        <p:txBody>
          <a:bodyPr>
            <a:normAutofit fontScale="92500" lnSpcReduction="20000"/>
          </a:bodyPr>
          <a:lstStyle/>
          <a:p>
            <a:r>
              <a:rPr lang="en-US" sz="1800" b="1" dirty="0"/>
              <a:t>4. Model Development and Training</a:t>
            </a:r>
            <a:endParaRPr lang="en-US" sz="1800" dirty="0"/>
          </a:p>
          <a:p>
            <a:pPr>
              <a:buFont typeface="Arial" panose="020B0604020202020204" pitchFamily="34" charset="0"/>
              <a:buChar char="•"/>
            </a:pPr>
            <a:r>
              <a:rPr lang="en-US" sz="1800" b="1" dirty="0"/>
              <a:t>Model Selection:</a:t>
            </a:r>
            <a:r>
              <a:rPr lang="en-US" sz="1800" dirty="0"/>
              <a:t> Choose appropriate models (e.g., regression, classification, time series analysis) based on project goals.</a:t>
            </a:r>
          </a:p>
          <a:p>
            <a:pPr>
              <a:buFont typeface="Arial" panose="020B0604020202020204" pitchFamily="34" charset="0"/>
              <a:buChar char="•"/>
            </a:pPr>
            <a:r>
              <a:rPr lang="en-US" sz="1800" b="1" dirty="0"/>
              <a:t>Training:</a:t>
            </a:r>
            <a:r>
              <a:rPr lang="en-US" sz="1800" dirty="0"/>
              <a:t> Train models using historical data, optimize parameters, and validate performance metrics to ensure reliability.</a:t>
            </a:r>
          </a:p>
          <a:p>
            <a:r>
              <a:rPr lang="en-US" sz="1800" b="1" dirty="0"/>
              <a:t>5. Interpretation of Results</a:t>
            </a:r>
            <a:endParaRPr lang="en-US" sz="1800" dirty="0"/>
          </a:p>
          <a:p>
            <a:pPr>
              <a:buFont typeface="Arial" panose="020B0604020202020204" pitchFamily="34" charset="0"/>
              <a:buChar char="•"/>
            </a:pPr>
            <a:r>
              <a:rPr lang="en-US" sz="1800" b="1" dirty="0"/>
              <a:t>Insight Generation:</a:t>
            </a:r>
            <a:r>
              <a:rPr lang="en-US" sz="1800" dirty="0"/>
              <a:t> Interpret model outputs and EDA findings to derive actionable insights for public health interventions and policy-making.</a:t>
            </a:r>
          </a:p>
          <a:p>
            <a:pPr>
              <a:buFont typeface="Arial" panose="020B0604020202020204" pitchFamily="34" charset="0"/>
              <a:buChar char="•"/>
            </a:pPr>
            <a:r>
              <a:rPr lang="en-US" sz="1800" b="1" dirty="0"/>
              <a:t>Communication:</a:t>
            </a:r>
            <a:r>
              <a:rPr lang="en-US" sz="1800" dirty="0"/>
              <a:t> Present findings through clear visualizations, reports, and summaries highlighting key insights and recommendations.</a:t>
            </a:r>
          </a:p>
          <a:p>
            <a:r>
              <a:rPr lang="en-US" sz="1800" b="1" dirty="0"/>
              <a:t>6. Iteration and Improvement</a:t>
            </a:r>
            <a:endParaRPr lang="en-US" sz="1800" dirty="0"/>
          </a:p>
          <a:p>
            <a:pPr>
              <a:buFont typeface="Arial" panose="020B0604020202020204" pitchFamily="34" charset="0"/>
              <a:buChar char="•"/>
            </a:pPr>
            <a:r>
              <a:rPr lang="en-US" sz="1800" b="1" dirty="0"/>
              <a:t>Continuous Refinement:</a:t>
            </a:r>
            <a:r>
              <a:rPr lang="en-US" sz="1800" dirty="0"/>
              <a:t> Iterate on analyses based on new data releases, feedback, and evolving pandemic dynamics to enhance accuracy and relevance.</a:t>
            </a:r>
          </a:p>
          <a:p>
            <a:pPr>
              <a:buFont typeface="Arial" panose="020B0604020202020204" pitchFamily="34" charset="0"/>
              <a:buChar char="•"/>
            </a:pPr>
            <a:r>
              <a:rPr lang="en-US" sz="1800" b="1" dirty="0"/>
              <a:t>Ethical Considerations:</a:t>
            </a:r>
            <a:r>
              <a:rPr lang="en-US" sz="1800" dirty="0"/>
              <a:t> Address data privacy, transparency in methodologies, and ethical implications of findings to ensure fair and unbiased contributions to public health research.</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72248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a:bodyPr>
          <a:lstStyle/>
          <a:p>
            <a:pPr>
              <a:lnSpc>
                <a:spcPct val="150000"/>
              </a:lnSpc>
            </a:pPr>
            <a:r>
              <a:rPr lang="en-IN" sz="2000" b="1" dirty="0">
                <a:solidFill>
                  <a:schemeClr val="tx1">
                    <a:lumMod val="95000"/>
                    <a:lumOff val="5000"/>
                  </a:schemeClr>
                </a:solidFill>
              </a:rPr>
              <a:t>Data Preprocessing Algorithm:</a:t>
            </a:r>
          </a:p>
          <a:p>
            <a:pPr>
              <a:buFont typeface="+mj-lt"/>
              <a:buAutoNum type="arabicPeriod"/>
            </a:pPr>
            <a:r>
              <a:rPr lang="en-IN" sz="2000" b="1" dirty="0">
                <a:solidFill>
                  <a:schemeClr val="tx1">
                    <a:lumMod val="95000"/>
                    <a:lumOff val="5000"/>
                  </a:schemeClr>
                </a:solidFill>
              </a:rPr>
              <a:t>Load Data:</a:t>
            </a:r>
            <a:r>
              <a:rPr lang="en-IN" sz="2000" dirty="0">
                <a:solidFill>
                  <a:schemeClr val="tx1">
                    <a:lumMod val="95000"/>
                    <a:lumOff val="5000"/>
                  </a:schemeClr>
                </a:solidFill>
              </a:rPr>
              <a:t> Import the covid data from the provided CSV file.</a:t>
            </a:r>
          </a:p>
          <a:p>
            <a:pPr>
              <a:buFont typeface="+mj-lt"/>
              <a:buAutoNum type="arabicPeriod"/>
            </a:pPr>
            <a:r>
              <a:rPr lang="en-IN" sz="2000" b="1" dirty="0">
                <a:solidFill>
                  <a:schemeClr val="tx1">
                    <a:lumMod val="95000"/>
                    <a:lumOff val="5000"/>
                  </a:schemeClr>
                </a:solidFill>
              </a:rPr>
              <a:t>Handle Missing Values:</a:t>
            </a:r>
            <a:r>
              <a:rPr lang="en-IN" sz="2000" dirty="0">
                <a:solidFill>
                  <a:schemeClr val="tx1">
                    <a:lumMod val="95000"/>
                    <a:lumOff val="5000"/>
                  </a:schemeClr>
                </a:solidFill>
              </a:rPr>
              <a:t> Drop rows with missing values.</a:t>
            </a:r>
          </a:p>
          <a:p>
            <a:r>
              <a:rPr lang="en-IN" sz="2000" b="1" dirty="0">
                <a:solidFill>
                  <a:schemeClr val="tx1">
                    <a:lumMod val="95000"/>
                    <a:lumOff val="5000"/>
                  </a:schemeClr>
                </a:solidFill>
              </a:rPr>
              <a:t>Exploratory Data Analysis (EDA) Algorithm:</a:t>
            </a:r>
          </a:p>
          <a:p>
            <a:pPr>
              <a:buFont typeface="+mj-lt"/>
              <a:buAutoNum type="arabicPeriod"/>
            </a:pPr>
            <a:r>
              <a:rPr lang="en-IN" sz="2000" b="1" dirty="0">
                <a:solidFill>
                  <a:schemeClr val="tx1">
                    <a:lumMod val="95000"/>
                    <a:lumOff val="5000"/>
                  </a:schemeClr>
                </a:solidFill>
              </a:rPr>
              <a:t>Descriptive Statistics:</a:t>
            </a:r>
            <a:r>
              <a:rPr lang="en-IN" sz="2000" dirty="0">
                <a:solidFill>
                  <a:schemeClr val="tx1">
                    <a:lumMod val="95000"/>
                    <a:lumOff val="5000"/>
                  </a:schemeClr>
                </a:solidFill>
              </a:rPr>
              <a:t> Compute summary statistics for numerical variables.</a:t>
            </a:r>
          </a:p>
          <a:p>
            <a:pPr>
              <a:buFont typeface="+mj-lt"/>
              <a:buAutoNum type="arabicPeriod"/>
            </a:pPr>
            <a:r>
              <a:rPr lang="en-IN" sz="2000" b="1" dirty="0">
                <a:solidFill>
                  <a:schemeClr val="tx1">
                    <a:lumMod val="95000"/>
                    <a:lumOff val="5000"/>
                  </a:schemeClr>
                </a:solidFill>
              </a:rPr>
              <a:t>Group by Operations:</a:t>
            </a:r>
            <a:r>
              <a:rPr lang="en-IN" sz="2000" dirty="0">
                <a:solidFill>
                  <a:schemeClr val="tx1">
                    <a:lumMod val="95000"/>
                    <a:lumOff val="5000"/>
                  </a:schemeClr>
                </a:solidFill>
              </a:rPr>
              <a:t> Aggregate data by categorical variables (e.g., gender, age group, state) to identify patterns.</a:t>
            </a:r>
          </a:p>
          <a:p>
            <a:pPr>
              <a:buFont typeface="+mj-lt"/>
              <a:buAutoNum type="arabicPeriod"/>
            </a:pPr>
            <a:r>
              <a:rPr lang="en-IN" sz="2000" b="1" dirty="0">
                <a:solidFill>
                  <a:schemeClr val="tx1">
                    <a:lumMod val="95000"/>
                    <a:lumOff val="5000"/>
                  </a:schemeClr>
                </a:solidFill>
              </a:rPr>
              <a:t>Visualization:</a:t>
            </a:r>
            <a:r>
              <a:rPr lang="en-IN" sz="2000" dirty="0">
                <a:solidFill>
                  <a:schemeClr val="tx1">
                    <a:lumMod val="95000"/>
                    <a:lumOff val="5000"/>
                  </a:schemeClr>
                </a:solidFill>
              </a:rPr>
              <a:t> Create line plots, bar plots, and other visualizations to explore data distributions and relationships.</a:t>
            </a:r>
          </a:p>
          <a:p>
            <a:r>
              <a:rPr lang="en-US" sz="2000" b="1" dirty="0">
                <a:solidFill>
                  <a:schemeClr val="tx1">
                    <a:lumMod val="95000"/>
                    <a:lumOff val="5000"/>
                  </a:schemeClr>
                </a:solidFill>
              </a:rPr>
              <a:t>Example Visualizations:</a:t>
            </a:r>
            <a:r>
              <a:rPr lang="en-US" sz="2000" dirty="0">
                <a:solidFill>
                  <a:schemeClr val="tx1">
                    <a:lumMod val="95000"/>
                    <a:lumOff val="5000"/>
                  </a:schemeClr>
                </a:solidFill>
              </a:rPr>
              <a:t>.</a:t>
            </a:r>
          </a:p>
          <a:p>
            <a:endParaRPr lang="en-IN" sz="1400" dirty="0"/>
          </a:p>
          <a:p>
            <a:pPr>
              <a:buFont typeface="+mj-lt"/>
              <a:buAutoNum type="arabicPeriod"/>
            </a:pPr>
            <a:endParaRPr lang="en-IN" sz="1400" dirty="0">
              <a:solidFill>
                <a:schemeClr val="tx1">
                  <a:lumMod val="95000"/>
                  <a:lumOff val="5000"/>
                </a:schemeClr>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a:bodyPr>
          <a:lstStyle/>
          <a:p>
            <a:pPr>
              <a:buFont typeface="Arial" panose="020B0604020202020204" pitchFamily="34" charset="0"/>
              <a:buChar char="•"/>
            </a:pPr>
            <a:r>
              <a:rPr lang="en-US" sz="2000" b="1" dirty="0">
                <a:solidFill>
                  <a:schemeClr val="tx1">
                    <a:lumMod val="95000"/>
                    <a:lumOff val="5000"/>
                  </a:schemeClr>
                </a:solidFill>
              </a:rPr>
              <a:t>Bar plot for distribution of deaths:</a:t>
            </a:r>
            <a:r>
              <a:rPr lang="en-US" sz="2000" dirty="0">
                <a:solidFill>
                  <a:schemeClr val="tx1">
                    <a:lumMod val="95000"/>
                    <a:lumOff val="5000"/>
                  </a:schemeClr>
                </a:solidFill>
              </a:rPr>
              <a:t> Shows the number of deaths by age group.</a:t>
            </a:r>
          </a:p>
          <a:p>
            <a:pPr>
              <a:buFont typeface="Arial" panose="020B0604020202020204" pitchFamily="34" charset="0"/>
              <a:buChar char="•"/>
            </a:pPr>
            <a:r>
              <a:rPr lang="en-US" sz="2000" b="1" dirty="0">
                <a:solidFill>
                  <a:schemeClr val="tx1">
                    <a:lumMod val="95000"/>
                    <a:lumOff val="5000"/>
                  </a:schemeClr>
                </a:solidFill>
              </a:rPr>
              <a:t>Line plot for relation between C-19 and various health conditions:</a:t>
            </a:r>
            <a:r>
              <a:rPr lang="en-US" sz="2000" dirty="0">
                <a:solidFill>
                  <a:schemeClr val="tx1">
                    <a:lumMod val="95000"/>
                    <a:lumOff val="5000"/>
                  </a:schemeClr>
                </a:solidFill>
              </a:rPr>
              <a:t> Explored relations between covid-19 and deaths by various health conditions using line plot. </a:t>
            </a:r>
          </a:p>
          <a:p>
            <a:pPr>
              <a:buFont typeface="Arial" panose="020B0604020202020204" pitchFamily="34" charset="0"/>
              <a:buChar char="•"/>
            </a:pPr>
            <a:r>
              <a:rPr lang="en-US" sz="2000" b="1" dirty="0">
                <a:solidFill>
                  <a:schemeClr val="tx1">
                    <a:lumMod val="95000"/>
                    <a:lumOff val="5000"/>
                  </a:schemeClr>
                </a:solidFill>
              </a:rPr>
              <a:t>Line plot :</a:t>
            </a:r>
            <a:r>
              <a:rPr lang="en-US" sz="2000" dirty="0">
                <a:solidFill>
                  <a:schemeClr val="tx1">
                    <a:lumMod val="95000"/>
                    <a:lumOff val="5000"/>
                  </a:schemeClr>
                </a:solidFill>
              </a:rPr>
              <a:t> Analyzed trends of covid-19 over deaths over time using line plot.</a:t>
            </a:r>
            <a:endParaRPr lang="en-US" sz="2000" dirty="0">
              <a:solidFill>
                <a:schemeClr val="tx1">
                  <a:lumMod val="95000"/>
                  <a:lumOff val="5000"/>
                </a:schemeClr>
              </a:solidFill>
              <a:latin typeface="+mj-lt"/>
            </a:endParaRPr>
          </a:p>
          <a:p>
            <a:pPr>
              <a:lnSpc>
                <a:spcPct val="150000"/>
              </a:lnSpc>
              <a:buFont typeface="Arial" panose="020B0604020202020204" pitchFamily="34" charset="0"/>
              <a:buChar char="•"/>
            </a:pPr>
            <a:r>
              <a:rPr lang="en-US" sz="2000" b="1" dirty="0">
                <a:solidFill>
                  <a:schemeClr val="tx1">
                    <a:lumMod val="95000"/>
                    <a:lumOff val="5000"/>
                  </a:schemeClr>
                </a:solidFill>
              </a:rPr>
              <a:t>Created a heatmap to show relations:</a:t>
            </a:r>
            <a:r>
              <a:rPr lang="en-US" sz="2000" dirty="0">
                <a:solidFill>
                  <a:schemeClr val="tx1">
                    <a:lumMod val="95000"/>
                    <a:lumOff val="5000"/>
                  </a:schemeClr>
                </a:solidFill>
              </a:rPr>
              <a:t> Displays relations between covid-19 deaths, age group, condition.</a:t>
            </a:r>
          </a:p>
          <a:p>
            <a:pPr>
              <a:buFont typeface="Arial" panose="020B0604020202020204" pitchFamily="34" charset="0"/>
              <a:buChar char="•"/>
            </a:pPr>
            <a:r>
              <a:rPr lang="en-US" sz="2000" b="1" dirty="0">
                <a:solidFill>
                  <a:schemeClr val="tx1">
                    <a:lumMod val="95000"/>
                    <a:lumOff val="5000"/>
                  </a:schemeClr>
                </a:solidFill>
              </a:rPr>
              <a:t>Confusion matrix :</a:t>
            </a:r>
            <a:r>
              <a:rPr lang="en-US" sz="2000" dirty="0">
                <a:solidFill>
                  <a:schemeClr val="tx1">
                    <a:lumMod val="95000"/>
                    <a:lumOff val="5000"/>
                  </a:schemeClr>
                </a:solidFill>
              </a:rPr>
              <a:t> Confusion matrix to evaluate the performance of a classification model.</a:t>
            </a:r>
          </a:p>
          <a:p>
            <a:pPr>
              <a:buFont typeface="Arial" panose="020B0604020202020204" pitchFamily="34" charset="0"/>
              <a:buChar char="•"/>
            </a:pPr>
            <a:r>
              <a:rPr lang="en-US" sz="2000" b="1" dirty="0">
                <a:solidFill>
                  <a:schemeClr val="tx1">
                    <a:lumMod val="95000"/>
                    <a:lumOff val="5000"/>
                  </a:schemeClr>
                </a:solidFill>
              </a:rPr>
              <a:t>Scatter plot:</a:t>
            </a:r>
            <a:r>
              <a:rPr lang="en-US" sz="2000" dirty="0">
                <a:solidFill>
                  <a:schemeClr val="tx1">
                    <a:lumMod val="95000"/>
                    <a:lumOff val="5000"/>
                  </a:schemeClr>
                </a:solidFill>
              </a:rPr>
              <a:t> Defined functions for plotting the distribution of columns .</a:t>
            </a:r>
          </a:p>
          <a:p>
            <a:pPr>
              <a:buFont typeface="Arial" panose="020B0604020202020204" pitchFamily="34" charset="0"/>
              <a:buChar char="•"/>
            </a:pPr>
            <a:endParaRPr lang="en-US" sz="2000" dirty="0">
              <a:solidFill>
                <a:schemeClr val="tx1">
                  <a:lumMod val="95000"/>
                  <a:lumOff val="5000"/>
                </a:schemeClr>
              </a:solidFill>
            </a:endParaRPr>
          </a:p>
          <a:p>
            <a:endParaRPr lang="en-IN" sz="1400" dirty="0"/>
          </a:p>
          <a:p>
            <a:pPr>
              <a:buFont typeface="+mj-lt"/>
              <a:buAutoNum type="arabicPeriod"/>
            </a:pPr>
            <a:endParaRPr lang="en-IN" sz="1400" dirty="0">
              <a:solidFill>
                <a:schemeClr val="tx1">
                  <a:lumMod val="95000"/>
                  <a:lumOff val="5000"/>
                </a:schemeClr>
              </a:solidFill>
            </a:endParaRPr>
          </a:p>
        </p:txBody>
      </p:sp>
    </p:spTree>
    <p:extLst>
      <p:ext uri="{BB962C8B-B14F-4D97-AF65-F5344CB8AC3E}">
        <p14:creationId xmlns:p14="http://schemas.microsoft.com/office/powerpoint/2010/main" val="342791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Autofit/>
          </a:bodyPr>
          <a:lstStyle/>
          <a:p>
            <a:pPr>
              <a:buFont typeface="+mj-lt"/>
              <a:buAutoNum type="arabicParenR"/>
            </a:pPr>
            <a:r>
              <a:rPr lang="en-US" sz="2000" b="1" dirty="0"/>
              <a:t>Demographic and Geographic Disparities</a:t>
            </a:r>
            <a:r>
              <a:rPr lang="en-US" sz="2000" dirty="0"/>
              <a:t>:</a:t>
            </a:r>
          </a:p>
          <a:p>
            <a:pPr marL="742950" lvl="1" indent="-285750">
              <a:buFont typeface="+mj-lt"/>
              <a:buAutoNum type="arabicPeriod"/>
            </a:pPr>
            <a:r>
              <a:rPr lang="en-US" sz="2000" b="1" dirty="0"/>
              <a:t>Older Age Groups</a:t>
            </a:r>
            <a:r>
              <a:rPr lang="en-US" sz="2000" dirty="0"/>
              <a:t>: Significantly higher mortality rates were observed among older populations, highlighting their vulnerability.</a:t>
            </a:r>
          </a:p>
          <a:p>
            <a:pPr marL="742950" lvl="1" indent="-285750">
              <a:buFont typeface="+mj-lt"/>
              <a:buAutoNum type="arabicPeriod"/>
            </a:pPr>
            <a:r>
              <a:rPr lang="en-US" sz="2000" b="1" dirty="0"/>
              <a:t>Regional Variations</a:t>
            </a:r>
            <a:r>
              <a:rPr lang="en-US" sz="2000" dirty="0"/>
              <a:t>: Certain states exhibited higher death counts, pointing to disparities in healthcare access and pandemic response effectiveness.</a:t>
            </a:r>
          </a:p>
          <a:p>
            <a:pPr>
              <a:buFont typeface="+mj-lt"/>
              <a:buAutoNum type="arabicParenR"/>
            </a:pPr>
            <a:r>
              <a:rPr lang="en-US" sz="2000" b="1" dirty="0"/>
              <a:t>Comorbid Conditions</a:t>
            </a:r>
            <a:r>
              <a:rPr lang="en-US" sz="2000" dirty="0"/>
              <a:t>:</a:t>
            </a:r>
          </a:p>
          <a:p>
            <a:pPr marL="742950" lvl="1" indent="-285750">
              <a:buFont typeface="+mj-lt"/>
              <a:buAutoNum type="arabicPeriod"/>
            </a:pPr>
            <a:r>
              <a:rPr lang="en-US" sz="2000" b="1" dirty="0"/>
              <a:t>Correlation with Mortality</a:t>
            </a:r>
            <a:r>
              <a:rPr lang="en-US" sz="2000" dirty="0"/>
              <a:t>: Strong correlations were found between certain comorbid conditions (e.g., hypertension, diabetes) and increased COVID-19 mortality, indicating the critical role of managing chronic health issues.</a:t>
            </a:r>
          </a:p>
          <a:p>
            <a:pPr marL="742950" lvl="1" indent="-285750">
              <a:buFont typeface="+mj-lt"/>
              <a:buAutoNum type="arabicPeriod"/>
            </a:pPr>
            <a:r>
              <a:rPr lang="en-US" sz="2000" b="1" dirty="0"/>
              <a:t>Respiratory Conditions</a:t>
            </a:r>
            <a:r>
              <a:rPr lang="en-US" sz="2000" dirty="0"/>
              <a:t>: Conditions such as chronic obstructive pulmonary disease (COPD) were identified as significant contributors to mortality, highlighting the importance of respiratory health management during the pandemic.</a:t>
            </a:r>
          </a:p>
          <a:p>
            <a:pPr marL="742950" lvl="1" indent="-285750">
              <a:buFont typeface="+mj-lt"/>
              <a:buAutoNum type="arabicPeriod"/>
            </a:pPr>
            <a:endParaRPr lang="en-US" sz="18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400</TotalTime>
  <Words>1956</Words>
  <Application>Microsoft Office PowerPoint</Application>
  <PresentationFormat>Widescreen</PresentationFormat>
  <Paragraphs>143</Paragraphs>
  <Slides>25</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Calibri</vt:lpstr>
      <vt:lpstr>Calibri Light</vt:lpstr>
      <vt:lpstr>Franklin Gothic Book</vt:lpstr>
      <vt:lpstr>Franklin Gothic Demi</vt:lpstr>
      <vt:lpstr>Roboto</vt:lpstr>
      <vt:lpstr>Times New Roman</vt:lpstr>
      <vt:lpstr>Wingdings</vt:lpstr>
      <vt:lpstr>Wingdings 2</vt:lpstr>
      <vt:lpstr>DividendVTI</vt:lpstr>
      <vt:lpstr>Adobe Acrobat Document</vt:lpstr>
      <vt:lpstr>COVID-19 Death conditions analysis</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Result</vt:lpstr>
      <vt:lpstr>Result</vt:lpstr>
      <vt:lpstr>Result</vt:lpstr>
      <vt:lpstr>Result</vt:lpstr>
      <vt:lpstr>Result</vt:lpstr>
      <vt:lpstr>Result</vt:lpstr>
      <vt:lpstr>PROJECT LINK(GITHUB)</vt:lpstr>
      <vt:lpstr>Conclusion</vt:lpstr>
      <vt:lpstr>PowerPoint Presentation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Sai Krishna Rao Kaveliga</dc:creator>
  <cp:lastModifiedBy>Raja Rao Kaveliga</cp:lastModifiedBy>
  <cp:revision>25</cp:revision>
  <dcterms:created xsi:type="dcterms:W3CDTF">2021-05-26T16:50:10Z</dcterms:created>
  <dcterms:modified xsi:type="dcterms:W3CDTF">2024-06-30T18:00:01Z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