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2" r:id="rId12"/>
    <p:sldId id="341"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1" d="100"/>
          <a:sy n="71" d="100"/>
        </p:scale>
        <p:origin x="612"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7/12/2024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igfoot-23/VOIS_internship"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igfoot-23/VOIS_internship"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igfoot-23/VOIS_internship"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igfoot-23/VOIS_internship"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igfoot-23/VOIS_internship"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096000" y="3655498"/>
            <a:ext cx="4821294" cy="1532660"/>
          </a:xfrm>
        </p:spPr>
        <p:txBody>
          <a:bodyPr>
            <a:noAutofit/>
          </a:bodyPr>
          <a:lstStyle/>
          <a:p>
            <a:pPr algn="just"/>
            <a:r>
              <a:rPr lang="en-US" sz="1800" b="0" dirty="0">
                <a:solidFill>
                  <a:schemeClr val="tx1"/>
                </a:solidFill>
                <a:latin typeface="+mn-lt"/>
              </a:rPr>
              <a:t>Sai Krishna Rao Kaveliga</a:t>
            </a:r>
          </a:p>
          <a:p>
            <a:pPr algn="just"/>
            <a:r>
              <a:rPr lang="en-US" sz="1800" b="0" dirty="0">
                <a:solidFill>
                  <a:schemeClr val="tx1"/>
                </a:solidFill>
                <a:latin typeface="+mn-lt"/>
              </a:rPr>
              <a:t>Joginpally BR Engineering College(JBREC)-HYD</a:t>
            </a:r>
          </a:p>
          <a:p>
            <a:pPr algn="just"/>
            <a:r>
              <a:rPr lang="en-US" sz="1800" b="0" dirty="0">
                <a:solidFill>
                  <a:schemeClr val="tx1"/>
                </a:solidFill>
                <a:latin typeface="+mn-lt"/>
              </a:rPr>
              <a:t>Computer Science Engineering</a:t>
            </a:r>
            <a:endParaRPr lang="en-IN" sz="1800" b="0" dirty="0">
              <a:solidFill>
                <a:schemeClr val="tx1"/>
              </a:solidFill>
              <a:latin typeface="+mn-lt"/>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096000" y="2050552"/>
            <a:ext cx="4998720" cy="1151949"/>
          </a:xfrm>
        </p:spPr>
        <p:txBody>
          <a:bodyPr>
            <a:normAutofit/>
          </a:bodyPr>
          <a:lstStyle/>
          <a:p>
            <a:r>
              <a:rPr lang="en-GB" sz="3200" dirty="0"/>
              <a:t>Project Title – Healthcare Analytics for Doctor Visits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82900" y="538228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0" u="sng" dirty="0" err="1">
                <a:solidFill>
                  <a:schemeClr val="tx2">
                    <a:lumMod val="75000"/>
                  </a:schemeClr>
                </a:solidFill>
                <a:hlinkClick r:id="rId3">
                  <a:extLst>
                    <a:ext uri="{A12FA001-AC4F-418D-AE19-62706E023703}">
                      <ahyp:hlinkClr xmlns:ahyp="http://schemas.microsoft.com/office/drawing/2018/hyperlinkcolor" val="tx"/>
                    </a:ext>
                  </a:extLst>
                </a:hlinkClick>
              </a:rPr>
              <a:t>ProjectLink</a:t>
            </a:r>
            <a:endParaRPr lang="en-IN" sz="3600" b="0" u="sng" dirty="0">
              <a:solidFill>
                <a:schemeClr val="tx2">
                  <a:lumMod val="75000"/>
                </a:schemeClr>
              </a:solidFill>
            </a:endParaRPr>
          </a:p>
        </p:txBody>
      </p:sp>
      <p:pic>
        <p:nvPicPr>
          <p:cNvPr id="11" name="Picture 10">
            <a:extLst>
              <a:ext uri="{FF2B5EF4-FFF2-40B4-BE49-F238E27FC236}">
                <a16:creationId xmlns:a16="http://schemas.microsoft.com/office/drawing/2014/main" id="{1F17FACB-AE8A-E78F-1F92-8013CAB6DB8B}"/>
              </a:ext>
            </a:extLst>
          </p:cNvPr>
          <p:cNvPicPr>
            <a:picLocks noChangeAspect="1"/>
          </p:cNvPicPr>
          <p:nvPr/>
        </p:nvPicPr>
        <p:blipFill>
          <a:blip r:embed="rId4"/>
          <a:stretch>
            <a:fillRect/>
          </a:stretch>
        </p:blipFill>
        <p:spPr>
          <a:xfrm>
            <a:off x="675957" y="1275371"/>
            <a:ext cx="4197104" cy="3848283"/>
          </a:xfrm>
          <a:prstGeom prst="rect">
            <a:avLst/>
          </a:prstGeom>
        </p:spPr>
      </p:pic>
      <p:pic>
        <p:nvPicPr>
          <p:cNvPr id="13" name="Picture 12">
            <a:extLst>
              <a:ext uri="{FF2B5EF4-FFF2-40B4-BE49-F238E27FC236}">
                <a16:creationId xmlns:a16="http://schemas.microsoft.com/office/drawing/2014/main" id="{F0736359-B85C-E667-0159-705416F364C4}"/>
              </a:ext>
            </a:extLst>
          </p:cNvPr>
          <p:cNvPicPr>
            <a:picLocks noChangeAspect="1"/>
          </p:cNvPicPr>
          <p:nvPr/>
        </p:nvPicPr>
        <p:blipFill>
          <a:blip r:embed="rId5"/>
          <a:stretch>
            <a:fillRect/>
          </a:stretch>
        </p:blipFill>
        <p:spPr>
          <a:xfrm>
            <a:off x="5006046" y="2216615"/>
            <a:ext cx="4625789" cy="2907039"/>
          </a:xfrm>
          <a:prstGeom prst="rect">
            <a:avLst/>
          </a:prstGeom>
        </p:spPr>
      </p:pic>
    </p:spTree>
    <p:extLst>
      <p:ext uri="{BB962C8B-B14F-4D97-AF65-F5344CB8AC3E}">
        <p14:creationId xmlns:p14="http://schemas.microsoft.com/office/powerpoint/2010/main" val="198849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981635" y="589435"/>
            <a:ext cx="7839636" cy="2979832"/>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Rectangle 1">
            <a:extLst>
              <a:ext uri="{FF2B5EF4-FFF2-40B4-BE49-F238E27FC236}">
                <a16:creationId xmlns:a16="http://schemas.microsoft.com/office/drawing/2014/main" id="{275055E3-6049-9894-3450-909055F65783}"/>
              </a:ext>
            </a:extLst>
          </p:cNvPr>
          <p:cNvSpPr>
            <a:spLocks noGrp="1" noChangeArrowheads="1"/>
          </p:cNvSpPr>
          <p:nvPr>
            <p:ph type="body" sz="quarter" idx="12"/>
          </p:nvPr>
        </p:nvSpPr>
        <p:spPr bwMode="auto">
          <a:xfrm>
            <a:off x="517442" y="1035317"/>
            <a:ext cx="6143743" cy="503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v"/>
            </a:pPr>
            <a:endParaRPr lang="en-US" sz="1800" dirty="0"/>
          </a:p>
          <a:p>
            <a:pPr algn="just">
              <a:buFont typeface="Wingdings" panose="05000000000000000000" pitchFamily="2" charset="2"/>
              <a:buChar char="v"/>
            </a:pPr>
            <a:r>
              <a:rPr lang="en-US" sz="1800" dirty="0"/>
              <a:t>Develop a healthcare analytics system aimed at optimizing doctor visits by analyzing patient demographics, visit frequencies, common ailments, and peak times.</a:t>
            </a:r>
          </a:p>
          <a:p>
            <a:pPr algn="just">
              <a:buFont typeface="Wingdings" panose="05000000000000000000" pitchFamily="2" charset="2"/>
              <a:buChar char="v"/>
            </a:pPr>
            <a:r>
              <a:rPr lang="en-US" sz="1800" dirty="0"/>
              <a:t>This system will help healthcare providers enhance scheduling efficiency, reduce waiting times, and improve patient outcomes.</a:t>
            </a:r>
          </a:p>
          <a:p>
            <a:pPr algn="just">
              <a:buFont typeface="Wingdings" panose="05000000000000000000" pitchFamily="2" charset="2"/>
              <a:buChar char="v"/>
            </a:pPr>
            <a:r>
              <a:rPr lang="en-US" sz="1800" dirty="0"/>
              <a:t>By leveraging data analytics, the system will offer insights into patient patterns and behaviors, enabling better resource allocation and service design.</a:t>
            </a:r>
          </a:p>
          <a:p>
            <a:pPr algn="just">
              <a:buFont typeface="Wingdings" panose="05000000000000000000" pitchFamily="2" charset="2"/>
              <a:buChar char="v"/>
            </a:pPr>
            <a:r>
              <a:rPr lang="en-US" sz="1800" dirty="0"/>
              <a:t>The ultimate goal is to create a more efficient healthcare delivery process, ensuring timely and effective care for patients while maximizing the utilization of healthcare resources and improving overall patient satisfaction and experience.</a:t>
            </a:r>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482483"/>
            <a:ext cx="5948420"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48FCB2E3-BF55-9E0A-6176-34433F8D36F3}"/>
              </a:ext>
            </a:extLst>
          </p:cNvPr>
          <p:cNvSpPr txBox="1"/>
          <p:nvPr/>
        </p:nvSpPr>
        <p:spPr>
          <a:xfrm>
            <a:off x="675957" y="1647522"/>
            <a:ext cx="5813949" cy="4247317"/>
          </a:xfrm>
          <a:prstGeom prst="rect">
            <a:avLst/>
          </a:prstGeom>
          <a:noFill/>
        </p:spPr>
        <p:txBody>
          <a:bodyPr wrap="square" rtlCol="0">
            <a:spAutoFit/>
          </a:bodyPr>
          <a:lstStyle/>
          <a:p>
            <a:r>
              <a:rPr lang="en-US" sz="1800" dirty="0"/>
              <a:t>The Healthcare Analytics for Optimizing Doctor Visits project aims to create an advanced system that leverages data analytics to improve the efficiency of doctor appointments. By examining patient demographics, visit frequencies, common ailments, and peak times, the system provides actionable insights for healthcare providers. These insights enable better scheduling, reduce waiting times, and enhance patient outcomes. The project focuses on optimizing resource allocation, ensuring effective use of medical staff and facilities, and improving patient satisfaction by minimizing delays and delivering timely care, ultimately enhancing the overall healthcare delivery process.</a:t>
            </a:r>
            <a:br>
              <a:rPr lang="en-GB" sz="1800" dirty="0"/>
            </a:b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D92C5F24-8B29-C831-30FE-8A19E57AC177}"/>
              </a:ext>
            </a:extLst>
          </p:cNvPr>
          <p:cNvSpPr>
            <a:spLocks noGrp="1" noChangeArrowheads="1"/>
          </p:cNvSpPr>
          <p:nvPr>
            <p:ph type="body" sz="quarter" idx="12"/>
          </p:nvPr>
        </p:nvSpPr>
        <p:spPr bwMode="auto">
          <a:xfrm>
            <a:off x="620008" y="2083376"/>
            <a:ext cx="789198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Doctors:</a:t>
            </a:r>
            <a:r>
              <a:rPr kumimoji="0" lang="en-US" altLang="en-US" b="0" i="0" u="none" strike="noStrike" cap="none" normalizeH="0" baseline="0" dirty="0">
                <a:ln>
                  <a:noFill/>
                </a:ln>
                <a:solidFill>
                  <a:schemeClr val="tx1"/>
                </a:solidFill>
                <a:effectLst/>
                <a:latin typeface="Arial" panose="020B0604020202020204" pitchFamily="34" charset="0"/>
              </a:rPr>
              <a:t> Utilize insights for better scheduling and patient management.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Nurses:</a:t>
            </a:r>
            <a:r>
              <a:rPr kumimoji="0" lang="en-US" altLang="en-US" b="0" i="0" u="none" strike="noStrike" cap="none" normalizeH="0" baseline="0" dirty="0">
                <a:ln>
                  <a:noFill/>
                </a:ln>
                <a:solidFill>
                  <a:schemeClr val="tx1"/>
                </a:solidFill>
                <a:effectLst/>
                <a:latin typeface="Arial" panose="020B0604020202020204" pitchFamily="34" charset="0"/>
              </a:rPr>
              <a:t> Coordinate care and manage patient flow more effectively.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Administrative Staff:</a:t>
            </a:r>
            <a:r>
              <a:rPr kumimoji="0" lang="en-US" altLang="en-US" b="0" i="0" u="none" strike="noStrike" cap="none" normalizeH="0" baseline="0" dirty="0">
                <a:ln>
                  <a:noFill/>
                </a:ln>
                <a:solidFill>
                  <a:schemeClr val="tx1"/>
                </a:solidFill>
                <a:effectLst/>
                <a:latin typeface="Arial" panose="020B0604020202020204" pitchFamily="34" charset="0"/>
              </a:rPr>
              <a:t> Streamline appointment booking and reduce wait times.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Patients:</a:t>
            </a:r>
            <a:r>
              <a:rPr kumimoji="0" lang="en-US" altLang="en-US" b="0" i="0" u="none" strike="noStrike" cap="none" normalizeH="0" baseline="0" dirty="0">
                <a:ln>
                  <a:noFill/>
                </a:ln>
                <a:solidFill>
                  <a:schemeClr val="tx1"/>
                </a:solidFill>
                <a:effectLst/>
                <a:latin typeface="Arial" panose="020B0604020202020204" pitchFamily="34" charset="0"/>
              </a:rPr>
              <a:t> Experience shorter wait times and more personalized care.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Hospital and Clinic Managers:</a:t>
            </a:r>
            <a:r>
              <a:rPr kumimoji="0" lang="en-US" altLang="en-US" b="0" i="0" u="none" strike="noStrike" cap="none" normalizeH="0" baseline="0" dirty="0">
                <a:ln>
                  <a:noFill/>
                </a:ln>
                <a:solidFill>
                  <a:schemeClr val="tx1"/>
                </a:solidFill>
                <a:effectLst/>
                <a:latin typeface="Arial" panose="020B0604020202020204" pitchFamily="34" charset="0"/>
              </a:rPr>
              <a:t> Optimize resource allocation and improve operational efficiency.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Healthcare Data Analysts:</a:t>
            </a:r>
            <a:r>
              <a:rPr kumimoji="0" lang="en-US" altLang="en-US" b="0" i="0" u="none" strike="noStrike" cap="none" normalizeH="0" baseline="0" dirty="0">
                <a:ln>
                  <a:noFill/>
                </a:ln>
                <a:solidFill>
                  <a:schemeClr val="tx1"/>
                </a:solidFill>
                <a:effectLst/>
                <a:latin typeface="Arial" panose="020B0604020202020204" pitchFamily="34" charset="0"/>
              </a:rPr>
              <a:t> Analyze data to provide actionable insights and improve healthcare delivery.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Insurance Companies:</a:t>
            </a:r>
            <a:r>
              <a:rPr kumimoji="0" lang="en-US" altLang="en-US" b="0" i="0" u="none" strike="noStrike" cap="none" normalizeH="0" baseline="0" dirty="0">
                <a:ln>
                  <a:noFill/>
                </a:ln>
                <a:solidFill>
                  <a:schemeClr val="tx1"/>
                </a:solidFill>
                <a:effectLst/>
                <a:latin typeface="Arial" panose="020B0604020202020204" pitchFamily="34" charset="0"/>
              </a:rPr>
              <a:t> Use data for better risk assessment and to improve the claims process. </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778000" y="151399"/>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0F65114E-F90B-2F04-5269-238DA417FF10}"/>
              </a:ext>
            </a:extLst>
          </p:cNvPr>
          <p:cNvSpPr>
            <a:spLocks noGrp="1" noChangeArrowheads="1"/>
          </p:cNvSpPr>
          <p:nvPr>
            <p:ph type="body" sz="quarter" idx="12"/>
          </p:nvPr>
        </p:nvSpPr>
        <p:spPr bwMode="auto">
          <a:xfrm>
            <a:off x="1778000" y="999216"/>
            <a:ext cx="768872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Integrated Development Environment (IDE):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Visual Studio Code (VS Code)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Version Control and Collaboration: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GitHub for repository management and version control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Analysis and Manipulation: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Python for data cleaning, preprocessing, and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Numpy</a:t>
            </a:r>
            <a:r>
              <a:rPr kumimoji="0" lang="en-US" altLang="en-US" sz="2400" b="0" i="0" u="none" strike="noStrike" cap="none" normalizeH="0" baseline="0" dirty="0">
                <a:ln>
                  <a:noFill/>
                </a:ln>
                <a:solidFill>
                  <a:schemeClr val="tx1"/>
                </a:solidFill>
                <a:effectLst/>
                <a:latin typeface="Arial" panose="020B0604020202020204" pitchFamily="34" charset="0"/>
              </a:rPr>
              <a:t> for numerical computing and array operations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solidFill>
                <a:latin typeface="Arial" panose="020B0604020202020204" pitchFamily="34" charset="0"/>
              </a:rPr>
              <a:t>Pandas for data manipulation and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Visualization: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Matplotlib and Seaborn for visualizing data within VS Code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Presentation Creation:</a:t>
            </a:r>
          </a:p>
          <a:p>
            <a:pPr marL="0" indent="0" algn="just" defTabSz="914400" eaLnBrk="0" fontAlgn="base"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Microsoft PowerPoint for preparing project presentations</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6872031" y="1334232"/>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75957" y="558262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0" u="sng" dirty="0" err="1">
                <a:solidFill>
                  <a:schemeClr val="tx2">
                    <a:lumMod val="75000"/>
                  </a:schemeClr>
                </a:solidFill>
                <a:hlinkClick r:id="rId3">
                  <a:extLst>
                    <a:ext uri="{A12FA001-AC4F-418D-AE19-62706E023703}">
                      <ahyp:hlinkClr xmlns:ahyp="http://schemas.microsoft.com/office/drawing/2018/hyperlinkcolor" val="tx"/>
                    </a:ext>
                  </a:extLst>
                </a:hlinkClick>
              </a:rPr>
              <a:t>ProjectLink</a:t>
            </a:r>
            <a:endParaRPr lang="en-IN" sz="3600" b="0" u="sng" dirty="0">
              <a:solidFill>
                <a:schemeClr val="tx2">
                  <a:lumMod val="75000"/>
                </a:schemeClr>
              </a:solidFill>
            </a:endParaRPr>
          </a:p>
        </p:txBody>
      </p:sp>
      <p:pic>
        <p:nvPicPr>
          <p:cNvPr id="3" name="Picture 2">
            <a:extLst>
              <a:ext uri="{FF2B5EF4-FFF2-40B4-BE49-F238E27FC236}">
                <a16:creationId xmlns:a16="http://schemas.microsoft.com/office/drawing/2014/main" id="{AB7E8194-9979-B593-801B-D295E1D80A2C}"/>
              </a:ext>
            </a:extLst>
          </p:cNvPr>
          <p:cNvPicPr>
            <a:picLocks noChangeAspect="1"/>
          </p:cNvPicPr>
          <p:nvPr/>
        </p:nvPicPr>
        <p:blipFill>
          <a:blip r:embed="rId4"/>
          <a:stretch>
            <a:fillRect/>
          </a:stretch>
        </p:blipFill>
        <p:spPr>
          <a:xfrm>
            <a:off x="318193" y="1275371"/>
            <a:ext cx="6324654" cy="372220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75956"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0" u="sng" dirty="0" err="1">
                <a:solidFill>
                  <a:schemeClr val="tx2">
                    <a:lumMod val="75000"/>
                  </a:schemeClr>
                </a:solidFill>
                <a:hlinkClick r:id="rId3">
                  <a:extLst>
                    <a:ext uri="{A12FA001-AC4F-418D-AE19-62706E023703}">
                      <ahyp:hlinkClr xmlns:ahyp="http://schemas.microsoft.com/office/drawing/2018/hyperlinkcolor" val="tx"/>
                    </a:ext>
                  </a:extLst>
                </a:hlinkClick>
              </a:rPr>
              <a:t>ProjectLink</a:t>
            </a:r>
            <a:endParaRPr lang="en-IN" sz="3600" b="0" u="sng" dirty="0">
              <a:solidFill>
                <a:schemeClr val="tx2">
                  <a:lumMod val="75000"/>
                </a:schemeClr>
              </a:solidFill>
            </a:endParaRPr>
          </a:p>
        </p:txBody>
      </p:sp>
      <p:pic>
        <p:nvPicPr>
          <p:cNvPr id="3" name="Picture 2">
            <a:extLst>
              <a:ext uri="{FF2B5EF4-FFF2-40B4-BE49-F238E27FC236}">
                <a16:creationId xmlns:a16="http://schemas.microsoft.com/office/drawing/2014/main" id="{57489628-8AFE-069F-CD41-E875735BC6F5}"/>
              </a:ext>
            </a:extLst>
          </p:cNvPr>
          <p:cNvPicPr>
            <a:picLocks noChangeAspect="1"/>
          </p:cNvPicPr>
          <p:nvPr/>
        </p:nvPicPr>
        <p:blipFill>
          <a:blip r:embed="rId4"/>
          <a:stretch>
            <a:fillRect/>
          </a:stretch>
        </p:blipFill>
        <p:spPr>
          <a:xfrm>
            <a:off x="675957" y="1275371"/>
            <a:ext cx="5529436" cy="4160528"/>
          </a:xfrm>
          <a:prstGeom prst="rect">
            <a:avLst/>
          </a:prstGeom>
        </p:spPr>
      </p:pic>
    </p:spTree>
    <p:extLst>
      <p:ext uri="{BB962C8B-B14F-4D97-AF65-F5344CB8AC3E}">
        <p14:creationId xmlns:p14="http://schemas.microsoft.com/office/powerpoint/2010/main" val="77813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82900" y="558262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0" u="sng" dirty="0" err="1">
                <a:solidFill>
                  <a:schemeClr val="tx2">
                    <a:lumMod val="75000"/>
                  </a:schemeClr>
                </a:solidFill>
                <a:hlinkClick r:id="rId3">
                  <a:extLst>
                    <a:ext uri="{A12FA001-AC4F-418D-AE19-62706E023703}">
                      <ahyp:hlinkClr xmlns:ahyp="http://schemas.microsoft.com/office/drawing/2018/hyperlinkcolor" val="tx"/>
                    </a:ext>
                  </a:extLst>
                </a:hlinkClick>
              </a:rPr>
              <a:t>ProjectLink</a:t>
            </a:r>
            <a:endParaRPr lang="en-IN" sz="3600" b="0" u="sng" dirty="0">
              <a:solidFill>
                <a:schemeClr val="tx2">
                  <a:lumMod val="75000"/>
                </a:schemeClr>
              </a:solidFill>
            </a:endParaRPr>
          </a:p>
        </p:txBody>
      </p:sp>
      <p:pic>
        <p:nvPicPr>
          <p:cNvPr id="11" name="Picture 10">
            <a:extLst>
              <a:ext uri="{FF2B5EF4-FFF2-40B4-BE49-F238E27FC236}">
                <a16:creationId xmlns:a16="http://schemas.microsoft.com/office/drawing/2014/main" id="{DB4E676D-74BF-3DD9-61FF-31137B72D21F}"/>
              </a:ext>
            </a:extLst>
          </p:cNvPr>
          <p:cNvPicPr>
            <a:picLocks noChangeAspect="1"/>
          </p:cNvPicPr>
          <p:nvPr/>
        </p:nvPicPr>
        <p:blipFill>
          <a:blip r:embed="rId4"/>
          <a:stretch>
            <a:fillRect/>
          </a:stretch>
        </p:blipFill>
        <p:spPr>
          <a:xfrm>
            <a:off x="615552" y="1453892"/>
            <a:ext cx="5529436" cy="3950216"/>
          </a:xfrm>
          <a:prstGeom prst="rect">
            <a:avLst/>
          </a:prstGeom>
        </p:spPr>
      </p:pic>
    </p:spTree>
    <p:extLst>
      <p:ext uri="{BB962C8B-B14F-4D97-AF65-F5344CB8AC3E}">
        <p14:creationId xmlns:p14="http://schemas.microsoft.com/office/powerpoint/2010/main" val="194544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82900" y="572935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0" u="sng" dirty="0" err="1">
                <a:solidFill>
                  <a:schemeClr val="tx2">
                    <a:lumMod val="75000"/>
                  </a:schemeClr>
                </a:solidFill>
                <a:hlinkClick r:id="rId3">
                  <a:extLst>
                    <a:ext uri="{A12FA001-AC4F-418D-AE19-62706E023703}">
                      <ahyp:hlinkClr xmlns:ahyp="http://schemas.microsoft.com/office/drawing/2018/hyperlinkcolor" val="tx"/>
                    </a:ext>
                  </a:extLst>
                </a:hlinkClick>
              </a:rPr>
              <a:t>ProjectLink</a:t>
            </a:r>
            <a:endParaRPr lang="en-IN" sz="3600" b="0" u="sng" dirty="0">
              <a:solidFill>
                <a:schemeClr val="tx2">
                  <a:lumMod val="75000"/>
                </a:schemeClr>
              </a:solidFill>
            </a:endParaRPr>
          </a:p>
        </p:txBody>
      </p:sp>
      <p:pic>
        <p:nvPicPr>
          <p:cNvPr id="11" name="Picture 10">
            <a:extLst>
              <a:ext uri="{FF2B5EF4-FFF2-40B4-BE49-F238E27FC236}">
                <a16:creationId xmlns:a16="http://schemas.microsoft.com/office/drawing/2014/main" id="{16A5813E-802F-59E6-2F4C-C206F7C74429}"/>
              </a:ext>
            </a:extLst>
          </p:cNvPr>
          <p:cNvPicPr>
            <a:picLocks noChangeAspect="1"/>
          </p:cNvPicPr>
          <p:nvPr/>
        </p:nvPicPr>
        <p:blipFill>
          <a:blip r:embed="rId4"/>
          <a:stretch>
            <a:fillRect/>
          </a:stretch>
        </p:blipFill>
        <p:spPr>
          <a:xfrm>
            <a:off x="595071" y="1422101"/>
            <a:ext cx="5422403" cy="4160528"/>
          </a:xfrm>
          <a:prstGeom prst="rect">
            <a:avLst/>
          </a:prstGeom>
        </p:spPr>
      </p:pic>
    </p:spTree>
    <p:extLst>
      <p:ext uri="{BB962C8B-B14F-4D97-AF65-F5344CB8AC3E}">
        <p14:creationId xmlns:p14="http://schemas.microsoft.com/office/powerpoint/2010/main" val="115432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612</TotalTime>
  <Words>418</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Project Title – Healthcare Analytics for Doctor Visits</vt:lpstr>
      <vt:lpstr>PROBLEM  STATEMENT</vt:lpstr>
      <vt:lpstr>Project Description </vt:lpstr>
      <vt:lpstr>WHO ARE THE END USERS?</vt:lpstr>
      <vt:lpstr>Technology Used</vt:lpstr>
      <vt:lpstr>RESULTS </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Raja Rao Kaveliga</cp:lastModifiedBy>
  <cp:revision>74</cp:revision>
  <dcterms:created xsi:type="dcterms:W3CDTF">2021-07-11T13:13:15Z</dcterms:created>
  <dcterms:modified xsi:type="dcterms:W3CDTF">2024-07-12T14:59:18Z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