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0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B7ED-06F6-421D-AD3C-3C412D33B08A}" type="datetimeFigureOut">
              <a:rPr lang="en-US" smtClean="0"/>
              <a:t>20-Apr-17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F609-5591-4228-AA1F-297073B7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366631" y="25400"/>
            <a:ext cx="482983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1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constant, k1 = 0.017</a:t>
            </a:r>
          </a:p>
          <a:p>
            <a:pPr>
              <a:lnSpc>
                <a:spcPct val="200000"/>
              </a:lnSpc>
            </a:pPr>
            <a:r>
              <a:rPr lang="en-US" altLang="en-US" sz="1200" b="1" dirty="0" smtClean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constant, k2 = 0.225</a:t>
            </a:r>
          </a:p>
          <a:p>
            <a:pPr>
              <a:lnSpc>
                <a:spcPct val="200000"/>
              </a:lnSpc>
            </a:pPr>
            <a:r>
              <a:rPr lang="en-US" altLang="en-US" sz="1200" b="1" dirty="0" smtClean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</a:t>
            </a:r>
            <a:r>
              <a:rPr lang="en-US" altLang="en-US" sz="12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k3 = 0.025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pBX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k4 = 0.017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pBX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k5 = 0.225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pBX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X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k6 = 0.025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k7 = 0.017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rgbClr val="33CC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k8 = 0.225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k9 = 0.025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k10 = 0.017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k11 = 0.225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k12 = 0.025</a:t>
            </a: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k13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k14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pC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rate constant k15 =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0.025</a:t>
            </a: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pDZ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rate constant k16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pDZ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k17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pDZ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Z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k18 = 0.025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7684" y="0"/>
            <a:ext cx="3175869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k19 = 0.017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k20 = 0.225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k21 = 0.025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k22 = 0.017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k23 = 0.225</a:t>
            </a: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k24 = 0.025</a:t>
            </a: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k19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k20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k21 = 0.025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k22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k23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k24 = 0.025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k19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k20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pF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k21 = 0.025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pGU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k22 = 0.017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k23 = 0.225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US" sz="1200" b="1" dirty="0" err="1" smtClean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2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n-US" altLang="en-US" sz="12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en-US" alt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rate constant k24 = 0.025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altLang="en-US" sz="1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359070" y="2161120"/>
            <a:ext cx="653498" cy="625829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359070" y="1219054"/>
            <a:ext cx="653498" cy="635891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381843" y="288758"/>
            <a:ext cx="634157" cy="624121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Oval 10"/>
          <p:cNvSpPr>
            <a:spLocks noChangeArrowheads="1"/>
          </p:cNvSpPr>
          <p:nvPr/>
        </p:nvSpPr>
        <p:spPr bwMode="auto">
          <a:xfrm>
            <a:off x="359070" y="3089214"/>
            <a:ext cx="653498" cy="677587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10"/>
          <p:cNvSpPr>
            <a:spLocks noChangeArrowheads="1"/>
          </p:cNvSpPr>
          <p:nvPr/>
        </p:nvSpPr>
        <p:spPr bwMode="auto">
          <a:xfrm>
            <a:off x="351684" y="4069066"/>
            <a:ext cx="653498" cy="62611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51684" y="5928611"/>
            <a:ext cx="653498" cy="62611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51684" y="4988195"/>
            <a:ext cx="653498" cy="62611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>
            <a:off x="678433" y="5626346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3"/>
          <p:cNvCxnSpPr>
            <a:cxnSpLocks noChangeShapeType="1"/>
          </p:cNvCxnSpPr>
          <p:nvPr/>
        </p:nvCxnSpPr>
        <p:spPr bwMode="auto">
          <a:xfrm>
            <a:off x="678433" y="4695181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3"/>
          <p:cNvCxnSpPr>
            <a:cxnSpLocks noChangeShapeType="1"/>
          </p:cNvCxnSpPr>
          <p:nvPr/>
        </p:nvCxnSpPr>
        <p:spPr bwMode="auto">
          <a:xfrm>
            <a:off x="666391" y="3766801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3"/>
          <p:cNvCxnSpPr>
            <a:cxnSpLocks noChangeShapeType="1"/>
          </p:cNvCxnSpPr>
          <p:nvPr/>
        </p:nvCxnSpPr>
        <p:spPr bwMode="auto">
          <a:xfrm>
            <a:off x="684424" y="2786949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3"/>
          <p:cNvCxnSpPr>
            <a:cxnSpLocks noChangeShapeType="1"/>
          </p:cNvCxnSpPr>
          <p:nvPr/>
        </p:nvCxnSpPr>
        <p:spPr bwMode="auto">
          <a:xfrm>
            <a:off x="690415" y="1854945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13"/>
          <p:cNvCxnSpPr>
            <a:cxnSpLocks noChangeShapeType="1"/>
          </p:cNvCxnSpPr>
          <p:nvPr/>
        </p:nvCxnSpPr>
        <p:spPr bwMode="auto">
          <a:xfrm>
            <a:off x="678433" y="912879"/>
            <a:ext cx="0" cy="3130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40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781257" y="1813855"/>
            <a:ext cx="3581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Volume of cell:</a:t>
            </a:r>
            <a:r>
              <a:rPr lang="en-US" altLang="en-US" dirty="0"/>
              <a:t> 3000 micro-</a:t>
            </a:r>
            <a:r>
              <a:rPr lang="en-US" altLang="en-US" dirty="0" err="1"/>
              <a:t>mt</a:t>
            </a:r>
            <a:r>
              <a:rPr lang="en-US" altLang="en-US" dirty="0"/>
              <a:t> cube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778462" y="3030112"/>
            <a:ext cx="45633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Diffusivity</a:t>
            </a:r>
            <a:r>
              <a:rPr lang="en-US" altLang="en-US" dirty="0"/>
              <a:t> of proteins in cytoplasm:  0.001 to 10 micro-m^2/s (we will vary this to check effect of diffusivity: 0.001, 0.01, 0.1, 1.0, 10.0 ) 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981200" y="152401"/>
            <a:ext cx="327660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solidFill>
                  <a:schemeClr val="accent2"/>
                </a:solidFill>
              </a:rPr>
              <a:t>Initial condition</a:t>
            </a:r>
            <a:r>
              <a:rPr lang="en-US" altLang="en-US" sz="1600" b="1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altLang="en-US" dirty="0" smtClean="0"/>
              <a:t>At </a:t>
            </a:r>
            <a:r>
              <a:rPr lang="en-US" altLang="en-US" dirty="0"/>
              <a:t>t = 0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Number of A = </a:t>
            </a:r>
            <a:r>
              <a:rPr lang="en-US" altLang="en-US" dirty="0" smtClean="0"/>
              <a:t>5000</a:t>
            </a:r>
            <a:endParaRPr lang="en-US" altLang="en-US" dirty="0"/>
          </a:p>
          <a:p>
            <a:pPr lvl="1"/>
            <a:r>
              <a:rPr lang="en-US" altLang="en-US" dirty="0"/>
              <a:t>Number of B = </a:t>
            </a:r>
            <a:r>
              <a:rPr lang="en-US" altLang="en-US" dirty="0" smtClean="0"/>
              <a:t>50000 </a:t>
            </a:r>
            <a:endParaRPr lang="en-US" altLang="en-US" dirty="0"/>
          </a:p>
          <a:p>
            <a:pPr lvl="1"/>
            <a:r>
              <a:rPr lang="en-US" altLang="en-US" dirty="0"/>
              <a:t>Number of AB </a:t>
            </a:r>
            <a:r>
              <a:rPr lang="en-US" altLang="en-US" dirty="0" smtClean="0"/>
              <a:t>= </a:t>
            </a:r>
            <a:r>
              <a:rPr lang="en-US" altLang="en-US" dirty="0"/>
              <a:t>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/>
              <a:t>pB</a:t>
            </a:r>
            <a:r>
              <a:rPr lang="en-US" altLang="en-US" dirty="0"/>
              <a:t> </a:t>
            </a:r>
            <a:r>
              <a:rPr lang="en-US" altLang="en-US" dirty="0" smtClean="0"/>
              <a:t> = </a:t>
            </a:r>
            <a:r>
              <a:rPr lang="en-US" altLang="en-US" dirty="0"/>
              <a:t>0</a:t>
            </a:r>
          </a:p>
          <a:p>
            <a:pPr lvl="1"/>
            <a:r>
              <a:rPr lang="en-US" altLang="en-US" dirty="0"/>
              <a:t>    Number of </a:t>
            </a:r>
            <a:r>
              <a:rPr lang="en-US" altLang="en-US" dirty="0" smtClean="0"/>
              <a:t>C  = </a:t>
            </a:r>
            <a:r>
              <a:rPr lang="en-US" altLang="en-US" dirty="0"/>
              <a:t>50000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pBC</a:t>
            </a:r>
            <a:r>
              <a:rPr lang="en-US" altLang="en-US" dirty="0" smtClean="0"/>
              <a:t>  = </a:t>
            </a:r>
            <a:r>
              <a:rPr lang="en-US" altLang="en-US" dirty="0"/>
              <a:t>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/>
              <a:t>pC</a:t>
            </a:r>
            <a:r>
              <a:rPr lang="en-US" altLang="en-US" dirty="0"/>
              <a:t> </a:t>
            </a:r>
            <a:r>
              <a:rPr lang="en-US" altLang="en-US" dirty="0" smtClean="0"/>
              <a:t> = 0</a:t>
            </a:r>
            <a:endParaRPr lang="en-US" altLang="en-US" dirty="0"/>
          </a:p>
          <a:p>
            <a:pPr lvl="1"/>
            <a:r>
              <a:rPr lang="en-US" altLang="en-US" dirty="0"/>
              <a:t>   Number of X = </a:t>
            </a:r>
            <a:r>
              <a:rPr lang="en-US" altLang="en-US" dirty="0" smtClean="0"/>
              <a:t>25000</a:t>
            </a:r>
            <a:endParaRPr lang="en-US" altLang="en-US" dirty="0"/>
          </a:p>
          <a:p>
            <a:pPr lvl="1"/>
            <a:r>
              <a:rPr lang="en-US" altLang="en-US" dirty="0"/>
              <a:t>Number of Y = </a:t>
            </a:r>
            <a:r>
              <a:rPr lang="en-US" altLang="en-US" dirty="0" smtClean="0"/>
              <a:t>25000</a:t>
            </a:r>
            <a:endParaRPr lang="en-US" altLang="en-US" dirty="0"/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pBX</a:t>
            </a:r>
            <a:r>
              <a:rPr lang="en-US" altLang="en-US" dirty="0" smtClean="0"/>
              <a:t>  = </a:t>
            </a:r>
            <a:r>
              <a:rPr lang="en-US" altLang="en-US" dirty="0"/>
              <a:t>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/>
              <a:t>pCY</a:t>
            </a:r>
            <a:r>
              <a:rPr lang="en-US" altLang="en-US" dirty="0"/>
              <a:t> </a:t>
            </a:r>
            <a:r>
              <a:rPr lang="en-US" altLang="en-US" dirty="0" smtClean="0"/>
              <a:t> = 0</a:t>
            </a:r>
          </a:p>
          <a:p>
            <a:pPr lvl="1"/>
            <a:r>
              <a:rPr lang="en-US" altLang="en-US" dirty="0" smtClean="0"/>
              <a:t> Number of D  = 50000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pCD</a:t>
            </a:r>
            <a:r>
              <a:rPr lang="en-US" altLang="en-US" dirty="0" smtClean="0"/>
              <a:t>  = 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pD</a:t>
            </a:r>
            <a:r>
              <a:rPr lang="en-US" altLang="en-US" dirty="0" smtClean="0"/>
              <a:t>  = 0</a:t>
            </a:r>
          </a:p>
          <a:p>
            <a:pPr lvl="1"/>
            <a:r>
              <a:rPr lang="en-US" altLang="en-US" dirty="0" smtClean="0"/>
              <a:t>   Number of  Z = 25000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pDZ</a:t>
            </a:r>
            <a:r>
              <a:rPr lang="en-US" altLang="en-US" dirty="0" smtClean="0"/>
              <a:t>  = 0</a:t>
            </a:r>
          </a:p>
          <a:p>
            <a:pPr lvl="1"/>
            <a:r>
              <a:rPr lang="en-US" altLang="en-US" dirty="0" smtClean="0"/>
              <a:t> Number of E = 50000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pDE</a:t>
            </a:r>
            <a:r>
              <a:rPr lang="en-US" altLang="en-US" dirty="0" smtClean="0"/>
              <a:t>  = 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pE</a:t>
            </a:r>
            <a:r>
              <a:rPr lang="en-US" altLang="en-US" dirty="0" smtClean="0"/>
              <a:t>  = 0</a:t>
            </a:r>
          </a:p>
          <a:p>
            <a:pPr lvl="1"/>
            <a:r>
              <a:rPr lang="en-US" altLang="en-US" dirty="0" smtClean="0"/>
              <a:t> Number of  W = 25000</a:t>
            </a:r>
          </a:p>
          <a:p>
            <a:pPr lvl="1"/>
            <a:r>
              <a:rPr lang="en-US" altLang="en-US" dirty="0" smtClean="0"/>
              <a:t>Number of </a:t>
            </a:r>
            <a:r>
              <a:rPr lang="en-US" altLang="en-US" dirty="0" err="1" smtClean="0"/>
              <a:t>pEW</a:t>
            </a:r>
            <a:r>
              <a:rPr lang="en-US" altLang="en-US" dirty="0" smtClean="0"/>
              <a:t> = 0       </a:t>
            </a:r>
            <a:endParaRPr lang="en-US" altLang="en-US" dirty="0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6778462" y="2235952"/>
            <a:ext cx="3533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Total duration of simulation</a:t>
            </a:r>
            <a:r>
              <a:rPr lang="en-US" altLang="en-US" dirty="0"/>
              <a:t>: 20 min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6778462" y="2606326"/>
            <a:ext cx="2743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Number of repetitions:</a:t>
            </a:r>
            <a:r>
              <a:rPr lang="en-US" altLang="en-US" dirty="0"/>
              <a:t> </a:t>
            </a:r>
            <a:r>
              <a:rPr lang="en-US" altLang="en-US" dirty="0" smtClean="0"/>
              <a:t>100</a:t>
            </a:r>
            <a:endParaRPr lang="en-US" altLang="en-US" dirty="0"/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6778462" y="352600"/>
            <a:ext cx="3888821" cy="169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Note: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X and Y are phosphatases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and </a:t>
            </a:r>
            <a:r>
              <a:rPr lang="en-US" altLang="en-US" dirty="0" err="1"/>
              <a:t>pB</a:t>
            </a:r>
            <a:r>
              <a:rPr lang="en-US" altLang="en-US" dirty="0"/>
              <a:t> are kinases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We want to follow </a:t>
            </a:r>
            <a:r>
              <a:rPr lang="en-US" altLang="en-US" dirty="0" err="1"/>
              <a:t>pC</a:t>
            </a:r>
            <a:r>
              <a:rPr lang="en-US" altLang="en-US" dirty="0"/>
              <a:t> formed as output</a:t>
            </a:r>
          </a:p>
          <a:p>
            <a:pPr>
              <a:lnSpc>
                <a:spcPct val="120000"/>
              </a:lnSpc>
            </a:pPr>
            <a:endParaRPr lang="en-US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7289627" y="3959872"/>
            <a:ext cx="28664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en-US" dirty="0"/>
              <a:t> Number of F</a:t>
            </a:r>
            <a:r>
              <a:rPr lang="en-US" altLang="en-US" dirty="0" smtClean="0"/>
              <a:t>  </a:t>
            </a:r>
            <a:r>
              <a:rPr lang="en-US" altLang="en-US" dirty="0"/>
              <a:t>= 50000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pEF</a:t>
            </a:r>
            <a:r>
              <a:rPr lang="en-US" altLang="en-US" dirty="0" smtClean="0"/>
              <a:t>  </a:t>
            </a:r>
            <a:r>
              <a:rPr lang="en-US" altLang="en-US" dirty="0"/>
              <a:t>= 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smtClean="0"/>
              <a:t>pF  </a:t>
            </a:r>
            <a:r>
              <a:rPr lang="en-US" altLang="en-US" dirty="0"/>
              <a:t>= 0</a:t>
            </a:r>
          </a:p>
          <a:p>
            <a:pPr lvl="1"/>
            <a:r>
              <a:rPr lang="en-US" altLang="en-US" dirty="0"/>
              <a:t>   Number of  </a:t>
            </a:r>
            <a:r>
              <a:rPr lang="en-US" altLang="en-US" dirty="0" smtClean="0"/>
              <a:t>V </a:t>
            </a:r>
            <a:r>
              <a:rPr lang="en-US" altLang="en-US" dirty="0"/>
              <a:t>= 25000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pFV</a:t>
            </a:r>
            <a:r>
              <a:rPr lang="en-US" altLang="en-US" dirty="0" smtClean="0"/>
              <a:t>  </a:t>
            </a:r>
            <a:r>
              <a:rPr lang="en-US" altLang="en-US" dirty="0"/>
              <a:t>= 0</a:t>
            </a:r>
          </a:p>
          <a:p>
            <a:pPr lvl="1"/>
            <a:r>
              <a:rPr lang="en-US" altLang="en-US" dirty="0"/>
              <a:t> Number of G</a:t>
            </a:r>
            <a:r>
              <a:rPr lang="en-US" altLang="en-US" dirty="0" smtClean="0"/>
              <a:t> </a:t>
            </a:r>
            <a:r>
              <a:rPr lang="en-US" altLang="en-US" dirty="0"/>
              <a:t>= 50000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pFG</a:t>
            </a:r>
            <a:r>
              <a:rPr lang="en-US" altLang="en-US" dirty="0" smtClean="0"/>
              <a:t>  </a:t>
            </a:r>
            <a:r>
              <a:rPr lang="en-US" altLang="en-US" dirty="0"/>
              <a:t>= 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pG</a:t>
            </a:r>
            <a:r>
              <a:rPr lang="en-US" altLang="en-US" dirty="0" smtClean="0"/>
              <a:t>  </a:t>
            </a:r>
            <a:r>
              <a:rPr lang="en-US" altLang="en-US" dirty="0"/>
              <a:t>= 0</a:t>
            </a:r>
          </a:p>
          <a:p>
            <a:pPr lvl="1"/>
            <a:r>
              <a:rPr lang="en-US" altLang="en-US" dirty="0"/>
              <a:t> Number of  </a:t>
            </a:r>
            <a:r>
              <a:rPr lang="en-US" altLang="en-US" dirty="0" smtClean="0"/>
              <a:t>U </a:t>
            </a:r>
            <a:r>
              <a:rPr lang="en-US" altLang="en-US" dirty="0"/>
              <a:t>= 25000</a:t>
            </a:r>
          </a:p>
          <a:p>
            <a:pPr lvl="1"/>
            <a:r>
              <a:rPr lang="en-US" altLang="en-US" dirty="0"/>
              <a:t>Number of </a:t>
            </a:r>
            <a:r>
              <a:rPr lang="en-US" altLang="en-US" dirty="0" err="1" smtClean="0"/>
              <a:t>pGU</a:t>
            </a:r>
            <a:r>
              <a:rPr lang="en-US" altLang="en-US" dirty="0" smtClean="0"/>
              <a:t> </a:t>
            </a:r>
            <a:r>
              <a:rPr lang="en-US" altLang="en-US" dirty="0"/>
              <a:t>= 0       </a:t>
            </a:r>
          </a:p>
        </p:txBody>
      </p:sp>
    </p:spTree>
    <p:extLst>
      <p:ext uri="{BB962C8B-B14F-4D97-AF65-F5344CB8AC3E}">
        <p14:creationId xmlns:p14="http://schemas.microsoft.com/office/powerpoint/2010/main" val="331723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587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Probhonjon Baruah</dc:creator>
  <cp:lastModifiedBy>Probhonjon Baruah</cp:lastModifiedBy>
  <cp:revision>13</cp:revision>
  <dcterms:created xsi:type="dcterms:W3CDTF">2017-03-23T14:57:52Z</dcterms:created>
  <dcterms:modified xsi:type="dcterms:W3CDTF">2017-04-20T13:54:27Z</dcterms:modified>
</cp:coreProperties>
</file>