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randon Liunor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97DB34-6E81-4713-9DE6-E3D55790E010}">
  <a:tblStyle styleId="{5A97DB34-6E81-4713-9DE6-E3D55790E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20T00:12:32.546">
    <p:pos x="6000" y="0"/>
    <p:text>1. Intro
2. Business Qs
3. Methods Used
4. Results
5. Conclusion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e0351f7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e0351f7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143c59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143c59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143c59e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143c59e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143c59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143c59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143c59e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143c59e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143c59e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143c59e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e0351f7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e0351f7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e0351f7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e0351f7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e0351f7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e0351f7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143c59e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143c59e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e0351f7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e0351f7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143c59e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143c59e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e0351f7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e0351f7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Diana Bradberry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Jonathan David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Timothy Wasserman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Brandon Liunoras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1973400" y="484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Results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1237150" y="1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{5A97DB34-6E81-4713-9DE6-E3D55790E010}</a:tableStyleId>
              </a:tblPr>
              <a:tblGrid>
                <a:gridCol w="3334850"/>
                <a:gridCol w="3334850"/>
              </a:tblGrid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Independent Variable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Adjusted R-Squared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0.1538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Neighborhood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0.2186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Sqft (Square Footage)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0.02762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Beds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0.2002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Baths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4294967295" type="title"/>
          </p:nvPr>
        </p:nvSpPr>
        <p:spPr>
          <a:xfrm>
            <a:off x="1973400" y="484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Results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701638" y="13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{5A97DB34-6E81-4713-9DE6-E3D55790E010}</a:tableStyleId>
              </a:tblPr>
              <a:tblGrid>
                <a:gridCol w="3005775"/>
                <a:gridCol w="2408725"/>
                <a:gridCol w="2149325"/>
              </a:tblGrid>
              <a:tr h="52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Model*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Adjusted R-squared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 Residual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Full-dataset; all predictors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0.5895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$1,030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8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Full-dataset; predictors remaining after backwards elimination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0.5886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$1,031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 training model; all predictors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$1,021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 training model; predictors remaining after backwards elimination (Final Model)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$1,021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1679225" y="484675"/>
            <a:ext cx="6441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Results (Final Model)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1050825" y="1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{5A97DB34-6E81-4713-9DE6-E3D55790E010}</a:tableStyleId>
              </a:tblPr>
              <a:tblGrid>
                <a:gridCol w="3182800"/>
                <a:gridCol w="1893975"/>
                <a:gridCol w="1785650"/>
              </a:tblGrid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Predictor*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Importance (max=100)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Beds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SQFT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$0.30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Neighborhood: SOMA South Beach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$2,240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Neighborhood: Pacific Heights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$2,519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Neighborhood: Russian Hill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$2,421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Neighborhood: Marina Cow Hollow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$1,939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Neighborhood: Nob Hill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$1,269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</a:t>
            </a:r>
            <a:endParaRPr sz="2400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535775" y="1480150"/>
            <a:ext cx="81588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Studied 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Bay Area rental price by location and apartment attributes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The linear model showed that all 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 predictors- year, beds, baths, square feet, and neighborhood- significantly impacted price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Beds, and neighborhood (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, location!), were more important for price than </a:t>
            </a: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baths and square feet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Results may be useful for policy makers and other audiences interested in the dynamics underlying Bay Area housing prices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This study may also be useful to investors, landlords, and others with an interest in ROI and the factors that command premium rental prices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2855550" y="207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Appendix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775"/>
            <a:ext cx="9144001" cy="3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2855550" y="207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Appendix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75" y="3056625"/>
            <a:ext cx="3015501" cy="216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750" y="969774"/>
            <a:ext cx="2836626" cy="21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249" y="955325"/>
            <a:ext cx="3015501" cy="21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0751" y="3120838"/>
            <a:ext cx="2836626" cy="203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2855550" y="207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Appendix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0" y="1232700"/>
            <a:ext cx="9144000" cy="3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175"/>
            <a:ext cx="57161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725" y="1262850"/>
            <a:ext cx="4125450" cy="1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5">
            <a:alphaModFix/>
          </a:blip>
          <a:srcRect b="0" l="0" r="21617" t="0"/>
          <a:stretch/>
        </p:blipFill>
        <p:spPr>
          <a:xfrm>
            <a:off x="4887950" y="2902450"/>
            <a:ext cx="3263199" cy="21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2855550" y="207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Appendix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425"/>
            <a:ext cx="9250723" cy="42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2855550" y="207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Appendix</a:t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1500"/>
            <a:ext cx="9144000" cy="4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973400" y="484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Background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158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This project is an exercise in taking a dataset and using it to analyze variables to provide insight into factors influencing the San Fran, California rental market and what we can learn from the data.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Business Q’s</a:t>
            </a:r>
            <a:endParaRPr b="1" sz="3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122601"/>
            <a:ext cx="34329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 rent prices change depending on neighborhood and county?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the availability of rentals within a location affect price?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 main drivers of rental prices in California?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37" y="-285375"/>
            <a:ext cx="7686925" cy="57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 rot="-1922742">
            <a:off x="2089669" y="-9474"/>
            <a:ext cx="3841910" cy="5187557"/>
          </a:xfrm>
          <a:prstGeom prst="ellipse">
            <a:avLst/>
          </a:prstGeom>
          <a:solidFill>
            <a:srgbClr val="00FFFF">
              <a:alpha val="297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277050" y="225775"/>
            <a:ext cx="6392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Research Methodology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792250" y="1511700"/>
            <a:ext cx="736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Publicly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available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dataset of archived Craigslist rental listings, 2000 - 2018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workability the dataset was filtered to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years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2003, 2008, 2013, and 2018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&gt;14K records with 17 variables; NA values imputed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0"/>
            <a:ext cx="7734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99650" y="1383525"/>
            <a:ext cx="754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Individual Regression Modelling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 variables within the dataset were tested within a linear model against the variable price to see which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solely affected the rental price.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code used reads as a summary of a linear model, with price being the variable, and other columns such as “city” as the independent variable.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Regression Modelling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Across models summary statistics were not sensitive to whether a full, or 75% validation,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was used to fit the model.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Models were also very similar after removing predictors identified by the backwards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elimination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procedure.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1277050" y="404325"/>
            <a:ext cx="639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Research Methodology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99650" y="4580925"/>
            <a:ext cx="8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This study is subject to several limitations; it utilized data from one geographic location; sourced from only Craiglist posts. Data up to the year 2018; only the price of rentals was available- actual paid rent may have been different from the list price.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938"/>
            <a:ext cx="9144000" cy="471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225"/>
            <a:ext cx="9144000" cy="471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