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ora"/>
      <p:regular r:id="rId28"/>
      <p:bold r:id="rId29"/>
      <p:italic r:id="rId30"/>
      <p:boldItalic r:id="rId31"/>
    </p:embeddedFon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775C43-2A56-4101-943B-7563DD11FDF1}">
  <a:tblStyle styleId="{86775C43-2A56-4101-943B-7563DD11FDF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or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6.xml"/><Relationship Id="rId33" Type="http://schemas.openxmlformats.org/officeDocument/2006/relationships/font" Target="fonts/QuattrocentoSans-bold.fntdata"/><Relationship Id="rId10" Type="http://schemas.openxmlformats.org/officeDocument/2006/relationships/slide" Target="slides/slide5.xml"/><Relationship Id="rId32" Type="http://schemas.openxmlformats.org/officeDocument/2006/relationships/font" Target="fonts/QuattrocentoSans-regular.fntdata"/><Relationship Id="rId13" Type="http://schemas.openxmlformats.org/officeDocument/2006/relationships/slide" Target="slides/slide8.xml"/><Relationship Id="rId35" Type="http://schemas.openxmlformats.org/officeDocument/2006/relationships/font" Target="fonts/QuattrocentoSans-boldItalic.fntdata"/><Relationship Id="rId12" Type="http://schemas.openxmlformats.org/officeDocument/2006/relationships/slide" Target="slides/slide7.xml"/><Relationship Id="rId34" Type="http://schemas.openxmlformats.org/officeDocument/2006/relationships/font" Target="fonts/Quattrocento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RNN Stock Prediction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d20847b29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d20847b2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base model we are essentially trying to see if if we can use the previous days price to predict the next days price. We went with this approach as the base model because it’s the simplest </a:t>
            </a:r>
            <a:r>
              <a:rPr lang="en"/>
              <a:t>baseline</a:t>
            </a:r>
            <a:r>
              <a:rPr lang="en"/>
              <a:t> we can create, and a lot of financial market sentiment can be based on the previous day’s performance. A simple idea can go a long way and if it works well then there’s no need to go further.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the model uses a simple relu activation and 16 layers after flattening our input with only 10 epochs. The model could be improved by adding more layers, epochs or adjusting the learning rate but for a simple model we thought this was sufficient.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Throw it over to Brandon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d20847b29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d20847b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FFCD00"/>
              </a:buClr>
              <a:buSzPts val="1200"/>
              <a:buFont typeface="Quattrocento Sans"/>
              <a:buChar char="◉"/>
            </a:pPr>
            <a:r>
              <a:rPr lang="en" sz="1200">
                <a:solidFill>
                  <a:schemeClr val="dk1"/>
                </a:solidFill>
                <a:latin typeface="Quattrocento Sans"/>
                <a:ea typeface="Quattrocento Sans"/>
                <a:cs typeface="Quattrocento Sans"/>
                <a:sym typeface="Quattrocento Sans"/>
              </a:rPr>
              <a:t>Classic LSTM</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FFCD00"/>
              </a:buClr>
              <a:buSzPts val="1200"/>
              <a:buFont typeface="Quattrocento Sans"/>
              <a:buChar char="◉"/>
            </a:pPr>
            <a:r>
              <a:rPr lang="en" sz="1200">
                <a:solidFill>
                  <a:schemeClr val="dk1"/>
                </a:solidFill>
                <a:latin typeface="Quattrocento Sans"/>
                <a:ea typeface="Quattrocento Sans"/>
                <a:cs typeface="Quattrocento Sans"/>
                <a:sym typeface="Quattrocento Sans"/>
              </a:rPr>
              <a:t>No Attention</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rgbClr val="FFCD00"/>
              </a:buClr>
              <a:buSzPts val="1200"/>
              <a:buFont typeface="Quattrocento Sans"/>
              <a:buChar char="◉"/>
            </a:pPr>
            <a:r>
              <a:rPr lang="en" sz="1200">
                <a:solidFill>
                  <a:schemeClr val="dk1"/>
                </a:solidFill>
                <a:latin typeface="Quattrocento Sans"/>
                <a:ea typeface="Quattrocento Sans"/>
                <a:cs typeface="Quattrocento Sans"/>
                <a:sym typeface="Quattrocento Sans"/>
              </a:rPr>
              <a:t>Utilizes 128x64x64</a:t>
            </a:r>
            <a:endParaRPr sz="1200">
              <a:solidFill>
                <a:schemeClr val="dk1"/>
              </a:solidFill>
              <a:latin typeface="Quattrocento Sans"/>
              <a:ea typeface="Quattrocento Sans"/>
              <a:cs typeface="Quattrocento Sans"/>
              <a:sym typeface="Quattrocento Sans"/>
            </a:endParaRPr>
          </a:p>
          <a:p>
            <a:pPr indent="-279400" lvl="1" marL="914400" rtl="0" algn="l">
              <a:spcBef>
                <a:spcPts val="0"/>
              </a:spcBef>
              <a:spcAft>
                <a:spcPts val="0"/>
              </a:spcAft>
              <a:buClr>
                <a:srgbClr val="FFCD00"/>
              </a:buClr>
              <a:buSzPts val="800"/>
              <a:buFont typeface="Quattrocento Sans"/>
              <a:buChar char="○"/>
            </a:pPr>
            <a:r>
              <a:rPr lang="en" sz="800">
                <a:solidFill>
                  <a:schemeClr val="dk1"/>
                </a:solidFill>
                <a:latin typeface="Quattrocento Sans"/>
                <a:ea typeface="Quattrocento Sans"/>
                <a:cs typeface="Quattrocento Sans"/>
                <a:sym typeface="Quattrocento Sans"/>
              </a:rPr>
              <a:t>3 Input</a:t>
            </a:r>
            <a:endParaRPr sz="800">
              <a:solidFill>
                <a:schemeClr val="dk1"/>
              </a:solidFill>
              <a:latin typeface="Quattrocento Sans"/>
              <a:ea typeface="Quattrocento Sans"/>
              <a:cs typeface="Quattrocento Sans"/>
              <a:sym typeface="Quattrocento Sans"/>
            </a:endParaRPr>
          </a:p>
          <a:p>
            <a:pPr indent="-279400" lvl="1" marL="914400" rtl="0" algn="l">
              <a:spcBef>
                <a:spcPts val="0"/>
              </a:spcBef>
              <a:spcAft>
                <a:spcPts val="0"/>
              </a:spcAft>
              <a:buClr>
                <a:srgbClr val="FFCD00"/>
              </a:buClr>
              <a:buSzPts val="800"/>
              <a:buFont typeface="Quattrocento Sans"/>
              <a:buChar char="○"/>
            </a:pPr>
            <a:r>
              <a:rPr lang="en" sz="800">
                <a:solidFill>
                  <a:schemeClr val="dk1"/>
                </a:solidFill>
                <a:latin typeface="Quattrocento Sans"/>
                <a:ea typeface="Quattrocento Sans"/>
                <a:cs typeface="Quattrocento Sans"/>
                <a:sym typeface="Quattrocento Sans"/>
              </a:rPr>
              <a:t>1 Output</a:t>
            </a:r>
            <a:endParaRPr sz="8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800">
                <a:solidFill>
                  <a:schemeClr val="dk1"/>
                </a:solidFill>
                <a:latin typeface="Quattrocento Sans"/>
                <a:ea typeface="Quattrocento Sans"/>
                <a:cs typeface="Quattrocento Sans"/>
                <a:sym typeface="Quattrocento Sans"/>
              </a:rPr>
              <a:t>LSTM has a more complex architecture compared to GRU. It consists of three gates: the input gate, the forget gate, and the output gate.</a:t>
            </a:r>
            <a:endParaRPr sz="8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800">
                <a:solidFill>
                  <a:schemeClr val="dk1"/>
                </a:solidFill>
                <a:latin typeface="Quattrocento Sans"/>
                <a:ea typeface="Quattrocento Sans"/>
                <a:cs typeface="Quattrocento Sans"/>
                <a:sym typeface="Quattrocento Sans"/>
              </a:rPr>
              <a:t>LSTM typically has more parameters to learn, which may require more data and computational resources.</a:t>
            </a:r>
            <a:endParaRPr sz="8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800">
                <a:solidFill>
                  <a:schemeClr val="dk1"/>
                </a:solidFill>
                <a:latin typeface="Quattrocento Sans"/>
                <a:ea typeface="Quattrocento Sans"/>
                <a:cs typeface="Quattrocento Sans"/>
                <a:sym typeface="Quattrocento Sans"/>
              </a:rPr>
              <a:t>The choice between LSTM and GRU often depends on the specific task and dataset. In practice, there is no clear winner, and performance can vary based on the problem</a:t>
            </a:r>
            <a:endParaRPr sz="8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d20847b29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d20847b2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rgbClr val="FFCD00"/>
              </a:buClr>
              <a:buSzPts val="1100"/>
              <a:buFont typeface="Quattrocento Sans"/>
              <a:buChar char="◉"/>
            </a:pPr>
            <a:r>
              <a:rPr lang="en">
                <a:solidFill>
                  <a:schemeClr val="dk1"/>
                </a:solidFill>
                <a:latin typeface="Quattrocento Sans"/>
                <a:ea typeface="Quattrocento Sans"/>
                <a:cs typeface="Quattrocento Sans"/>
                <a:sym typeface="Quattrocento Sans"/>
              </a:rPr>
              <a:t>Gated Recurrent</a:t>
            </a:r>
            <a:endParaRPr>
              <a:solidFill>
                <a:schemeClr val="dk1"/>
              </a:solidFill>
              <a:latin typeface="Quattrocento Sans"/>
              <a:ea typeface="Quattrocento Sans"/>
              <a:cs typeface="Quattrocento Sans"/>
              <a:sym typeface="Quattrocento Sans"/>
            </a:endParaRPr>
          </a:p>
          <a:p>
            <a:pPr indent="-298450" lvl="0" marL="457200" rtl="0" algn="l">
              <a:spcBef>
                <a:spcPts val="0"/>
              </a:spcBef>
              <a:spcAft>
                <a:spcPts val="0"/>
              </a:spcAft>
              <a:buClr>
                <a:srgbClr val="FFCD00"/>
              </a:buClr>
              <a:buSzPts val="1100"/>
              <a:buFont typeface="Quattrocento Sans"/>
              <a:buChar char="◉"/>
            </a:pPr>
            <a:r>
              <a:rPr lang="en">
                <a:solidFill>
                  <a:schemeClr val="dk1"/>
                </a:solidFill>
                <a:latin typeface="Quattrocento Sans"/>
                <a:ea typeface="Quattrocento Sans"/>
                <a:cs typeface="Quattrocento Sans"/>
                <a:sym typeface="Quattrocento Sans"/>
              </a:rPr>
              <a:t>Simpler but more efficient than LSTM</a:t>
            </a:r>
            <a:endParaRPr>
              <a:solidFill>
                <a:schemeClr val="dk1"/>
              </a:solidFill>
              <a:latin typeface="Quattrocento Sans"/>
              <a:ea typeface="Quattrocento Sans"/>
              <a:cs typeface="Quattrocento Sans"/>
              <a:sym typeface="Quattrocento Sans"/>
            </a:endParaRPr>
          </a:p>
          <a:p>
            <a:pPr indent="-298450" lvl="0" marL="457200" rtl="0" algn="l">
              <a:spcBef>
                <a:spcPts val="0"/>
              </a:spcBef>
              <a:spcAft>
                <a:spcPts val="0"/>
              </a:spcAft>
              <a:buClr>
                <a:srgbClr val="FFCD00"/>
              </a:buClr>
              <a:buSzPts val="1100"/>
              <a:buFont typeface="Quattrocento Sans"/>
              <a:buChar char="◉"/>
            </a:pPr>
            <a:r>
              <a:rPr lang="en">
                <a:solidFill>
                  <a:schemeClr val="dk1"/>
                </a:solidFill>
                <a:latin typeface="Quattrocento Sans"/>
                <a:ea typeface="Quattrocento Sans"/>
                <a:cs typeface="Quattrocento Sans"/>
                <a:sym typeface="Quattrocento Sans"/>
              </a:rPr>
              <a:t>Utilizes 128x64x64</a:t>
            </a:r>
            <a:endParaRPr>
              <a:solidFill>
                <a:schemeClr val="dk1"/>
              </a:solidFill>
              <a:latin typeface="Quattrocento Sans"/>
              <a:ea typeface="Quattrocento Sans"/>
              <a:cs typeface="Quattrocento Sans"/>
              <a:sym typeface="Quattrocento Sans"/>
            </a:endParaRPr>
          </a:p>
          <a:p>
            <a:pPr indent="-273050" lvl="1" marL="914400" rtl="0" algn="l">
              <a:spcBef>
                <a:spcPts val="0"/>
              </a:spcBef>
              <a:spcAft>
                <a:spcPts val="0"/>
              </a:spcAft>
              <a:buClr>
                <a:srgbClr val="FFCD00"/>
              </a:buClr>
              <a:buSzPts val="700"/>
              <a:buFont typeface="Quattrocento Sans"/>
              <a:buChar char="○"/>
            </a:pPr>
            <a:r>
              <a:rPr lang="en" sz="700">
                <a:solidFill>
                  <a:schemeClr val="dk1"/>
                </a:solidFill>
                <a:latin typeface="Quattrocento Sans"/>
                <a:ea typeface="Quattrocento Sans"/>
                <a:cs typeface="Quattrocento Sans"/>
                <a:sym typeface="Quattrocento Sans"/>
              </a:rPr>
              <a:t>3 Input</a:t>
            </a:r>
            <a:endParaRPr sz="700">
              <a:solidFill>
                <a:schemeClr val="dk1"/>
              </a:solidFill>
              <a:latin typeface="Quattrocento Sans"/>
              <a:ea typeface="Quattrocento Sans"/>
              <a:cs typeface="Quattrocento Sans"/>
              <a:sym typeface="Quattrocento Sans"/>
            </a:endParaRPr>
          </a:p>
          <a:p>
            <a:pPr indent="-273050" lvl="1" marL="914400" rtl="0" algn="l">
              <a:spcBef>
                <a:spcPts val="0"/>
              </a:spcBef>
              <a:spcAft>
                <a:spcPts val="0"/>
              </a:spcAft>
              <a:buClr>
                <a:srgbClr val="FFCD00"/>
              </a:buClr>
              <a:buSzPts val="700"/>
              <a:buFont typeface="Quattrocento Sans"/>
              <a:buChar char="○"/>
            </a:pPr>
            <a:r>
              <a:rPr lang="en" sz="700">
                <a:solidFill>
                  <a:schemeClr val="dk1"/>
                </a:solidFill>
                <a:latin typeface="Quattrocento Sans"/>
                <a:ea typeface="Quattrocento Sans"/>
                <a:cs typeface="Quattrocento Sans"/>
                <a:sym typeface="Quattrocento Sans"/>
              </a:rPr>
              <a:t>1 Output</a:t>
            </a:r>
            <a:endParaRPr sz="7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700">
                <a:solidFill>
                  <a:schemeClr val="dk1"/>
                </a:solidFill>
                <a:latin typeface="Quattrocento Sans"/>
                <a:ea typeface="Quattrocento Sans"/>
                <a:cs typeface="Quattrocento Sans"/>
                <a:sym typeface="Quattrocento Sans"/>
              </a:rPr>
              <a:t>GRU is a simplified version of LSTM and has two gates: the update gate and the reset gate.</a:t>
            </a:r>
            <a:endParaRPr sz="7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700">
                <a:solidFill>
                  <a:schemeClr val="dk1"/>
                </a:solidFill>
                <a:latin typeface="Quattrocento Sans"/>
                <a:ea typeface="Quattrocento Sans"/>
                <a:cs typeface="Quattrocento Sans"/>
                <a:sym typeface="Quattrocento Sans"/>
              </a:rPr>
              <a:t>GRU has fewer parameters compared to LSTM because of its simplified structure. This can make GRU models faster to train and require fewer data to generalize effectively.</a:t>
            </a:r>
            <a:endParaRPr sz="7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700">
                <a:solidFill>
                  <a:schemeClr val="dk1"/>
                </a:solidFill>
                <a:latin typeface="Quattrocento Sans"/>
                <a:ea typeface="Quattrocento Sans"/>
                <a:cs typeface="Quattrocento Sans"/>
                <a:sym typeface="Quattrocento Sans"/>
              </a:rPr>
              <a:t>Again,. In practice, there is no clear winner, and performance can vary based on the problem</a:t>
            </a:r>
            <a:endParaRPr sz="7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ed20847b29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ed20847b2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into the results of the model we can see a few things: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d20847b29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d20847b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RNN models are better than a Random Forest or a Standard </a:t>
            </a:r>
            <a:r>
              <a:rPr lang="en"/>
              <a:t>Neural</a:t>
            </a:r>
            <a:r>
              <a:rPr lang="en"/>
              <a:t> Network,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Essentially</a:t>
            </a:r>
            <a:r>
              <a:rPr lang="en"/>
              <a:t>, the Random Forest was a coin flip in terms of accuracy, while our models are reasonably close to the true values</a:t>
            </a:r>
            <a:endParaRPr/>
          </a:p>
          <a:p>
            <a:pPr indent="0" lvl="0" marL="0" rtl="0" algn="l">
              <a:spcBef>
                <a:spcPts val="0"/>
              </a:spcBef>
              <a:spcAft>
                <a:spcPts val="0"/>
              </a:spcAft>
              <a:buClr>
                <a:schemeClr val="dk1"/>
              </a:buClr>
              <a:buSzPts val="1100"/>
              <a:buFont typeface="Arial"/>
              <a:buNone/>
            </a:pPr>
            <a:r>
              <a:rPr lang="en">
                <a:solidFill>
                  <a:schemeClr val="dk1"/>
                </a:solidFill>
              </a:rPr>
              <a:t>For the Base model: the model's predictions tend to deviate from the true stock prices by an average of $47.55</a:t>
            </a:r>
            <a:endParaRPr/>
          </a:p>
          <a:p>
            <a:pPr indent="0" lvl="0" marL="0" rtl="0" algn="l">
              <a:spcBef>
                <a:spcPts val="0"/>
              </a:spcBef>
              <a:spcAft>
                <a:spcPts val="0"/>
              </a:spcAft>
              <a:buNone/>
            </a:pPr>
            <a:r>
              <a:rPr lang="en"/>
              <a:t>For the LSTM model: the model's predictions tend to deviate from the true stock prices by an average of $</a:t>
            </a:r>
            <a:r>
              <a:rPr lang="en"/>
              <a:t>3.08</a:t>
            </a:r>
            <a:r>
              <a:rPr lang="en"/>
              <a:t> </a:t>
            </a:r>
            <a:endParaRPr/>
          </a:p>
          <a:p>
            <a:pPr indent="0" lvl="0" marL="0" rtl="0" algn="l">
              <a:spcBef>
                <a:spcPts val="0"/>
              </a:spcBef>
              <a:spcAft>
                <a:spcPts val="0"/>
              </a:spcAft>
              <a:buNone/>
            </a:pPr>
            <a:r>
              <a:rPr lang="en">
                <a:solidFill>
                  <a:schemeClr val="dk1"/>
                </a:solidFill>
              </a:rPr>
              <a:t>For the GRU model: the model's predictions tend to deviate from the true stock prices by an average of $3.01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GRU just barely outperform he LSTM model but there was no clear winner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d3d384df3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ed3d384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rgbClr val="FFCD00"/>
              </a:buClr>
              <a:buSzPts val="1100"/>
              <a:buFont typeface="Quattrocento Sans"/>
              <a:buChar char="◉"/>
            </a:pPr>
            <a:r>
              <a:rPr lang="en">
                <a:solidFill>
                  <a:schemeClr val="dk1"/>
                </a:solidFill>
                <a:latin typeface="Quattrocento Sans"/>
                <a:ea typeface="Quattrocento Sans"/>
                <a:cs typeface="Quattrocento Sans"/>
                <a:sym typeface="Quattrocento Sans"/>
              </a:rPr>
              <a:t>GRU and LSTM outperform basic models</a:t>
            </a:r>
            <a:endParaRPr>
              <a:solidFill>
                <a:schemeClr val="dk1"/>
              </a:solidFill>
              <a:latin typeface="Quattrocento Sans"/>
              <a:ea typeface="Quattrocento Sans"/>
              <a:cs typeface="Quattrocento Sans"/>
              <a:sym typeface="Quattrocento Sans"/>
            </a:endParaRPr>
          </a:p>
          <a:p>
            <a:pPr indent="-298450" lvl="0" marL="457200" rtl="0" algn="l">
              <a:spcBef>
                <a:spcPts val="0"/>
              </a:spcBef>
              <a:spcAft>
                <a:spcPts val="0"/>
              </a:spcAft>
              <a:buClr>
                <a:srgbClr val="FFCD00"/>
              </a:buClr>
              <a:buSzPts val="1100"/>
              <a:buFont typeface="Quattrocento Sans"/>
              <a:buChar char="◉"/>
            </a:pPr>
            <a:r>
              <a:rPr lang="en">
                <a:solidFill>
                  <a:schemeClr val="dk1"/>
                </a:solidFill>
                <a:latin typeface="Quattrocento Sans"/>
                <a:ea typeface="Quattrocento Sans"/>
                <a:cs typeface="Quattrocento Sans"/>
                <a:sym typeface="Quattrocento Sans"/>
              </a:rPr>
              <a:t>GRU and LSTM can give fair predictions, however:</a:t>
            </a:r>
            <a:endParaRPr>
              <a:solidFill>
                <a:schemeClr val="dk1"/>
              </a:solidFill>
              <a:latin typeface="Quattrocento Sans"/>
              <a:ea typeface="Quattrocento Sans"/>
              <a:cs typeface="Quattrocento Sans"/>
              <a:sym typeface="Quattrocento Sans"/>
            </a:endParaRPr>
          </a:p>
          <a:p>
            <a:pPr indent="-292100" lvl="1" marL="9144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They should not be used as a guaranteed stock predictor</a:t>
            </a:r>
            <a:endParaRPr sz="1000">
              <a:solidFill>
                <a:schemeClr val="dk1"/>
              </a:solidFill>
              <a:latin typeface="Quattrocento Sans"/>
              <a:ea typeface="Quattrocento Sans"/>
              <a:cs typeface="Quattrocento Sans"/>
              <a:sym typeface="Quattrocento Sans"/>
            </a:endParaRPr>
          </a:p>
          <a:p>
            <a:pPr indent="-292100" lvl="1" marL="9144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The complex and dynamic nature of financial markets requires a combination of external factors that influence stock price</a:t>
            </a:r>
            <a:endParaRPr sz="10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1000">
                <a:solidFill>
                  <a:schemeClr val="dk1"/>
                </a:solidFill>
                <a:latin typeface="Quattrocento Sans"/>
                <a:ea typeface="Quattrocento Sans"/>
                <a:cs typeface="Quattrocento Sans"/>
                <a:sym typeface="Quattrocento Sans"/>
              </a:rPr>
              <a:t>Other considerations include: risk management, the potential impact of prediction errors on your investment decisions, along with the overall performance of the model</a:t>
            </a:r>
            <a:endParaRPr sz="1000">
              <a:solidFill>
                <a:schemeClr val="dk1"/>
              </a:solidFill>
              <a:latin typeface="Quattrocento Sans"/>
              <a:ea typeface="Quattrocento Sans"/>
              <a:cs typeface="Quattrocento Sans"/>
              <a:sym typeface="Quattrocento Sans"/>
            </a:endParaRPr>
          </a:p>
          <a:p>
            <a:pPr indent="0" lvl="0" marL="0" rtl="0" algn="l">
              <a:spcBef>
                <a:spcPts val="480"/>
              </a:spcBef>
              <a:spcAft>
                <a:spcPts val="0"/>
              </a:spcAft>
              <a:buNone/>
            </a:pPr>
            <a:r>
              <a:rPr lang="en" sz="1000">
                <a:solidFill>
                  <a:schemeClr val="dk1"/>
                </a:solidFill>
                <a:latin typeface="Quattrocento Sans"/>
                <a:ea typeface="Quattrocento Sans"/>
                <a:cs typeface="Quattrocento Sans"/>
                <a:sym typeface="Quattrocento Sans"/>
              </a:rPr>
              <a:t>We would absolutely not use this for complex financial trading such as option trading </a:t>
            </a:r>
            <a:endParaRPr sz="10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d3d384df3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ed3d384d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Base model’s performance was poor, even when </a:t>
            </a:r>
            <a:r>
              <a:rPr lang="en"/>
              <a:t>changing</a:t>
            </a:r>
            <a:r>
              <a:rPr lang="en"/>
              <a:t> the the activation function the results were poor</a:t>
            </a:r>
            <a:r>
              <a:rPr lang="en">
                <a:solidFill>
                  <a:schemeClr val="dk1"/>
                </a:solidFill>
              </a:rPr>
              <a:t>. Would not recommend using the model without optimization or improvement.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Complications we faced included gathering scaping the data and then processing the data so it could be fed into the model. Initially there was some overfitting issues but we think it was an artifact of how we initially processed the data however the experience made us recognize the issue and conscious of that issue when improving the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Back to Brandon</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d3d384df3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ed3d384d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d20847b29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d20847b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Questions to Answer</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Stock Data Demonstration</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Base</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Random Forest</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LSTM 2</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GRU 3</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Analyze Results</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Final Conclusion</a:t>
            </a:r>
            <a:endParaRPr sz="1000">
              <a:solidFill>
                <a:schemeClr val="dk1"/>
              </a:solidFill>
              <a:latin typeface="Quattrocento Sans"/>
              <a:ea typeface="Quattrocento Sans"/>
              <a:cs typeface="Quattrocento Sans"/>
              <a:sym typeface="Quattrocento Sans"/>
            </a:endParaRPr>
          </a:p>
          <a:p>
            <a:pPr indent="-292100" lvl="0" marL="4572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Recommendations and Considerations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d50558ef8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d50558e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d50558ef8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d50558e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092887f1d_38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092887f1d_3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chemeClr val="dk1"/>
                </a:solidFill>
                <a:latin typeface="Quattrocento Sans"/>
                <a:ea typeface="Quattrocento Sans"/>
                <a:cs typeface="Quattrocento Sans"/>
                <a:sym typeface="Quattrocento Sans"/>
              </a:rPr>
              <a:t>Can a RNN Model predict stock price and outperform traditional models?</a:t>
            </a:r>
            <a:endParaRPr sz="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d20847b29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d20847b2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which models that will be used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FFCD00"/>
              </a:buClr>
              <a:buSzPts val="1400"/>
              <a:buFont typeface="Quattrocento Sans"/>
              <a:buChar char="◉"/>
            </a:pPr>
            <a:r>
              <a:rPr lang="en" sz="1400">
                <a:solidFill>
                  <a:schemeClr val="dk1"/>
                </a:solidFill>
                <a:latin typeface="Quattrocento Sans"/>
                <a:ea typeface="Quattrocento Sans"/>
                <a:cs typeface="Quattrocento Sans"/>
                <a:sym typeface="Quattrocento Sans"/>
              </a:rPr>
              <a:t>Acquiring the Data (Yahoo Finance)</a:t>
            </a:r>
            <a:endParaRPr sz="1400">
              <a:solidFill>
                <a:schemeClr val="dk1"/>
              </a:solidFill>
              <a:latin typeface="Quattrocento Sans"/>
              <a:ea typeface="Quattrocento Sans"/>
              <a:cs typeface="Quattrocento Sans"/>
              <a:sym typeface="Quattrocento Sans"/>
            </a:endParaRPr>
          </a:p>
          <a:p>
            <a:pPr indent="-292100" lvl="1" marL="9144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Utilizing Custom Python Module</a:t>
            </a:r>
            <a:endParaRPr sz="1000">
              <a:solidFill>
                <a:schemeClr val="dk1"/>
              </a:solidFill>
              <a:latin typeface="Quattrocento Sans"/>
              <a:ea typeface="Quattrocento Sans"/>
              <a:cs typeface="Quattrocento Sans"/>
              <a:sym typeface="Quattrocento Sans"/>
            </a:endParaRPr>
          </a:p>
          <a:p>
            <a:pPr indent="-292100" lvl="1" marL="9144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The Data:</a:t>
            </a:r>
            <a:endParaRPr sz="1000">
              <a:solidFill>
                <a:schemeClr val="dk1"/>
              </a:solidFill>
              <a:latin typeface="Quattrocento Sans"/>
              <a:ea typeface="Quattrocento Sans"/>
              <a:cs typeface="Quattrocento Sans"/>
              <a:sym typeface="Quattrocento Sans"/>
            </a:endParaRPr>
          </a:p>
          <a:p>
            <a:pPr indent="-292100" lvl="2" marL="13716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Top 10 Stocks in 10 different business sectors</a:t>
            </a:r>
            <a:endParaRPr sz="10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rgbClr val="FFCD00"/>
              </a:buClr>
              <a:buSzPts val="1400"/>
              <a:buFont typeface="Quattrocento Sans"/>
              <a:buChar char="◉"/>
            </a:pPr>
            <a:r>
              <a:rPr lang="en" sz="1400">
                <a:solidFill>
                  <a:schemeClr val="dk1"/>
                </a:solidFill>
                <a:latin typeface="Quattrocento Sans"/>
                <a:ea typeface="Quattrocento Sans"/>
                <a:cs typeface="Quattrocento Sans"/>
                <a:sym typeface="Quattrocento Sans"/>
              </a:rPr>
              <a:t>Running the data through each model</a:t>
            </a:r>
            <a:endParaRPr sz="1400">
              <a:solidFill>
                <a:schemeClr val="dk1"/>
              </a:solidFill>
              <a:latin typeface="Quattrocento Sans"/>
              <a:ea typeface="Quattrocento Sans"/>
              <a:cs typeface="Quattrocento Sans"/>
              <a:sym typeface="Quattrocento Sans"/>
            </a:endParaRPr>
          </a:p>
          <a:p>
            <a:pPr indent="-317500" lvl="0" marL="457200" rtl="0" algn="l">
              <a:spcBef>
                <a:spcPts val="0"/>
              </a:spcBef>
              <a:spcAft>
                <a:spcPts val="0"/>
              </a:spcAft>
              <a:buClr>
                <a:srgbClr val="FFCD00"/>
              </a:buClr>
              <a:buSzPts val="1400"/>
              <a:buFont typeface="Quattrocento Sans"/>
              <a:buChar char="◉"/>
            </a:pPr>
            <a:r>
              <a:rPr lang="en" sz="1400">
                <a:solidFill>
                  <a:schemeClr val="dk1"/>
                </a:solidFill>
                <a:latin typeface="Quattrocento Sans"/>
                <a:ea typeface="Quattrocento Sans"/>
                <a:cs typeface="Quattrocento Sans"/>
                <a:sym typeface="Quattrocento Sans"/>
              </a:rPr>
              <a:t>For analyzing the results we’re using Accuracy Percentage for the Random Forest Model or </a:t>
            </a:r>
            <a:r>
              <a:rPr b="1" lang="en" sz="1400">
                <a:solidFill>
                  <a:schemeClr val="dk1"/>
                </a:solidFill>
                <a:latin typeface="Quattrocento Sans"/>
                <a:ea typeface="Quattrocento Sans"/>
                <a:cs typeface="Quattrocento Sans"/>
                <a:sym typeface="Quattrocento Sans"/>
              </a:rPr>
              <a:t>(</a:t>
            </a:r>
            <a:r>
              <a:rPr lang="en">
                <a:solidFill>
                  <a:schemeClr val="dk1"/>
                </a:solidFill>
                <a:latin typeface="Quattrocento Sans"/>
                <a:ea typeface="Quattrocento Sans"/>
                <a:cs typeface="Quattrocento Sans"/>
                <a:sym typeface="Quattrocento Sans"/>
              </a:rPr>
              <a:t>Mean Absolute Error) for the Other MODELs</a:t>
            </a:r>
            <a:endParaRPr b="1" sz="1400">
              <a:solidFill>
                <a:schemeClr val="dk1"/>
              </a:solidFill>
              <a:latin typeface="Quattrocento Sans"/>
              <a:ea typeface="Quattrocento Sans"/>
              <a:cs typeface="Quattrocento Sans"/>
              <a:sym typeface="Quattrocento Sans"/>
            </a:endParaRPr>
          </a:p>
          <a:p>
            <a:pPr indent="-292100" lvl="1" marL="914400" rtl="0" algn="l">
              <a:spcBef>
                <a:spcPts val="0"/>
              </a:spcBef>
              <a:spcAft>
                <a:spcPts val="0"/>
              </a:spcAft>
              <a:buClr>
                <a:srgbClr val="FFCD00"/>
              </a:buClr>
              <a:buSzPts val="1000"/>
              <a:buFont typeface="Quattrocento Sans"/>
              <a:buChar char="○"/>
            </a:pPr>
            <a:r>
              <a:rPr lang="en" sz="1000">
                <a:solidFill>
                  <a:schemeClr val="dk1"/>
                </a:solidFill>
                <a:latin typeface="Quattrocento Sans"/>
                <a:ea typeface="Quattrocento Sans"/>
                <a:cs typeface="Quattrocento Sans"/>
                <a:sym typeface="Quattrocento Sans"/>
              </a:rPr>
              <a:t>Using Apple Stock for Demo</a:t>
            </a:r>
            <a:endParaRPr sz="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d3d384df3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d3d384d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MAE or </a:t>
            </a:r>
            <a:r>
              <a:rPr lang="en">
                <a:solidFill>
                  <a:schemeClr val="dk1"/>
                </a:solidFill>
                <a:latin typeface="Quattrocento Sans"/>
                <a:ea typeface="Quattrocento Sans"/>
                <a:cs typeface="Quattrocento Sans"/>
                <a:sym typeface="Quattrocento Sans"/>
              </a:rPr>
              <a:t>Mean Absolute Error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d3d384df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d3d384d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latin typeface="Quattrocento Sans"/>
                <a:ea typeface="Quattrocento Sans"/>
                <a:cs typeface="Quattrocento Sans"/>
                <a:sym typeface="Quattrocento Sans"/>
              </a:rPr>
              <a:t>Mean Absolute Error</a:t>
            </a:r>
            <a:endParaRPr sz="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MAE measures the average magnitude of errors between predictions and actual values, and it's particularly useful when you want to know how far off, on average, your RNN model's predictions are from the true values. Lower MAE values indicate better performance, as they mean the model's predictions are closer to the actual values.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d20847b29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d20847b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we got the stock data to run through our model. </a:t>
            </a:r>
            <a:r>
              <a:rPr lang="en"/>
              <a:t>yfinance</a:t>
            </a:r>
            <a:r>
              <a:rPr lang="en"/>
              <a:t> was crucial as it is free and gave us unlimited API calls. The </a:t>
            </a:r>
            <a:r>
              <a:rPr lang="en"/>
              <a:t>only</a:t>
            </a:r>
            <a:r>
              <a:rPr lang="en"/>
              <a:t> downside is the data is limited to daily stock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function we created here was </a:t>
            </a:r>
            <a:r>
              <a:rPr lang="en"/>
              <a:t>essential a quality of life addition to the project so we could just adjust the stock price ticker and the number of days and easily pull the information needed.</a:t>
            </a:r>
            <a:endParaRPr/>
          </a:p>
          <a:p>
            <a:pPr indent="0" lvl="0" marL="0" rtl="0" algn="l">
              <a:spcBef>
                <a:spcPts val="0"/>
              </a:spcBef>
              <a:spcAft>
                <a:spcPts val="0"/>
              </a:spcAft>
              <a:buNone/>
            </a:pPr>
            <a:r>
              <a:rPr lang="en"/>
              <a:t>The </a:t>
            </a:r>
            <a:r>
              <a:rPr lang="en"/>
              <a:t>function</a:t>
            </a:r>
            <a:r>
              <a:rPr lang="en"/>
              <a:t> works by taking the stock ticker (from the </a:t>
            </a:r>
            <a:r>
              <a:rPr lang="en"/>
              <a:t>yfinance stock tickers), the length of time we want to cover (# of days), and creates a csv for the data to be stored and accessed later for passing through the models.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d20847b2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d20847b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model- an ensemble learning method that combines the predictions of multiple decision trees to make more accurate and robust predictions. It is used for both classification and regression tasks.</a:t>
            </a:r>
            <a:endParaRPr/>
          </a:p>
          <a:p>
            <a:pPr indent="0" lvl="0" marL="0" rtl="0" algn="l">
              <a:spcBef>
                <a:spcPts val="600"/>
              </a:spcBef>
              <a:spcAft>
                <a:spcPts val="0"/>
              </a:spcAft>
              <a:buNone/>
            </a:pPr>
            <a:r>
              <a:rPr lang="en" sz="1300">
                <a:solidFill>
                  <a:schemeClr val="dk1"/>
                </a:solidFill>
                <a:latin typeface="Quattrocento Sans"/>
                <a:ea typeface="Quattrocento Sans"/>
                <a:cs typeface="Quattrocento Sans"/>
                <a:sym typeface="Quattrocento Sans"/>
              </a:rPr>
              <a:t>Here we are u</a:t>
            </a:r>
            <a:r>
              <a:rPr lang="en" sz="1300">
                <a:solidFill>
                  <a:schemeClr val="dk1"/>
                </a:solidFill>
                <a:latin typeface="Quattrocento Sans"/>
                <a:ea typeface="Quattrocento Sans"/>
                <a:cs typeface="Quattrocento Sans"/>
                <a:sym typeface="Quattrocento Sans"/>
              </a:rPr>
              <a:t>sing it as an alternative to machine learning and as a simple baseline to see if machine learning is better.</a:t>
            </a:r>
            <a:endParaRPr sz="100"/>
          </a:p>
          <a:p>
            <a:pPr indent="0" lvl="0" marL="0" rtl="0" algn="l">
              <a:spcBef>
                <a:spcPts val="0"/>
              </a:spcBef>
              <a:spcAft>
                <a:spcPts val="0"/>
              </a:spcAft>
              <a:buNone/>
            </a:pPr>
            <a:r>
              <a:t/>
            </a:r>
            <a:endParaRPr/>
          </a:p>
          <a:p>
            <a:pPr indent="0" lvl="0" marL="0" rtl="0" algn="l">
              <a:spcBef>
                <a:spcPts val="0"/>
              </a:spcBef>
              <a:spcAft>
                <a:spcPts val="0"/>
              </a:spcAft>
              <a:buNone/>
            </a:pPr>
            <a:r>
              <a:rPr lang="en"/>
              <a:t>If the Random Forest model works then theres no need to use the machine learning approach.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H23-HsCyiW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25" y="1944275"/>
            <a:ext cx="6853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chemeClr val="accent1"/>
                </a:highlight>
              </a:rPr>
              <a:t>RNN</a:t>
            </a:r>
            <a:r>
              <a:rPr lang="en"/>
              <a:t> </a:t>
            </a:r>
            <a:r>
              <a:rPr lang="en"/>
              <a:t>Stock Price Prediction</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nvSpPr>
        <p:spPr>
          <a:xfrm>
            <a:off x="996625" y="2985225"/>
            <a:ext cx="95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Lora"/>
                <a:ea typeface="Lora"/>
                <a:cs typeface="Lora"/>
                <a:sym typeface="Lora"/>
              </a:rPr>
              <a:t>Logan Roach </a:t>
            </a:r>
            <a:r>
              <a:rPr b="1" lang="en" sz="1800">
                <a:solidFill>
                  <a:schemeClr val="dk1"/>
                </a:solidFill>
                <a:highlight>
                  <a:schemeClr val="accent1"/>
                </a:highlight>
                <a:latin typeface="Lora"/>
                <a:ea typeface="Lora"/>
                <a:cs typeface="Lora"/>
                <a:sym typeface="Lora"/>
              </a:rPr>
              <a:t>&amp;</a:t>
            </a:r>
            <a:r>
              <a:rPr b="1" lang="en" sz="1800">
                <a:solidFill>
                  <a:schemeClr val="dk1"/>
                </a:solidFill>
                <a:latin typeface="Lora"/>
                <a:ea typeface="Lora"/>
                <a:cs typeface="Lora"/>
                <a:sym typeface="Lora"/>
              </a:rPr>
              <a:t> Brandon Liunoras</a:t>
            </a:r>
            <a:endParaRPr b="1" sz="1800">
              <a:solidFill>
                <a:schemeClr val="dk1"/>
              </a:solidFill>
              <a:latin typeface="Lora"/>
              <a:ea typeface="Lora"/>
              <a:cs typeface="Lora"/>
              <a:sym typeface="Lora"/>
            </a:endParaRPr>
          </a:p>
        </p:txBody>
      </p:sp>
      <p:sp>
        <p:nvSpPr>
          <p:cNvPr id="82" name="Google Shape;82;p12"/>
          <p:cNvSpPr txBox="1"/>
          <p:nvPr/>
        </p:nvSpPr>
        <p:spPr>
          <a:xfrm>
            <a:off x="0" y="4789500"/>
            <a:ext cx="959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Lora"/>
                <a:ea typeface="Lora"/>
                <a:cs typeface="Lora"/>
                <a:sym typeface="Lora"/>
              </a:rPr>
              <a:t>Youtube Link: </a:t>
            </a:r>
            <a:r>
              <a:rPr b="1" lang="en" sz="1100" u="sng">
                <a:solidFill>
                  <a:schemeClr val="dk1"/>
                </a:solidFill>
                <a:highlight>
                  <a:schemeClr val="accent1"/>
                </a:highlight>
                <a:latin typeface="Lora"/>
                <a:ea typeface="Lora"/>
                <a:cs typeface="Lora"/>
                <a:sym typeface="Lora"/>
                <a:hlinkClick r:id="rId3">
                  <a:extLst>
                    <a:ext uri="{A12FA001-AC4F-418D-AE19-62706E023703}">
                      <ahyp:hlinkClr val="tx"/>
                    </a:ext>
                  </a:extLst>
                </a:hlinkClick>
              </a:rPr>
              <a:t>https://youtu.be/H23-HsCyiW0</a:t>
            </a:r>
            <a:r>
              <a:rPr b="1" lang="en" sz="1100">
                <a:solidFill>
                  <a:schemeClr val="dk1"/>
                </a:solidFill>
                <a:highlight>
                  <a:schemeClr val="accent1"/>
                </a:highlight>
                <a:latin typeface="Lora"/>
                <a:ea typeface="Lora"/>
                <a:cs typeface="Lora"/>
                <a:sym typeface="Lora"/>
              </a:rPr>
              <a:t> </a:t>
            </a:r>
            <a:endParaRPr b="1" sz="1100">
              <a:solidFill>
                <a:schemeClr val="dk1"/>
              </a:solidFill>
              <a:highlight>
                <a:schemeClr val="accent1"/>
              </a:highlight>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Simple Model</a:t>
            </a:r>
            <a:endParaRPr>
              <a:highlight>
                <a:schemeClr val="accent1"/>
              </a:highlight>
            </a:endParaRPr>
          </a:p>
        </p:txBody>
      </p:sp>
      <p:sp>
        <p:nvSpPr>
          <p:cNvPr id="179" name="Google Shape;179;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1"/>
          <p:cNvPicPr preferRelativeResize="0"/>
          <p:nvPr/>
        </p:nvPicPr>
        <p:blipFill>
          <a:blip r:embed="rId3">
            <a:alphaModFix/>
          </a:blip>
          <a:stretch>
            <a:fillRect/>
          </a:stretch>
        </p:blipFill>
        <p:spPr>
          <a:xfrm>
            <a:off x="5016950" y="1381937"/>
            <a:ext cx="3644399" cy="3506987"/>
          </a:xfrm>
          <a:prstGeom prst="rect">
            <a:avLst/>
          </a:prstGeom>
          <a:noFill/>
          <a:ln>
            <a:noFill/>
          </a:ln>
        </p:spPr>
      </p:pic>
      <p:sp>
        <p:nvSpPr>
          <p:cNvPr id="181" name="Google Shape;181;p21"/>
          <p:cNvSpPr txBox="1"/>
          <p:nvPr>
            <p:ph idx="1" type="body"/>
          </p:nvPr>
        </p:nvSpPr>
        <p:spPr>
          <a:xfrm>
            <a:off x="609350" y="1616475"/>
            <a:ext cx="38784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Uses Relu</a:t>
            </a:r>
            <a:endParaRPr/>
          </a:p>
          <a:p>
            <a:pPr indent="-381000" lvl="0" marL="457200" rtl="0" algn="l">
              <a:spcBef>
                <a:spcPts val="0"/>
              </a:spcBef>
              <a:spcAft>
                <a:spcPts val="0"/>
              </a:spcAft>
              <a:buClr>
                <a:schemeClr val="accent1"/>
              </a:buClr>
              <a:buSzPts val="2400"/>
              <a:buChar char="◉"/>
            </a:pPr>
            <a:r>
              <a:rPr lang="en"/>
              <a:t>16 Dense Layers</a:t>
            </a:r>
            <a:endParaRPr/>
          </a:p>
          <a:p>
            <a:pPr indent="-381000" lvl="0" marL="457200" rtl="0" algn="l">
              <a:spcBef>
                <a:spcPts val="0"/>
              </a:spcBef>
              <a:spcAft>
                <a:spcPts val="0"/>
              </a:spcAft>
              <a:buClr>
                <a:schemeClr val="accent1"/>
              </a:buClr>
              <a:buSzPts val="2400"/>
              <a:buChar char="◉"/>
            </a:pPr>
            <a:r>
              <a:rPr lang="en"/>
              <a:t>Can be tweaked and use different types of activations</a:t>
            </a:r>
            <a:endParaRPr/>
          </a:p>
          <a:p>
            <a:pPr indent="0" lvl="0" marL="0" rtl="0" algn="l">
              <a:spcBef>
                <a:spcPts val="600"/>
              </a:spcBef>
              <a:spcAft>
                <a:spcPts val="0"/>
              </a:spcAft>
              <a:buNone/>
            </a:pPr>
            <a:r>
              <a:t/>
            </a:r>
            <a:endParaRPr/>
          </a:p>
        </p:txBody>
      </p:sp>
      <p:grpSp>
        <p:nvGrpSpPr>
          <p:cNvPr id="182" name="Google Shape;182;p21"/>
          <p:cNvGrpSpPr/>
          <p:nvPr/>
        </p:nvGrpSpPr>
        <p:grpSpPr>
          <a:xfrm>
            <a:off x="889984" y="1007708"/>
            <a:ext cx="270226" cy="238344"/>
            <a:chOff x="5247525" y="3007275"/>
            <a:chExt cx="517575" cy="456510"/>
          </a:xfrm>
        </p:grpSpPr>
        <p:sp>
          <p:nvSpPr>
            <p:cNvPr id="183" name="Google Shape;183;p2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LSTM</a:t>
            </a:r>
            <a:endParaRPr>
              <a:highlight>
                <a:schemeClr val="accent1"/>
              </a:highlight>
            </a:endParaRPr>
          </a:p>
        </p:txBody>
      </p:sp>
      <p:sp>
        <p:nvSpPr>
          <p:cNvPr id="190" name="Google Shape;190;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1" name="Google Shape;191;p22"/>
          <p:cNvGrpSpPr/>
          <p:nvPr/>
        </p:nvGrpSpPr>
        <p:grpSpPr>
          <a:xfrm>
            <a:off x="889984" y="1007708"/>
            <a:ext cx="270226" cy="238344"/>
            <a:chOff x="5247525" y="3007275"/>
            <a:chExt cx="517575" cy="456510"/>
          </a:xfrm>
        </p:grpSpPr>
        <p:sp>
          <p:nvSpPr>
            <p:cNvPr id="192" name="Google Shape;192;p2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2"/>
          <p:cNvSpPr txBox="1"/>
          <p:nvPr>
            <p:ph idx="1" type="body"/>
          </p:nvPr>
        </p:nvSpPr>
        <p:spPr>
          <a:xfrm>
            <a:off x="5369625" y="1837900"/>
            <a:ext cx="38784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Classic LSTM</a:t>
            </a:r>
            <a:endParaRPr/>
          </a:p>
          <a:p>
            <a:pPr indent="-381000" lvl="0" marL="457200" rtl="0" algn="l">
              <a:spcBef>
                <a:spcPts val="0"/>
              </a:spcBef>
              <a:spcAft>
                <a:spcPts val="0"/>
              </a:spcAft>
              <a:buClr>
                <a:schemeClr val="accent1"/>
              </a:buClr>
              <a:buSzPts val="2400"/>
              <a:buChar char="◉"/>
            </a:pPr>
            <a:r>
              <a:rPr lang="en"/>
              <a:t>Complex Architecture</a:t>
            </a:r>
            <a:endParaRPr/>
          </a:p>
          <a:p>
            <a:pPr indent="-381000" lvl="0" marL="457200" rtl="0" algn="l">
              <a:spcBef>
                <a:spcPts val="0"/>
              </a:spcBef>
              <a:spcAft>
                <a:spcPts val="0"/>
              </a:spcAft>
              <a:buClr>
                <a:schemeClr val="accent1"/>
              </a:buClr>
              <a:buSzPts val="2400"/>
              <a:buChar char="◉"/>
            </a:pPr>
            <a:r>
              <a:rPr lang="en"/>
              <a:t>No Attention</a:t>
            </a:r>
            <a:endParaRPr/>
          </a:p>
          <a:p>
            <a:pPr indent="-381000" lvl="0" marL="457200" rtl="0" algn="l">
              <a:spcBef>
                <a:spcPts val="0"/>
              </a:spcBef>
              <a:spcAft>
                <a:spcPts val="0"/>
              </a:spcAft>
              <a:buClr>
                <a:schemeClr val="accent1"/>
              </a:buClr>
              <a:buSzPts val="2400"/>
              <a:buChar char="◉"/>
            </a:pPr>
            <a:r>
              <a:rPr lang="en"/>
              <a:t>3 Gates of Info Flow</a:t>
            </a:r>
            <a:endParaRPr/>
          </a:p>
          <a:p>
            <a:pPr indent="-381000" lvl="0" marL="457200" rtl="0" algn="l">
              <a:spcBef>
                <a:spcPts val="0"/>
              </a:spcBef>
              <a:spcAft>
                <a:spcPts val="0"/>
              </a:spcAft>
              <a:buClr>
                <a:schemeClr val="accent1"/>
              </a:buClr>
              <a:buSzPts val="2400"/>
              <a:buChar char="◉"/>
            </a:pPr>
            <a:r>
              <a:rPr lang="en"/>
              <a:t>Utilizes 128x64x64</a:t>
            </a:r>
            <a:endParaRPr/>
          </a:p>
          <a:p>
            <a:pPr indent="-355600" lvl="1" marL="914400" rtl="0" algn="l">
              <a:spcBef>
                <a:spcPts val="0"/>
              </a:spcBef>
              <a:spcAft>
                <a:spcPts val="0"/>
              </a:spcAft>
              <a:buSzPts val="2000"/>
              <a:buChar char="○"/>
            </a:pPr>
            <a:r>
              <a:rPr lang="en"/>
              <a:t>3 Input</a:t>
            </a:r>
            <a:endParaRPr/>
          </a:p>
          <a:p>
            <a:pPr indent="-355600" lvl="1" marL="914400" rtl="0" algn="l">
              <a:spcBef>
                <a:spcPts val="0"/>
              </a:spcBef>
              <a:spcAft>
                <a:spcPts val="0"/>
              </a:spcAft>
              <a:buSzPts val="2000"/>
              <a:buChar char="○"/>
            </a:pPr>
            <a:r>
              <a:rPr lang="en"/>
              <a:t>1 Output</a:t>
            </a:r>
            <a:endParaRPr/>
          </a:p>
          <a:p>
            <a:pPr indent="0" lvl="0" marL="0" rtl="0" algn="l">
              <a:spcBef>
                <a:spcPts val="600"/>
              </a:spcBef>
              <a:spcAft>
                <a:spcPts val="0"/>
              </a:spcAft>
              <a:buNone/>
            </a:pPr>
            <a:r>
              <a:t/>
            </a:r>
            <a:endParaRPr/>
          </a:p>
        </p:txBody>
      </p:sp>
      <p:pic>
        <p:nvPicPr>
          <p:cNvPr id="195" name="Google Shape;195;p22"/>
          <p:cNvPicPr preferRelativeResize="0"/>
          <p:nvPr/>
        </p:nvPicPr>
        <p:blipFill>
          <a:blip r:embed="rId3">
            <a:alphaModFix/>
          </a:blip>
          <a:stretch>
            <a:fillRect/>
          </a:stretch>
        </p:blipFill>
        <p:spPr>
          <a:xfrm>
            <a:off x="152400" y="1484112"/>
            <a:ext cx="4942726" cy="25481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GRU</a:t>
            </a:r>
            <a:endParaRPr>
              <a:highlight>
                <a:schemeClr val="accent1"/>
              </a:highlight>
            </a:endParaRPr>
          </a:p>
        </p:txBody>
      </p:sp>
      <p:sp>
        <p:nvSpPr>
          <p:cNvPr id="201" name="Google Shape;201;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2" name="Google Shape;202;p23"/>
          <p:cNvGrpSpPr/>
          <p:nvPr/>
        </p:nvGrpSpPr>
        <p:grpSpPr>
          <a:xfrm>
            <a:off x="889984" y="1007708"/>
            <a:ext cx="270226" cy="238344"/>
            <a:chOff x="5247525" y="3007275"/>
            <a:chExt cx="517575" cy="456510"/>
          </a:xfrm>
        </p:grpSpPr>
        <p:sp>
          <p:nvSpPr>
            <p:cNvPr id="203" name="Google Shape;203;p2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3"/>
          <p:cNvSpPr txBox="1"/>
          <p:nvPr>
            <p:ph idx="1" type="body"/>
          </p:nvPr>
        </p:nvSpPr>
        <p:spPr>
          <a:xfrm>
            <a:off x="5645925" y="1433900"/>
            <a:ext cx="3554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Gated Recurrent</a:t>
            </a:r>
            <a:endParaRPr/>
          </a:p>
          <a:p>
            <a:pPr indent="-381000" lvl="0" marL="457200" rtl="0" algn="l">
              <a:spcBef>
                <a:spcPts val="0"/>
              </a:spcBef>
              <a:spcAft>
                <a:spcPts val="0"/>
              </a:spcAft>
              <a:buClr>
                <a:schemeClr val="accent1"/>
              </a:buClr>
              <a:buSzPts val="2400"/>
              <a:buChar char="◉"/>
            </a:pPr>
            <a:r>
              <a:rPr lang="en"/>
              <a:t>Simpler Architecture than LSTM</a:t>
            </a:r>
            <a:endParaRPr/>
          </a:p>
          <a:p>
            <a:pPr indent="-381000" lvl="0" marL="457200" rtl="0" algn="l">
              <a:spcBef>
                <a:spcPts val="0"/>
              </a:spcBef>
              <a:spcAft>
                <a:spcPts val="0"/>
              </a:spcAft>
              <a:buClr>
                <a:schemeClr val="accent1"/>
              </a:buClr>
              <a:buSzPts val="2400"/>
              <a:buChar char="◉"/>
            </a:pPr>
            <a:r>
              <a:rPr lang="en"/>
              <a:t>More Efficient</a:t>
            </a:r>
            <a:endParaRPr/>
          </a:p>
          <a:p>
            <a:pPr indent="-381000" lvl="0" marL="457200" rtl="0" algn="l">
              <a:spcBef>
                <a:spcPts val="0"/>
              </a:spcBef>
              <a:spcAft>
                <a:spcPts val="0"/>
              </a:spcAft>
              <a:buClr>
                <a:schemeClr val="accent1"/>
              </a:buClr>
              <a:buSzPts val="2400"/>
              <a:buChar char="◉"/>
            </a:pPr>
            <a:r>
              <a:rPr lang="en"/>
              <a:t>2 Gates of Info Flow</a:t>
            </a:r>
            <a:endParaRPr/>
          </a:p>
          <a:p>
            <a:pPr indent="-381000" lvl="0" marL="457200" rtl="0" algn="l">
              <a:spcBef>
                <a:spcPts val="0"/>
              </a:spcBef>
              <a:spcAft>
                <a:spcPts val="0"/>
              </a:spcAft>
              <a:buClr>
                <a:schemeClr val="accent1"/>
              </a:buClr>
              <a:buSzPts val="2400"/>
              <a:buChar char="◉"/>
            </a:pPr>
            <a:r>
              <a:rPr lang="en"/>
              <a:t>Utilizes 128x64x64</a:t>
            </a:r>
            <a:endParaRPr/>
          </a:p>
          <a:p>
            <a:pPr indent="-355600" lvl="1" marL="914400" rtl="0" algn="l">
              <a:spcBef>
                <a:spcPts val="0"/>
              </a:spcBef>
              <a:spcAft>
                <a:spcPts val="0"/>
              </a:spcAft>
              <a:buClr>
                <a:schemeClr val="accent1"/>
              </a:buClr>
              <a:buSzPts val="2000"/>
              <a:buChar char="○"/>
            </a:pPr>
            <a:r>
              <a:rPr lang="en"/>
              <a:t>3 Input</a:t>
            </a:r>
            <a:endParaRPr/>
          </a:p>
          <a:p>
            <a:pPr indent="-355600" lvl="1" marL="914400" rtl="0" algn="l">
              <a:spcBef>
                <a:spcPts val="0"/>
              </a:spcBef>
              <a:spcAft>
                <a:spcPts val="0"/>
              </a:spcAft>
              <a:buClr>
                <a:schemeClr val="accent1"/>
              </a:buClr>
              <a:buSzPts val="2000"/>
              <a:buChar char="○"/>
            </a:pPr>
            <a:r>
              <a:rPr lang="en"/>
              <a:t>1 Output</a:t>
            </a:r>
            <a:endParaRPr/>
          </a:p>
          <a:p>
            <a:pPr indent="0" lvl="0" marL="0" rtl="0" algn="l">
              <a:spcBef>
                <a:spcPts val="600"/>
              </a:spcBef>
              <a:spcAft>
                <a:spcPts val="0"/>
              </a:spcAft>
              <a:buNone/>
            </a:pPr>
            <a:r>
              <a:t/>
            </a:r>
            <a:endParaRPr/>
          </a:p>
        </p:txBody>
      </p:sp>
      <p:pic>
        <p:nvPicPr>
          <p:cNvPr id="206" name="Google Shape;206;p23"/>
          <p:cNvPicPr preferRelativeResize="0"/>
          <p:nvPr/>
        </p:nvPicPr>
        <p:blipFill>
          <a:blip r:embed="rId3">
            <a:alphaModFix/>
          </a:blip>
          <a:stretch>
            <a:fillRect/>
          </a:stretch>
        </p:blipFill>
        <p:spPr>
          <a:xfrm>
            <a:off x="152400" y="1484112"/>
            <a:ext cx="4942725" cy="25281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highlight>
                  <a:schemeClr val="dk1"/>
                </a:highlight>
              </a:rPr>
              <a:t>Accuracies</a:t>
            </a:r>
            <a:r>
              <a:rPr lang="en"/>
              <a:t> </a:t>
            </a:r>
            <a:r>
              <a:rPr lang="en">
                <a:highlight>
                  <a:schemeClr val="accent1"/>
                </a:highlight>
              </a:rPr>
              <a:t>Table</a:t>
            </a:r>
            <a:endParaRPr>
              <a:highlight>
                <a:schemeClr val="accent1"/>
              </a:highlight>
            </a:endParaRPr>
          </a:p>
        </p:txBody>
      </p:sp>
      <p:sp>
        <p:nvSpPr>
          <p:cNvPr id="212" name="Google Shape;212;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3" name="Google Shape;213;p24"/>
          <p:cNvGraphicFramePr/>
          <p:nvPr/>
        </p:nvGraphicFramePr>
        <p:xfrm>
          <a:off x="559475" y="1707325"/>
          <a:ext cx="3000000" cy="3000000"/>
        </p:xfrm>
        <a:graphic>
          <a:graphicData uri="http://schemas.openxmlformats.org/drawingml/2006/table">
            <a:tbl>
              <a:tblPr>
                <a:noFill/>
                <a:tableStyleId>{86775C43-2A56-4101-943B-7563DD11FDF1}</a:tableStyleId>
              </a:tblPr>
              <a:tblGrid>
                <a:gridCol w="1607700"/>
                <a:gridCol w="1607700"/>
                <a:gridCol w="1607700"/>
                <a:gridCol w="1607700"/>
                <a:gridCol w="1607700"/>
              </a:tblGrid>
              <a:tr h="167525">
                <a:tc>
                  <a:txBody>
                    <a:bodyPr/>
                    <a:lstStyle/>
                    <a:p>
                      <a:pPr indent="0" lvl="0" marL="0" rtl="0" algn="ctr">
                        <a:spcBef>
                          <a:spcPts val="0"/>
                        </a:spcBef>
                        <a:spcAft>
                          <a:spcPts val="0"/>
                        </a:spcAft>
                        <a:buNone/>
                      </a:pPr>
                      <a:r>
                        <a:rPr lang="en" sz="1100"/>
                        <a:t>Stock (Ticker)</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Random Forest (%)</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Simple</a:t>
                      </a:r>
                      <a:r>
                        <a:rPr lang="en" sz="1100"/>
                        <a:t> (MAE)</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LSTM (MAE)</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GRU (MAE)</a:t>
                      </a:r>
                      <a:endParaRPr sz="1100"/>
                    </a:p>
                  </a:txBody>
                  <a:tcPr marT="63500" marB="63500" marR="63500" marL="63500">
                    <a:solidFill>
                      <a:schemeClr val="accent1"/>
                    </a:solidFill>
                  </a:tcPr>
                </a:tc>
              </a:tr>
              <a:tr h="263775">
                <a:tc>
                  <a:txBody>
                    <a:bodyPr/>
                    <a:lstStyle/>
                    <a:p>
                      <a:pPr indent="0" lvl="0" marL="0" rtl="0" algn="ctr">
                        <a:spcBef>
                          <a:spcPts val="0"/>
                        </a:spcBef>
                        <a:spcAft>
                          <a:spcPts val="0"/>
                        </a:spcAft>
                        <a:buNone/>
                      </a:pPr>
                      <a:r>
                        <a:rPr lang="en" sz="1100"/>
                        <a:t>Apple (AAPL)</a:t>
                      </a:r>
                      <a:endParaRPr sz="1100"/>
                    </a:p>
                  </a:txBody>
                  <a:tcPr marT="63500" marB="63500" marR="63500" marL="63500">
                    <a:solidFill>
                      <a:srgbClr val="C9DAF8"/>
                    </a:solidFill>
                  </a:tcPr>
                </a:tc>
                <a:tc>
                  <a:txBody>
                    <a:bodyPr/>
                    <a:lstStyle/>
                    <a:p>
                      <a:pPr indent="0" lvl="0" marL="0" rtl="0" algn="ctr">
                        <a:spcBef>
                          <a:spcPts val="0"/>
                        </a:spcBef>
                        <a:spcAft>
                          <a:spcPts val="0"/>
                        </a:spcAft>
                        <a:buNone/>
                      </a:pPr>
                      <a:r>
                        <a:rPr lang="en" sz="1100">
                          <a:highlight>
                            <a:srgbClr val="FFFFFF"/>
                          </a:highlight>
                        </a:rPr>
                        <a:t>0.531 or 53.1%</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9.32</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lnSpc>
                          <a:spcPct val="115000"/>
                        </a:lnSpc>
                        <a:spcBef>
                          <a:spcPts val="0"/>
                        </a:spcBef>
                        <a:spcAft>
                          <a:spcPts val="0"/>
                        </a:spcAft>
                        <a:buNone/>
                      </a:pPr>
                      <a:r>
                        <a:rPr lang="en" sz="1100">
                          <a:solidFill>
                            <a:schemeClr val="dk1"/>
                          </a:solidFill>
                          <a:highlight>
                            <a:srgbClr val="FFFFFF"/>
                          </a:highlight>
                        </a:rPr>
                        <a:t>3.492 </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5.4868</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263775">
                <a:tc>
                  <a:txBody>
                    <a:bodyPr/>
                    <a:lstStyle/>
                    <a:p>
                      <a:pPr indent="0" lvl="0" marL="0" rtl="0" algn="ctr">
                        <a:spcBef>
                          <a:spcPts val="0"/>
                        </a:spcBef>
                        <a:spcAft>
                          <a:spcPts val="0"/>
                        </a:spcAft>
                        <a:buNone/>
                      </a:pPr>
                      <a:r>
                        <a:rPr lang="en" sz="1100"/>
                        <a:t>Sherwin Williams (SHW)</a:t>
                      </a:r>
                      <a:endParaRPr sz="1100"/>
                    </a:p>
                  </a:txBody>
                  <a:tcPr marT="63500" marB="63500" marR="63500" marL="63500">
                    <a:solidFill>
                      <a:srgbClr val="C9DAF8"/>
                    </a:solidFill>
                  </a:tcPr>
                </a:tc>
                <a:tc>
                  <a:txBody>
                    <a:bodyPr/>
                    <a:lstStyle/>
                    <a:p>
                      <a:pPr indent="0" lvl="0" marL="0" rtl="0" algn="ctr">
                        <a:spcBef>
                          <a:spcPts val="0"/>
                        </a:spcBef>
                        <a:spcAft>
                          <a:spcPts val="0"/>
                        </a:spcAft>
                        <a:buNone/>
                      </a:pPr>
                      <a:r>
                        <a:rPr lang="en" sz="1100">
                          <a:highlight>
                            <a:srgbClr val="FFFFFF"/>
                          </a:highlight>
                        </a:rPr>
                        <a:t>0.516 or 51.6%</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16.62</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3.308</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4.3750</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263775">
                <a:tc>
                  <a:txBody>
                    <a:bodyPr/>
                    <a:lstStyle/>
                    <a:p>
                      <a:pPr indent="0" lvl="0" marL="0" rtl="0" algn="ctr">
                        <a:spcBef>
                          <a:spcPts val="0"/>
                        </a:spcBef>
                        <a:spcAft>
                          <a:spcPts val="0"/>
                        </a:spcAft>
                        <a:buNone/>
                      </a:pPr>
                      <a:r>
                        <a:rPr lang="en" sz="1100"/>
                        <a:t>UPS (UPS)</a:t>
                      </a:r>
                      <a:endParaRPr sz="1100"/>
                    </a:p>
                  </a:txBody>
                  <a:tcPr marT="63500" marB="63500" marR="63500" marL="63500">
                    <a:solidFill>
                      <a:srgbClr val="C9DAF8"/>
                    </a:solidFill>
                  </a:tcPr>
                </a:tc>
                <a:tc>
                  <a:txBody>
                    <a:bodyPr/>
                    <a:lstStyle/>
                    <a:p>
                      <a:pPr indent="0" lvl="0" marL="0" rtl="0" algn="ctr">
                        <a:spcBef>
                          <a:spcPts val="0"/>
                        </a:spcBef>
                        <a:spcAft>
                          <a:spcPts val="0"/>
                        </a:spcAft>
                        <a:buNone/>
                      </a:pPr>
                      <a:r>
                        <a:rPr lang="en" sz="1100">
                          <a:highlight>
                            <a:srgbClr val="FFFFFF"/>
                          </a:highlight>
                        </a:rPr>
                        <a:t>0.513 or 51.3%</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c>
                  <a:txBody>
                    <a:bodyPr/>
                    <a:lstStyle/>
                    <a:p>
                      <a:pPr indent="0" lvl="0" marL="0" rtl="0" algn="ctr">
                        <a:spcBef>
                          <a:spcPts val="0"/>
                        </a:spcBef>
                        <a:spcAft>
                          <a:spcPts val="0"/>
                        </a:spcAft>
                        <a:buNone/>
                      </a:pPr>
                      <a:r>
                        <a:rPr lang="en" sz="1100">
                          <a:highlight>
                            <a:srgbClr val="FFFFFF"/>
                          </a:highlight>
                        </a:rPr>
                        <a:t>36.08</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5.943</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2.8692</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263775">
                <a:tc>
                  <a:txBody>
                    <a:bodyPr/>
                    <a:lstStyle/>
                    <a:p>
                      <a:pPr indent="0" lvl="0" marL="0" rtl="0" algn="ctr">
                        <a:spcBef>
                          <a:spcPts val="0"/>
                        </a:spcBef>
                        <a:spcAft>
                          <a:spcPts val="0"/>
                        </a:spcAft>
                        <a:buNone/>
                      </a:pPr>
                      <a:r>
                        <a:rPr lang="en" sz="1100"/>
                        <a:t>Duke Energy (DUK)</a:t>
                      </a:r>
                      <a:endParaRPr sz="1100"/>
                    </a:p>
                  </a:txBody>
                  <a:tcPr marT="63500" marB="63500" marR="63500" marL="63500">
                    <a:solidFill>
                      <a:srgbClr val="C9DAF8"/>
                    </a:solidFill>
                  </a:tcPr>
                </a:tc>
                <a:tc>
                  <a:txBody>
                    <a:bodyPr/>
                    <a:lstStyle/>
                    <a:p>
                      <a:pPr indent="0" lvl="0" marL="0" rtl="0" algn="ctr">
                        <a:spcBef>
                          <a:spcPts val="0"/>
                        </a:spcBef>
                        <a:spcAft>
                          <a:spcPts val="0"/>
                        </a:spcAft>
                        <a:buNone/>
                      </a:pPr>
                      <a:r>
                        <a:rPr lang="en" sz="1100"/>
                        <a:t>0.533 or 53.3%</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50.60</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0.889</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0.8377</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263775">
                <a:tc>
                  <a:txBody>
                    <a:bodyPr/>
                    <a:lstStyle/>
                    <a:p>
                      <a:pPr indent="0" lvl="0" marL="0" rtl="0" algn="ctr">
                        <a:spcBef>
                          <a:spcPts val="0"/>
                        </a:spcBef>
                        <a:spcAft>
                          <a:spcPts val="0"/>
                        </a:spcAft>
                        <a:buNone/>
                      </a:pPr>
                      <a:r>
                        <a:rPr lang="en" sz="1100"/>
                        <a:t>Unitedhealth</a:t>
                      </a:r>
                      <a:r>
                        <a:rPr lang="en" sz="1100"/>
                        <a:t> Group (UNH)</a:t>
                      </a:r>
                      <a:endParaRPr sz="1100"/>
                    </a:p>
                  </a:txBody>
                  <a:tcPr marT="63500" marB="63500" marR="63500" marL="63500">
                    <a:solidFill>
                      <a:srgbClr val="C9DAF8"/>
                    </a:solidFill>
                  </a:tcPr>
                </a:tc>
                <a:tc>
                  <a:txBody>
                    <a:bodyPr/>
                    <a:lstStyle/>
                    <a:p>
                      <a:pPr indent="0" lvl="0" marL="0" rtl="0" algn="ctr">
                        <a:spcBef>
                          <a:spcPts val="0"/>
                        </a:spcBef>
                        <a:spcAft>
                          <a:spcPts val="0"/>
                        </a:spcAft>
                        <a:buNone/>
                      </a:pPr>
                      <a:r>
                        <a:rPr lang="en" sz="1100">
                          <a:highlight>
                            <a:srgbClr val="FFFFFF"/>
                          </a:highlight>
                        </a:rPr>
                        <a:t>0.54 or 54%</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t>54.79</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4.508</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0.8260</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bl>
          </a:graphicData>
        </a:graphic>
      </p:graphicFrame>
      <p:grpSp>
        <p:nvGrpSpPr>
          <p:cNvPr id="214" name="Google Shape;214;p24"/>
          <p:cNvGrpSpPr/>
          <p:nvPr/>
        </p:nvGrpSpPr>
        <p:grpSpPr>
          <a:xfrm>
            <a:off x="910597" y="993375"/>
            <a:ext cx="213397" cy="338325"/>
            <a:chOff x="6718575" y="2318625"/>
            <a:chExt cx="256950" cy="407375"/>
          </a:xfrm>
        </p:grpSpPr>
        <p:sp>
          <p:nvSpPr>
            <p:cNvPr id="215" name="Google Shape;215;p2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highlight>
                  <a:schemeClr val="dk1"/>
                </a:highlight>
              </a:rPr>
              <a:t>Accuracies</a:t>
            </a:r>
            <a:r>
              <a:rPr lang="en"/>
              <a:t> </a:t>
            </a:r>
            <a:r>
              <a:rPr lang="en">
                <a:highlight>
                  <a:schemeClr val="accent1"/>
                </a:highlight>
              </a:rPr>
              <a:t>Table Continued</a:t>
            </a:r>
            <a:endParaRPr>
              <a:highlight>
                <a:schemeClr val="accent1"/>
              </a:highlight>
            </a:endParaRPr>
          </a:p>
        </p:txBody>
      </p:sp>
      <p:sp>
        <p:nvSpPr>
          <p:cNvPr id="228" name="Google Shape;228;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9" name="Google Shape;229;p25"/>
          <p:cNvGraphicFramePr/>
          <p:nvPr/>
        </p:nvGraphicFramePr>
        <p:xfrm>
          <a:off x="484525" y="1565425"/>
          <a:ext cx="3000000" cy="3000000"/>
        </p:xfrm>
        <a:graphic>
          <a:graphicData uri="http://schemas.openxmlformats.org/drawingml/2006/table">
            <a:tbl>
              <a:tblPr>
                <a:noFill/>
                <a:tableStyleId>{86775C43-2A56-4101-943B-7563DD11FDF1}</a:tableStyleId>
              </a:tblPr>
              <a:tblGrid>
                <a:gridCol w="1663050"/>
                <a:gridCol w="1663050"/>
                <a:gridCol w="1663050"/>
                <a:gridCol w="1663050"/>
                <a:gridCol w="1663050"/>
              </a:tblGrid>
              <a:tr h="320425">
                <a:tc>
                  <a:txBody>
                    <a:bodyPr/>
                    <a:lstStyle/>
                    <a:p>
                      <a:pPr indent="0" lvl="0" marL="0" rtl="0" algn="ctr">
                        <a:spcBef>
                          <a:spcPts val="0"/>
                        </a:spcBef>
                        <a:spcAft>
                          <a:spcPts val="0"/>
                        </a:spcAft>
                        <a:buNone/>
                      </a:pPr>
                      <a:r>
                        <a:rPr lang="en" sz="1100">
                          <a:solidFill>
                            <a:schemeClr val="dk1"/>
                          </a:solidFill>
                        </a:rPr>
                        <a:t>Stock (Ticker)</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Random Forest (%)</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Simple</a:t>
                      </a:r>
                      <a:r>
                        <a:rPr lang="en" sz="1100"/>
                        <a:t> (MAE)</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LSTM (MAE)</a:t>
                      </a:r>
                      <a:endParaRPr sz="1100"/>
                    </a:p>
                  </a:txBody>
                  <a:tcPr marT="63500" marB="63500" marR="63500" marL="63500">
                    <a:solidFill>
                      <a:schemeClr val="accent1"/>
                    </a:solidFill>
                  </a:tcPr>
                </a:tc>
                <a:tc>
                  <a:txBody>
                    <a:bodyPr/>
                    <a:lstStyle/>
                    <a:p>
                      <a:pPr indent="0" lvl="0" marL="0" rtl="0" algn="ctr">
                        <a:spcBef>
                          <a:spcPts val="0"/>
                        </a:spcBef>
                        <a:spcAft>
                          <a:spcPts val="0"/>
                        </a:spcAft>
                        <a:buNone/>
                      </a:pPr>
                      <a:r>
                        <a:rPr lang="en" sz="1100"/>
                        <a:t>GRU (MAE)</a:t>
                      </a:r>
                      <a:endParaRPr sz="1100"/>
                    </a:p>
                  </a:txBody>
                  <a:tcPr marT="63500" marB="63500" marR="63500" marL="63500">
                    <a:solidFill>
                      <a:schemeClr val="accent1"/>
                    </a:solidFill>
                  </a:tcPr>
                </a:tc>
              </a:tr>
              <a:tr h="504475">
                <a:tc>
                  <a:txBody>
                    <a:bodyPr/>
                    <a:lstStyle/>
                    <a:p>
                      <a:pPr indent="0" lvl="0" marL="0" rtl="0" algn="ctr">
                        <a:spcBef>
                          <a:spcPts val="0"/>
                        </a:spcBef>
                        <a:spcAft>
                          <a:spcPts val="0"/>
                        </a:spcAft>
                        <a:buNone/>
                      </a:pPr>
                      <a:r>
                        <a:rPr lang="en" sz="1100"/>
                        <a:t>Amazon (AMZN)</a:t>
                      </a:r>
                      <a:endParaRPr sz="1100"/>
                    </a:p>
                  </a:txBody>
                  <a:tcPr marT="63500" marB="63500" marR="63500" marL="63500">
                    <a:solidFill>
                      <a:srgbClr val="CFE2F3"/>
                    </a:solidFill>
                  </a:tcPr>
                </a:tc>
                <a:tc>
                  <a:txBody>
                    <a:bodyPr/>
                    <a:lstStyle/>
                    <a:p>
                      <a:pPr indent="0" lvl="0" marL="0" rtl="0" algn="ctr">
                        <a:spcBef>
                          <a:spcPts val="0"/>
                        </a:spcBef>
                        <a:spcAft>
                          <a:spcPts val="0"/>
                        </a:spcAft>
                        <a:buNone/>
                      </a:pPr>
                      <a:r>
                        <a:rPr lang="en" sz="1100">
                          <a:highlight>
                            <a:srgbClr val="FFFFFF"/>
                          </a:highlight>
                        </a:rPr>
                        <a:t>0.528 or 52.8%</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69.18</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2.483</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0.8264</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504475">
                <a:tc>
                  <a:txBody>
                    <a:bodyPr/>
                    <a:lstStyle/>
                    <a:p>
                      <a:pPr indent="0" lvl="0" marL="0" rtl="0" algn="ctr">
                        <a:spcBef>
                          <a:spcPts val="0"/>
                        </a:spcBef>
                        <a:spcAft>
                          <a:spcPts val="0"/>
                        </a:spcAft>
                        <a:buNone/>
                      </a:pPr>
                      <a:r>
                        <a:rPr lang="en" sz="1100"/>
                        <a:t>Coca-Cola (KO)</a:t>
                      </a:r>
                      <a:endParaRPr sz="1100"/>
                    </a:p>
                  </a:txBody>
                  <a:tcPr marT="63500" marB="63500" marR="63500" marL="63500">
                    <a:solidFill>
                      <a:srgbClr val="CFE2F3"/>
                    </a:solidFill>
                  </a:tcPr>
                </a:tc>
                <a:tc>
                  <a:txBody>
                    <a:bodyPr/>
                    <a:lstStyle/>
                    <a:p>
                      <a:pPr indent="0" lvl="0" marL="0" rtl="0" algn="ctr">
                        <a:spcBef>
                          <a:spcPts val="0"/>
                        </a:spcBef>
                        <a:spcAft>
                          <a:spcPts val="0"/>
                        </a:spcAft>
                        <a:buNone/>
                      </a:pPr>
                      <a:r>
                        <a:rPr lang="en" sz="1100">
                          <a:highlight>
                            <a:srgbClr val="FFFFFF"/>
                          </a:highlight>
                        </a:rPr>
                        <a:t>0.525 or 52.5%</a:t>
                      </a:r>
                      <a:endParaRPr sz="1100"/>
                    </a:p>
                  </a:txBody>
                  <a:tcPr marT="63500" marB="63500" marR="63500" marL="63500"/>
                </a:tc>
                <a:tc>
                  <a:txBody>
                    <a:bodyPr/>
                    <a:lstStyle/>
                    <a:p>
                      <a:pPr indent="0" lvl="0" marL="0" rtl="0" algn="ctr">
                        <a:spcBef>
                          <a:spcPts val="0"/>
                        </a:spcBef>
                        <a:spcAft>
                          <a:spcPts val="0"/>
                        </a:spcAft>
                        <a:buNone/>
                      </a:pPr>
                      <a:r>
                        <a:rPr lang="en" sz="1100"/>
                        <a:t>27.33</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0.376</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0.3902</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688550">
                <a:tc>
                  <a:txBody>
                    <a:bodyPr/>
                    <a:lstStyle/>
                    <a:p>
                      <a:pPr indent="0" lvl="0" marL="0" rtl="0" algn="ctr">
                        <a:spcBef>
                          <a:spcPts val="0"/>
                        </a:spcBef>
                        <a:spcAft>
                          <a:spcPts val="0"/>
                        </a:spcAft>
                        <a:buNone/>
                      </a:pPr>
                      <a:r>
                        <a:rPr lang="en" sz="1100"/>
                        <a:t>Alphabet Inc Class A (GOOGL)</a:t>
                      </a:r>
                      <a:endParaRPr sz="1100"/>
                    </a:p>
                  </a:txBody>
                  <a:tcPr marT="63500" marB="63500" marR="63500" marL="63500">
                    <a:solidFill>
                      <a:srgbClr val="CFE2F3"/>
                    </a:solidFill>
                  </a:tcPr>
                </a:tc>
                <a:tc>
                  <a:txBody>
                    <a:bodyPr/>
                    <a:lstStyle/>
                    <a:p>
                      <a:pPr indent="0" lvl="0" marL="0" rtl="0" algn="ctr">
                        <a:spcBef>
                          <a:spcPts val="0"/>
                        </a:spcBef>
                        <a:spcAft>
                          <a:spcPts val="0"/>
                        </a:spcAft>
                        <a:buNone/>
                      </a:pPr>
                      <a:r>
                        <a:rPr lang="en" sz="1100"/>
                        <a:t>0.521 or 52.1%</a:t>
                      </a:r>
                      <a:endParaRPr sz="1100"/>
                    </a:p>
                  </a:txBody>
                  <a:tcPr marT="63500" marB="63500" marR="63500" marL="63500"/>
                </a:tc>
                <a:tc>
                  <a:txBody>
                    <a:bodyPr/>
                    <a:lstStyle/>
                    <a:p>
                      <a:pPr indent="0" lvl="0" marL="0" rtl="0" algn="ctr">
                        <a:spcBef>
                          <a:spcPts val="0"/>
                        </a:spcBef>
                        <a:spcAft>
                          <a:spcPts val="0"/>
                        </a:spcAft>
                        <a:buNone/>
                      </a:pPr>
                      <a:r>
                        <a:rPr lang="en" sz="1100"/>
                        <a:t>14.17</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1.937</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1.8761</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348800">
                <a:tc>
                  <a:txBody>
                    <a:bodyPr/>
                    <a:lstStyle/>
                    <a:p>
                      <a:pPr indent="0" lvl="0" marL="0" rtl="0" algn="ctr">
                        <a:spcBef>
                          <a:spcPts val="0"/>
                        </a:spcBef>
                        <a:spcAft>
                          <a:spcPts val="0"/>
                        </a:spcAft>
                        <a:buNone/>
                      </a:pPr>
                      <a:r>
                        <a:rPr lang="en" sz="1100"/>
                        <a:t>American Tower (AMT)</a:t>
                      </a:r>
                      <a:endParaRPr sz="1100"/>
                    </a:p>
                  </a:txBody>
                  <a:tcPr marT="63500" marB="63500" marR="63500" marL="63500">
                    <a:solidFill>
                      <a:srgbClr val="CFE2F3"/>
                    </a:solidFill>
                  </a:tcPr>
                </a:tc>
                <a:tc>
                  <a:txBody>
                    <a:bodyPr/>
                    <a:lstStyle/>
                    <a:p>
                      <a:pPr indent="0" lvl="0" marL="0" rtl="0" algn="ctr">
                        <a:spcBef>
                          <a:spcPts val="0"/>
                        </a:spcBef>
                        <a:spcAft>
                          <a:spcPts val="0"/>
                        </a:spcAft>
                        <a:buNone/>
                      </a:pPr>
                      <a:r>
                        <a:rPr lang="en" sz="1100">
                          <a:highlight>
                            <a:srgbClr val="FFFFFF"/>
                          </a:highlight>
                        </a:rPr>
                        <a:t>0.518 or 51.8%</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t>53.56</a:t>
                      </a:r>
                      <a:endParaRPr sz="1100"/>
                    </a:p>
                  </a:txBody>
                  <a:tcPr marT="63500" marB="63500" marR="63500" marL="63500"/>
                </a:tc>
                <a:tc>
                  <a:txBody>
                    <a:bodyPr/>
                    <a:lstStyle/>
                    <a:p>
                      <a:pPr indent="0" lvl="0" marL="0" rtl="0" algn="ctr">
                        <a:spcBef>
                          <a:spcPts val="0"/>
                        </a:spcBef>
                        <a:spcAft>
                          <a:spcPts val="0"/>
                        </a:spcAft>
                        <a:buNone/>
                      </a:pPr>
                      <a:r>
                        <a:rPr lang="en" sz="1100">
                          <a:highlight>
                            <a:srgbClr val="FFFFFF"/>
                          </a:highlight>
                        </a:rPr>
                        <a:t>4.173</a:t>
                      </a:r>
                      <a:endParaRPr sz="1100">
                        <a:highlight>
                          <a:srgbClr val="FFFFFF"/>
                        </a:highlight>
                      </a:endParaRPr>
                    </a:p>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highlight>
                            <a:srgbClr val="FFFFFF"/>
                          </a:highlight>
                        </a:rPr>
                        <a:t>8.9885</a:t>
                      </a:r>
                      <a:endParaRPr sz="1100">
                        <a:highlight>
                          <a:srgbClr val="FFFFFF"/>
                        </a:highlight>
                      </a:endParaRPr>
                    </a:p>
                    <a:p>
                      <a:pPr indent="0" lvl="0" marL="0" rtl="0" algn="ctr">
                        <a:spcBef>
                          <a:spcPts val="0"/>
                        </a:spcBef>
                        <a:spcAft>
                          <a:spcPts val="0"/>
                        </a:spcAft>
                        <a:buNone/>
                      </a:pPr>
                      <a:r>
                        <a:t/>
                      </a:r>
                      <a:endParaRPr sz="1100">
                        <a:highlight>
                          <a:srgbClr val="FFFFFF"/>
                        </a:highlight>
                      </a:endParaRPr>
                    </a:p>
                  </a:txBody>
                  <a:tcPr marT="63500" marB="63500" marR="63500" marL="63500"/>
                </a:tc>
              </a:tr>
              <a:tr h="320425">
                <a:tc>
                  <a:txBody>
                    <a:bodyPr/>
                    <a:lstStyle/>
                    <a:p>
                      <a:pPr indent="0" lvl="0" marL="0" rtl="0" algn="ctr">
                        <a:spcBef>
                          <a:spcPts val="0"/>
                        </a:spcBef>
                        <a:spcAft>
                          <a:spcPts val="0"/>
                        </a:spcAft>
                        <a:buNone/>
                      </a:pPr>
                      <a:r>
                        <a:rPr lang="en" sz="1100"/>
                        <a:t>Goldman Sachs (GS)</a:t>
                      </a:r>
                      <a:endParaRPr sz="1100"/>
                    </a:p>
                  </a:txBody>
                  <a:tcPr marT="63500" marB="63500" marR="63500" marL="63500">
                    <a:solidFill>
                      <a:srgbClr val="CFE2F3"/>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highlight>
                            <a:schemeClr val="lt1"/>
                          </a:highlight>
                        </a:rPr>
                        <a:t>0.513 or 51.3%</a:t>
                      </a:r>
                      <a:endParaRPr/>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highlight>
                            <a:schemeClr val="lt1"/>
                          </a:highlight>
                        </a:rPr>
                        <a:t>143.88</a:t>
                      </a:r>
                      <a:endParaRPr/>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highlight>
                            <a:schemeClr val="lt1"/>
                          </a:highlight>
                        </a:rPr>
                        <a:t>3.691</a:t>
                      </a:r>
                      <a:endParaRPr/>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highlight>
                            <a:schemeClr val="lt1"/>
                          </a:highlight>
                        </a:rPr>
                        <a:t>3.5851</a:t>
                      </a:r>
                      <a:endParaRPr sz="1100">
                        <a:solidFill>
                          <a:schemeClr val="dk1"/>
                        </a:solidFill>
                        <a:highlight>
                          <a:schemeClr val="lt1"/>
                        </a:highlight>
                      </a:endParaRPr>
                    </a:p>
                    <a:p>
                      <a:pPr indent="0" lvl="0" marL="0" rtl="0" algn="ctr">
                        <a:spcBef>
                          <a:spcPts val="0"/>
                        </a:spcBef>
                        <a:spcAft>
                          <a:spcPts val="0"/>
                        </a:spcAft>
                        <a:buClr>
                          <a:schemeClr val="dk1"/>
                        </a:buClr>
                        <a:buSzPts val="1100"/>
                        <a:buFont typeface="Arial"/>
                        <a:buNone/>
                      </a:pPr>
                      <a:r>
                        <a:t/>
                      </a:r>
                      <a:endParaRPr sz="1100">
                        <a:solidFill>
                          <a:schemeClr val="dk1"/>
                        </a:solidFill>
                        <a:highlight>
                          <a:schemeClr val="lt1"/>
                        </a:highlight>
                      </a:endParaRPr>
                    </a:p>
                  </a:txBody>
                  <a:tcPr marT="63500" marB="63500" marR="63500" marL="63500"/>
                </a:tc>
              </a:tr>
            </a:tbl>
          </a:graphicData>
        </a:graphic>
      </p:graphicFrame>
      <p:grpSp>
        <p:nvGrpSpPr>
          <p:cNvPr id="230" name="Google Shape;230;p25"/>
          <p:cNvGrpSpPr/>
          <p:nvPr/>
        </p:nvGrpSpPr>
        <p:grpSpPr>
          <a:xfrm>
            <a:off x="910597" y="993375"/>
            <a:ext cx="213397" cy="338325"/>
            <a:chOff x="6718575" y="2318625"/>
            <a:chExt cx="256950" cy="407375"/>
          </a:xfrm>
        </p:grpSpPr>
        <p:sp>
          <p:nvSpPr>
            <p:cNvPr id="231" name="Google Shape;231;p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Analyzing Results</a:t>
            </a:r>
            <a:endParaRPr/>
          </a:p>
        </p:txBody>
      </p:sp>
      <p:sp>
        <p:nvSpPr>
          <p:cNvPr id="244" name="Google Shape;244;p26"/>
          <p:cNvSpPr txBox="1"/>
          <p:nvPr>
            <p:ph idx="1" type="subTitle"/>
          </p:nvPr>
        </p:nvSpPr>
        <p:spPr>
          <a:xfrm>
            <a:off x="2022225" y="2781848"/>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Ranking of the Models</a:t>
            </a:r>
            <a:endParaRPr/>
          </a:p>
        </p:txBody>
      </p:sp>
      <p:sp>
        <p:nvSpPr>
          <p:cNvPr id="245" name="Google Shape;245;p2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ora"/>
                <a:ea typeface="Lora"/>
                <a:cs typeface="Lora"/>
                <a:sym typeface="Lora"/>
              </a:rPr>
              <a:t>!</a:t>
            </a:r>
            <a:endParaRPr b="1" sz="2400">
              <a:latin typeface="Lora"/>
              <a:ea typeface="Lora"/>
              <a:cs typeface="Lora"/>
              <a:sym typeface="Lora"/>
            </a:endParaRPr>
          </a:p>
        </p:txBody>
      </p:sp>
      <p:sp>
        <p:nvSpPr>
          <p:cNvPr id="246" name="Google Shape;246;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chemeClr val="accent1"/>
                </a:highlight>
              </a:rPr>
              <a:t>Model</a:t>
            </a:r>
            <a:r>
              <a:rPr lang="en"/>
              <a:t> Ranking</a:t>
            </a:r>
            <a:endParaRPr>
              <a:highlight>
                <a:schemeClr val="accent1"/>
              </a:highlight>
            </a:endParaRPr>
          </a:p>
        </p:txBody>
      </p:sp>
      <p:sp>
        <p:nvSpPr>
          <p:cNvPr id="252" name="Google Shape;252;p27"/>
          <p:cNvSpPr txBox="1"/>
          <p:nvPr>
            <p:ph idx="1" type="body"/>
          </p:nvPr>
        </p:nvSpPr>
        <p:spPr>
          <a:xfrm>
            <a:off x="916450" y="1590920"/>
            <a:ext cx="6809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AutoNum type="arabicPeriod"/>
            </a:pPr>
            <a:r>
              <a:rPr lang="en"/>
              <a:t>GRU - 3.0061 Average MAE</a:t>
            </a:r>
            <a:endParaRPr/>
          </a:p>
          <a:p>
            <a:pPr indent="-381000" lvl="0" marL="457200" rtl="0" algn="l">
              <a:spcBef>
                <a:spcPts val="0"/>
              </a:spcBef>
              <a:spcAft>
                <a:spcPts val="0"/>
              </a:spcAft>
              <a:buClr>
                <a:schemeClr val="accent1"/>
              </a:buClr>
              <a:buSzPts val="2400"/>
              <a:buAutoNum type="arabicPeriod"/>
            </a:pPr>
            <a:r>
              <a:rPr lang="en"/>
              <a:t>LSTM - 3.08 Average MAE</a:t>
            </a:r>
            <a:endParaRPr/>
          </a:p>
          <a:p>
            <a:pPr indent="-381000" lvl="0" marL="457200" rtl="0" algn="l">
              <a:spcBef>
                <a:spcPts val="0"/>
              </a:spcBef>
              <a:spcAft>
                <a:spcPts val="0"/>
              </a:spcAft>
              <a:buClr>
                <a:schemeClr val="accent1"/>
              </a:buClr>
              <a:buSzPts val="2400"/>
              <a:buAutoNum type="arabicPeriod"/>
            </a:pPr>
            <a:r>
              <a:rPr lang="en"/>
              <a:t>Simple</a:t>
            </a:r>
            <a:r>
              <a:rPr lang="en"/>
              <a:t> Model - 47.553 MAE</a:t>
            </a:r>
            <a:endParaRPr/>
          </a:p>
          <a:p>
            <a:pPr indent="-381000" lvl="0" marL="457200" rtl="0" algn="l">
              <a:spcBef>
                <a:spcPts val="0"/>
              </a:spcBef>
              <a:spcAft>
                <a:spcPts val="0"/>
              </a:spcAft>
              <a:buClr>
                <a:schemeClr val="accent1"/>
              </a:buClr>
              <a:buSzPts val="2400"/>
              <a:buAutoNum type="arabicPeriod"/>
            </a:pPr>
            <a:r>
              <a:rPr lang="en"/>
              <a:t>Random Forest - 52.4% Average Accuracy</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Does this make GRU the best?</a:t>
            </a:r>
            <a:endParaRPr/>
          </a:p>
          <a:p>
            <a:pPr indent="0" lvl="0" marL="0" rtl="0" algn="l">
              <a:spcBef>
                <a:spcPts val="600"/>
              </a:spcBef>
              <a:spcAft>
                <a:spcPts val="0"/>
              </a:spcAft>
              <a:buNone/>
            </a:pPr>
            <a:r>
              <a:t/>
            </a:r>
            <a:endParaRPr/>
          </a:p>
        </p:txBody>
      </p:sp>
      <p:grpSp>
        <p:nvGrpSpPr>
          <p:cNvPr id="253" name="Google Shape;253;p27"/>
          <p:cNvGrpSpPr/>
          <p:nvPr/>
        </p:nvGrpSpPr>
        <p:grpSpPr>
          <a:xfrm>
            <a:off x="916458" y="1019750"/>
            <a:ext cx="214625" cy="214625"/>
            <a:chOff x="2594050" y="1631825"/>
            <a:chExt cx="439625" cy="439625"/>
          </a:xfrm>
        </p:grpSpPr>
        <p:sp>
          <p:nvSpPr>
            <p:cNvPr id="254" name="Google Shape;254;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Overall Final Thoughts</a:t>
            </a:r>
            <a:endParaRPr>
              <a:highlight>
                <a:schemeClr val="accent1"/>
              </a:highlight>
            </a:endParaRPr>
          </a:p>
        </p:txBody>
      </p:sp>
      <p:sp>
        <p:nvSpPr>
          <p:cNvPr id="264" name="Google Shape;264;p28"/>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GRU and LSTM outperform basic models</a:t>
            </a:r>
            <a:endParaRPr/>
          </a:p>
          <a:p>
            <a:pPr indent="-381000" lvl="0" marL="457200" rtl="0" algn="l">
              <a:spcBef>
                <a:spcPts val="0"/>
              </a:spcBef>
              <a:spcAft>
                <a:spcPts val="0"/>
              </a:spcAft>
              <a:buClr>
                <a:schemeClr val="accent1"/>
              </a:buClr>
              <a:buSzPts val="2400"/>
              <a:buChar char="◉"/>
            </a:pPr>
            <a:r>
              <a:rPr lang="en"/>
              <a:t>GRU and LSTM can give fair predictions, however:</a:t>
            </a:r>
            <a:endParaRPr/>
          </a:p>
          <a:p>
            <a:pPr indent="-355600" lvl="1" marL="914400" rtl="0" algn="l">
              <a:spcBef>
                <a:spcPts val="0"/>
              </a:spcBef>
              <a:spcAft>
                <a:spcPts val="0"/>
              </a:spcAft>
              <a:buSzPts val="2000"/>
              <a:buChar char="○"/>
            </a:pPr>
            <a:r>
              <a:rPr lang="en"/>
              <a:t>They should not be used as a </a:t>
            </a:r>
            <a:r>
              <a:rPr lang="en"/>
              <a:t>guaranteed stock predictor</a:t>
            </a:r>
            <a:endParaRPr/>
          </a:p>
          <a:p>
            <a:pPr indent="-355600" lvl="1" marL="914400" rtl="0" algn="l">
              <a:spcBef>
                <a:spcPts val="0"/>
              </a:spcBef>
              <a:spcAft>
                <a:spcPts val="0"/>
              </a:spcAft>
              <a:buSzPts val="2000"/>
              <a:buChar char="○"/>
            </a:pPr>
            <a:r>
              <a:rPr lang="en"/>
              <a:t>The complex and dynamic nature of financial markets requires a combination of external </a:t>
            </a:r>
            <a:r>
              <a:rPr lang="en"/>
              <a:t>factors that influence stock price</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265" name="Google Shape;265;p28"/>
          <p:cNvGrpSpPr/>
          <p:nvPr/>
        </p:nvGrpSpPr>
        <p:grpSpPr>
          <a:xfrm>
            <a:off x="916458" y="1019750"/>
            <a:ext cx="214625" cy="214625"/>
            <a:chOff x="2594050" y="1631825"/>
            <a:chExt cx="439625" cy="439625"/>
          </a:xfrm>
        </p:grpSpPr>
        <p:sp>
          <p:nvSpPr>
            <p:cNvPr id="266" name="Google Shape;266;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Considerations</a:t>
            </a:r>
            <a:endParaRPr>
              <a:highlight>
                <a:schemeClr val="accent1"/>
              </a:highlight>
            </a:endParaRPr>
          </a:p>
        </p:txBody>
      </p:sp>
      <p:sp>
        <p:nvSpPr>
          <p:cNvPr id="276" name="Google Shape;276;p29"/>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In Simple Model:</a:t>
            </a:r>
            <a:endParaRPr/>
          </a:p>
          <a:p>
            <a:pPr indent="-355600" lvl="1" marL="914400" rtl="0" algn="l">
              <a:spcBef>
                <a:spcPts val="0"/>
              </a:spcBef>
              <a:spcAft>
                <a:spcPts val="0"/>
              </a:spcAft>
              <a:buSzPts val="2000"/>
              <a:buChar char="○"/>
            </a:pPr>
            <a:r>
              <a:rPr lang="en"/>
              <a:t>Different Activations Used</a:t>
            </a:r>
            <a:endParaRPr/>
          </a:p>
          <a:p>
            <a:pPr indent="-355600" lvl="2" marL="1371600" rtl="0" algn="l">
              <a:spcBef>
                <a:spcPts val="0"/>
              </a:spcBef>
              <a:spcAft>
                <a:spcPts val="0"/>
              </a:spcAft>
              <a:buSzPts val="2000"/>
              <a:buChar char="■"/>
            </a:pPr>
            <a:r>
              <a:rPr lang="en"/>
              <a:t>Sigmoid yielded similar results:  </a:t>
            </a:r>
            <a:r>
              <a:rPr lang="en"/>
              <a:t>36.08 MAE</a:t>
            </a:r>
            <a:endParaRPr/>
          </a:p>
          <a:p>
            <a:pPr indent="-381000" lvl="0" marL="457200" rtl="0" algn="l">
              <a:spcBef>
                <a:spcPts val="0"/>
              </a:spcBef>
              <a:spcAft>
                <a:spcPts val="0"/>
              </a:spcAft>
              <a:buClr>
                <a:schemeClr val="accent1"/>
              </a:buClr>
              <a:buSzPts val="2400"/>
              <a:buChar char="◉"/>
            </a:pPr>
            <a:r>
              <a:rPr lang="en"/>
              <a:t>Lots of Pitfalls/Complications</a:t>
            </a:r>
            <a:endParaRPr/>
          </a:p>
          <a:p>
            <a:pPr indent="-355600" lvl="1" marL="914400" rtl="0" algn="l">
              <a:spcBef>
                <a:spcPts val="0"/>
              </a:spcBef>
              <a:spcAft>
                <a:spcPts val="0"/>
              </a:spcAft>
              <a:buSzPts val="2000"/>
              <a:buChar char="○"/>
            </a:pPr>
            <a:r>
              <a:rPr lang="en"/>
              <a:t>Technical Issues</a:t>
            </a:r>
            <a:endParaRPr/>
          </a:p>
          <a:p>
            <a:pPr indent="-355600" lvl="2" marL="1371600" rtl="0" algn="l">
              <a:spcBef>
                <a:spcPts val="0"/>
              </a:spcBef>
              <a:spcAft>
                <a:spcPts val="0"/>
              </a:spcAft>
              <a:buSzPts val="2000"/>
              <a:buChar char="■"/>
            </a:pPr>
            <a:r>
              <a:rPr lang="en"/>
              <a:t>Ensuring that all programs cooperate</a:t>
            </a:r>
            <a:endParaRPr/>
          </a:p>
          <a:p>
            <a:pPr indent="-355600" lvl="1" marL="914400" rtl="0" algn="l">
              <a:spcBef>
                <a:spcPts val="0"/>
              </a:spcBef>
              <a:spcAft>
                <a:spcPts val="0"/>
              </a:spcAft>
              <a:buSzPts val="2000"/>
              <a:buChar char="○"/>
            </a:pPr>
            <a:r>
              <a:rPr lang="en"/>
              <a:t>Data Issues</a:t>
            </a:r>
            <a:endParaRPr/>
          </a:p>
          <a:p>
            <a:pPr indent="-355600" lvl="2" marL="1371600" rtl="0" algn="l">
              <a:spcBef>
                <a:spcPts val="0"/>
              </a:spcBef>
              <a:spcAft>
                <a:spcPts val="0"/>
              </a:spcAft>
              <a:buSzPts val="2000"/>
              <a:buChar char="■"/>
            </a:pPr>
            <a:r>
              <a:rPr lang="en"/>
              <a:t>Overfitting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pSp>
        <p:nvGrpSpPr>
          <p:cNvPr id="277" name="Google Shape;277;p29"/>
          <p:cNvGrpSpPr/>
          <p:nvPr/>
        </p:nvGrpSpPr>
        <p:grpSpPr>
          <a:xfrm>
            <a:off x="916458" y="1019750"/>
            <a:ext cx="214625" cy="214625"/>
            <a:chOff x="2594050" y="1631825"/>
            <a:chExt cx="439625" cy="439625"/>
          </a:xfrm>
        </p:grpSpPr>
        <p:sp>
          <p:nvSpPr>
            <p:cNvPr id="278" name="Google Shape;278;p2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Building </a:t>
            </a:r>
            <a:r>
              <a:rPr lang="en"/>
              <a:t>the Price Predictor</a:t>
            </a:r>
            <a:endParaRPr>
              <a:highlight>
                <a:schemeClr val="accent1"/>
              </a:highlight>
            </a:endParaRPr>
          </a:p>
        </p:txBody>
      </p:sp>
      <p:grpSp>
        <p:nvGrpSpPr>
          <p:cNvPr id="288" name="Google Shape;288;p30"/>
          <p:cNvGrpSpPr/>
          <p:nvPr/>
        </p:nvGrpSpPr>
        <p:grpSpPr>
          <a:xfrm>
            <a:off x="916458" y="1019750"/>
            <a:ext cx="214625" cy="214625"/>
            <a:chOff x="2594050" y="1631825"/>
            <a:chExt cx="439625" cy="439625"/>
          </a:xfrm>
        </p:grpSpPr>
        <p:sp>
          <p:nvSpPr>
            <p:cNvPr id="289" name="Google Shape;289;p3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30"/>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Displays price predictions </a:t>
            </a:r>
            <a:r>
              <a:rPr lang="en"/>
              <a:t>against</a:t>
            </a:r>
            <a:r>
              <a:rPr lang="en"/>
              <a:t> actual </a:t>
            </a:r>
            <a:r>
              <a:rPr lang="en"/>
              <a:t>close stock prices.</a:t>
            </a:r>
            <a:endParaRPr/>
          </a:p>
          <a:p>
            <a:pPr indent="-381000" lvl="0" marL="457200" rtl="0" algn="l">
              <a:spcBef>
                <a:spcPts val="0"/>
              </a:spcBef>
              <a:spcAft>
                <a:spcPts val="0"/>
              </a:spcAft>
              <a:buClr>
                <a:schemeClr val="accent1"/>
              </a:buClr>
              <a:buSzPts val="2400"/>
              <a:buChar char="◉"/>
            </a:pPr>
            <a:r>
              <a:rPr lang="en"/>
              <a:t>Utilizes prior data to reach a target.</a:t>
            </a:r>
            <a:endParaRPr/>
          </a:p>
          <a:p>
            <a:pPr indent="0" lvl="0" marL="457200" rtl="0" algn="l">
              <a:spcBef>
                <a:spcPts val="600"/>
              </a:spcBef>
              <a:spcAft>
                <a:spcPts val="0"/>
              </a:spcAft>
              <a:buNone/>
            </a:pPr>
            <a:r>
              <a:t/>
            </a:r>
            <a:endParaRPr/>
          </a:p>
          <a:p>
            <a:pPr indent="0" lvl="0" marL="0" rtl="0" algn="ctr">
              <a:spcBef>
                <a:spcPts val="600"/>
              </a:spcBef>
              <a:spcAft>
                <a:spcPts val="0"/>
              </a:spcAft>
              <a:buNone/>
            </a:pPr>
            <a:r>
              <a:rPr b="1" lang="en">
                <a:highlight>
                  <a:schemeClr val="accent1"/>
                </a:highlight>
              </a:rPr>
              <a:t>DISCLAIMER</a:t>
            </a:r>
            <a:r>
              <a:rPr b="1" lang="en"/>
              <a:t>: Does </a:t>
            </a:r>
            <a:r>
              <a:rPr b="1" lang="en">
                <a:highlight>
                  <a:schemeClr val="accent1"/>
                </a:highlight>
              </a:rPr>
              <a:t>NOT</a:t>
            </a:r>
            <a:r>
              <a:rPr b="1" lang="en"/>
              <a:t> forecast for future days</a:t>
            </a:r>
            <a:endParaRPr b="1"/>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highlight>
                  <a:schemeClr val="accent1"/>
                </a:highlight>
              </a:rPr>
              <a:t>Agenda</a:t>
            </a:r>
            <a:r>
              <a:rPr lang="en" sz="2500"/>
              <a:t> </a:t>
            </a:r>
            <a:endParaRPr sz="2500">
              <a:highlight>
                <a:schemeClr val="accent1"/>
              </a:highlight>
            </a:endParaRPr>
          </a:p>
        </p:txBody>
      </p:sp>
      <p:sp>
        <p:nvSpPr>
          <p:cNvPr id="88" name="Google Shape;88;p13"/>
          <p:cNvSpPr txBox="1"/>
          <p:nvPr>
            <p:ph idx="1" type="body"/>
          </p:nvPr>
        </p:nvSpPr>
        <p:spPr>
          <a:xfrm>
            <a:off x="1014550" y="1421920"/>
            <a:ext cx="6809700" cy="31122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Clr>
                <a:schemeClr val="accent1"/>
              </a:buClr>
              <a:buSzPts val="1900"/>
              <a:buChar char="◉"/>
            </a:pPr>
            <a:r>
              <a:rPr lang="en" sz="1900"/>
              <a:t>Question to Answer</a:t>
            </a:r>
            <a:endParaRPr sz="1900"/>
          </a:p>
          <a:p>
            <a:pPr indent="-349250" lvl="0" marL="457200" rtl="0" algn="l">
              <a:spcBef>
                <a:spcPts val="0"/>
              </a:spcBef>
              <a:spcAft>
                <a:spcPts val="0"/>
              </a:spcAft>
              <a:buClr>
                <a:schemeClr val="accent1"/>
              </a:buClr>
              <a:buSzPts val="1900"/>
              <a:buChar char="◉"/>
            </a:pPr>
            <a:r>
              <a:rPr lang="en" sz="1900"/>
              <a:t>Stock Data Demonstration</a:t>
            </a:r>
            <a:endParaRPr sz="1900"/>
          </a:p>
          <a:p>
            <a:pPr indent="-349250" lvl="0" marL="457200" rtl="0" algn="l">
              <a:spcBef>
                <a:spcPts val="0"/>
              </a:spcBef>
              <a:spcAft>
                <a:spcPts val="0"/>
              </a:spcAft>
              <a:buClr>
                <a:schemeClr val="accent1"/>
              </a:buClr>
              <a:buSzPts val="1900"/>
              <a:buChar char="◉"/>
            </a:pPr>
            <a:r>
              <a:rPr lang="en" sz="1900"/>
              <a:t>Simple Neural Network</a:t>
            </a:r>
            <a:r>
              <a:rPr lang="en" sz="1900"/>
              <a:t> </a:t>
            </a:r>
            <a:endParaRPr sz="1900"/>
          </a:p>
          <a:p>
            <a:pPr indent="-349250" lvl="0" marL="457200" rtl="0" algn="l">
              <a:spcBef>
                <a:spcPts val="0"/>
              </a:spcBef>
              <a:spcAft>
                <a:spcPts val="0"/>
              </a:spcAft>
              <a:buClr>
                <a:schemeClr val="accent1"/>
              </a:buClr>
              <a:buSzPts val="1900"/>
              <a:buChar char="◉"/>
            </a:pPr>
            <a:r>
              <a:rPr lang="en" sz="1900"/>
              <a:t>Random Forest</a:t>
            </a:r>
            <a:endParaRPr sz="1900"/>
          </a:p>
          <a:p>
            <a:pPr indent="-349250" lvl="0" marL="457200" rtl="0" algn="l">
              <a:spcBef>
                <a:spcPts val="0"/>
              </a:spcBef>
              <a:spcAft>
                <a:spcPts val="0"/>
              </a:spcAft>
              <a:buClr>
                <a:schemeClr val="accent1"/>
              </a:buClr>
              <a:buSzPts val="1900"/>
              <a:buChar char="◉"/>
            </a:pPr>
            <a:r>
              <a:rPr lang="en" sz="1900"/>
              <a:t>Long Short Term Memory</a:t>
            </a:r>
            <a:endParaRPr sz="1900"/>
          </a:p>
          <a:p>
            <a:pPr indent="-349250" lvl="0" marL="457200" rtl="0" algn="l">
              <a:spcBef>
                <a:spcPts val="0"/>
              </a:spcBef>
              <a:spcAft>
                <a:spcPts val="0"/>
              </a:spcAft>
              <a:buClr>
                <a:schemeClr val="accent1"/>
              </a:buClr>
              <a:buSzPts val="1900"/>
              <a:buChar char="◉"/>
            </a:pPr>
            <a:r>
              <a:rPr lang="en" sz="1900"/>
              <a:t>Gated Recurrent Unit</a:t>
            </a:r>
            <a:endParaRPr sz="1900"/>
          </a:p>
          <a:p>
            <a:pPr indent="-349250" lvl="0" marL="457200" rtl="0" algn="l">
              <a:spcBef>
                <a:spcPts val="0"/>
              </a:spcBef>
              <a:spcAft>
                <a:spcPts val="0"/>
              </a:spcAft>
              <a:buClr>
                <a:schemeClr val="accent1"/>
              </a:buClr>
              <a:buSzPts val="1900"/>
              <a:buChar char="◉"/>
            </a:pPr>
            <a:r>
              <a:rPr lang="en" sz="1900"/>
              <a:t>Analyze Results</a:t>
            </a:r>
            <a:endParaRPr sz="1900"/>
          </a:p>
          <a:p>
            <a:pPr indent="-349250" lvl="0" marL="457200" rtl="0" algn="l">
              <a:spcBef>
                <a:spcPts val="0"/>
              </a:spcBef>
              <a:spcAft>
                <a:spcPts val="0"/>
              </a:spcAft>
              <a:buClr>
                <a:schemeClr val="accent1"/>
              </a:buClr>
              <a:buSzPts val="1900"/>
              <a:buChar char="◉"/>
            </a:pPr>
            <a:r>
              <a:rPr lang="en" sz="1900"/>
              <a:t>Final Conclusion</a:t>
            </a:r>
            <a:endParaRPr sz="1900"/>
          </a:p>
          <a:p>
            <a:pPr indent="-349250" lvl="0" marL="457200" rtl="0" algn="l">
              <a:spcBef>
                <a:spcPts val="0"/>
              </a:spcBef>
              <a:spcAft>
                <a:spcPts val="0"/>
              </a:spcAft>
              <a:buClr>
                <a:schemeClr val="accent1"/>
              </a:buClr>
              <a:buSzPts val="1900"/>
              <a:buChar char="◉"/>
            </a:pPr>
            <a:r>
              <a:rPr lang="en" sz="1900"/>
              <a:t>Recommendations and Considerations</a:t>
            </a:r>
            <a:endParaRPr sz="1900"/>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89" name="Google Shape;89;p13"/>
          <p:cNvGrpSpPr/>
          <p:nvPr/>
        </p:nvGrpSpPr>
        <p:grpSpPr>
          <a:xfrm>
            <a:off x="916458" y="1019750"/>
            <a:ext cx="214625" cy="214625"/>
            <a:chOff x="2594050" y="1631825"/>
            <a:chExt cx="439625" cy="439625"/>
          </a:xfrm>
        </p:grpSpPr>
        <p:sp>
          <p:nvSpPr>
            <p:cNvPr id="90" name="Google Shape;90;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Building the Price Predictor</a:t>
            </a:r>
            <a:endParaRPr>
              <a:highlight>
                <a:schemeClr val="accent1"/>
              </a:highlight>
            </a:endParaRPr>
          </a:p>
        </p:txBody>
      </p:sp>
      <p:grpSp>
        <p:nvGrpSpPr>
          <p:cNvPr id="300" name="Google Shape;300;p31"/>
          <p:cNvGrpSpPr/>
          <p:nvPr/>
        </p:nvGrpSpPr>
        <p:grpSpPr>
          <a:xfrm>
            <a:off x="916458" y="1019750"/>
            <a:ext cx="214625" cy="214625"/>
            <a:chOff x="2594050" y="1631825"/>
            <a:chExt cx="439625" cy="439625"/>
          </a:xfrm>
        </p:grpSpPr>
        <p:sp>
          <p:nvSpPr>
            <p:cNvPr id="301" name="Google Shape;301;p3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6" name="Google Shape;306;p31"/>
          <p:cNvPicPr preferRelativeResize="0"/>
          <p:nvPr/>
        </p:nvPicPr>
        <p:blipFill>
          <a:blip r:embed="rId3">
            <a:alphaModFix/>
          </a:blip>
          <a:stretch>
            <a:fillRect/>
          </a:stretch>
        </p:blipFill>
        <p:spPr>
          <a:xfrm>
            <a:off x="454398" y="1498128"/>
            <a:ext cx="2736475" cy="1972200"/>
          </a:xfrm>
          <a:prstGeom prst="rect">
            <a:avLst/>
          </a:prstGeom>
          <a:noFill/>
          <a:ln>
            <a:noFill/>
          </a:ln>
        </p:spPr>
      </p:pic>
      <p:pic>
        <p:nvPicPr>
          <p:cNvPr id="307" name="Google Shape;307;p31"/>
          <p:cNvPicPr preferRelativeResize="0"/>
          <p:nvPr/>
        </p:nvPicPr>
        <p:blipFill>
          <a:blip r:embed="rId4">
            <a:alphaModFix/>
          </a:blip>
          <a:stretch>
            <a:fillRect/>
          </a:stretch>
        </p:blipFill>
        <p:spPr>
          <a:xfrm>
            <a:off x="3102075" y="1532175"/>
            <a:ext cx="2911574" cy="2059150"/>
          </a:xfrm>
          <a:prstGeom prst="rect">
            <a:avLst/>
          </a:prstGeom>
          <a:noFill/>
          <a:ln>
            <a:noFill/>
          </a:ln>
        </p:spPr>
      </p:pic>
      <p:pic>
        <p:nvPicPr>
          <p:cNvPr id="308" name="Google Shape;308;p31"/>
          <p:cNvPicPr preferRelativeResize="0"/>
          <p:nvPr/>
        </p:nvPicPr>
        <p:blipFill>
          <a:blip r:embed="rId5">
            <a:alphaModFix/>
          </a:blip>
          <a:stretch>
            <a:fillRect/>
          </a:stretch>
        </p:blipFill>
        <p:spPr>
          <a:xfrm>
            <a:off x="6013649" y="1513275"/>
            <a:ext cx="2825550" cy="194190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Building the Price Predictor</a:t>
            </a:r>
            <a:endParaRPr>
              <a:highlight>
                <a:schemeClr val="accent1"/>
              </a:highlight>
            </a:endParaRPr>
          </a:p>
        </p:txBody>
      </p:sp>
      <p:grpSp>
        <p:nvGrpSpPr>
          <p:cNvPr id="314" name="Google Shape;314;p32"/>
          <p:cNvGrpSpPr/>
          <p:nvPr/>
        </p:nvGrpSpPr>
        <p:grpSpPr>
          <a:xfrm>
            <a:off x="916458" y="1019750"/>
            <a:ext cx="214625" cy="214625"/>
            <a:chOff x="2594050" y="1631825"/>
            <a:chExt cx="439625" cy="439625"/>
          </a:xfrm>
        </p:grpSpPr>
        <p:sp>
          <p:nvSpPr>
            <p:cNvPr id="315" name="Google Shape;315;p3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0" name="Google Shape;320;p32"/>
          <p:cNvPicPr preferRelativeResize="0"/>
          <p:nvPr/>
        </p:nvPicPr>
        <p:blipFill>
          <a:blip r:embed="rId3">
            <a:alphaModFix/>
          </a:blip>
          <a:stretch>
            <a:fillRect/>
          </a:stretch>
        </p:blipFill>
        <p:spPr>
          <a:xfrm>
            <a:off x="2107700" y="1484112"/>
            <a:ext cx="5204752" cy="33727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324" name="Shape 324"/>
        <p:cNvGrpSpPr/>
        <p:nvPr/>
      </p:nvGrpSpPr>
      <p:grpSpPr>
        <a:xfrm>
          <a:off x="0" y="0"/>
          <a:ext cx="0" cy="0"/>
          <a:chOff x="0" y="0"/>
          <a:chExt cx="0" cy="0"/>
        </a:xfrm>
      </p:grpSpPr>
      <p:sp>
        <p:nvSpPr>
          <p:cNvPr id="325" name="Google Shape;325;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3"/>
          <p:cNvSpPr txBox="1"/>
          <p:nvPr>
            <p:ph idx="4294967295" type="ctrTitle"/>
          </p:nvPr>
        </p:nvSpPr>
        <p:spPr>
          <a:xfrm>
            <a:off x="1472398" y="1944275"/>
            <a:ext cx="6199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highlight>
                  <a:schemeClr val="lt1"/>
                </a:highlight>
              </a:rPr>
              <a:t>RNN</a:t>
            </a:r>
            <a:r>
              <a:rPr lang="en" sz="3400"/>
              <a:t> Stock Prediction</a:t>
            </a:r>
            <a:endParaRPr sz="3400"/>
          </a:p>
          <a:p>
            <a:pPr indent="0" lvl="0" marL="0" rtl="0" algn="ctr">
              <a:spcBef>
                <a:spcPts val="0"/>
              </a:spcBef>
              <a:spcAft>
                <a:spcPts val="0"/>
              </a:spcAft>
              <a:buNone/>
            </a:pPr>
            <a:r>
              <a:rPr lang="en" sz="3400">
                <a:highlight>
                  <a:schemeClr val="lt1"/>
                </a:highlight>
              </a:rPr>
              <a:t>T</a:t>
            </a:r>
            <a:r>
              <a:rPr lang="en" sz="3400">
                <a:highlight>
                  <a:schemeClr val="lt1"/>
                </a:highlight>
              </a:rPr>
              <a:t>hank</a:t>
            </a:r>
            <a:r>
              <a:rPr lang="en" sz="3400"/>
              <a:t> You!</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idx="4294967295" type="ctrTitle"/>
          </p:nvPr>
        </p:nvSpPr>
        <p:spPr>
          <a:xfrm>
            <a:off x="1954475" y="2498038"/>
            <a:ext cx="5241000" cy="9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highlight>
                  <a:schemeClr val="accent1"/>
                </a:highlight>
              </a:rPr>
              <a:t>Question to Answer</a:t>
            </a:r>
            <a:endParaRPr sz="4200">
              <a:highlight>
                <a:schemeClr val="accent1"/>
              </a:highlight>
            </a:endParaRPr>
          </a:p>
        </p:txBody>
      </p:sp>
      <p:sp>
        <p:nvSpPr>
          <p:cNvPr id="100" name="Google Shape;100;p14"/>
          <p:cNvSpPr txBox="1"/>
          <p:nvPr>
            <p:ph idx="4294967295" type="subTitle"/>
          </p:nvPr>
        </p:nvSpPr>
        <p:spPr>
          <a:xfrm>
            <a:off x="1951425" y="3554130"/>
            <a:ext cx="52410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Can a RNN Model predict stock price and outperform traditional models?</a:t>
            </a:r>
            <a:endParaRPr sz="1800"/>
          </a:p>
        </p:txBody>
      </p:sp>
      <p:cxnSp>
        <p:nvCxnSpPr>
          <p:cNvPr id="101" name="Google Shape;101;p14"/>
          <p:cNvCxnSpPr/>
          <p:nvPr/>
        </p:nvCxnSpPr>
        <p:spPr>
          <a:xfrm>
            <a:off x="-6025" y="1668728"/>
            <a:ext cx="9162000" cy="0"/>
          </a:xfrm>
          <a:prstGeom prst="straightConnector1">
            <a:avLst/>
          </a:prstGeom>
          <a:noFill/>
          <a:ln cap="flat" cmpd="sng" w="9525">
            <a:solidFill>
              <a:srgbClr val="CCCCCC"/>
            </a:solidFill>
            <a:prstDash val="solid"/>
            <a:round/>
            <a:headEnd len="med" w="med" type="none"/>
            <a:tailEnd len="med" w="med" type="none"/>
          </a:ln>
        </p:spPr>
      </p:cxnSp>
      <p:sp>
        <p:nvSpPr>
          <p:cNvPr id="102" name="Google Shape;102;p14"/>
          <p:cNvSpPr/>
          <p:nvPr/>
        </p:nvSpPr>
        <p:spPr>
          <a:xfrm>
            <a:off x="3756975" y="853701"/>
            <a:ext cx="1629900" cy="162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4"/>
          <p:cNvGrpSpPr/>
          <p:nvPr/>
        </p:nvGrpSpPr>
        <p:grpSpPr>
          <a:xfrm>
            <a:off x="4184367" y="854983"/>
            <a:ext cx="1035173" cy="1035155"/>
            <a:chOff x="6643075" y="3664250"/>
            <a:chExt cx="407950" cy="407975"/>
          </a:xfrm>
        </p:grpSpPr>
        <p:sp>
          <p:nvSpPr>
            <p:cNvPr id="104" name="Google Shape;104;p14"/>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4"/>
          <p:cNvGrpSpPr/>
          <p:nvPr/>
        </p:nvGrpSpPr>
        <p:grpSpPr>
          <a:xfrm rot="-587406">
            <a:off x="4123593" y="2025001"/>
            <a:ext cx="425594" cy="425570"/>
            <a:chOff x="576250" y="4319400"/>
            <a:chExt cx="442075" cy="442050"/>
          </a:xfrm>
        </p:grpSpPr>
        <p:sp>
          <p:nvSpPr>
            <p:cNvPr id="107" name="Google Shape;107;p14"/>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4"/>
          <p:cNvSpPr/>
          <p:nvPr/>
        </p:nvSpPr>
        <p:spPr>
          <a:xfrm>
            <a:off x="3936800" y="1094079"/>
            <a:ext cx="161807" cy="15450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rot="2697385">
            <a:off x="5003062" y="1885038"/>
            <a:ext cx="245621" cy="23452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197375" y="1751151"/>
            <a:ext cx="98383" cy="9397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rot="1280154">
            <a:off x="3824697" y="1560092"/>
            <a:ext cx="98367" cy="9397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chemeClr val="accent1"/>
                </a:highlight>
              </a:rPr>
              <a:t>The</a:t>
            </a:r>
            <a:r>
              <a:rPr lang="en"/>
              <a:t> </a:t>
            </a:r>
            <a:r>
              <a:rPr lang="en">
                <a:solidFill>
                  <a:schemeClr val="lt1"/>
                </a:solidFill>
                <a:highlight>
                  <a:schemeClr val="dk1"/>
                </a:highlight>
              </a:rPr>
              <a:t>Models</a:t>
            </a:r>
            <a:endParaRPr>
              <a:solidFill>
                <a:schemeClr val="lt1"/>
              </a:solidFill>
              <a:highlight>
                <a:schemeClr val="dk1"/>
              </a:highlight>
            </a:endParaRPr>
          </a:p>
        </p:txBody>
      </p:sp>
      <p:sp>
        <p:nvSpPr>
          <p:cNvPr id="121" name="Google Shape;121;p1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Traditional:</a:t>
            </a:r>
            <a:endParaRPr/>
          </a:p>
          <a:p>
            <a:pPr indent="-355600" lvl="1" marL="914400" rtl="0" algn="l">
              <a:spcBef>
                <a:spcPts val="0"/>
              </a:spcBef>
              <a:spcAft>
                <a:spcPts val="0"/>
              </a:spcAft>
              <a:buSzPts val="2000"/>
              <a:buChar char="○"/>
            </a:pPr>
            <a:r>
              <a:rPr lang="en"/>
              <a:t>Random Forest Classifier</a:t>
            </a:r>
            <a:endParaRPr/>
          </a:p>
          <a:p>
            <a:pPr indent="-355600" lvl="1" marL="914400" rtl="0" algn="l">
              <a:spcBef>
                <a:spcPts val="0"/>
              </a:spcBef>
              <a:spcAft>
                <a:spcPts val="0"/>
              </a:spcAft>
              <a:buSzPts val="2000"/>
              <a:buChar char="○"/>
            </a:pPr>
            <a:r>
              <a:rPr lang="en"/>
              <a:t>Simple Neural Network</a:t>
            </a:r>
            <a:endParaRPr/>
          </a:p>
          <a:p>
            <a:pPr indent="-381000" lvl="0" marL="457200" rtl="0" algn="l">
              <a:spcBef>
                <a:spcPts val="0"/>
              </a:spcBef>
              <a:spcAft>
                <a:spcPts val="0"/>
              </a:spcAft>
              <a:buClr>
                <a:schemeClr val="accent1"/>
              </a:buClr>
              <a:buSzPts val="2400"/>
              <a:buChar char="◉"/>
            </a:pPr>
            <a:r>
              <a:rPr lang="en"/>
              <a:t>RNN:</a:t>
            </a:r>
            <a:endParaRPr/>
          </a:p>
          <a:p>
            <a:pPr indent="-355600" lvl="1" marL="914400" rtl="0" algn="l">
              <a:spcBef>
                <a:spcPts val="0"/>
              </a:spcBef>
              <a:spcAft>
                <a:spcPts val="0"/>
              </a:spcAft>
              <a:buSzPts val="2000"/>
              <a:buChar char="○"/>
            </a:pPr>
            <a:r>
              <a:rPr lang="en"/>
              <a:t>Long Short-Term Memory (LSTM)</a:t>
            </a:r>
            <a:endParaRPr/>
          </a:p>
          <a:p>
            <a:pPr indent="-355600" lvl="1" marL="914400" rtl="0" algn="l">
              <a:spcBef>
                <a:spcPts val="0"/>
              </a:spcBef>
              <a:spcAft>
                <a:spcPts val="0"/>
              </a:spcAft>
              <a:buSzPts val="2000"/>
              <a:buChar char="○"/>
            </a:pPr>
            <a:r>
              <a:rPr lang="en"/>
              <a:t>Gated Recurrent Unit (GRU)</a:t>
            </a:r>
            <a:endParaRPr/>
          </a:p>
        </p:txBody>
      </p:sp>
      <p:sp>
        <p:nvSpPr>
          <p:cNvPr id="122" name="Google Shape;122;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15"/>
          <p:cNvSpPr/>
          <p:nvPr/>
        </p:nvSpPr>
        <p:spPr>
          <a:xfrm>
            <a:off x="826125" y="938100"/>
            <a:ext cx="383181" cy="393586"/>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Stock Demonstration</a:t>
            </a:r>
            <a:endParaRPr>
              <a:highlight>
                <a:schemeClr val="accent1"/>
              </a:highlight>
            </a:endParaRPr>
          </a:p>
        </p:txBody>
      </p:sp>
      <p:sp>
        <p:nvSpPr>
          <p:cNvPr id="129" name="Google Shape;129;p16"/>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Acquiring</a:t>
            </a:r>
            <a:r>
              <a:rPr lang="en"/>
              <a:t> the Data (Yahoo Finance)</a:t>
            </a:r>
            <a:endParaRPr/>
          </a:p>
          <a:p>
            <a:pPr indent="-355600" lvl="1" marL="914400" rtl="0" algn="l">
              <a:spcBef>
                <a:spcPts val="0"/>
              </a:spcBef>
              <a:spcAft>
                <a:spcPts val="0"/>
              </a:spcAft>
              <a:buSzPts val="2000"/>
              <a:buChar char="○"/>
            </a:pPr>
            <a:r>
              <a:rPr lang="en"/>
              <a:t>Utilizing Custom Python Module</a:t>
            </a:r>
            <a:endParaRPr/>
          </a:p>
          <a:p>
            <a:pPr indent="-355600" lvl="1" marL="914400" rtl="0" algn="l">
              <a:spcBef>
                <a:spcPts val="0"/>
              </a:spcBef>
              <a:spcAft>
                <a:spcPts val="0"/>
              </a:spcAft>
              <a:buSzPts val="2000"/>
              <a:buChar char="○"/>
            </a:pPr>
            <a:r>
              <a:rPr lang="en"/>
              <a:t>The Data:</a:t>
            </a:r>
            <a:endParaRPr/>
          </a:p>
          <a:p>
            <a:pPr indent="-355600" lvl="2" marL="1371600" rtl="0" algn="l">
              <a:spcBef>
                <a:spcPts val="0"/>
              </a:spcBef>
              <a:spcAft>
                <a:spcPts val="0"/>
              </a:spcAft>
              <a:buSzPts val="2000"/>
              <a:buChar char="■"/>
            </a:pPr>
            <a:r>
              <a:rPr lang="en"/>
              <a:t>Top 10 Stocks in 10 different business sectors</a:t>
            </a:r>
            <a:endParaRPr/>
          </a:p>
          <a:p>
            <a:pPr indent="-381000" lvl="0" marL="457200" rtl="0" algn="l">
              <a:spcBef>
                <a:spcPts val="0"/>
              </a:spcBef>
              <a:spcAft>
                <a:spcPts val="0"/>
              </a:spcAft>
              <a:buClr>
                <a:schemeClr val="accent1"/>
              </a:buClr>
              <a:buSzPts val="2400"/>
              <a:buChar char="◉"/>
            </a:pPr>
            <a:r>
              <a:rPr lang="en"/>
              <a:t>Running the data through each model</a:t>
            </a:r>
            <a:endParaRPr/>
          </a:p>
          <a:p>
            <a:pPr indent="-381000" lvl="0" marL="457200" rtl="0" algn="l">
              <a:spcBef>
                <a:spcPts val="0"/>
              </a:spcBef>
              <a:spcAft>
                <a:spcPts val="0"/>
              </a:spcAft>
              <a:buClr>
                <a:schemeClr val="accent1"/>
              </a:buClr>
              <a:buSzPts val="2400"/>
              <a:buChar char="◉"/>
            </a:pPr>
            <a:r>
              <a:rPr lang="en"/>
              <a:t>Analyzing Results with Accuracy Percentage or </a:t>
            </a:r>
            <a:r>
              <a:rPr b="1" lang="en"/>
              <a:t>MAE</a:t>
            </a:r>
            <a:endParaRPr b="1"/>
          </a:p>
          <a:p>
            <a:pPr indent="-355600" lvl="1" marL="914400" rtl="0" algn="l">
              <a:spcBef>
                <a:spcPts val="0"/>
              </a:spcBef>
              <a:spcAft>
                <a:spcPts val="0"/>
              </a:spcAft>
              <a:buSzPts val="2000"/>
              <a:buChar char="○"/>
            </a:pPr>
            <a:r>
              <a:rPr lang="en"/>
              <a:t>Using Apple Stock for Demo</a:t>
            </a:r>
            <a:endParaRPr/>
          </a:p>
          <a:p>
            <a:pPr indent="0" lvl="0" marL="0" rtl="0" algn="l">
              <a:spcBef>
                <a:spcPts val="600"/>
              </a:spcBef>
              <a:spcAft>
                <a:spcPts val="0"/>
              </a:spcAft>
              <a:buNone/>
            </a:pPr>
            <a:r>
              <a:t/>
            </a:r>
            <a:endParaRPr/>
          </a:p>
        </p:txBody>
      </p:sp>
      <p:grpSp>
        <p:nvGrpSpPr>
          <p:cNvPr id="130" name="Google Shape;130;p16"/>
          <p:cNvGrpSpPr/>
          <p:nvPr/>
        </p:nvGrpSpPr>
        <p:grpSpPr>
          <a:xfrm>
            <a:off x="916458" y="1019750"/>
            <a:ext cx="214625" cy="214625"/>
            <a:chOff x="2594050" y="1631825"/>
            <a:chExt cx="439625" cy="439625"/>
          </a:xfrm>
        </p:grpSpPr>
        <p:sp>
          <p:nvSpPr>
            <p:cNvPr id="131" name="Google Shape;131;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17"/>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lt1"/>
                </a:solidFill>
              </a:rPr>
              <a:t>Quick Question…</a:t>
            </a:r>
            <a:endParaRPr sz="3400">
              <a:solidFill>
                <a:schemeClr val="lt1"/>
              </a:solidFill>
            </a:endParaRPr>
          </a:p>
        </p:txBody>
      </p:sp>
      <p:sp>
        <p:nvSpPr>
          <p:cNvPr id="141" name="Google Shape;141;p17"/>
          <p:cNvSpPr txBox="1"/>
          <p:nvPr>
            <p:ph idx="1" type="subTitle"/>
          </p:nvPr>
        </p:nvSpPr>
        <p:spPr>
          <a:xfrm>
            <a:off x="2022225" y="2781848"/>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CD00"/>
                </a:solidFill>
                <a:latin typeface="Lora"/>
                <a:ea typeface="Lora"/>
                <a:cs typeface="Lora"/>
                <a:sym typeface="Lora"/>
              </a:rPr>
              <a:t>What is MAE?</a:t>
            </a:r>
            <a:endParaRPr b="1" sz="2100">
              <a:solidFill>
                <a:srgbClr val="FFCD00"/>
              </a:solidFill>
              <a:latin typeface="Lora"/>
              <a:ea typeface="Lora"/>
              <a:cs typeface="Lora"/>
              <a:sym typeface="Lora"/>
            </a:endParaRPr>
          </a:p>
        </p:txBody>
      </p:sp>
      <p:sp>
        <p:nvSpPr>
          <p:cNvPr id="142" name="Google Shape;142;p1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ora"/>
                <a:ea typeface="Lora"/>
                <a:cs typeface="Lora"/>
                <a:sym typeface="Lora"/>
              </a:rPr>
              <a:t>?</a:t>
            </a:r>
            <a:endParaRPr b="1" sz="2400">
              <a:latin typeface="Lora"/>
              <a:ea typeface="Lora"/>
              <a:cs typeface="Lora"/>
              <a:sym typeface="Lora"/>
            </a:endParaRPr>
          </a:p>
        </p:txBody>
      </p:sp>
      <p:sp>
        <p:nvSpPr>
          <p:cNvPr id="143" name="Google Shape;143;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1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MAE</a:t>
            </a:r>
            <a:r>
              <a:rPr lang="en">
                <a:solidFill>
                  <a:schemeClr val="lt1"/>
                </a:solidFill>
              </a:rPr>
              <a:t> Explained</a:t>
            </a:r>
            <a:endParaRPr>
              <a:solidFill>
                <a:schemeClr val="lt1"/>
              </a:solidFill>
              <a:highlight>
                <a:schemeClr val="accent1"/>
              </a:highlight>
            </a:endParaRPr>
          </a:p>
        </p:txBody>
      </p:sp>
      <p:sp>
        <p:nvSpPr>
          <p:cNvPr id="149" name="Google Shape;149;p18"/>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solidFill>
                  <a:schemeClr val="accent1"/>
                </a:solidFill>
              </a:rPr>
              <a:t>Mean Absolute Error:</a:t>
            </a:r>
            <a:endParaRPr>
              <a:solidFill>
                <a:schemeClr val="accent1"/>
              </a:solidFill>
            </a:endParaRPr>
          </a:p>
          <a:p>
            <a:pPr indent="-355600" lvl="1" marL="914400" rtl="0" algn="l">
              <a:spcBef>
                <a:spcPts val="0"/>
              </a:spcBef>
              <a:spcAft>
                <a:spcPts val="0"/>
              </a:spcAft>
              <a:buClr>
                <a:schemeClr val="lt1"/>
              </a:buClr>
              <a:buSzPts val="2000"/>
              <a:buChar char="○"/>
            </a:pPr>
            <a:r>
              <a:rPr lang="en">
                <a:solidFill>
                  <a:schemeClr val="lt1"/>
                </a:solidFill>
              </a:rPr>
              <a:t>Measure of errors between paired observations expressing the same phenomenon</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Lower MAE is Better!</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MAE is relative depending on the data itself</a:t>
            </a:r>
            <a:endParaRPr>
              <a:solidFill>
                <a:schemeClr val="lt1"/>
              </a:solidFill>
            </a:endParaRPr>
          </a:p>
          <a:p>
            <a:pPr indent="-355600" lvl="1" marL="914400" rtl="0" algn="l">
              <a:spcBef>
                <a:spcPts val="0"/>
              </a:spcBef>
              <a:spcAft>
                <a:spcPts val="0"/>
              </a:spcAft>
              <a:buClr>
                <a:schemeClr val="lt1"/>
              </a:buClr>
              <a:buSzPts val="2000"/>
              <a:buChar char="○"/>
            </a:pPr>
            <a:r>
              <a:rPr lang="en">
                <a:solidFill>
                  <a:schemeClr val="lt1"/>
                </a:solidFill>
              </a:rPr>
              <a:t>MAE here shows how many dollars away the predicted value is from the true value</a:t>
            </a:r>
            <a:endParaRPr>
              <a:solidFill>
                <a:schemeClr val="lt1"/>
              </a:solidFill>
            </a:endParaRPr>
          </a:p>
          <a:p>
            <a:pPr indent="0" lvl="0" marL="0" rtl="0" algn="l">
              <a:spcBef>
                <a:spcPts val="600"/>
              </a:spcBef>
              <a:spcAft>
                <a:spcPts val="0"/>
              </a:spcAft>
              <a:buClr>
                <a:schemeClr val="dk1"/>
              </a:buClr>
              <a:buSzPts val="1100"/>
              <a:buFont typeface="Arial"/>
              <a:buNone/>
            </a:pPr>
            <a:r>
              <a:t/>
            </a:r>
            <a:endParaRPr>
              <a:solidFill>
                <a:schemeClr val="lt1"/>
              </a:solidFill>
            </a:endParaRPr>
          </a:p>
          <a:p>
            <a:pPr indent="0" lvl="0" marL="0" rtl="0" algn="l">
              <a:spcBef>
                <a:spcPts val="600"/>
              </a:spcBef>
              <a:spcAft>
                <a:spcPts val="0"/>
              </a:spcAft>
              <a:buNone/>
            </a:pPr>
            <a:r>
              <a:t/>
            </a:r>
            <a:endParaRPr/>
          </a:p>
        </p:txBody>
      </p:sp>
      <p:sp>
        <p:nvSpPr>
          <p:cNvPr id="150" name="Google Shape;150;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1" name="Google Shape;151;p18"/>
          <p:cNvGrpSpPr/>
          <p:nvPr/>
        </p:nvGrpSpPr>
        <p:grpSpPr>
          <a:xfrm>
            <a:off x="885766" y="989768"/>
            <a:ext cx="263769" cy="248166"/>
            <a:chOff x="5972700" y="2330200"/>
            <a:chExt cx="411625" cy="387275"/>
          </a:xfrm>
        </p:grpSpPr>
        <p:sp>
          <p:nvSpPr>
            <p:cNvPr id="152" name="Google Shape;152;p1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Acquisition Module</a:t>
            </a:r>
            <a:endParaRPr>
              <a:highlight>
                <a:schemeClr val="accent1"/>
              </a:highlight>
            </a:endParaRPr>
          </a:p>
        </p:txBody>
      </p:sp>
      <p:sp>
        <p:nvSpPr>
          <p:cNvPr id="159" name="Google Shape;159;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19"/>
          <p:cNvSpPr/>
          <p:nvPr/>
        </p:nvSpPr>
        <p:spPr>
          <a:xfrm>
            <a:off x="903375" y="988750"/>
            <a:ext cx="250262" cy="281033"/>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9"/>
          <p:cNvPicPr preferRelativeResize="0"/>
          <p:nvPr/>
        </p:nvPicPr>
        <p:blipFill>
          <a:blip r:embed="rId3">
            <a:alphaModFix/>
          </a:blip>
          <a:stretch>
            <a:fillRect/>
          </a:stretch>
        </p:blipFill>
        <p:spPr>
          <a:xfrm>
            <a:off x="152400" y="1484112"/>
            <a:ext cx="3677681" cy="3506987"/>
          </a:xfrm>
          <a:prstGeom prst="rect">
            <a:avLst/>
          </a:prstGeom>
          <a:noFill/>
          <a:ln>
            <a:noFill/>
          </a:ln>
        </p:spPr>
      </p:pic>
      <p:pic>
        <p:nvPicPr>
          <p:cNvPr id="162" name="Google Shape;162;p19"/>
          <p:cNvPicPr preferRelativeResize="0"/>
          <p:nvPr/>
        </p:nvPicPr>
        <p:blipFill>
          <a:blip r:embed="rId4">
            <a:alphaModFix/>
          </a:blip>
          <a:stretch>
            <a:fillRect/>
          </a:stretch>
        </p:blipFill>
        <p:spPr>
          <a:xfrm>
            <a:off x="3982481" y="1484112"/>
            <a:ext cx="4806027" cy="31133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endParaRPr>
              <a:highlight>
                <a:schemeClr val="accent1"/>
              </a:highlight>
            </a:endParaRPr>
          </a:p>
        </p:txBody>
      </p:sp>
      <p:sp>
        <p:nvSpPr>
          <p:cNvPr id="168" name="Google Shape;168;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0"/>
          <p:cNvPicPr preferRelativeResize="0"/>
          <p:nvPr/>
        </p:nvPicPr>
        <p:blipFill>
          <a:blip r:embed="rId3">
            <a:alphaModFix/>
          </a:blip>
          <a:stretch>
            <a:fillRect/>
          </a:stretch>
        </p:blipFill>
        <p:spPr>
          <a:xfrm>
            <a:off x="4352750" y="1381937"/>
            <a:ext cx="4418641" cy="3506988"/>
          </a:xfrm>
          <a:prstGeom prst="rect">
            <a:avLst/>
          </a:prstGeom>
          <a:noFill/>
          <a:ln>
            <a:noFill/>
          </a:ln>
        </p:spPr>
      </p:pic>
      <p:grpSp>
        <p:nvGrpSpPr>
          <p:cNvPr id="170" name="Google Shape;170;p20"/>
          <p:cNvGrpSpPr/>
          <p:nvPr/>
        </p:nvGrpSpPr>
        <p:grpSpPr>
          <a:xfrm>
            <a:off x="889984" y="1007708"/>
            <a:ext cx="270226" cy="238344"/>
            <a:chOff x="5247525" y="3007275"/>
            <a:chExt cx="517575" cy="456510"/>
          </a:xfrm>
        </p:grpSpPr>
        <p:sp>
          <p:nvSpPr>
            <p:cNvPr id="171" name="Google Shape;171;p2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0"/>
          <p:cNvSpPr txBox="1"/>
          <p:nvPr>
            <p:ph idx="1" type="body"/>
          </p:nvPr>
        </p:nvSpPr>
        <p:spPr>
          <a:xfrm>
            <a:off x="362400" y="1579325"/>
            <a:ext cx="3878400" cy="3112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1"/>
              </a:buClr>
              <a:buSzPts val="2400"/>
              <a:buChar char="◉"/>
            </a:pPr>
            <a:r>
              <a:rPr lang="en"/>
              <a:t>Used as an </a:t>
            </a:r>
            <a:r>
              <a:rPr lang="en"/>
              <a:t>alternative</a:t>
            </a:r>
            <a:r>
              <a:rPr lang="en"/>
              <a:t> to machine learning </a:t>
            </a:r>
            <a:endParaRPr/>
          </a:p>
          <a:p>
            <a:pPr indent="-381000" lvl="0" marL="457200" rtl="0" algn="l">
              <a:spcBef>
                <a:spcPts val="0"/>
              </a:spcBef>
              <a:spcAft>
                <a:spcPts val="0"/>
              </a:spcAft>
              <a:buClr>
                <a:schemeClr val="accent1"/>
              </a:buClr>
              <a:buSzPts val="2400"/>
              <a:buChar char="◉"/>
            </a:pPr>
            <a:r>
              <a:rPr lang="en"/>
              <a:t>Simple baseline to see if machine learning is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