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06" r:id="rId4"/>
    <p:sldId id="318" r:id="rId5"/>
    <p:sldId id="311" r:id="rId6"/>
    <p:sldId id="312" r:id="rId7"/>
    <p:sldId id="315" r:id="rId8"/>
    <p:sldId id="319" r:id="rId9"/>
    <p:sldId id="320" r:id="rId10"/>
    <p:sldId id="321" r:id="rId11"/>
    <p:sldId id="322" r:id="rId12"/>
    <p:sldId id="313" r:id="rId13"/>
    <p:sldId id="316" r:id="rId14"/>
    <p:sldId id="323" r:id="rId15"/>
    <p:sldId id="325" r:id="rId16"/>
    <p:sldId id="259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783" autoAdjust="0"/>
  </p:normalViewPr>
  <p:slideViewPr>
    <p:cSldViewPr snapToGrid="0">
      <p:cViewPr varScale="1">
        <p:scale>
          <a:sx n="120" d="100"/>
          <a:sy n="120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093CB-278E-4BE9-ACBC-E922CD7CFFE8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</dgm:pt>
    <dgm:pt modelId="{87F95007-0A7C-4AAE-8135-659FFA4C8C13}">
      <dgm:prSet phldrT="[Text]"/>
      <dgm:spPr/>
      <dgm:t>
        <a:bodyPr/>
        <a:lstStyle/>
        <a:p>
          <a:r>
            <a:rPr lang="en-US" dirty="0"/>
            <a:t>Rinse</a:t>
          </a:r>
        </a:p>
      </dgm:t>
    </dgm:pt>
    <dgm:pt modelId="{5E1BF989-37F3-46FF-8E98-B58707E05810}" type="parTrans" cxnId="{9D85DEFB-CBA9-4382-BF79-60280E2720ED}">
      <dgm:prSet/>
      <dgm:spPr/>
      <dgm:t>
        <a:bodyPr/>
        <a:lstStyle/>
        <a:p>
          <a:endParaRPr lang="en-US"/>
        </a:p>
      </dgm:t>
    </dgm:pt>
    <dgm:pt modelId="{3E918BA7-99EA-4CFB-AE89-DA3EB950984C}" type="sibTrans" cxnId="{9D85DEFB-CBA9-4382-BF79-60280E2720ED}">
      <dgm:prSet/>
      <dgm:spPr/>
      <dgm:t>
        <a:bodyPr/>
        <a:lstStyle/>
        <a:p>
          <a:endParaRPr lang="en-US"/>
        </a:p>
      </dgm:t>
    </dgm:pt>
    <dgm:pt modelId="{4A5E2161-24DE-4EC7-B509-9A1D71A901B2}">
      <dgm:prSet phldrT="[Text]"/>
      <dgm:spPr/>
      <dgm:t>
        <a:bodyPr/>
        <a:lstStyle/>
        <a:p>
          <a:r>
            <a:rPr lang="en-US" dirty="0"/>
            <a:t>Repeat</a:t>
          </a:r>
        </a:p>
      </dgm:t>
    </dgm:pt>
    <dgm:pt modelId="{DB5EBCA3-3825-48E1-B6C4-AC73F60C4257}" type="parTrans" cxnId="{CC19C008-2767-4A6E-8C71-376319BB8684}">
      <dgm:prSet/>
      <dgm:spPr/>
      <dgm:t>
        <a:bodyPr/>
        <a:lstStyle/>
        <a:p>
          <a:endParaRPr lang="en-US"/>
        </a:p>
      </dgm:t>
    </dgm:pt>
    <dgm:pt modelId="{0B977757-1A96-4732-A166-7CB2FF0539E6}" type="sibTrans" cxnId="{CC19C008-2767-4A6E-8C71-376319BB8684}">
      <dgm:prSet/>
      <dgm:spPr/>
      <dgm:t>
        <a:bodyPr/>
        <a:lstStyle/>
        <a:p>
          <a:endParaRPr lang="en-US"/>
        </a:p>
      </dgm:t>
    </dgm:pt>
    <dgm:pt modelId="{DFBD4300-29BF-4B94-AFB1-B5AA6DB21525}">
      <dgm:prSet phldrT="[Text]"/>
      <dgm:spPr/>
      <dgm:t>
        <a:bodyPr/>
        <a:lstStyle/>
        <a:p>
          <a:r>
            <a:rPr lang="en-US" dirty="0"/>
            <a:t>Lather</a:t>
          </a:r>
        </a:p>
      </dgm:t>
    </dgm:pt>
    <dgm:pt modelId="{7BA172C9-1177-44F3-9BFF-9873533D4F28}" type="parTrans" cxnId="{D9FE79FB-0F84-4680-9D38-F75F26A44634}">
      <dgm:prSet/>
      <dgm:spPr/>
      <dgm:t>
        <a:bodyPr/>
        <a:lstStyle/>
        <a:p>
          <a:endParaRPr lang="en-US"/>
        </a:p>
      </dgm:t>
    </dgm:pt>
    <dgm:pt modelId="{225F84A4-4EE0-4955-AD25-3D6FC949315F}" type="sibTrans" cxnId="{D9FE79FB-0F84-4680-9D38-F75F26A44634}">
      <dgm:prSet/>
      <dgm:spPr/>
      <dgm:t>
        <a:bodyPr/>
        <a:lstStyle/>
        <a:p>
          <a:endParaRPr lang="en-US"/>
        </a:p>
      </dgm:t>
    </dgm:pt>
    <dgm:pt modelId="{92ACEF89-73D2-404C-B074-64E6ED5615D0}" type="pres">
      <dgm:prSet presAssocID="{D12093CB-278E-4BE9-ACBC-E922CD7CFFE8}" presName="compositeShape" presStyleCnt="0">
        <dgm:presLayoutVars>
          <dgm:chMax val="7"/>
          <dgm:dir/>
          <dgm:resizeHandles val="exact"/>
        </dgm:presLayoutVars>
      </dgm:prSet>
      <dgm:spPr/>
    </dgm:pt>
    <dgm:pt modelId="{5C6B0E00-5FCD-404E-B8BB-E3E9F8E4A340}" type="pres">
      <dgm:prSet presAssocID="{D12093CB-278E-4BE9-ACBC-E922CD7CFFE8}" presName="wedge1" presStyleLbl="node1" presStyleIdx="0" presStyleCnt="3"/>
      <dgm:spPr/>
    </dgm:pt>
    <dgm:pt modelId="{730DB916-7BB0-419E-AD61-64DABA9934CE}" type="pres">
      <dgm:prSet presAssocID="{D12093CB-278E-4BE9-ACBC-E922CD7CFFE8}" presName="dummy1a" presStyleCnt="0"/>
      <dgm:spPr/>
    </dgm:pt>
    <dgm:pt modelId="{98ABE929-AAAA-486B-A20B-CF6827210146}" type="pres">
      <dgm:prSet presAssocID="{D12093CB-278E-4BE9-ACBC-E922CD7CFFE8}" presName="dummy1b" presStyleCnt="0"/>
      <dgm:spPr/>
    </dgm:pt>
    <dgm:pt modelId="{BC1D5945-4E42-4DE3-8CB7-64A2CC88CB65}" type="pres">
      <dgm:prSet presAssocID="{D12093CB-278E-4BE9-ACBC-E922CD7CFF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B78EC5-7BDD-4432-BED6-D45C6C146D74}" type="pres">
      <dgm:prSet presAssocID="{D12093CB-278E-4BE9-ACBC-E922CD7CFFE8}" presName="wedge2" presStyleLbl="node1" presStyleIdx="1" presStyleCnt="3"/>
      <dgm:spPr/>
    </dgm:pt>
    <dgm:pt modelId="{BDFCB7F0-D22C-4CAC-82FD-0D08559BC65B}" type="pres">
      <dgm:prSet presAssocID="{D12093CB-278E-4BE9-ACBC-E922CD7CFFE8}" presName="dummy2a" presStyleCnt="0"/>
      <dgm:spPr/>
    </dgm:pt>
    <dgm:pt modelId="{233C9AC7-8CE5-4763-9FE5-CABC88AB9119}" type="pres">
      <dgm:prSet presAssocID="{D12093CB-278E-4BE9-ACBC-E922CD7CFFE8}" presName="dummy2b" presStyleCnt="0"/>
      <dgm:spPr/>
    </dgm:pt>
    <dgm:pt modelId="{32A9F8DF-225E-437D-89A6-22CC513CA35B}" type="pres">
      <dgm:prSet presAssocID="{D12093CB-278E-4BE9-ACBC-E922CD7CFF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7D15532-2FFA-4D04-A484-7ECE6BDABE12}" type="pres">
      <dgm:prSet presAssocID="{D12093CB-278E-4BE9-ACBC-E922CD7CFFE8}" presName="wedge3" presStyleLbl="node1" presStyleIdx="2" presStyleCnt="3"/>
      <dgm:spPr/>
    </dgm:pt>
    <dgm:pt modelId="{03890FB9-0DB0-476F-9EA8-1DD28A8E1125}" type="pres">
      <dgm:prSet presAssocID="{D12093CB-278E-4BE9-ACBC-E922CD7CFFE8}" presName="dummy3a" presStyleCnt="0"/>
      <dgm:spPr/>
    </dgm:pt>
    <dgm:pt modelId="{3CBD3A21-4EC5-452B-92C6-6D74C9C9EEF9}" type="pres">
      <dgm:prSet presAssocID="{D12093CB-278E-4BE9-ACBC-E922CD7CFFE8}" presName="dummy3b" presStyleCnt="0"/>
      <dgm:spPr/>
    </dgm:pt>
    <dgm:pt modelId="{58ADEF44-4C12-43AF-A3B7-B941158EAE11}" type="pres">
      <dgm:prSet presAssocID="{D12093CB-278E-4BE9-ACBC-E922CD7CFF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8A0B1F8-381C-4101-96D0-B71BDA3B5946}" type="pres">
      <dgm:prSet presAssocID="{3E918BA7-99EA-4CFB-AE89-DA3EB950984C}" presName="arrowWedge1" presStyleLbl="fgSibTrans2D1" presStyleIdx="0" presStyleCnt="3"/>
      <dgm:spPr/>
    </dgm:pt>
    <dgm:pt modelId="{69F7EF91-BFB6-42C7-88EC-979B2E2BB83A}" type="pres">
      <dgm:prSet presAssocID="{0B977757-1A96-4732-A166-7CB2FF0539E6}" presName="arrowWedge2" presStyleLbl="fgSibTrans2D1" presStyleIdx="1" presStyleCnt="3"/>
      <dgm:spPr/>
    </dgm:pt>
    <dgm:pt modelId="{3B06098C-5147-49FB-96DE-A3704C622AB4}" type="pres">
      <dgm:prSet presAssocID="{225F84A4-4EE0-4955-AD25-3D6FC949315F}" presName="arrowWedge3" presStyleLbl="fgSibTrans2D1" presStyleIdx="2" presStyleCnt="3"/>
      <dgm:spPr/>
    </dgm:pt>
  </dgm:ptLst>
  <dgm:cxnLst>
    <dgm:cxn modelId="{CC19C008-2767-4A6E-8C71-376319BB8684}" srcId="{D12093CB-278E-4BE9-ACBC-E922CD7CFFE8}" destId="{4A5E2161-24DE-4EC7-B509-9A1D71A901B2}" srcOrd="1" destOrd="0" parTransId="{DB5EBCA3-3825-48E1-B6C4-AC73F60C4257}" sibTransId="{0B977757-1A96-4732-A166-7CB2FF0539E6}"/>
    <dgm:cxn modelId="{D4EE722D-D48E-43CE-B6A6-B928FFEA64A1}" type="presOf" srcId="{DFBD4300-29BF-4B94-AFB1-B5AA6DB21525}" destId="{F7D15532-2FFA-4D04-A484-7ECE6BDABE12}" srcOrd="0" destOrd="0" presId="urn:microsoft.com/office/officeart/2005/8/layout/cycle8"/>
    <dgm:cxn modelId="{460A7138-7273-49BC-ADAD-7DC4E0245F7E}" type="presOf" srcId="{87F95007-0A7C-4AAE-8135-659FFA4C8C13}" destId="{BC1D5945-4E42-4DE3-8CB7-64A2CC88CB65}" srcOrd="1" destOrd="0" presId="urn:microsoft.com/office/officeart/2005/8/layout/cycle8"/>
    <dgm:cxn modelId="{7BF6EE68-6672-4E41-AD42-931625329021}" type="presOf" srcId="{4A5E2161-24DE-4EC7-B509-9A1D71A901B2}" destId="{FEB78EC5-7BDD-4432-BED6-D45C6C146D74}" srcOrd="0" destOrd="0" presId="urn:microsoft.com/office/officeart/2005/8/layout/cycle8"/>
    <dgm:cxn modelId="{0B9B3D75-5BF2-4E6B-A3D2-B52734145D4C}" type="presOf" srcId="{4A5E2161-24DE-4EC7-B509-9A1D71A901B2}" destId="{32A9F8DF-225E-437D-89A6-22CC513CA35B}" srcOrd="1" destOrd="0" presId="urn:microsoft.com/office/officeart/2005/8/layout/cycle8"/>
    <dgm:cxn modelId="{821ACA83-D6FF-4A0B-AC41-389D8B5B3B92}" type="presOf" srcId="{DFBD4300-29BF-4B94-AFB1-B5AA6DB21525}" destId="{58ADEF44-4C12-43AF-A3B7-B941158EAE11}" srcOrd="1" destOrd="0" presId="urn:microsoft.com/office/officeart/2005/8/layout/cycle8"/>
    <dgm:cxn modelId="{D73CEC9F-ED56-4621-A4CB-BD40D4385EDE}" type="presOf" srcId="{87F95007-0A7C-4AAE-8135-659FFA4C8C13}" destId="{5C6B0E00-5FCD-404E-B8BB-E3E9F8E4A340}" srcOrd="0" destOrd="0" presId="urn:microsoft.com/office/officeart/2005/8/layout/cycle8"/>
    <dgm:cxn modelId="{3F4DB6C9-7B9F-4A8D-B6B6-262E192DE6D5}" type="presOf" srcId="{D12093CB-278E-4BE9-ACBC-E922CD7CFFE8}" destId="{92ACEF89-73D2-404C-B074-64E6ED5615D0}" srcOrd="0" destOrd="0" presId="urn:microsoft.com/office/officeart/2005/8/layout/cycle8"/>
    <dgm:cxn modelId="{D9FE79FB-0F84-4680-9D38-F75F26A44634}" srcId="{D12093CB-278E-4BE9-ACBC-E922CD7CFFE8}" destId="{DFBD4300-29BF-4B94-AFB1-B5AA6DB21525}" srcOrd="2" destOrd="0" parTransId="{7BA172C9-1177-44F3-9BFF-9873533D4F28}" sibTransId="{225F84A4-4EE0-4955-AD25-3D6FC949315F}"/>
    <dgm:cxn modelId="{9D85DEFB-CBA9-4382-BF79-60280E2720ED}" srcId="{D12093CB-278E-4BE9-ACBC-E922CD7CFFE8}" destId="{87F95007-0A7C-4AAE-8135-659FFA4C8C13}" srcOrd="0" destOrd="0" parTransId="{5E1BF989-37F3-46FF-8E98-B58707E05810}" sibTransId="{3E918BA7-99EA-4CFB-AE89-DA3EB950984C}"/>
    <dgm:cxn modelId="{865C068B-E4FC-4429-9BD8-C354C70582CD}" type="presParOf" srcId="{92ACEF89-73D2-404C-B074-64E6ED5615D0}" destId="{5C6B0E00-5FCD-404E-B8BB-E3E9F8E4A340}" srcOrd="0" destOrd="0" presId="urn:microsoft.com/office/officeart/2005/8/layout/cycle8"/>
    <dgm:cxn modelId="{20F4E3DD-DB1E-4D36-81D2-FE2979E34BF1}" type="presParOf" srcId="{92ACEF89-73D2-404C-B074-64E6ED5615D0}" destId="{730DB916-7BB0-419E-AD61-64DABA9934CE}" srcOrd="1" destOrd="0" presId="urn:microsoft.com/office/officeart/2005/8/layout/cycle8"/>
    <dgm:cxn modelId="{114F61AA-8C58-4E42-BCA9-14E9A602FB45}" type="presParOf" srcId="{92ACEF89-73D2-404C-B074-64E6ED5615D0}" destId="{98ABE929-AAAA-486B-A20B-CF6827210146}" srcOrd="2" destOrd="0" presId="urn:microsoft.com/office/officeart/2005/8/layout/cycle8"/>
    <dgm:cxn modelId="{97A24B57-E7DD-4C44-9EBC-E473E59FCB6C}" type="presParOf" srcId="{92ACEF89-73D2-404C-B074-64E6ED5615D0}" destId="{BC1D5945-4E42-4DE3-8CB7-64A2CC88CB65}" srcOrd="3" destOrd="0" presId="urn:microsoft.com/office/officeart/2005/8/layout/cycle8"/>
    <dgm:cxn modelId="{FF6CDF00-B8BC-43BA-B249-863173F29FED}" type="presParOf" srcId="{92ACEF89-73D2-404C-B074-64E6ED5615D0}" destId="{FEB78EC5-7BDD-4432-BED6-D45C6C146D74}" srcOrd="4" destOrd="0" presId="urn:microsoft.com/office/officeart/2005/8/layout/cycle8"/>
    <dgm:cxn modelId="{C2011DDD-8402-4EC6-8348-B46DFC771F33}" type="presParOf" srcId="{92ACEF89-73D2-404C-B074-64E6ED5615D0}" destId="{BDFCB7F0-D22C-4CAC-82FD-0D08559BC65B}" srcOrd="5" destOrd="0" presId="urn:microsoft.com/office/officeart/2005/8/layout/cycle8"/>
    <dgm:cxn modelId="{69179E1B-DB60-427A-85B8-FFB755E6449D}" type="presParOf" srcId="{92ACEF89-73D2-404C-B074-64E6ED5615D0}" destId="{233C9AC7-8CE5-4763-9FE5-CABC88AB9119}" srcOrd="6" destOrd="0" presId="urn:microsoft.com/office/officeart/2005/8/layout/cycle8"/>
    <dgm:cxn modelId="{6B68F095-38C3-4B86-8EB3-F0D45DA721C7}" type="presParOf" srcId="{92ACEF89-73D2-404C-B074-64E6ED5615D0}" destId="{32A9F8DF-225E-437D-89A6-22CC513CA35B}" srcOrd="7" destOrd="0" presId="urn:microsoft.com/office/officeart/2005/8/layout/cycle8"/>
    <dgm:cxn modelId="{57F614AC-D77C-49A8-BBD7-249CF8687B66}" type="presParOf" srcId="{92ACEF89-73D2-404C-B074-64E6ED5615D0}" destId="{F7D15532-2FFA-4D04-A484-7ECE6BDABE12}" srcOrd="8" destOrd="0" presId="urn:microsoft.com/office/officeart/2005/8/layout/cycle8"/>
    <dgm:cxn modelId="{5DF22B7E-4845-4CBF-A757-ACC9196EA88D}" type="presParOf" srcId="{92ACEF89-73D2-404C-B074-64E6ED5615D0}" destId="{03890FB9-0DB0-476F-9EA8-1DD28A8E1125}" srcOrd="9" destOrd="0" presId="urn:microsoft.com/office/officeart/2005/8/layout/cycle8"/>
    <dgm:cxn modelId="{C294BFD7-E620-45FA-A00D-F85076CE72D7}" type="presParOf" srcId="{92ACEF89-73D2-404C-B074-64E6ED5615D0}" destId="{3CBD3A21-4EC5-452B-92C6-6D74C9C9EEF9}" srcOrd="10" destOrd="0" presId="urn:microsoft.com/office/officeart/2005/8/layout/cycle8"/>
    <dgm:cxn modelId="{A14C7EF0-AEFE-4565-836A-2BD779FAF377}" type="presParOf" srcId="{92ACEF89-73D2-404C-B074-64E6ED5615D0}" destId="{58ADEF44-4C12-43AF-A3B7-B941158EAE11}" srcOrd="11" destOrd="0" presId="urn:microsoft.com/office/officeart/2005/8/layout/cycle8"/>
    <dgm:cxn modelId="{A0604062-8D35-4983-A5B2-E0D7472CC84F}" type="presParOf" srcId="{92ACEF89-73D2-404C-B074-64E6ED5615D0}" destId="{58A0B1F8-381C-4101-96D0-B71BDA3B5946}" srcOrd="12" destOrd="0" presId="urn:microsoft.com/office/officeart/2005/8/layout/cycle8"/>
    <dgm:cxn modelId="{3D1C4F5A-227C-4BB4-AF28-A4E1D5F6FF8E}" type="presParOf" srcId="{92ACEF89-73D2-404C-B074-64E6ED5615D0}" destId="{69F7EF91-BFB6-42C7-88EC-979B2E2BB83A}" srcOrd="13" destOrd="0" presId="urn:microsoft.com/office/officeart/2005/8/layout/cycle8"/>
    <dgm:cxn modelId="{26880974-62E2-4B69-86FB-415E38A7265D}" type="presParOf" srcId="{92ACEF89-73D2-404C-B074-64E6ED5615D0}" destId="{3B06098C-5147-49FB-96DE-A3704C622AB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B0E00-5FCD-404E-B8BB-E3E9F8E4A340}">
      <dsp:nvSpPr>
        <dsp:cNvPr id="0" name=""/>
        <dsp:cNvSpPr/>
      </dsp:nvSpPr>
      <dsp:spPr>
        <a:xfrm>
          <a:off x="3505516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Rinse</a:t>
          </a:r>
        </a:p>
      </dsp:txBody>
      <dsp:txXfrm>
        <a:off x="5431853" y="1057375"/>
        <a:ext cx="1305401" cy="1087834"/>
      </dsp:txXfrm>
    </dsp:sp>
    <dsp:sp modelId="{FEB78EC5-7BDD-4432-BED6-D45C6C146D74}">
      <dsp:nvSpPr>
        <dsp:cNvPr id="0" name=""/>
        <dsp:cNvSpPr/>
      </dsp:nvSpPr>
      <dsp:spPr>
        <a:xfrm>
          <a:off x="3430238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2815487"/>
            <a:satOff val="-7769"/>
            <a:lumOff val="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Repeat</a:t>
          </a:r>
        </a:p>
      </dsp:txBody>
      <dsp:txXfrm>
        <a:off x="4300505" y="2784856"/>
        <a:ext cx="1958102" cy="957294"/>
      </dsp:txXfrm>
    </dsp:sp>
    <dsp:sp modelId="{F7D15532-2FFA-4D04-A484-7ECE6BDABE12}">
      <dsp:nvSpPr>
        <dsp:cNvPr id="0" name=""/>
        <dsp:cNvSpPr/>
      </dsp:nvSpPr>
      <dsp:spPr>
        <a:xfrm>
          <a:off x="3354959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5630975"/>
            <a:satOff val="-15538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Lather</a:t>
          </a:r>
        </a:p>
      </dsp:txBody>
      <dsp:txXfrm>
        <a:off x="3778345" y="1057375"/>
        <a:ext cx="1305401" cy="1087834"/>
      </dsp:txXfrm>
    </dsp:sp>
    <dsp:sp modelId="{58A0B1F8-381C-4101-96D0-B71BDA3B5946}">
      <dsp:nvSpPr>
        <dsp:cNvPr id="0" name=""/>
        <dsp:cNvSpPr/>
      </dsp:nvSpPr>
      <dsp:spPr>
        <a:xfrm>
          <a:off x="3279548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7EF91-BFB6-42C7-88EC-979B2E2BB83A}">
      <dsp:nvSpPr>
        <dsp:cNvPr id="0" name=""/>
        <dsp:cNvSpPr/>
      </dsp:nvSpPr>
      <dsp:spPr>
        <a:xfrm>
          <a:off x="3203968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2815487"/>
            <a:satOff val="-7769"/>
            <a:lumOff val="45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6098C-5147-49FB-96DE-A3704C622AB4}">
      <dsp:nvSpPr>
        <dsp:cNvPr id="0" name=""/>
        <dsp:cNvSpPr/>
      </dsp:nvSpPr>
      <dsp:spPr>
        <a:xfrm>
          <a:off x="3128388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5630975"/>
            <a:satOff val="-15538"/>
            <a:lumOff val="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35550-6F9B-41F9-A987-964BD276FEC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FAE5E-5132-4DD7-AA08-DEACA909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869481/ssis-loop-through-multiple-data-source-dat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are-backup-image-files-more-fragile-than-just-having-copies-of-all-the-individual-fil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stackoverflow.com/questions/11110278/login-view-control-with-coustom-log-in" TargetMode="External"/><Relationship Id="rId4" Type="http://schemas.openxmlformats.org/officeDocument/2006/relationships/hyperlink" Target="https://creativecommons.org/licenses/by-nc-nd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Octicons-mark-github.sv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cw.cs.pub.ro/courses/se/labs/07" TargetMode="External"/><Relationship Id="rId4" Type="http://schemas.openxmlformats.org/officeDocument/2006/relationships/hyperlink" Target="https://creativecommons.org/licenses/by-sa/3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“Data Lifecycle”: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Tune</a:t>
            </a:r>
          </a:p>
          <a:p>
            <a:r>
              <a:rPr lang="en-US" dirty="0"/>
              <a:t>Monitor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“Source Control”</a:t>
            </a:r>
          </a:p>
          <a:p>
            <a:r>
              <a:rPr lang="en-US" dirty="0"/>
              <a:t>Manipulate</a:t>
            </a:r>
          </a:p>
          <a:p>
            <a:r>
              <a:rPr lang="en-US" dirty="0"/>
              <a:t>Administer</a:t>
            </a:r>
          </a:p>
          <a:p>
            <a:r>
              <a:rPr lang="en-US" dirty="0"/>
              <a:t>Destroy</a:t>
            </a:r>
          </a:p>
          <a:p>
            <a:r>
              <a:rPr lang="en-US" dirty="0"/>
              <a:t>Validate</a:t>
            </a:r>
          </a:p>
          <a:p>
            <a:endParaRPr lang="en-US" dirty="0"/>
          </a:p>
          <a:p>
            <a:r>
              <a:rPr lang="en-US" dirty="0"/>
              <a:t>Word Cloud - https://wordart.com/create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FAE5E-5132-4DD7-AA08-DEACA9095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ETL - </a:t>
            </a:r>
            <a:r>
              <a:rPr lang="en-US" sz="1200" dirty="0">
                <a:hlinkClick r:id="rId3" tooltip="http://stackoverflow.com/questions/31869481/ssis-loop-through-multiple-data-source-data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sa/3.0/"/>
              </a:rPr>
              <a:t>CC BY-SA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FAE5E-5132-4DD7-AA08-DEACA9095C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Backup \Restore - </a:t>
            </a:r>
            <a:r>
              <a:rPr lang="en-US" sz="1200" dirty="0">
                <a:hlinkClick r:id="rId3" tooltip="https://askleo.com/are-backup-image-files-more-fragile-than-just-having-copies-of-all-the-individual-files/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c-nd/3.0/"/>
              </a:rPr>
              <a:t>CC BY-NC-ND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 - </a:t>
            </a:r>
            <a:r>
              <a:rPr lang="en-US" sz="1200" dirty="0">
                <a:hlinkClick r:id="rId5" tooltip="http://stackoverflow.com/questions/11110278/login-view-control-with-coustom-log-in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6" tooltip="https://creativecommons.org/licenses/by-sa/3.0/"/>
              </a:rPr>
              <a:t>CC BY-SA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FAE5E-5132-4DD7-AA08-DEACA9095C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GitHub - </a:t>
            </a:r>
            <a:r>
              <a:rPr lang="en-US" sz="1200" dirty="0">
                <a:hlinkClick r:id="rId3" tooltip="https://en.wikipedia.org/wiki/File:Octicons-mark-github.svg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sa/3.0/"/>
              </a:rPr>
              <a:t>CC BY-SA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DevOps - </a:t>
            </a:r>
            <a:r>
              <a:rPr lang="en-US" sz="1200" dirty="0">
                <a:hlinkClick r:id="rId5" tooltip="https://ocw.cs.pub.ro/courses/se/labs/07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sa/3.0/"/>
              </a:rPr>
              <a:t>CC BY-SA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FAE5E-5132-4DD7-AA08-DEACA9095C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FAE5E-5132-4DD7-AA08-DEACA9095C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8C34BA-89C2-E843-8A42-E0E973E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45E9DB-DC50-7342-8568-01FCEF25F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4C4303D-24D8-0C48-8534-7D4F90E57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73C2FE-439C-504B-8A21-0A47159878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9422CC-1FF2-044C-B022-72564F9AFB0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35EFF6-1025-6640-AE23-96FB71F54E7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3BD0868-EB84-F847-98AA-8CB70FF9E09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045456-9364-3744-9DC8-E052C3FFA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91" y="476515"/>
            <a:ext cx="3816900" cy="11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8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ur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25E5042-9E74-7B4F-ABCD-A2C8621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E4B61-0172-F648-BAC8-317EEB67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30" y="0"/>
            <a:ext cx="5562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F6BEB-41F7-824D-89C0-5D375788FE3B}"/>
              </a:ext>
            </a:extLst>
          </p:cNvPr>
          <p:cNvSpPr/>
          <p:nvPr/>
        </p:nvSpPr>
        <p:spPr>
          <a:xfrm>
            <a:off x="8126530" y="0"/>
            <a:ext cx="40654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E4AA1-C144-0540-AECB-C680C144BB1D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9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This is a breaker page, it can be used to split topics or highlight something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274F9A-03C3-B947-B505-F6FBDE723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0D76F5F-7485-2C49-990E-2AAEF041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er page - sub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17082"/>
            <a:ext cx="100203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4735079"/>
            <a:ext cx="10515600" cy="121445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A45083-DB22-304F-B57E-1B684738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5B149A3-103E-9F41-BBFC-73773E0A1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1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658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0A372-B547-3F47-9A9A-95AEDE5ECC3F}"/>
              </a:ext>
            </a:extLst>
          </p:cNvPr>
          <p:cNvSpPr txBox="1">
            <a:spLocks/>
          </p:cNvSpPr>
          <p:nvPr/>
        </p:nvSpPr>
        <p:spPr bwMode="auto">
          <a:xfrm>
            <a:off x="394657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6DBC66-16A3-B04D-A8D8-8142C635BA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069901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1176B2-2101-B04E-8F1B-08B5EA78EE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78154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AB31DB-FBDF-F643-B30C-8D0EE6AB2F7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86406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C2EAD-E3AA-7144-B320-33AFFD6595A1}"/>
              </a:ext>
            </a:extLst>
          </p:cNvPr>
          <p:cNvSpPr txBox="1">
            <a:spLocks/>
          </p:cNvSpPr>
          <p:nvPr/>
        </p:nvSpPr>
        <p:spPr bwMode="auto">
          <a:xfrm>
            <a:off x="3280361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AB90CE-616C-7C4C-900C-3BE762A110BA}"/>
              </a:ext>
            </a:extLst>
          </p:cNvPr>
          <p:cNvSpPr txBox="1">
            <a:spLocks/>
          </p:cNvSpPr>
          <p:nvPr/>
        </p:nvSpPr>
        <p:spPr bwMode="auto">
          <a:xfrm>
            <a:off x="6177940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B738E19-AF36-9F47-84D4-6CA113150CC4}"/>
              </a:ext>
            </a:extLst>
          </p:cNvPr>
          <p:cNvSpPr txBox="1">
            <a:spLocks/>
          </p:cNvSpPr>
          <p:nvPr/>
        </p:nvSpPr>
        <p:spPr bwMode="auto">
          <a:xfrm>
            <a:off x="9051768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7A4911-24D9-CD4C-852E-BF15D54A09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14047B5-1622-6C4C-978F-CDE8D659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A99823B-0163-2D49-8792-235474B6B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D4DA3A-B6D3-D244-B4C5-B9FE9AE472C5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1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8597335-ABC9-0B4A-B61C-1004ADB16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57" y="230239"/>
            <a:ext cx="2175119" cy="54743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24DA5F-1115-3841-8BB1-49B5CF77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F055F6D-BBE6-8946-8BD5-E61D1C0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87B9A9-4C3E-3845-AB07-EBE78DF5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57" y="230239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23F68B-8383-1048-A2B1-993C05E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492002"/>
            <a:ext cx="9753600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6DC49B-235E-554D-ADFC-9C5BF66A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8995" y="1455909"/>
            <a:ext cx="7674011" cy="22324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19D0FFD-3045-FA47-8FE7-D7635B9C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CA8969-55EF-5C4F-B489-FE161DB9B338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374775" y="1227052"/>
            <a:ext cx="9442450" cy="3703637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1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</a:lstStyle>
          <a:p>
            <a:r>
              <a:rPr lang="en-US" sz="4800"/>
              <a:t>“A very wise and interesting quote from someone great can go in this text box.”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CE5376-92BC-A148-80C1-38A04D9566FD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374775" y="4930689"/>
            <a:ext cx="9442450" cy="881063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chemeClr val="tx1"/>
                </a:solidFill>
              </a:rPr>
              <a:t>Person or Company Logo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96807E-1668-734B-8931-7473D81D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A46B59-5A54-F54A-8848-EFE347C01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85C3D-B473-8642-9582-466EB79B8AF3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77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1987-29DA-4D35-99A2-8D9C7EA2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F338-16D6-443F-A078-C48700B4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7E0C-46EE-4D1C-B24B-35A30DD1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4CB-ED48-46FF-A125-BAF8246FA7D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EAB2-6FBF-46A2-9CD4-D31922D9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E121-3D93-45EE-B080-290F50EC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3C-11AA-4D45-90C6-21DCD18C3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13DEB97-CA98-F64B-94A4-A309B88C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36A36B-3AFB-DC4E-91CA-163E3E86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40D8D-6172-2A4B-8BAF-FBC8AD247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3C604D-DE78-654D-AE05-9880A68AB70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1145B4D-CDDC-A141-962C-D3A6C5DAAF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DD311C-2B1E-7E4F-984B-5CE909C5D7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42615F9-6222-F34E-8DAC-4784780DE9B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2AE86F4-4365-C946-9629-FDB50D004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91" y="476515"/>
            <a:ext cx="3816900" cy="111037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4681665-1409-D84B-819F-5615874E2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3406" y="363790"/>
            <a:ext cx="4582354" cy="62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9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74CC3F-A43F-7247-8851-E564DEF8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1C7A70-1A27-8C46-B788-29D87A2F4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41" y="451274"/>
            <a:ext cx="6137623" cy="71188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FirstName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227045-61B0-9544-AEC3-12180B09CB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542" y="2560817"/>
            <a:ext cx="6035252" cy="64778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7B7-700C-C149-8536-47AB7A78B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2439" y="378547"/>
            <a:ext cx="1685405" cy="168540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A01EAC-4EF5-AE4F-970E-2C5157FA52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58416" y="4673325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B3DAF8-2F81-FC4D-8CB0-8C0CB1AA4D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8416" y="5244387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B937D2-7E45-D541-81A8-ABE79A9EE49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8416" y="5815450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3942E-FEFF-F941-94A5-4AC5E629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0AA7F0-2E50-214E-9056-0901887064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4542" y="3219579"/>
            <a:ext cx="6035252" cy="64778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FA89709-76ED-224C-B4CF-D07271807F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702439" y="2560817"/>
            <a:ext cx="5065019" cy="3400712"/>
          </a:xfrm>
        </p:spPr>
        <p:txBody>
          <a:bodyPr anchor="t">
            <a:normAutofit/>
          </a:bodyPr>
          <a:lstStyle>
            <a:lvl1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About you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85A32D5-82BC-8243-A21F-A7FEE33FAE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4541" y="1933620"/>
            <a:ext cx="6035251" cy="40481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2292A1-4831-8743-BC26-539A0B8200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541" y="1168024"/>
            <a:ext cx="6137624" cy="711882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6000" b="1" i="0">
                <a:latin typeface="IBM Plex Sans" panose="020B0503050203000203" pitchFamily="34" charset="77"/>
              </a:defRPr>
            </a:lvl1pPr>
          </a:lstStyle>
          <a:p>
            <a:pPr lvl="0"/>
            <a:r>
              <a:rPr lang="en-US" err="1"/>
              <a:t>SecondName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uatio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9583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Session evaluation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0237F4-5BA9-4941-9A64-8DCF0DEE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393" y="282835"/>
            <a:ext cx="2418907" cy="24189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DC7C0B-1DAB-8544-9AAC-01B9C9A7782C}"/>
              </a:ext>
            </a:extLst>
          </p:cNvPr>
          <p:cNvSpPr txBox="1"/>
          <p:nvPr/>
        </p:nvSpPr>
        <p:spPr>
          <a:xfrm>
            <a:off x="424542" y="1415901"/>
            <a:ext cx="958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0" i="0">
                <a:solidFill>
                  <a:schemeClr val="bg1"/>
                </a:solidFill>
                <a:latin typeface="IBM Plex Sans" panose="020B0503050203000203" pitchFamily="34" charset="77"/>
              </a:rPr>
              <a:t>Your feedback is important to us</a:t>
            </a:r>
            <a:endParaRPr lang="en-US" sz="4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22D7A-4ABB-6245-8502-18EF607330AF}"/>
              </a:ext>
            </a:extLst>
          </p:cNvPr>
          <p:cNvSpPr txBox="1"/>
          <p:nvPr/>
        </p:nvSpPr>
        <p:spPr>
          <a:xfrm>
            <a:off x="424542" y="2849937"/>
            <a:ext cx="95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i="0">
                <a:solidFill>
                  <a:schemeClr val="bg1"/>
                </a:solidFill>
                <a:latin typeface="IBM Plex Sans" panose="020B0503050203000203" pitchFamily="34" charset="77"/>
              </a:rPr>
              <a:t>Evaluate this session at:</a:t>
            </a:r>
            <a:endParaRPr lang="en-US" sz="3600" b="1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081F-E44B-FA48-BB8E-521074B70AEA}"/>
              </a:ext>
            </a:extLst>
          </p:cNvPr>
          <p:cNvSpPr txBox="1"/>
          <p:nvPr/>
        </p:nvSpPr>
        <p:spPr>
          <a:xfrm>
            <a:off x="424542" y="3510337"/>
            <a:ext cx="1099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err="1">
                <a:solidFill>
                  <a:schemeClr val="bg1"/>
                </a:solidFill>
                <a:latin typeface="IBM Plex Sans" panose="020B0503050203000203" pitchFamily="34" charset="77"/>
              </a:rPr>
              <a:t>www.PASSDataCommunitySummit.com</a:t>
            </a:r>
            <a:r>
              <a:rPr lang="en-GB" sz="3600" b="0" i="0">
                <a:solidFill>
                  <a:schemeClr val="bg1"/>
                </a:solidFill>
                <a:latin typeface="IBM Plex Sans" panose="020B0503050203000203" pitchFamily="34" charset="77"/>
              </a:rPr>
              <a:t>/evaluation</a:t>
            </a:r>
            <a:endParaRPr lang="en-US" sz="3600" b="0" i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BF196A1-491D-F44C-8B8B-92CD2B391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304" y="5319764"/>
            <a:ext cx="3740764" cy="108822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7D9DA39-36BD-8E49-A976-636CEBB38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615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6216E-29A2-A247-99CE-007D6791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9383009" cy="1935532"/>
          </a:xfrm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AEEB18-91E1-3F42-8D9D-5E0430A0A8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7DC7BE-7B26-414F-BD9B-3EC87D60A02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E4D425-6254-6148-803B-C779BD3C6F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6E52DF-C0F3-FF4F-92BC-DEBBB26F99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9A9691F-54E4-D347-9192-0C83F301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4304" y="5319764"/>
            <a:ext cx="3740764" cy="108822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787C4E-E72C-4349-9E85-A44A9A57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493951-5787-B941-B94D-D4354F5F1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cu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DB589BE-A367-2047-95EA-84FEE887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D6B17-7F4B-2A48-907F-6DA54CEF1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C8A19-1FB7-1C42-8E4E-03FB1EF940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69047" y="1825625"/>
            <a:ext cx="81653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B51CA4F-FDD7-FD40-A833-669B9D88A6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B234A-1412-F54C-B7B6-4BECECBDC070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90C9966-75CA-7E49-8F85-51BA761C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9F0E3-6643-7244-9CD7-28E5FA1D1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F1904EC-DB1E-124C-8A9D-EED00AC593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auto">
          <a:xfrm>
            <a:off x="6635418" y="-2458"/>
            <a:ext cx="5556582" cy="685683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9865"/>
              <a:gd name="connsiteY0" fmla="*/ 10333 h 10333"/>
              <a:gd name="connsiteX1" fmla="*/ 2000 w 9865"/>
              <a:gd name="connsiteY1" fmla="*/ 333 h 10333"/>
              <a:gd name="connsiteX2" fmla="*/ 9865 w 9865"/>
              <a:gd name="connsiteY2" fmla="*/ 0 h 10333"/>
              <a:gd name="connsiteX3" fmla="*/ 8000 w 9865"/>
              <a:gd name="connsiteY3" fmla="*/ 10333 h 10333"/>
              <a:gd name="connsiteX4" fmla="*/ 0 w 9865"/>
              <a:gd name="connsiteY4" fmla="*/ 10333 h 10333"/>
              <a:gd name="connsiteX0" fmla="*/ 0 w 10000"/>
              <a:gd name="connsiteY0" fmla="*/ 10590 h 10590"/>
              <a:gd name="connsiteX1" fmla="*/ 2573 w 10000"/>
              <a:gd name="connsiteY1" fmla="*/ 0 h 10590"/>
              <a:gd name="connsiteX2" fmla="*/ 10000 w 10000"/>
              <a:gd name="connsiteY2" fmla="*/ 590 h 10590"/>
              <a:gd name="connsiteX3" fmla="*/ 8109 w 10000"/>
              <a:gd name="connsiteY3" fmla="*/ 10590 h 10590"/>
              <a:gd name="connsiteX4" fmla="*/ 0 w 10000"/>
              <a:gd name="connsiteY4" fmla="*/ 10590 h 10590"/>
              <a:gd name="connsiteX0" fmla="*/ 0 w 10000"/>
              <a:gd name="connsiteY0" fmla="*/ 10659 h 10659"/>
              <a:gd name="connsiteX1" fmla="*/ 2573 w 10000"/>
              <a:gd name="connsiteY1" fmla="*/ 69 h 10659"/>
              <a:gd name="connsiteX2" fmla="*/ 10000 w 10000"/>
              <a:gd name="connsiteY2" fmla="*/ 659 h 10659"/>
              <a:gd name="connsiteX3" fmla="*/ 8109 w 10000"/>
              <a:gd name="connsiteY3" fmla="*/ 10659 h 10659"/>
              <a:gd name="connsiteX4" fmla="*/ 0 w 10000"/>
              <a:gd name="connsiteY4" fmla="*/ 10659 h 10659"/>
              <a:gd name="connsiteX0" fmla="*/ 0 w 13230"/>
              <a:gd name="connsiteY0" fmla="*/ 11093 h 11093"/>
              <a:gd name="connsiteX1" fmla="*/ 2573 w 13230"/>
              <a:gd name="connsiteY1" fmla="*/ 503 h 11093"/>
              <a:gd name="connsiteX2" fmla="*/ 13230 w 13230"/>
              <a:gd name="connsiteY2" fmla="*/ 56 h 11093"/>
              <a:gd name="connsiteX3" fmla="*/ 8109 w 13230"/>
              <a:gd name="connsiteY3" fmla="*/ 11093 h 11093"/>
              <a:gd name="connsiteX4" fmla="*/ 0 w 13230"/>
              <a:gd name="connsiteY4" fmla="*/ 11093 h 11093"/>
              <a:gd name="connsiteX0" fmla="*/ 0 w 13273"/>
              <a:gd name="connsiteY0" fmla="*/ 11093 h 14026"/>
              <a:gd name="connsiteX1" fmla="*/ 2573 w 13273"/>
              <a:gd name="connsiteY1" fmla="*/ 503 h 14026"/>
              <a:gd name="connsiteX2" fmla="*/ 13230 w 13273"/>
              <a:gd name="connsiteY2" fmla="*/ 56 h 14026"/>
              <a:gd name="connsiteX3" fmla="*/ 13273 w 13273"/>
              <a:gd name="connsiteY3" fmla="*/ 14026 h 14026"/>
              <a:gd name="connsiteX4" fmla="*/ 0 w 13273"/>
              <a:gd name="connsiteY4" fmla="*/ 11093 h 14026"/>
              <a:gd name="connsiteX0" fmla="*/ 0 w 14228"/>
              <a:gd name="connsiteY0" fmla="*/ 14169 h 14169"/>
              <a:gd name="connsiteX1" fmla="*/ 3528 w 14228"/>
              <a:gd name="connsiteY1" fmla="*/ 503 h 14169"/>
              <a:gd name="connsiteX2" fmla="*/ 14185 w 14228"/>
              <a:gd name="connsiteY2" fmla="*/ 56 h 14169"/>
              <a:gd name="connsiteX3" fmla="*/ 14228 w 14228"/>
              <a:gd name="connsiteY3" fmla="*/ 14026 h 14169"/>
              <a:gd name="connsiteX4" fmla="*/ 0 w 14228"/>
              <a:gd name="connsiteY4" fmla="*/ 14169 h 14169"/>
              <a:gd name="connsiteX0" fmla="*/ 0 w 14384"/>
              <a:gd name="connsiteY0" fmla="*/ 13982 h 14026"/>
              <a:gd name="connsiteX1" fmla="*/ 3684 w 14384"/>
              <a:gd name="connsiteY1" fmla="*/ 503 h 14026"/>
              <a:gd name="connsiteX2" fmla="*/ 14341 w 14384"/>
              <a:gd name="connsiteY2" fmla="*/ 56 h 14026"/>
              <a:gd name="connsiteX3" fmla="*/ 14384 w 14384"/>
              <a:gd name="connsiteY3" fmla="*/ 14026 h 14026"/>
              <a:gd name="connsiteX4" fmla="*/ 0 w 14384"/>
              <a:gd name="connsiteY4" fmla="*/ 13982 h 14026"/>
              <a:gd name="connsiteX0" fmla="*/ 0 w 14376"/>
              <a:gd name="connsiteY0" fmla="*/ 13982 h 13987"/>
              <a:gd name="connsiteX1" fmla="*/ 3684 w 14376"/>
              <a:gd name="connsiteY1" fmla="*/ 503 h 13987"/>
              <a:gd name="connsiteX2" fmla="*/ 14341 w 14376"/>
              <a:gd name="connsiteY2" fmla="*/ 56 h 13987"/>
              <a:gd name="connsiteX3" fmla="*/ 14376 w 14376"/>
              <a:gd name="connsiteY3" fmla="*/ 13987 h 13987"/>
              <a:gd name="connsiteX4" fmla="*/ 0 w 14376"/>
              <a:gd name="connsiteY4" fmla="*/ 13982 h 13987"/>
              <a:gd name="connsiteX0" fmla="*/ 0 w 14376"/>
              <a:gd name="connsiteY0" fmla="*/ 13934 h 13939"/>
              <a:gd name="connsiteX1" fmla="*/ 7307 w 14376"/>
              <a:gd name="connsiteY1" fmla="*/ 3955 h 13939"/>
              <a:gd name="connsiteX2" fmla="*/ 14341 w 14376"/>
              <a:gd name="connsiteY2" fmla="*/ 8 h 13939"/>
              <a:gd name="connsiteX3" fmla="*/ 14376 w 14376"/>
              <a:gd name="connsiteY3" fmla="*/ 13939 h 13939"/>
              <a:gd name="connsiteX4" fmla="*/ 0 w 14376"/>
              <a:gd name="connsiteY4" fmla="*/ 13934 h 13939"/>
              <a:gd name="connsiteX0" fmla="*/ 0 w 14376"/>
              <a:gd name="connsiteY0" fmla="*/ 13947 h 13952"/>
              <a:gd name="connsiteX1" fmla="*/ 7307 w 14376"/>
              <a:gd name="connsiteY1" fmla="*/ 3968 h 13952"/>
              <a:gd name="connsiteX2" fmla="*/ 14341 w 14376"/>
              <a:gd name="connsiteY2" fmla="*/ 21 h 13952"/>
              <a:gd name="connsiteX3" fmla="*/ 14376 w 14376"/>
              <a:gd name="connsiteY3" fmla="*/ 13952 h 13952"/>
              <a:gd name="connsiteX4" fmla="*/ 0 w 14376"/>
              <a:gd name="connsiteY4" fmla="*/ 13947 h 13952"/>
              <a:gd name="connsiteX0" fmla="*/ 0 w 14376"/>
              <a:gd name="connsiteY0" fmla="*/ 13948 h 13953"/>
              <a:gd name="connsiteX1" fmla="*/ 7307 w 14376"/>
              <a:gd name="connsiteY1" fmla="*/ 3969 h 13953"/>
              <a:gd name="connsiteX2" fmla="*/ 14341 w 14376"/>
              <a:gd name="connsiteY2" fmla="*/ 22 h 13953"/>
              <a:gd name="connsiteX3" fmla="*/ 14376 w 14376"/>
              <a:gd name="connsiteY3" fmla="*/ 13953 h 13953"/>
              <a:gd name="connsiteX4" fmla="*/ 0 w 14376"/>
              <a:gd name="connsiteY4" fmla="*/ 13948 h 13953"/>
              <a:gd name="connsiteX0" fmla="*/ 0 w 14376"/>
              <a:gd name="connsiteY0" fmla="*/ 13652 h 13657"/>
              <a:gd name="connsiteX1" fmla="*/ 7307 w 14376"/>
              <a:gd name="connsiteY1" fmla="*/ 3673 h 13657"/>
              <a:gd name="connsiteX2" fmla="*/ 13922 w 14376"/>
              <a:gd name="connsiteY2" fmla="*/ 29 h 13657"/>
              <a:gd name="connsiteX3" fmla="*/ 14376 w 14376"/>
              <a:gd name="connsiteY3" fmla="*/ 13657 h 13657"/>
              <a:gd name="connsiteX4" fmla="*/ 0 w 14376"/>
              <a:gd name="connsiteY4" fmla="*/ 13652 h 13657"/>
              <a:gd name="connsiteX0" fmla="*/ 0 w 14376"/>
              <a:gd name="connsiteY0" fmla="*/ 13682 h 13687"/>
              <a:gd name="connsiteX1" fmla="*/ 7307 w 14376"/>
              <a:gd name="connsiteY1" fmla="*/ 3703 h 13687"/>
              <a:gd name="connsiteX2" fmla="*/ 14357 w 14376"/>
              <a:gd name="connsiteY2" fmla="*/ 27 h 13687"/>
              <a:gd name="connsiteX3" fmla="*/ 14376 w 14376"/>
              <a:gd name="connsiteY3" fmla="*/ 13687 h 13687"/>
              <a:gd name="connsiteX4" fmla="*/ 0 w 14376"/>
              <a:gd name="connsiteY4" fmla="*/ 13682 h 13687"/>
              <a:gd name="connsiteX0" fmla="*/ 0 w 14376"/>
              <a:gd name="connsiteY0" fmla="*/ 13960 h 13965"/>
              <a:gd name="connsiteX1" fmla="*/ 7307 w 14376"/>
              <a:gd name="connsiteY1" fmla="*/ 3981 h 13965"/>
              <a:gd name="connsiteX2" fmla="*/ 14365 w 14376"/>
              <a:gd name="connsiteY2" fmla="*/ 21 h 13965"/>
              <a:gd name="connsiteX3" fmla="*/ 14376 w 14376"/>
              <a:gd name="connsiteY3" fmla="*/ 13965 h 13965"/>
              <a:gd name="connsiteX4" fmla="*/ 0 w 14376"/>
              <a:gd name="connsiteY4" fmla="*/ 13960 h 13965"/>
              <a:gd name="connsiteX0" fmla="*/ 0 w 14376"/>
              <a:gd name="connsiteY0" fmla="*/ 13939 h 13944"/>
              <a:gd name="connsiteX1" fmla="*/ 7307 w 14376"/>
              <a:gd name="connsiteY1" fmla="*/ 3960 h 13944"/>
              <a:gd name="connsiteX2" fmla="*/ 14365 w 14376"/>
              <a:gd name="connsiteY2" fmla="*/ 0 h 13944"/>
              <a:gd name="connsiteX3" fmla="*/ 14376 w 14376"/>
              <a:gd name="connsiteY3" fmla="*/ 13944 h 13944"/>
              <a:gd name="connsiteX4" fmla="*/ 0 w 14376"/>
              <a:gd name="connsiteY4" fmla="*/ 13939 h 13944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6" h="13945">
                <a:moveTo>
                  <a:pt x="0" y="13940"/>
                </a:moveTo>
                <a:lnTo>
                  <a:pt x="7307" y="3961"/>
                </a:lnTo>
                <a:cubicBezTo>
                  <a:pt x="9054" y="1086"/>
                  <a:pt x="11232" y="-47"/>
                  <a:pt x="14365" y="1"/>
                </a:cubicBezTo>
                <a:cubicBezTo>
                  <a:pt x="14379" y="4658"/>
                  <a:pt x="14362" y="9288"/>
                  <a:pt x="14376" y="13945"/>
                </a:cubicBezTo>
                <a:lnTo>
                  <a:pt x="0" y="139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5A1E762-B7D5-9F4E-825E-929E1BE50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AD3BA8-4C2E-494A-A7C7-1F34325C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6" y="1825625"/>
            <a:ext cx="7418101" cy="4351338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D4FF2-008E-D441-85F1-C0B19A301FF7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8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7F35519F-A138-7348-B1E9-EE8C0C7B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B99AC33-1793-904B-BDB2-3196A47447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2563930" y="-2458"/>
            <a:ext cx="9628068" cy="6860458"/>
          </a:xfrm>
          <a:custGeom>
            <a:avLst/>
            <a:gdLst>
              <a:gd name="connsiteX0" fmla="*/ 5546749 w 9628068"/>
              <a:gd name="connsiteY0" fmla="*/ 0 h 6860458"/>
              <a:gd name="connsiteX1" fmla="*/ 9628068 w 9628068"/>
              <a:gd name="connsiteY1" fmla="*/ 0 h 6860458"/>
              <a:gd name="connsiteX2" fmla="*/ 9628068 w 9628068"/>
              <a:gd name="connsiteY2" fmla="*/ 6860458 h 6860458"/>
              <a:gd name="connsiteX3" fmla="*/ 5546749 w 9628068"/>
              <a:gd name="connsiteY3" fmla="*/ 6860458 h 6860458"/>
              <a:gd name="connsiteX4" fmla="*/ 5546749 w 9628068"/>
              <a:gd name="connsiteY4" fmla="*/ 6856826 h 6860458"/>
              <a:gd name="connsiteX5" fmla="*/ 0 w 9628068"/>
              <a:gd name="connsiteY5" fmla="*/ 6854372 h 6860458"/>
              <a:gd name="connsiteX6" fmla="*/ 2824287 w 9628068"/>
              <a:gd name="connsiteY6" fmla="*/ 1947645 h 6860458"/>
              <a:gd name="connsiteX7" fmla="*/ 5329551 w 9628068"/>
              <a:gd name="connsiteY7" fmla="*/ 2939 h 6860458"/>
              <a:gd name="connsiteX8" fmla="*/ 5546749 w 9628068"/>
              <a:gd name="connsiteY8" fmla="*/ 553 h 68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8068" h="6860458">
                <a:moveTo>
                  <a:pt x="5546749" y="0"/>
                </a:moveTo>
                <a:lnTo>
                  <a:pt x="9628068" y="0"/>
                </a:lnTo>
                <a:lnTo>
                  <a:pt x="9628068" y="6860458"/>
                </a:lnTo>
                <a:lnTo>
                  <a:pt x="5546749" y="6860458"/>
                </a:lnTo>
                <a:lnTo>
                  <a:pt x="5546749" y="6856826"/>
                </a:lnTo>
                <a:lnTo>
                  <a:pt x="0" y="6854372"/>
                </a:lnTo>
                <a:lnTo>
                  <a:pt x="2824287" y="1947645"/>
                </a:lnTo>
                <a:cubicBezTo>
                  <a:pt x="3457330" y="622345"/>
                  <a:pt x="4236791" y="49874"/>
                  <a:pt x="5329551" y="2939"/>
                </a:cubicBezTo>
                <a:lnTo>
                  <a:pt x="5546749" y="5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FA091-06D8-7A40-BA64-7F08FFD88A7F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9047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65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i="0" kern="1200">
          <a:solidFill>
            <a:schemeClr val="accent2"/>
          </a:solidFill>
          <a:latin typeface="IBM Plex Sans" panose="020B0503050203000203" pitchFamily="34" charset="77"/>
          <a:ea typeface="+mj-ea"/>
          <a:cs typeface="IBM Plex Sans" panose="020B0503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cw.cs.pub.ro/courses/se/labs/07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en.wikipedia.org/wiki/File:Octicons-mark-github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labs/2011/08/final-call-for-demos-deadline-august-14th-2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scode.dev/" TargetMode="External"/><Relationship Id="rId2" Type="http://schemas.openxmlformats.org/officeDocument/2006/relationships/hyperlink" Target="dbatools.io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mstoolspack.com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sv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hyperlink" Target="https://passdatacommunitysummit.com/code-of-conduct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hyperlink" Target="mailto:help@passsummi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1869481/ssis-loop-through-multiple-data-source-data" TargetMode="External"/><Relationship Id="rId3" Type="http://schemas.openxmlformats.org/officeDocument/2006/relationships/image" Target="../media/image42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11110278/login-view-control-with-coustom-log-in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askleo.com/are-backup-image-files-more-fragile-than-just-having-copies-of-all-the-individual-fi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DC64-B321-482D-A88C-96A05A3B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Tool for the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91470-9E78-42D8-AC44-F99A3075045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Deborah Melkin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FBE3-841B-42C3-899E-8749281C516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she/her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6D3D-F44E-4F2C-9382-CF16EBA57A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SQL Developer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72F09F-E715-4C44-A43D-DA26FDD6B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Advisor360</a:t>
            </a:r>
          </a:p>
        </p:txBody>
      </p:sp>
    </p:spTree>
    <p:extLst>
      <p:ext uri="{BB962C8B-B14F-4D97-AF65-F5344CB8AC3E}">
        <p14:creationId xmlns:p14="http://schemas.microsoft.com/office/powerpoint/2010/main" val="395080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A38675-B0CF-4E8E-AC1F-E2EC4140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Process</a:t>
            </a:r>
          </a:p>
          <a:p>
            <a:pPr lvl="1"/>
            <a:r>
              <a:rPr lang="en-US" dirty="0"/>
              <a:t>CI/CD (Continuous Integration/Continuous Deploy)</a:t>
            </a:r>
          </a:p>
          <a:p>
            <a:pPr lvl="1"/>
            <a:r>
              <a:rPr lang="en-US" dirty="0"/>
              <a:t>Migration vs State Based (</a:t>
            </a:r>
            <a:r>
              <a:rPr lang="en-US" dirty="0" err="1"/>
              <a:t>dacpacs</a:t>
            </a:r>
            <a:r>
              <a:rPr lang="en-US" dirty="0"/>
              <a:t>\</a:t>
            </a:r>
            <a:r>
              <a:rPr lang="en-US" dirty="0" err="1"/>
              <a:t>bacpacs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Source Control</a:t>
            </a:r>
          </a:p>
          <a:p>
            <a:r>
              <a:rPr lang="en-US" dirty="0"/>
              <a:t>Runbooks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E68CCD-AC21-4AF4-854B-9991F4A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2CEB8-FE5F-47FD-809E-35D1BE1F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73929" y="662911"/>
            <a:ext cx="1796332" cy="1796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3248D-F4F5-4CA0-A384-DEC056DC3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60398" y="3580469"/>
            <a:ext cx="3703352" cy="25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386F-F6F8-4727-9540-87FDBCB6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how do we decide which tools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66BE-D8AA-499D-B6CF-FA77EF37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look….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68C05-BC03-4177-B9D3-6BE1734E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530234" y="1754715"/>
            <a:ext cx="3131531" cy="334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B42D9-7A86-4B11-B212-4526E8D7DBD2}"/>
              </a:ext>
            </a:extLst>
          </p:cNvPr>
          <p:cNvSpPr txBox="1"/>
          <p:nvPr/>
        </p:nvSpPr>
        <p:spPr>
          <a:xfrm>
            <a:off x="0" y="6514908"/>
            <a:ext cx="3829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blog.mozilla.org/labs/2011/08/final-call-for-demos-deadline-august-14th-2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96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2A68-5934-43CD-A4BD-8448EFA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D495-803C-4D5E-9BD3-DFBB5E70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724C3-EBE0-4A4E-A2C4-F0C98F81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it starts with “Azure”, you will need the portal for some or all of the work.</a:t>
            </a:r>
          </a:p>
          <a:p>
            <a:r>
              <a:rPr lang="en-US" dirty="0"/>
              <a:t>If functionality is not there by default, check to see if there’s an extension that needs to be installed.</a:t>
            </a:r>
          </a:p>
          <a:p>
            <a:r>
              <a:rPr lang="en-US" dirty="0"/>
              <a:t>You may need more than 1 tool. That’s OK.</a:t>
            </a:r>
          </a:p>
          <a:p>
            <a:r>
              <a:rPr lang="en-US" dirty="0"/>
              <a:t>Where do you spend most of your time during the “data lifecycle”?</a:t>
            </a:r>
          </a:p>
          <a:p>
            <a:pPr lvl="1"/>
            <a:r>
              <a:rPr lang="en-US" dirty="0"/>
              <a:t>This will dictate the tools.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810D08-C87C-4287-BA7E-368B5AF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4759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14CC84-A8F9-4E31-8A7B-5070D118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dbatools.io</a:t>
            </a:r>
            <a:endParaRPr lang="en-US" dirty="0"/>
          </a:p>
          <a:p>
            <a:r>
              <a:rPr lang="en-US" dirty="0"/>
              <a:t>Azure Data Studio GitHub</a:t>
            </a:r>
          </a:p>
          <a:p>
            <a:r>
              <a:rPr lang="en-US" dirty="0"/>
              <a:t>VS Code GitHub</a:t>
            </a:r>
          </a:p>
          <a:p>
            <a:pPr lvl="1"/>
            <a:r>
              <a:rPr lang="en-US" dirty="0">
                <a:hlinkClick r:id="rId3"/>
              </a:rPr>
              <a:t>https://vscode.dev/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18276-C2EE-4A31-959D-CB5F9316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16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B977F-B7FD-45E1-8E4A-71C57BE7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SSMS Tools Pack</a:t>
            </a:r>
            <a:r>
              <a:rPr lang="en-US" dirty="0"/>
              <a:t> by </a:t>
            </a: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Prajdić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6CA5DD-41C0-4EB9-8650-74672255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Add-Ins</a:t>
            </a:r>
          </a:p>
        </p:txBody>
      </p:sp>
    </p:spTree>
    <p:extLst>
      <p:ext uri="{BB962C8B-B14F-4D97-AF65-F5344CB8AC3E}">
        <p14:creationId xmlns:p14="http://schemas.microsoft.com/office/powerpoint/2010/main" val="55175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07DB-D136-4642-A663-98CE177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Let me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B7A7-F389-41D2-B999-D1B2AC30729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Deborah Melkin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63B9-6758-4C04-B6A7-406DBB8060B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	@dgmelkin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BD06A-3CCB-4F36-9D40-57AF74EBB2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	debthedba.wordpress.com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C25B6-677B-4416-A0BC-E513C1D6CED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	dgmelkin@gmail.com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A3882-B35D-4FDD-8147-6C71E1FF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7" y="4798351"/>
            <a:ext cx="356952" cy="2913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3EC321E-360A-489E-B0AC-8BE5A4C7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577" y="5354986"/>
            <a:ext cx="356952" cy="35695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1BBEBEA-60F3-4F61-91BC-CB2995E7B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577" y="5922434"/>
            <a:ext cx="356616" cy="3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6C56-83DA-47BC-8177-3C32C0C4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9CFE-2A11-44BD-AED7-386D2A4B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Developer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61AEBA9-094C-46AF-92D8-E9278DD63B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DC1AE-73AC-41FA-9005-523AD1961C6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@dgmelkin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B5197-0E63-4169-9794-839B924FB3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DebtheDBA.wordpress.com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334F6C-D8B9-413B-ACC9-11E2A1BE447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dgmelkin@gmail.com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0206E5-FE14-4058-BBEC-7BB36612EEF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Advisor360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EC4EA0-D406-4D63-97CA-EB4C346059F4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Worked with MS Data Platform for over 20 years</a:t>
            </a:r>
          </a:p>
          <a:p>
            <a:r>
              <a:rPr lang="en-US" dirty="0"/>
              <a:t>Speaker Idol Winner 2019</a:t>
            </a:r>
          </a:p>
          <a:p>
            <a:r>
              <a:rPr lang="en-US" dirty="0"/>
              <a:t>Microsoft MVP – Data Platform</a:t>
            </a:r>
          </a:p>
          <a:p>
            <a:r>
              <a:rPr lang="en-US" dirty="0"/>
              <a:t>Alter Ego = Amateur Musician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9DFFD9-255E-478C-812D-C838599576E2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she/her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C893FE-5633-46DB-84DC-2C5F21EAE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Melkin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F20F9-38F4-44E2-8BE0-4C3AF701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77" y="4798351"/>
            <a:ext cx="356952" cy="29130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76145A-BBDB-401D-A98E-BD634FE6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577" y="5354986"/>
            <a:ext cx="356952" cy="35695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ECF11C9-3064-4A35-AB3D-B9A92BC3E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577" y="5922434"/>
            <a:ext cx="356616" cy="32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38FA98-D733-4A65-8361-AFDE9F9B4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0810" y="703182"/>
            <a:ext cx="1036133" cy="10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3B1D2-3109-43AC-823A-E678448C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21677"/>
            <a:ext cx="9354834" cy="160734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GB" sz="2400">
                <a:latin typeface="IBM Plex Sans"/>
              </a:rPr>
              <a:t>The PASS Data Community Summit conference is dedicated to providing a safe and harassment-free learning and networking environment for everyone. Harassment in any form is not tolerated.</a:t>
            </a:r>
            <a:endParaRPr lang="en-GB" sz="2000">
              <a:latin typeface="IBM Plex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07EA8-FB3C-4451-9EDC-03167A5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IBM Plex Sans"/>
              </a:rPr>
              <a:t>Code of Conduct</a:t>
            </a:r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FCB109-88CF-4CF8-B0F8-0BED6450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401" y="1363453"/>
            <a:ext cx="638816" cy="6388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E9CE32-C010-45E9-A8A7-4FB3C0D3E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401" y="3166473"/>
            <a:ext cx="638816" cy="6388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74FD08-13AE-4B9F-87A2-41EA1195D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7401" y="457994"/>
            <a:ext cx="638816" cy="6388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6FFCAE5-966D-4BB8-BF83-756A5284C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7401" y="4071932"/>
            <a:ext cx="638816" cy="6348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297D71-40CF-48CD-A023-98E3DC4796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76" y="2268911"/>
            <a:ext cx="634868" cy="63486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ECEB208-F82F-406E-A531-E40BF1E94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25428" y="4933960"/>
            <a:ext cx="634868" cy="634868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4C5834EA-AC84-4C46-A59A-6775BFD3B8CC}"/>
              </a:ext>
            </a:extLst>
          </p:cNvPr>
          <p:cNvSpPr txBox="1">
            <a:spLocks/>
          </p:cNvSpPr>
          <p:nvPr/>
        </p:nvSpPr>
        <p:spPr bwMode="auto">
          <a:xfrm>
            <a:off x="367468" y="3588886"/>
            <a:ext cx="9354834" cy="242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b="1">
                <a:latin typeface="IBM Plex Sans"/>
              </a:rPr>
              <a:t>Please report any concerns</a:t>
            </a:r>
            <a:endParaRPr lang="en-GB" sz="240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2000">
                <a:latin typeface="IBM Plex Sans"/>
              </a:rPr>
              <a:t>Get in touch with the organizing team at </a:t>
            </a:r>
            <a:r>
              <a:rPr lang="en-GB" sz="2000">
                <a:latin typeface="IBM Plex Sans"/>
                <a:hlinkClick r:id="rId14"/>
              </a:rPr>
              <a:t>help@passsummit.com</a:t>
            </a:r>
            <a:endParaRPr lang="en-GB" sz="2000"/>
          </a:p>
          <a:p>
            <a:pPr marL="0" indent="0">
              <a:lnSpc>
                <a:spcPct val="100000"/>
              </a:lnSpc>
              <a:buNone/>
            </a:pPr>
            <a:endParaRPr lang="en-GB" sz="200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2400" b="1">
                <a:latin typeface="IBM Plex Sans"/>
              </a:rPr>
              <a:t>Read our full Code of Conduct</a:t>
            </a:r>
            <a:r>
              <a:rPr lang="en-GB" sz="2400">
                <a:latin typeface="IBM Plex Sans"/>
              </a:rPr>
              <a:t> </a:t>
            </a:r>
            <a:endParaRPr lang="en-GB" sz="200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2000">
                <a:latin typeface="IBM Plex Sans"/>
                <a:hlinkClick r:id="rId15"/>
              </a:rPr>
              <a:t>www.PASSDataCommunitySummit.com/code-of-conduct</a:t>
            </a:r>
            <a:endParaRPr lang="en-GB" sz="200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6131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10F01D-09DC-4CAC-95E6-DC8C2089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options are available.</a:t>
            </a:r>
          </a:p>
          <a:p>
            <a:r>
              <a:rPr lang="en-US" dirty="0"/>
              <a:t>We don’t always get a chance to explore what’s available in the middle of trying to get work done.</a:t>
            </a:r>
          </a:p>
          <a:p>
            <a:r>
              <a:rPr lang="en-US" dirty="0"/>
              <a:t>They can help us be more productive.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B1BE10-529E-4114-81FA-09DE94C8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tools?</a:t>
            </a:r>
          </a:p>
        </p:txBody>
      </p:sp>
    </p:spTree>
    <p:extLst>
      <p:ext uri="{BB962C8B-B14F-4D97-AF65-F5344CB8AC3E}">
        <p14:creationId xmlns:p14="http://schemas.microsoft.com/office/powerpoint/2010/main" val="33772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D040-BBB5-4B1F-BFDE-3781B815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we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BA85-E87A-4897-BEE4-BCEB18C7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Job functions</a:t>
            </a:r>
          </a:p>
        </p:txBody>
      </p:sp>
    </p:spTree>
    <p:extLst>
      <p:ext uri="{BB962C8B-B14F-4D97-AF65-F5344CB8AC3E}">
        <p14:creationId xmlns:p14="http://schemas.microsoft.com/office/powerpoint/2010/main" val="211853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79D899D-DC17-46E6-B260-B3B8AF14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297172"/>
            <a:ext cx="10515600" cy="48797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Create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Tune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Monitor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Deploy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Secure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Source Control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Manipulate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Administer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Destroy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Validate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F38ED0D-D886-4333-9CEB-3E973EB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Roboto" panose="02000000000000000000" pitchFamily="2" charset="0"/>
              </a:rPr>
              <a:t>The “Data Lifecycle”</a:t>
            </a:r>
            <a:r>
              <a:rPr lang="en-US" sz="4000" i="0" dirty="0">
                <a:latin typeface="IBM Plex Sans" panose="020B0503050203000203" pitchFamily="34" charset="77"/>
                <a:ea typeface="Roboto" panose="02000000000000000000" pitchFamily="2" charset="0"/>
              </a:rPr>
              <a:t>: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6BF68D-CDE6-478F-9198-3CD07374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1313" y="227158"/>
            <a:ext cx="8701640" cy="55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ECD55C-CBB8-4155-9F31-2D9481B29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39988"/>
              </p:ext>
            </p:extLst>
          </p:nvPr>
        </p:nvGraphicFramePr>
        <p:xfrm>
          <a:off x="3683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CFD3428-0C5E-40E8-A435-E9271E8C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it down differently…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23B695-D8CC-4259-BFC3-8C2C3E92C2E0}"/>
              </a:ext>
            </a:extLst>
          </p:cNvPr>
          <p:cNvCxnSpPr>
            <a:cxnSpLocks/>
          </p:cNvCxnSpPr>
          <p:nvPr/>
        </p:nvCxnSpPr>
        <p:spPr>
          <a:xfrm>
            <a:off x="3870251" y="3428999"/>
            <a:ext cx="1605516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F8B00-20E2-408E-B386-E40018F26EB8}"/>
              </a:ext>
            </a:extLst>
          </p:cNvPr>
          <p:cNvCxnSpPr>
            <a:cxnSpLocks/>
          </p:cNvCxnSpPr>
          <p:nvPr/>
        </p:nvCxnSpPr>
        <p:spPr>
          <a:xfrm>
            <a:off x="5771559" y="3428999"/>
            <a:ext cx="1605516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BFD851-BAD3-4316-877F-58CADBEC5799}"/>
              </a:ext>
            </a:extLst>
          </p:cNvPr>
          <p:cNvSpPr txBox="1"/>
          <p:nvPr/>
        </p:nvSpPr>
        <p:spPr>
          <a:xfrm>
            <a:off x="1705455" y="3004466"/>
            <a:ext cx="213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  <a:ea typeface="Roboto" panose="02000000000000000000" pitchFamily="2" charset="0"/>
              </a:rPr>
              <a:t>Develop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2DFB9-737D-4DF1-B7D2-972F7CE3CD5D}"/>
              </a:ext>
            </a:extLst>
          </p:cNvPr>
          <p:cNvSpPr txBox="1"/>
          <p:nvPr/>
        </p:nvSpPr>
        <p:spPr>
          <a:xfrm>
            <a:off x="7672867" y="2920758"/>
            <a:ext cx="253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  <a:ea typeface="Roboto" panose="02000000000000000000" pitchFamily="2" charset="0"/>
              </a:rPr>
              <a:t>Administer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315AA-9086-4998-8DAE-F1C4A7F3D86E}"/>
              </a:ext>
            </a:extLst>
          </p:cNvPr>
          <p:cNvSpPr txBox="1"/>
          <p:nvPr/>
        </p:nvSpPr>
        <p:spPr>
          <a:xfrm>
            <a:off x="6887312" y="5308553"/>
            <a:ext cx="421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  <a:ea typeface="Roboto" panose="02000000000000000000" pitchFamily="2" charset="0"/>
              </a:rPr>
              <a:t>Automate\Deploy</a:t>
            </a:r>
          </a:p>
        </p:txBody>
      </p:sp>
    </p:spTree>
    <p:extLst>
      <p:ext uri="{BB962C8B-B14F-4D97-AF65-F5344CB8AC3E}">
        <p14:creationId xmlns:p14="http://schemas.microsoft.com/office/powerpoint/2010/main" val="1309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DADF6-33A7-4F24-BB51-73FC292D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objects 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Views </a:t>
            </a:r>
          </a:p>
          <a:p>
            <a:pPr lvl="1"/>
            <a:r>
              <a:rPr lang="en-US" dirty="0"/>
              <a:t>Stored Procs</a:t>
            </a:r>
          </a:p>
          <a:p>
            <a:r>
              <a:rPr lang="en-US" dirty="0"/>
              <a:t>Performance Tune</a:t>
            </a:r>
          </a:p>
          <a:p>
            <a:pPr lvl="1"/>
            <a:r>
              <a:rPr lang="en-US" dirty="0"/>
              <a:t>Execution Plans</a:t>
            </a:r>
          </a:p>
          <a:p>
            <a:r>
              <a:rPr lang="en-US" dirty="0"/>
              <a:t>ETL Loads</a:t>
            </a:r>
          </a:p>
          <a:p>
            <a:r>
              <a:rPr lang="en-US" dirty="0"/>
              <a:t>Reports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C889E-4C63-4DC9-AC91-8899EC95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67BBD-B773-41D8-BD36-25D863334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12" y="1963915"/>
            <a:ext cx="4580594" cy="1652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65EB8-9836-48DF-AEAD-E94DADD7B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00" y="347532"/>
            <a:ext cx="3871625" cy="1470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E07D-E048-4B92-8106-FD684F6CC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48" y="3429000"/>
            <a:ext cx="4906105" cy="2317143"/>
          </a:xfrm>
          <a:prstGeom prst="rect">
            <a:avLst/>
          </a:prstGeom>
        </p:spPr>
      </p:pic>
      <p:pic>
        <p:nvPicPr>
          <p:cNvPr id="13" name="Power BI icon" descr="PowerBI">
            <a:extLst>
              <a:ext uri="{FF2B5EF4-FFF2-40B4-BE49-F238E27FC236}">
                <a16:creationId xmlns:a16="http://schemas.microsoft.com/office/drawing/2014/main" id="{F59CEC06-310B-4CE5-B312-49AFAE8FF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368" y="5554856"/>
            <a:ext cx="1227771" cy="1194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1E9371-9C06-4BB6-947B-CC9278F86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62982" y="4080611"/>
            <a:ext cx="2538412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B5C1C-4045-4F7B-BCC5-DECA4BC7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Configure</a:t>
            </a:r>
          </a:p>
          <a:p>
            <a:r>
              <a:rPr lang="en-US" dirty="0"/>
              <a:t>Backup and Restore</a:t>
            </a:r>
          </a:p>
          <a:p>
            <a:r>
              <a:rPr lang="en-US" dirty="0"/>
              <a:t>High Availability \Disaster Recovery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Logins &amp; Users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Monitor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A6603C-4040-400A-906B-A59D93DE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E5866-C625-4B54-8C8C-C76F12C6B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2125" y="589411"/>
            <a:ext cx="1859943" cy="1859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1FEC6-172F-49A6-963D-A32ED9EF5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01442" y="2693828"/>
            <a:ext cx="1809611" cy="151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F202AE-1F2A-4212-93CC-74DD84849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8" y="792212"/>
            <a:ext cx="3116450" cy="1454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61864-E526-4732-A6FA-1D39B52057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74" b="16525"/>
          <a:stretch/>
        </p:blipFill>
        <p:spPr>
          <a:xfrm>
            <a:off x="5796475" y="4121827"/>
            <a:ext cx="3816625" cy="24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Summit2021">
  <a:themeElements>
    <a:clrScheme name="Redgate PASS Summit">
      <a:dk1>
        <a:srgbClr val="222222"/>
      </a:dk1>
      <a:lt1>
        <a:srgbClr val="FFFFFF"/>
      </a:lt1>
      <a:dk2>
        <a:srgbClr val="CC0000"/>
      </a:dk2>
      <a:lt2>
        <a:srgbClr val="F2F2F2"/>
      </a:lt2>
      <a:accent1>
        <a:srgbClr val="CC0000"/>
      </a:accent1>
      <a:accent2>
        <a:srgbClr val="000000"/>
      </a:accent2>
      <a:accent3>
        <a:srgbClr val="767676"/>
      </a:accent3>
      <a:accent4>
        <a:srgbClr val="790000"/>
      </a:accent4>
      <a:accent5>
        <a:srgbClr val="1AAC1E"/>
      </a:accent5>
      <a:accent6>
        <a:srgbClr val="336DC1"/>
      </a:accent6>
      <a:hlink>
        <a:srgbClr val="336DC1"/>
      </a:hlink>
      <a:folHlink>
        <a:srgbClr val="2A5E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i="0" dirty="0" err="1" smtClean="0">
            <a:latin typeface="IBM Plex Sans" panose="020B0503050203000203" pitchFamily="34" charset="77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assSummit2021" id="{90C8827E-4548-458E-BA28-451EF60999AB}" vid="{3950ACD4-F0CE-400E-B50F-3528611E8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C90E42-027E-44AC-9F58-78062CA18977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PassSummit2021</Template>
  <TotalTime>8613</TotalTime>
  <Words>506</Words>
  <Application>Microsoft Office PowerPoint</Application>
  <PresentationFormat>Widescreen</PresentationFormat>
  <Paragraphs>116</Paragraphs>
  <Slides>16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IBM Plex Sans</vt:lpstr>
      <vt:lpstr>IBM Plex Sans Medium</vt:lpstr>
      <vt:lpstr>IBM Plex Sans SemiBold</vt:lpstr>
      <vt:lpstr>Ink Free</vt:lpstr>
      <vt:lpstr>Roboto</vt:lpstr>
      <vt:lpstr>Roboto Regular</vt:lpstr>
      <vt:lpstr>Segoe UI</vt:lpstr>
      <vt:lpstr>PassSummit2021</vt:lpstr>
      <vt:lpstr>Choosing the Right Tool for the Job</vt:lpstr>
      <vt:lpstr>Deborah</vt:lpstr>
      <vt:lpstr>Code of Conduct</vt:lpstr>
      <vt:lpstr>Why talk about tools?</vt:lpstr>
      <vt:lpstr>So, what are we trying to do?</vt:lpstr>
      <vt:lpstr>The “Data Lifecycle”:</vt:lpstr>
      <vt:lpstr>Let’s break it down differently…</vt:lpstr>
      <vt:lpstr>Develop</vt:lpstr>
      <vt:lpstr>Administer</vt:lpstr>
      <vt:lpstr>Automate</vt:lpstr>
      <vt:lpstr>So how do we decide which tools to use?</vt:lpstr>
      <vt:lpstr>Summary</vt:lpstr>
      <vt:lpstr>Takeaways</vt:lpstr>
      <vt:lpstr>Resources</vt:lpstr>
      <vt:lpstr>Community Add-Ins</vt:lpstr>
      <vt:lpstr>Any questions?    Let me know!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Right Tool for the Job</dc:title>
  <dc:creator>Deborah Melkin</dc:creator>
  <cp:lastModifiedBy>Deborah Melkin</cp:lastModifiedBy>
  <cp:revision>25</cp:revision>
  <dcterms:created xsi:type="dcterms:W3CDTF">2021-09-25T19:15:55Z</dcterms:created>
  <dcterms:modified xsi:type="dcterms:W3CDTF">2021-10-26T00:57:32Z</dcterms:modified>
</cp:coreProperties>
</file>