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6"/>
  </p:notesMasterIdLst>
  <p:handoutMasterIdLst>
    <p:handoutMasterId r:id="rId57"/>
  </p:handoutMasterIdLst>
  <p:sldIdLst>
    <p:sldId id="1308" r:id="rId6"/>
    <p:sldId id="1243" r:id="rId7"/>
    <p:sldId id="1334" r:id="rId8"/>
    <p:sldId id="1335" r:id="rId9"/>
    <p:sldId id="1337" r:id="rId10"/>
    <p:sldId id="1338" r:id="rId11"/>
    <p:sldId id="1336" r:id="rId12"/>
    <p:sldId id="1339" r:id="rId13"/>
    <p:sldId id="1341" r:id="rId14"/>
    <p:sldId id="1340" r:id="rId15"/>
    <p:sldId id="1345" r:id="rId16"/>
    <p:sldId id="1346" r:id="rId17"/>
    <p:sldId id="1343" r:id="rId18"/>
    <p:sldId id="1348" r:id="rId19"/>
    <p:sldId id="1344" r:id="rId20"/>
    <p:sldId id="1347" r:id="rId21"/>
    <p:sldId id="1351" r:id="rId22"/>
    <p:sldId id="1349" r:id="rId23"/>
    <p:sldId id="1352" r:id="rId24"/>
    <p:sldId id="1359" r:id="rId25"/>
    <p:sldId id="1380" r:id="rId26"/>
    <p:sldId id="1381" r:id="rId27"/>
    <p:sldId id="1379" r:id="rId28"/>
    <p:sldId id="1356" r:id="rId29"/>
    <p:sldId id="1357" r:id="rId30"/>
    <p:sldId id="1360" r:id="rId31"/>
    <p:sldId id="1384" r:id="rId32"/>
    <p:sldId id="1388" r:id="rId33"/>
    <p:sldId id="1383" r:id="rId34"/>
    <p:sldId id="1382" r:id="rId35"/>
    <p:sldId id="1362" r:id="rId36"/>
    <p:sldId id="1363" r:id="rId37"/>
    <p:sldId id="1364" r:id="rId38"/>
    <p:sldId id="1365" r:id="rId39"/>
    <p:sldId id="1366" r:id="rId40"/>
    <p:sldId id="1367" r:id="rId41"/>
    <p:sldId id="1342" r:id="rId42"/>
    <p:sldId id="1368" r:id="rId43"/>
    <p:sldId id="1369" r:id="rId44"/>
    <p:sldId id="1370" r:id="rId45"/>
    <p:sldId id="1371" r:id="rId46"/>
    <p:sldId id="1372" r:id="rId47"/>
    <p:sldId id="1373" r:id="rId48"/>
    <p:sldId id="1374" r:id="rId49"/>
    <p:sldId id="1375" r:id="rId50"/>
    <p:sldId id="1353" r:id="rId51"/>
    <p:sldId id="1354" r:id="rId52"/>
    <p:sldId id="1376" r:id="rId53"/>
    <p:sldId id="1377" r:id="rId54"/>
    <p:sldId id="1248"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243"/>
            <p14:sldId id="1334"/>
            <p14:sldId id="1335"/>
            <p14:sldId id="1337"/>
            <p14:sldId id="1338"/>
            <p14:sldId id="1336"/>
            <p14:sldId id="1339"/>
            <p14:sldId id="1341"/>
            <p14:sldId id="1340"/>
            <p14:sldId id="1345"/>
            <p14:sldId id="1346"/>
            <p14:sldId id="1343"/>
            <p14:sldId id="1348"/>
            <p14:sldId id="1344"/>
            <p14:sldId id="1347"/>
            <p14:sldId id="1351"/>
            <p14:sldId id="1349"/>
            <p14:sldId id="1352"/>
            <p14:sldId id="1359"/>
            <p14:sldId id="1380"/>
            <p14:sldId id="1381"/>
            <p14:sldId id="1379"/>
            <p14:sldId id="1356"/>
            <p14:sldId id="1357"/>
            <p14:sldId id="1360"/>
            <p14:sldId id="1384"/>
            <p14:sldId id="1388"/>
            <p14:sldId id="1383"/>
            <p14:sldId id="1382"/>
            <p14:sldId id="1362"/>
            <p14:sldId id="1363"/>
            <p14:sldId id="1364"/>
            <p14:sldId id="1365"/>
            <p14:sldId id="1366"/>
            <p14:sldId id="1367"/>
            <p14:sldId id="1342"/>
            <p14:sldId id="1368"/>
            <p14:sldId id="1369"/>
            <p14:sldId id="1370"/>
            <p14:sldId id="1371"/>
            <p14:sldId id="1372"/>
            <p14:sldId id="1373"/>
            <p14:sldId id="1374"/>
            <p14:sldId id="1375"/>
            <p14:sldId id="1353"/>
            <p14:sldId id="1354"/>
            <p14:sldId id="1376"/>
            <p14:sldId id="1377"/>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53"/>
    <a:srgbClr val="FFFFFF"/>
    <a:srgbClr val="737373"/>
    <a:srgbClr val="008272"/>
    <a:srgbClr val="525252"/>
    <a:srgbClr val="0078D7"/>
    <a:srgbClr val="B4009E"/>
    <a:srgbClr val="E3008C"/>
    <a:srgbClr val="107C10"/>
    <a:srgbClr val="004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1703" autoAdjust="0"/>
  </p:normalViewPr>
  <p:slideViewPr>
    <p:cSldViewPr>
      <p:cViewPr varScale="1">
        <p:scale>
          <a:sx n="73" d="100"/>
          <a:sy n="73" d="100"/>
        </p:scale>
        <p:origin x="610" y="2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073BD69-17B3-4595-80CD-94E0BA758680}"/>
    <pc:docChg chg="undo custSel addSld delSld modSld sldOrd modSection">
      <pc:chgData name="Bob Ward" userId="6da7c2dd-8e2e-469f-a216-c384312e2a2d" providerId="ADAL" clId="{4073BD69-17B3-4595-80CD-94E0BA758680}" dt="2017-05-20T16:21:10.138" v="366" actId="2696"/>
      <pc:docMkLst>
        <pc:docMk/>
      </pc:docMkLst>
      <pc:sldChg chg="addSp modSp">
        <pc:chgData name="Bob Ward" userId="6da7c2dd-8e2e-469f-a216-c384312e2a2d" providerId="ADAL" clId="{4073BD69-17B3-4595-80CD-94E0BA758680}" dt="2017-05-20T16:18:47.151" v="355" actId="6549"/>
        <pc:sldMkLst>
          <pc:docMk/>
          <pc:sldMk cId="401032315" sldId="1308"/>
        </pc:sldMkLst>
        <pc:spChg chg="mod">
          <ac:chgData name="Bob Ward" userId="6da7c2dd-8e2e-469f-a216-c384312e2a2d" providerId="ADAL" clId="{4073BD69-17B3-4595-80CD-94E0BA758680}" dt="2017-05-20T16:18:47.151" v="355" actId="6549"/>
          <ac:spMkLst>
            <pc:docMk/>
            <pc:sldMk cId="401032315" sldId="1308"/>
            <ac:spMk id="5" creationId="{00000000-0000-0000-0000-000000000000}"/>
          </ac:spMkLst>
        </pc:spChg>
        <pc:picChg chg="add mod">
          <ac:chgData name="Bob Ward" userId="6da7c2dd-8e2e-469f-a216-c384312e2a2d" providerId="ADAL" clId="{4073BD69-17B3-4595-80CD-94E0BA758680}" dt="2017-05-16T14:05:45.066" v="3" actId="14100"/>
          <ac:picMkLst>
            <pc:docMk/>
            <pc:sldMk cId="401032315" sldId="1308"/>
            <ac:picMk id="7" creationId="{E9A05B13-2BBF-4FC7-A40D-BF62E70BDA29}"/>
          </ac:picMkLst>
        </pc:picChg>
      </pc:sldChg>
      <pc:sldChg chg="addSp modSp modAnim modNotesTx">
        <pc:chgData name="Bob Ward" userId="6da7c2dd-8e2e-469f-a216-c384312e2a2d" providerId="ADAL" clId="{4073BD69-17B3-4595-80CD-94E0BA758680}" dt="2017-05-16T15:50:19.984" v="228" actId="0"/>
        <pc:sldMkLst>
          <pc:docMk/>
          <pc:sldMk cId="2855448275" sldId="1344"/>
        </pc:sldMkLst>
        <pc:spChg chg="add mod">
          <ac:chgData name="Bob Ward" userId="6da7c2dd-8e2e-469f-a216-c384312e2a2d" providerId="ADAL" clId="{4073BD69-17B3-4595-80CD-94E0BA758680}" dt="2017-05-16T15:49:48.562" v="223" actId="20577"/>
          <ac:spMkLst>
            <pc:docMk/>
            <pc:sldMk cId="2855448275" sldId="1344"/>
            <ac:spMk id="23" creationId="{C106F681-3A96-40D9-BFA9-999FD7C0B978}"/>
          </ac:spMkLst>
        </pc:spChg>
        <pc:cxnChg chg="add mod">
          <ac:chgData name="Bob Ward" userId="6da7c2dd-8e2e-469f-a216-c384312e2a2d" providerId="ADAL" clId="{4073BD69-17B3-4595-80CD-94E0BA758680}" dt="2017-05-16T15:50:06.001" v="226" actId="14100"/>
          <ac:cxnSpMkLst>
            <pc:docMk/>
            <pc:sldMk cId="2855448275" sldId="1344"/>
            <ac:cxnSpMk id="24" creationId="{8C3C1524-2625-41D6-BF34-466B118772C6}"/>
          </ac:cxnSpMkLst>
        </pc:cxnChg>
        <pc:cxnChg chg="mod">
          <ac:chgData name="Bob Ward" userId="6da7c2dd-8e2e-469f-a216-c384312e2a2d" providerId="ADAL" clId="{4073BD69-17B3-4595-80CD-94E0BA758680}" dt="2017-05-16T15:49:39.481" v="184" actId="14100"/>
          <ac:cxnSpMkLst>
            <pc:docMk/>
            <pc:sldMk cId="2855448275" sldId="1344"/>
            <ac:cxnSpMk id="14" creationId="{00000000-0000-0000-0000-000000000000}"/>
          </ac:cxnSpMkLst>
        </pc:cxnChg>
      </pc:sldChg>
      <pc:sldChg chg="addSp delSp modSp delAnim modAnim">
        <pc:chgData name="Bob Ward" userId="6da7c2dd-8e2e-469f-a216-c384312e2a2d" providerId="ADAL" clId="{4073BD69-17B3-4595-80CD-94E0BA758680}" dt="2017-05-16T19:22:26.832" v="299" actId="20577"/>
        <pc:sldMkLst>
          <pc:docMk/>
          <pc:sldMk cId="4181144069" sldId="1352"/>
        </pc:sldMkLst>
        <pc:spChg chg="add mod">
          <ac:chgData name="Bob Ward" userId="6da7c2dd-8e2e-469f-a216-c384312e2a2d" providerId="ADAL" clId="{4073BD69-17B3-4595-80CD-94E0BA758680}" dt="2017-05-16T16:57:35.538" v="277" actId="1076"/>
          <ac:spMkLst>
            <pc:docMk/>
            <pc:sldMk cId="4181144069" sldId="1352"/>
            <ac:spMk id="10" creationId="{098D03C3-5F75-47F2-909D-8D16EDE5E6A8}"/>
          </ac:spMkLst>
        </pc:spChg>
        <pc:spChg chg="add del">
          <ac:chgData name="Bob Ward" userId="6da7c2dd-8e2e-469f-a216-c384312e2a2d" providerId="ADAL" clId="{4073BD69-17B3-4595-80CD-94E0BA758680}" dt="2017-05-16T16:56:57.284" v="270" actId="0"/>
          <ac:spMkLst>
            <pc:docMk/>
            <pc:sldMk cId="4181144069" sldId="1352"/>
            <ac:spMk id="11" creationId="{9981361C-4112-42F0-A969-D72F954532C1}"/>
          </ac:spMkLst>
        </pc:spChg>
        <pc:spChg chg="del mod">
          <ac:chgData name="Bob Ward" userId="6da7c2dd-8e2e-469f-a216-c384312e2a2d" providerId="ADAL" clId="{4073BD69-17B3-4595-80CD-94E0BA758680}" dt="2017-05-16T16:56:35.392" v="230" actId="478"/>
          <ac:spMkLst>
            <pc:docMk/>
            <pc:sldMk cId="4181144069" sldId="1352"/>
            <ac:spMk id="23" creationId="{00000000-0000-0000-0000-000000000000}"/>
          </ac:spMkLst>
        </pc:spChg>
        <pc:spChg chg="mod">
          <ac:chgData name="Bob Ward" userId="6da7c2dd-8e2e-469f-a216-c384312e2a2d" providerId="ADAL" clId="{4073BD69-17B3-4595-80CD-94E0BA758680}" dt="2017-05-16T19:22:26.832" v="299" actId="20577"/>
          <ac:spMkLst>
            <pc:docMk/>
            <pc:sldMk cId="4181144069" sldId="1352"/>
            <ac:spMk id="2" creationId="{00000000-0000-0000-0000-000000000000}"/>
          </ac:spMkLst>
        </pc:spChg>
        <pc:spChg chg="mod">
          <ac:chgData name="Bob Ward" userId="6da7c2dd-8e2e-469f-a216-c384312e2a2d" providerId="ADAL" clId="{4073BD69-17B3-4595-80CD-94E0BA758680}" dt="2017-05-16T16:58:00.018" v="285" actId="1076"/>
          <ac:spMkLst>
            <pc:docMk/>
            <pc:sldMk cId="4181144069" sldId="1352"/>
            <ac:spMk id="19" creationId="{00000000-0000-0000-0000-000000000000}"/>
          </ac:spMkLst>
        </pc:spChg>
      </pc:sldChg>
      <pc:sldChg chg="addSp delSp modSp">
        <pc:chgData name="Bob Ward" userId="6da7c2dd-8e2e-469f-a216-c384312e2a2d" providerId="ADAL" clId="{4073BD69-17B3-4595-80CD-94E0BA758680}" dt="2017-05-20T16:19:12.981" v="363" actId="14100"/>
        <pc:sldMkLst>
          <pc:docMk/>
          <pc:sldMk cId="4028245208" sldId="1363"/>
        </pc:sldMkLst>
        <pc:spChg chg="add mod">
          <ac:chgData name="Bob Ward" userId="6da7c2dd-8e2e-469f-a216-c384312e2a2d" providerId="ADAL" clId="{4073BD69-17B3-4595-80CD-94E0BA758680}" dt="2017-05-20T16:19:12.981" v="363" actId="14100"/>
          <ac:spMkLst>
            <pc:docMk/>
            <pc:sldMk cId="4028245208" sldId="1363"/>
            <ac:spMk id="6" creationId="{E0D9B485-6C25-4308-8506-57913C9DD26A}"/>
          </ac:spMkLst>
        </pc:spChg>
        <pc:spChg chg="add del mod">
          <ac:chgData name="Bob Ward" userId="6da7c2dd-8e2e-469f-a216-c384312e2a2d" providerId="ADAL" clId="{4073BD69-17B3-4595-80CD-94E0BA758680}" dt="2017-05-20T16:18:55.278" v="356" actId="478"/>
          <ac:spMkLst>
            <pc:docMk/>
            <pc:sldMk cId="4028245208" sldId="1363"/>
            <ac:spMk id="5" creationId="{04EEA471-4D60-4E8F-8221-C674F3A8301A}"/>
          </ac:spMkLst>
        </pc:spChg>
        <pc:spChg chg="add del">
          <ac:chgData name="Bob Ward" userId="6da7c2dd-8e2e-469f-a216-c384312e2a2d" providerId="ADAL" clId="{4073BD69-17B3-4595-80CD-94E0BA758680}" dt="2017-05-16T19:35:06.580" v="314" actId="0"/>
          <ac:spMkLst>
            <pc:docMk/>
            <pc:sldMk cId="4028245208" sldId="1363"/>
            <ac:spMk id="4" creationId="{6C82BD73-6192-4FD4-989F-A6CD045A798E}"/>
          </ac:spMkLst>
        </pc:spChg>
      </pc:sldChg>
      <pc:sldChg chg="del">
        <pc:chgData name="Bob Ward" userId="6da7c2dd-8e2e-469f-a216-c384312e2a2d" providerId="ADAL" clId="{4073BD69-17B3-4595-80CD-94E0BA758680}" dt="2017-05-16T15:19:57.264" v="6" actId="2696"/>
        <pc:sldMkLst>
          <pc:docMk/>
          <pc:sldMk cId="1739720744" sldId="1378"/>
        </pc:sldMkLst>
      </pc:sldChg>
      <pc:sldChg chg="modSp">
        <pc:chgData name="Bob Ward" userId="6da7c2dd-8e2e-469f-a216-c384312e2a2d" providerId="ADAL" clId="{4073BD69-17B3-4595-80CD-94E0BA758680}" dt="2017-05-16T15:38:53.878" v="71" actId="0"/>
        <pc:sldMkLst>
          <pc:docMk/>
          <pc:sldMk cId="296748378" sldId="1383"/>
        </pc:sldMkLst>
        <pc:graphicFrameChg chg="mod">
          <ac:chgData name="Bob Ward" userId="6da7c2dd-8e2e-469f-a216-c384312e2a2d" providerId="ADAL" clId="{4073BD69-17B3-4595-80CD-94E0BA758680}" dt="2017-05-16T15:38:53.878" v="71" actId="0"/>
          <ac:graphicFrameMkLst>
            <pc:docMk/>
            <pc:sldMk cId="296748378" sldId="1383"/>
            <ac:graphicFrameMk id="4" creationId="{00000000-0000-0000-0000-000000000000}"/>
          </ac:graphicFrameMkLst>
        </pc:graphicFrameChg>
      </pc:sldChg>
      <pc:sldChg chg="addSp delSp modSp">
        <pc:chgData name="Bob Ward" userId="6da7c2dd-8e2e-469f-a216-c384312e2a2d" providerId="ADAL" clId="{4073BD69-17B3-4595-80CD-94E0BA758680}" dt="2017-05-16T15:40:50.469" v="95" actId="478"/>
        <pc:sldMkLst>
          <pc:docMk/>
          <pc:sldMk cId="2718458820" sldId="1384"/>
        </pc:sldMkLst>
        <pc:spChg chg="mod">
          <ac:chgData name="Bob Ward" userId="6da7c2dd-8e2e-469f-a216-c384312e2a2d" providerId="ADAL" clId="{4073BD69-17B3-4595-80CD-94E0BA758680}" dt="2017-05-16T15:39:18.745" v="72" actId="1076"/>
          <ac:spMkLst>
            <pc:docMk/>
            <pc:sldMk cId="2718458820" sldId="1384"/>
            <ac:spMk id="4" creationId="{00000000-0000-0000-0000-000000000000}"/>
          </ac:spMkLst>
        </pc:spChg>
        <pc:spChg chg="add del mod">
          <ac:chgData name="Bob Ward" userId="6da7c2dd-8e2e-469f-a216-c384312e2a2d" providerId="ADAL" clId="{4073BD69-17B3-4595-80CD-94E0BA758680}" dt="2017-05-16T15:40:50.469" v="95" actId="478"/>
          <ac:spMkLst>
            <pc:docMk/>
            <pc:sldMk cId="2718458820" sldId="1384"/>
            <ac:spMk id="2" creationId="{BBCC1472-09FD-4AEE-956A-6523E86D14C0}"/>
          </ac:spMkLst>
        </pc:spChg>
      </pc:sldChg>
      <pc:sldChg chg="del">
        <pc:chgData name="Bob Ward" userId="6da7c2dd-8e2e-469f-a216-c384312e2a2d" providerId="ADAL" clId="{4073BD69-17B3-4595-80CD-94E0BA758680}" dt="2017-05-20T16:21:10.076" v="364" actId="2696"/>
        <pc:sldMkLst>
          <pc:docMk/>
          <pc:sldMk cId="800405661" sldId="1385"/>
        </pc:sldMkLst>
      </pc:sldChg>
      <pc:sldChg chg="del">
        <pc:chgData name="Bob Ward" userId="6da7c2dd-8e2e-469f-a216-c384312e2a2d" providerId="ADAL" clId="{4073BD69-17B3-4595-80CD-94E0BA758680}" dt="2017-05-20T16:21:10.107" v="365" actId="2696"/>
        <pc:sldMkLst>
          <pc:docMk/>
          <pc:sldMk cId="3368452327" sldId="1386"/>
        </pc:sldMkLst>
      </pc:sldChg>
      <pc:sldChg chg="modSp add del ord">
        <pc:chgData name="Bob Ward" userId="6da7c2dd-8e2e-469f-a216-c384312e2a2d" providerId="ADAL" clId="{4073BD69-17B3-4595-80CD-94E0BA758680}" dt="2017-05-20T16:21:10.138" v="366" actId="2696"/>
        <pc:sldMkLst>
          <pc:docMk/>
          <pc:sldMk cId="2114443881" sldId="1387"/>
        </pc:sldMkLst>
        <pc:spChg chg="mod">
          <ac:chgData name="Bob Ward" userId="6da7c2dd-8e2e-469f-a216-c384312e2a2d" providerId="ADAL" clId="{4073BD69-17B3-4595-80CD-94E0BA758680}" dt="2017-05-16T15:36:02.862" v="17" actId="14100"/>
          <ac:spMkLst>
            <pc:docMk/>
            <pc:sldMk cId="2114443881" sldId="1387"/>
            <ac:spMk id="65" creationId="{00000000-0000-0000-0000-000000000000}"/>
          </ac:spMkLst>
        </pc:spChg>
      </pc:sldChg>
      <pc:sldChg chg="addSp delSp modSp add delAnim">
        <pc:chgData name="Bob Ward" userId="6da7c2dd-8e2e-469f-a216-c384312e2a2d" providerId="ADAL" clId="{4073BD69-17B3-4595-80CD-94E0BA758680}" dt="2017-05-16T15:41:16.265" v="102" actId="14100"/>
        <pc:sldMkLst>
          <pc:docMk/>
          <pc:sldMk cId="3779249636" sldId="1388"/>
        </pc:sldMkLst>
        <pc:spChg chg="del">
          <ac:chgData name="Bob Ward" userId="6da7c2dd-8e2e-469f-a216-c384312e2a2d" providerId="ADAL" clId="{4073BD69-17B3-4595-80CD-94E0BA758680}" dt="2017-05-16T15:41:04.065" v="98" actId="478"/>
          <ac:spMkLst>
            <pc:docMk/>
            <pc:sldMk cId="3779249636" sldId="1388"/>
            <ac:spMk id="13"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01"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7"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2"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64"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0" creationId="{00000000-0000-0000-0000-000000000000}"/>
          </ac:spMkLst>
        </pc:spChg>
        <pc:spChg chg="del">
          <ac:chgData name="Bob Ward" userId="6da7c2dd-8e2e-469f-a216-c384312e2a2d" providerId="ADAL" clId="{4073BD69-17B3-4595-80CD-94E0BA758680}" dt="2017-05-16T15:40:59.630" v="97" actId="478"/>
          <ac:spMkLst>
            <pc:docMk/>
            <pc:sldMk cId="3779249636" sldId="1388"/>
            <ac:spMk id="4"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8"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1"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2"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68"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02"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4"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6"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29"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3"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21"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4"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20"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37"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5"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23"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6" creationId="{00000000-0000-0000-0000-000000000000}"/>
          </ac:spMkLst>
        </pc:spChg>
        <pc:spChg chg="del">
          <ac:chgData name="Bob Ward" userId="6da7c2dd-8e2e-469f-a216-c384312e2a2d" providerId="ADAL" clId="{4073BD69-17B3-4595-80CD-94E0BA758680}" dt="2017-05-16T15:41:04.065" v="98" actId="478"/>
          <ac:spMkLst>
            <pc:docMk/>
            <pc:sldMk cId="3779249636" sldId="1388"/>
            <ac:spMk id="11" creationId="{00000000-0000-0000-0000-000000000000}"/>
          </ac:spMkLst>
        </pc:spChg>
        <pc:spChg chg="add del mod">
          <ac:chgData name="Bob Ward" userId="6da7c2dd-8e2e-469f-a216-c384312e2a2d" providerId="ADAL" clId="{4073BD69-17B3-4595-80CD-94E0BA758680}" dt="2017-05-16T15:41:04.065" v="98" actId="478"/>
          <ac:spMkLst>
            <pc:docMk/>
            <pc:sldMk cId="3779249636" sldId="1388"/>
            <ac:spMk id="3" creationId="{604FAC6B-D5D7-4146-BFFA-ED531A367BED}"/>
          </ac:spMkLst>
        </pc:spChg>
        <pc:grpChg chg="del">
          <ac:chgData name="Bob Ward" userId="6da7c2dd-8e2e-469f-a216-c384312e2a2d" providerId="ADAL" clId="{4073BD69-17B3-4595-80CD-94E0BA758680}" dt="2017-05-16T15:41:04.065" v="98" actId="478"/>
          <ac:grpSpMkLst>
            <pc:docMk/>
            <pc:sldMk cId="3779249636" sldId="1388"/>
            <ac:grpSpMk id="85" creationId="{00000000-0000-0000-0000-000000000000}"/>
          </ac:grpSpMkLst>
        </pc:grpChg>
        <pc:grpChg chg="del">
          <ac:chgData name="Bob Ward" userId="6da7c2dd-8e2e-469f-a216-c384312e2a2d" providerId="ADAL" clId="{4073BD69-17B3-4595-80CD-94E0BA758680}" dt="2017-05-16T15:41:04.065" v="98" actId="478"/>
          <ac:grpSpMkLst>
            <pc:docMk/>
            <pc:sldMk cId="3779249636" sldId="1388"/>
            <ac:grpSpMk id="53" creationId="{00000000-0000-0000-0000-000000000000}"/>
          </ac:grpSpMkLst>
        </pc:grpChg>
        <pc:grpChg chg="del">
          <ac:chgData name="Bob Ward" userId="6da7c2dd-8e2e-469f-a216-c384312e2a2d" providerId="ADAL" clId="{4073BD69-17B3-4595-80CD-94E0BA758680}" dt="2017-05-16T15:41:04.065" v="98" actId="478"/>
          <ac:grpSpMkLst>
            <pc:docMk/>
            <pc:sldMk cId="3779249636" sldId="1388"/>
            <ac:grpSpMk id="96" creationId="{00000000-0000-0000-0000-000000000000}"/>
          </ac:grpSpMkLst>
        </pc:grpChg>
        <pc:grpChg chg="del">
          <ac:chgData name="Bob Ward" userId="6da7c2dd-8e2e-469f-a216-c384312e2a2d" providerId="ADAL" clId="{4073BD69-17B3-4595-80CD-94E0BA758680}" dt="2017-05-16T15:41:04.065" v="98" actId="478"/>
          <ac:grpSpMkLst>
            <pc:docMk/>
            <pc:sldMk cId="3779249636" sldId="1388"/>
            <ac:grpSpMk id="17" creationId="{00000000-0000-0000-0000-000000000000}"/>
          </ac:grpSpMkLst>
        </pc:grpChg>
        <pc:picChg chg="del">
          <ac:chgData name="Bob Ward" userId="6da7c2dd-8e2e-469f-a216-c384312e2a2d" providerId="ADAL" clId="{4073BD69-17B3-4595-80CD-94E0BA758680}" dt="2017-05-16T15:41:04.065" v="98" actId="478"/>
          <ac:picMkLst>
            <pc:docMk/>
            <pc:sldMk cId="3779249636" sldId="1388"/>
            <ac:picMk id="25"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27"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107"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26"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105"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28"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15" creationId="{00000000-0000-0000-0000-000000000000}"/>
          </ac:picMkLst>
        </pc:picChg>
        <pc:picChg chg="add mod">
          <ac:chgData name="Bob Ward" userId="6da7c2dd-8e2e-469f-a216-c384312e2a2d" providerId="ADAL" clId="{4073BD69-17B3-4595-80CD-94E0BA758680}" dt="2017-05-16T15:41:16.265" v="102" actId="14100"/>
          <ac:picMkLst>
            <pc:docMk/>
            <pc:sldMk cId="3779249636" sldId="1388"/>
            <ac:picMk id="36" creationId="{42C8E813-19F6-48D9-81B0-6B472A5B476F}"/>
          </ac:picMkLst>
        </pc:picChg>
        <pc:picChg chg="del">
          <ac:chgData name="Bob Ward" userId="6da7c2dd-8e2e-469f-a216-c384312e2a2d" providerId="ADAL" clId="{4073BD69-17B3-4595-80CD-94E0BA758680}" dt="2017-05-16T15:41:04.065" v="98" actId="478"/>
          <ac:picMkLst>
            <pc:docMk/>
            <pc:sldMk cId="3779249636" sldId="1388"/>
            <ac:picMk id="10"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106"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70"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24"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22" creationId="{00000000-0000-0000-0000-000000000000}"/>
          </ac:picMkLst>
        </pc:picChg>
        <pc:picChg chg="del">
          <ac:chgData name="Bob Ward" userId="6da7c2dd-8e2e-469f-a216-c384312e2a2d" providerId="ADAL" clId="{4073BD69-17B3-4595-80CD-94E0BA758680}" dt="2017-05-16T15:41:04.065" v="98" actId="478"/>
          <ac:picMkLst>
            <pc:docMk/>
            <pc:sldMk cId="3779249636" sldId="1388"/>
            <ac:picMk id="9" creationId="{00000000-0000-0000-0000-000000000000}"/>
          </ac:picMkLst>
        </pc:picChg>
        <pc:cxnChg chg="del">
          <ac:chgData name="Bob Ward" userId="6da7c2dd-8e2e-469f-a216-c384312e2a2d" providerId="ADAL" clId="{4073BD69-17B3-4595-80CD-94E0BA758680}" dt="2017-05-16T15:41:04.065" v="98" actId="478"/>
          <ac:cxnSpMkLst>
            <pc:docMk/>
            <pc:sldMk cId="3779249636" sldId="1388"/>
            <ac:cxnSpMk id="90" creationId="{00000000-0000-0000-0000-000000000000}"/>
          </ac:cxnSpMkLst>
        </pc:cxnChg>
        <pc:cxnChg chg="del">
          <ac:chgData name="Bob Ward" userId="6da7c2dd-8e2e-469f-a216-c384312e2a2d" providerId="ADAL" clId="{4073BD69-17B3-4595-80CD-94E0BA758680}" dt="2017-05-16T15:41:04.065" v="98" actId="478"/>
          <ac:cxnSpMkLst>
            <pc:docMk/>
            <pc:sldMk cId="3779249636" sldId="1388"/>
            <ac:cxnSpMk id="69" creationId="{00000000-0000-0000-0000-000000000000}"/>
          </ac:cxnSpMkLst>
        </pc:cxnChg>
        <pc:cxnChg chg="del">
          <ac:chgData name="Bob Ward" userId="6da7c2dd-8e2e-469f-a216-c384312e2a2d" providerId="ADAL" clId="{4073BD69-17B3-4595-80CD-94E0BA758680}" dt="2017-05-16T15:41:04.065" v="98" actId="478"/>
          <ac:cxnSpMkLst>
            <pc:docMk/>
            <pc:sldMk cId="3779249636" sldId="1388"/>
            <ac:cxnSpMk id="92" creationId="{00000000-0000-0000-0000-000000000000}"/>
          </ac:cxnSpMkLst>
        </pc:cxnChg>
        <pc:cxnChg chg="mod">
          <ac:chgData name="Bob Ward" userId="6da7c2dd-8e2e-469f-a216-c384312e2a2d" providerId="ADAL" clId="{4073BD69-17B3-4595-80CD-94E0BA758680}" dt="2017-05-16T15:41:04.065" v="98" actId="478"/>
          <ac:cxnSpMkLst>
            <pc:docMk/>
            <pc:sldMk cId="3779249636" sldId="1388"/>
            <ac:cxnSpMk id="100" creationId="{00000000-0000-0000-0000-000000000000}"/>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obward\Documents\My%20Presentations\SQL%20PASS%202011\Inside%20Tempdb\Bob_Crude_Temp_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dirty="0"/>
              <a:t>Tempdb Performance</a:t>
            </a:r>
          </a:p>
        </c:rich>
      </c:tx>
      <c:overlay val="0"/>
    </c:title>
    <c:autoTitleDeleted val="0"/>
    <c:plotArea>
      <c:layout/>
      <c:lineChart>
        <c:grouping val="standard"/>
        <c:varyColors val="0"/>
        <c:ser>
          <c:idx val="0"/>
          <c:order val="0"/>
          <c:tx>
            <c:strRef>
              <c:f>Sheet1!$B$1</c:f>
              <c:strCache>
                <c:ptCount val="1"/>
                <c:pt idx="0">
                  <c:v>1118 On</c:v>
                </c:pt>
              </c:strCache>
            </c:strRef>
          </c:tx>
          <c:cat>
            <c:strRef>
              <c:f>Sheet1!$A$2:$A$5</c:f>
              <c:strCache>
                <c:ptCount val="4"/>
                <c:pt idx="0">
                  <c:v>1 File</c:v>
                </c:pt>
                <c:pt idx="1">
                  <c:v>8 Files</c:v>
                </c:pt>
                <c:pt idx="2">
                  <c:v>32 Files</c:v>
                </c:pt>
                <c:pt idx="3">
                  <c:v>64 Files</c:v>
                </c:pt>
              </c:strCache>
            </c:strRef>
          </c:cat>
          <c:val>
            <c:numRef>
              <c:f>Sheet1!$B$2:$B$5</c:f>
              <c:numCache>
                <c:formatCode>0</c:formatCode>
                <c:ptCount val="4"/>
                <c:pt idx="0">
                  <c:v>525</c:v>
                </c:pt>
                <c:pt idx="1">
                  <c:v>38</c:v>
                </c:pt>
                <c:pt idx="2">
                  <c:v>15</c:v>
                </c:pt>
                <c:pt idx="3">
                  <c:v>15</c:v>
                </c:pt>
              </c:numCache>
            </c:numRef>
          </c:val>
          <c:smooth val="0"/>
          <c:extLst>
            <c:ext xmlns:c16="http://schemas.microsoft.com/office/drawing/2014/chart" uri="{C3380CC4-5D6E-409C-BE32-E72D297353CC}">
              <c16:uniqueId val="{00000000-5200-4DC4-9D55-10296550C685}"/>
            </c:ext>
          </c:extLst>
        </c:ser>
        <c:ser>
          <c:idx val="1"/>
          <c:order val="1"/>
          <c:tx>
            <c:strRef>
              <c:f>Sheet1!$C$1</c:f>
              <c:strCache>
                <c:ptCount val="1"/>
                <c:pt idx="0">
                  <c:v>1118 Off</c:v>
                </c:pt>
              </c:strCache>
            </c:strRef>
          </c:tx>
          <c:cat>
            <c:strRef>
              <c:f>Sheet1!$A$2:$A$5</c:f>
              <c:strCache>
                <c:ptCount val="4"/>
                <c:pt idx="0">
                  <c:v>1 File</c:v>
                </c:pt>
                <c:pt idx="1">
                  <c:v>8 Files</c:v>
                </c:pt>
                <c:pt idx="2">
                  <c:v>32 Files</c:v>
                </c:pt>
                <c:pt idx="3">
                  <c:v>64 Files</c:v>
                </c:pt>
              </c:strCache>
            </c:strRef>
          </c:cat>
          <c:val>
            <c:numRef>
              <c:f>Sheet1!$C$2:$C$5</c:f>
              <c:numCache>
                <c:formatCode>0</c:formatCode>
                <c:ptCount val="4"/>
                <c:pt idx="0">
                  <c:v>1080</c:v>
                </c:pt>
                <c:pt idx="1">
                  <c:v>45</c:v>
                </c:pt>
                <c:pt idx="2">
                  <c:v>17</c:v>
                </c:pt>
                <c:pt idx="3">
                  <c:v>15</c:v>
                </c:pt>
              </c:numCache>
            </c:numRef>
          </c:val>
          <c:smooth val="0"/>
          <c:extLst>
            <c:ext xmlns:c16="http://schemas.microsoft.com/office/drawing/2014/chart" uri="{C3380CC4-5D6E-409C-BE32-E72D297353CC}">
              <c16:uniqueId val="{00000001-5200-4DC4-9D55-10296550C685}"/>
            </c:ext>
          </c:extLst>
        </c:ser>
        <c:dLbls>
          <c:showLegendKey val="0"/>
          <c:showVal val="0"/>
          <c:showCatName val="0"/>
          <c:showSerName val="0"/>
          <c:showPercent val="0"/>
          <c:showBubbleSize val="0"/>
        </c:dLbls>
        <c:marker val="1"/>
        <c:smooth val="0"/>
        <c:axId val="89912832"/>
        <c:axId val="89914368"/>
      </c:lineChart>
      <c:catAx>
        <c:axId val="89912832"/>
        <c:scaling>
          <c:orientation val="minMax"/>
        </c:scaling>
        <c:delete val="0"/>
        <c:axPos val="b"/>
        <c:numFmt formatCode="General" sourceLinked="0"/>
        <c:majorTickMark val="none"/>
        <c:minorTickMark val="none"/>
        <c:tickLblPos val="nextTo"/>
        <c:crossAx val="89914368"/>
        <c:crosses val="autoZero"/>
        <c:auto val="1"/>
        <c:lblAlgn val="ctr"/>
        <c:lblOffset val="100"/>
        <c:noMultiLvlLbl val="0"/>
      </c:catAx>
      <c:valAx>
        <c:axId val="89914368"/>
        <c:scaling>
          <c:orientation val="minMax"/>
        </c:scaling>
        <c:delete val="0"/>
        <c:axPos val="l"/>
        <c:majorGridlines/>
        <c:title>
          <c:tx>
            <c:rich>
              <a:bodyPr/>
              <a:lstStyle/>
              <a:p>
                <a:pPr>
                  <a:defRPr/>
                </a:pPr>
                <a:r>
                  <a:rPr lang="en-US" dirty="0"/>
                  <a:t>Seconds</a:t>
                </a:r>
              </a:p>
            </c:rich>
          </c:tx>
          <c:overlay val="0"/>
        </c:title>
        <c:numFmt formatCode="0" sourceLinked="1"/>
        <c:majorTickMark val="none"/>
        <c:minorTickMark val="none"/>
        <c:tickLblPos val="nextTo"/>
        <c:crossAx val="89912832"/>
        <c:crosses val="autoZero"/>
        <c:crossBetween val="between"/>
      </c:valAx>
      <c:dTable>
        <c:showHorzBorder val="1"/>
        <c:showVertBorder val="1"/>
        <c:showOutline val="1"/>
        <c:showKeys val="1"/>
      </c:dTable>
    </c:plotArea>
    <c:plotVisOnly val="1"/>
    <c:dispBlanksAs val="gap"/>
    <c:showDLblsOverMax val="0"/>
  </c:chart>
  <c:txPr>
    <a:bodyPr/>
    <a:lstStyle/>
    <a:p>
      <a:pPr>
        <a:defRPr sz="1800"/>
      </a:pPr>
      <a:endParaRPr lang="en-US"/>
    </a:p>
  </c:txPr>
  <c:externalData r:id="rId1">
    <c:autoUpdate val="0"/>
  </c:externalData>
</c:chartSpace>
</file>

<file path=ppt/diagrams/_rels/data11.xml.rels><?xml version="1.0" encoding="UTF-8" standalone="yes"?>
<Relationships xmlns="http://schemas.openxmlformats.org/package/2006/relationships"><Relationship Id="rId1" Type="http://schemas.openxmlformats.org/officeDocument/2006/relationships/hyperlink" Target="https://msdn.microsoft.com/en-us/library/bb895265.aspx"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msdn.microsoft.com/en-us/library/bb895265.aspx"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2FF11-BBE5-4D1A-B3E9-4DE6CE6D9DE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F87739F-A6CB-4433-A875-43F80ECE1997}">
      <dgm:prSet phldrT="[Text]"/>
      <dgm:spPr/>
      <dgm:t>
        <a:bodyPr/>
        <a:lstStyle/>
        <a:p>
          <a:r>
            <a:rPr lang="en-US" dirty="0"/>
            <a:t>Scalability</a:t>
          </a:r>
        </a:p>
      </dgm:t>
    </dgm:pt>
    <dgm:pt modelId="{D97F2C89-160E-469D-B0A0-0E46EECB260D}" type="parTrans" cxnId="{30B2A569-468A-46AC-BF55-11EE7A06F190}">
      <dgm:prSet/>
      <dgm:spPr/>
      <dgm:t>
        <a:bodyPr/>
        <a:lstStyle/>
        <a:p>
          <a:endParaRPr lang="en-US"/>
        </a:p>
      </dgm:t>
    </dgm:pt>
    <dgm:pt modelId="{72148DF4-1F26-4FD0-8AAD-CE22D9D07A1E}" type="sibTrans" cxnId="{30B2A569-468A-46AC-BF55-11EE7A06F190}">
      <dgm:prSet/>
      <dgm:spPr/>
      <dgm:t>
        <a:bodyPr/>
        <a:lstStyle/>
        <a:p>
          <a:endParaRPr lang="en-US"/>
        </a:p>
      </dgm:t>
    </dgm:pt>
    <dgm:pt modelId="{148DD63A-4CF0-4B28-BF30-8A428DAB2613}">
      <dgm:prSet/>
      <dgm:spPr/>
      <dgm:t>
        <a:bodyPr/>
        <a:lstStyle/>
        <a:p>
          <a:r>
            <a:rPr lang="en-US" dirty="0"/>
            <a:t>Partitioning</a:t>
          </a:r>
        </a:p>
      </dgm:t>
    </dgm:pt>
    <dgm:pt modelId="{8BA4344B-321B-4462-BD74-C8F958C95BFB}" type="parTrans" cxnId="{5BA34E47-5B4B-442C-A41B-10B892D4DFA9}">
      <dgm:prSet/>
      <dgm:spPr/>
      <dgm:t>
        <a:bodyPr/>
        <a:lstStyle/>
        <a:p>
          <a:endParaRPr lang="en-US"/>
        </a:p>
      </dgm:t>
    </dgm:pt>
    <dgm:pt modelId="{594715FF-6AF8-4B8F-AAA7-D23662E0AE51}" type="sibTrans" cxnId="{5BA34E47-5B4B-442C-A41B-10B892D4DFA9}">
      <dgm:prSet/>
      <dgm:spPr/>
      <dgm:t>
        <a:bodyPr/>
        <a:lstStyle/>
        <a:p>
          <a:endParaRPr lang="en-US"/>
        </a:p>
      </dgm:t>
    </dgm:pt>
    <dgm:pt modelId="{BA1381ED-50E5-4002-A701-BC576DDAA4C4}">
      <dgm:prSet/>
      <dgm:spPr/>
      <dgm:t>
        <a:bodyPr/>
        <a:lstStyle/>
        <a:p>
          <a:r>
            <a:rPr lang="en-US" dirty="0"/>
            <a:t>More and Larger</a:t>
          </a:r>
        </a:p>
      </dgm:t>
    </dgm:pt>
    <dgm:pt modelId="{4F66DCE9-CA14-4F41-A3E9-0A359877D2DD}" type="parTrans" cxnId="{8BB6EAFA-8580-4638-8B35-92AEC16E05E9}">
      <dgm:prSet/>
      <dgm:spPr/>
      <dgm:t>
        <a:bodyPr/>
        <a:lstStyle/>
        <a:p>
          <a:endParaRPr lang="en-US"/>
        </a:p>
      </dgm:t>
    </dgm:pt>
    <dgm:pt modelId="{BF7AF766-319A-4987-B008-3F8A10B1803B}" type="sibTrans" cxnId="{8BB6EAFA-8580-4638-8B35-92AEC16E05E9}">
      <dgm:prSet/>
      <dgm:spPr/>
      <dgm:t>
        <a:bodyPr/>
        <a:lstStyle/>
        <a:p>
          <a:endParaRPr lang="en-US"/>
        </a:p>
      </dgm:t>
    </dgm:pt>
    <dgm:pt modelId="{048C812F-AB31-4D5D-A50D-638D628857E1}">
      <dgm:prSet/>
      <dgm:spPr/>
      <dgm:t>
        <a:bodyPr/>
        <a:lstStyle/>
        <a:p>
          <a:r>
            <a:rPr lang="en-US" dirty="0"/>
            <a:t>Dynamic Response</a:t>
          </a:r>
        </a:p>
      </dgm:t>
    </dgm:pt>
    <dgm:pt modelId="{367D6C07-86DD-448F-ACB3-865F93673550}" type="parTrans" cxnId="{DD60DEF5-7DDE-4D4F-88B3-498AFBD15B35}">
      <dgm:prSet/>
      <dgm:spPr/>
      <dgm:t>
        <a:bodyPr/>
        <a:lstStyle/>
        <a:p>
          <a:endParaRPr lang="en-US"/>
        </a:p>
      </dgm:t>
    </dgm:pt>
    <dgm:pt modelId="{946D187A-D73D-4F1A-BA58-B2B16347DD0C}" type="sibTrans" cxnId="{DD60DEF5-7DDE-4D4F-88B3-498AFBD15B35}">
      <dgm:prSet/>
      <dgm:spPr/>
      <dgm:t>
        <a:bodyPr/>
        <a:lstStyle/>
        <a:p>
          <a:endParaRPr lang="en-US"/>
        </a:p>
      </dgm:t>
    </dgm:pt>
    <dgm:pt modelId="{E35259D5-3C24-4F2D-B69C-FBD43A74A83E}">
      <dgm:prSet/>
      <dgm:spPr/>
      <dgm:t>
        <a:bodyPr/>
        <a:lstStyle/>
        <a:p>
          <a:r>
            <a:rPr lang="en-US" dirty="0"/>
            <a:t>Improved Algorithms</a:t>
          </a:r>
        </a:p>
      </dgm:t>
    </dgm:pt>
    <dgm:pt modelId="{BFD008D1-6F59-44AC-A038-3CA46D201410}" type="parTrans" cxnId="{658BCACA-F8AA-47B6-BBDA-64E103056F3D}">
      <dgm:prSet/>
      <dgm:spPr/>
      <dgm:t>
        <a:bodyPr/>
        <a:lstStyle/>
        <a:p>
          <a:endParaRPr lang="en-US"/>
        </a:p>
      </dgm:t>
    </dgm:pt>
    <dgm:pt modelId="{91BFD6B0-E81A-4A6A-88CD-3BE194B8A891}" type="sibTrans" cxnId="{658BCACA-F8AA-47B6-BBDA-64E103056F3D}">
      <dgm:prSet/>
      <dgm:spPr/>
      <dgm:t>
        <a:bodyPr/>
        <a:lstStyle/>
        <a:p>
          <a:endParaRPr lang="en-US"/>
        </a:p>
      </dgm:t>
    </dgm:pt>
    <dgm:pt modelId="{9D98CD87-6578-4109-A978-42B3AF78CAA4}">
      <dgm:prSet/>
      <dgm:spPr/>
      <dgm:t>
        <a:bodyPr/>
        <a:lstStyle/>
        <a:p>
          <a:r>
            <a:rPr lang="en-US" dirty="0"/>
            <a:t>Parallelism</a:t>
          </a:r>
        </a:p>
      </dgm:t>
    </dgm:pt>
    <dgm:pt modelId="{40C48851-CDB0-4142-A475-E35C2CA519D1}" type="sibTrans" cxnId="{AC0A8C09-E245-473E-8ADA-2CEFB09978AD}">
      <dgm:prSet/>
      <dgm:spPr/>
      <dgm:t>
        <a:bodyPr/>
        <a:lstStyle/>
        <a:p>
          <a:endParaRPr lang="en-US"/>
        </a:p>
      </dgm:t>
    </dgm:pt>
    <dgm:pt modelId="{1E7C9D4C-6D27-4F89-B367-74342245CF5C}" type="parTrans" cxnId="{AC0A8C09-E245-473E-8ADA-2CEFB09978AD}">
      <dgm:prSet/>
      <dgm:spPr/>
      <dgm:t>
        <a:bodyPr/>
        <a:lstStyle/>
        <a:p>
          <a:endParaRPr lang="en-US"/>
        </a:p>
      </dgm:t>
    </dgm:pt>
    <dgm:pt modelId="{A2E8EB6A-E4CD-4600-A7E2-E54D6EA5D537}" type="pres">
      <dgm:prSet presAssocID="{B302FF11-BBE5-4D1A-B3E9-4DE6CE6D9DEC}" presName="diagram" presStyleCnt="0">
        <dgm:presLayoutVars>
          <dgm:dir/>
          <dgm:resizeHandles val="exact"/>
        </dgm:presLayoutVars>
      </dgm:prSet>
      <dgm:spPr/>
    </dgm:pt>
    <dgm:pt modelId="{960C35A0-FE30-4F07-BA9B-BB7F68773FE5}" type="pres">
      <dgm:prSet presAssocID="{EF87739F-A6CB-4433-A875-43F80ECE1997}" presName="node" presStyleLbl="node1" presStyleIdx="0" presStyleCnt="6">
        <dgm:presLayoutVars>
          <dgm:bulletEnabled val="1"/>
        </dgm:presLayoutVars>
      </dgm:prSet>
      <dgm:spPr/>
    </dgm:pt>
    <dgm:pt modelId="{56E62BC9-8CE3-44FF-BE18-C9A51BA65FD8}" type="pres">
      <dgm:prSet presAssocID="{72148DF4-1F26-4FD0-8AAD-CE22D9D07A1E}" presName="sibTrans" presStyleCnt="0"/>
      <dgm:spPr/>
    </dgm:pt>
    <dgm:pt modelId="{435188B3-329C-4567-AE9E-32A076DB6257}" type="pres">
      <dgm:prSet presAssocID="{148DD63A-4CF0-4B28-BF30-8A428DAB2613}" presName="node" presStyleLbl="node1" presStyleIdx="1" presStyleCnt="6">
        <dgm:presLayoutVars>
          <dgm:bulletEnabled val="1"/>
        </dgm:presLayoutVars>
      </dgm:prSet>
      <dgm:spPr/>
    </dgm:pt>
    <dgm:pt modelId="{77403ABF-269C-4E8C-B380-E535721F85C0}" type="pres">
      <dgm:prSet presAssocID="{594715FF-6AF8-4B8F-AAA7-D23662E0AE51}" presName="sibTrans" presStyleCnt="0"/>
      <dgm:spPr/>
    </dgm:pt>
    <dgm:pt modelId="{AB3AE169-AC91-4E87-ADFD-9E3C4F484FC7}" type="pres">
      <dgm:prSet presAssocID="{9D98CD87-6578-4109-A978-42B3AF78CAA4}" presName="node" presStyleLbl="node1" presStyleIdx="2" presStyleCnt="6">
        <dgm:presLayoutVars>
          <dgm:bulletEnabled val="1"/>
        </dgm:presLayoutVars>
      </dgm:prSet>
      <dgm:spPr/>
    </dgm:pt>
    <dgm:pt modelId="{9331CCAB-357E-41EE-97BD-E31689C4B1FB}" type="pres">
      <dgm:prSet presAssocID="{40C48851-CDB0-4142-A475-E35C2CA519D1}" presName="sibTrans" presStyleCnt="0"/>
      <dgm:spPr/>
    </dgm:pt>
    <dgm:pt modelId="{9FF79FEF-4F2F-451C-BEDF-E379EFF62C48}" type="pres">
      <dgm:prSet presAssocID="{BA1381ED-50E5-4002-A701-BC576DDAA4C4}" presName="node" presStyleLbl="node1" presStyleIdx="3" presStyleCnt="6">
        <dgm:presLayoutVars>
          <dgm:bulletEnabled val="1"/>
        </dgm:presLayoutVars>
      </dgm:prSet>
      <dgm:spPr/>
    </dgm:pt>
    <dgm:pt modelId="{A1294A75-A323-4AE2-8785-E969AB141164}" type="pres">
      <dgm:prSet presAssocID="{BF7AF766-319A-4987-B008-3F8A10B1803B}" presName="sibTrans" presStyleCnt="0"/>
      <dgm:spPr/>
    </dgm:pt>
    <dgm:pt modelId="{7C7CCFDE-5751-423E-88C9-05E54542F812}" type="pres">
      <dgm:prSet presAssocID="{048C812F-AB31-4D5D-A50D-638D628857E1}" presName="node" presStyleLbl="node1" presStyleIdx="4" presStyleCnt="6">
        <dgm:presLayoutVars>
          <dgm:bulletEnabled val="1"/>
        </dgm:presLayoutVars>
      </dgm:prSet>
      <dgm:spPr/>
    </dgm:pt>
    <dgm:pt modelId="{E390EDAF-5DED-4609-A687-D74C68AA3DDF}" type="pres">
      <dgm:prSet presAssocID="{946D187A-D73D-4F1A-BA58-B2B16347DD0C}" presName="sibTrans" presStyleCnt="0"/>
      <dgm:spPr/>
    </dgm:pt>
    <dgm:pt modelId="{2DA46767-9F48-4559-8A5E-51971B3C0033}" type="pres">
      <dgm:prSet presAssocID="{E35259D5-3C24-4F2D-B69C-FBD43A74A83E}" presName="node" presStyleLbl="node1" presStyleIdx="5" presStyleCnt="6">
        <dgm:presLayoutVars>
          <dgm:bulletEnabled val="1"/>
        </dgm:presLayoutVars>
      </dgm:prSet>
      <dgm:spPr/>
    </dgm:pt>
  </dgm:ptLst>
  <dgm:cxnLst>
    <dgm:cxn modelId="{AC0A8C09-E245-473E-8ADA-2CEFB09978AD}" srcId="{B302FF11-BBE5-4D1A-B3E9-4DE6CE6D9DEC}" destId="{9D98CD87-6578-4109-A978-42B3AF78CAA4}" srcOrd="2" destOrd="0" parTransId="{1E7C9D4C-6D27-4F89-B367-74342245CF5C}" sibTransId="{40C48851-CDB0-4142-A475-E35C2CA519D1}"/>
    <dgm:cxn modelId="{993DA50A-E312-4DF4-88D7-872215A653D4}" type="presOf" srcId="{BA1381ED-50E5-4002-A701-BC576DDAA4C4}" destId="{9FF79FEF-4F2F-451C-BEDF-E379EFF62C48}" srcOrd="0" destOrd="0" presId="urn:microsoft.com/office/officeart/2005/8/layout/default"/>
    <dgm:cxn modelId="{5BA34E47-5B4B-442C-A41B-10B892D4DFA9}" srcId="{B302FF11-BBE5-4D1A-B3E9-4DE6CE6D9DEC}" destId="{148DD63A-4CF0-4B28-BF30-8A428DAB2613}" srcOrd="1" destOrd="0" parTransId="{8BA4344B-321B-4462-BD74-C8F958C95BFB}" sibTransId="{594715FF-6AF8-4B8F-AAA7-D23662E0AE51}"/>
    <dgm:cxn modelId="{30B2A569-468A-46AC-BF55-11EE7A06F190}" srcId="{B302FF11-BBE5-4D1A-B3E9-4DE6CE6D9DEC}" destId="{EF87739F-A6CB-4433-A875-43F80ECE1997}" srcOrd="0" destOrd="0" parTransId="{D97F2C89-160E-469D-B0A0-0E46EECB260D}" sibTransId="{72148DF4-1F26-4FD0-8AAD-CE22D9D07A1E}"/>
    <dgm:cxn modelId="{B663674A-2B2B-4015-BC0C-40A312CA1873}" type="presOf" srcId="{9D98CD87-6578-4109-A978-42B3AF78CAA4}" destId="{AB3AE169-AC91-4E87-ADFD-9E3C4F484FC7}" srcOrd="0" destOrd="0" presId="urn:microsoft.com/office/officeart/2005/8/layout/default"/>
    <dgm:cxn modelId="{CAC3B88B-2D69-48D4-AD5F-2A120B25D9C4}" type="presOf" srcId="{048C812F-AB31-4D5D-A50D-638D628857E1}" destId="{7C7CCFDE-5751-423E-88C9-05E54542F812}" srcOrd="0" destOrd="0" presId="urn:microsoft.com/office/officeart/2005/8/layout/default"/>
    <dgm:cxn modelId="{63301091-EDE8-48DF-8065-2EDDC371ABFD}" type="presOf" srcId="{EF87739F-A6CB-4433-A875-43F80ECE1997}" destId="{960C35A0-FE30-4F07-BA9B-BB7F68773FE5}" srcOrd="0" destOrd="0" presId="urn:microsoft.com/office/officeart/2005/8/layout/default"/>
    <dgm:cxn modelId="{86ABBAB1-0984-4B5B-9F0C-64A2830CB181}" type="presOf" srcId="{B302FF11-BBE5-4D1A-B3E9-4DE6CE6D9DEC}" destId="{A2E8EB6A-E4CD-4600-A7E2-E54D6EA5D537}" srcOrd="0" destOrd="0" presId="urn:microsoft.com/office/officeart/2005/8/layout/default"/>
    <dgm:cxn modelId="{392A60BC-3B41-4BE8-8EE0-D870ED3451F6}" type="presOf" srcId="{E35259D5-3C24-4F2D-B69C-FBD43A74A83E}" destId="{2DA46767-9F48-4559-8A5E-51971B3C0033}" srcOrd="0" destOrd="0" presId="urn:microsoft.com/office/officeart/2005/8/layout/default"/>
    <dgm:cxn modelId="{75DDA8C0-36CB-4B96-82EF-1CED3A9ECE31}" type="presOf" srcId="{148DD63A-4CF0-4B28-BF30-8A428DAB2613}" destId="{435188B3-329C-4567-AE9E-32A076DB6257}" srcOrd="0" destOrd="0" presId="urn:microsoft.com/office/officeart/2005/8/layout/default"/>
    <dgm:cxn modelId="{658BCACA-F8AA-47B6-BBDA-64E103056F3D}" srcId="{B302FF11-BBE5-4D1A-B3E9-4DE6CE6D9DEC}" destId="{E35259D5-3C24-4F2D-B69C-FBD43A74A83E}" srcOrd="5" destOrd="0" parTransId="{BFD008D1-6F59-44AC-A038-3CA46D201410}" sibTransId="{91BFD6B0-E81A-4A6A-88CD-3BE194B8A891}"/>
    <dgm:cxn modelId="{DD60DEF5-7DDE-4D4F-88B3-498AFBD15B35}" srcId="{B302FF11-BBE5-4D1A-B3E9-4DE6CE6D9DEC}" destId="{048C812F-AB31-4D5D-A50D-638D628857E1}" srcOrd="4" destOrd="0" parTransId="{367D6C07-86DD-448F-ACB3-865F93673550}" sibTransId="{946D187A-D73D-4F1A-BA58-B2B16347DD0C}"/>
    <dgm:cxn modelId="{8BB6EAFA-8580-4638-8B35-92AEC16E05E9}" srcId="{B302FF11-BBE5-4D1A-B3E9-4DE6CE6D9DEC}" destId="{BA1381ED-50E5-4002-A701-BC576DDAA4C4}" srcOrd="3" destOrd="0" parTransId="{4F66DCE9-CA14-4F41-A3E9-0A359877D2DD}" sibTransId="{BF7AF766-319A-4987-B008-3F8A10B1803B}"/>
    <dgm:cxn modelId="{E90E42CD-6F8E-486C-A784-12D0A75C1F44}" type="presParOf" srcId="{A2E8EB6A-E4CD-4600-A7E2-E54D6EA5D537}" destId="{960C35A0-FE30-4F07-BA9B-BB7F68773FE5}" srcOrd="0" destOrd="0" presId="urn:microsoft.com/office/officeart/2005/8/layout/default"/>
    <dgm:cxn modelId="{44A90CFA-409A-4029-BA50-654D94437C96}" type="presParOf" srcId="{A2E8EB6A-E4CD-4600-A7E2-E54D6EA5D537}" destId="{56E62BC9-8CE3-44FF-BE18-C9A51BA65FD8}" srcOrd="1" destOrd="0" presId="urn:microsoft.com/office/officeart/2005/8/layout/default"/>
    <dgm:cxn modelId="{EDA5FFF1-355C-4C1A-8DF9-D9C4FD6F1CD7}" type="presParOf" srcId="{A2E8EB6A-E4CD-4600-A7E2-E54D6EA5D537}" destId="{435188B3-329C-4567-AE9E-32A076DB6257}" srcOrd="2" destOrd="0" presId="urn:microsoft.com/office/officeart/2005/8/layout/default"/>
    <dgm:cxn modelId="{200CC79A-3D5B-4FEE-AA55-B4F2F0A923E1}" type="presParOf" srcId="{A2E8EB6A-E4CD-4600-A7E2-E54D6EA5D537}" destId="{77403ABF-269C-4E8C-B380-E535721F85C0}" srcOrd="3" destOrd="0" presId="urn:microsoft.com/office/officeart/2005/8/layout/default"/>
    <dgm:cxn modelId="{A10A52FE-C7C4-49A1-91FF-DF08CF0AB7AE}" type="presParOf" srcId="{A2E8EB6A-E4CD-4600-A7E2-E54D6EA5D537}" destId="{AB3AE169-AC91-4E87-ADFD-9E3C4F484FC7}" srcOrd="4" destOrd="0" presId="urn:microsoft.com/office/officeart/2005/8/layout/default"/>
    <dgm:cxn modelId="{D8CC30B9-640D-4EB4-A7B6-A66C5310DC08}" type="presParOf" srcId="{A2E8EB6A-E4CD-4600-A7E2-E54D6EA5D537}" destId="{9331CCAB-357E-41EE-97BD-E31689C4B1FB}" srcOrd="5" destOrd="0" presId="urn:microsoft.com/office/officeart/2005/8/layout/default"/>
    <dgm:cxn modelId="{AD27A97E-191D-458C-831E-102DEF2B7829}" type="presParOf" srcId="{A2E8EB6A-E4CD-4600-A7E2-E54D6EA5D537}" destId="{9FF79FEF-4F2F-451C-BEDF-E379EFF62C48}" srcOrd="6" destOrd="0" presId="urn:microsoft.com/office/officeart/2005/8/layout/default"/>
    <dgm:cxn modelId="{7E47D810-B38A-4157-93A2-7A2F937B1E6A}" type="presParOf" srcId="{A2E8EB6A-E4CD-4600-A7E2-E54D6EA5D537}" destId="{A1294A75-A323-4AE2-8785-E969AB141164}" srcOrd="7" destOrd="0" presId="urn:microsoft.com/office/officeart/2005/8/layout/default"/>
    <dgm:cxn modelId="{3D2E6415-7B2D-4899-93D4-BCD993EB483A}" type="presParOf" srcId="{A2E8EB6A-E4CD-4600-A7E2-E54D6EA5D537}" destId="{7C7CCFDE-5751-423E-88C9-05E54542F812}" srcOrd="8" destOrd="0" presId="urn:microsoft.com/office/officeart/2005/8/layout/default"/>
    <dgm:cxn modelId="{38334341-4D53-4FC0-8860-29084F6D4A4A}" type="presParOf" srcId="{A2E8EB6A-E4CD-4600-A7E2-E54D6EA5D537}" destId="{E390EDAF-5DED-4609-A687-D74C68AA3DDF}" srcOrd="9" destOrd="0" presId="urn:microsoft.com/office/officeart/2005/8/layout/default"/>
    <dgm:cxn modelId="{87BE9544-84DB-4570-9974-B0236E60F118}" type="presParOf" srcId="{A2E8EB6A-E4CD-4600-A7E2-E54D6EA5D537}" destId="{2DA46767-9F48-4559-8A5E-51971B3C003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DAD62C-427A-4996-8A5F-2E0E6848509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DAF85F78-CA30-4F51-9BED-AF2BA0B81B2E}">
      <dgm:prSet phldrT="[Text]"/>
      <dgm:spPr>
        <a:xfrm>
          <a:off x="0" y="544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Font typeface="Arial" panose="020B0604020202020204" pitchFamily="34" charset="0"/>
            <a:buNone/>
          </a:pPr>
          <a:r>
            <a:rPr lang="en-US" dirty="0">
              <a:solidFill>
                <a:srgbClr val="FFFFFF"/>
              </a:solidFill>
              <a:latin typeface="Segoe UI"/>
              <a:ea typeface="+mn-ea"/>
              <a:cs typeface="+mn-cs"/>
            </a:rPr>
            <a:t>Several major Oil companies…The improved capabilities of Line String and Spatial query’s has shortened the monitoring, visualization and machine learning algorithms cycles allowing them to the same workload in seconds or minutes that used to take days.</a:t>
          </a:r>
          <a:br>
            <a:rPr lang="en-US" dirty="0">
              <a:solidFill>
                <a:srgbClr val="FFFFFF"/>
              </a:solidFill>
              <a:latin typeface="Segoe UI"/>
              <a:ea typeface="+mn-ea"/>
              <a:cs typeface="+mn-cs"/>
            </a:rPr>
          </a:br>
          <a:r>
            <a:rPr lang="en-US" dirty="0">
              <a:solidFill>
                <a:srgbClr val="FFFFFF"/>
              </a:solidFill>
              <a:latin typeface="Segoe UI"/>
              <a:ea typeface="+mn-ea"/>
              <a:cs typeface="+mn-cs"/>
            </a:rPr>
            <a:t>  </a:t>
          </a:r>
        </a:p>
      </dgm:t>
    </dgm:pt>
    <dgm:pt modelId="{F0227C18-9CA3-4F06-9459-10C921B8B055}" type="parTrans" cxnId="{FA89BCA9-B4E5-4988-AA41-EE9FE3D6E6D8}">
      <dgm:prSet/>
      <dgm:spPr/>
      <dgm:t>
        <a:bodyPr/>
        <a:lstStyle/>
        <a:p>
          <a:endParaRPr lang="en-US"/>
        </a:p>
      </dgm:t>
    </dgm:pt>
    <dgm:pt modelId="{83B4253F-0D4F-45FB-AECD-AFC8887FB84D}" type="sibTrans" cxnId="{FA89BCA9-B4E5-4988-AA41-EE9FE3D6E6D8}">
      <dgm:prSet/>
      <dgm:spPr/>
      <dgm:t>
        <a:bodyPr/>
        <a:lstStyle/>
        <a:p>
          <a:endParaRPr lang="en-US"/>
        </a:p>
      </dgm:t>
    </dgm:pt>
    <dgm:pt modelId="{ED105B2C-D522-4256-B3E2-D4B38456C804}">
      <dgm:prSet/>
      <dgm:spPr>
        <a:xfrm>
          <a:off x="0" y="17473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Font typeface="Arial" panose="020B0604020202020204" pitchFamily="34" charset="0"/>
            <a:buNone/>
          </a:pPr>
          <a:r>
            <a:rPr lang="en-US" dirty="0">
              <a:solidFill>
                <a:srgbClr val="FFFFFF"/>
              </a:solidFill>
              <a:latin typeface="Segoe UI"/>
              <a:ea typeface="+mn-ea"/>
              <a:cs typeface="+mn-cs"/>
            </a:rPr>
            <a:t>A set of designers, cities and insurance companies leverage line strings to map and evaluate flood plains. </a:t>
          </a:r>
          <a:br>
            <a:rPr lang="en-US" dirty="0">
              <a:solidFill>
                <a:srgbClr val="FFFFFF"/>
              </a:solidFill>
              <a:latin typeface="Segoe UI"/>
              <a:ea typeface="+mn-ea"/>
              <a:cs typeface="+mn-cs"/>
            </a:rPr>
          </a:br>
          <a:r>
            <a:rPr lang="en-US" dirty="0">
              <a:solidFill>
                <a:srgbClr val="FFFFFF"/>
              </a:solidFill>
              <a:latin typeface="Segoe UI"/>
              <a:ea typeface="+mn-ea"/>
              <a:cs typeface="+mn-cs"/>
            </a:rPr>
            <a:t>  </a:t>
          </a:r>
        </a:p>
      </dgm:t>
    </dgm:pt>
    <dgm:pt modelId="{307DF4A7-7931-48D3-A91E-6667BF31C825}" type="parTrans" cxnId="{3B3B9112-1F7F-48E6-93DF-FC1A7462028A}">
      <dgm:prSet/>
      <dgm:spPr/>
      <dgm:t>
        <a:bodyPr/>
        <a:lstStyle/>
        <a:p>
          <a:endParaRPr lang="en-US"/>
        </a:p>
      </dgm:t>
    </dgm:pt>
    <dgm:pt modelId="{150EB9C7-1CDD-4E3D-8CD0-8364B23D48DE}" type="sibTrans" cxnId="{3B3B9112-1F7F-48E6-93DF-FC1A7462028A}">
      <dgm:prSet/>
      <dgm:spPr/>
      <dgm:t>
        <a:bodyPr/>
        <a:lstStyle/>
        <a:p>
          <a:endParaRPr lang="en-US"/>
        </a:p>
      </dgm:t>
    </dgm:pt>
    <dgm:pt modelId="{52C3E117-3516-47E6-8A12-3CE16CEF845A}">
      <dgm:prSet/>
      <dgm:spPr>
        <a:xfrm>
          <a:off x="0" y="34402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Font typeface="Arial" panose="020B0604020202020204" pitchFamily="34" charset="0"/>
            <a:buNone/>
          </a:pPr>
          <a:r>
            <a:rPr lang="en-US" dirty="0">
              <a:solidFill>
                <a:srgbClr val="FFFFFF"/>
              </a:solidFill>
              <a:latin typeface="Segoe UI"/>
              <a:ea typeface="+mn-ea"/>
              <a:cs typeface="+mn-cs"/>
            </a:rPr>
            <a:t>An environmental protection consortium provides public, information applications for oil spills, water contamination, and disaster zones.</a:t>
          </a:r>
          <a:br>
            <a:rPr lang="en-US" dirty="0">
              <a:solidFill>
                <a:srgbClr val="FFFFFF"/>
              </a:solidFill>
              <a:latin typeface="Segoe UI"/>
              <a:ea typeface="+mn-ea"/>
              <a:cs typeface="+mn-cs"/>
            </a:rPr>
          </a:br>
          <a:r>
            <a:rPr lang="en-US" dirty="0">
              <a:solidFill>
                <a:srgbClr val="FFFFFF"/>
              </a:solidFill>
              <a:latin typeface="Segoe UI"/>
              <a:ea typeface="+mn-ea"/>
              <a:cs typeface="+mn-cs"/>
            </a:rPr>
            <a:t>  </a:t>
          </a:r>
        </a:p>
      </dgm:t>
    </dgm:pt>
    <dgm:pt modelId="{F57D96B3-B13B-4541-98C3-6139810F9691}" type="parTrans" cxnId="{DEF99ACF-DB59-4B68-95A8-16B4E8DA2E5A}">
      <dgm:prSet/>
      <dgm:spPr/>
      <dgm:t>
        <a:bodyPr/>
        <a:lstStyle/>
        <a:p>
          <a:endParaRPr lang="en-US"/>
        </a:p>
      </dgm:t>
    </dgm:pt>
    <dgm:pt modelId="{54FE45D8-E6F6-488F-A555-7E0C6902A00D}" type="sibTrans" cxnId="{DEF99ACF-DB59-4B68-95A8-16B4E8DA2E5A}">
      <dgm:prSet/>
      <dgm:spPr/>
      <dgm:t>
        <a:bodyPr/>
        <a:lstStyle/>
        <a:p>
          <a:endParaRPr lang="en-US"/>
        </a:p>
      </dgm:t>
    </dgm:pt>
    <dgm:pt modelId="{80CF51A0-95F4-4A1C-B845-8AE0F70A1D27}">
      <dgm:prSet/>
      <dgm:spPr>
        <a:xfrm>
          <a:off x="0" y="5133184"/>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Font typeface="Arial" panose="020B0604020202020204" pitchFamily="34" charset="0"/>
            <a:buNone/>
          </a:pPr>
          <a:r>
            <a:rPr lang="en-US" dirty="0">
              <a:solidFill>
                <a:srgbClr val="FFFFFF"/>
              </a:solidFill>
              <a:latin typeface="Segoe UI"/>
              <a:ea typeface="+mn-ea"/>
              <a:cs typeface="+mn-cs"/>
            </a:rPr>
            <a:t>A world leader in catastrophe risk modeling experienced a 2000x performance benefit from the combination of the line string, STIntersects, tessellation and parallelization improvements.  </a:t>
          </a:r>
        </a:p>
      </dgm:t>
    </dgm:pt>
    <dgm:pt modelId="{A8DC06BF-C1B3-47E5-AB7F-349E68F878DE}" type="parTrans" cxnId="{CD54FCDE-F87F-4D88-A7DC-902DC9F949DA}">
      <dgm:prSet/>
      <dgm:spPr/>
      <dgm:t>
        <a:bodyPr/>
        <a:lstStyle/>
        <a:p>
          <a:endParaRPr lang="en-US"/>
        </a:p>
      </dgm:t>
    </dgm:pt>
    <dgm:pt modelId="{2AFF7A2B-C657-486F-999C-1411B904F51F}" type="sibTrans" cxnId="{CD54FCDE-F87F-4D88-A7DC-902DC9F949DA}">
      <dgm:prSet/>
      <dgm:spPr/>
      <dgm:t>
        <a:bodyPr/>
        <a:lstStyle/>
        <a:p>
          <a:endParaRPr lang="en-US"/>
        </a:p>
      </dgm:t>
    </dgm:pt>
    <dgm:pt modelId="{1A74A7A5-DE21-4267-AAF8-7F905A732ADA}" type="pres">
      <dgm:prSet presAssocID="{0ADAD62C-427A-4996-8A5F-2E0E68485095}" presName="linear" presStyleCnt="0">
        <dgm:presLayoutVars>
          <dgm:animLvl val="lvl"/>
          <dgm:resizeHandles val="exact"/>
        </dgm:presLayoutVars>
      </dgm:prSet>
      <dgm:spPr/>
    </dgm:pt>
    <dgm:pt modelId="{99B30B08-8D7F-48B6-BF9E-86BFEFA126A1}" type="pres">
      <dgm:prSet presAssocID="{DAF85F78-CA30-4F51-9BED-AF2BA0B81B2E}" presName="parentText" presStyleLbl="node1" presStyleIdx="0" presStyleCnt="4">
        <dgm:presLayoutVars>
          <dgm:chMax val="0"/>
          <dgm:bulletEnabled val="1"/>
        </dgm:presLayoutVars>
      </dgm:prSet>
      <dgm:spPr/>
    </dgm:pt>
    <dgm:pt modelId="{2759D594-2CA9-42EC-A852-A94F4F2134DB}" type="pres">
      <dgm:prSet presAssocID="{83B4253F-0D4F-45FB-AECD-AFC8887FB84D}" presName="spacer" presStyleCnt="0"/>
      <dgm:spPr/>
    </dgm:pt>
    <dgm:pt modelId="{BFF8FD44-BA1B-4FF0-B39F-FDE9A67A943F}" type="pres">
      <dgm:prSet presAssocID="{ED105B2C-D522-4256-B3E2-D4B38456C804}" presName="parentText" presStyleLbl="node1" presStyleIdx="1" presStyleCnt="4">
        <dgm:presLayoutVars>
          <dgm:chMax val="0"/>
          <dgm:bulletEnabled val="1"/>
        </dgm:presLayoutVars>
      </dgm:prSet>
      <dgm:spPr/>
    </dgm:pt>
    <dgm:pt modelId="{FFE2829B-A40C-45BE-A531-54C83762E160}" type="pres">
      <dgm:prSet presAssocID="{150EB9C7-1CDD-4E3D-8CD0-8364B23D48DE}" presName="spacer" presStyleCnt="0"/>
      <dgm:spPr/>
    </dgm:pt>
    <dgm:pt modelId="{DE92B342-4500-42CF-A6D2-7F8071675A79}" type="pres">
      <dgm:prSet presAssocID="{52C3E117-3516-47E6-8A12-3CE16CEF845A}" presName="parentText" presStyleLbl="node1" presStyleIdx="2" presStyleCnt="4">
        <dgm:presLayoutVars>
          <dgm:chMax val="0"/>
          <dgm:bulletEnabled val="1"/>
        </dgm:presLayoutVars>
      </dgm:prSet>
      <dgm:spPr/>
    </dgm:pt>
    <dgm:pt modelId="{5891D49F-E87A-4B79-A877-8F8D52E95F5C}" type="pres">
      <dgm:prSet presAssocID="{54FE45D8-E6F6-488F-A555-7E0C6902A00D}" presName="spacer" presStyleCnt="0"/>
      <dgm:spPr/>
    </dgm:pt>
    <dgm:pt modelId="{6E998E22-7FBA-4C67-9F36-27912E539A5B}" type="pres">
      <dgm:prSet presAssocID="{80CF51A0-95F4-4A1C-B845-8AE0F70A1D27}" presName="parentText" presStyleLbl="node1" presStyleIdx="3" presStyleCnt="4">
        <dgm:presLayoutVars>
          <dgm:chMax val="0"/>
          <dgm:bulletEnabled val="1"/>
        </dgm:presLayoutVars>
      </dgm:prSet>
      <dgm:spPr/>
    </dgm:pt>
  </dgm:ptLst>
  <dgm:cxnLst>
    <dgm:cxn modelId="{3B3B9112-1F7F-48E6-93DF-FC1A7462028A}" srcId="{0ADAD62C-427A-4996-8A5F-2E0E68485095}" destId="{ED105B2C-D522-4256-B3E2-D4B38456C804}" srcOrd="1" destOrd="0" parTransId="{307DF4A7-7931-48D3-A91E-6667BF31C825}" sibTransId="{150EB9C7-1CDD-4E3D-8CD0-8364B23D48DE}"/>
    <dgm:cxn modelId="{64CF325B-FD96-4C63-BD1A-F75476439392}" type="presOf" srcId="{DAF85F78-CA30-4F51-9BED-AF2BA0B81B2E}" destId="{99B30B08-8D7F-48B6-BF9E-86BFEFA126A1}" srcOrd="0" destOrd="0" presId="urn:microsoft.com/office/officeart/2005/8/layout/vList2"/>
    <dgm:cxn modelId="{9642656B-AD81-431B-B95E-67C87DC59924}" type="presOf" srcId="{80CF51A0-95F4-4A1C-B845-8AE0F70A1D27}" destId="{6E998E22-7FBA-4C67-9F36-27912E539A5B}" srcOrd="0" destOrd="0" presId="urn:microsoft.com/office/officeart/2005/8/layout/vList2"/>
    <dgm:cxn modelId="{9F5097A4-7B14-4F73-A8C8-A211C109F756}" type="presOf" srcId="{ED105B2C-D522-4256-B3E2-D4B38456C804}" destId="{BFF8FD44-BA1B-4FF0-B39F-FDE9A67A943F}" srcOrd="0" destOrd="0" presId="urn:microsoft.com/office/officeart/2005/8/layout/vList2"/>
    <dgm:cxn modelId="{FA89BCA9-B4E5-4988-AA41-EE9FE3D6E6D8}" srcId="{0ADAD62C-427A-4996-8A5F-2E0E68485095}" destId="{DAF85F78-CA30-4F51-9BED-AF2BA0B81B2E}" srcOrd="0" destOrd="0" parTransId="{F0227C18-9CA3-4F06-9459-10C921B8B055}" sibTransId="{83B4253F-0D4F-45FB-AECD-AFC8887FB84D}"/>
    <dgm:cxn modelId="{206242B6-DE8F-43ED-9D35-9ED039DCFFF4}" type="presOf" srcId="{52C3E117-3516-47E6-8A12-3CE16CEF845A}" destId="{DE92B342-4500-42CF-A6D2-7F8071675A79}" srcOrd="0" destOrd="0" presId="urn:microsoft.com/office/officeart/2005/8/layout/vList2"/>
    <dgm:cxn modelId="{DEF99ACF-DB59-4B68-95A8-16B4E8DA2E5A}" srcId="{0ADAD62C-427A-4996-8A5F-2E0E68485095}" destId="{52C3E117-3516-47E6-8A12-3CE16CEF845A}" srcOrd="2" destOrd="0" parTransId="{F57D96B3-B13B-4541-98C3-6139810F9691}" sibTransId="{54FE45D8-E6F6-488F-A555-7E0C6902A00D}"/>
    <dgm:cxn modelId="{CD54FCDE-F87F-4D88-A7DC-902DC9F949DA}" srcId="{0ADAD62C-427A-4996-8A5F-2E0E68485095}" destId="{80CF51A0-95F4-4A1C-B845-8AE0F70A1D27}" srcOrd="3" destOrd="0" parTransId="{A8DC06BF-C1B3-47E5-AB7F-349E68F878DE}" sibTransId="{2AFF7A2B-C657-486F-999C-1411B904F51F}"/>
    <dgm:cxn modelId="{A15BCDDF-3C0E-4FF5-ABF6-B7D45C780B6E}" type="presOf" srcId="{0ADAD62C-427A-4996-8A5F-2E0E68485095}" destId="{1A74A7A5-DE21-4267-AAF8-7F905A732ADA}" srcOrd="0" destOrd="0" presId="urn:microsoft.com/office/officeart/2005/8/layout/vList2"/>
    <dgm:cxn modelId="{A39D9C60-74FC-4B85-86C8-1C155C92BFA3}" type="presParOf" srcId="{1A74A7A5-DE21-4267-AAF8-7F905A732ADA}" destId="{99B30B08-8D7F-48B6-BF9E-86BFEFA126A1}" srcOrd="0" destOrd="0" presId="urn:microsoft.com/office/officeart/2005/8/layout/vList2"/>
    <dgm:cxn modelId="{67707BE7-361B-4549-BA51-23CB428777A4}" type="presParOf" srcId="{1A74A7A5-DE21-4267-AAF8-7F905A732ADA}" destId="{2759D594-2CA9-42EC-A852-A94F4F2134DB}" srcOrd="1" destOrd="0" presId="urn:microsoft.com/office/officeart/2005/8/layout/vList2"/>
    <dgm:cxn modelId="{A822D1EB-7F1B-49AD-8CDA-28464CFF917B}" type="presParOf" srcId="{1A74A7A5-DE21-4267-AAF8-7F905A732ADA}" destId="{BFF8FD44-BA1B-4FF0-B39F-FDE9A67A943F}" srcOrd="2" destOrd="0" presId="urn:microsoft.com/office/officeart/2005/8/layout/vList2"/>
    <dgm:cxn modelId="{931137A5-1FE3-43E3-B024-4A52367A2C4E}" type="presParOf" srcId="{1A74A7A5-DE21-4267-AAF8-7F905A732ADA}" destId="{FFE2829B-A40C-45BE-A531-54C83762E160}" srcOrd="3" destOrd="0" presId="urn:microsoft.com/office/officeart/2005/8/layout/vList2"/>
    <dgm:cxn modelId="{3629AA0B-1AFA-4F87-91C5-27531B8C9229}" type="presParOf" srcId="{1A74A7A5-DE21-4267-AAF8-7F905A732ADA}" destId="{DE92B342-4500-42CF-A6D2-7F8071675A79}" srcOrd="4" destOrd="0" presId="urn:microsoft.com/office/officeart/2005/8/layout/vList2"/>
    <dgm:cxn modelId="{CD28C535-C1AA-4737-AF2C-2F6E7654F89C}" type="presParOf" srcId="{1A74A7A5-DE21-4267-AAF8-7F905A732ADA}" destId="{5891D49F-E87A-4B79-A877-8F8D52E95F5C}" srcOrd="5" destOrd="0" presId="urn:microsoft.com/office/officeart/2005/8/layout/vList2"/>
    <dgm:cxn modelId="{CDCA0209-080A-4029-A2D5-AA55281279FC}" type="presParOf" srcId="{1A74A7A5-DE21-4267-AAF8-7F905A732ADA}" destId="{6E998E22-7FBA-4C67-9F36-27912E539A5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08A791-45BA-409D-9350-B2868C8E58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55BECD-F63C-4590-9D27-C45D36E00194}">
      <dgm:prSet/>
      <dgm:spPr/>
      <dgm:t>
        <a:bodyPr/>
        <a:lstStyle/>
        <a:p>
          <a:r>
            <a:rPr lang="en-US" baseline="0" dirty="0">
              <a:hlinkClick xmlns:r="http://schemas.openxmlformats.org/officeDocument/2006/relationships" r:id="rId1"/>
            </a:rPr>
            <a:t>Spatial index </a:t>
          </a:r>
          <a:r>
            <a:rPr lang="en-US" baseline="0" dirty="0"/>
            <a:t>creation is 2x faster in SQL Server 2016</a:t>
          </a:r>
          <a:endParaRPr lang="en-US" dirty="0"/>
        </a:p>
      </dgm:t>
    </dgm:pt>
    <dgm:pt modelId="{B1CD233A-5F3E-45D5-92ED-49A97A2F4017}" type="parTrans" cxnId="{490B310A-1FB3-426F-9138-C90B730F3D44}">
      <dgm:prSet/>
      <dgm:spPr/>
      <dgm:t>
        <a:bodyPr/>
        <a:lstStyle/>
        <a:p>
          <a:endParaRPr lang="en-US"/>
        </a:p>
      </dgm:t>
    </dgm:pt>
    <dgm:pt modelId="{B2E5C157-9794-4BEF-A4B6-0E1AFD38FEF4}" type="sibTrans" cxnId="{490B310A-1FB3-426F-9138-C90B730F3D44}">
      <dgm:prSet/>
      <dgm:spPr/>
      <dgm:t>
        <a:bodyPr/>
        <a:lstStyle/>
        <a:p>
          <a:endParaRPr lang="en-US"/>
        </a:p>
      </dgm:t>
    </dgm:pt>
    <dgm:pt modelId="{708753BC-90D3-4522-8A19-1F3FD93D56D7}">
      <dgm:prSet/>
      <dgm:spPr/>
      <dgm:t>
        <a:bodyPr/>
        <a:lstStyle/>
        <a:p>
          <a:r>
            <a:rPr lang="en-US" baseline="0" dirty="0"/>
            <a:t>Special datatypes as TVPs are 15x faster</a:t>
          </a:r>
          <a:endParaRPr lang="en-US" dirty="0"/>
        </a:p>
      </dgm:t>
    </dgm:pt>
    <dgm:pt modelId="{F41EBE2A-3FB7-4A5C-82F6-07EB2B343B82}" type="parTrans" cxnId="{9148A6B5-0205-4512-A176-1B9E85DD8408}">
      <dgm:prSet/>
      <dgm:spPr/>
      <dgm:t>
        <a:bodyPr/>
        <a:lstStyle/>
        <a:p>
          <a:endParaRPr lang="en-US"/>
        </a:p>
      </dgm:t>
    </dgm:pt>
    <dgm:pt modelId="{677AAA26-6FE5-4203-8D4A-147DA4BEDFF0}" type="sibTrans" cxnId="{9148A6B5-0205-4512-A176-1B9E85DD8408}">
      <dgm:prSet/>
      <dgm:spPr/>
      <dgm:t>
        <a:bodyPr/>
        <a:lstStyle/>
        <a:p>
          <a:endParaRPr lang="en-US"/>
        </a:p>
      </dgm:t>
    </dgm:pt>
    <dgm:pt modelId="{28E0F715-72FB-4CFE-AA9F-953BFA3A16B9}" type="pres">
      <dgm:prSet presAssocID="{2A08A791-45BA-409D-9350-B2868C8E5870}" presName="linear" presStyleCnt="0">
        <dgm:presLayoutVars>
          <dgm:animLvl val="lvl"/>
          <dgm:resizeHandles val="exact"/>
        </dgm:presLayoutVars>
      </dgm:prSet>
      <dgm:spPr/>
    </dgm:pt>
    <dgm:pt modelId="{CC0A1F2B-B2EF-4893-90A5-B67639941EBA}" type="pres">
      <dgm:prSet presAssocID="{5255BECD-F63C-4590-9D27-C45D36E00194}" presName="parentText" presStyleLbl="node1" presStyleIdx="0" presStyleCnt="2">
        <dgm:presLayoutVars>
          <dgm:chMax val="0"/>
          <dgm:bulletEnabled val="1"/>
        </dgm:presLayoutVars>
      </dgm:prSet>
      <dgm:spPr/>
    </dgm:pt>
    <dgm:pt modelId="{831349CE-1196-4553-8EE4-1CF47526A0DF}" type="pres">
      <dgm:prSet presAssocID="{B2E5C157-9794-4BEF-A4B6-0E1AFD38FEF4}" presName="spacer" presStyleCnt="0"/>
      <dgm:spPr/>
    </dgm:pt>
    <dgm:pt modelId="{582DF1FC-5518-416B-BC33-759E6787D824}" type="pres">
      <dgm:prSet presAssocID="{708753BC-90D3-4522-8A19-1F3FD93D56D7}" presName="parentText" presStyleLbl="node1" presStyleIdx="1" presStyleCnt="2">
        <dgm:presLayoutVars>
          <dgm:chMax val="0"/>
          <dgm:bulletEnabled val="1"/>
        </dgm:presLayoutVars>
      </dgm:prSet>
      <dgm:spPr/>
    </dgm:pt>
  </dgm:ptLst>
  <dgm:cxnLst>
    <dgm:cxn modelId="{490B310A-1FB3-426F-9138-C90B730F3D44}" srcId="{2A08A791-45BA-409D-9350-B2868C8E5870}" destId="{5255BECD-F63C-4590-9D27-C45D36E00194}" srcOrd="0" destOrd="0" parTransId="{B1CD233A-5F3E-45D5-92ED-49A97A2F4017}" sibTransId="{B2E5C157-9794-4BEF-A4B6-0E1AFD38FEF4}"/>
    <dgm:cxn modelId="{4A940F2A-9D95-4622-A28B-C0EE89280367}" type="presOf" srcId="{708753BC-90D3-4522-8A19-1F3FD93D56D7}" destId="{582DF1FC-5518-416B-BC33-759E6787D824}" srcOrd="0" destOrd="0" presId="urn:microsoft.com/office/officeart/2005/8/layout/vList2"/>
    <dgm:cxn modelId="{9148A6B5-0205-4512-A176-1B9E85DD8408}" srcId="{2A08A791-45BA-409D-9350-B2868C8E5870}" destId="{708753BC-90D3-4522-8A19-1F3FD93D56D7}" srcOrd="1" destOrd="0" parTransId="{F41EBE2A-3FB7-4A5C-82F6-07EB2B343B82}" sibTransId="{677AAA26-6FE5-4203-8D4A-147DA4BEDFF0}"/>
    <dgm:cxn modelId="{BDA144B8-0E20-413B-9A42-A519D63FAF28}" type="presOf" srcId="{2A08A791-45BA-409D-9350-B2868C8E5870}" destId="{28E0F715-72FB-4CFE-AA9F-953BFA3A16B9}" srcOrd="0" destOrd="0" presId="urn:microsoft.com/office/officeart/2005/8/layout/vList2"/>
    <dgm:cxn modelId="{84AEF4FC-9897-4D9B-B04D-FF94CF5F470D}" type="presOf" srcId="{5255BECD-F63C-4590-9D27-C45D36E00194}" destId="{CC0A1F2B-B2EF-4893-90A5-B67639941EBA}" srcOrd="0" destOrd="0" presId="urn:microsoft.com/office/officeart/2005/8/layout/vList2"/>
    <dgm:cxn modelId="{4695BE4E-EC75-4008-9719-36C85489BA32}" type="presParOf" srcId="{28E0F715-72FB-4CFE-AA9F-953BFA3A16B9}" destId="{CC0A1F2B-B2EF-4893-90A5-B67639941EBA}" srcOrd="0" destOrd="0" presId="urn:microsoft.com/office/officeart/2005/8/layout/vList2"/>
    <dgm:cxn modelId="{1F4B9BF9-6CF8-41EB-857B-EF84A768C929}" type="presParOf" srcId="{28E0F715-72FB-4CFE-AA9F-953BFA3A16B9}" destId="{831349CE-1196-4553-8EE4-1CF47526A0DF}" srcOrd="1" destOrd="0" presId="urn:microsoft.com/office/officeart/2005/8/layout/vList2"/>
    <dgm:cxn modelId="{FFEF5A4E-DF63-4EB9-8A94-6C496278953A}" type="presParOf" srcId="{28E0F715-72FB-4CFE-AA9F-953BFA3A16B9}" destId="{582DF1FC-5518-416B-BC33-759E6787D82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0EE4F6-8586-470A-A951-E52B163F1E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911F7DE-3EC1-41F0-BC67-7C1E24A0F792}">
      <dgm:prSet/>
      <dgm:spPr/>
      <dgm:t>
        <a:bodyPr/>
        <a:lstStyle/>
        <a:p>
          <a:r>
            <a:rPr lang="en-US" baseline="0" dirty="0"/>
            <a:t>Encryption</a:t>
          </a:r>
          <a:endParaRPr lang="en-US" dirty="0"/>
        </a:p>
      </dgm:t>
    </dgm:pt>
    <dgm:pt modelId="{E7403785-8055-498E-8F5D-533F070C8B3F}" type="parTrans" cxnId="{F13F01EE-8FF9-4DFA-B72C-A5DF0ADB4286}">
      <dgm:prSet/>
      <dgm:spPr/>
      <dgm:t>
        <a:bodyPr/>
        <a:lstStyle/>
        <a:p>
          <a:endParaRPr lang="en-US"/>
        </a:p>
      </dgm:t>
    </dgm:pt>
    <dgm:pt modelId="{7B3A8964-7A90-4259-8C87-8EC986171497}" type="sibTrans" cxnId="{F13F01EE-8FF9-4DFA-B72C-A5DF0ADB4286}">
      <dgm:prSet/>
      <dgm:spPr/>
      <dgm:t>
        <a:bodyPr/>
        <a:lstStyle/>
        <a:p>
          <a:endParaRPr lang="en-US"/>
        </a:p>
      </dgm:t>
    </dgm:pt>
    <dgm:pt modelId="{6FFA4A23-F445-433C-999F-1DF50CDE42E0}">
      <dgm:prSet/>
      <dgm:spPr/>
      <dgm:t>
        <a:bodyPr/>
        <a:lstStyle/>
        <a:p>
          <a:r>
            <a:rPr lang="en-US" baseline="0" dirty="0"/>
            <a:t>Goal = 90% of standalone workload speed</a:t>
          </a:r>
          <a:endParaRPr lang="en-US" dirty="0"/>
        </a:p>
      </dgm:t>
    </dgm:pt>
    <dgm:pt modelId="{6E87FA13-C43D-480B-881D-042DDCA00CC5}" type="parTrans" cxnId="{AC045874-7CDC-4178-A43A-811D3783E7CA}">
      <dgm:prSet/>
      <dgm:spPr/>
      <dgm:t>
        <a:bodyPr/>
        <a:lstStyle/>
        <a:p>
          <a:endParaRPr lang="en-US"/>
        </a:p>
      </dgm:t>
    </dgm:pt>
    <dgm:pt modelId="{4B3DD74C-8C20-44F5-AAB5-C653CCF9C96B}" type="sibTrans" cxnId="{AC045874-7CDC-4178-A43A-811D3783E7CA}">
      <dgm:prSet/>
      <dgm:spPr/>
      <dgm:t>
        <a:bodyPr/>
        <a:lstStyle/>
        <a:p>
          <a:endParaRPr lang="en-US"/>
        </a:p>
      </dgm:t>
    </dgm:pt>
    <dgm:pt modelId="{BC7BEB70-1679-4C1A-BCAA-52FCBEFC5A83}">
      <dgm:prSet/>
      <dgm:spPr/>
      <dgm:t>
        <a:bodyPr/>
        <a:lstStyle/>
        <a:p>
          <a:r>
            <a:rPr lang="en-US" baseline="0" dirty="0"/>
            <a:t>Scale with parallel communication threads</a:t>
          </a:r>
          <a:endParaRPr lang="en-US" dirty="0"/>
        </a:p>
      </dgm:t>
    </dgm:pt>
    <dgm:pt modelId="{ADB37F76-07EA-4F3B-AA7C-BF9BFC6BCC92}" type="parTrans" cxnId="{205FDE73-A29F-47E9-A899-BF7E3AAD5039}">
      <dgm:prSet/>
      <dgm:spPr/>
      <dgm:t>
        <a:bodyPr/>
        <a:lstStyle/>
        <a:p>
          <a:endParaRPr lang="en-US"/>
        </a:p>
      </dgm:t>
    </dgm:pt>
    <dgm:pt modelId="{C13E04C7-1265-414D-8D8E-8C76B216AF5E}" type="sibTrans" cxnId="{205FDE73-A29F-47E9-A899-BF7E3AAD5039}">
      <dgm:prSet/>
      <dgm:spPr/>
      <dgm:t>
        <a:bodyPr/>
        <a:lstStyle/>
        <a:p>
          <a:endParaRPr lang="en-US"/>
        </a:p>
      </dgm:t>
    </dgm:pt>
    <dgm:pt modelId="{9395F156-6854-4FEF-B37D-830582CC4441}">
      <dgm:prSet/>
      <dgm:spPr/>
      <dgm:t>
        <a:bodyPr/>
        <a:lstStyle/>
        <a:p>
          <a:r>
            <a:rPr lang="en-US" baseline="0" dirty="0"/>
            <a:t>Take advantage of AES-NI hardware encryption</a:t>
          </a:r>
          <a:endParaRPr lang="en-US" dirty="0"/>
        </a:p>
      </dgm:t>
    </dgm:pt>
    <dgm:pt modelId="{91C21F55-571C-4F76-9B76-E93E049EC0AF}" type="parTrans" cxnId="{3B283224-064A-46F0-B28C-DF163DAD12E5}">
      <dgm:prSet/>
      <dgm:spPr/>
      <dgm:t>
        <a:bodyPr/>
        <a:lstStyle/>
        <a:p>
          <a:endParaRPr lang="en-US"/>
        </a:p>
      </dgm:t>
    </dgm:pt>
    <dgm:pt modelId="{9E6AF524-733A-411C-8F34-EA005210A746}" type="sibTrans" cxnId="{3B283224-064A-46F0-B28C-DF163DAD12E5}">
      <dgm:prSet/>
      <dgm:spPr/>
      <dgm:t>
        <a:bodyPr/>
        <a:lstStyle/>
        <a:p>
          <a:endParaRPr lang="en-US"/>
        </a:p>
      </dgm:t>
    </dgm:pt>
    <dgm:pt modelId="{C7BF6694-263F-4F04-B693-117A37B9C4D3}">
      <dgm:prSet/>
      <dgm:spPr/>
      <dgm:t>
        <a:bodyPr/>
        <a:lstStyle/>
        <a:p>
          <a:r>
            <a:rPr lang="en-US" baseline="0" dirty="0"/>
            <a:t>Compression</a:t>
          </a:r>
          <a:endParaRPr lang="en-US" dirty="0"/>
        </a:p>
      </dgm:t>
    </dgm:pt>
    <dgm:pt modelId="{3EB6D8DF-E2C6-4104-A08D-7D3D66AC90EB}" type="parTrans" cxnId="{AF35FE59-1AFD-4339-A3DB-173C443040D0}">
      <dgm:prSet/>
      <dgm:spPr/>
      <dgm:t>
        <a:bodyPr/>
        <a:lstStyle/>
        <a:p>
          <a:endParaRPr lang="en-US"/>
        </a:p>
      </dgm:t>
    </dgm:pt>
    <dgm:pt modelId="{170C1159-1D8A-4555-BC8C-D98EAE68A716}" type="sibTrans" cxnId="{AF35FE59-1AFD-4339-A3DB-173C443040D0}">
      <dgm:prSet/>
      <dgm:spPr/>
      <dgm:t>
        <a:bodyPr/>
        <a:lstStyle/>
        <a:p>
          <a:endParaRPr lang="en-US"/>
        </a:p>
      </dgm:t>
    </dgm:pt>
    <dgm:pt modelId="{1CC08EFF-9A63-4107-880B-F0196E822BC0}">
      <dgm:prSet/>
      <dgm:spPr/>
      <dgm:t>
        <a:bodyPr/>
        <a:lstStyle/>
        <a:p>
          <a:r>
            <a:rPr lang="en-US" baseline="0" dirty="0"/>
            <a:t>Scale with multiple communication threads</a:t>
          </a:r>
          <a:endParaRPr lang="en-US" dirty="0"/>
        </a:p>
      </dgm:t>
    </dgm:pt>
    <dgm:pt modelId="{160258C1-C0C1-46C3-AB06-07F361258B40}" type="parTrans" cxnId="{3F1837CE-3471-46A6-A7B2-1FE1FECF770A}">
      <dgm:prSet/>
      <dgm:spPr/>
      <dgm:t>
        <a:bodyPr/>
        <a:lstStyle/>
        <a:p>
          <a:endParaRPr lang="en-US"/>
        </a:p>
      </dgm:t>
    </dgm:pt>
    <dgm:pt modelId="{F070B945-AD84-47FC-A8D5-D6A2F4C8F478}" type="sibTrans" cxnId="{3F1837CE-3471-46A6-A7B2-1FE1FECF770A}">
      <dgm:prSet/>
      <dgm:spPr/>
      <dgm:t>
        <a:bodyPr/>
        <a:lstStyle/>
        <a:p>
          <a:endParaRPr lang="en-US"/>
        </a:p>
      </dgm:t>
    </dgm:pt>
    <dgm:pt modelId="{CF0FD698-6BC4-4014-A0C1-482A80AE0C19}">
      <dgm:prSet/>
      <dgm:spPr/>
      <dgm:t>
        <a:bodyPr/>
        <a:lstStyle/>
        <a:p>
          <a:r>
            <a:rPr lang="en-US" baseline="0" dirty="0"/>
            <a:t>Improved compression algorithm</a:t>
          </a:r>
          <a:endParaRPr lang="en-US" dirty="0"/>
        </a:p>
      </dgm:t>
    </dgm:pt>
    <dgm:pt modelId="{10A5B3D1-1479-43A1-9FEB-97C4C89B3A5A}" type="parTrans" cxnId="{4A3E48E4-6F81-4D13-9820-EA9F14702133}">
      <dgm:prSet/>
      <dgm:spPr/>
      <dgm:t>
        <a:bodyPr/>
        <a:lstStyle/>
        <a:p>
          <a:endParaRPr lang="en-US"/>
        </a:p>
      </dgm:t>
    </dgm:pt>
    <dgm:pt modelId="{11BA1267-F2E1-4344-8F6E-011D1C74FCF1}" type="sibTrans" cxnId="{4A3E48E4-6F81-4D13-9820-EA9F14702133}">
      <dgm:prSet/>
      <dgm:spPr/>
      <dgm:t>
        <a:bodyPr/>
        <a:lstStyle/>
        <a:p>
          <a:endParaRPr lang="en-US"/>
        </a:p>
      </dgm:t>
    </dgm:pt>
    <dgm:pt modelId="{19055B3E-9BF7-4827-B075-D6F3B48D6C6F}" type="pres">
      <dgm:prSet presAssocID="{610EE4F6-8586-470A-A951-E52B163F1E91}" presName="Name0" presStyleCnt="0">
        <dgm:presLayoutVars>
          <dgm:dir/>
          <dgm:resizeHandles val="exact"/>
        </dgm:presLayoutVars>
      </dgm:prSet>
      <dgm:spPr/>
    </dgm:pt>
    <dgm:pt modelId="{5476DEF8-6B31-4619-9475-F22617319873}" type="pres">
      <dgm:prSet presAssocID="{1911F7DE-3EC1-41F0-BC67-7C1E24A0F792}" presName="node" presStyleLbl="node1" presStyleIdx="0" presStyleCnt="2">
        <dgm:presLayoutVars>
          <dgm:bulletEnabled val="1"/>
        </dgm:presLayoutVars>
      </dgm:prSet>
      <dgm:spPr/>
    </dgm:pt>
    <dgm:pt modelId="{CABFAE90-5437-4880-A703-2E7D94A18CAD}" type="pres">
      <dgm:prSet presAssocID="{7B3A8964-7A90-4259-8C87-8EC986171497}" presName="sibTrans" presStyleCnt="0"/>
      <dgm:spPr/>
    </dgm:pt>
    <dgm:pt modelId="{6A90EE25-B0AD-4BA5-ABF5-B783E81AB0EB}" type="pres">
      <dgm:prSet presAssocID="{C7BF6694-263F-4F04-B693-117A37B9C4D3}" presName="node" presStyleLbl="node1" presStyleIdx="1" presStyleCnt="2">
        <dgm:presLayoutVars>
          <dgm:bulletEnabled val="1"/>
        </dgm:presLayoutVars>
      </dgm:prSet>
      <dgm:spPr/>
    </dgm:pt>
  </dgm:ptLst>
  <dgm:cxnLst>
    <dgm:cxn modelId="{E98A0224-6AC6-407D-9EF4-ED151ACF1D3A}" type="presOf" srcId="{CF0FD698-6BC4-4014-A0C1-482A80AE0C19}" destId="{6A90EE25-B0AD-4BA5-ABF5-B783E81AB0EB}" srcOrd="0" destOrd="2" presId="urn:microsoft.com/office/officeart/2005/8/layout/hList6"/>
    <dgm:cxn modelId="{3B283224-064A-46F0-B28C-DF163DAD12E5}" srcId="{1911F7DE-3EC1-41F0-BC67-7C1E24A0F792}" destId="{9395F156-6854-4FEF-B37D-830582CC4441}" srcOrd="2" destOrd="0" parTransId="{91C21F55-571C-4F76-9B76-E93E049EC0AF}" sibTransId="{9E6AF524-733A-411C-8F34-EA005210A746}"/>
    <dgm:cxn modelId="{EA96762C-8215-426F-AEBB-067D16279022}" type="presOf" srcId="{610EE4F6-8586-470A-A951-E52B163F1E91}" destId="{19055B3E-9BF7-4827-B075-D6F3B48D6C6F}" srcOrd="0" destOrd="0" presId="urn:microsoft.com/office/officeart/2005/8/layout/hList6"/>
    <dgm:cxn modelId="{A8D2C93A-7414-4D20-913B-A08707F1C49F}" type="presOf" srcId="{C7BF6694-263F-4F04-B693-117A37B9C4D3}" destId="{6A90EE25-B0AD-4BA5-ABF5-B783E81AB0EB}" srcOrd="0" destOrd="0" presId="urn:microsoft.com/office/officeart/2005/8/layout/hList6"/>
    <dgm:cxn modelId="{205FDE73-A29F-47E9-A899-BF7E3AAD5039}" srcId="{1911F7DE-3EC1-41F0-BC67-7C1E24A0F792}" destId="{BC7BEB70-1679-4C1A-BCAA-52FCBEFC5A83}" srcOrd="1" destOrd="0" parTransId="{ADB37F76-07EA-4F3B-AA7C-BF9BFC6BCC92}" sibTransId="{C13E04C7-1265-414D-8D8E-8C76B216AF5E}"/>
    <dgm:cxn modelId="{AC045874-7CDC-4178-A43A-811D3783E7CA}" srcId="{1911F7DE-3EC1-41F0-BC67-7C1E24A0F792}" destId="{6FFA4A23-F445-433C-999F-1DF50CDE42E0}" srcOrd="0" destOrd="0" parTransId="{6E87FA13-C43D-480B-881D-042DDCA00CC5}" sibTransId="{4B3DD74C-8C20-44F5-AAB5-C653CCF9C96B}"/>
    <dgm:cxn modelId="{AF35FE59-1AFD-4339-A3DB-173C443040D0}" srcId="{610EE4F6-8586-470A-A951-E52B163F1E91}" destId="{C7BF6694-263F-4F04-B693-117A37B9C4D3}" srcOrd="1" destOrd="0" parTransId="{3EB6D8DF-E2C6-4104-A08D-7D3D66AC90EB}" sibTransId="{170C1159-1D8A-4555-BC8C-D98EAE68A716}"/>
    <dgm:cxn modelId="{B716235A-BCB6-4B32-88C6-74F9D7F2F6C1}" type="presOf" srcId="{1CC08EFF-9A63-4107-880B-F0196E822BC0}" destId="{6A90EE25-B0AD-4BA5-ABF5-B783E81AB0EB}" srcOrd="0" destOrd="1" presId="urn:microsoft.com/office/officeart/2005/8/layout/hList6"/>
    <dgm:cxn modelId="{45C9CFAA-BDF3-412B-B3E8-6070372E799D}" type="presOf" srcId="{BC7BEB70-1679-4C1A-BCAA-52FCBEFC5A83}" destId="{5476DEF8-6B31-4619-9475-F22617319873}" srcOrd="0" destOrd="2" presId="urn:microsoft.com/office/officeart/2005/8/layout/hList6"/>
    <dgm:cxn modelId="{28166AB5-D117-44FA-A204-1FEA7A622313}" type="presOf" srcId="{1911F7DE-3EC1-41F0-BC67-7C1E24A0F792}" destId="{5476DEF8-6B31-4619-9475-F22617319873}" srcOrd="0" destOrd="0" presId="urn:microsoft.com/office/officeart/2005/8/layout/hList6"/>
    <dgm:cxn modelId="{3F1837CE-3471-46A6-A7B2-1FE1FECF770A}" srcId="{C7BF6694-263F-4F04-B693-117A37B9C4D3}" destId="{1CC08EFF-9A63-4107-880B-F0196E822BC0}" srcOrd="0" destOrd="0" parTransId="{160258C1-C0C1-46C3-AB06-07F361258B40}" sibTransId="{F070B945-AD84-47FC-A8D5-D6A2F4C8F478}"/>
    <dgm:cxn modelId="{D91B69DC-6D30-4A30-BF21-AB27808D0287}" type="presOf" srcId="{6FFA4A23-F445-433C-999F-1DF50CDE42E0}" destId="{5476DEF8-6B31-4619-9475-F22617319873}" srcOrd="0" destOrd="1" presId="urn:microsoft.com/office/officeart/2005/8/layout/hList6"/>
    <dgm:cxn modelId="{4A3E48E4-6F81-4D13-9820-EA9F14702133}" srcId="{C7BF6694-263F-4F04-B693-117A37B9C4D3}" destId="{CF0FD698-6BC4-4014-A0C1-482A80AE0C19}" srcOrd="1" destOrd="0" parTransId="{10A5B3D1-1479-43A1-9FEB-97C4C89B3A5A}" sibTransId="{11BA1267-F2E1-4344-8F6E-011D1C74FCF1}"/>
    <dgm:cxn modelId="{F13F01EE-8FF9-4DFA-B72C-A5DF0ADB4286}" srcId="{610EE4F6-8586-470A-A951-E52B163F1E91}" destId="{1911F7DE-3EC1-41F0-BC67-7C1E24A0F792}" srcOrd="0" destOrd="0" parTransId="{E7403785-8055-498E-8F5D-533F070C8B3F}" sibTransId="{7B3A8964-7A90-4259-8C87-8EC986171497}"/>
    <dgm:cxn modelId="{4095A6EF-E311-4DCD-B54E-0F436928B35B}" type="presOf" srcId="{9395F156-6854-4FEF-B37D-830582CC4441}" destId="{5476DEF8-6B31-4619-9475-F22617319873}" srcOrd="0" destOrd="3" presId="urn:microsoft.com/office/officeart/2005/8/layout/hList6"/>
    <dgm:cxn modelId="{1D7186D8-9889-49A9-B314-14873974F1AD}" type="presParOf" srcId="{19055B3E-9BF7-4827-B075-D6F3B48D6C6F}" destId="{5476DEF8-6B31-4619-9475-F22617319873}" srcOrd="0" destOrd="0" presId="urn:microsoft.com/office/officeart/2005/8/layout/hList6"/>
    <dgm:cxn modelId="{83312E46-2401-41A6-AE5B-CDF5D771B0AD}" type="presParOf" srcId="{19055B3E-9BF7-4827-B075-D6F3B48D6C6F}" destId="{CABFAE90-5437-4880-A703-2E7D94A18CAD}" srcOrd="1" destOrd="0" presId="urn:microsoft.com/office/officeart/2005/8/layout/hList6"/>
    <dgm:cxn modelId="{140859D6-9C44-45A7-A916-F7DC64E6B40B}" type="presParOf" srcId="{19055B3E-9BF7-4827-B075-D6F3B48D6C6F}" destId="{6A90EE25-B0AD-4BA5-ABF5-B783E81AB0EB}" srcOrd="2"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3487A-42B5-4BE3-B4B0-3E9DD1AE380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56E2B1C3-DF75-444A-B2EA-478BBA686944}">
      <dgm:prSet/>
      <dgm:spPr/>
      <dgm:t>
        <a:bodyPr/>
        <a:lstStyle/>
        <a:p>
          <a:r>
            <a:rPr lang="en-US" dirty="0"/>
            <a:t>Columnstore Indexes SQL Server 2012+</a:t>
          </a:r>
        </a:p>
      </dgm:t>
    </dgm:pt>
    <dgm:pt modelId="{108C9973-97A6-4A77-BABB-6A6244EB8721}" type="parTrans" cxnId="{B48F75C7-64D3-4A31-A41B-C552C582054C}">
      <dgm:prSet/>
      <dgm:spPr/>
      <dgm:t>
        <a:bodyPr/>
        <a:lstStyle/>
        <a:p>
          <a:endParaRPr lang="en-US"/>
        </a:p>
      </dgm:t>
    </dgm:pt>
    <dgm:pt modelId="{0317DDB9-328B-40A3-B4BB-7D70BB7FBA33}" type="sibTrans" cxnId="{B48F75C7-64D3-4A31-A41B-C552C582054C}">
      <dgm:prSet/>
      <dgm:spPr/>
      <dgm:t>
        <a:bodyPr/>
        <a:lstStyle/>
        <a:p>
          <a:endParaRPr lang="en-US"/>
        </a:p>
      </dgm:t>
    </dgm:pt>
    <dgm:pt modelId="{047A63C4-7611-4ECE-BC4C-30B6682D1E1E}">
      <dgm:prSet/>
      <dgm:spPr/>
      <dgm:t>
        <a:bodyPr/>
        <a:lstStyle/>
        <a:p>
          <a:r>
            <a:rPr lang="en-US" dirty="0"/>
            <a:t>In-Memory OLTP</a:t>
          </a:r>
        </a:p>
        <a:p>
          <a:r>
            <a:rPr lang="en-US" dirty="0"/>
            <a:t>SQL Server 2014+</a:t>
          </a:r>
        </a:p>
      </dgm:t>
    </dgm:pt>
    <dgm:pt modelId="{E4055549-7215-4DDE-886A-7D518324AEC8}" type="parTrans" cxnId="{E3DCF53D-054D-4F35-8020-0204E3FC68F6}">
      <dgm:prSet/>
      <dgm:spPr/>
      <dgm:t>
        <a:bodyPr/>
        <a:lstStyle/>
        <a:p>
          <a:endParaRPr lang="en-US"/>
        </a:p>
      </dgm:t>
    </dgm:pt>
    <dgm:pt modelId="{E87C9FCC-8AF6-4DF4-AB9B-84C2F4EF8603}" type="sibTrans" cxnId="{E3DCF53D-054D-4F35-8020-0204E3FC68F6}">
      <dgm:prSet/>
      <dgm:spPr/>
      <dgm:t>
        <a:bodyPr/>
        <a:lstStyle/>
        <a:p>
          <a:endParaRPr lang="en-US"/>
        </a:p>
      </dgm:t>
    </dgm:pt>
    <dgm:pt modelId="{5973DC56-D06A-43F8-84EF-5681A886D52F}" type="pres">
      <dgm:prSet presAssocID="{51F3487A-42B5-4BE3-B4B0-3E9DD1AE3809}" presName="linear" presStyleCnt="0">
        <dgm:presLayoutVars>
          <dgm:animLvl val="lvl"/>
          <dgm:resizeHandles val="exact"/>
        </dgm:presLayoutVars>
      </dgm:prSet>
      <dgm:spPr/>
    </dgm:pt>
    <dgm:pt modelId="{5F08BABF-631F-4647-B394-5D49BD8F23EE}" type="pres">
      <dgm:prSet presAssocID="{56E2B1C3-DF75-444A-B2EA-478BBA686944}" presName="parentText" presStyleLbl="node1" presStyleIdx="0" presStyleCnt="2">
        <dgm:presLayoutVars>
          <dgm:chMax val="0"/>
          <dgm:bulletEnabled val="1"/>
        </dgm:presLayoutVars>
      </dgm:prSet>
      <dgm:spPr/>
    </dgm:pt>
    <dgm:pt modelId="{F0057C0D-27EF-4F16-BA36-DD9D3DA2B960}" type="pres">
      <dgm:prSet presAssocID="{0317DDB9-328B-40A3-B4BB-7D70BB7FBA33}" presName="spacer" presStyleCnt="0"/>
      <dgm:spPr/>
    </dgm:pt>
    <dgm:pt modelId="{CDB240FE-038E-4AEA-939D-A169E5EA6514}" type="pres">
      <dgm:prSet presAssocID="{047A63C4-7611-4ECE-BC4C-30B6682D1E1E}" presName="parentText" presStyleLbl="node1" presStyleIdx="1" presStyleCnt="2">
        <dgm:presLayoutVars>
          <dgm:chMax val="0"/>
          <dgm:bulletEnabled val="1"/>
        </dgm:presLayoutVars>
      </dgm:prSet>
      <dgm:spPr/>
    </dgm:pt>
  </dgm:ptLst>
  <dgm:cxnLst>
    <dgm:cxn modelId="{E3DCF53D-054D-4F35-8020-0204E3FC68F6}" srcId="{51F3487A-42B5-4BE3-B4B0-3E9DD1AE3809}" destId="{047A63C4-7611-4ECE-BC4C-30B6682D1E1E}" srcOrd="1" destOrd="0" parTransId="{E4055549-7215-4DDE-886A-7D518324AEC8}" sibTransId="{E87C9FCC-8AF6-4DF4-AB9B-84C2F4EF8603}"/>
    <dgm:cxn modelId="{163A3D94-9D7D-4953-82A5-77E1F7E625F6}" type="presOf" srcId="{56E2B1C3-DF75-444A-B2EA-478BBA686944}" destId="{5F08BABF-631F-4647-B394-5D49BD8F23EE}" srcOrd="0" destOrd="0" presId="urn:microsoft.com/office/officeart/2005/8/layout/vList2"/>
    <dgm:cxn modelId="{B48F75C7-64D3-4A31-A41B-C552C582054C}" srcId="{51F3487A-42B5-4BE3-B4B0-3E9DD1AE3809}" destId="{56E2B1C3-DF75-444A-B2EA-478BBA686944}" srcOrd="0" destOrd="0" parTransId="{108C9973-97A6-4A77-BABB-6A6244EB8721}" sibTransId="{0317DDB9-328B-40A3-B4BB-7D70BB7FBA33}"/>
    <dgm:cxn modelId="{B3EA6BD4-1E23-49B0-BAE3-E53455F0684F}" type="presOf" srcId="{51F3487A-42B5-4BE3-B4B0-3E9DD1AE3809}" destId="{5973DC56-D06A-43F8-84EF-5681A886D52F}" srcOrd="0" destOrd="0" presId="urn:microsoft.com/office/officeart/2005/8/layout/vList2"/>
    <dgm:cxn modelId="{2523ABFE-FF70-4AE6-9451-94FA4F4352FE}" type="presOf" srcId="{047A63C4-7611-4ECE-BC4C-30B6682D1E1E}" destId="{CDB240FE-038E-4AEA-939D-A169E5EA6514}" srcOrd="0" destOrd="0" presId="urn:microsoft.com/office/officeart/2005/8/layout/vList2"/>
    <dgm:cxn modelId="{AB75A88E-DA64-43D7-810F-3BCAD2ED9E82}" type="presParOf" srcId="{5973DC56-D06A-43F8-84EF-5681A886D52F}" destId="{5F08BABF-631F-4647-B394-5D49BD8F23EE}" srcOrd="0" destOrd="0" presId="urn:microsoft.com/office/officeart/2005/8/layout/vList2"/>
    <dgm:cxn modelId="{9CA41AA2-BE95-4167-B978-ACC0768B8AAE}" type="presParOf" srcId="{5973DC56-D06A-43F8-84EF-5681A886D52F}" destId="{F0057C0D-27EF-4F16-BA36-DD9D3DA2B960}" srcOrd="1" destOrd="0" presId="urn:microsoft.com/office/officeart/2005/8/layout/vList2"/>
    <dgm:cxn modelId="{79AEBB30-9B33-4CE0-808F-898740EE1909}" type="presParOf" srcId="{5973DC56-D06A-43F8-84EF-5681A886D52F}" destId="{CDB240FE-038E-4AEA-939D-A169E5EA651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57785C-065E-42B8-A254-4F0A2755BF35}" type="doc">
      <dgm:prSet loTypeId="urn:microsoft.com/office/officeart/2005/8/layout/process1" loCatId="process" qsTypeId="urn:microsoft.com/office/officeart/2005/8/quickstyle/simple1" qsCatId="simple" csTypeId="urn:microsoft.com/office/officeart/2005/8/colors/colorful4" csCatId="colorful" phldr="1"/>
      <dgm:spPr/>
      <dgm:t>
        <a:bodyPr/>
        <a:lstStyle/>
        <a:p>
          <a:endParaRPr lang="en-US"/>
        </a:p>
      </dgm:t>
    </dgm:pt>
    <dgm:pt modelId="{AC6F395F-2509-4D45-8621-016B367119C6}">
      <dgm:prSet phldrT="[Text]"/>
      <dgm:spPr/>
      <dgm:t>
        <a:bodyPr/>
        <a:lstStyle/>
        <a:p>
          <a:r>
            <a:rPr lang="en-US" dirty="0"/>
            <a:t>Analysis</a:t>
          </a:r>
        </a:p>
      </dgm:t>
    </dgm:pt>
    <dgm:pt modelId="{E6E43C20-D3DD-4806-B113-1C41B71A018D}" type="parTrans" cxnId="{628EF2DA-9074-4EB3-896C-1F9AB9970801}">
      <dgm:prSet/>
      <dgm:spPr/>
      <dgm:t>
        <a:bodyPr/>
        <a:lstStyle/>
        <a:p>
          <a:endParaRPr lang="en-US"/>
        </a:p>
      </dgm:t>
    </dgm:pt>
    <dgm:pt modelId="{67AB56F2-4367-4921-A40F-189A9E459630}" type="sibTrans" cxnId="{628EF2DA-9074-4EB3-896C-1F9AB9970801}">
      <dgm:prSet/>
      <dgm:spPr/>
      <dgm:t>
        <a:bodyPr/>
        <a:lstStyle/>
        <a:p>
          <a:endParaRPr lang="en-US" dirty="0"/>
        </a:p>
      </dgm:t>
    </dgm:pt>
    <dgm:pt modelId="{A9AB4C63-DE2D-4043-8DC5-BAF852FF4A94}">
      <dgm:prSet phldrT="[Text]"/>
      <dgm:spPr/>
      <dgm:t>
        <a:bodyPr/>
        <a:lstStyle/>
        <a:p>
          <a:r>
            <a:rPr lang="en-US" dirty="0"/>
            <a:t>Redo</a:t>
          </a:r>
        </a:p>
      </dgm:t>
    </dgm:pt>
    <dgm:pt modelId="{FCEC16B6-4335-4477-B8D1-A316DD60AD5D}" type="parTrans" cxnId="{496DCA83-F4B4-4131-B364-B50A11D139A2}">
      <dgm:prSet/>
      <dgm:spPr/>
      <dgm:t>
        <a:bodyPr/>
        <a:lstStyle/>
        <a:p>
          <a:endParaRPr lang="en-US"/>
        </a:p>
      </dgm:t>
    </dgm:pt>
    <dgm:pt modelId="{75A44811-B6F3-4489-843C-D439FE50AD25}" type="sibTrans" cxnId="{496DCA83-F4B4-4131-B364-B50A11D139A2}">
      <dgm:prSet/>
      <dgm:spPr/>
      <dgm:t>
        <a:bodyPr/>
        <a:lstStyle/>
        <a:p>
          <a:endParaRPr lang="en-US" dirty="0"/>
        </a:p>
      </dgm:t>
    </dgm:pt>
    <dgm:pt modelId="{EA90F235-8226-47A8-A2E5-4CC6BEDFE53A}">
      <dgm:prSet phldrT="[Text]"/>
      <dgm:spPr/>
      <dgm:t>
        <a:bodyPr/>
        <a:lstStyle/>
        <a:p>
          <a:r>
            <a:rPr lang="en-US" dirty="0"/>
            <a:t>Undo</a:t>
          </a:r>
        </a:p>
      </dgm:t>
    </dgm:pt>
    <dgm:pt modelId="{1114EE70-7256-4F60-A6A9-E5016C90684D}" type="parTrans" cxnId="{56DE1B2F-6A39-4EAB-AC4D-4C9296F0BBA3}">
      <dgm:prSet/>
      <dgm:spPr/>
      <dgm:t>
        <a:bodyPr/>
        <a:lstStyle/>
        <a:p>
          <a:endParaRPr lang="en-US"/>
        </a:p>
      </dgm:t>
    </dgm:pt>
    <dgm:pt modelId="{41EA602C-3479-48FD-98BA-A37DFC630F08}" type="sibTrans" cxnId="{56DE1B2F-6A39-4EAB-AC4D-4C9296F0BBA3}">
      <dgm:prSet/>
      <dgm:spPr/>
      <dgm:t>
        <a:bodyPr/>
        <a:lstStyle/>
        <a:p>
          <a:endParaRPr lang="en-US"/>
        </a:p>
      </dgm:t>
    </dgm:pt>
    <dgm:pt modelId="{3527A97A-7908-454D-96EB-BE93390369B8}" type="pres">
      <dgm:prSet presAssocID="{8C57785C-065E-42B8-A254-4F0A2755BF35}" presName="Name0" presStyleCnt="0">
        <dgm:presLayoutVars>
          <dgm:dir/>
          <dgm:resizeHandles val="exact"/>
        </dgm:presLayoutVars>
      </dgm:prSet>
      <dgm:spPr/>
    </dgm:pt>
    <dgm:pt modelId="{5A12935C-99E0-4760-BA4F-A44C3C9C2851}" type="pres">
      <dgm:prSet presAssocID="{AC6F395F-2509-4D45-8621-016B367119C6}" presName="node" presStyleLbl="node1" presStyleIdx="0" presStyleCnt="3">
        <dgm:presLayoutVars>
          <dgm:bulletEnabled val="1"/>
        </dgm:presLayoutVars>
      </dgm:prSet>
      <dgm:spPr/>
    </dgm:pt>
    <dgm:pt modelId="{C258222C-AF6D-4E9B-81D3-380E7059B5B8}" type="pres">
      <dgm:prSet presAssocID="{67AB56F2-4367-4921-A40F-189A9E459630}" presName="sibTrans" presStyleLbl="sibTrans2D1" presStyleIdx="0" presStyleCnt="2"/>
      <dgm:spPr/>
    </dgm:pt>
    <dgm:pt modelId="{0B185378-B821-4768-BC56-84CA0A15A187}" type="pres">
      <dgm:prSet presAssocID="{67AB56F2-4367-4921-A40F-189A9E459630}" presName="connectorText" presStyleLbl="sibTrans2D1" presStyleIdx="0" presStyleCnt="2"/>
      <dgm:spPr/>
    </dgm:pt>
    <dgm:pt modelId="{A3F57E1C-155B-440A-BCB7-52C93BCD1903}" type="pres">
      <dgm:prSet presAssocID="{A9AB4C63-DE2D-4043-8DC5-BAF852FF4A94}" presName="node" presStyleLbl="node1" presStyleIdx="1" presStyleCnt="3">
        <dgm:presLayoutVars>
          <dgm:bulletEnabled val="1"/>
        </dgm:presLayoutVars>
      </dgm:prSet>
      <dgm:spPr/>
    </dgm:pt>
    <dgm:pt modelId="{193E1FAC-FA13-4588-9A2C-07C9CAD15423}" type="pres">
      <dgm:prSet presAssocID="{75A44811-B6F3-4489-843C-D439FE50AD25}" presName="sibTrans" presStyleLbl="sibTrans2D1" presStyleIdx="1" presStyleCnt="2"/>
      <dgm:spPr/>
    </dgm:pt>
    <dgm:pt modelId="{54E095B4-77F2-4D91-922F-9512CD36FAF7}" type="pres">
      <dgm:prSet presAssocID="{75A44811-B6F3-4489-843C-D439FE50AD25}" presName="connectorText" presStyleLbl="sibTrans2D1" presStyleIdx="1" presStyleCnt="2"/>
      <dgm:spPr/>
    </dgm:pt>
    <dgm:pt modelId="{69E6D151-D81F-48F5-8E74-0F8579FE25DE}" type="pres">
      <dgm:prSet presAssocID="{EA90F235-8226-47A8-A2E5-4CC6BEDFE53A}" presName="node" presStyleLbl="node1" presStyleIdx="2" presStyleCnt="3">
        <dgm:presLayoutVars>
          <dgm:bulletEnabled val="1"/>
        </dgm:presLayoutVars>
      </dgm:prSet>
      <dgm:spPr/>
    </dgm:pt>
  </dgm:ptLst>
  <dgm:cxnLst>
    <dgm:cxn modelId="{672B9222-9DF0-46C4-B947-984791232B44}" type="presOf" srcId="{67AB56F2-4367-4921-A40F-189A9E459630}" destId="{0B185378-B821-4768-BC56-84CA0A15A187}" srcOrd="1" destOrd="0" presId="urn:microsoft.com/office/officeart/2005/8/layout/process1"/>
    <dgm:cxn modelId="{56DE1B2F-6A39-4EAB-AC4D-4C9296F0BBA3}" srcId="{8C57785C-065E-42B8-A254-4F0A2755BF35}" destId="{EA90F235-8226-47A8-A2E5-4CC6BEDFE53A}" srcOrd="2" destOrd="0" parTransId="{1114EE70-7256-4F60-A6A9-E5016C90684D}" sibTransId="{41EA602C-3479-48FD-98BA-A37DFC630F08}"/>
    <dgm:cxn modelId="{521C0261-ACA9-431D-AF67-69E5DB7CBE2C}" type="presOf" srcId="{AC6F395F-2509-4D45-8621-016B367119C6}" destId="{5A12935C-99E0-4760-BA4F-A44C3C9C2851}" srcOrd="0" destOrd="0" presId="urn:microsoft.com/office/officeart/2005/8/layout/process1"/>
    <dgm:cxn modelId="{41AD4462-6B60-4FC6-867C-1E6844BCD97F}" type="presOf" srcId="{75A44811-B6F3-4489-843C-D439FE50AD25}" destId="{54E095B4-77F2-4D91-922F-9512CD36FAF7}" srcOrd="1" destOrd="0" presId="urn:microsoft.com/office/officeart/2005/8/layout/process1"/>
    <dgm:cxn modelId="{385F3952-4660-4032-83A9-08D124DC6B2F}" type="presOf" srcId="{67AB56F2-4367-4921-A40F-189A9E459630}" destId="{C258222C-AF6D-4E9B-81D3-380E7059B5B8}" srcOrd="0" destOrd="0" presId="urn:microsoft.com/office/officeart/2005/8/layout/process1"/>
    <dgm:cxn modelId="{496DCA83-F4B4-4131-B364-B50A11D139A2}" srcId="{8C57785C-065E-42B8-A254-4F0A2755BF35}" destId="{A9AB4C63-DE2D-4043-8DC5-BAF852FF4A94}" srcOrd="1" destOrd="0" parTransId="{FCEC16B6-4335-4477-B8D1-A316DD60AD5D}" sibTransId="{75A44811-B6F3-4489-843C-D439FE50AD25}"/>
    <dgm:cxn modelId="{E70AA9B2-6755-4F71-A5E6-D6610BE9858A}" type="presOf" srcId="{A9AB4C63-DE2D-4043-8DC5-BAF852FF4A94}" destId="{A3F57E1C-155B-440A-BCB7-52C93BCD1903}" srcOrd="0" destOrd="0" presId="urn:microsoft.com/office/officeart/2005/8/layout/process1"/>
    <dgm:cxn modelId="{FCF233D0-24F2-43BD-8070-5508E320CA0A}" type="presOf" srcId="{EA90F235-8226-47A8-A2E5-4CC6BEDFE53A}" destId="{69E6D151-D81F-48F5-8E74-0F8579FE25DE}" srcOrd="0" destOrd="0" presId="urn:microsoft.com/office/officeart/2005/8/layout/process1"/>
    <dgm:cxn modelId="{06B73CD3-2818-42D6-A9C2-5A4F661A6769}" type="presOf" srcId="{75A44811-B6F3-4489-843C-D439FE50AD25}" destId="{193E1FAC-FA13-4588-9A2C-07C9CAD15423}" srcOrd="0" destOrd="0" presId="urn:microsoft.com/office/officeart/2005/8/layout/process1"/>
    <dgm:cxn modelId="{628EF2DA-9074-4EB3-896C-1F9AB9970801}" srcId="{8C57785C-065E-42B8-A254-4F0A2755BF35}" destId="{AC6F395F-2509-4D45-8621-016B367119C6}" srcOrd="0" destOrd="0" parTransId="{E6E43C20-D3DD-4806-B113-1C41B71A018D}" sibTransId="{67AB56F2-4367-4921-A40F-189A9E459630}"/>
    <dgm:cxn modelId="{4E7DA3F7-6CD9-466A-AABB-A9BAA5E7F5BC}" type="presOf" srcId="{8C57785C-065E-42B8-A254-4F0A2755BF35}" destId="{3527A97A-7908-454D-96EB-BE93390369B8}" srcOrd="0" destOrd="0" presId="urn:microsoft.com/office/officeart/2005/8/layout/process1"/>
    <dgm:cxn modelId="{AF8E3495-5840-4177-9B4D-B8416C67CE5D}" type="presParOf" srcId="{3527A97A-7908-454D-96EB-BE93390369B8}" destId="{5A12935C-99E0-4760-BA4F-A44C3C9C2851}" srcOrd="0" destOrd="0" presId="urn:microsoft.com/office/officeart/2005/8/layout/process1"/>
    <dgm:cxn modelId="{C46B51EA-A0AD-4254-A903-80E88B000858}" type="presParOf" srcId="{3527A97A-7908-454D-96EB-BE93390369B8}" destId="{C258222C-AF6D-4E9B-81D3-380E7059B5B8}" srcOrd="1" destOrd="0" presId="urn:microsoft.com/office/officeart/2005/8/layout/process1"/>
    <dgm:cxn modelId="{30F92CEF-DCC3-4CAB-8A94-D7EAA0AF9AD7}" type="presParOf" srcId="{C258222C-AF6D-4E9B-81D3-380E7059B5B8}" destId="{0B185378-B821-4768-BC56-84CA0A15A187}" srcOrd="0" destOrd="0" presId="urn:microsoft.com/office/officeart/2005/8/layout/process1"/>
    <dgm:cxn modelId="{A5EE9A78-23DD-49EC-B3BE-0CD61D292A65}" type="presParOf" srcId="{3527A97A-7908-454D-96EB-BE93390369B8}" destId="{A3F57E1C-155B-440A-BCB7-52C93BCD1903}" srcOrd="2" destOrd="0" presId="urn:microsoft.com/office/officeart/2005/8/layout/process1"/>
    <dgm:cxn modelId="{AC921322-EBB6-44F3-94A7-06B65D1F789A}" type="presParOf" srcId="{3527A97A-7908-454D-96EB-BE93390369B8}" destId="{193E1FAC-FA13-4588-9A2C-07C9CAD15423}" srcOrd="3" destOrd="0" presId="urn:microsoft.com/office/officeart/2005/8/layout/process1"/>
    <dgm:cxn modelId="{B324BB1A-B7DF-4AC5-A948-3964640F84EE}" type="presParOf" srcId="{193E1FAC-FA13-4588-9A2C-07C9CAD15423}" destId="{54E095B4-77F2-4D91-922F-9512CD36FAF7}" srcOrd="0" destOrd="0" presId="urn:microsoft.com/office/officeart/2005/8/layout/process1"/>
    <dgm:cxn modelId="{AB10A95B-80F3-4F4B-9696-DF2E88B89B85}" type="presParOf" srcId="{3527A97A-7908-454D-96EB-BE93390369B8}" destId="{69E6D151-D81F-48F5-8E74-0F8579FE25DE}"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5B1E1-E8AA-4941-8DB3-AB9A1BB7BBC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371DEC-0F61-4DE8-91D2-09187E58168E}">
      <dgm:prSet/>
      <dgm:spPr>
        <a:xfrm>
          <a:off x="960430" y="1752"/>
          <a:ext cx="1769498" cy="1061698"/>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Format your NTFS volume with /dax on Windows Server 2016</a:t>
          </a:r>
        </a:p>
      </dgm:t>
    </dgm:pt>
    <dgm:pt modelId="{3F23889C-3101-4A81-92C8-7E59A6548990}" type="parTrans" cxnId="{DB6D469A-27E9-4E4A-A791-8D85E8E52CFA}">
      <dgm:prSet/>
      <dgm:spPr/>
      <dgm:t>
        <a:bodyPr/>
        <a:lstStyle/>
        <a:p>
          <a:endParaRPr lang="en-US"/>
        </a:p>
      </dgm:t>
    </dgm:pt>
    <dgm:pt modelId="{F01E3B91-517A-43EC-8923-56BEB688BB32}" type="sibTrans" cxnId="{DB6D469A-27E9-4E4A-A791-8D85E8E52CFA}">
      <dgm:prSet/>
      <dgm:spPr/>
      <dgm:t>
        <a:bodyPr/>
        <a:lstStyle/>
        <a:p>
          <a:endParaRPr lang="en-US"/>
        </a:p>
      </dgm:t>
    </dgm:pt>
    <dgm:pt modelId="{6B80342C-D2E0-47AB-A00C-7C8FF5A8554C}">
      <dgm:prSet/>
      <dgm:spPr>
        <a:xfrm>
          <a:off x="960430" y="2479050"/>
          <a:ext cx="1769498" cy="1061698"/>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Create a 2</a:t>
          </a:r>
          <a:r>
            <a:rPr lang="en-US" baseline="30000" dirty="0">
              <a:solidFill>
                <a:srgbClr val="FFFFFF"/>
              </a:solidFill>
              <a:latin typeface="Segoe UI"/>
              <a:ea typeface="+mn-ea"/>
              <a:cs typeface="+mn-cs"/>
            </a:rPr>
            <a:t>nd</a:t>
          </a:r>
          <a:r>
            <a:rPr lang="en-US" dirty="0">
              <a:solidFill>
                <a:srgbClr val="FFFFFF"/>
              </a:solidFill>
              <a:latin typeface="Segoe UI"/>
              <a:ea typeface="+mn-ea"/>
              <a:cs typeface="+mn-cs"/>
            </a:rPr>
            <a:t> tlog file on this new volume on SQL Server 2016 SP1</a:t>
          </a:r>
        </a:p>
      </dgm:t>
    </dgm:pt>
    <dgm:pt modelId="{F820E9EE-04C3-4A06-8905-ABAF376483A3}" type="parTrans" cxnId="{B22DD3AB-FA70-41F1-B20B-30E42D76E7DB}">
      <dgm:prSet/>
      <dgm:spPr/>
      <dgm:t>
        <a:bodyPr/>
        <a:lstStyle/>
        <a:p>
          <a:endParaRPr lang="en-US"/>
        </a:p>
      </dgm:t>
    </dgm:pt>
    <dgm:pt modelId="{DF548F5A-26C5-4210-BC0F-0EC5BC5DF08F}" type="sibTrans" cxnId="{B22DD3AB-FA70-41F1-B20B-30E42D76E7DB}">
      <dgm:prSet/>
      <dgm:spPr/>
      <dgm:t>
        <a:bodyPr/>
        <a:lstStyle/>
        <a:p>
          <a:endParaRPr lang="en-US"/>
        </a:p>
      </dgm:t>
    </dgm:pt>
    <dgm:pt modelId="{757543A6-5342-4891-AAAE-62CCCA2ACE6D}">
      <dgm:prSet/>
      <dgm:spPr>
        <a:xfrm>
          <a:off x="960430" y="4956348"/>
          <a:ext cx="1769498" cy="1061698"/>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WRITELOG waits = 0 ms</a:t>
          </a:r>
        </a:p>
      </dgm:t>
    </dgm:pt>
    <dgm:pt modelId="{CF02FD53-1C52-4D0F-ABE3-A52329CA67FC}" type="parTrans" cxnId="{405F6CF2-4D6B-48CC-9381-C7F43E001922}">
      <dgm:prSet/>
      <dgm:spPr/>
      <dgm:t>
        <a:bodyPr/>
        <a:lstStyle/>
        <a:p>
          <a:endParaRPr lang="en-US"/>
        </a:p>
      </dgm:t>
    </dgm:pt>
    <dgm:pt modelId="{0E61A1D2-5BCA-40DA-B517-AE440F005504}" type="sibTrans" cxnId="{405F6CF2-4D6B-48CC-9381-C7F43E001922}">
      <dgm:prSet/>
      <dgm:spPr/>
      <dgm:t>
        <a:bodyPr/>
        <a:lstStyle/>
        <a:p>
          <a:endParaRPr lang="en-US"/>
        </a:p>
      </dgm:t>
    </dgm:pt>
    <dgm:pt modelId="{928F13AA-5D2E-4A2C-907A-9AE8C668B254}">
      <dgm:prSet/>
      <dgm:spPr>
        <a:xfrm>
          <a:off x="960430" y="3717699"/>
          <a:ext cx="1769498" cy="1061698"/>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Tail of the log is now a “memcpy” so commit is fast</a:t>
          </a:r>
        </a:p>
      </dgm:t>
    </dgm:pt>
    <dgm:pt modelId="{07EE92A4-160B-4E41-8640-B19BF8DB5752}" type="parTrans" cxnId="{7618F364-2312-409E-B65C-9446E3A547D5}">
      <dgm:prSet/>
      <dgm:spPr/>
      <dgm:t>
        <a:bodyPr/>
        <a:lstStyle/>
        <a:p>
          <a:endParaRPr lang="en-US"/>
        </a:p>
      </dgm:t>
    </dgm:pt>
    <dgm:pt modelId="{B0223D57-FA05-4273-83FA-42931EDA5EFA}" type="sibTrans" cxnId="{7618F364-2312-409E-B65C-9446E3A547D5}">
      <dgm:prSet/>
      <dgm:spPr/>
      <dgm:t>
        <a:bodyPr/>
        <a:lstStyle/>
        <a:p>
          <a:endParaRPr lang="en-US"/>
        </a:p>
      </dgm:t>
    </dgm:pt>
    <dgm:pt modelId="{8F283687-1CBD-4E5B-B9FA-77D935F86916}" type="pres">
      <dgm:prSet presAssocID="{1125B1E1-E8AA-4941-8DB3-AB9A1BB7BBC4}" presName="diagram" presStyleCnt="0">
        <dgm:presLayoutVars>
          <dgm:dir/>
          <dgm:resizeHandles val="exact"/>
        </dgm:presLayoutVars>
      </dgm:prSet>
      <dgm:spPr/>
    </dgm:pt>
    <dgm:pt modelId="{C6A3426E-AD4E-49EA-ABAF-2E47D4907859}" type="pres">
      <dgm:prSet presAssocID="{EB371DEC-0F61-4DE8-91D2-09187E58168E}" presName="node" presStyleLbl="node1" presStyleIdx="0" presStyleCnt="4">
        <dgm:presLayoutVars>
          <dgm:bulletEnabled val="1"/>
        </dgm:presLayoutVars>
      </dgm:prSet>
      <dgm:spPr/>
    </dgm:pt>
    <dgm:pt modelId="{923C0EE3-D477-4495-851A-CA1A96927145}" type="pres">
      <dgm:prSet presAssocID="{F01E3B91-517A-43EC-8923-56BEB688BB32}" presName="sibTrans" presStyleCnt="0"/>
      <dgm:spPr/>
    </dgm:pt>
    <dgm:pt modelId="{5B02CDEA-2D04-4DCA-ABE9-C73E93277B0D}" type="pres">
      <dgm:prSet presAssocID="{6B80342C-D2E0-47AB-A00C-7C8FF5A8554C}" presName="node" presStyleLbl="node1" presStyleIdx="1" presStyleCnt="4">
        <dgm:presLayoutVars>
          <dgm:bulletEnabled val="1"/>
        </dgm:presLayoutVars>
      </dgm:prSet>
      <dgm:spPr/>
    </dgm:pt>
    <dgm:pt modelId="{F2A10132-B073-469E-853B-9E4B2B8B794D}" type="pres">
      <dgm:prSet presAssocID="{DF548F5A-26C5-4210-BC0F-0EC5BC5DF08F}" presName="sibTrans" presStyleCnt="0"/>
      <dgm:spPr/>
    </dgm:pt>
    <dgm:pt modelId="{BA604B91-6970-4460-8E41-82318D25DBED}" type="pres">
      <dgm:prSet presAssocID="{928F13AA-5D2E-4A2C-907A-9AE8C668B254}" presName="node" presStyleLbl="node1" presStyleIdx="2" presStyleCnt="4">
        <dgm:presLayoutVars>
          <dgm:bulletEnabled val="1"/>
        </dgm:presLayoutVars>
      </dgm:prSet>
      <dgm:spPr/>
    </dgm:pt>
    <dgm:pt modelId="{0722E493-8B73-46BF-9659-24A79659E96F}" type="pres">
      <dgm:prSet presAssocID="{B0223D57-FA05-4273-83FA-42931EDA5EFA}" presName="sibTrans" presStyleCnt="0"/>
      <dgm:spPr/>
    </dgm:pt>
    <dgm:pt modelId="{634E7537-2C73-411C-BE62-4A3F4E164953}" type="pres">
      <dgm:prSet presAssocID="{757543A6-5342-4891-AAAE-62CCCA2ACE6D}" presName="node" presStyleLbl="node1" presStyleIdx="3" presStyleCnt="4">
        <dgm:presLayoutVars>
          <dgm:bulletEnabled val="1"/>
        </dgm:presLayoutVars>
      </dgm:prSet>
      <dgm:spPr/>
    </dgm:pt>
  </dgm:ptLst>
  <dgm:cxnLst>
    <dgm:cxn modelId="{EAAD6F0A-B8E0-41D8-AC8B-C322862E6CA5}" type="presOf" srcId="{757543A6-5342-4891-AAAE-62CCCA2ACE6D}" destId="{634E7537-2C73-411C-BE62-4A3F4E164953}" srcOrd="0" destOrd="0" presId="urn:microsoft.com/office/officeart/2005/8/layout/default"/>
    <dgm:cxn modelId="{7618F364-2312-409E-B65C-9446E3A547D5}" srcId="{1125B1E1-E8AA-4941-8DB3-AB9A1BB7BBC4}" destId="{928F13AA-5D2E-4A2C-907A-9AE8C668B254}" srcOrd="2" destOrd="0" parTransId="{07EE92A4-160B-4E41-8640-B19BF8DB5752}" sibTransId="{B0223D57-FA05-4273-83FA-42931EDA5EFA}"/>
    <dgm:cxn modelId="{0031E96E-4FCB-418E-830F-0E8CEAB0ACCE}" type="presOf" srcId="{EB371DEC-0F61-4DE8-91D2-09187E58168E}" destId="{C6A3426E-AD4E-49EA-ABAF-2E47D4907859}" srcOrd="0" destOrd="0" presId="urn:microsoft.com/office/officeart/2005/8/layout/default"/>
    <dgm:cxn modelId="{DB6D469A-27E9-4E4A-A791-8D85E8E52CFA}" srcId="{1125B1E1-E8AA-4941-8DB3-AB9A1BB7BBC4}" destId="{EB371DEC-0F61-4DE8-91D2-09187E58168E}" srcOrd="0" destOrd="0" parTransId="{3F23889C-3101-4A81-92C8-7E59A6548990}" sibTransId="{F01E3B91-517A-43EC-8923-56BEB688BB32}"/>
    <dgm:cxn modelId="{B22DD3AB-FA70-41F1-B20B-30E42D76E7DB}" srcId="{1125B1E1-E8AA-4941-8DB3-AB9A1BB7BBC4}" destId="{6B80342C-D2E0-47AB-A00C-7C8FF5A8554C}" srcOrd="1" destOrd="0" parTransId="{F820E9EE-04C3-4A06-8905-ABAF376483A3}" sibTransId="{DF548F5A-26C5-4210-BC0F-0EC5BC5DF08F}"/>
    <dgm:cxn modelId="{1F6D21E8-5247-4947-BAF0-9C291ABF199E}" type="presOf" srcId="{1125B1E1-E8AA-4941-8DB3-AB9A1BB7BBC4}" destId="{8F283687-1CBD-4E5B-B9FA-77D935F86916}" srcOrd="0" destOrd="0" presId="urn:microsoft.com/office/officeart/2005/8/layout/default"/>
    <dgm:cxn modelId="{BD3DDAEA-EE06-4425-8F64-011BEA062EA5}" type="presOf" srcId="{928F13AA-5D2E-4A2C-907A-9AE8C668B254}" destId="{BA604B91-6970-4460-8E41-82318D25DBED}" srcOrd="0" destOrd="0" presId="urn:microsoft.com/office/officeart/2005/8/layout/default"/>
    <dgm:cxn modelId="{405F6CF2-4D6B-48CC-9381-C7F43E001922}" srcId="{1125B1E1-E8AA-4941-8DB3-AB9A1BB7BBC4}" destId="{757543A6-5342-4891-AAAE-62CCCA2ACE6D}" srcOrd="3" destOrd="0" parTransId="{CF02FD53-1C52-4D0F-ABE3-A52329CA67FC}" sibTransId="{0E61A1D2-5BCA-40DA-B517-AE440F005504}"/>
    <dgm:cxn modelId="{353A12FE-4D3E-4A6E-893E-9CCDDF90BF0E}" type="presOf" srcId="{6B80342C-D2E0-47AB-A00C-7C8FF5A8554C}" destId="{5B02CDEA-2D04-4DCA-ABE9-C73E93277B0D}" srcOrd="0" destOrd="0" presId="urn:microsoft.com/office/officeart/2005/8/layout/default"/>
    <dgm:cxn modelId="{41B8ED74-0F19-42C0-A36F-C5C29330EDB4}" type="presParOf" srcId="{8F283687-1CBD-4E5B-B9FA-77D935F86916}" destId="{C6A3426E-AD4E-49EA-ABAF-2E47D4907859}" srcOrd="0" destOrd="0" presId="urn:microsoft.com/office/officeart/2005/8/layout/default"/>
    <dgm:cxn modelId="{7346E599-3276-44FD-BC81-FCBF1AA3C715}" type="presParOf" srcId="{8F283687-1CBD-4E5B-B9FA-77D935F86916}" destId="{923C0EE3-D477-4495-851A-CA1A96927145}" srcOrd="1" destOrd="0" presId="urn:microsoft.com/office/officeart/2005/8/layout/default"/>
    <dgm:cxn modelId="{E884D542-630C-4B12-8E89-2E1089AB2162}" type="presParOf" srcId="{8F283687-1CBD-4E5B-B9FA-77D935F86916}" destId="{5B02CDEA-2D04-4DCA-ABE9-C73E93277B0D}" srcOrd="2" destOrd="0" presId="urn:microsoft.com/office/officeart/2005/8/layout/default"/>
    <dgm:cxn modelId="{D3D47A2E-7103-470B-BDB5-3C968DCB29B2}" type="presParOf" srcId="{8F283687-1CBD-4E5B-B9FA-77D935F86916}" destId="{F2A10132-B073-469E-853B-9E4B2B8B794D}" srcOrd="3" destOrd="0" presId="urn:microsoft.com/office/officeart/2005/8/layout/default"/>
    <dgm:cxn modelId="{02A9BA68-4D57-48A4-9799-123DA8AE04D8}" type="presParOf" srcId="{8F283687-1CBD-4E5B-B9FA-77D935F86916}" destId="{BA604B91-6970-4460-8E41-82318D25DBED}" srcOrd="4" destOrd="0" presId="urn:microsoft.com/office/officeart/2005/8/layout/default"/>
    <dgm:cxn modelId="{1FD3D426-13EA-4330-BB0D-C2B7E2D97437}" type="presParOf" srcId="{8F283687-1CBD-4E5B-B9FA-77D935F86916}" destId="{0722E493-8B73-46BF-9659-24A79659E96F}" srcOrd="5" destOrd="0" presId="urn:microsoft.com/office/officeart/2005/8/layout/default"/>
    <dgm:cxn modelId="{CB83F94C-3C32-47D3-B463-4AB760A89983}" type="presParOf" srcId="{8F283687-1CBD-4E5B-B9FA-77D935F86916}" destId="{634E7537-2C73-411C-BE62-4A3F4E164953}"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67D4F7-5680-4E1F-866B-9F428E258F53}"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B47457A3-77D6-49BB-BA1B-2A609B628874}">
      <dgm:prSet phldrT="[Text]"/>
      <dgm:spPr/>
      <dgm:t>
        <a:bodyPr/>
        <a:lstStyle/>
        <a:p>
          <a:r>
            <a:rPr lang="en-US" dirty="0"/>
            <a:t>95% of “standalone” speed with benchmarks for a 1 sync replica</a:t>
          </a:r>
        </a:p>
      </dgm:t>
    </dgm:pt>
    <dgm:pt modelId="{CF904EBA-8099-4347-8F9D-3557A9C552E2}" type="parTrans" cxnId="{F0EE24EB-799B-41E3-8D3A-5E9ECC043DCC}">
      <dgm:prSet/>
      <dgm:spPr/>
      <dgm:t>
        <a:bodyPr/>
        <a:lstStyle/>
        <a:p>
          <a:endParaRPr lang="en-US"/>
        </a:p>
      </dgm:t>
    </dgm:pt>
    <dgm:pt modelId="{B1B1B386-2496-4F17-B0C6-68DC0B4C87EA}" type="sibTrans" cxnId="{F0EE24EB-799B-41E3-8D3A-5E9ECC043DCC}">
      <dgm:prSet/>
      <dgm:spPr/>
      <dgm:t>
        <a:bodyPr/>
        <a:lstStyle/>
        <a:p>
          <a:endParaRPr lang="en-US"/>
        </a:p>
      </dgm:t>
    </dgm:pt>
    <dgm:pt modelId="{2AF209EA-53A3-447C-B1F4-0D66556FFFC2}">
      <dgm:prSet/>
      <dgm:spPr/>
      <dgm:t>
        <a:bodyPr/>
        <a:lstStyle/>
        <a:p>
          <a:r>
            <a:rPr lang="en-US" dirty="0"/>
            <a:t>HADR_SYNC_COMMIT latency at &lt; 1ms with small to medium workloads</a:t>
          </a:r>
        </a:p>
      </dgm:t>
    </dgm:pt>
    <dgm:pt modelId="{EDA053AB-B440-411E-AB1F-E1E4B926A4B2}" type="parTrans" cxnId="{65BBB954-69B2-4C86-97B4-CAE10B5DA907}">
      <dgm:prSet/>
      <dgm:spPr/>
      <dgm:t>
        <a:bodyPr/>
        <a:lstStyle/>
        <a:p>
          <a:endParaRPr lang="en-US"/>
        </a:p>
      </dgm:t>
    </dgm:pt>
    <dgm:pt modelId="{90CEEC58-E05C-4945-A15C-FCF6AF37745A}" type="sibTrans" cxnId="{65BBB954-69B2-4C86-97B4-CAE10B5DA907}">
      <dgm:prSet/>
      <dgm:spPr/>
      <dgm:t>
        <a:bodyPr/>
        <a:lstStyle/>
        <a:p>
          <a:endParaRPr lang="en-US"/>
        </a:p>
      </dgm:t>
    </dgm:pt>
    <dgm:pt modelId="{F7F3A1E7-8235-41CE-B83E-CB4C6A3733B0}" type="pres">
      <dgm:prSet presAssocID="{3D67D4F7-5680-4E1F-866B-9F428E258F53}" presName="diagram" presStyleCnt="0">
        <dgm:presLayoutVars>
          <dgm:dir/>
          <dgm:resizeHandles val="exact"/>
        </dgm:presLayoutVars>
      </dgm:prSet>
      <dgm:spPr/>
    </dgm:pt>
    <dgm:pt modelId="{506D24F6-1FBF-4DC5-9D32-86832D331171}" type="pres">
      <dgm:prSet presAssocID="{B47457A3-77D6-49BB-BA1B-2A609B628874}" presName="node" presStyleLbl="node1" presStyleIdx="0" presStyleCnt="2">
        <dgm:presLayoutVars>
          <dgm:bulletEnabled val="1"/>
        </dgm:presLayoutVars>
      </dgm:prSet>
      <dgm:spPr/>
    </dgm:pt>
    <dgm:pt modelId="{E908CC96-FA67-4FC0-ADD3-C8FCBDEB5F84}" type="pres">
      <dgm:prSet presAssocID="{B1B1B386-2496-4F17-B0C6-68DC0B4C87EA}" presName="sibTrans" presStyleCnt="0"/>
      <dgm:spPr/>
    </dgm:pt>
    <dgm:pt modelId="{8D8C0A29-D9F1-4B2C-8D9A-4B9BC9BB3B40}" type="pres">
      <dgm:prSet presAssocID="{2AF209EA-53A3-447C-B1F4-0D66556FFFC2}" presName="node" presStyleLbl="node1" presStyleIdx="1" presStyleCnt="2">
        <dgm:presLayoutVars>
          <dgm:bulletEnabled val="1"/>
        </dgm:presLayoutVars>
      </dgm:prSet>
      <dgm:spPr/>
    </dgm:pt>
  </dgm:ptLst>
  <dgm:cxnLst>
    <dgm:cxn modelId="{65BBB954-69B2-4C86-97B4-CAE10B5DA907}" srcId="{3D67D4F7-5680-4E1F-866B-9F428E258F53}" destId="{2AF209EA-53A3-447C-B1F4-0D66556FFFC2}" srcOrd="1" destOrd="0" parTransId="{EDA053AB-B440-411E-AB1F-E1E4B926A4B2}" sibTransId="{90CEEC58-E05C-4945-A15C-FCF6AF37745A}"/>
    <dgm:cxn modelId="{DA1AD49C-709D-4325-BACD-E0CEC7796CA7}" type="presOf" srcId="{3D67D4F7-5680-4E1F-866B-9F428E258F53}" destId="{F7F3A1E7-8235-41CE-B83E-CB4C6A3733B0}" srcOrd="0" destOrd="0" presId="urn:microsoft.com/office/officeart/2005/8/layout/default"/>
    <dgm:cxn modelId="{40BCE8DF-3D5B-4063-A34F-7434BE79FC7D}" type="presOf" srcId="{B47457A3-77D6-49BB-BA1B-2A609B628874}" destId="{506D24F6-1FBF-4DC5-9D32-86832D331171}" srcOrd="0" destOrd="0" presId="urn:microsoft.com/office/officeart/2005/8/layout/default"/>
    <dgm:cxn modelId="{F0EE24EB-799B-41E3-8D3A-5E9ECC043DCC}" srcId="{3D67D4F7-5680-4E1F-866B-9F428E258F53}" destId="{B47457A3-77D6-49BB-BA1B-2A609B628874}" srcOrd="0" destOrd="0" parTransId="{CF904EBA-8099-4347-8F9D-3557A9C552E2}" sibTransId="{B1B1B386-2496-4F17-B0C6-68DC0B4C87EA}"/>
    <dgm:cxn modelId="{B900F0EE-FC6A-4E04-B140-A255767327FE}" type="presOf" srcId="{2AF209EA-53A3-447C-B1F4-0D66556FFFC2}" destId="{8D8C0A29-D9F1-4B2C-8D9A-4B9BC9BB3B40}" srcOrd="0" destOrd="0" presId="urn:microsoft.com/office/officeart/2005/8/layout/default"/>
    <dgm:cxn modelId="{8271C2BA-9A5B-43B9-8CF1-1EB62D03B0CB}" type="presParOf" srcId="{F7F3A1E7-8235-41CE-B83E-CB4C6A3733B0}" destId="{506D24F6-1FBF-4DC5-9D32-86832D331171}" srcOrd="0" destOrd="0" presId="urn:microsoft.com/office/officeart/2005/8/layout/default"/>
    <dgm:cxn modelId="{4E4A0857-3E20-4C5A-AFCA-45B3A3513B98}" type="presParOf" srcId="{F7F3A1E7-8235-41CE-B83E-CB4C6A3733B0}" destId="{E908CC96-FA67-4FC0-ADD3-C8FCBDEB5F84}" srcOrd="1" destOrd="0" presId="urn:microsoft.com/office/officeart/2005/8/layout/default"/>
    <dgm:cxn modelId="{0F3B0AC8-CBE3-4AE8-8E44-D1B20E70DA32}" type="presParOf" srcId="{F7F3A1E7-8235-41CE-B83E-CB4C6A3733B0}" destId="{8D8C0A29-D9F1-4B2C-8D9A-4B9BC9BB3B40}"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7F71C8-1B6F-4A27-A92E-09E1F9402B1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D9D7504-A634-462F-9C8C-90AC7D709610}">
      <dgm:prSet/>
      <dgm:spPr>
        <a:xfrm>
          <a:off x="0" y="6391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Reduce Number of Threads for the Round Trip</a:t>
          </a:r>
        </a:p>
      </dgm:t>
    </dgm:pt>
    <dgm:pt modelId="{CF220C2D-D38F-4874-BEC2-F1AB12524888}" type="parTrans" cxnId="{84DCD268-5E8A-48EF-A1FC-C834448A06C1}">
      <dgm:prSet/>
      <dgm:spPr/>
      <dgm:t>
        <a:bodyPr/>
        <a:lstStyle/>
        <a:p>
          <a:endParaRPr lang="en-US"/>
        </a:p>
      </dgm:t>
    </dgm:pt>
    <dgm:pt modelId="{023AB325-9096-4FD4-B85F-049520E9CBF5}" type="sibTrans" cxnId="{84DCD268-5E8A-48EF-A1FC-C834448A06C1}">
      <dgm:prSet/>
      <dgm:spPr/>
      <dgm:t>
        <a:bodyPr/>
        <a:lstStyle/>
        <a:p>
          <a:endParaRPr lang="en-US"/>
        </a:p>
      </dgm:t>
    </dgm:pt>
    <dgm:pt modelId="{A35C8FE6-7C10-4D36-B041-3BF59B8320D6}">
      <dgm:prSet/>
      <dgm:spPr>
        <a:xfrm>
          <a:off x="0" y="733157"/>
          <a:ext cx="10972800" cy="430560"/>
        </a:xfrm>
        <a:prstGeom prst="rect">
          <a:avLst/>
        </a:prstGeom>
        <a:noFill/>
        <a:ln>
          <a:noFill/>
        </a:ln>
        <a:effectLst/>
      </dgm:spPr>
      <dgm:t>
        <a:bodyPr/>
        <a:lstStyle/>
        <a:p>
          <a:pPr>
            <a:buChar char="•"/>
          </a:pPr>
          <a:r>
            <a:rPr lang="en-US" dirty="0">
              <a:solidFill>
                <a:srgbClr val="505050">
                  <a:hueOff val="0"/>
                  <a:satOff val="0"/>
                  <a:lumOff val="0"/>
                  <a:alphaOff val="0"/>
                </a:srgbClr>
              </a:solidFill>
              <a:latin typeface="Segoe UI"/>
              <a:ea typeface="+mn-ea"/>
              <a:cs typeface="+mn-cs"/>
            </a:rPr>
            <a:t>15 worker thread context switches down to 8 (10 with encryption)</a:t>
          </a:r>
        </a:p>
      </dgm:t>
    </dgm:pt>
    <dgm:pt modelId="{8BBAADE2-C6B0-484B-9EF9-42580312318F}" type="parTrans" cxnId="{598AFFE0-D394-40AA-A9AD-78DB7F6902B5}">
      <dgm:prSet/>
      <dgm:spPr/>
      <dgm:t>
        <a:bodyPr/>
        <a:lstStyle/>
        <a:p>
          <a:endParaRPr lang="en-US"/>
        </a:p>
      </dgm:t>
    </dgm:pt>
    <dgm:pt modelId="{45E0715B-D1C8-445B-961C-2EE8374860F7}" type="sibTrans" cxnId="{598AFFE0-D394-40AA-A9AD-78DB7F6902B5}">
      <dgm:prSet/>
      <dgm:spPr/>
      <dgm:t>
        <a:bodyPr/>
        <a:lstStyle/>
        <a:p>
          <a:endParaRPr lang="en-US"/>
        </a:p>
      </dgm:t>
    </dgm:pt>
    <dgm:pt modelId="{EDC20282-CC91-462A-BDDD-930470FC83AB}">
      <dgm:prSet/>
      <dgm:spPr>
        <a:xfrm>
          <a:off x="0" y="116371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Improved Communication Path</a:t>
          </a:r>
        </a:p>
      </dgm:t>
    </dgm:pt>
    <dgm:pt modelId="{7F60A944-E4CC-4BBB-A92B-97292D2B8223}" type="parTrans" cxnId="{3069D6FD-BACD-4F79-825E-1917029F4CC6}">
      <dgm:prSet/>
      <dgm:spPr/>
      <dgm:t>
        <a:bodyPr/>
        <a:lstStyle/>
        <a:p>
          <a:endParaRPr lang="en-US"/>
        </a:p>
      </dgm:t>
    </dgm:pt>
    <dgm:pt modelId="{91E0A5D4-61C4-42DF-AB90-AE54DF4BC327}" type="sibTrans" cxnId="{3069D6FD-BACD-4F79-825E-1917029F4CC6}">
      <dgm:prSet/>
      <dgm:spPr/>
      <dgm:t>
        <a:bodyPr/>
        <a:lstStyle/>
        <a:p>
          <a:endParaRPr lang="en-US"/>
        </a:p>
      </dgm:t>
    </dgm:pt>
    <dgm:pt modelId="{AF98BF95-56AC-43C5-85C1-9CB8B7A34983}">
      <dgm:prSet/>
      <dgm:spPr>
        <a:xfrm>
          <a:off x="0" y="1832957"/>
          <a:ext cx="10972800" cy="1130220"/>
        </a:xfrm>
        <a:prstGeom prst="rect">
          <a:avLst/>
        </a:prstGeom>
        <a:noFill/>
        <a:ln>
          <a:noFill/>
        </a:ln>
        <a:effectLst/>
      </dgm:spPr>
      <dgm:t>
        <a:bodyPr/>
        <a:lstStyle/>
        <a:p>
          <a:pPr>
            <a:buChar char="•"/>
          </a:pPr>
          <a:r>
            <a:rPr lang="en-US" dirty="0">
              <a:solidFill>
                <a:srgbClr val="505050">
                  <a:hueOff val="0"/>
                  <a:satOff val="0"/>
                  <a:lumOff val="0"/>
                  <a:alphaOff val="0"/>
                </a:srgbClr>
              </a:solidFill>
              <a:latin typeface="Segoe UI"/>
              <a:ea typeface="+mn-ea"/>
              <a:cs typeface="+mn-cs"/>
            </a:rPr>
            <a:t>LogWriter can directly submit async network I/O</a:t>
          </a:r>
        </a:p>
      </dgm:t>
    </dgm:pt>
    <dgm:pt modelId="{FEC58FB8-7F0E-416B-9167-74549D0E4508}" type="parTrans" cxnId="{ECDF67D2-EBA2-46F5-9096-2A793305A3F7}">
      <dgm:prSet/>
      <dgm:spPr/>
      <dgm:t>
        <a:bodyPr/>
        <a:lstStyle/>
        <a:p>
          <a:endParaRPr lang="en-US"/>
        </a:p>
      </dgm:t>
    </dgm:pt>
    <dgm:pt modelId="{0C504CED-A8E6-4F93-B280-D00D63419469}" type="sibTrans" cxnId="{ECDF67D2-EBA2-46F5-9096-2A793305A3F7}">
      <dgm:prSet/>
      <dgm:spPr/>
      <dgm:t>
        <a:bodyPr/>
        <a:lstStyle/>
        <a:p>
          <a:endParaRPr lang="en-US"/>
        </a:p>
      </dgm:t>
    </dgm:pt>
    <dgm:pt modelId="{1B19C8E4-F915-425F-A9E2-45513DAAF389}">
      <dgm:prSet/>
      <dgm:spPr>
        <a:xfrm>
          <a:off x="0" y="1832957"/>
          <a:ext cx="10972800" cy="1130220"/>
        </a:xfrm>
        <a:prstGeom prst="rect">
          <a:avLst/>
        </a:prstGeom>
        <a:noFill/>
        <a:ln>
          <a:noFill/>
        </a:ln>
        <a:effectLst/>
      </dgm:spPr>
      <dgm:t>
        <a:bodyPr/>
        <a:lstStyle/>
        <a:p>
          <a:pPr>
            <a:buChar char="•"/>
          </a:pPr>
          <a:r>
            <a:rPr lang="en-US" dirty="0">
              <a:solidFill>
                <a:srgbClr val="505050">
                  <a:hueOff val="0"/>
                  <a:satOff val="0"/>
                  <a:lumOff val="0"/>
                  <a:alphaOff val="0"/>
                </a:srgbClr>
              </a:solidFill>
              <a:latin typeface="Segoe UI"/>
              <a:ea typeface="+mn-ea"/>
              <a:cs typeface="+mn-cs"/>
            </a:rPr>
            <a:t>Pool of communication workers on hidden schedulers (send and receive)</a:t>
          </a:r>
        </a:p>
      </dgm:t>
    </dgm:pt>
    <dgm:pt modelId="{F4DEB29B-49BE-46E5-B648-5432215C0CB6}" type="parTrans" cxnId="{35B5C90E-2E03-4DE8-8AB1-341513B4ED99}">
      <dgm:prSet/>
      <dgm:spPr/>
      <dgm:t>
        <a:bodyPr/>
        <a:lstStyle/>
        <a:p>
          <a:endParaRPr lang="en-US"/>
        </a:p>
      </dgm:t>
    </dgm:pt>
    <dgm:pt modelId="{EE2D0646-BA76-4394-95CD-C939D296290A}" type="sibTrans" cxnId="{35B5C90E-2E03-4DE8-8AB1-341513B4ED99}">
      <dgm:prSet/>
      <dgm:spPr/>
      <dgm:t>
        <a:bodyPr/>
        <a:lstStyle/>
        <a:p>
          <a:endParaRPr lang="en-US"/>
        </a:p>
      </dgm:t>
    </dgm:pt>
    <dgm:pt modelId="{F1765988-5518-48A4-8FD4-77451E23486E}">
      <dgm:prSet/>
      <dgm:spPr>
        <a:xfrm>
          <a:off x="0" y="1832957"/>
          <a:ext cx="10972800" cy="1130220"/>
        </a:xfrm>
        <a:prstGeom prst="rect">
          <a:avLst/>
        </a:prstGeom>
        <a:noFill/>
        <a:ln>
          <a:noFill/>
        </a:ln>
        <a:effectLst/>
      </dgm:spPr>
      <dgm:t>
        <a:bodyPr/>
        <a:lstStyle/>
        <a:p>
          <a:pPr>
            <a:buChar char="•"/>
          </a:pPr>
          <a:r>
            <a:rPr lang="en-US" dirty="0">
              <a:solidFill>
                <a:srgbClr val="505050">
                  <a:hueOff val="0"/>
                  <a:satOff val="0"/>
                  <a:lumOff val="0"/>
                  <a:alphaOff val="0"/>
                </a:srgbClr>
              </a:solidFill>
              <a:latin typeface="Segoe UI"/>
              <a:ea typeface="+mn-ea"/>
              <a:cs typeface="+mn-cs"/>
            </a:rPr>
            <a:t>Stream log blocks in parallel</a:t>
          </a:r>
        </a:p>
      </dgm:t>
    </dgm:pt>
    <dgm:pt modelId="{4749C9DE-596E-4A6D-B716-94DB909F0707}" type="parTrans" cxnId="{7F7CCDE2-740F-4D07-82BC-869D5FDEE5DD}">
      <dgm:prSet/>
      <dgm:spPr/>
      <dgm:t>
        <a:bodyPr/>
        <a:lstStyle/>
        <a:p>
          <a:endParaRPr lang="en-US"/>
        </a:p>
      </dgm:t>
    </dgm:pt>
    <dgm:pt modelId="{67D2E86C-137E-486F-A341-DB0BE55D2C95}" type="sibTrans" cxnId="{7F7CCDE2-740F-4D07-82BC-869D5FDEE5DD}">
      <dgm:prSet/>
      <dgm:spPr/>
      <dgm:t>
        <a:bodyPr/>
        <a:lstStyle/>
        <a:p>
          <a:endParaRPr lang="en-US"/>
        </a:p>
      </dgm:t>
    </dgm:pt>
    <dgm:pt modelId="{30138484-AC4A-4ED8-AD68-7DA2F0A2EF8A}">
      <dgm:prSet/>
      <dgm:spPr>
        <a:xfrm>
          <a:off x="0" y="296317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Multiple Log Writers on Primary and Secondary</a:t>
          </a:r>
        </a:p>
      </dgm:t>
    </dgm:pt>
    <dgm:pt modelId="{96A7EE9B-CB63-4CBB-AF26-3AC2822C0F22}" type="parTrans" cxnId="{D5E31E2A-F579-4B1C-B887-E069E650D50B}">
      <dgm:prSet/>
      <dgm:spPr/>
      <dgm:t>
        <a:bodyPr/>
        <a:lstStyle/>
        <a:p>
          <a:endParaRPr lang="en-US"/>
        </a:p>
      </dgm:t>
    </dgm:pt>
    <dgm:pt modelId="{DAA3FCB0-065F-4839-8DC9-D54947F16BBD}" type="sibTrans" cxnId="{D5E31E2A-F579-4B1C-B887-E069E650D50B}">
      <dgm:prSet/>
      <dgm:spPr/>
      <dgm:t>
        <a:bodyPr/>
        <a:lstStyle/>
        <a:p>
          <a:endParaRPr lang="en-US"/>
        </a:p>
      </dgm:t>
    </dgm:pt>
    <dgm:pt modelId="{8F8BCDFA-F550-452F-A3C4-B37453F4E927}">
      <dgm:prSet/>
      <dgm:spPr>
        <a:xfrm>
          <a:off x="0" y="3707298"/>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Parallel Log Redo</a:t>
          </a:r>
        </a:p>
      </dgm:t>
    </dgm:pt>
    <dgm:pt modelId="{34A2D836-CD7B-42F4-B06E-A2BBD3F35EB0}" type="parTrans" cxnId="{E304C4D7-B8C4-43CE-B9AD-8160980BFBF4}">
      <dgm:prSet/>
      <dgm:spPr/>
      <dgm:t>
        <a:bodyPr/>
        <a:lstStyle/>
        <a:p>
          <a:endParaRPr lang="en-US"/>
        </a:p>
      </dgm:t>
    </dgm:pt>
    <dgm:pt modelId="{36DBD1C4-1E1D-4AFC-9924-CB1E32F112A2}" type="sibTrans" cxnId="{E304C4D7-B8C4-43CE-B9AD-8160980BFBF4}">
      <dgm:prSet/>
      <dgm:spPr/>
      <dgm:t>
        <a:bodyPr/>
        <a:lstStyle/>
        <a:p>
          <a:endParaRPr lang="en-US"/>
        </a:p>
      </dgm:t>
    </dgm:pt>
    <dgm:pt modelId="{41D7F4FA-8493-4208-B206-90B117A1BC79}">
      <dgm:prSet/>
      <dgm:spPr>
        <a:xfrm>
          <a:off x="0" y="4451418"/>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a:ea typeface="+mn-ea"/>
              <a:cs typeface="+mn-cs"/>
            </a:rPr>
            <a:t>Reduced Spinlock Contention and Code Efficiencies</a:t>
          </a:r>
        </a:p>
      </dgm:t>
    </dgm:pt>
    <dgm:pt modelId="{83331D3F-7FD7-4FC3-AADF-71D86F6869A7}" type="parTrans" cxnId="{D039435A-203C-4EB5-8EAA-F7662DF8A8EB}">
      <dgm:prSet/>
      <dgm:spPr/>
      <dgm:t>
        <a:bodyPr/>
        <a:lstStyle/>
        <a:p>
          <a:endParaRPr lang="en-US"/>
        </a:p>
      </dgm:t>
    </dgm:pt>
    <dgm:pt modelId="{20B1900E-12B6-45A3-93D8-CBDF419422CE}" type="sibTrans" cxnId="{D039435A-203C-4EB5-8EAA-F7662DF8A8EB}">
      <dgm:prSet/>
      <dgm:spPr/>
      <dgm:t>
        <a:bodyPr/>
        <a:lstStyle/>
        <a:p>
          <a:endParaRPr lang="en-US"/>
        </a:p>
      </dgm:t>
    </dgm:pt>
    <dgm:pt modelId="{46349FB1-7FD4-44EF-BB21-C3CE02948CDE}" type="pres">
      <dgm:prSet presAssocID="{2E7F71C8-1B6F-4A27-A92E-09E1F9402B13}" presName="linear" presStyleCnt="0">
        <dgm:presLayoutVars>
          <dgm:animLvl val="lvl"/>
          <dgm:resizeHandles val="exact"/>
        </dgm:presLayoutVars>
      </dgm:prSet>
      <dgm:spPr/>
    </dgm:pt>
    <dgm:pt modelId="{494801F7-F7D2-42D6-ADBF-547DFBBDBA99}" type="pres">
      <dgm:prSet presAssocID="{BD9D7504-A634-462F-9C8C-90AC7D709610}" presName="parentText" presStyleLbl="node1" presStyleIdx="0" presStyleCnt="5">
        <dgm:presLayoutVars>
          <dgm:chMax val="0"/>
          <dgm:bulletEnabled val="1"/>
        </dgm:presLayoutVars>
      </dgm:prSet>
      <dgm:spPr/>
    </dgm:pt>
    <dgm:pt modelId="{1A0DDD70-3BD4-4FF9-B1C6-0309079C33DB}" type="pres">
      <dgm:prSet presAssocID="{BD9D7504-A634-462F-9C8C-90AC7D709610}" presName="childText" presStyleLbl="revTx" presStyleIdx="0" presStyleCnt="2">
        <dgm:presLayoutVars>
          <dgm:bulletEnabled val="1"/>
        </dgm:presLayoutVars>
      </dgm:prSet>
      <dgm:spPr/>
    </dgm:pt>
    <dgm:pt modelId="{502DA6A7-2552-4C39-9A08-C0AE21635A79}" type="pres">
      <dgm:prSet presAssocID="{EDC20282-CC91-462A-BDDD-930470FC83AB}" presName="parentText" presStyleLbl="node1" presStyleIdx="1" presStyleCnt="5">
        <dgm:presLayoutVars>
          <dgm:chMax val="0"/>
          <dgm:bulletEnabled val="1"/>
        </dgm:presLayoutVars>
      </dgm:prSet>
      <dgm:spPr/>
    </dgm:pt>
    <dgm:pt modelId="{3D3EC8CF-C359-4036-8A42-072F2E34DB97}" type="pres">
      <dgm:prSet presAssocID="{EDC20282-CC91-462A-BDDD-930470FC83AB}" presName="childText" presStyleLbl="revTx" presStyleIdx="1" presStyleCnt="2">
        <dgm:presLayoutVars>
          <dgm:bulletEnabled val="1"/>
        </dgm:presLayoutVars>
      </dgm:prSet>
      <dgm:spPr/>
    </dgm:pt>
    <dgm:pt modelId="{27C6879F-EF7D-4868-A855-CB1E9EC739A5}" type="pres">
      <dgm:prSet presAssocID="{30138484-AC4A-4ED8-AD68-7DA2F0A2EF8A}" presName="parentText" presStyleLbl="node1" presStyleIdx="2" presStyleCnt="5">
        <dgm:presLayoutVars>
          <dgm:chMax val="0"/>
          <dgm:bulletEnabled val="1"/>
        </dgm:presLayoutVars>
      </dgm:prSet>
      <dgm:spPr/>
    </dgm:pt>
    <dgm:pt modelId="{B5CF0226-0E21-4C8C-B940-41582A2E3B67}" type="pres">
      <dgm:prSet presAssocID="{DAA3FCB0-065F-4839-8DC9-D54947F16BBD}" presName="spacer" presStyleCnt="0"/>
      <dgm:spPr/>
    </dgm:pt>
    <dgm:pt modelId="{D2768A84-8A3D-4641-894B-A658179AF3E2}" type="pres">
      <dgm:prSet presAssocID="{8F8BCDFA-F550-452F-A3C4-B37453F4E927}" presName="parentText" presStyleLbl="node1" presStyleIdx="3" presStyleCnt="5">
        <dgm:presLayoutVars>
          <dgm:chMax val="0"/>
          <dgm:bulletEnabled val="1"/>
        </dgm:presLayoutVars>
      </dgm:prSet>
      <dgm:spPr/>
    </dgm:pt>
    <dgm:pt modelId="{E627DFE7-035C-4031-A5CE-3C7ADCCABFBC}" type="pres">
      <dgm:prSet presAssocID="{36DBD1C4-1E1D-4AFC-9924-CB1E32F112A2}" presName="spacer" presStyleCnt="0"/>
      <dgm:spPr/>
    </dgm:pt>
    <dgm:pt modelId="{81B61C3F-785F-4593-B92D-AB189C0D4591}" type="pres">
      <dgm:prSet presAssocID="{41D7F4FA-8493-4208-B206-90B117A1BC79}" presName="parentText" presStyleLbl="node1" presStyleIdx="4" presStyleCnt="5">
        <dgm:presLayoutVars>
          <dgm:chMax val="0"/>
          <dgm:bulletEnabled val="1"/>
        </dgm:presLayoutVars>
      </dgm:prSet>
      <dgm:spPr/>
    </dgm:pt>
  </dgm:ptLst>
  <dgm:cxnLst>
    <dgm:cxn modelId="{35B5C90E-2E03-4DE8-8AB1-341513B4ED99}" srcId="{EDC20282-CC91-462A-BDDD-930470FC83AB}" destId="{1B19C8E4-F915-425F-A9E2-45513DAAF389}" srcOrd="1" destOrd="0" parTransId="{F4DEB29B-49BE-46E5-B648-5432215C0CB6}" sibTransId="{EE2D0646-BA76-4394-95CD-C939D296290A}"/>
    <dgm:cxn modelId="{D4B0C01C-458C-476B-B945-A0EC70FD651C}" type="presOf" srcId="{30138484-AC4A-4ED8-AD68-7DA2F0A2EF8A}" destId="{27C6879F-EF7D-4868-A855-CB1E9EC739A5}" srcOrd="0" destOrd="0" presId="urn:microsoft.com/office/officeart/2005/8/layout/vList2"/>
    <dgm:cxn modelId="{D5E31E2A-F579-4B1C-B887-E069E650D50B}" srcId="{2E7F71C8-1B6F-4A27-A92E-09E1F9402B13}" destId="{30138484-AC4A-4ED8-AD68-7DA2F0A2EF8A}" srcOrd="2" destOrd="0" parTransId="{96A7EE9B-CB63-4CBB-AF26-3AC2822C0F22}" sibTransId="{DAA3FCB0-065F-4839-8DC9-D54947F16BBD}"/>
    <dgm:cxn modelId="{84DCD268-5E8A-48EF-A1FC-C834448A06C1}" srcId="{2E7F71C8-1B6F-4A27-A92E-09E1F9402B13}" destId="{BD9D7504-A634-462F-9C8C-90AC7D709610}" srcOrd="0" destOrd="0" parTransId="{CF220C2D-D38F-4874-BEC2-F1AB12524888}" sibTransId="{023AB325-9096-4FD4-B85F-049520E9CBF5}"/>
    <dgm:cxn modelId="{B2FE2B53-999B-4A59-A2C9-4274C5BDF6C8}" type="presOf" srcId="{2E7F71C8-1B6F-4A27-A92E-09E1F9402B13}" destId="{46349FB1-7FD4-44EF-BB21-C3CE02948CDE}" srcOrd="0" destOrd="0" presId="urn:microsoft.com/office/officeart/2005/8/layout/vList2"/>
    <dgm:cxn modelId="{D039435A-203C-4EB5-8EAA-F7662DF8A8EB}" srcId="{2E7F71C8-1B6F-4A27-A92E-09E1F9402B13}" destId="{41D7F4FA-8493-4208-B206-90B117A1BC79}" srcOrd="4" destOrd="0" parTransId="{83331D3F-7FD7-4FC3-AADF-71D86F6869A7}" sibTransId="{20B1900E-12B6-45A3-93D8-CBDF419422CE}"/>
    <dgm:cxn modelId="{AB80188C-5009-40A9-B007-5C70139744CD}" type="presOf" srcId="{8F8BCDFA-F550-452F-A3C4-B37453F4E927}" destId="{D2768A84-8A3D-4641-894B-A658179AF3E2}" srcOrd="0" destOrd="0" presId="urn:microsoft.com/office/officeart/2005/8/layout/vList2"/>
    <dgm:cxn modelId="{D3CDD993-3958-494D-B807-EAD7EC4AA34D}" type="presOf" srcId="{AF98BF95-56AC-43C5-85C1-9CB8B7A34983}" destId="{3D3EC8CF-C359-4036-8A42-072F2E34DB97}" srcOrd="0" destOrd="0" presId="urn:microsoft.com/office/officeart/2005/8/layout/vList2"/>
    <dgm:cxn modelId="{82AE1A97-174A-429F-9AA2-63CF577B5E4D}" type="presOf" srcId="{41D7F4FA-8493-4208-B206-90B117A1BC79}" destId="{81B61C3F-785F-4593-B92D-AB189C0D4591}" srcOrd="0" destOrd="0" presId="urn:microsoft.com/office/officeart/2005/8/layout/vList2"/>
    <dgm:cxn modelId="{91EEF3C0-81C9-451A-9F6B-4B9EF99835D7}" type="presOf" srcId="{F1765988-5518-48A4-8FD4-77451E23486E}" destId="{3D3EC8CF-C359-4036-8A42-072F2E34DB97}" srcOrd="0" destOrd="2" presId="urn:microsoft.com/office/officeart/2005/8/layout/vList2"/>
    <dgm:cxn modelId="{ECDF67D2-EBA2-46F5-9096-2A793305A3F7}" srcId="{EDC20282-CC91-462A-BDDD-930470FC83AB}" destId="{AF98BF95-56AC-43C5-85C1-9CB8B7A34983}" srcOrd="0" destOrd="0" parTransId="{FEC58FB8-7F0E-416B-9167-74549D0E4508}" sibTransId="{0C504CED-A8E6-4F93-B280-D00D63419469}"/>
    <dgm:cxn modelId="{E304C4D7-B8C4-43CE-B9AD-8160980BFBF4}" srcId="{2E7F71C8-1B6F-4A27-A92E-09E1F9402B13}" destId="{8F8BCDFA-F550-452F-A3C4-B37453F4E927}" srcOrd="3" destOrd="0" parTransId="{34A2D836-CD7B-42F4-B06E-A2BBD3F35EB0}" sibTransId="{36DBD1C4-1E1D-4AFC-9924-CB1E32F112A2}"/>
    <dgm:cxn modelId="{2921C8DC-1A8F-4CB2-926E-93D960F39613}" type="presOf" srcId="{BD9D7504-A634-462F-9C8C-90AC7D709610}" destId="{494801F7-F7D2-42D6-ADBF-547DFBBDBA99}" srcOrd="0" destOrd="0" presId="urn:microsoft.com/office/officeart/2005/8/layout/vList2"/>
    <dgm:cxn modelId="{C842E1DE-1380-41D0-BA09-F0007B049B13}" type="presOf" srcId="{A35C8FE6-7C10-4D36-B041-3BF59B8320D6}" destId="{1A0DDD70-3BD4-4FF9-B1C6-0309079C33DB}" srcOrd="0" destOrd="0" presId="urn:microsoft.com/office/officeart/2005/8/layout/vList2"/>
    <dgm:cxn modelId="{598AFFE0-D394-40AA-A9AD-78DB7F6902B5}" srcId="{BD9D7504-A634-462F-9C8C-90AC7D709610}" destId="{A35C8FE6-7C10-4D36-B041-3BF59B8320D6}" srcOrd="0" destOrd="0" parTransId="{8BBAADE2-C6B0-484B-9EF9-42580312318F}" sibTransId="{45E0715B-D1C8-445B-961C-2EE8374860F7}"/>
    <dgm:cxn modelId="{7F7CCDE2-740F-4D07-82BC-869D5FDEE5DD}" srcId="{EDC20282-CC91-462A-BDDD-930470FC83AB}" destId="{F1765988-5518-48A4-8FD4-77451E23486E}" srcOrd="2" destOrd="0" parTransId="{4749C9DE-596E-4A6D-B716-94DB909F0707}" sibTransId="{67D2E86C-137E-486F-A341-DB0BE55D2C95}"/>
    <dgm:cxn modelId="{D262A0E6-70FD-4AB8-BCA0-656A164919DF}" type="presOf" srcId="{EDC20282-CC91-462A-BDDD-930470FC83AB}" destId="{502DA6A7-2552-4C39-9A08-C0AE21635A79}" srcOrd="0" destOrd="0" presId="urn:microsoft.com/office/officeart/2005/8/layout/vList2"/>
    <dgm:cxn modelId="{5D63BBF4-2206-48A2-A380-09F4A33B7A86}" type="presOf" srcId="{1B19C8E4-F915-425F-A9E2-45513DAAF389}" destId="{3D3EC8CF-C359-4036-8A42-072F2E34DB97}" srcOrd="0" destOrd="1" presId="urn:microsoft.com/office/officeart/2005/8/layout/vList2"/>
    <dgm:cxn modelId="{3069D6FD-BACD-4F79-825E-1917029F4CC6}" srcId="{2E7F71C8-1B6F-4A27-A92E-09E1F9402B13}" destId="{EDC20282-CC91-462A-BDDD-930470FC83AB}" srcOrd="1" destOrd="0" parTransId="{7F60A944-E4CC-4BBB-A92B-97292D2B8223}" sibTransId="{91E0A5D4-61C4-42DF-AB90-AE54DF4BC327}"/>
    <dgm:cxn modelId="{C8B0F262-87DD-4AEA-8205-B3ABD7158707}" type="presParOf" srcId="{46349FB1-7FD4-44EF-BB21-C3CE02948CDE}" destId="{494801F7-F7D2-42D6-ADBF-547DFBBDBA99}" srcOrd="0" destOrd="0" presId="urn:microsoft.com/office/officeart/2005/8/layout/vList2"/>
    <dgm:cxn modelId="{E85F0CEA-0FCE-45B6-885A-7A29850A1B8D}" type="presParOf" srcId="{46349FB1-7FD4-44EF-BB21-C3CE02948CDE}" destId="{1A0DDD70-3BD4-4FF9-B1C6-0309079C33DB}" srcOrd="1" destOrd="0" presId="urn:microsoft.com/office/officeart/2005/8/layout/vList2"/>
    <dgm:cxn modelId="{F20B6603-2E85-409F-9779-D9664BA0B080}" type="presParOf" srcId="{46349FB1-7FD4-44EF-BB21-C3CE02948CDE}" destId="{502DA6A7-2552-4C39-9A08-C0AE21635A79}" srcOrd="2" destOrd="0" presId="urn:microsoft.com/office/officeart/2005/8/layout/vList2"/>
    <dgm:cxn modelId="{0B397BD7-18D4-4950-B405-57429A315C45}" type="presParOf" srcId="{46349FB1-7FD4-44EF-BB21-C3CE02948CDE}" destId="{3D3EC8CF-C359-4036-8A42-072F2E34DB97}" srcOrd="3" destOrd="0" presId="urn:microsoft.com/office/officeart/2005/8/layout/vList2"/>
    <dgm:cxn modelId="{52A6EAA1-FBE1-4380-8411-559B12E7E76B}" type="presParOf" srcId="{46349FB1-7FD4-44EF-BB21-C3CE02948CDE}" destId="{27C6879F-EF7D-4868-A855-CB1E9EC739A5}" srcOrd="4" destOrd="0" presId="urn:microsoft.com/office/officeart/2005/8/layout/vList2"/>
    <dgm:cxn modelId="{8B19F185-E154-4BBB-8C52-B097AECB528B}" type="presParOf" srcId="{46349FB1-7FD4-44EF-BB21-C3CE02948CDE}" destId="{B5CF0226-0E21-4C8C-B940-41582A2E3B67}" srcOrd="5" destOrd="0" presId="urn:microsoft.com/office/officeart/2005/8/layout/vList2"/>
    <dgm:cxn modelId="{AF4BD64A-EDE6-4121-A697-150E725854D5}" type="presParOf" srcId="{46349FB1-7FD4-44EF-BB21-C3CE02948CDE}" destId="{D2768A84-8A3D-4641-894B-A658179AF3E2}" srcOrd="6" destOrd="0" presId="urn:microsoft.com/office/officeart/2005/8/layout/vList2"/>
    <dgm:cxn modelId="{4B4B4D53-CAA8-43F6-BBD7-49CAEA525007}" type="presParOf" srcId="{46349FB1-7FD4-44EF-BB21-C3CE02948CDE}" destId="{E627DFE7-035C-4031-A5CE-3C7ADCCABFBC}" srcOrd="7" destOrd="0" presId="urn:microsoft.com/office/officeart/2005/8/layout/vList2"/>
    <dgm:cxn modelId="{33253965-FD8F-46E8-97BC-BDA0DA6A820D}" type="presParOf" srcId="{46349FB1-7FD4-44EF-BB21-C3CE02948CDE}" destId="{81B61C3F-785F-4593-B92D-AB189C0D459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FEA058-A8E5-4467-97D3-98644D0251B0}"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3EC4E20E-E5C3-41B6-95F2-C3BE6FAF658F}">
      <dgm:prSet/>
      <dgm:spPr/>
      <dgm:t>
        <a:bodyPr/>
        <a:lstStyle/>
        <a:p>
          <a:r>
            <a:rPr lang="en-US" baseline="0" dirty="0"/>
            <a:t>SQL Server 2017</a:t>
          </a:r>
          <a:endParaRPr lang="en-US" dirty="0"/>
        </a:p>
      </dgm:t>
    </dgm:pt>
    <dgm:pt modelId="{09E4165B-8C49-414C-BCCF-D8975E7EA619}" type="parTrans" cxnId="{11C8D9FE-D387-4B9E-B97E-2D30B0A7C30F}">
      <dgm:prSet/>
      <dgm:spPr/>
      <dgm:t>
        <a:bodyPr/>
        <a:lstStyle/>
        <a:p>
          <a:endParaRPr lang="en-US"/>
        </a:p>
      </dgm:t>
    </dgm:pt>
    <dgm:pt modelId="{B72339E3-B793-4F60-B073-38A6B41EF72C}" type="sibTrans" cxnId="{11C8D9FE-D387-4B9E-B97E-2D30B0A7C30F}">
      <dgm:prSet/>
      <dgm:spPr/>
      <dgm:t>
        <a:bodyPr/>
        <a:lstStyle/>
        <a:p>
          <a:endParaRPr lang="en-US"/>
        </a:p>
      </dgm:t>
    </dgm:pt>
    <dgm:pt modelId="{68017255-C7F1-45A8-8D46-B6276C20CECC}">
      <dgm:prSet/>
      <dgm:spPr/>
      <dgm:t>
        <a:bodyPr/>
        <a:lstStyle/>
        <a:p>
          <a:r>
            <a:rPr lang="en-US" baseline="0" dirty="0"/>
            <a:t>Automatic Plan Correction</a:t>
          </a:r>
          <a:endParaRPr lang="en-US" dirty="0"/>
        </a:p>
      </dgm:t>
    </dgm:pt>
    <dgm:pt modelId="{47B26B9A-DACB-4268-B306-A749FE766AA1}" type="parTrans" cxnId="{A8CB3FBF-42F7-41C6-B9A0-7337B7295E7E}">
      <dgm:prSet/>
      <dgm:spPr/>
      <dgm:t>
        <a:bodyPr/>
        <a:lstStyle/>
        <a:p>
          <a:endParaRPr lang="en-US"/>
        </a:p>
      </dgm:t>
    </dgm:pt>
    <dgm:pt modelId="{61DCF7F2-6BF2-4879-BEB5-106F7EB4FAD6}" type="sibTrans" cxnId="{A8CB3FBF-42F7-41C6-B9A0-7337B7295E7E}">
      <dgm:prSet/>
      <dgm:spPr/>
      <dgm:t>
        <a:bodyPr/>
        <a:lstStyle/>
        <a:p>
          <a:endParaRPr lang="en-US"/>
        </a:p>
      </dgm:t>
    </dgm:pt>
    <dgm:pt modelId="{2349A888-B1AA-4CF7-9987-315FFCC0FD64}">
      <dgm:prSet/>
      <dgm:spPr/>
      <dgm:t>
        <a:bodyPr/>
        <a:lstStyle/>
        <a:p>
          <a:r>
            <a:rPr lang="en-US" baseline="0" dirty="0"/>
            <a:t>Running faster on SQL Server Linux</a:t>
          </a:r>
          <a:endParaRPr lang="en-US" dirty="0"/>
        </a:p>
      </dgm:t>
    </dgm:pt>
    <dgm:pt modelId="{69C9D082-FE42-416E-BC11-EFB09CF7F70E}" type="parTrans" cxnId="{4CAC3F97-A106-4E54-82A6-1FC9EEB53EA2}">
      <dgm:prSet/>
      <dgm:spPr/>
      <dgm:t>
        <a:bodyPr/>
        <a:lstStyle/>
        <a:p>
          <a:endParaRPr lang="en-US"/>
        </a:p>
      </dgm:t>
    </dgm:pt>
    <dgm:pt modelId="{77EEA649-F0BA-4BD9-8DF5-43C2A4D818EC}" type="sibTrans" cxnId="{4CAC3F97-A106-4E54-82A6-1FC9EEB53EA2}">
      <dgm:prSet/>
      <dgm:spPr/>
      <dgm:t>
        <a:bodyPr/>
        <a:lstStyle/>
        <a:p>
          <a:endParaRPr lang="en-US"/>
        </a:p>
      </dgm:t>
    </dgm:pt>
    <dgm:pt modelId="{D7CD75CC-AC4B-48CF-96DD-ACD41F260991}">
      <dgm:prSet/>
      <dgm:spPr/>
      <dgm:t>
        <a:bodyPr/>
        <a:lstStyle/>
        <a:p>
          <a:r>
            <a:rPr lang="en-US" baseline="0" dirty="0"/>
            <a:t>A faster Indirect Checkpoint</a:t>
          </a:r>
          <a:endParaRPr lang="en-US" dirty="0"/>
        </a:p>
      </dgm:t>
    </dgm:pt>
    <dgm:pt modelId="{FD637965-A00A-42F3-98D6-D2514E54FA7E}" type="parTrans" cxnId="{E6C8914B-BCF1-4999-B2C5-F67006FDA917}">
      <dgm:prSet/>
      <dgm:spPr/>
      <dgm:t>
        <a:bodyPr/>
        <a:lstStyle/>
        <a:p>
          <a:endParaRPr lang="en-US"/>
        </a:p>
      </dgm:t>
    </dgm:pt>
    <dgm:pt modelId="{AEA8F555-A538-48E1-ABA2-BDBD91180964}" type="sibTrans" cxnId="{E6C8914B-BCF1-4999-B2C5-F67006FDA917}">
      <dgm:prSet/>
      <dgm:spPr/>
      <dgm:t>
        <a:bodyPr/>
        <a:lstStyle/>
        <a:p>
          <a:endParaRPr lang="en-US"/>
        </a:p>
      </dgm:t>
    </dgm:pt>
    <dgm:pt modelId="{4E6E4F4D-CBD8-41F8-A651-D997C9AE1CD7}">
      <dgm:prSet/>
      <dgm:spPr/>
      <dgm:t>
        <a:bodyPr/>
        <a:lstStyle/>
        <a:p>
          <a:r>
            <a:rPr lang="en-US" baseline="0" dirty="0"/>
            <a:t>Adaptive Query Processing</a:t>
          </a:r>
          <a:endParaRPr lang="en-US" dirty="0"/>
        </a:p>
      </dgm:t>
    </dgm:pt>
    <dgm:pt modelId="{7CC72816-32EF-4C1C-AEDE-0C6E7013C96D}" type="parTrans" cxnId="{68EB491E-F3CF-4964-8E19-EBA38CBE2AAB}">
      <dgm:prSet/>
      <dgm:spPr/>
      <dgm:t>
        <a:bodyPr/>
        <a:lstStyle/>
        <a:p>
          <a:endParaRPr lang="en-US"/>
        </a:p>
      </dgm:t>
    </dgm:pt>
    <dgm:pt modelId="{96BCC2CB-C4FF-4213-9935-5CC856D5161D}" type="sibTrans" cxnId="{68EB491E-F3CF-4964-8E19-EBA38CBE2AAB}">
      <dgm:prSet/>
      <dgm:spPr/>
      <dgm:t>
        <a:bodyPr/>
        <a:lstStyle/>
        <a:p>
          <a:endParaRPr lang="en-US"/>
        </a:p>
      </dgm:t>
    </dgm:pt>
    <dgm:pt modelId="{94C2BCF4-C501-466C-9A0F-9054EFC19CD1}" type="pres">
      <dgm:prSet presAssocID="{ACFEA058-A8E5-4467-97D3-98644D0251B0}" presName="Name0" presStyleCnt="0">
        <dgm:presLayoutVars>
          <dgm:chMax val="1"/>
          <dgm:dir/>
          <dgm:animLvl val="ctr"/>
          <dgm:resizeHandles val="exact"/>
        </dgm:presLayoutVars>
      </dgm:prSet>
      <dgm:spPr/>
    </dgm:pt>
    <dgm:pt modelId="{FA9F35E3-2541-4CB7-87E8-121BB04877B8}" type="pres">
      <dgm:prSet presAssocID="{3EC4E20E-E5C3-41B6-95F2-C3BE6FAF658F}" presName="centerShape" presStyleLbl="node0" presStyleIdx="0" presStyleCnt="1"/>
      <dgm:spPr/>
    </dgm:pt>
    <dgm:pt modelId="{F09413AD-4A3B-493C-AB86-19DDDBA0D5E7}" type="pres">
      <dgm:prSet presAssocID="{4E6E4F4D-CBD8-41F8-A651-D997C9AE1CD7}" presName="node" presStyleLbl="node1" presStyleIdx="0" presStyleCnt="4">
        <dgm:presLayoutVars>
          <dgm:bulletEnabled val="1"/>
        </dgm:presLayoutVars>
      </dgm:prSet>
      <dgm:spPr/>
    </dgm:pt>
    <dgm:pt modelId="{F5EBC222-A15A-4801-9CB5-E33D61A317EC}" type="pres">
      <dgm:prSet presAssocID="{4E6E4F4D-CBD8-41F8-A651-D997C9AE1CD7}" presName="dummy" presStyleCnt="0"/>
      <dgm:spPr/>
    </dgm:pt>
    <dgm:pt modelId="{064260A9-9C08-4B0B-9A72-349577F98E4B}" type="pres">
      <dgm:prSet presAssocID="{96BCC2CB-C4FF-4213-9935-5CC856D5161D}" presName="sibTrans" presStyleLbl="sibTrans2D1" presStyleIdx="0" presStyleCnt="4"/>
      <dgm:spPr/>
    </dgm:pt>
    <dgm:pt modelId="{1819B551-AC8A-4915-A0F4-9B2E319C7A7D}" type="pres">
      <dgm:prSet presAssocID="{68017255-C7F1-45A8-8D46-B6276C20CECC}" presName="node" presStyleLbl="node1" presStyleIdx="1" presStyleCnt="4">
        <dgm:presLayoutVars>
          <dgm:bulletEnabled val="1"/>
        </dgm:presLayoutVars>
      </dgm:prSet>
      <dgm:spPr/>
    </dgm:pt>
    <dgm:pt modelId="{5D2DE950-9361-457A-8133-E1A7789281EE}" type="pres">
      <dgm:prSet presAssocID="{68017255-C7F1-45A8-8D46-B6276C20CECC}" presName="dummy" presStyleCnt="0"/>
      <dgm:spPr/>
    </dgm:pt>
    <dgm:pt modelId="{C2499447-4C59-4B76-95A4-16E9B10B1501}" type="pres">
      <dgm:prSet presAssocID="{61DCF7F2-6BF2-4879-BEB5-106F7EB4FAD6}" presName="sibTrans" presStyleLbl="sibTrans2D1" presStyleIdx="1" presStyleCnt="4"/>
      <dgm:spPr/>
    </dgm:pt>
    <dgm:pt modelId="{3D00428B-4FD4-4A06-892A-72F218C38B05}" type="pres">
      <dgm:prSet presAssocID="{2349A888-B1AA-4CF7-9987-315FFCC0FD64}" presName="node" presStyleLbl="node1" presStyleIdx="2" presStyleCnt="4">
        <dgm:presLayoutVars>
          <dgm:bulletEnabled val="1"/>
        </dgm:presLayoutVars>
      </dgm:prSet>
      <dgm:spPr/>
    </dgm:pt>
    <dgm:pt modelId="{E88F6424-8599-40CA-8F95-16E2976586DB}" type="pres">
      <dgm:prSet presAssocID="{2349A888-B1AA-4CF7-9987-315FFCC0FD64}" presName="dummy" presStyleCnt="0"/>
      <dgm:spPr/>
    </dgm:pt>
    <dgm:pt modelId="{6DB370CF-00DC-4B9B-99FB-70F0EB05A764}" type="pres">
      <dgm:prSet presAssocID="{77EEA649-F0BA-4BD9-8DF5-43C2A4D818EC}" presName="sibTrans" presStyleLbl="sibTrans2D1" presStyleIdx="2" presStyleCnt="4"/>
      <dgm:spPr/>
    </dgm:pt>
    <dgm:pt modelId="{916703B6-CDE2-4FAD-9362-BD7A07711C85}" type="pres">
      <dgm:prSet presAssocID="{D7CD75CC-AC4B-48CF-96DD-ACD41F260991}" presName="node" presStyleLbl="node1" presStyleIdx="3" presStyleCnt="4">
        <dgm:presLayoutVars>
          <dgm:bulletEnabled val="1"/>
        </dgm:presLayoutVars>
      </dgm:prSet>
      <dgm:spPr/>
    </dgm:pt>
    <dgm:pt modelId="{F0015F71-D286-4C9B-9EE2-1FA6881A9BE3}" type="pres">
      <dgm:prSet presAssocID="{D7CD75CC-AC4B-48CF-96DD-ACD41F260991}" presName="dummy" presStyleCnt="0"/>
      <dgm:spPr/>
    </dgm:pt>
    <dgm:pt modelId="{11F42BAC-B8E7-48D9-AAE3-8889722B84D9}" type="pres">
      <dgm:prSet presAssocID="{AEA8F555-A538-48E1-ABA2-BDBD91180964}" presName="sibTrans" presStyleLbl="sibTrans2D1" presStyleIdx="3" presStyleCnt="4"/>
      <dgm:spPr/>
    </dgm:pt>
  </dgm:ptLst>
  <dgm:cxnLst>
    <dgm:cxn modelId="{68EB491E-F3CF-4964-8E19-EBA38CBE2AAB}" srcId="{3EC4E20E-E5C3-41B6-95F2-C3BE6FAF658F}" destId="{4E6E4F4D-CBD8-41F8-A651-D997C9AE1CD7}" srcOrd="0" destOrd="0" parTransId="{7CC72816-32EF-4C1C-AEDE-0C6E7013C96D}" sibTransId="{96BCC2CB-C4FF-4213-9935-5CC856D5161D}"/>
    <dgm:cxn modelId="{2111621F-CD40-4E3E-8DEE-A906031BFB6C}" type="presOf" srcId="{ACFEA058-A8E5-4467-97D3-98644D0251B0}" destId="{94C2BCF4-C501-466C-9A0F-9054EFC19CD1}" srcOrd="0" destOrd="0" presId="urn:microsoft.com/office/officeart/2005/8/layout/radial6"/>
    <dgm:cxn modelId="{3C9CA722-9F60-4373-9DB5-02DE5A78441A}" type="presOf" srcId="{77EEA649-F0BA-4BD9-8DF5-43C2A4D818EC}" destId="{6DB370CF-00DC-4B9B-99FB-70F0EB05A764}" srcOrd="0" destOrd="0" presId="urn:microsoft.com/office/officeart/2005/8/layout/radial6"/>
    <dgm:cxn modelId="{DF35A929-01FB-452F-A69E-FBF153F5DCB1}" type="presOf" srcId="{AEA8F555-A538-48E1-ABA2-BDBD91180964}" destId="{11F42BAC-B8E7-48D9-AAE3-8889722B84D9}" srcOrd="0" destOrd="0" presId="urn:microsoft.com/office/officeart/2005/8/layout/radial6"/>
    <dgm:cxn modelId="{591A8B40-1DA1-4429-8010-D33C2C0FDDFF}" type="presOf" srcId="{61DCF7F2-6BF2-4879-BEB5-106F7EB4FAD6}" destId="{C2499447-4C59-4B76-95A4-16E9B10B1501}" srcOrd="0" destOrd="0" presId="urn:microsoft.com/office/officeart/2005/8/layout/radial6"/>
    <dgm:cxn modelId="{D4E1AB63-857E-47B0-98C6-37EF2E9DF04B}" type="presOf" srcId="{4E6E4F4D-CBD8-41F8-A651-D997C9AE1CD7}" destId="{F09413AD-4A3B-493C-AB86-19DDDBA0D5E7}" srcOrd="0" destOrd="0" presId="urn:microsoft.com/office/officeart/2005/8/layout/radial6"/>
    <dgm:cxn modelId="{A2AB6265-1D97-4EA4-9392-469BE42C522A}" type="presOf" srcId="{2349A888-B1AA-4CF7-9987-315FFCC0FD64}" destId="{3D00428B-4FD4-4A06-892A-72F218C38B05}" srcOrd="0" destOrd="0" presId="urn:microsoft.com/office/officeart/2005/8/layout/radial6"/>
    <dgm:cxn modelId="{E6C8914B-BCF1-4999-B2C5-F67006FDA917}" srcId="{3EC4E20E-E5C3-41B6-95F2-C3BE6FAF658F}" destId="{D7CD75CC-AC4B-48CF-96DD-ACD41F260991}" srcOrd="3" destOrd="0" parTransId="{FD637965-A00A-42F3-98D6-D2514E54FA7E}" sibTransId="{AEA8F555-A538-48E1-ABA2-BDBD91180964}"/>
    <dgm:cxn modelId="{8397D54B-C73A-4351-8779-B84763AB2419}" type="presOf" srcId="{3EC4E20E-E5C3-41B6-95F2-C3BE6FAF658F}" destId="{FA9F35E3-2541-4CB7-87E8-121BB04877B8}" srcOrd="0" destOrd="0" presId="urn:microsoft.com/office/officeart/2005/8/layout/radial6"/>
    <dgm:cxn modelId="{170F187D-F605-424A-9A78-D99599A56BB8}" type="presOf" srcId="{D7CD75CC-AC4B-48CF-96DD-ACD41F260991}" destId="{916703B6-CDE2-4FAD-9362-BD7A07711C85}" srcOrd="0" destOrd="0" presId="urn:microsoft.com/office/officeart/2005/8/layout/radial6"/>
    <dgm:cxn modelId="{4CAC3F97-A106-4E54-82A6-1FC9EEB53EA2}" srcId="{3EC4E20E-E5C3-41B6-95F2-C3BE6FAF658F}" destId="{2349A888-B1AA-4CF7-9987-315FFCC0FD64}" srcOrd="2" destOrd="0" parTransId="{69C9D082-FE42-416E-BC11-EFB09CF7F70E}" sibTransId="{77EEA649-F0BA-4BD9-8DF5-43C2A4D818EC}"/>
    <dgm:cxn modelId="{B050229F-6FA0-447B-BF0E-F084B78E57B5}" type="presOf" srcId="{96BCC2CB-C4FF-4213-9935-5CC856D5161D}" destId="{064260A9-9C08-4B0B-9A72-349577F98E4B}" srcOrd="0" destOrd="0" presId="urn:microsoft.com/office/officeart/2005/8/layout/radial6"/>
    <dgm:cxn modelId="{A8CB3FBF-42F7-41C6-B9A0-7337B7295E7E}" srcId="{3EC4E20E-E5C3-41B6-95F2-C3BE6FAF658F}" destId="{68017255-C7F1-45A8-8D46-B6276C20CECC}" srcOrd="1" destOrd="0" parTransId="{47B26B9A-DACB-4268-B306-A749FE766AA1}" sibTransId="{61DCF7F2-6BF2-4879-BEB5-106F7EB4FAD6}"/>
    <dgm:cxn modelId="{9CC2E1DA-F380-4244-A733-F22D97444DBB}" type="presOf" srcId="{68017255-C7F1-45A8-8D46-B6276C20CECC}" destId="{1819B551-AC8A-4915-A0F4-9B2E319C7A7D}" srcOrd="0" destOrd="0" presId="urn:microsoft.com/office/officeart/2005/8/layout/radial6"/>
    <dgm:cxn modelId="{11C8D9FE-D387-4B9E-B97E-2D30B0A7C30F}" srcId="{ACFEA058-A8E5-4467-97D3-98644D0251B0}" destId="{3EC4E20E-E5C3-41B6-95F2-C3BE6FAF658F}" srcOrd="0" destOrd="0" parTransId="{09E4165B-8C49-414C-BCCF-D8975E7EA619}" sibTransId="{B72339E3-B793-4F60-B073-38A6B41EF72C}"/>
    <dgm:cxn modelId="{EBDBA824-D7FA-4582-A0A5-44D7B81D7026}" type="presParOf" srcId="{94C2BCF4-C501-466C-9A0F-9054EFC19CD1}" destId="{FA9F35E3-2541-4CB7-87E8-121BB04877B8}" srcOrd="0" destOrd="0" presId="urn:microsoft.com/office/officeart/2005/8/layout/radial6"/>
    <dgm:cxn modelId="{CBED720B-D4E0-49BE-A9E4-AC08A2906AA4}" type="presParOf" srcId="{94C2BCF4-C501-466C-9A0F-9054EFC19CD1}" destId="{F09413AD-4A3B-493C-AB86-19DDDBA0D5E7}" srcOrd="1" destOrd="0" presId="urn:microsoft.com/office/officeart/2005/8/layout/radial6"/>
    <dgm:cxn modelId="{614ABE58-8337-466A-983C-B8F325A49AD1}" type="presParOf" srcId="{94C2BCF4-C501-466C-9A0F-9054EFC19CD1}" destId="{F5EBC222-A15A-4801-9CB5-E33D61A317EC}" srcOrd="2" destOrd="0" presId="urn:microsoft.com/office/officeart/2005/8/layout/radial6"/>
    <dgm:cxn modelId="{DA5CF881-A438-4211-B8BE-EC0FAA4438E7}" type="presParOf" srcId="{94C2BCF4-C501-466C-9A0F-9054EFC19CD1}" destId="{064260A9-9C08-4B0B-9A72-349577F98E4B}" srcOrd="3" destOrd="0" presId="urn:microsoft.com/office/officeart/2005/8/layout/radial6"/>
    <dgm:cxn modelId="{90BCB700-247B-4ED7-90B2-6F81C72D0C27}" type="presParOf" srcId="{94C2BCF4-C501-466C-9A0F-9054EFC19CD1}" destId="{1819B551-AC8A-4915-A0F4-9B2E319C7A7D}" srcOrd="4" destOrd="0" presId="urn:microsoft.com/office/officeart/2005/8/layout/radial6"/>
    <dgm:cxn modelId="{940E97A8-17DD-4C0F-9A84-6F80DAA0AADD}" type="presParOf" srcId="{94C2BCF4-C501-466C-9A0F-9054EFC19CD1}" destId="{5D2DE950-9361-457A-8133-E1A7789281EE}" srcOrd="5" destOrd="0" presId="urn:microsoft.com/office/officeart/2005/8/layout/radial6"/>
    <dgm:cxn modelId="{B3AD14CF-47FB-4E9D-A0B0-2908923C49D8}" type="presParOf" srcId="{94C2BCF4-C501-466C-9A0F-9054EFC19CD1}" destId="{C2499447-4C59-4B76-95A4-16E9B10B1501}" srcOrd="6" destOrd="0" presId="urn:microsoft.com/office/officeart/2005/8/layout/radial6"/>
    <dgm:cxn modelId="{EDA59825-D9E3-436E-ACB7-65344064BC7D}" type="presParOf" srcId="{94C2BCF4-C501-466C-9A0F-9054EFC19CD1}" destId="{3D00428B-4FD4-4A06-892A-72F218C38B05}" srcOrd="7" destOrd="0" presId="urn:microsoft.com/office/officeart/2005/8/layout/radial6"/>
    <dgm:cxn modelId="{E9680771-5E7E-4F06-A08C-64687B9085C4}" type="presParOf" srcId="{94C2BCF4-C501-466C-9A0F-9054EFC19CD1}" destId="{E88F6424-8599-40CA-8F95-16E2976586DB}" srcOrd="8" destOrd="0" presId="urn:microsoft.com/office/officeart/2005/8/layout/radial6"/>
    <dgm:cxn modelId="{E57880D2-6969-4C2F-93B5-B90EE0CDCD06}" type="presParOf" srcId="{94C2BCF4-C501-466C-9A0F-9054EFC19CD1}" destId="{6DB370CF-00DC-4B9B-99FB-70F0EB05A764}" srcOrd="9" destOrd="0" presId="urn:microsoft.com/office/officeart/2005/8/layout/radial6"/>
    <dgm:cxn modelId="{1ACE1B02-7AA0-4057-BC34-DD55A900346F}" type="presParOf" srcId="{94C2BCF4-C501-466C-9A0F-9054EFC19CD1}" destId="{916703B6-CDE2-4FAD-9362-BD7A07711C85}" srcOrd="10" destOrd="0" presId="urn:microsoft.com/office/officeart/2005/8/layout/radial6"/>
    <dgm:cxn modelId="{622AFFD3-66F7-4641-BA60-B7EA1D7F1076}" type="presParOf" srcId="{94C2BCF4-C501-466C-9A0F-9054EFC19CD1}" destId="{F0015F71-D286-4C9B-9EE2-1FA6881A9BE3}" srcOrd="11" destOrd="0" presId="urn:microsoft.com/office/officeart/2005/8/layout/radial6"/>
    <dgm:cxn modelId="{92586542-AC7C-4D51-98B7-E4D291B6873E}" type="presParOf" srcId="{94C2BCF4-C501-466C-9A0F-9054EFC19CD1}" destId="{11F42BAC-B8E7-48D9-AAE3-8889722B84D9}"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D45FE1-8351-4424-A00C-B33298A77ACA}" type="doc">
      <dgm:prSet loTypeId="urn:microsoft.com/office/officeart/2005/8/layout/default" loCatId="list" qsTypeId="urn:microsoft.com/office/officeart/2005/8/quickstyle/3d1" qsCatId="3D" csTypeId="urn:microsoft.com/office/officeart/2005/8/colors/accent3_2" csCatId="accent3" phldr="1"/>
      <dgm:spPr/>
      <dgm:t>
        <a:bodyPr/>
        <a:lstStyle/>
        <a:p>
          <a:endParaRPr lang="en-US"/>
        </a:p>
      </dgm:t>
    </dgm:pt>
    <dgm:pt modelId="{618D277B-9E05-4835-9DA0-8C288E5BCC5A}">
      <dgm:prSet phldrT="[Text]"/>
      <dgm:spPr/>
      <dgm:t>
        <a:bodyPr/>
        <a:lstStyle/>
        <a:p>
          <a:r>
            <a:rPr lang="en-US" dirty="0"/>
            <a:t>This is really parallel page allocation</a:t>
          </a:r>
        </a:p>
      </dgm:t>
    </dgm:pt>
    <dgm:pt modelId="{DBBF47F0-EC56-4977-819D-D91F29ED5627}" type="parTrans" cxnId="{F5605BDA-8EBC-4FE8-958C-B7C1595DCEE6}">
      <dgm:prSet/>
      <dgm:spPr/>
      <dgm:t>
        <a:bodyPr/>
        <a:lstStyle/>
        <a:p>
          <a:endParaRPr lang="en-US"/>
        </a:p>
      </dgm:t>
    </dgm:pt>
    <dgm:pt modelId="{41A9DB06-D4BA-4638-B2A7-E3DC79E6D928}" type="sibTrans" cxnId="{F5605BDA-8EBC-4FE8-958C-B7C1595DCEE6}">
      <dgm:prSet/>
      <dgm:spPr/>
      <dgm:t>
        <a:bodyPr/>
        <a:lstStyle/>
        <a:p>
          <a:endParaRPr lang="en-US"/>
        </a:p>
      </dgm:t>
    </dgm:pt>
    <dgm:pt modelId="{3FADAD51-2DFE-49F9-B0A5-B99D74085A70}">
      <dgm:prSet phldrT="[Text]"/>
      <dgm:spPr/>
      <dgm:t>
        <a:bodyPr/>
        <a:lstStyle/>
        <a:p>
          <a:r>
            <a:rPr lang="en-US" dirty="0"/>
            <a:t>Minimally logged. Bulk allocation</a:t>
          </a:r>
        </a:p>
      </dgm:t>
    </dgm:pt>
    <dgm:pt modelId="{7382C595-11CC-4AC7-B191-6A7002BAC7E8}" type="parTrans" cxnId="{74D3503C-0A12-4823-9072-25DE8CC59A33}">
      <dgm:prSet/>
      <dgm:spPr/>
      <dgm:t>
        <a:bodyPr/>
        <a:lstStyle/>
        <a:p>
          <a:endParaRPr lang="en-US"/>
        </a:p>
      </dgm:t>
    </dgm:pt>
    <dgm:pt modelId="{64A62255-D3AA-405F-BD58-E697016E69F4}" type="sibTrans" cxnId="{74D3503C-0A12-4823-9072-25DE8CC59A33}">
      <dgm:prSet/>
      <dgm:spPr/>
      <dgm:t>
        <a:bodyPr/>
        <a:lstStyle/>
        <a:p>
          <a:endParaRPr lang="en-US"/>
        </a:p>
      </dgm:t>
    </dgm:pt>
    <dgm:pt modelId="{1F91507B-FCA5-4588-9BB5-E1D21085BC50}">
      <dgm:prSet phldrT="[Text]"/>
      <dgm:spPr/>
      <dgm:t>
        <a:bodyPr/>
        <a:lstStyle/>
        <a:p>
          <a:r>
            <a:rPr lang="en-US" dirty="0"/>
            <a:t>There is a DOP threshold</a:t>
          </a:r>
        </a:p>
      </dgm:t>
    </dgm:pt>
    <dgm:pt modelId="{A597C287-8189-4D63-B2A5-351346748830}" type="parTrans" cxnId="{77AC0609-3767-4344-883F-7118A9162D33}">
      <dgm:prSet/>
      <dgm:spPr/>
      <dgm:t>
        <a:bodyPr/>
        <a:lstStyle/>
        <a:p>
          <a:endParaRPr lang="en-US"/>
        </a:p>
      </dgm:t>
    </dgm:pt>
    <dgm:pt modelId="{E99521BA-E7E7-483F-A2CD-517F6379D212}" type="sibTrans" cxnId="{77AC0609-3767-4344-883F-7118A9162D33}">
      <dgm:prSet/>
      <dgm:spPr/>
      <dgm:t>
        <a:bodyPr/>
        <a:lstStyle/>
        <a:p>
          <a:endParaRPr lang="en-US"/>
        </a:p>
      </dgm:t>
    </dgm:pt>
    <dgm:pt modelId="{32CE8B92-2193-400C-B044-776C139AFCBE}" type="pres">
      <dgm:prSet presAssocID="{B5D45FE1-8351-4424-A00C-B33298A77ACA}" presName="diagram" presStyleCnt="0">
        <dgm:presLayoutVars>
          <dgm:dir/>
          <dgm:resizeHandles val="exact"/>
        </dgm:presLayoutVars>
      </dgm:prSet>
      <dgm:spPr/>
    </dgm:pt>
    <dgm:pt modelId="{0444774B-36BB-483A-A4B0-A062CFA8741A}" type="pres">
      <dgm:prSet presAssocID="{3FADAD51-2DFE-49F9-B0A5-B99D74085A70}" presName="node" presStyleLbl="node1" presStyleIdx="0" presStyleCnt="3">
        <dgm:presLayoutVars>
          <dgm:bulletEnabled val="1"/>
        </dgm:presLayoutVars>
      </dgm:prSet>
      <dgm:spPr/>
    </dgm:pt>
    <dgm:pt modelId="{97B33F7F-CEE1-4C03-85B7-E09E14652FB0}" type="pres">
      <dgm:prSet presAssocID="{64A62255-D3AA-405F-BD58-E697016E69F4}" presName="sibTrans" presStyleCnt="0"/>
      <dgm:spPr/>
    </dgm:pt>
    <dgm:pt modelId="{78909852-BDE3-4F89-B499-2E3C33D638D5}" type="pres">
      <dgm:prSet presAssocID="{618D277B-9E05-4835-9DA0-8C288E5BCC5A}" presName="node" presStyleLbl="node1" presStyleIdx="1" presStyleCnt="3">
        <dgm:presLayoutVars>
          <dgm:bulletEnabled val="1"/>
        </dgm:presLayoutVars>
      </dgm:prSet>
      <dgm:spPr/>
    </dgm:pt>
    <dgm:pt modelId="{0E361E48-8ADF-4E88-ADF3-B1AEB4E70DF5}" type="pres">
      <dgm:prSet presAssocID="{41A9DB06-D4BA-4638-B2A7-E3DC79E6D928}" presName="sibTrans" presStyleCnt="0"/>
      <dgm:spPr/>
    </dgm:pt>
    <dgm:pt modelId="{1B00D768-3E41-4AEA-8154-159D264811CA}" type="pres">
      <dgm:prSet presAssocID="{1F91507B-FCA5-4588-9BB5-E1D21085BC50}" presName="node" presStyleLbl="node1" presStyleIdx="2" presStyleCnt="3">
        <dgm:presLayoutVars>
          <dgm:bulletEnabled val="1"/>
        </dgm:presLayoutVars>
      </dgm:prSet>
      <dgm:spPr/>
    </dgm:pt>
  </dgm:ptLst>
  <dgm:cxnLst>
    <dgm:cxn modelId="{77AC0609-3767-4344-883F-7118A9162D33}" srcId="{B5D45FE1-8351-4424-A00C-B33298A77ACA}" destId="{1F91507B-FCA5-4588-9BB5-E1D21085BC50}" srcOrd="2" destOrd="0" parTransId="{A597C287-8189-4D63-B2A5-351346748830}" sibTransId="{E99521BA-E7E7-483F-A2CD-517F6379D212}"/>
    <dgm:cxn modelId="{74D3503C-0A12-4823-9072-25DE8CC59A33}" srcId="{B5D45FE1-8351-4424-A00C-B33298A77ACA}" destId="{3FADAD51-2DFE-49F9-B0A5-B99D74085A70}" srcOrd="0" destOrd="0" parTransId="{7382C595-11CC-4AC7-B191-6A7002BAC7E8}" sibTransId="{64A62255-D3AA-405F-BD58-E697016E69F4}"/>
    <dgm:cxn modelId="{8BE24077-5DA0-45BF-A412-F5E5963CB4D6}" type="presOf" srcId="{B5D45FE1-8351-4424-A00C-B33298A77ACA}" destId="{32CE8B92-2193-400C-B044-776C139AFCBE}" srcOrd="0" destOrd="0" presId="urn:microsoft.com/office/officeart/2005/8/layout/default"/>
    <dgm:cxn modelId="{5221768C-DD66-49F1-99E5-C82D326DB234}" type="presOf" srcId="{618D277B-9E05-4835-9DA0-8C288E5BCC5A}" destId="{78909852-BDE3-4F89-B499-2E3C33D638D5}" srcOrd="0" destOrd="0" presId="urn:microsoft.com/office/officeart/2005/8/layout/default"/>
    <dgm:cxn modelId="{837C6F93-9574-4A71-BDD0-7227D070227C}" type="presOf" srcId="{1F91507B-FCA5-4588-9BB5-E1D21085BC50}" destId="{1B00D768-3E41-4AEA-8154-159D264811CA}" srcOrd="0" destOrd="0" presId="urn:microsoft.com/office/officeart/2005/8/layout/default"/>
    <dgm:cxn modelId="{4C7E72D3-5484-47FA-955F-6FE6439DD484}" type="presOf" srcId="{3FADAD51-2DFE-49F9-B0A5-B99D74085A70}" destId="{0444774B-36BB-483A-A4B0-A062CFA8741A}" srcOrd="0" destOrd="0" presId="urn:microsoft.com/office/officeart/2005/8/layout/default"/>
    <dgm:cxn modelId="{F5605BDA-8EBC-4FE8-958C-B7C1595DCEE6}" srcId="{B5D45FE1-8351-4424-A00C-B33298A77ACA}" destId="{618D277B-9E05-4835-9DA0-8C288E5BCC5A}" srcOrd="1" destOrd="0" parTransId="{DBBF47F0-EC56-4977-819D-D91F29ED5627}" sibTransId="{41A9DB06-D4BA-4638-B2A7-E3DC79E6D928}"/>
    <dgm:cxn modelId="{94FC2CB1-7B5A-481D-ADDD-18915E916C78}" type="presParOf" srcId="{32CE8B92-2193-400C-B044-776C139AFCBE}" destId="{0444774B-36BB-483A-A4B0-A062CFA8741A}" srcOrd="0" destOrd="0" presId="urn:microsoft.com/office/officeart/2005/8/layout/default"/>
    <dgm:cxn modelId="{921FCBAE-42C0-439D-8786-EF4B4133BC51}" type="presParOf" srcId="{32CE8B92-2193-400C-B044-776C139AFCBE}" destId="{97B33F7F-CEE1-4C03-85B7-E09E14652FB0}" srcOrd="1" destOrd="0" presId="urn:microsoft.com/office/officeart/2005/8/layout/default"/>
    <dgm:cxn modelId="{AA95C20E-E4DE-4A77-BF90-C643DDA21E4C}" type="presParOf" srcId="{32CE8B92-2193-400C-B044-776C139AFCBE}" destId="{78909852-BDE3-4F89-B499-2E3C33D638D5}" srcOrd="2" destOrd="0" presId="urn:microsoft.com/office/officeart/2005/8/layout/default"/>
    <dgm:cxn modelId="{3F47DF18-DCFE-4201-91D1-E3BA1D08EE9D}" type="presParOf" srcId="{32CE8B92-2193-400C-B044-776C139AFCBE}" destId="{0E361E48-8ADF-4E88-ADF3-B1AEB4E70DF5}" srcOrd="3" destOrd="0" presId="urn:microsoft.com/office/officeart/2005/8/layout/default"/>
    <dgm:cxn modelId="{75C81028-B65A-4352-AE26-AAFECD81EE09}" type="presParOf" srcId="{32CE8B92-2193-400C-B044-776C139AFCBE}" destId="{1B00D768-3E41-4AEA-8154-159D264811CA}" srcOrd="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09482A-BEE9-42E8-B974-BC1AE8D54F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A801E92-5202-45B2-949A-C0D8CB695A40}">
      <dgm:prSet phldrT="[Text]"/>
      <dgm:spPr/>
      <dgm:t>
        <a:bodyPr/>
        <a:lstStyle/>
        <a:p>
          <a:r>
            <a:rPr lang="en-US" dirty="0">
              <a:gradFill>
                <a:gsLst>
                  <a:gs pos="5439">
                    <a:srgbClr val="F8F8F8"/>
                  </a:gs>
                  <a:gs pos="10000">
                    <a:srgbClr val="F8F8F8"/>
                  </a:gs>
                </a:gsLst>
                <a:lin ang="5400000" scaled="0"/>
              </a:gradFill>
            </a:rPr>
            <a:t>Manual and Internal checkpoints use indirect if “enabled”</a:t>
          </a:r>
          <a:endParaRPr lang="en-US" dirty="0"/>
        </a:p>
      </dgm:t>
    </dgm:pt>
    <dgm:pt modelId="{A5AE2E85-7AEA-4188-BD71-C0200C440334}" type="parTrans" cxnId="{A96BB6BA-3353-4F51-B56E-1794ACE65492}">
      <dgm:prSet/>
      <dgm:spPr/>
      <dgm:t>
        <a:bodyPr/>
        <a:lstStyle/>
        <a:p>
          <a:endParaRPr lang="en-US"/>
        </a:p>
      </dgm:t>
    </dgm:pt>
    <dgm:pt modelId="{E2820E0B-8A94-4F33-8CE6-5784A3B33589}" type="sibTrans" cxnId="{A96BB6BA-3353-4F51-B56E-1794ACE65492}">
      <dgm:prSet/>
      <dgm:spPr/>
      <dgm:t>
        <a:bodyPr/>
        <a:lstStyle/>
        <a:p>
          <a:endParaRPr lang="en-US"/>
        </a:p>
      </dgm:t>
    </dgm:pt>
    <dgm:pt modelId="{5417B3C3-E485-4309-A3FD-9E3262ED5451}">
      <dgm:prSet phldrT="[Text]"/>
      <dgm:spPr/>
      <dgm:t>
        <a:bodyPr/>
        <a:lstStyle/>
        <a:p>
          <a:r>
            <a:rPr lang="en-US" dirty="0">
              <a:gradFill>
                <a:gsLst>
                  <a:gs pos="5439">
                    <a:srgbClr val="F8F8F8"/>
                  </a:gs>
                  <a:gs pos="10000">
                    <a:srgbClr val="F8F8F8"/>
                  </a:gs>
                </a:gsLst>
                <a:lin ang="5400000" scaled="0"/>
              </a:gradFill>
            </a:rPr>
            <a:t>Buffer Manager:Background writer pages/sec</a:t>
          </a:r>
        </a:p>
        <a:p>
          <a:r>
            <a:rPr lang="en-US" dirty="0">
              <a:gradFill>
                <a:gsLst>
                  <a:gs pos="5439">
                    <a:srgbClr val="F8F8F8"/>
                  </a:gs>
                  <a:gs pos="10000">
                    <a:srgbClr val="F8F8F8"/>
                  </a:gs>
                </a:gsLst>
                <a:lin ang="5400000" scaled="0"/>
              </a:gradFill>
            </a:rPr>
            <a:t>or trace flag 3504</a:t>
          </a:r>
          <a:endParaRPr lang="en-US" dirty="0"/>
        </a:p>
      </dgm:t>
    </dgm:pt>
    <dgm:pt modelId="{FBCBCCB9-CEC4-4AB0-88FB-D2D71DB822A4}" type="parTrans" cxnId="{500E306C-BDFF-4E2D-8BCC-7ECAA5BFABBA}">
      <dgm:prSet/>
      <dgm:spPr/>
      <dgm:t>
        <a:bodyPr/>
        <a:lstStyle/>
        <a:p>
          <a:endParaRPr lang="en-US"/>
        </a:p>
      </dgm:t>
    </dgm:pt>
    <dgm:pt modelId="{F3EBB7B5-1E0D-454E-B214-27001F870534}" type="sibTrans" cxnId="{500E306C-BDFF-4E2D-8BCC-7ECAA5BFABBA}">
      <dgm:prSet/>
      <dgm:spPr/>
      <dgm:t>
        <a:bodyPr/>
        <a:lstStyle/>
        <a:p>
          <a:endParaRPr lang="en-US"/>
        </a:p>
      </dgm:t>
    </dgm:pt>
    <dgm:pt modelId="{298CE577-02DC-482C-AD7D-FF238482DD2A}">
      <dgm:prSet phldrT="[Text]"/>
      <dgm:spPr/>
      <dgm:t>
        <a:bodyPr/>
        <a:lstStyle/>
        <a:p>
          <a:r>
            <a:rPr lang="en-US" dirty="0"/>
            <a:t>Target based on page I/O telemetry</a:t>
          </a:r>
        </a:p>
      </dgm:t>
    </dgm:pt>
    <dgm:pt modelId="{6CED72A8-C9F4-45A3-8824-D5A847650E57}" type="parTrans" cxnId="{77CFE29A-5140-4226-8EFC-7DD6AD19E0E6}">
      <dgm:prSet/>
      <dgm:spPr/>
      <dgm:t>
        <a:bodyPr/>
        <a:lstStyle/>
        <a:p>
          <a:endParaRPr lang="en-US"/>
        </a:p>
      </dgm:t>
    </dgm:pt>
    <dgm:pt modelId="{8A6C83C5-EDE7-45D1-A2E7-D441D3C7BA7B}" type="sibTrans" cxnId="{77CFE29A-5140-4226-8EFC-7DD6AD19E0E6}">
      <dgm:prSet/>
      <dgm:spPr/>
      <dgm:t>
        <a:bodyPr/>
        <a:lstStyle/>
        <a:p>
          <a:endParaRPr lang="en-US"/>
        </a:p>
      </dgm:t>
    </dgm:pt>
    <dgm:pt modelId="{F90EC0B5-D3CB-4E53-97B4-C84327ECCA59}" type="pres">
      <dgm:prSet presAssocID="{1609482A-BEE9-42E8-B974-BC1AE8D54F94}" presName="diagram" presStyleCnt="0">
        <dgm:presLayoutVars>
          <dgm:dir/>
          <dgm:resizeHandles val="exact"/>
        </dgm:presLayoutVars>
      </dgm:prSet>
      <dgm:spPr/>
    </dgm:pt>
    <dgm:pt modelId="{C527DB9C-DADE-48CB-9D28-36FB2A27201A}" type="pres">
      <dgm:prSet presAssocID="{DA801E92-5202-45B2-949A-C0D8CB695A40}" presName="node" presStyleLbl="node1" presStyleIdx="0" presStyleCnt="3">
        <dgm:presLayoutVars>
          <dgm:bulletEnabled val="1"/>
        </dgm:presLayoutVars>
      </dgm:prSet>
      <dgm:spPr/>
    </dgm:pt>
    <dgm:pt modelId="{386B39B2-344C-4480-BBF5-8328EC601B5C}" type="pres">
      <dgm:prSet presAssocID="{E2820E0B-8A94-4F33-8CE6-5784A3B33589}" presName="sibTrans" presStyleCnt="0"/>
      <dgm:spPr/>
    </dgm:pt>
    <dgm:pt modelId="{00F5EE9A-6787-4069-B559-0B0195C417B8}" type="pres">
      <dgm:prSet presAssocID="{5417B3C3-E485-4309-A3FD-9E3262ED5451}" presName="node" presStyleLbl="node1" presStyleIdx="1" presStyleCnt="3">
        <dgm:presLayoutVars>
          <dgm:bulletEnabled val="1"/>
        </dgm:presLayoutVars>
      </dgm:prSet>
      <dgm:spPr/>
    </dgm:pt>
    <dgm:pt modelId="{5C0ED554-632C-427C-AC3D-BB1612E91A8D}" type="pres">
      <dgm:prSet presAssocID="{F3EBB7B5-1E0D-454E-B214-27001F870534}" presName="sibTrans" presStyleCnt="0"/>
      <dgm:spPr/>
    </dgm:pt>
    <dgm:pt modelId="{ADA94E52-418E-47C1-B514-D6BBC3906819}" type="pres">
      <dgm:prSet presAssocID="{298CE577-02DC-482C-AD7D-FF238482DD2A}" presName="node" presStyleLbl="node1" presStyleIdx="2" presStyleCnt="3">
        <dgm:presLayoutVars>
          <dgm:bulletEnabled val="1"/>
        </dgm:presLayoutVars>
      </dgm:prSet>
      <dgm:spPr/>
    </dgm:pt>
  </dgm:ptLst>
  <dgm:cxnLst>
    <dgm:cxn modelId="{E794A04A-7BDD-4E4B-AF23-F2ECBAB8426F}" type="presOf" srcId="{1609482A-BEE9-42E8-B974-BC1AE8D54F94}" destId="{F90EC0B5-D3CB-4E53-97B4-C84327ECCA59}" srcOrd="0" destOrd="0" presId="urn:microsoft.com/office/officeart/2005/8/layout/default"/>
    <dgm:cxn modelId="{500E306C-BDFF-4E2D-8BCC-7ECAA5BFABBA}" srcId="{1609482A-BEE9-42E8-B974-BC1AE8D54F94}" destId="{5417B3C3-E485-4309-A3FD-9E3262ED5451}" srcOrd="1" destOrd="0" parTransId="{FBCBCCB9-CEC4-4AB0-88FB-D2D71DB822A4}" sibTransId="{F3EBB7B5-1E0D-454E-B214-27001F870534}"/>
    <dgm:cxn modelId="{656FD486-0ABD-40AC-A191-232F7EB20B3D}" type="presOf" srcId="{298CE577-02DC-482C-AD7D-FF238482DD2A}" destId="{ADA94E52-418E-47C1-B514-D6BBC3906819}" srcOrd="0" destOrd="0" presId="urn:microsoft.com/office/officeart/2005/8/layout/default"/>
    <dgm:cxn modelId="{A5EE4B8D-C0F5-4207-9B64-E7AF1A9658A6}" type="presOf" srcId="{DA801E92-5202-45B2-949A-C0D8CB695A40}" destId="{C527DB9C-DADE-48CB-9D28-36FB2A27201A}" srcOrd="0" destOrd="0" presId="urn:microsoft.com/office/officeart/2005/8/layout/default"/>
    <dgm:cxn modelId="{77CFE29A-5140-4226-8EFC-7DD6AD19E0E6}" srcId="{1609482A-BEE9-42E8-B974-BC1AE8D54F94}" destId="{298CE577-02DC-482C-AD7D-FF238482DD2A}" srcOrd="2" destOrd="0" parTransId="{6CED72A8-C9F4-45A3-8824-D5A847650E57}" sibTransId="{8A6C83C5-EDE7-45D1-A2E7-D441D3C7BA7B}"/>
    <dgm:cxn modelId="{A96BB6BA-3353-4F51-B56E-1794ACE65492}" srcId="{1609482A-BEE9-42E8-B974-BC1AE8D54F94}" destId="{DA801E92-5202-45B2-949A-C0D8CB695A40}" srcOrd="0" destOrd="0" parTransId="{A5AE2E85-7AEA-4188-BD71-C0200C440334}" sibTransId="{E2820E0B-8A94-4F33-8CE6-5784A3B33589}"/>
    <dgm:cxn modelId="{7F8678DF-3603-4E4B-9DFA-9AA09BF09A1B}" type="presOf" srcId="{5417B3C3-E485-4309-A3FD-9E3262ED5451}" destId="{00F5EE9A-6787-4069-B559-0B0195C417B8}" srcOrd="0" destOrd="0" presId="urn:microsoft.com/office/officeart/2005/8/layout/default"/>
    <dgm:cxn modelId="{C3B365EC-4D9C-4343-9627-175E40B0127F}" type="presParOf" srcId="{F90EC0B5-D3CB-4E53-97B4-C84327ECCA59}" destId="{C527DB9C-DADE-48CB-9D28-36FB2A27201A}" srcOrd="0" destOrd="0" presId="urn:microsoft.com/office/officeart/2005/8/layout/default"/>
    <dgm:cxn modelId="{7F3667E5-3705-4923-9759-B6C15B46CF7F}" type="presParOf" srcId="{F90EC0B5-D3CB-4E53-97B4-C84327ECCA59}" destId="{386B39B2-344C-4480-BBF5-8328EC601B5C}" srcOrd="1" destOrd="0" presId="urn:microsoft.com/office/officeart/2005/8/layout/default"/>
    <dgm:cxn modelId="{D9CD2DC4-8717-4B9E-99EF-38F84D00C80F}" type="presParOf" srcId="{F90EC0B5-D3CB-4E53-97B4-C84327ECCA59}" destId="{00F5EE9A-6787-4069-B559-0B0195C417B8}" srcOrd="2" destOrd="0" presId="urn:microsoft.com/office/officeart/2005/8/layout/default"/>
    <dgm:cxn modelId="{0DC19B40-EA0E-400E-96BF-2BF8A47C2B33}" type="presParOf" srcId="{F90EC0B5-D3CB-4E53-97B4-C84327ECCA59}" destId="{5C0ED554-632C-427C-AC3D-BB1612E91A8D}" srcOrd="3" destOrd="0" presId="urn:microsoft.com/office/officeart/2005/8/layout/default"/>
    <dgm:cxn modelId="{F9E83540-EF78-40FE-BFE3-1B9A3A67785E}" type="presParOf" srcId="{F90EC0B5-D3CB-4E53-97B4-C84327ECCA59}" destId="{ADA94E52-418E-47C1-B514-D6BBC3906819}" srcOrd="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C35A0-FE30-4F07-BA9B-BB7F68773FE5}">
      <dsp:nvSpPr>
        <dsp:cNvPr id="0" name=""/>
        <dsp:cNvSpPr/>
      </dsp:nvSpPr>
      <dsp:spPr>
        <a:xfrm>
          <a:off x="794384" y="59"/>
          <a:ext cx="2813446" cy="1688067"/>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Scalability</a:t>
          </a:r>
        </a:p>
      </dsp:txBody>
      <dsp:txXfrm>
        <a:off x="794384" y="59"/>
        <a:ext cx="2813446" cy="1688067"/>
      </dsp:txXfrm>
    </dsp:sp>
    <dsp:sp modelId="{435188B3-329C-4567-AE9E-32A076DB6257}">
      <dsp:nvSpPr>
        <dsp:cNvPr id="0" name=""/>
        <dsp:cNvSpPr/>
      </dsp:nvSpPr>
      <dsp:spPr>
        <a:xfrm>
          <a:off x="3889176" y="59"/>
          <a:ext cx="2813446" cy="168806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Partitioning</a:t>
          </a:r>
        </a:p>
      </dsp:txBody>
      <dsp:txXfrm>
        <a:off x="3889176" y="59"/>
        <a:ext cx="2813446" cy="1688067"/>
      </dsp:txXfrm>
    </dsp:sp>
    <dsp:sp modelId="{AB3AE169-AC91-4E87-ADFD-9E3C4F484FC7}">
      <dsp:nvSpPr>
        <dsp:cNvPr id="0" name=""/>
        <dsp:cNvSpPr/>
      </dsp:nvSpPr>
      <dsp:spPr>
        <a:xfrm>
          <a:off x="6983967" y="59"/>
          <a:ext cx="2813446" cy="1688067"/>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Parallelism</a:t>
          </a:r>
        </a:p>
      </dsp:txBody>
      <dsp:txXfrm>
        <a:off x="6983967" y="59"/>
        <a:ext cx="2813446" cy="1688067"/>
      </dsp:txXfrm>
    </dsp:sp>
    <dsp:sp modelId="{9FF79FEF-4F2F-451C-BEDF-E379EFF62C48}">
      <dsp:nvSpPr>
        <dsp:cNvPr id="0" name=""/>
        <dsp:cNvSpPr/>
      </dsp:nvSpPr>
      <dsp:spPr>
        <a:xfrm>
          <a:off x="794384" y="1969472"/>
          <a:ext cx="2813446" cy="168806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More and Larger</a:t>
          </a:r>
        </a:p>
      </dsp:txBody>
      <dsp:txXfrm>
        <a:off x="794384" y="1969472"/>
        <a:ext cx="2813446" cy="1688067"/>
      </dsp:txXfrm>
    </dsp:sp>
    <dsp:sp modelId="{7C7CCFDE-5751-423E-88C9-05E54542F812}">
      <dsp:nvSpPr>
        <dsp:cNvPr id="0" name=""/>
        <dsp:cNvSpPr/>
      </dsp:nvSpPr>
      <dsp:spPr>
        <a:xfrm>
          <a:off x="3889176" y="1969472"/>
          <a:ext cx="2813446" cy="1688067"/>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Dynamic Response</a:t>
          </a:r>
        </a:p>
      </dsp:txBody>
      <dsp:txXfrm>
        <a:off x="3889176" y="1969472"/>
        <a:ext cx="2813446" cy="1688067"/>
      </dsp:txXfrm>
    </dsp:sp>
    <dsp:sp modelId="{2DA46767-9F48-4559-8A5E-51971B3C0033}">
      <dsp:nvSpPr>
        <dsp:cNvPr id="0" name=""/>
        <dsp:cNvSpPr/>
      </dsp:nvSpPr>
      <dsp:spPr>
        <a:xfrm>
          <a:off x="6983967" y="1969472"/>
          <a:ext cx="2813446" cy="1688067"/>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Improved Algorithms</a:t>
          </a:r>
        </a:p>
      </dsp:txBody>
      <dsp:txXfrm>
        <a:off x="6983967" y="1969472"/>
        <a:ext cx="2813446" cy="16880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0B08-8D7F-48B6-BF9E-86BFEFA126A1}">
      <dsp:nvSpPr>
        <dsp:cNvPr id="0" name=""/>
        <dsp:cNvSpPr/>
      </dsp:nvSpPr>
      <dsp:spPr>
        <a:xfrm>
          <a:off x="0" y="544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Arial" panose="020B0604020202020204" pitchFamily="34" charset="0"/>
            <a:buNone/>
          </a:pPr>
          <a:r>
            <a:rPr lang="en-US" sz="1500" kern="1200" dirty="0">
              <a:solidFill>
                <a:srgbClr val="FFFFFF"/>
              </a:solidFill>
              <a:latin typeface="Segoe UI"/>
              <a:ea typeface="+mn-ea"/>
              <a:cs typeface="+mn-cs"/>
            </a:rPr>
            <a:t>Several major Oil companies…The improved capabilities of Line String and Spatial query’s has shortened the monitoring, visualization and machine learning algorithms cycles allowing them to the same workload in seconds or minutes that used to take days.</a:t>
          </a:r>
          <a:br>
            <a:rPr lang="en-US" sz="1500" kern="1200" dirty="0">
              <a:solidFill>
                <a:srgbClr val="FFFFFF"/>
              </a:solidFill>
              <a:latin typeface="Segoe UI"/>
              <a:ea typeface="+mn-ea"/>
              <a:cs typeface="+mn-cs"/>
            </a:rPr>
          </a:br>
          <a:r>
            <a:rPr lang="en-US" sz="1500" kern="1200" dirty="0">
              <a:solidFill>
                <a:srgbClr val="FFFFFF"/>
              </a:solidFill>
              <a:latin typeface="Segoe UI"/>
              <a:ea typeface="+mn-ea"/>
              <a:cs typeface="+mn-cs"/>
            </a:rPr>
            <a:t>  </a:t>
          </a:r>
        </a:p>
      </dsp:txBody>
      <dsp:txXfrm>
        <a:off x="80532" y="135017"/>
        <a:ext cx="5172936" cy="1488636"/>
      </dsp:txXfrm>
    </dsp:sp>
    <dsp:sp modelId="{BFF8FD44-BA1B-4FF0-B39F-FDE9A67A943F}">
      <dsp:nvSpPr>
        <dsp:cNvPr id="0" name=""/>
        <dsp:cNvSpPr/>
      </dsp:nvSpPr>
      <dsp:spPr>
        <a:xfrm>
          <a:off x="0" y="17473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Arial" panose="020B0604020202020204" pitchFamily="34" charset="0"/>
            <a:buNone/>
          </a:pPr>
          <a:r>
            <a:rPr lang="en-US" sz="1500" kern="1200" dirty="0">
              <a:solidFill>
                <a:srgbClr val="FFFFFF"/>
              </a:solidFill>
              <a:latin typeface="Segoe UI"/>
              <a:ea typeface="+mn-ea"/>
              <a:cs typeface="+mn-cs"/>
            </a:rPr>
            <a:t>A set of designers, cities and insurance companies leverage line strings to map and evaluate flood plains. </a:t>
          </a:r>
          <a:br>
            <a:rPr lang="en-US" sz="1500" kern="1200" dirty="0">
              <a:solidFill>
                <a:srgbClr val="FFFFFF"/>
              </a:solidFill>
              <a:latin typeface="Segoe UI"/>
              <a:ea typeface="+mn-ea"/>
              <a:cs typeface="+mn-cs"/>
            </a:rPr>
          </a:br>
          <a:r>
            <a:rPr lang="en-US" sz="1500" kern="1200" dirty="0">
              <a:solidFill>
                <a:srgbClr val="FFFFFF"/>
              </a:solidFill>
              <a:latin typeface="Segoe UI"/>
              <a:ea typeface="+mn-ea"/>
              <a:cs typeface="+mn-cs"/>
            </a:rPr>
            <a:t>  </a:t>
          </a:r>
        </a:p>
      </dsp:txBody>
      <dsp:txXfrm>
        <a:off x="80532" y="1827917"/>
        <a:ext cx="5172936" cy="1488636"/>
      </dsp:txXfrm>
    </dsp:sp>
    <dsp:sp modelId="{DE92B342-4500-42CF-A6D2-7F8071675A79}">
      <dsp:nvSpPr>
        <dsp:cNvPr id="0" name=""/>
        <dsp:cNvSpPr/>
      </dsp:nvSpPr>
      <dsp:spPr>
        <a:xfrm>
          <a:off x="0" y="3440285"/>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Arial" panose="020B0604020202020204" pitchFamily="34" charset="0"/>
            <a:buNone/>
          </a:pPr>
          <a:r>
            <a:rPr lang="en-US" sz="1500" kern="1200" dirty="0">
              <a:solidFill>
                <a:srgbClr val="FFFFFF"/>
              </a:solidFill>
              <a:latin typeface="Segoe UI"/>
              <a:ea typeface="+mn-ea"/>
              <a:cs typeface="+mn-cs"/>
            </a:rPr>
            <a:t>An environmental protection consortium provides public, information applications for oil spills, water contamination, and disaster zones.</a:t>
          </a:r>
          <a:br>
            <a:rPr lang="en-US" sz="1500" kern="1200" dirty="0">
              <a:solidFill>
                <a:srgbClr val="FFFFFF"/>
              </a:solidFill>
              <a:latin typeface="Segoe UI"/>
              <a:ea typeface="+mn-ea"/>
              <a:cs typeface="+mn-cs"/>
            </a:rPr>
          </a:br>
          <a:r>
            <a:rPr lang="en-US" sz="1500" kern="1200" dirty="0">
              <a:solidFill>
                <a:srgbClr val="FFFFFF"/>
              </a:solidFill>
              <a:latin typeface="Segoe UI"/>
              <a:ea typeface="+mn-ea"/>
              <a:cs typeface="+mn-cs"/>
            </a:rPr>
            <a:t>  </a:t>
          </a:r>
        </a:p>
      </dsp:txBody>
      <dsp:txXfrm>
        <a:off x="80532" y="3520817"/>
        <a:ext cx="5172936" cy="1488636"/>
      </dsp:txXfrm>
    </dsp:sp>
    <dsp:sp modelId="{6E998E22-7FBA-4C67-9F36-27912E539A5B}">
      <dsp:nvSpPr>
        <dsp:cNvPr id="0" name=""/>
        <dsp:cNvSpPr/>
      </dsp:nvSpPr>
      <dsp:spPr>
        <a:xfrm>
          <a:off x="0" y="5133184"/>
          <a:ext cx="5334000" cy="164970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Arial" panose="020B0604020202020204" pitchFamily="34" charset="0"/>
            <a:buNone/>
          </a:pPr>
          <a:r>
            <a:rPr lang="en-US" sz="1500" kern="1200" dirty="0">
              <a:solidFill>
                <a:srgbClr val="FFFFFF"/>
              </a:solidFill>
              <a:latin typeface="Segoe UI"/>
              <a:ea typeface="+mn-ea"/>
              <a:cs typeface="+mn-cs"/>
            </a:rPr>
            <a:t>A world leader in catastrophe risk modeling experienced a 2000x performance benefit from the combination of the line string, STIntersects, tessellation and parallelization improvements.  </a:t>
          </a:r>
        </a:p>
      </dsp:txBody>
      <dsp:txXfrm>
        <a:off x="80532" y="5213716"/>
        <a:ext cx="5172936" cy="14886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A1F2B-B2EF-4893-90A5-B67639941EBA}">
      <dsp:nvSpPr>
        <dsp:cNvPr id="0" name=""/>
        <dsp:cNvSpPr/>
      </dsp:nvSpPr>
      <dsp:spPr>
        <a:xfrm>
          <a:off x="0" y="15555"/>
          <a:ext cx="11887200" cy="238095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baseline="0" dirty="0">
              <a:hlinkClick xmlns:r="http://schemas.openxmlformats.org/officeDocument/2006/relationships" r:id="rId1"/>
            </a:rPr>
            <a:t>Spatial index </a:t>
          </a:r>
          <a:r>
            <a:rPr lang="en-US" sz="5500" kern="1200" baseline="0" dirty="0"/>
            <a:t>creation is 2x faster in SQL Server 2016</a:t>
          </a:r>
          <a:endParaRPr lang="en-US" sz="5500" kern="1200" dirty="0"/>
        </a:p>
      </dsp:txBody>
      <dsp:txXfrm>
        <a:off x="116228" y="131783"/>
        <a:ext cx="11654744" cy="2148494"/>
      </dsp:txXfrm>
    </dsp:sp>
    <dsp:sp modelId="{582DF1FC-5518-416B-BC33-759E6787D824}">
      <dsp:nvSpPr>
        <dsp:cNvPr id="0" name=""/>
        <dsp:cNvSpPr/>
      </dsp:nvSpPr>
      <dsp:spPr>
        <a:xfrm>
          <a:off x="0" y="2554906"/>
          <a:ext cx="11887200" cy="238095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baseline="0" dirty="0"/>
            <a:t>Special datatypes as TVPs are 15x faster</a:t>
          </a:r>
          <a:endParaRPr lang="en-US" sz="5500" kern="1200" dirty="0"/>
        </a:p>
      </dsp:txBody>
      <dsp:txXfrm>
        <a:off x="116228" y="2671134"/>
        <a:ext cx="11654744" cy="21484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6DEF8-6B31-4619-9475-F22617319873}">
      <dsp:nvSpPr>
        <dsp:cNvPr id="0" name=""/>
        <dsp:cNvSpPr/>
      </dsp:nvSpPr>
      <dsp:spPr>
        <a:xfrm rot="16200000">
          <a:off x="166380" y="-160659"/>
          <a:ext cx="5181600" cy="5502919"/>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t" anchorCtr="0">
          <a:noAutofit/>
        </a:bodyPr>
        <a:lstStyle/>
        <a:p>
          <a:pPr marL="0" lvl="0" indent="0" algn="l" defTabSz="1422400">
            <a:lnSpc>
              <a:spcPct val="90000"/>
            </a:lnSpc>
            <a:spcBef>
              <a:spcPct val="0"/>
            </a:spcBef>
            <a:spcAft>
              <a:spcPct val="35000"/>
            </a:spcAft>
            <a:buNone/>
          </a:pPr>
          <a:r>
            <a:rPr lang="en-US" sz="3200" kern="1200" baseline="0" dirty="0"/>
            <a:t>Encryption</a:t>
          </a:r>
          <a:endParaRPr lang="en-US" sz="3200" kern="1200" dirty="0"/>
        </a:p>
        <a:p>
          <a:pPr marL="228600" lvl="1" indent="-228600" algn="l" defTabSz="1111250">
            <a:lnSpc>
              <a:spcPct val="90000"/>
            </a:lnSpc>
            <a:spcBef>
              <a:spcPct val="0"/>
            </a:spcBef>
            <a:spcAft>
              <a:spcPct val="15000"/>
            </a:spcAft>
            <a:buChar char="•"/>
          </a:pPr>
          <a:r>
            <a:rPr lang="en-US" sz="2500" kern="1200" baseline="0" dirty="0"/>
            <a:t>Goal = 90% of standalone workload speed</a:t>
          </a:r>
          <a:endParaRPr lang="en-US" sz="2500" kern="1200" dirty="0"/>
        </a:p>
        <a:p>
          <a:pPr marL="228600" lvl="1" indent="-228600" algn="l" defTabSz="1111250">
            <a:lnSpc>
              <a:spcPct val="90000"/>
            </a:lnSpc>
            <a:spcBef>
              <a:spcPct val="0"/>
            </a:spcBef>
            <a:spcAft>
              <a:spcPct val="15000"/>
            </a:spcAft>
            <a:buChar char="•"/>
          </a:pPr>
          <a:r>
            <a:rPr lang="en-US" sz="2500" kern="1200" baseline="0" dirty="0"/>
            <a:t>Scale with parallel communication threads</a:t>
          </a:r>
          <a:endParaRPr lang="en-US" sz="2500" kern="1200" dirty="0"/>
        </a:p>
        <a:p>
          <a:pPr marL="228600" lvl="1" indent="-228600" algn="l" defTabSz="1111250">
            <a:lnSpc>
              <a:spcPct val="90000"/>
            </a:lnSpc>
            <a:spcBef>
              <a:spcPct val="0"/>
            </a:spcBef>
            <a:spcAft>
              <a:spcPct val="15000"/>
            </a:spcAft>
            <a:buChar char="•"/>
          </a:pPr>
          <a:r>
            <a:rPr lang="en-US" sz="2500" kern="1200" baseline="0" dirty="0"/>
            <a:t>Take advantage of AES-NI hardware encryption</a:t>
          </a:r>
          <a:endParaRPr lang="en-US" sz="2500" kern="1200" dirty="0"/>
        </a:p>
      </dsp:txBody>
      <dsp:txXfrm rot="5400000">
        <a:off x="5721" y="1036320"/>
        <a:ext cx="5502919" cy="3108960"/>
      </dsp:txXfrm>
    </dsp:sp>
    <dsp:sp modelId="{6A90EE25-B0AD-4BA5-ABF5-B783E81AB0EB}">
      <dsp:nvSpPr>
        <dsp:cNvPr id="0" name=""/>
        <dsp:cNvSpPr/>
      </dsp:nvSpPr>
      <dsp:spPr>
        <a:xfrm rot="16200000">
          <a:off x="6082018" y="-160659"/>
          <a:ext cx="5181600" cy="5502919"/>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t" anchorCtr="0">
          <a:noAutofit/>
        </a:bodyPr>
        <a:lstStyle/>
        <a:p>
          <a:pPr marL="0" lvl="0" indent="0" algn="l" defTabSz="1422400">
            <a:lnSpc>
              <a:spcPct val="90000"/>
            </a:lnSpc>
            <a:spcBef>
              <a:spcPct val="0"/>
            </a:spcBef>
            <a:spcAft>
              <a:spcPct val="35000"/>
            </a:spcAft>
            <a:buNone/>
          </a:pPr>
          <a:r>
            <a:rPr lang="en-US" sz="3200" kern="1200" baseline="0" dirty="0"/>
            <a:t>Compression</a:t>
          </a:r>
          <a:endParaRPr lang="en-US" sz="3200" kern="1200" dirty="0"/>
        </a:p>
        <a:p>
          <a:pPr marL="228600" lvl="1" indent="-228600" algn="l" defTabSz="1111250">
            <a:lnSpc>
              <a:spcPct val="90000"/>
            </a:lnSpc>
            <a:spcBef>
              <a:spcPct val="0"/>
            </a:spcBef>
            <a:spcAft>
              <a:spcPct val="15000"/>
            </a:spcAft>
            <a:buChar char="•"/>
          </a:pPr>
          <a:r>
            <a:rPr lang="en-US" sz="2500" kern="1200" baseline="0" dirty="0"/>
            <a:t>Scale with multiple communication threads</a:t>
          </a:r>
          <a:endParaRPr lang="en-US" sz="2500" kern="1200" dirty="0"/>
        </a:p>
        <a:p>
          <a:pPr marL="228600" lvl="1" indent="-228600" algn="l" defTabSz="1111250">
            <a:lnSpc>
              <a:spcPct val="90000"/>
            </a:lnSpc>
            <a:spcBef>
              <a:spcPct val="0"/>
            </a:spcBef>
            <a:spcAft>
              <a:spcPct val="15000"/>
            </a:spcAft>
            <a:buChar char="•"/>
          </a:pPr>
          <a:r>
            <a:rPr lang="en-US" sz="2500" kern="1200" baseline="0" dirty="0"/>
            <a:t>Improved compression algorithm</a:t>
          </a:r>
          <a:endParaRPr lang="en-US" sz="2500" kern="1200" dirty="0"/>
        </a:p>
      </dsp:txBody>
      <dsp:txXfrm rot="5400000">
        <a:off x="5921359" y="1036320"/>
        <a:ext cx="5502919" cy="310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8BABF-631F-4647-B394-5D49BD8F23EE}">
      <dsp:nvSpPr>
        <dsp:cNvPr id="0" name=""/>
        <dsp:cNvSpPr/>
      </dsp:nvSpPr>
      <dsp:spPr>
        <a:xfrm>
          <a:off x="0" y="33596"/>
          <a:ext cx="7620000" cy="2483763"/>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Columnstore Indexes SQL Server 2012+</a:t>
          </a:r>
        </a:p>
      </dsp:txBody>
      <dsp:txXfrm>
        <a:off x="121247" y="154843"/>
        <a:ext cx="7377506" cy="2241269"/>
      </dsp:txXfrm>
    </dsp:sp>
    <dsp:sp modelId="{CDB240FE-038E-4AEA-939D-A169E5EA6514}">
      <dsp:nvSpPr>
        <dsp:cNvPr id="0" name=""/>
        <dsp:cNvSpPr/>
      </dsp:nvSpPr>
      <dsp:spPr>
        <a:xfrm>
          <a:off x="0" y="2664240"/>
          <a:ext cx="7620000" cy="2483763"/>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In-Memory OLTP</a:t>
          </a:r>
        </a:p>
        <a:p>
          <a:pPr marL="0" lvl="0" indent="0" algn="l" defTabSz="2266950">
            <a:lnSpc>
              <a:spcPct val="90000"/>
            </a:lnSpc>
            <a:spcBef>
              <a:spcPct val="0"/>
            </a:spcBef>
            <a:spcAft>
              <a:spcPct val="35000"/>
            </a:spcAft>
            <a:buNone/>
          </a:pPr>
          <a:r>
            <a:rPr lang="en-US" sz="5100" kern="1200" dirty="0"/>
            <a:t>SQL Server 2014+</a:t>
          </a:r>
        </a:p>
      </dsp:txBody>
      <dsp:txXfrm>
        <a:off x="121247" y="2785487"/>
        <a:ext cx="7377506" cy="2241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2935C-99E0-4760-BA4F-A44C3C9C2851}">
      <dsp:nvSpPr>
        <dsp:cNvPr id="0" name=""/>
        <dsp:cNvSpPr/>
      </dsp:nvSpPr>
      <dsp:spPr>
        <a:xfrm>
          <a:off x="3214" y="694755"/>
          <a:ext cx="960834" cy="57650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Analysis</a:t>
          </a:r>
        </a:p>
      </dsp:txBody>
      <dsp:txXfrm>
        <a:off x="20099" y="711640"/>
        <a:ext cx="927064" cy="542730"/>
      </dsp:txXfrm>
    </dsp:sp>
    <dsp:sp modelId="{C258222C-AF6D-4E9B-81D3-380E7059B5B8}">
      <dsp:nvSpPr>
        <dsp:cNvPr id="0" name=""/>
        <dsp:cNvSpPr/>
      </dsp:nvSpPr>
      <dsp:spPr>
        <a:xfrm>
          <a:off x="1060132" y="863862"/>
          <a:ext cx="203696" cy="23828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060132" y="911519"/>
        <a:ext cx="142587" cy="142972"/>
      </dsp:txXfrm>
    </dsp:sp>
    <dsp:sp modelId="{A3F57E1C-155B-440A-BCB7-52C93BCD1903}">
      <dsp:nvSpPr>
        <dsp:cNvPr id="0" name=""/>
        <dsp:cNvSpPr/>
      </dsp:nvSpPr>
      <dsp:spPr>
        <a:xfrm>
          <a:off x="1348382" y="694755"/>
          <a:ext cx="960834" cy="576500"/>
        </a:xfrm>
        <a:prstGeom prst="roundRect">
          <a:avLst>
            <a:gd name="adj" fmla="val 10000"/>
          </a:avLst>
        </a:prstGeom>
        <a:solidFill>
          <a:schemeClr val="accent4">
            <a:hueOff val="-4445986"/>
            <a:satOff val="12258"/>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Redo</a:t>
          </a:r>
        </a:p>
      </dsp:txBody>
      <dsp:txXfrm>
        <a:off x="1365267" y="711640"/>
        <a:ext cx="927064" cy="542730"/>
      </dsp:txXfrm>
    </dsp:sp>
    <dsp:sp modelId="{193E1FAC-FA13-4588-9A2C-07C9CAD15423}">
      <dsp:nvSpPr>
        <dsp:cNvPr id="0" name=""/>
        <dsp:cNvSpPr/>
      </dsp:nvSpPr>
      <dsp:spPr>
        <a:xfrm>
          <a:off x="2405300" y="863862"/>
          <a:ext cx="203696" cy="238286"/>
        </a:xfrm>
        <a:prstGeom prst="rightArrow">
          <a:avLst>
            <a:gd name="adj1" fmla="val 60000"/>
            <a:gd name="adj2" fmla="val 50000"/>
          </a:avLst>
        </a:prstGeom>
        <a:solidFill>
          <a:schemeClr val="accent4">
            <a:hueOff val="-8891971"/>
            <a:satOff val="24515"/>
            <a:lumOff val="-98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2405300" y="911519"/>
        <a:ext cx="142587" cy="142972"/>
      </dsp:txXfrm>
    </dsp:sp>
    <dsp:sp modelId="{69E6D151-D81F-48F5-8E74-0F8579FE25DE}">
      <dsp:nvSpPr>
        <dsp:cNvPr id="0" name=""/>
        <dsp:cNvSpPr/>
      </dsp:nvSpPr>
      <dsp:spPr>
        <a:xfrm>
          <a:off x="2693550" y="694755"/>
          <a:ext cx="960834" cy="576500"/>
        </a:xfrm>
        <a:prstGeom prst="roundRect">
          <a:avLst>
            <a:gd name="adj" fmla="val 10000"/>
          </a:avLst>
        </a:prstGeom>
        <a:solidFill>
          <a:schemeClr val="accent4">
            <a:hueOff val="-8891971"/>
            <a:satOff val="24515"/>
            <a:lumOff val="-980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Undo</a:t>
          </a:r>
        </a:p>
      </dsp:txBody>
      <dsp:txXfrm>
        <a:off x="2710435" y="711640"/>
        <a:ext cx="927064" cy="5427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3426E-AD4E-49EA-ABAF-2E47D4907859}">
      <dsp:nvSpPr>
        <dsp:cNvPr id="0" name=""/>
        <dsp:cNvSpPr/>
      </dsp:nvSpPr>
      <dsp:spPr>
        <a:xfrm>
          <a:off x="857720" y="859"/>
          <a:ext cx="1974918" cy="1184951"/>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FFFF"/>
              </a:solidFill>
              <a:latin typeface="Segoe UI"/>
              <a:ea typeface="+mn-ea"/>
              <a:cs typeface="+mn-cs"/>
            </a:rPr>
            <a:t>Format your NTFS volume with /dax on Windows Server 2016</a:t>
          </a:r>
        </a:p>
      </dsp:txBody>
      <dsp:txXfrm>
        <a:off x="857720" y="859"/>
        <a:ext cx="1974918" cy="1184951"/>
      </dsp:txXfrm>
    </dsp:sp>
    <dsp:sp modelId="{5B02CDEA-2D04-4DCA-ABE9-C73E93277B0D}">
      <dsp:nvSpPr>
        <dsp:cNvPr id="0" name=""/>
        <dsp:cNvSpPr/>
      </dsp:nvSpPr>
      <dsp:spPr>
        <a:xfrm>
          <a:off x="857720" y="1383302"/>
          <a:ext cx="1974918" cy="1184951"/>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FFFF"/>
              </a:solidFill>
              <a:latin typeface="Segoe UI"/>
              <a:ea typeface="+mn-ea"/>
              <a:cs typeface="+mn-cs"/>
            </a:rPr>
            <a:t>Create a 2</a:t>
          </a:r>
          <a:r>
            <a:rPr lang="en-US" sz="1700" kern="1200" baseline="30000" dirty="0">
              <a:solidFill>
                <a:srgbClr val="FFFFFF"/>
              </a:solidFill>
              <a:latin typeface="Segoe UI"/>
              <a:ea typeface="+mn-ea"/>
              <a:cs typeface="+mn-cs"/>
            </a:rPr>
            <a:t>nd</a:t>
          </a:r>
          <a:r>
            <a:rPr lang="en-US" sz="1700" kern="1200" dirty="0">
              <a:solidFill>
                <a:srgbClr val="FFFFFF"/>
              </a:solidFill>
              <a:latin typeface="Segoe UI"/>
              <a:ea typeface="+mn-ea"/>
              <a:cs typeface="+mn-cs"/>
            </a:rPr>
            <a:t> tlog file on this new volume on SQL Server 2016 SP1</a:t>
          </a:r>
        </a:p>
      </dsp:txBody>
      <dsp:txXfrm>
        <a:off x="857720" y="1383302"/>
        <a:ext cx="1974918" cy="1184951"/>
      </dsp:txXfrm>
    </dsp:sp>
    <dsp:sp modelId="{BA604B91-6970-4460-8E41-82318D25DBED}">
      <dsp:nvSpPr>
        <dsp:cNvPr id="0" name=""/>
        <dsp:cNvSpPr/>
      </dsp:nvSpPr>
      <dsp:spPr>
        <a:xfrm>
          <a:off x="857720" y="2765745"/>
          <a:ext cx="1974918" cy="1184951"/>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FFFF"/>
              </a:solidFill>
              <a:latin typeface="Segoe UI"/>
              <a:ea typeface="+mn-ea"/>
              <a:cs typeface="+mn-cs"/>
            </a:rPr>
            <a:t>Tail of the log is now a “memcpy” so commit is fast</a:t>
          </a:r>
        </a:p>
      </dsp:txBody>
      <dsp:txXfrm>
        <a:off x="857720" y="2765745"/>
        <a:ext cx="1974918" cy="1184951"/>
      </dsp:txXfrm>
    </dsp:sp>
    <dsp:sp modelId="{634E7537-2C73-411C-BE62-4A3F4E164953}">
      <dsp:nvSpPr>
        <dsp:cNvPr id="0" name=""/>
        <dsp:cNvSpPr/>
      </dsp:nvSpPr>
      <dsp:spPr>
        <a:xfrm>
          <a:off x="857720" y="4148188"/>
          <a:ext cx="1974918" cy="1184951"/>
        </a:xfrm>
        <a:prstGeom prst="rect">
          <a:avLst/>
        </a:prstGeom>
        <a:solidFill>
          <a:srgbClr val="D83B01">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FFFF"/>
              </a:solidFill>
              <a:latin typeface="Segoe UI"/>
              <a:ea typeface="+mn-ea"/>
              <a:cs typeface="+mn-cs"/>
            </a:rPr>
            <a:t>WRITELOG waits = 0 ms</a:t>
          </a:r>
        </a:p>
      </dsp:txBody>
      <dsp:txXfrm>
        <a:off x="857720" y="4148188"/>
        <a:ext cx="1974918" cy="11849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D24F6-1FBF-4DC5-9D32-86832D331171}">
      <dsp:nvSpPr>
        <dsp:cNvPr id="0" name=""/>
        <dsp:cNvSpPr/>
      </dsp:nvSpPr>
      <dsp:spPr>
        <a:xfrm>
          <a:off x="279052" y="2228"/>
          <a:ext cx="4013894" cy="2408336"/>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95% of “standalone” speed with benchmarks for a 1 sync replica</a:t>
          </a:r>
        </a:p>
      </dsp:txBody>
      <dsp:txXfrm>
        <a:off x="279052" y="2228"/>
        <a:ext cx="4013894" cy="2408336"/>
      </dsp:txXfrm>
    </dsp:sp>
    <dsp:sp modelId="{8D8C0A29-D9F1-4B2C-8D9A-4B9BC9BB3B40}">
      <dsp:nvSpPr>
        <dsp:cNvPr id="0" name=""/>
        <dsp:cNvSpPr/>
      </dsp:nvSpPr>
      <dsp:spPr>
        <a:xfrm>
          <a:off x="279052" y="2811954"/>
          <a:ext cx="4013894" cy="2408336"/>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HADR_SYNC_COMMIT latency at &lt; 1ms with small to medium workloads</a:t>
          </a:r>
        </a:p>
      </dsp:txBody>
      <dsp:txXfrm>
        <a:off x="279052" y="2811954"/>
        <a:ext cx="4013894" cy="24083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801F7-F7D2-42D6-ADBF-547DFBBDBA99}">
      <dsp:nvSpPr>
        <dsp:cNvPr id="0" name=""/>
        <dsp:cNvSpPr/>
      </dsp:nvSpPr>
      <dsp:spPr>
        <a:xfrm>
          <a:off x="0" y="6391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FFFFFF"/>
              </a:solidFill>
              <a:latin typeface="Segoe UI"/>
              <a:ea typeface="+mn-ea"/>
              <a:cs typeface="+mn-cs"/>
            </a:rPr>
            <a:t>Reduce Number of Threads for the Round Trip</a:t>
          </a:r>
        </a:p>
      </dsp:txBody>
      <dsp:txXfrm>
        <a:off x="32670" y="96587"/>
        <a:ext cx="10907460" cy="603900"/>
      </dsp:txXfrm>
    </dsp:sp>
    <dsp:sp modelId="{1A0DDD70-3BD4-4FF9-B1C6-0309079C33DB}">
      <dsp:nvSpPr>
        <dsp:cNvPr id="0" name=""/>
        <dsp:cNvSpPr/>
      </dsp:nvSpPr>
      <dsp:spPr>
        <a:xfrm>
          <a:off x="0" y="733157"/>
          <a:ext cx="109728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505050">
                  <a:hueOff val="0"/>
                  <a:satOff val="0"/>
                  <a:lumOff val="0"/>
                  <a:alphaOff val="0"/>
                </a:srgbClr>
              </a:solidFill>
              <a:latin typeface="Segoe UI"/>
              <a:ea typeface="+mn-ea"/>
              <a:cs typeface="+mn-cs"/>
            </a:rPr>
            <a:t>15 worker thread context switches down to 8 (10 with encryption)</a:t>
          </a:r>
        </a:p>
      </dsp:txBody>
      <dsp:txXfrm>
        <a:off x="0" y="733157"/>
        <a:ext cx="10972800" cy="430560"/>
      </dsp:txXfrm>
    </dsp:sp>
    <dsp:sp modelId="{502DA6A7-2552-4C39-9A08-C0AE21635A79}">
      <dsp:nvSpPr>
        <dsp:cNvPr id="0" name=""/>
        <dsp:cNvSpPr/>
      </dsp:nvSpPr>
      <dsp:spPr>
        <a:xfrm>
          <a:off x="0" y="116371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FFFFFF"/>
              </a:solidFill>
              <a:latin typeface="Segoe UI"/>
              <a:ea typeface="+mn-ea"/>
              <a:cs typeface="+mn-cs"/>
            </a:rPr>
            <a:t>Improved Communication Path</a:t>
          </a:r>
        </a:p>
      </dsp:txBody>
      <dsp:txXfrm>
        <a:off x="32670" y="1196387"/>
        <a:ext cx="10907460" cy="603900"/>
      </dsp:txXfrm>
    </dsp:sp>
    <dsp:sp modelId="{3D3EC8CF-C359-4036-8A42-072F2E34DB97}">
      <dsp:nvSpPr>
        <dsp:cNvPr id="0" name=""/>
        <dsp:cNvSpPr/>
      </dsp:nvSpPr>
      <dsp:spPr>
        <a:xfrm>
          <a:off x="0" y="1832957"/>
          <a:ext cx="109728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505050">
                  <a:hueOff val="0"/>
                  <a:satOff val="0"/>
                  <a:lumOff val="0"/>
                  <a:alphaOff val="0"/>
                </a:srgbClr>
              </a:solidFill>
              <a:latin typeface="Segoe UI"/>
              <a:ea typeface="+mn-ea"/>
              <a:cs typeface="+mn-cs"/>
            </a:rPr>
            <a:t>LogWriter can directly submit async network I/O</a:t>
          </a:r>
        </a:p>
        <a:p>
          <a:pPr marL="228600" lvl="1" indent="-228600" algn="l" defTabSz="889000">
            <a:lnSpc>
              <a:spcPct val="90000"/>
            </a:lnSpc>
            <a:spcBef>
              <a:spcPct val="0"/>
            </a:spcBef>
            <a:spcAft>
              <a:spcPct val="20000"/>
            </a:spcAft>
            <a:buChar char="•"/>
          </a:pPr>
          <a:r>
            <a:rPr lang="en-US" sz="2000" kern="1200" dirty="0">
              <a:solidFill>
                <a:srgbClr val="505050">
                  <a:hueOff val="0"/>
                  <a:satOff val="0"/>
                  <a:lumOff val="0"/>
                  <a:alphaOff val="0"/>
                </a:srgbClr>
              </a:solidFill>
              <a:latin typeface="Segoe UI"/>
              <a:ea typeface="+mn-ea"/>
              <a:cs typeface="+mn-cs"/>
            </a:rPr>
            <a:t>Pool of communication workers on hidden schedulers (send and receive)</a:t>
          </a:r>
        </a:p>
        <a:p>
          <a:pPr marL="228600" lvl="1" indent="-228600" algn="l" defTabSz="889000">
            <a:lnSpc>
              <a:spcPct val="90000"/>
            </a:lnSpc>
            <a:spcBef>
              <a:spcPct val="0"/>
            </a:spcBef>
            <a:spcAft>
              <a:spcPct val="20000"/>
            </a:spcAft>
            <a:buChar char="•"/>
          </a:pPr>
          <a:r>
            <a:rPr lang="en-US" sz="2000" kern="1200" dirty="0">
              <a:solidFill>
                <a:srgbClr val="505050">
                  <a:hueOff val="0"/>
                  <a:satOff val="0"/>
                  <a:lumOff val="0"/>
                  <a:alphaOff val="0"/>
                </a:srgbClr>
              </a:solidFill>
              <a:latin typeface="Segoe UI"/>
              <a:ea typeface="+mn-ea"/>
              <a:cs typeface="+mn-cs"/>
            </a:rPr>
            <a:t>Stream log blocks in parallel</a:t>
          </a:r>
        </a:p>
      </dsp:txBody>
      <dsp:txXfrm>
        <a:off x="0" y="1832957"/>
        <a:ext cx="10972800" cy="1130220"/>
      </dsp:txXfrm>
    </dsp:sp>
    <dsp:sp modelId="{27C6879F-EF7D-4868-A855-CB1E9EC739A5}">
      <dsp:nvSpPr>
        <dsp:cNvPr id="0" name=""/>
        <dsp:cNvSpPr/>
      </dsp:nvSpPr>
      <dsp:spPr>
        <a:xfrm>
          <a:off x="0" y="2963177"/>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FFFFFF"/>
              </a:solidFill>
              <a:latin typeface="Segoe UI"/>
              <a:ea typeface="+mn-ea"/>
              <a:cs typeface="+mn-cs"/>
            </a:rPr>
            <a:t>Multiple Log Writers on Primary and Secondary</a:t>
          </a:r>
        </a:p>
      </dsp:txBody>
      <dsp:txXfrm>
        <a:off x="32670" y="2995847"/>
        <a:ext cx="10907460" cy="603900"/>
      </dsp:txXfrm>
    </dsp:sp>
    <dsp:sp modelId="{D2768A84-8A3D-4641-894B-A658179AF3E2}">
      <dsp:nvSpPr>
        <dsp:cNvPr id="0" name=""/>
        <dsp:cNvSpPr/>
      </dsp:nvSpPr>
      <dsp:spPr>
        <a:xfrm>
          <a:off x="0" y="3707298"/>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FFFFFF"/>
              </a:solidFill>
              <a:latin typeface="Segoe UI"/>
              <a:ea typeface="+mn-ea"/>
              <a:cs typeface="+mn-cs"/>
            </a:rPr>
            <a:t>Parallel Log Redo</a:t>
          </a:r>
        </a:p>
      </dsp:txBody>
      <dsp:txXfrm>
        <a:off x="32670" y="3739968"/>
        <a:ext cx="10907460" cy="603900"/>
      </dsp:txXfrm>
    </dsp:sp>
    <dsp:sp modelId="{81B61C3F-785F-4593-B92D-AB189C0D4591}">
      <dsp:nvSpPr>
        <dsp:cNvPr id="0" name=""/>
        <dsp:cNvSpPr/>
      </dsp:nvSpPr>
      <dsp:spPr>
        <a:xfrm>
          <a:off x="0" y="4451418"/>
          <a:ext cx="10972800" cy="669240"/>
        </a:xfrm>
        <a:prstGeom prst="roundRect">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FFFFFF"/>
              </a:solidFill>
              <a:latin typeface="Segoe UI"/>
              <a:ea typeface="+mn-ea"/>
              <a:cs typeface="+mn-cs"/>
            </a:rPr>
            <a:t>Reduced Spinlock Contention and Code Efficiencies</a:t>
          </a:r>
        </a:p>
      </dsp:txBody>
      <dsp:txXfrm>
        <a:off x="32670" y="4484088"/>
        <a:ext cx="10907460" cy="603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42BAC-B8E7-48D9-AAE3-8889722B84D9}">
      <dsp:nvSpPr>
        <dsp:cNvPr id="0" name=""/>
        <dsp:cNvSpPr/>
      </dsp:nvSpPr>
      <dsp:spPr>
        <a:xfrm>
          <a:off x="3395637" y="765555"/>
          <a:ext cx="5098289" cy="5098289"/>
        </a:xfrm>
        <a:prstGeom prst="blockArc">
          <a:avLst>
            <a:gd name="adj1" fmla="val 10800000"/>
            <a:gd name="adj2" fmla="val 16200000"/>
            <a:gd name="adj3" fmla="val 464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B370CF-00DC-4B9B-99FB-70F0EB05A764}">
      <dsp:nvSpPr>
        <dsp:cNvPr id="0" name=""/>
        <dsp:cNvSpPr/>
      </dsp:nvSpPr>
      <dsp:spPr>
        <a:xfrm>
          <a:off x="3395637" y="765555"/>
          <a:ext cx="5098289" cy="5098289"/>
        </a:xfrm>
        <a:prstGeom prst="blockArc">
          <a:avLst>
            <a:gd name="adj1" fmla="val 5400000"/>
            <a:gd name="adj2" fmla="val 10800000"/>
            <a:gd name="adj3" fmla="val 464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499447-4C59-4B76-95A4-16E9B10B1501}">
      <dsp:nvSpPr>
        <dsp:cNvPr id="0" name=""/>
        <dsp:cNvSpPr/>
      </dsp:nvSpPr>
      <dsp:spPr>
        <a:xfrm>
          <a:off x="3395637" y="765555"/>
          <a:ext cx="5098289" cy="5098289"/>
        </a:xfrm>
        <a:prstGeom prst="blockArc">
          <a:avLst>
            <a:gd name="adj1" fmla="val 0"/>
            <a:gd name="adj2" fmla="val 5400000"/>
            <a:gd name="adj3" fmla="val 4643"/>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4260A9-9C08-4B0B-9A72-349577F98E4B}">
      <dsp:nvSpPr>
        <dsp:cNvPr id="0" name=""/>
        <dsp:cNvSpPr/>
      </dsp:nvSpPr>
      <dsp:spPr>
        <a:xfrm>
          <a:off x="3395637" y="765555"/>
          <a:ext cx="5098289" cy="5098289"/>
        </a:xfrm>
        <a:prstGeom prst="blockArc">
          <a:avLst>
            <a:gd name="adj1" fmla="val 16200000"/>
            <a:gd name="adj2" fmla="val 0"/>
            <a:gd name="adj3" fmla="val 464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9F35E3-2541-4CB7-87E8-121BB04877B8}">
      <dsp:nvSpPr>
        <dsp:cNvPr id="0" name=""/>
        <dsp:cNvSpPr/>
      </dsp:nvSpPr>
      <dsp:spPr>
        <a:xfrm>
          <a:off x="4770629" y="2140547"/>
          <a:ext cx="2348305" cy="2348305"/>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baseline="0" dirty="0"/>
            <a:t>SQL Server 2017</a:t>
          </a:r>
          <a:endParaRPr lang="en-US" sz="3400" kern="1200" dirty="0"/>
        </a:p>
      </dsp:txBody>
      <dsp:txXfrm>
        <a:off x="5114530" y="2484448"/>
        <a:ext cx="1660503" cy="1660503"/>
      </dsp:txXfrm>
    </dsp:sp>
    <dsp:sp modelId="{F09413AD-4A3B-493C-AB86-19DDDBA0D5E7}">
      <dsp:nvSpPr>
        <dsp:cNvPr id="0" name=""/>
        <dsp:cNvSpPr/>
      </dsp:nvSpPr>
      <dsp:spPr>
        <a:xfrm>
          <a:off x="5122875" y="2825"/>
          <a:ext cx="1643813" cy="1643813"/>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Adaptive Query Processing</a:t>
          </a:r>
          <a:endParaRPr lang="en-US" sz="1700" kern="1200" dirty="0"/>
        </a:p>
      </dsp:txBody>
      <dsp:txXfrm>
        <a:off x="5363606" y="243556"/>
        <a:ext cx="1162351" cy="1162351"/>
      </dsp:txXfrm>
    </dsp:sp>
    <dsp:sp modelId="{1819B551-AC8A-4915-A0F4-9B2E319C7A7D}">
      <dsp:nvSpPr>
        <dsp:cNvPr id="0" name=""/>
        <dsp:cNvSpPr/>
      </dsp:nvSpPr>
      <dsp:spPr>
        <a:xfrm>
          <a:off x="7612843" y="2492793"/>
          <a:ext cx="1643813" cy="1643813"/>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Automatic Plan Correction</a:t>
          </a:r>
          <a:endParaRPr lang="en-US" sz="1700" kern="1200" dirty="0"/>
        </a:p>
      </dsp:txBody>
      <dsp:txXfrm>
        <a:off x="7853574" y="2733524"/>
        <a:ext cx="1162351" cy="1162351"/>
      </dsp:txXfrm>
    </dsp:sp>
    <dsp:sp modelId="{3D00428B-4FD4-4A06-892A-72F218C38B05}">
      <dsp:nvSpPr>
        <dsp:cNvPr id="0" name=""/>
        <dsp:cNvSpPr/>
      </dsp:nvSpPr>
      <dsp:spPr>
        <a:xfrm>
          <a:off x="5122875" y="4982760"/>
          <a:ext cx="1643813" cy="1643813"/>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Running faster on SQL Server Linux</a:t>
          </a:r>
          <a:endParaRPr lang="en-US" sz="1700" kern="1200" dirty="0"/>
        </a:p>
      </dsp:txBody>
      <dsp:txXfrm>
        <a:off x="5363606" y="5223491"/>
        <a:ext cx="1162351" cy="1162351"/>
      </dsp:txXfrm>
    </dsp:sp>
    <dsp:sp modelId="{916703B6-CDE2-4FAD-9362-BD7A07711C85}">
      <dsp:nvSpPr>
        <dsp:cNvPr id="0" name=""/>
        <dsp:cNvSpPr/>
      </dsp:nvSpPr>
      <dsp:spPr>
        <a:xfrm>
          <a:off x="2632908" y="2492793"/>
          <a:ext cx="1643813" cy="1643813"/>
        </a:xfrm>
        <a:prstGeom prst="ellips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A faster Indirect Checkpoint</a:t>
          </a:r>
          <a:endParaRPr lang="en-US" sz="1700" kern="1200" dirty="0"/>
        </a:p>
      </dsp:txBody>
      <dsp:txXfrm>
        <a:off x="2873639" y="2733524"/>
        <a:ext cx="1162351" cy="11623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4774B-36BB-483A-A4B0-A062CFA8741A}">
      <dsp:nvSpPr>
        <dsp:cNvPr id="0" name=""/>
        <dsp:cNvSpPr/>
      </dsp:nvSpPr>
      <dsp:spPr>
        <a:xfrm>
          <a:off x="179501" y="2278"/>
          <a:ext cx="2344083" cy="1406449"/>
        </a:xfrm>
        <a:prstGeom prst="rect">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Minimally logged. Bulk allocation</a:t>
          </a:r>
        </a:p>
      </dsp:txBody>
      <dsp:txXfrm>
        <a:off x="179501" y="2278"/>
        <a:ext cx="2344083" cy="1406449"/>
      </dsp:txXfrm>
    </dsp:sp>
    <dsp:sp modelId="{78909852-BDE3-4F89-B499-2E3C33D638D5}">
      <dsp:nvSpPr>
        <dsp:cNvPr id="0" name=""/>
        <dsp:cNvSpPr/>
      </dsp:nvSpPr>
      <dsp:spPr>
        <a:xfrm>
          <a:off x="179501" y="1643136"/>
          <a:ext cx="2344083" cy="1406449"/>
        </a:xfrm>
        <a:prstGeom prst="rect">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This is really parallel page allocation</a:t>
          </a:r>
        </a:p>
      </dsp:txBody>
      <dsp:txXfrm>
        <a:off x="179501" y="1643136"/>
        <a:ext cx="2344083" cy="1406449"/>
      </dsp:txXfrm>
    </dsp:sp>
    <dsp:sp modelId="{1B00D768-3E41-4AEA-8154-159D264811CA}">
      <dsp:nvSpPr>
        <dsp:cNvPr id="0" name=""/>
        <dsp:cNvSpPr/>
      </dsp:nvSpPr>
      <dsp:spPr>
        <a:xfrm>
          <a:off x="179501" y="3283994"/>
          <a:ext cx="2344083" cy="1406449"/>
        </a:xfrm>
        <a:prstGeom prst="rect">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There is a DOP threshold</a:t>
          </a:r>
        </a:p>
      </dsp:txBody>
      <dsp:txXfrm>
        <a:off x="179501" y="3283994"/>
        <a:ext cx="2344083" cy="14064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7DB9C-DADE-48CB-9D28-36FB2A27201A}">
      <dsp:nvSpPr>
        <dsp:cNvPr id="0" name=""/>
        <dsp:cNvSpPr/>
      </dsp:nvSpPr>
      <dsp:spPr>
        <a:xfrm>
          <a:off x="206493" y="1579"/>
          <a:ext cx="2315395" cy="138923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gradFill>
                <a:gsLst>
                  <a:gs pos="5439">
                    <a:srgbClr val="F8F8F8"/>
                  </a:gs>
                  <a:gs pos="10000">
                    <a:srgbClr val="F8F8F8"/>
                  </a:gs>
                </a:gsLst>
                <a:lin ang="5400000" scaled="0"/>
              </a:gradFill>
            </a:rPr>
            <a:t>Manual and Internal checkpoints use indirect if “enabled”</a:t>
          </a:r>
          <a:endParaRPr lang="en-US" sz="1800" kern="1200" dirty="0"/>
        </a:p>
      </dsp:txBody>
      <dsp:txXfrm>
        <a:off x="206493" y="1579"/>
        <a:ext cx="2315395" cy="1389237"/>
      </dsp:txXfrm>
    </dsp:sp>
    <dsp:sp modelId="{00F5EE9A-6787-4069-B559-0B0195C417B8}">
      <dsp:nvSpPr>
        <dsp:cNvPr id="0" name=""/>
        <dsp:cNvSpPr/>
      </dsp:nvSpPr>
      <dsp:spPr>
        <a:xfrm>
          <a:off x="206493" y="1622355"/>
          <a:ext cx="2315395" cy="138923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gradFill>
                <a:gsLst>
                  <a:gs pos="5439">
                    <a:srgbClr val="F8F8F8"/>
                  </a:gs>
                  <a:gs pos="10000">
                    <a:srgbClr val="F8F8F8"/>
                  </a:gs>
                </a:gsLst>
                <a:lin ang="5400000" scaled="0"/>
              </a:gradFill>
            </a:rPr>
            <a:t>Buffer Manager:Background writer pages/sec</a:t>
          </a:r>
        </a:p>
        <a:p>
          <a:pPr marL="0" lvl="0" indent="0" algn="ctr" defTabSz="800100">
            <a:lnSpc>
              <a:spcPct val="90000"/>
            </a:lnSpc>
            <a:spcBef>
              <a:spcPct val="0"/>
            </a:spcBef>
            <a:spcAft>
              <a:spcPct val="35000"/>
            </a:spcAft>
            <a:buNone/>
          </a:pPr>
          <a:r>
            <a:rPr lang="en-US" sz="1800" kern="1200" dirty="0">
              <a:gradFill>
                <a:gsLst>
                  <a:gs pos="5439">
                    <a:srgbClr val="F8F8F8"/>
                  </a:gs>
                  <a:gs pos="10000">
                    <a:srgbClr val="F8F8F8"/>
                  </a:gs>
                </a:gsLst>
                <a:lin ang="5400000" scaled="0"/>
              </a:gradFill>
            </a:rPr>
            <a:t>or trace flag 3504</a:t>
          </a:r>
          <a:endParaRPr lang="en-US" sz="1800" kern="1200" dirty="0"/>
        </a:p>
      </dsp:txBody>
      <dsp:txXfrm>
        <a:off x="206493" y="1622355"/>
        <a:ext cx="2315395" cy="1389237"/>
      </dsp:txXfrm>
    </dsp:sp>
    <dsp:sp modelId="{ADA94E52-418E-47C1-B514-D6BBC3906819}">
      <dsp:nvSpPr>
        <dsp:cNvPr id="0" name=""/>
        <dsp:cNvSpPr/>
      </dsp:nvSpPr>
      <dsp:spPr>
        <a:xfrm>
          <a:off x="206493" y="3243132"/>
          <a:ext cx="2315395" cy="138923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Target based on page I/O telemetry</a:t>
          </a:r>
        </a:p>
      </dsp:txBody>
      <dsp:txXfrm>
        <a:off x="206493" y="3243132"/>
        <a:ext cx="2315395" cy="13892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9401-EE8D-4EE1-B291-5BF7DCDA3C5A}" type="datetime8">
              <a:rPr lang="en-US" smtClean="0">
                <a:latin typeface="Segoe UI" pitchFamily="34" charset="0"/>
              </a:rPr>
              <a:t>5/24/2017 5:40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0</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1B0BD91-A332-4638-9D55-E1550E13BA63}" type="datetime8">
              <a:rPr lang="en-US" smtClean="0"/>
              <a:t>5/24/2017 5:40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logs.msdn.microsoft.com/psssql/2015/03/02/how-it-works-max-dop-level-and-parallel-index-build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6B01FC-4093-47B5-A361-524E345F092E}"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681822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 the steps in parallel_insert_and_redo\readme.md file</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EA1B2AD-0E5E-4F5F-AC11-46FE43A85EB1}"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74506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3791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138012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477398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256 GB in 2017</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981490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108138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70470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795914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8007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53193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394328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a:t>
            </a:r>
          </a:p>
        </p:txBody>
      </p:sp>
      <p:sp>
        <p:nvSpPr>
          <p:cNvPr id="4" name="Header Placeholder 3"/>
          <p:cNvSpPr>
            <a:spLocks noGrp="1"/>
          </p:cNvSpPr>
          <p:nvPr>
            <p:ph type="hdr" sz="quarter" idx="10"/>
          </p:nvPr>
        </p:nvSpPr>
        <p:spPr/>
        <p:txBody>
          <a:bodyPr/>
          <a:lstStyle/>
          <a:p>
            <a:r>
              <a:rPr lang="en-US" dirty="0"/>
              <a:t>Microsoft Ignite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8502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steps in tempdb\readme.md</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EA1B2AD-0E5E-4F5F-AC11-46FE43A85EB1}"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361140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611712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892453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22870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642807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6473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85243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8042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178989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29165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76273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09846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825327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testing purposes, can you disable multiple LW with trace flag 9038 at startup. This is undocumented and not supported for production use (except by direction of Microsoft).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7912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55621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90667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77171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37459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89460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793830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set a target recovery</a:t>
            </a:r>
            <a:r>
              <a:rPr lang="en-US" baseline="0" dirty="0"/>
              <a:t> interval &gt; 0 (default for 2016), any manual or internal checkpoint uses indirect checkpoint</a:t>
            </a:r>
          </a:p>
          <a:p>
            <a:endParaRPr lang="en-US" baseline="0" dirty="0"/>
          </a:p>
          <a:p>
            <a:r>
              <a:rPr lang="en-US" baseline="0" dirty="0"/>
              <a:t>Indirect checkpoint can be more accurate for redo since we base our calculations on recorded telemetry for i/O from bpool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022828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306" lvl="1" indent="0">
              <a:buNone/>
            </a:pPr>
            <a:r>
              <a:rPr lang="en-US" dirty="0"/>
              <a:t>Be aware of </a:t>
            </a:r>
            <a:r>
              <a:rPr lang="en-US" dirty="0">
                <a:hlinkClick r:id="rId3"/>
              </a:rPr>
              <a:t>Eager Write Leapfrogging</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83083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698667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656854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518376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899428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104148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740704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6433108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05297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185537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5DDFF7D-D314-4C7B-B851-8380DBD00D4D}" type="datetime8">
              <a:rPr lang="en-US" smtClean="0">
                <a:solidFill>
                  <a:prstClr val="black"/>
                </a:solidFill>
              </a:rPr>
              <a:t>5/24/2017 5:40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09399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Other examples of just faster scaling with auto soft NUMA</a:t>
            </a:r>
          </a:p>
          <a:p>
            <a:endParaRPr lang="en-US" baseline="0" dirty="0"/>
          </a:p>
          <a:p>
            <a:r>
              <a:rPr lang="en-US" baseline="0" dirty="0"/>
              <a:t>Dynamic PMO since it can promote first to NODE</a:t>
            </a:r>
          </a:p>
          <a:p>
            <a:endParaRPr lang="en-US" baseline="0" dirty="0"/>
          </a:p>
          <a:p>
            <a:r>
              <a:rPr lang="en-US" sz="900" dirty="0"/>
              <a:t>SQL 2014 SP2 requires trace flag 8079</a:t>
            </a:r>
          </a:p>
          <a:p>
            <a:endParaRPr lang="en-US" sz="900" dirty="0"/>
          </a:p>
          <a:p>
            <a:r>
              <a:rPr lang="en-US" sz="900" dirty="0"/>
              <a:t>You</a:t>
            </a:r>
            <a:r>
              <a:rPr lang="en-US" sz="900" baseline="0" dirty="0"/>
              <a:t> can turn this off with ALTER SERVRER but be aware of this bug as documented in https://support.microsoft.com/en-us/kb/3158710 and fixed in SQL 2016 CU1.</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64324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ALTER SERVER for AFFINITY with auto gets interesting. Explain this while looking at ERRORLOG and DMV</a:t>
            </a:r>
          </a:p>
          <a:p>
            <a:endParaRPr lang="en-US" baseline="0" dirty="0"/>
          </a:p>
          <a:p>
            <a:r>
              <a:rPr lang="en-US" baseline="0" dirty="0"/>
              <a:t>Using NODE affinity applies to the hardware node configuration. So in the example above if I affinitize on NODE 0, I’ll get soft nodes 0 and 1 to be active.</a:t>
            </a:r>
          </a:p>
          <a:p>
            <a:endParaRPr lang="en-US" baseline="0" dirty="0"/>
          </a:p>
          <a:p>
            <a:r>
              <a:rPr lang="en-US" baseline="0" dirty="0"/>
              <a:t>CPUs still work on logical CPU numbers. So if I affinitize on 0 and 1, soft numa is still applied but the only schedulers are 0 and 1 on soft nodes 0 and 1. and soft nodes 2 and 3 are offline</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25309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188125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Follow the steps in dynamic_pmo\readme.md file</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EA1B2AD-0E5E-4F5F-AC11-46FE43A85EB1}" type="datetime8">
              <a:rPr lang="en-US" smtClean="0"/>
              <a:t>5/24/2017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477532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434711" cy="6994525"/>
          </a:xfrm>
          <a:prstGeom prst="rect">
            <a:avLst/>
          </a:prstGeom>
        </p:spPr>
      </p:pic>
      <p:sp>
        <p:nvSpPr>
          <p:cNvPr id="10" name="Rectangle 9"/>
          <p:cNvSpPr/>
          <p:nvPr userDrawn="1"/>
        </p:nvSpPr>
        <p:spPr bwMode="auto">
          <a:xfrm>
            <a:off x="0" y="-1"/>
            <a:ext cx="4023208" cy="2765751"/>
          </a:xfrm>
          <a:prstGeom prst="rect">
            <a:avLst/>
          </a:prstGeom>
          <a:gradFill flip="none" rotWithShape="1">
            <a:gsLst>
              <a:gs pos="7407">
                <a:srgbClr val="000000">
                  <a:alpha val="72000"/>
                </a:srgbClr>
              </a:gs>
              <a:gs pos="65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272986" y="2860344"/>
            <a:ext cx="6402452" cy="3654405"/>
          </a:xfrm>
          <a:prstGeom prst="rect">
            <a:avLst/>
          </a:prstGeom>
          <a:solidFill>
            <a:srgbClr val="002153">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860344"/>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4689124"/>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492086"/>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434711" cy="6994525"/>
          </a:xfrm>
          <a:prstGeom prst="rect">
            <a:avLst/>
          </a:prstGeom>
        </p:spPr>
      </p:pic>
      <p:sp>
        <p:nvSpPr>
          <p:cNvPr id="10" name="Rectangle 9"/>
          <p:cNvSpPr/>
          <p:nvPr userDrawn="1"/>
        </p:nvSpPr>
        <p:spPr bwMode="auto">
          <a:xfrm>
            <a:off x="0" y="-1"/>
            <a:ext cx="4023208" cy="2765751"/>
          </a:xfrm>
          <a:prstGeom prst="rect">
            <a:avLst/>
          </a:prstGeom>
          <a:gradFill flip="none" rotWithShape="1">
            <a:gsLst>
              <a:gs pos="7407">
                <a:srgbClr val="000000">
                  <a:alpha val="72000"/>
                </a:srgbClr>
              </a:gs>
              <a:gs pos="65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userDrawn="1"/>
        </p:nvGrpSpPr>
        <p:grpSpPr bwMode="gray">
          <a:xfrm>
            <a:off x="457518" y="492086"/>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p:cNvSpPr/>
          <p:nvPr userDrawn="1"/>
        </p:nvSpPr>
        <p:spPr bwMode="auto">
          <a:xfrm>
            <a:off x="272986" y="2860344"/>
            <a:ext cx="6402452" cy="3654405"/>
          </a:xfrm>
          <a:prstGeom prst="rect">
            <a:avLst/>
          </a:prstGeom>
          <a:solidFill>
            <a:srgbClr val="002153">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860344"/>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4689124"/>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technet.microsoft.com/en-us/magazine/2009.02.logging.aspx" TargetMode="External"/><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dbcc-scales-7x-better/" TargetMode="Externa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blogs.msdn.microsoft.com/psssql/2015/01/26/a-faster-checkdb-part-iv-sql-clr-udts/" TargetMode="External"/><Relationship Id="rId5" Type="http://schemas.openxmlformats.org/officeDocument/2006/relationships/hyperlink" Target="https://blogs.msdn.microsoft.com/psssql/2014/11/10/a-faster-checkdb-part-iii/" TargetMode="External"/><Relationship Id="rId4" Type="http://schemas.openxmlformats.org/officeDocument/2006/relationships/hyperlink" Target="https://blogs.msdn.microsoft.com/psssql/2012/02/23/a-faster-checkdb-part-i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automatic-tempdb-configur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www.youtube.com/watch?v=SvseGMobe2w&amp;feature=share&amp;list=PLF80A8A233EE9F22F"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instant-file-initializatio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blogs.msdn.microsoft.com/bobsql/2016/07/13/the-sql-server-basic-installer-just-install-it-2/" TargetMode="External"/><Relationship Id="rId5" Type="http://schemas.openxmlformats.org/officeDocument/2006/relationships/image" Target="../media/image16.png"/><Relationship Id="rId4" Type="http://schemas.openxmlformats.org/officeDocument/2006/relationships/hyperlink" Target="http://www.sqlskills.com/blogs/paul/search-engine-qa-24-why-cant-the-transaction-log-use-instant-initialization/" TargetMode="Externa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hyperlink" Target="https://blogs.msdn.microsoft.com/bobsql/2016/11/08/how-it-works-it-just-runs-faster-non-volatile-memory-sql-server-tail-of-log-caching-on-nvdimm/" TargetMode="External"/><Relationship Id="rId7" Type="http://schemas.openxmlformats.org/officeDocument/2006/relationships/diagramData" Target="../diagrams/data4.xml"/><Relationship Id="rId12" Type="http://schemas.openxmlformats.org/officeDocument/2006/relationships/hyperlink" Target="https://blogs.msdn.microsoft.com/sqlserverstorageengine/2016/12/02/transaction-commit-latency-acceleration-using-storage-class-memory-in-windows-server-2016sql-server-2016-sp1/"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channel9.msdn.com/Events/Build/2016/P470" TargetMode="External"/><Relationship Id="rId11" Type="http://schemas.microsoft.com/office/2007/relationships/diagramDrawing" Target="../diagrams/drawing4.xml"/><Relationship Id="rId5" Type="http://schemas.openxmlformats.org/officeDocument/2006/relationships/hyperlink" Target="https://channel9.msdn.com/Shows/Data-Exposed/SQL-Server-2016-and-Windows-Server-2016-SCM--FAST" TargetMode="External"/><Relationship Id="rId10" Type="http://schemas.openxmlformats.org/officeDocument/2006/relationships/diagramColors" Target="../diagrams/colors4.xml"/><Relationship Id="rId4" Type="http://schemas.openxmlformats.org/officeDocument/2006/relationships/hyperlink" Target="https://en.wikipedia.org/wiki/Persistent_memory" TargetMode="Externa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qlmag.com/sql-server-2012/how-use-microsoft-sql-server-2012s-window-functions-part-1" TargetMode="External"/><Relationship Id="rId4" Type="http://schemas.openxmlformats.org/officeDocument/2006/relationships/hyperlink" Target="https://blogs.msdn.microsoft.com/sql_server_team/columnstore-index-performance-batchmode-execu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blogs.msdn.microsoft.com/bobsql/2016/06/03/sql-2016-it-just-runs-faster-alwayson-log-transport-reduced-context-switches/" TargetMode="External"/><Relationship Id="rId7" Type="http://schemas.openxmlformats.org/officeDocument/2006/relationships/diagramColors" Target="../diagrams/colors5.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blogs.msdn.microsoft.com/sqlserverstorageengine/2016/09/26/sql-server-2016-it-just-runs-faster-always-on-availability-groups-turbocharged/"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blogs.msdn.microsoft.com/bobsql/2016/06/03/sql-2016-it-just-runs-faster-xevent-linq-reader/" TargetMode="External"/><Relationship Id="rId3" Type="http://schemas.openxmlformats.org/officeDocument/2006/relationships/hyperlink" Target="https://blogs.msdn.microsoft.com/bobsql/2016/06/03/sql-2016-it-just-runs-faster-larger-data-file-writes-2/" TargetMode="External"/><Relationship Id="rId7" Type="http://schemas.openxmlformats.org/officeDocument/2006/relationships/hyperlink" Target="https://blogs.msdn.microsoft.com/bobsql/2016/06/03/sql-2016-leverages-on-demand-msdtc-startup/"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hyperlink" Target="https://blogs.msdn.microsoft.com/bobsql/2016/06/03/sql-2016-it-just-runs-faster-bulk-insert-uses-vector-instructions-sseavx/" TargetMode="External"/><Relationship Id="rId5" Type="http://schemas.openxmlformats.org/officeDocument/2006/relationships/hyperlink" Target="https://blogs.msdn.microsoft.com/bobsql/2016/06/03/sql-2016-it-just-runs-faster-column-store-uses-vector-instructions-sseavx/" TargetMode="External"/><Relationship Id="rId4" Type="http://schemas.openxmlformats.org/officeDocument/2006/relationships/hyperlink" Target="https://blogs.msdn.microsoft.com/bobsql/2016/06/03/sql-2016-it-just-runs-faster-ldf-stamped/"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aka.ms/sql2016faster"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hyperlink" Target="https://msdn.microsoft.com/en-us/library/bb510411.aspx" TargetMode="External"/><Relationship Id="rId4" Type="http://schemas.openxmlformats.org/officeDocument/2006/relationships/hyperlink" Target="https://blogs.msdn.microsoft.com/sqlcat/tag/sqlsweet16/"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multiple-log-writer-workers/"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hyperlink" Target="https://exadat.co.uk/2016/04/01/sql-server-2016-multi-threaded-log-write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updated-scheduling-algorithms/"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sos_rwlock-redesign/"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hyperlink" Target="https://blogs.msdn.microsoft.com/bobsql/2016/07/23/how-it-works-reader-writer-synchronization/" TargetMode="Externa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hyperlink" Target="https://blogs.msdn.microsoft.com/sqlcat/2016/07/21/real-world-parallel-insert-what-else-you-need-to-know/" TargetMode="External"/><Relationship Id="rId7" Type="http://schemas.openxmlformats.org/officeDocument/2006/relationships/diagramQuickStyle" Target="../diagrams/quickStyle8.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1.png"/><Relationship Id="rId9" Type="http://schemas.microsoft.com/office/2007/relationships/diagramDrawing" Target="../diagrams/drawing8.xml"/></Relationships>
</file>

<file path=ppt/slides/_rels/slide38.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dbcc-extended-checks/"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hyperlink" Target="https://en.wikipedia.org/wiki/Elevator_algorithm" TargetMode="External"/><Relationship Id="rId7" Type="http://schemas.openxmlformats.org/officeDocument/2006/relationships/diagramQuickStyle" Target="../diagrams/quickStyle9.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hyperlink" Target="https://blogs.msdn.microsoft.com/bobsql/2016/06/03/sql-2016-it-just-runs-faster-indirect-checkpoint-default/" TargetMode="External"/><Relationship Id="rId9" Type="http://schemas.microsoft.com/office/2007/relationships/diagramDrawing" Target="../diagrams/drawing9.xml"/></Relationships>
</file>

<file path=ppt/slides/_rels/slide4.xml.rels><?xml version="1.0" encoding="UTF-8" standalone="yes"?>
<Relationships xmlns="http://schemas.openxmlformats.org/package/2006/relationships"><Relationship Id="rId3" Type="http://schemas.openxmlformats.org/officeDocument/2006/relationships/hyperlink" Target="http://aka.ms/sql2016fast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larger-data-file-writes-2/"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hyperlink" Target="https://msdn.microsoft.com/en-us/library/windows/desktop/aa365749(v=vs.85).asp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sqlskills.com/blogs/paul/search-engine-qa-24-why-cant-the-transaction-log-use-instant-initialization/" TargetMode="External"/><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hyperlink" Target="https://blogs.msdn.microsoft.com/bobsql/2016/06/03/sql-2016-it-just-runs-faster-ldf-stamped/" TargetMode="External"/><Relationship Id="rId5" Type="http://schemas.openxmlformats.org/officeDocument/2006/relationships/hyperlink" Target="https://technet.microsoft.com/en-us/library/hh831602(v=ws.11).aspx" TargetMode="External"/><Relationship Id="rId4" Type="http://schemas.openxmlformats.org/officeDocument/2006/relationships/hyperlink" Target="https://en.wikipedia.org/wiki/Thin_provisionin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t1117-and-t1118-changes-for-tempdb-and-user-databases/"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support.microsoft.com/en-us/kb/2920987"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in-memory-optimized-database-worker-pool/"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hyperlink" Target="https://msdn.microsoft.com/en-us/library/dn957573.aspx"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native-spatial-implementations/" TargetMode="External"/><Relationship Id="rId7" Type="http://schemas.openxmlformats.org/officeDocument/2006/relationships/hyperlink" Target="https://msdn.microsoft.com/en-us/library/55d3thsc.aspx"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hyperlink" Target="https://msdn.microsoft.com/en-us/library/bb933790.aspx" TargetMode="External"/><Relationship Id="rId5" Type="http://schemas.openxmlformats.org/officeDocument/2006/relationships/hyperlink" Target="https://msdn.microsoft.com/en-us/library/microsoft.sqlserver.types.sqlgeography.aspx" TargetMode="External"/><Relationship Id="rId4" Type="http://schemas.openxmlformats.org/officeDocument/2006/relationships/hyperlink" Target="https://msdn.microsoft.com/en-us/library/microsoft.sqlserver.types.aspx" TargetMode="External"/></Relationships>
</file>

<file path=ppt/slides/_rels/slide4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6.png"/><Relationship Id="rId7" Type="http://schemas.openxmlformats.org/officeDocument/2006/relationships/diagramColors" Target="../diagrams/colors10.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8.xml.rels><?xml version="1.0" encoding="UTF-8" standalone="yes"?>
<Relationships xmlns="http://schemas.openxmlformats.org/package/2006/relationships"><Relationship Id="rId8" Type="http://schemas.openxmlformats.org/officeDocument/2006/relationships/hyperlink" Target="https://blogs.msdn.microsoft.com/bobsql/2016/06/03/sql-2016-it-just-runs-faster-spatial-index-builds-faster/"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hyperlink" Target="https://blogs.msdn.microsoft.com/bobsql/2016/06/03/sql-2016-it-just-runs-faster-tvps-with-spatial-columns/" TargetMode="External"/></Relationships>
</file>

<file path=ppt/slides/_rels/slide4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hyperlink" Target="https://blogs.msdn.microsoft.com/bobsql/2016/06/03/sql-2016-it-just-runs-faster-alwayson-aes-ni-encryption/" TargetMode="External"/><Relationship Id="rId7" Type="http://schemas.openxmlformats.org/officeDocument/2006/relationships/diagramQuickStyle" Target="../diagrams/quickStyle12.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hyperlink" Target="https://blogs.msdn.microsoft.com/bobsql/2016/06/03/sql-2016-it-just-runs-faster-alwayson-parallel-compression-improved-algorithms/" TargetMode="External"/><Relationship Id="rId9" Type="http://schemas.microsoft.com/office/2007/relationships/diagramDrawing" Target="../diagrams/drawing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blogs.msdn.microsoft.com/bobsql/2016/11/29/how-it-works-it-just-runs-faster-auto-soft-num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logs.msdn.microsoft.com/bobsql/2016/11/29/how-it-works-it-just-runs-faster-auto-soft-numa/"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blogs.msdn.microsoft.com/bobsql/2016/06/03/sql-2016-it-just-runs-faster-dynamic-memory-object-cmemthread-partition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2016</a:t>
            </a:r>
            <a:br>
              <a:rPr lang="en-US" dirty="0"/>
            </a:br>
            <a:r>
              <a:rPr lang="en-US" dirty="0"/>
              <a:t>It Just Runs Faster</a:t>
            </a:r>
          </a:p>
        </p:txBody>
      </p:sp>
      <p:sp>
        <p:nvSpPr>
          <p:cNvPr id="3" name="Text Placeholder 2"/>
          <p:cNvSpPr>
            <a:spLocks noGrp="1"/>
          </p:cNvSpPr>
          <p:nvPr>
            <p:ph type="body" sz="quarter" idx="14"/>
          </p:nvPr>
        </p:nvSpPr>
        <p:spPr/>
        <p:txBody>
          <a:bodyPr/>
          <a:lstStyle/>
          <a:p>
            <a:r>
              <a:rPr lang="en-US" dirty="0"/>
              <a:t>Bob Ward</a:t>
            </a:r>
          </a:p>
          <a:p>
            <a:r>
              <a:rPr lang="en-US" dirty="0"/>
              <a:t>Principal Architect</a:t>
            </a:r>
          </a:p>
          <a:p>
            <a:r>
              <a:rPr lang="en-US" dirty="0"/>
              <a:t>Microsoft, Data Group, Tiger Team</a:t>
            </a:r>
          </a:p>
        </p:txBody>
      </p:sp>
      <p:sp>
        <p:nvSpPr>
          <p:cNvPr id="4" name="Rectangle 3"/>
          <p:cNvSpPr/>
          <p:nvPr/>
        </p:nvSpPr>
        <p:spPr bwMode="auto">
          <a:xfrm>
            <a:off x="3627437" y="4791228"/>
            <a:ext cx="3276600" cy="7903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bobward@microsoft.com</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@bobwardms, #bobsql</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https://blogs.msdn.microsoft.com/bobsql</a:t>
            </a:r>
            <a:endParaRPr lang="en-US" sz="12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loud Callout 4"/>
          <p:cNvSpPr/>
          <p:nvPr/>
        </p:nvSpPr>
        <p:spPr bwMode="auto">
          <a:xfrm>
            <a:off x="7437437" y="68262"/>
            <a:ext cx="4800600" cy="1447800"/>
          </a:xfrm>
          <a:prstGeom prst="cloudCallout">
            <a:avLst>
              <a:gd name="adj1" fmla="val -38876"/>
              <a:gd name="adj2" fmla="val 54069"/>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slideshare.net http://speakerscore.com/3VZB</a:t>
            </a:r>
          </a:p>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http://aka.ms/bobwardms</a:t>
            </a:r>
          </a:p>
        </p:txBody>
      </p:sp>
      <p:pic>
        <p:nvPicPr>
          <p:cNvPr id="6" name="Picture 5"/>
          <p:cNvPicPr>
            <a:picLocks noChangeAspect="1"/>
          </p:cNvPicPr>
          <p:nvPr/>
        </p:nvPicPr>
        <p:blipFill>
          <a:blip r:embed="rId3"/>
          <a:stretch>
            <a:fillRect/>
          </a:stretch>
        </p:blipFill>
        <p:spPr>
          <a:xfrm>
            <a:off x="7905007" y="4640262"/>
            <a:ext cx="4249762" cy="2124881"/>
          </a:xfrm>
          <a:prstGeom prst="rect">
            <a:avLst/>
          </a:prstGeom>
        </p:spPr>
      </p:pic>
      <p:pic>
        <p:nvPicPr>
          <p:cNvPr id="7" name="Picture 6">
            <a:extLst>
              <a:ext uri="{FF2B5EF4-FFF2-40B4-BE49-F238E27FC236}">
                <a16:creationId xmlns:a16="http://schemas.microsoft.com/office/drawing/2014/main" id="{E9A05B13-2BBF-4FC7-A40D-BF62E70BDA29}"/>
              </a:ext>
            </a:extLst>
          </p:cNvPr>
          <p:cNvPicPr>
            <a:picLocks noChangeAspect="1"/>
          </p:cNvPicPr>
          <p:nvPr/>
        </p:nvPicPr>
        <p:blipFill>
          <a:blip r:embed="rId4"/>
          <a:stretch>
            <a:fillRect/>
          </a:stretch>
        </p:blipFill>
        <p:spPr>
          <a:xfrm>
            <a:off x="7905006" y="3268662"/>
            <a:ext cx="4292009" cy="1066800"/>
          </a:xfrm>
          <a:prstGeom prst="rect">
            <a:avLst/>
          </a:prstGeom>
        </p:spPr>
      </p:pic>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Parallel Redo</a:t>
            </a:r>
          </a:p>
        </p:txBody>
      </p:sp>
      <p:sp>
        <p:nvSpPr>
          <p:cNvPr id="6" name="Text Placeholder 5"/>
          <p:cNvSpPr>
            <a:spLocks noGrp="1"/>
          </p:cNvSpPr>
          <p:nvPr>
            <p:ph type="body" sz="quarter" idx="10"/>
          </p:nvPr>
        </p:nvSpPr>
        <p:spPr>
          <a:xfrm>
            <a:off x="274638" y="1212850"/>
            <a:ext cx="11887200" cy="3447098"/>
          </a:xfrm>
        </p:spPr>
        <p:txBody>
          <a:bodyPr/>
          <a:lstStyle/>
          <a:p>
            <a:r>
              <a:rPr lang="en-US" dirty="0">
                <a:solidFill>
                  <a:schemeClr val="tx1"/>
                </a:solidFill>
              </a:rPr>
              <a:t>Why go parallel?</a:t>
            </a:r>
          </a:p>
          <a:p>
            <a:pPr lvl="1"/>
            <a:r>
              <a:rPr lang="en-US" dirty="0">
                <a:solidFill>
                  <a:schemeClr val="accent1"/>
                </a:solidFill>
              </a:rPr>
              <a:t>Redo has historically been I/O bound</a:t>
            </a:r>
          </a:p>
          <a:p>
            <a:pPr lvl="1"/>
            <a:r>
              <a:rPr lang="en-US" dirty="0">
                <a:solidFill>
                  <a:schemeClr val="accent1"/>
                </a:solidFill>
              </a:rPr>
              <a:t>Faster I/O devices means we must utilize more of the CPU</a:t>
            </a:r>
          </a:p>
          <a:p>
            <a:pPr lvl="1"/>
            <a:r>
              <a:rPr lang="en-US" dirty="0">
                <a:solidFill>
                  <a:schemeClr val="accent1"/>
                </a:solidFill>
              </a:rPr>
              <a:t>Secondary replicas require continuous redo</a:t>
            </a:r>
          </a:p>
          <a:p>
            <a:r>
              <a:rPr lang="en-US" dirty="0">
                <a:solidFill>
                  <a:schemeClr val="tx1"/>
                </a:solidFill>
              </a:rPr>
              <a:t>Redo is mostly about applying changes to pages</a:t>
            </a:r>
          </a:p>
          <a:p>
            <a:pPr lvl="1"/>
            <a:r>
              <a:rPr lang="en-US" dirty="0">
                <a:solidFill>
                  <a:schemeClr val="accent1"/>
                </a:solidFill>
              </a:rPr>
              <a:t>Read the page from disk and apply the logged changes (based on LSN)</a:t>
            </a:r>
          </a:p>
          <a:p>
            <a:pPr lvl="1"/>
            <a:r>
              <a:rPr lang="en-US" dirty="0">
                <a:solidFill>
                  <a:schemeClr val="accent1"/>
                </a:solidFill>
              </a:rPr>
              <a:t>Logical operations (file operation) and system transactions need to be applied serially</a:t>
            </a:r>
          </a:p>
          <a:p>
            <a:pPr lvl="1"/>
            <a:r>
              <a:rPr lang="en-US" dirty="0">
                <a:solidFill>
                  <a:schemeClr val="accent1"/>
                </a:solidFill>
              </a:rPr>
              <a:t>System Transaction undo required after this before db access</a:t>
            </a:r>
          </a:p>
        </p:txBody>
      </p:sp>
      <p:sp>
        <p:nvSpPr>
          <p:cNvPr id="4" name="Thought Bubble: Cloud 16"/>
          <p:cNvSpPr/>
          <p:nvPr/>
        </p:nvSpPr>
        <p:spPr bwMode="auto">
          <a:xfrm>
            <a:off x="8771097" y="1493284"/>
            <a:ext cx="2704939" cy="674836"/>
          </a:xfrm>
          <a:prstGeom prst="cloudCallout">
            <a:avLst>
              <a:gd name="adj1" fmla="val -58031"/>
              <a:gd name="adj2" fmla="val -47021"/>
            </a:avLst>
          </a:prstGeom>
          <a:solidFill>
            <a:schemeClr val="accent1">
              <a:lumMod val="25000"/>
              <a:lumOff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chemeClr val="tx1"/>
                </a:solidFill>
              </a:rPr>
              <a:t>Need a </a:t>
            </a:r>
            <a:r>
              <a:rPr lang="en-US" sz="1400" dirty="0">
                <a:solidFill>
                  <a:schemeClr val="tx1"/>
                </a:solidFill>
                <a:hlinkClick r:id="rId3"/>
              </a:rPr>
              <a:t>primer</a:t>
            </a:r>
            <a:r>
              <a:rPr lang="en-US" sz="1400" dirty="0">
                <a:solidFill>
                  <a:schemeClr val="tx1"/>
                </a:solidFill>
              </a:rPr>
              <a:t> in recovery?</a:t>
            </a:r>
          </a:p>
        </p:txBody>
      </p:sp>
      <p:graphicFrame>
        <p:nvGraphicFramePr>
          <p:cNvPr id="5" name="Diagram 4"/>
          <p:cNvGraphicFramePr/>
          <p:nvPr>
            <p:extLst>
              <p:ext uri="{D42A27DB-BD31-4B8C-83A1-F6EECF244321}">
                <p14:modId xmlns:p14="http://schemas.microsoft.com/office/powerpoint/2010/main" val="629530487"/>
              </p:ext>
            </p:extLst>
          </p:nvPr>
        </p:nvGraphicFramePr>
        <p:xfrm>
          <a:off x="4694237" y="320928"/>
          <a:ext cx="3657600" cy="1966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Rounded Corners 19"/>
          <p:cNvSpPr/>
          <p:nvPr/>
        </p:nvSpPr>
        <p:spPr bwMode="auto">
          <a:xfrm>
            <a:off x="9486601" y="133009"/>
            <a:ext cx="2833219" cy="621052"/>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80% increase in standalone recovery redo</a:t>
            </a:r>
          </a:p>
        </p:txBody>
      </p:sp>
      <p:sp>
        <p:nvSpPr>
          <p:cNvPr id="78" name="Rectangle 77"/>
          <p:cNvSpPr/>
          <p:nvPr/>
        </p:nvSpPr>
        <p:spPr bwMode="auto">
          <a:xfrm>
            <a:off x="6827837" y="4868862"/>
            <a:ext cx="3610222" cy="1790978"/>
          </a:xfrm>
          <a:prstGeom prst="rect">
            <a:avLst/>
          </a:prstGeom>
          <a:solidFill>
            <a:srgbClr val="0090D2"/>
          </a:solidFill>
          <a:ln w="25400"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79" name="Rectangle: Rounded Corners 21"/>
          <p:cNvSpPr/>
          <p:nvPr/>
        </p:nvSpPr>
        <p:spPr bwMode="auto">
          <a:xfrm>
            <a:off x="6966262" y="4923158"/>
            <a:ext cx="762000" cy="533400"/>
          </a:xfrm>
          <a:prstGeom prst="roundRect">
            <a:avLst/>
          </a:prstGeom>
          <a:solidFill>
            <a:srgbClr val="003A78"/>
          </a:solidFill>
          <a:ln w="25400" cap="flat" cmpd="sng" algn="ctr">
            <a:solidFill>
              <a:srgbClr val="0090D2">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Page 1</a:t>
            </a:r>
          </a:p>
        </p:txBody>
      </p:sp>
      <p:sp>
        <p:nvSpPr>
          <p:cNvPr id="80" name="Rectangle: Rounded Corners 22"/>
          <p:cNvSpPr/>
          <p:nvPr/>
        </p:nvSpPr>
        <p:spPr bwMode="auto">
          <a:xfrm>
            <a:off x="6966262" y="5506937"/>
            <a:ext cx="762000" cy="533400"/>
          </a:xfrm>
          <a:prstGeom prst="roundRect">
            <a:avLst/>
          </a:prstGeom>
          <a:solidFill>
            <a:srgbClr val="003A78"/>
          </a:solidFill>
          <a:ln w="25400" cap="flat" cmpd="sng" algn="ctr">
            <a:solidFill>
              <a:srgbClr val="0090D2">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Page 2</a:t>
            </a:r>
          </a:p>
        </p:txBody>
      </p:sp>
      <p:sp>
        <p:nvSpPr>
          <p:cNvPr id="81" name="Rectangle: Rounded Corners 23"/>
          <p:cNvSpPr/>
          <p:nvPr/>
        </p:nvSpPr>
        <p:spPr bwMode="auto">
          <a:xfrm>
            <a:off x="6966262" y="6078658"/>
            <a:ext cx="762000" cy="533400"/>
          </a:xfrm>
          <a:prstGeom prst="roundRect">
            <a:avLst/>
          </a:prstGeom>
          <a:solidFill>
            <a:srgbClr val="003A78"/>
          </a:solidFill>
          <a:ln w="25400" cap="flat" cmpd="sng" algn="ctr">
            <a:solidFill>
              <a:srgbClr val="0090D2">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Page 3</a:t>
            </a:r>
          </a:p>
        </p:txBody>
      </p:sp>
      <p:sp>
        <p:nvSpPr>
          <p:cNvPr id="82" name="Oval 81"/>
          <p:cNvSpPr/>
          <p:nvPr/>
        </p:nvSpPr>
        <p:spPr bwMode="auto">
          <a:xfrm>
            <a:off x="8109478" y="4987928"/>
            <a:ext cx="800099" cy="403860"/>
          </a:xfrm>
          <a:prstGeom prst="ellipse">
            <a:avLst/>
          </a:prstGeom>
          <a:solidFill>
            <a:srgbClr val="FFD800">
              <a:lumMod val="50000"/>
            </a:srgbClr>
          </a:solidFill>
          <a:ln w="25400" cap="flat" cmpd="sng" algn="ctr">
            <a:solidFill>
              <a:srgbClr val="FFD800">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LSN 1</a:t>
            </a:r>
          </a:p>
        </p:txBody>
      </p:sp>
      <p:sp>
        <p:nvSpPr>
          <p:cNvPr id="83" name="Oval 82"/>
          <p:cNvSpPr/>
          <p:nvPr/>
        </p:nvSpPr>
        <p:spPr bwMode="auto">
          <a:xfrm>
            <a:off x="9264599" y="4987928"/>
            <a:ext cx="800099" cy="403860"/>
          </a:xfrm>
          <a:prstGeom prst="ellipse">
            <a:avLst/>
          </a:prstGeom>
          <a:solidFill>
            <a:srgbClr val="FFD800">
              <a:lumMod val="50000"/>
            </a:srgbClr>
          </a:solidFill>
          <a:ln w="25400" cap="flat" cmpd="sng" algn="ctr">
            <a:solidFill>
              <a:srgbClr val="FFD800">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LSN 5</a:t>
            </a:r>
          </a:p>
        </p:txBody>
      </p:sp>
      <p:sp>
        <p:nvSpPr>
          <p:cNvPr id="84" name="Oval 83"/>
          <p:cNvSpPr/>
          <p:nvPr/>
        </p:nvSpPr>
        <p:spPr bwMode="auto">
          <a:xfrm>
            <a:off x="8127818" y="5535466"/>
            <a:ext cx="800099" cy="403860"/>
          </a:xfrm>
          <a:prstGeom prst="ellipse">
            <a:avLst/>
          </a:prstGeom>
          <a:solidFill>
            <a:srgbClr val="FFD800">
              <a:lumMod val="50000"/>
            </a:srgbClr>
          </a:solidFill>
          <a:ln w="25400" cap="flat" cmpd="sng" algn="ctr">
            <a:solidFill>
              <a:srgbClr val="FFD800">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LSN 2</a:t>
            </a:r>
          </a:p>
        </p:txBody>
      </p:sp>
      <p:sp>
        <p:nvSpPr>
          <p:cNvPr id="85" name="Oval 84"/>
          <p:cNvSpPr/>
          <p:nvPr/>
        </p:nvSpPr>
        <p:spPr bwMode="auto">
          <a:xfrm>
            <a:off x="8161456" y="6106364"/>
            <a:ext cx="800099" cy="403860"/>
          </a:xfrm>
          <a:prstGeom prst="ellipse">
            <a:avLst/>
          </a:prstGeom>
          <a:solidFill>
            <a:srgbClr val="FFD800">
              <a:lumMod val="50000"/>
            </a:srgbClr>
          </a:solidFill>
          <a:ln w="25400" cap="flat" cmpd="sng" algn="ctr">
            <a:solidFill>
              <a:srgbClr val="FFD800">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LSN 3</a:t>
            </a:r>
          </a:p>
        </p:txBody>
      </p:sp>
      <p:sp>
        <p:nvSpPr>
          <p:cNvPr id="86" name="Oval 85"/>
          <p:cNvSpPr/>
          <p:nvPr/>
        </p:nvSpPr>
        <p:spPr bwMode="auto">
          <a:xfrm>
            <a:off x="9361111" y="6105015"/>
            <a:ext cx="800099" cy="403860"/>
          </a:xfrm>
          <a:prstGeom prst="ellipse">
            <a:avLst/>
          </a:prstGeom>
          <a:solidFill>
            <a:srgbClr val="FFD800">
              <a:lumMod val="50000"/>
            </a:srgbClr>
          </a:solidFill>
          <a:ln w="25400" cap="flat" cmpd="sng" algn="ctr">
            <a:solidFill>
              <a:srgbClr val="FFD800">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LSN 4</a:t>
            </a:r>
          </a:p>
        </p:txBody>
      </p:sp>
      <p:sp>
        <p:nvSpPr>
          <p:cNvPr id="87" name="Oval 86"/>
          <p:cNvSpPr/>
          <p:nvPr/>
        </p:nvSpPr>
        <p:spPr bwMode="auto">
          <a:xfrm>
            <a:off x="404106" y="4758530"/>
            <a:ext cx="5154752" cy="1745622"/>
          </a:xfrm>
          <a:prstGeom prst="ellipse">
            <a:avLst/>
          </a:prstGeom>
          <a:solidFill>
            <a:srgbClr val="5FBB46"/>
          </a:solidFill>
          <a:ln w="25400"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88" name="Rectangle: Rounded Corners 31"/>
          <p:cNvSpPr/>
          <p:nvPr/>
        </p:nvSpPr>
        <p:spPr bwMode="auto">
          <a:xfrm>
            <a:off x="2092110" y="4923158"/>
            <a:ext cx="1395289" cy="448942"/>
          </a:xfrm>
          <a:prstGeom prst="roundRect">
            <a:avLst/>
          </a:prstGeom>
          <a:solidFill>
            <a:srgbClr val="939598"/>
          </a:solidFill>
          <a:ln w="25400" cap="flat" cmpd="sng" algn="ctr">
            <a:solidFill>
              <a:srgbClr val="939598">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ea typeface="+mn-ea"/>
                <a:cs typeface="+mn-cs"/>
              </a:rPr>
              <a:t>PARALLEL REDO TASK </a:t>
            </a: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cxnSp>
        <p:nvCxnSpPr>
          <p:cNvPr id="89" name="Straight Arrow Connector 88"/>
          <p:cNvCxnSpPr>
            <a:cxnSpLocks/>
            <a:endCxn id="79" idx="1"/>
          </p:cNvCxnSpPr>
          <p:nvPr/>
        </p:nvCxnSpPr>
        <p:spPr>
          <a:xfrm>
            <a:off x="3505739" y="5127960"/>
            <a:ext cx="3460523" cy="61898"/>
          </a:xfrm>
          <a:prstGeom prst="straightConnector1">
            <a:avLst/>
          </a:prstGeom>
          <a:noFill/>
          <a:ln w="9525" cap="flat" cmpd="sng" algn="ctr">
            <a:solidFill>
              <a:srgbClr val="58585A"/>
            </a:solidFill>
            <a:prstDash val="solid"/>
            <a:headEnd type="none"/>
            <a:tailEnd type="triangle"/>
          </a:ln>
          <a:effectLst/>
        </p:spPr>
      </p:cxnSp>
      <p:cxnSp>
        <p:nvCxnSpPr>
          <p:cNvPr id="90" name="Straight Arrow Connector 89"/>
          <p:cNvCxnSpPr>
            <a:cxnSpLocks/>
            <a:stCxn id="94" idx="3"/>
            <a:endCxn id="80" idx="1"/>
          </p:cNvCxnSpPr>
          <p:nvPr/>
        </p:nvCxnSpPr>
        <p:spPr>
          <a:xfrm>
            <a:off x="2528415" y="5738795"/>
            <a:ext cx="4437847" cy="34842"/>
          </a:xfrm>
          <a:prstGeom prst="straightConnector1">
            <a:avLst/>
          </a:prstGeom>
          <a:noFill/>
          <a:ln w="9525" cap="flat" cmpd="sng" algn="ctr">
            <a:solidFill>
              <a:srgbClr val="58585A"/>
            </a:solidFill>
            <a:prstDash val="solid"/>
            <a:headEnd type="none"/>
            <a:tailEnd type="triangle"/>
          </a:ln>
          <a:effectLst/>
        </p:spPr>
      </p:cxnSp>
      <p:cxnSp>
        <p:nvCxnSpPr>
          <p:cNvPr id="91" name="Straight Arrow Connector 90"/>
          <p:cNvCxnSpPr>
            <a:cxnSpLocks/>
            <a:stCxn id="95" idx="3"/>
          </p:cNvCxnSpPr>
          <p:nvPr/>
        </p:nvCxnSpPr>
        <p:spPr>
          <a:xfrm>
            <a:off x="4184043" y="6122313"/>
            <a:ext cx="2815857" cy="223045"/>
          </a:xfrm>
          <a:prstGeom prst="straightConnector1">
            <a:avLst/>
          </a:prstGeom>
          <a:noFill/>
          <a:ln w="9525" cap="flat" cmpd="sng" algn="ctr">
            <a:solidFill>
              <a:srgbClr val="58585A"/>
            </a:solidFill>
            <a:prstDash val="solid"/>
            <a:headEnd type="none"/>
            <a:tailEnd type="triangle"/>
          </a:ln>
          <a:effectLst/>
        </p:spPr>
      </p:cxnSp>
      <p:sp>
        <p:nvSpPr>
          <p:cNvPr id="92" name="TextBox 91"/>
          <p:cNvSpPr txBox="1"/>
          <p:nvPr/>
        </p:nvSpPr>
        <p:spPr>
          <a:xfrm>
            <a:off x="7444000" y="4470058"/>
            <a:ext cx="2377895" cy="5170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8585A"/>
                    </a:gs>
                    <a:gs pos="30000">
                      <a:srgbClr val="58585A"/>
                    </a:gs>
                  </a:gsLst>
                  <a:lin ang="5400000" scaled="0"/>
                </a:gradFill>
                <a:effectLst/>
                <a:uLnTx/>
                <a:uFillTx/>
              </a:rPr>
              <a:t>Dirty Page Table (DPT)</a:t>
            </a:r>
          </a:p>
        </p:txBody>
      </p:sp>
      <p:sp>
        <p:nvSpPr>
          <p:cNvPr id="93" name="TextBox 92"/>
          <p:cNvSpPr txBox="1"/>
          <p:nvPr/>
        </p:nvSpPr>
        <p:spPr>
          <a:xfrm>
            <a:off x="4445403" y="4589161"/>
            <a:ext cx="1802096" cy="4893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gradFill>
                  <a:gsLst>
                    <a:gs pos="2917">
                      <a:srgbClr val="58585A"/>
                    </a:gs>
                    <a:gs pos="30000">
                      <a:srgbClr val="58585A"/>
                    </a:gs>
                  </a:gsLst>
                  <a:lin ang="5400000" scaled="0"/>
                </a:gradFill>
                <a:effectLst/>
                <a:uLnTx/>
                <a:uFillTx/>
              </a:rPr>
              <a:t>Redo Worker Pool</a:t>
            </a:r>
          </a:p>
        </p:txBody>
      </p:sp>
      <p:sp>
        <p:nvSpPr>
          <p:cNvPr id="94" name="Rectangle: Rounded Corners 39"/>
          <p:cNvSpPr/>
          <p:nvPr/>
        </p:nvSpPr>
        <p:spPr bwMode="auto">
          <a:xfrm>
            <a:off x="1126197" y="5519409"/>
            <a:ext cx="1402218" cy="438771"/>
          </a:xfrm>
          <a:prstGeom prst="roundRect">
            <a:avLst/>
          </a:prstGeom>
          <a:solidFill>
            <a:srgbClr val="939598"/>
          </a:solidFill>
          <a:ln w="25400" cap="flat" cmpd="sng" algn="ctr">
            <a:solidFill>
              <a:srgbClr val="939598">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ea typeface="+mn-ea"/>
                <a:cs typeface="+mn-cs"/>
              </a:rPr>
              <a:t>PARALLEL REDO TASK </a:t>
            </a: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95" name="Rectangle: Rounded Corners 40"/>
          <p:cNvSpPr/>
          <p:nvPr/>
        </p:nvSpPr>
        <p:spPr bwMode="auto">
          <a:xfrm>
            <a:off x="2741177" y="5881799"/>
            <a:ext cx="1442866" cy="481027"/>
          </a:xfrm>
          <a:prstGeom prst="roundRect">
            <a:avLst/>
          </a:prstGeom>
          <a:solidFill>
            <a:srgbClr val="939598"/>
          </a:solidFill>
          <a:ln w="25400" cap="flat" cmpd="sng" algn="ctr">
            <a:solidFill>
              <a:srgbClr val="939598">
                <a:shade val="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ea typeface="+mn-ea"/>
                <a:cs typeface="+mn-cs"/>
              </a:rPr>
              <a:t>PARALLEL REDO TASK </a:t>
            </a: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cxnSp>
        <p:nvCxnSpPr>
          <p:cNvPr id="96" name="Straight Arrow Connector 95"/>
          <p:cNvCxnSpPr>
            <a:cxnSpLocks/>
            <a:endCxn id="82" idx="2"/>
          </p:cNvCxnSpPr>
          <p:nvPr/>
        </p:nvCxnSpPr>
        <p:spPr>
          <a:xfrm flipV="1">
            <a:off x="7700208" y="5189858"/>
            <a:ext cx="409270" cy="12928"/>
          </a:xfrm>
          <a:prstGeom prst="straightConnector1">
            <a:avLst/>
          </a:prstGeom>
          <a:noFill/>
          <a:ln w="9525" cap="flat" cmpd="sng" algn="ctr">
            <a:solidFill>
              <a:srgbClr val="58585A"/>
            </a:solidFill>
            <a:prstDash val="solid"/>
            <a:headEnd type="none"/>
            <a:tailEnd type="triangle"/>
          </a:ln>
          <a:effectLst/>
        </p:spPr>
      </p:cxnSp>
      <p:cxnSp>
        <p:nvCxnSpPr>
          <p:cNvPr id="97" name="Straight Arrow Connector 96"/>
          <p:cNvCxnSpPr>
            <a:cxnSpLocks/>
            <a:endCxn id="83" idx="2"/>
          </p:cNvCxnSpPr>
          <p:nvPr/>
        </p:nvCxnSpPr>
        <p:spPr>
          <a:xfrm>
            <a:off x="8927917" y="5175303"/>
            <a:ext cx="336682" cy="14555"/>
          </a:xfrm>
          <a:prstGeom prst="straightConnector1">
            <a:avLst/>
          </a:prstGeom>
          <a:noFill/>
          <a:ln w="9525" cap="flat" cmpd="sng" algn="ctr">
            <a:solidFill>
              <a:srgbClr val="58585A"/>
            </a:solidFill>
            <a:prstDash val="solid"/>
            <a:headEnd type="none"/>
            <a:tailEnd type="triangle"/>
          </a:ln>
          <a:effectLst/>
        </p:spPr>
      </p:cxnSp>
      <p:cxnSp>
        <p:nvCxnSpPr>
          <p:cNvPr id="98" name="Straight Arrow Connector 97"/>
          <p:cNvCxnSpPr>
            <a:cxnSpLocks/>
          </p:cNvCxnSpPr>
          <p:nvPr/>
        </p:nvCxnSpPr>
        <p:spPr>
          <a:xfrm flipV="1">
            <a:off x="7729867" y="5757887"/>
            <a:ext cx="409270" cy="12928"/>
          </a:xfrm>
          <a:prstGeom prst="straightConnector1">
            <a:avLst/>
          </a:prstGeom>
          <a:noFill/>
          <a:ln w="9525" cap="flat" cmpd="sng" algn="ctr">
            <a:solidFill>
              <a:srgbClr val="58585A"/>
            </a:solidFill>
            <a:prstDash val="solid"/>
            <a:headEnd type="none"/>
            <a:tailEnd type="triangle"/>
          </a:ln>
          <a:effectLst/>
        </p:spPr>
      </p:cxnSp>
      <p:cxnSp>
        <p:nvCxnSpPr>
          <p:cNvPr id="99" name="Straight Arrow Connector 98"/>
          <p:cNvCxnSpPr>
            <a:cxnSpLocks/>
          </p:cNvCxnSpPr>
          <p:nvPr/>
        </p:nvCxnSpPr>
        <p:spPr>
          <a:xfrm flipV="1">
            <a:off x="7761900" y="6305425"/>
            <a:ext cx="409270" cy="12928"/>
          </a:xfrm>
          <a:prstGeom prst="straightConnector1">
            <a:avLst/>
          </a:prstGeom>
          <a:noFill/>
          <a:ln w="9525" cap="flat" cmpd="sng" algn="ctr">
            <a:solidFill>
              <a:srgbClr val="58585A"/>
            </a:solidFill>
            <a:prstDash val="solid"/>
            <a:headEnd type="none"/>
            <a:tailEnd type="triangle"/>
          </a:ln>
          <a:effectLst/>
        </p:spPr>
      </p:cxnSp>
      <p:cxnSp>
        <p:nvCxnSpPr>
          <p:cNvPr id="100" name="Straight Arrow Connector 99"/>
          <p:cNvCxnSpPr>
            <a:cxnSpLocks/>
          </p:cNvCxnSpPr>
          <p:nvPr/>
        </p:nvCxnSpPr>
        <p:spPr>
          <a:xfrm flipV="1">
            <a:off x="8956698" y="6314212"/>
            <a:ext cx="409270" cy="12928"/>
          </a:xfrm>
          <a:prstGeom prst="straightConnector1">
            <a:avLst/>
          </a:prstGeom>
          <a:noFill/>
          <a:ln w="9525" cap="flat" cmpd="sng" algn="ctr">
            <a:solidFill>
              <a:srgbClr val="58585A"/>
            </a:solidFill>
            <a:prstDash val="solid"/>
            <a:headEnd type="none"/>
            <a:tailEnd type="triangle"/>
          </a:ln>
          <a:effectLst/>
        </p:spPr>
      </p:cxnSp>
      <p:sp>
        <p:nvSpPr>
          <p:cNvPr id="2" name="Rectangle 1"/>
          <p:cNvSpPr/>
          <p:nvPr/>
        </p:nvSpPr>
        <p:spPr bwMode="auto">
          <a:xfrm>
            <a:off x="122237" y="6515668"/>
            <a:ext cx="4214100" cy="40026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Pool = # cores (max 16 per db; 100 for instance)</a:t>
            </a:r>
          </a:p>
        </p:txBody>
      </p:sp>
    </p:spTree>
    <p:extLst>
      <p:ext uri="{BB962C8B-B14F-4D97-AF65-F5344CB8AC3E}">
        <p14:creationId xmlns:p14="http://schemas.microsoft.com/office/powerpoint/2010/main" val="333981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A12935C-99E0-4760-BA4F-A44C3C9C2851}"/>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graphicEl>
                                              <a:dgm id="{C258222C-AF6D-4E9B-81D3-380E7059B5B8}"/>
                                            </p:graphic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
                                            <p:graphicEl>
                                              <a:dgm id="{A3F57E1C-155B-440A-BCB7-52C93BCD1903}"/>
                                            </p:graphic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5">
                                            <p:graphicEl>
                                              <a:dgm id="{193E1FAC-FA13-4588-9A2C-07C9CAD1542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69E6D151-D81F-48F5-8E74-0F8579FE25DE}"/>
                                            </p:graphicEl>
                                          </p:spTgt>
                                        </p:tgtEl>
                                        <p:attrNameLst>
                                          <p:attrName>style.visibility</p:attrName>
                                        </p:attrNameLst>
                                      </p:cBhvr>
                                      <p:to>
                                        <p:strVal val="visible"/>
                                      </p:to>
                                    </p:se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00" fill="hold">
                                          <p:stCondLst>
                                            <p:cond delay="0"/>
                                          </p:stCondLst>
                                        </p:cTn>
                                        <p:tgtEl>
                                          <p:spTgt spid="5">
                                            <p:graphicEl>
                                              <a:dgm id="{A3F57E1C-155B-440A-BCB7-52C93BCD1903}"/>
                                            </p:graphicEl>
                                          </p:spTgt>
                                        </p:tgtEl>
                                        <p:attrNameLst>
                                          <p:attrName>r</p:attrName>
                                        </p:attrNameLst>
                                      </p:cBhvr>
                                    </p:animRot>
                                    <p:animRot by="-240000">
                                      <p:cBhvr>
                                        <p:cTn id="19" dur="200" fill="hold">
                                          <p:stCondLst>
                                            <p:cond delay="200"/>
                                          </p:stCondLst>
                                        </p:cTn>
                                        <p:tgtEl>
                                          <p:spTgt spid="5">
                                            <p:graphicEl>
                                              <a:dgm id="{A3F57E1C-155B-440A-BCB7-52C93BCD1903}"/>
                                            </p:graphicEl>
                                          </p:spTgt>
                                        </p:tgtEl>
                                        <p:attrNameLst>
                                          <p:attrName>r</p:attrName>
                                        </p:attrNameLst>
                                      </p:cBhvr>
                                    </p:animRot>
                                    <p:animRot by="240000">
                                      <p:cBhvr>
                                        <p:cTn id="20" dur="200" fill="hold">
                                          <p:stCondLst>
                                            <p:cond delay="400"/>
                                          </p:stCondLst>
                                        </p:cTn>
                                        <p:tgtEl>
                                          <p:spTgt spid="5">
                                            <p:graphicEl>
                                              <a:dgm id="{A3F57E1C-155B-440A-BCB7-52C93BCD1903}"/>
                                            </p:graphicEl>
                                          </p:spTgt>
                                        </p:tgtEl>
                                        <p:attrNameLst>
                                          <p:attrName>r</p:attrName>
                                        </p:attrNameLst>
                                      </p:cBhvr>
                                    </p:animRot>
                                    <p:animRot by="-240000">
                                      <p:cBhvr>
                                        <p:cTn id="21" dur="200" fill="hold">
                                          <p:stCondLst>
                                            <p:cond delay="600"/>
                                          </p:stCondLst>
                                        </p:cTn>
                                        <p:tgtEl>
                                          <p:spTgt spid="5">
                                            <p:graphicEl>
                                              <a:dgm id="{A3F57E1C-155B-440A-BCB7-52C93BCD1903}"/>
                                            </p:graphicEl>
                                          </p:spTgt>
                                        </p:tgtEl>
                                        <p:attrNameLst>
                                          <p:attrName>r</p:attrName>
                                        </p:attrNameLst>
                                      </p:cBhvr>
                                    </p:animRot>
                                    <p:animRot by="120000">
                                      <p:cBhvr>
                                        <p:cTn id="22" dur="200" fill="hold">
                                          <p:stCondLst>
                                            <p:cond delay="800"/>
                                          </p:stCondLst>
                                        </p:cTn>
                                        <p:tgtEl>
                                          <p:spTgt spid="5">
                                            <p:graphicEl>
                                              <a:dgm id="{A3F57E1C-155B-440A-BCB7-52C93BCD1903}"/>
                                            </p:graphicEl>
                                          </p:spTgt>
                                        </p:tgtEl>
                                        <p:attrNameLst>
                                          <p:attrName>r</p:attrName>
                                        </p:attrNameLst>
                                      </p:cBhvr>
                                    </p:animRo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uiExpand="1">
        <p:bldSub>
          <a:bldDgm bld="one"/>
        </p:bldSub>
      </p:bldGraphic>
      <p:bldGraphic spid="5" grpId="1" uiExpand="1">
        <p:bldSub>
          <a:bldDgm bld="one"/>
        </p:bldSub>
      </p:bldGraphic>
      <p:bldP spid="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2" grpId="0"/>
      <p:bldP spid="93" grpId="0"/>
      <p:bldP spid="94" grpId="0" animBg="1"/>
      <p:bldP spid="95"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sz="7200" dirty="0"/>
              <a:t>Demo</a:t>
            </a:r>
            <a:br>
              <a:rPr lang="en-US" sz="7200" dirty="0"/>
            </a:br>
            <a:br>
              <a:rPr lang="en-US" dirty="0"/>
            </a:br>
            <a:r>
              <a:rPr lang="en-US" dirty="0"/>
              <a:t>Redo Goes Parallel</a:t>
            </a:r>
            <a:endParaRPr lang="en-US" sz="7200" dirty="0"/>
          </a:p>
        </p:txBody>
      </p:sp>
    </p:spTree>
    <p:extLst>
      <p:ext uri="{BB962C8B-B14F-4D97-AF65-F5344CB8AC3E}">
        <p14:creationId xmlns:p14="http://schemas.microsoft.com/office/powerpoint/2010/main" val="18774296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DBCC Is Just Faster</a:t>
            </a:r>
          </a:p>
        </p:txBody>
      </p:sp>
      <p:grpSp>
        <p:nvGrpSpPr>
          <p:cNvPr id="32" name="Group 31"/>
          <p:cNvGrpSpPr/>
          <p:nvPr/>
        </p:nvGrpSpPr>
        <p:grpSpPr>
          <a:xfrm>
            <a:off x="8275637" y="2201862"/>
            <a:ext cx="2029445" cy="3061254"/>
            <a:chOff x="1612902" y="4197357"/>
            <a:chExt cx="512763" cy="647701"/>
          </a:xfrm>
        </p:grpSpPr>
        <p:sp>
          <p:nvSpPr>
            <p:cNvPr id="33" name="Freeform 436"/>
            <p:cNvSpPr>
              <a:spLocks/>
            </p:cNvSpPr>
            <p:nvPr/>
          </p:nvSpPr>
          <p:spPr bwMode="auto">
            <a:xfrm>
              <a:off x="1868490" y="4197357"/>
              <a:ext cx="130175" cy="647701"/>
            </a:xfrm>
            <a:custGeom>
              <a:avLst/>
              <a:gdLst>
                <a:gd name="T0" fmla="*/ 82 w 82"/>
                <a:gd name="T1" fmla="*/ 79 h 408"/>
                <a:gd name="T2" fmla="*/ 82 w 82"/>
                <a:gd name="T3" fmla="*/ 408 h 408"/>
                <a:gd name="T4" fmla="*/ 0 w 82"/>
                <a:gd name="T5" fmla="*/ 408 h 408"/>
                <a:gd name="T6" fmla="*/ 0 w 82"/>
                <a:gd name="T7" fmla="*/ 0 h 408"/>
                <a:gd name="T8" fmla="*/ 22 w 82"/>
                <a:gd name="T9" fmla="*/ 21 h 408"/>
                <a:gd name="T10" fmla="*/ 28 w 82"/>
                <a:gd name="T11" fmla="*/ 28 h 408"/>
                <a:gd name="T12" fmla="*/ 48 w 82"/>
                <a:gd name="T13" fmla="*/ 47 h 408"/>
                <a:gd name="T14" fmla="*/ 54 w 82"/>
                <a:gd name="T15" fmla="*/ 53 h 408"/>
                <a:gd name="T16" fmla="*/ 69 w 82"/>
                <a:gd name="T17" fmla="*/ 66 h 408"/>
                <a:gd name="T18" fmla="*/ 82 w 82"/>
                <a:gd name="T19" fmla="*/ 7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408">
                  <a:moveTo>
                    <a:pt x="82" y="79"/>
                  </a:moveTo>
                  <a:lnTo>
                    <a:pt x="82" y="408"/>
                  </a:lnTo>
                  <a:lnTo>
                    <a:pt x="0" y="408"/>
                  </a:lnTo>
                  <a:lnTo>
                    <a:pt x="0" y="0"/>
                  </a:lnTo>
                  <a:lnTo>
                    <a:pt x="22" y="21"/>
                  </a:lnTo>
                  <a:lnTo>
                    <a:pt x="28" y="28"/>
                  </a:lnTo>
                  <a:lnTo>
                    <a:pt x="48" y="47"/>
                  </a:lnTo>
                  <a:lnTo>
                    <a:pt x="54" y="53"/>
                  </a:lnTo>
                  <a:lnTo>
                    <a:pt x="69" y="66"/>
                  </a:lnTo>
                  <a:lnTo>
                    <a:pt x="82" y="79"/>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37"/>
            <p:cNvSpPr>
              <a:spLocks/>
            </p:cNvSpPr>
            <p:nvPr/>
          </p:nvSpPr>
          <p:spPr bwMode="auto">
            <a:xfrm>
              <a:off x="1841503" y="4197357"/>
              <a:ext cx="26988" cy="647701"/>
            </a:xfrm>
            <a:custGeom>
              <a:avLst/>
              <a:gdLst>
                <a:gd name="T0" fmla="*/ 17 w 17"/>
                <a:gd name="T1" fmla="*/ 0 h 408"/>
                <a:gd name="T2" fmla="*/ 17 w 17"/>
                <a:gd name="T3" fmla="*/ 408 h 408"/>
                <a:gd name="T4" fmla="*/ 0 w 17"/>
                <a:gd name="T5" fmla="*/ 408 h 408"/>
                <a:gd name="T6" fmla="*/ 0 w 17"/>
                <a:gd name="T7" fmla="*/ 19 h 408"/>
                <a:gd name="T8" fmla="*/ 17 w 17"/>
                <a:gd name="T9" fmla="*/ 0 h 408"/>
              </a:gdLst>
              <a:ahLst/>
              <a:cxnLst>
                <a:cxn ang="0">
                  <a:pos x="T0" y="T1"/>
                </a:cxn>
                <a:cxn ang="0">
                  <a:pos x="T2" y="T3"/>
                </a:cxn>
                <a:cxn ang="0">
                  <a:pos x="T4" y="T5"/>
                </a:cxn>
                <a:cxn ang="0">
                  <a:pos x="T6" y="T7"/>
                </a:cxn>
                <a:cxn ang="0">
                  <a:pos x="T8" y="T9"/>
                </a:cxn>
              </a:cxnLst>
              <a:rect l="0" t="0" r="r" b="b"/>
              <a:pathLst>
                <a:path w="17" h="408">
                  <a:moveTo>
                    <a:pt x="17" y="0"/>
                  </a:moveTo>
                  <a:lnTo>
                    <a:pt x="17" y="408"/>
                  </a:lnTo>
                  <a:lnTo>
                    <a:pt x="0" y="408"/>
                  </a:lnTo>
                  <a:lnTo>
                    <a:pt x="0" y="19"/>
                  </a:lnTo>
                  <a:lnTo>
                    <a:pt x="17"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38"/>
            <p:cNvSpPr>
              <a:spLocks/>
            </p:cNvSpPr>
            <p:nvPr/>
          </p:nvSpPr>
          <p:spPr bwMode="auto">
            <a:xfrm>
              <a:off x="1784353" y="4237045"/>
              <a:ext cx="44450" cy="608013"/>
            </a:xfrm>
            <a:custGeom>
              <a:avLst/>
              <a:gdLst>
                <a:gd name="T0" fmla="*/ 28 w 28"/>
                <a:gd name="T1" fmla="*/ 0 h 383"/>
                <a:gd name="T2" fmla="*/ 28 w 28"/>
                <a:gd name="T3" fmla="*/ 383 h 383"/>
                <a:gd name="T4" fmla="*/ 0 w 28"/>
                <a:gd name="T5" fmla="*/ 383 h 383"/>
                <a:gd name="T6" fmla="*/ 0 w 28"/>
                <a:gd name="T7" fmla="*/ 28 h 383"/>
                <a:gd name="T8" fmla="*/ 28 w 28"/>
                <a:gd name="T9" fmla="*/ 0 h 383"/>
              </a:gdLst>
              <a:ahLst/>
              <a:cxnLst>
                <a:cxn ang="0">
                  <a:pos x="T0" y="T1"/>
                </a:cxn>
                <a:cxn ang="0">
                  <a:pos x="T2" y="T3"/>
                </a:cxn>
                <a:cxn ang="0">
                  <a:pos x="T4" y="T5"/>
                </a:cxn>
                <a:cxn ang="0">
                  <a:pos x="T6" y="T7"/>
                </a:cxn>
                <a:cxn ang="0">
                  <a:pos x="T8" y="T9"/>
                </a:cxn>
              </a:cxnLst>
              <a:rect l="0" t="0" r="r" b="b"/>
              <a:pathLst>
                <a:path w="28" h="383">
                  <a:moveTo>
                    <a:pt x="28" y="0"/>
                  </a:moveTo>
                  <a:lnTo>
                    <a:pt x="28" y="383"/>
                  </a:lnTo>
                  <a:lnTo>
                    <a:pt x="0" y="383"/>
                  </a:lnTo>
                  <a:lnTo>
                    <a:pt x="0" y="28"/>
                  </a:lnTo>
                  <a:lnTo>
                    <a:pt x="28"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39"/>
            <p:cNvSpPr>
              <a:spLocks/>
            </p:cNvSpPr>
            <p:nvPr/>
          </p:nvSpPr>
          <p:spPr bwMode="auto">
            <a:xfrm>
              <a:off x="1660527" y="4325945"/>
              <a:ext cx="77788" cy="123825"/>
            </a:xfrm>
            <a:custGeom>
              <a:avLst/>
              <a:gdLst>
                <a:gd name="T0" fmla="*/ 49 w 49"/>
                <a:gd name="T1" fmla="*/ 0 h 78"/>
                <a:gd name="T2" fmla="*/ 49 w 49"/>
                <a:gd name="T3" fmla="*/ 78 h 78"/>
                <a:gd name="T4" fmla="*/ 0 w 49"/>
                <a:gd name="T5" fmla="*/ 78 h 78"/>
                <a:gd name="T6" fmla="*/ 0 w 49"/>
                <a:gd name="T7" fmla="*/ 47 h 78"/>
                <a:gd name="T8" fmla="*/ 28 w 49"/>
                <a:gd name="T9" fmla="*/ 20 h 78"/>
                <a:gd name="T10" fmla="*/ 49 w 49"/>
                <a:gd name="T11" fmla="*/ 0 h 78"/>
                <a:gd name="T12" fmla="*/ 49 w 49"/>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49" h="78">
                  <a:moveTo>
                    <a:pt x="49" y="0"/>
                  </a:moveTo>
                  <a:lnTo>
                    <a:pt x="49" y="78"/>
                  </a:lnTo>
                  <a:lnTo>
                    <a:pt x="0" y="78"/>
                  </a:lnTo>
                  <a:lnTo>
                    <a:pt x="0" y="47"/>
                  </a:lnTo>
                  <a:lnTo>
                    <a:pt x="28" y="20"/>
                  </a:lnTo>
                  <a:lnTo>
                    <a:pt x="49" y="0"/>
                  </a:lnTo>
                  <a:lnTo>
                    <a:pt x="49" y="0"/>
                  </a:lnTo>
                  <a:close/>
                </a:path>
              </a:pathLst>
            </a:custGeom>
            <a:solidFill>
              <a:srgbClr val="A5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40"/>
            <p:cNvSpPr>
              <a:spLocks/>
            </p:cNvSpPr>
            <p:nvPr/>
          </p:nvSpPr>
          <p:spPr bwMode="auto">
            <a:xfrm>
              <a:off x="1978028" y="4302132"/>
              <a:ext cx="76200" cy="542926"/>
            </a:xfrm>
            <a:custGeom>
              <a:avLst/>
              <a:gdLst>
                <a:gd name="T0" fmla="*/ 48 w 48"/>
                <a:gd name="T1" fmla="*/ 47 h 342"/>
                <a:gd name="T2" fmla="*/ 48 w 48"/>
                <a:gd name="T3" fmla="*/ 93 h 342"/>
                <a:gd name="T4" fmla="*/ 13 w 48"/>
                <a:gd name="T5" fmla="*/ 93 h 342"/>
                <a:gd name="T6" fmla="*/ 13 w 48"/>
                <a:gd name="T7" fmla="*/ 342 h 342"/>
                <a:gd name="T8" fmla="*/ 0 w 48"/>
                <a:gd name="T9" fmla="*/ 342 h 342"/>
                <a:gd name="T10" fmla="*/ 0 w 48"/>
                <a:gd name="T11" fmla="*/ 0 h 342"/>
                <a:gd name="T12" fmla="*/ 13 w 48"/>
                <a:gd name="T13" fmla="*/ 13 h 342"/>
                <a:gd name="T14" fmla="*/ 48 w 48"/>
                <a:gd name="T15" fmla="*/ 47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42">
                  <a:moveTo>
                    <a:pt x="48" y="47"/>
                  </a:moveTo>
                  <a:lnTo>
                    <a:pt x="48" y="93"/>
                  </a:lnTo>
                  <a:lnTo>
                    <a:pt x="13" y="93"/>
                  </a:lnTo>
                  <a:lnTo>
                    <a:pt x="13" y="342"/>
                  </a:lnTo>
                  <a:lnTo>
                    <a:pt x="0" y="342"/>
                  </a:lnTo>
                  <a:lnTo>
                    <a:pt x="0" y="0"/>
                  </a:lnTo>
                  <a:lnTo>
                    <a:pt x="13" y="13"/>
                  </a:lnTo>
                  <a:lnTo>
                    <a:pt x="48" y="47"/>
                  </a:lnTo>
                  <a:close/>
                </a:path>
              </a:pathLst>
            </a:custGeom>
            <a:solidFill>
              <a:srgbClr val="A5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41"/>
            <p:cNvSpPr>
              <a:spLocks/>
            </p:cNvSpPr>
            <p:nvPr/>
          </p:nvSpPr>
          <p:spPr bwMode="auto">
            <a:xfrm>
              <a:off x="1612902" y="4197357"/>
              <a:ext cx="512763" cy="647701"/>
            </a:xfrm>
            <a:custGeom>
              <a:avLst/>
              <a:gdLst>
                <a:gd name="T0" fmla="*/ 161 w 323"/>
                <a:gd name="T1" fmla="*/ 0 h 408"/>
                <a:gd name="T2" fmla="*/ 323 w 323"/>
                <a:gd name="T3" fmla="*/ 159 h 408"/>
                <a:gd name="T4" fmla="*/ 243 w 323"/>
                <a:gd name="T5" fmla="*/ 159 h 408"/>
                <a:gd name="T6" fmla="*/ 243 w 323"/>
                <a:gd name="T7" fmla="*/ 408 h 408"/>
                <a:gd name="T8" fmla="*/ 79 w 323"/>
                <a:gd name="T9" fmla="*/ 408 h 408"/>
                <a:gd name="T10" fmla="*/ 79 w 323"/>
                <a:gd name="T11" fmla="*/ 159 h 408"/>
                <a:gd name="T12" fmla="*/ 0 w 323"/>
                <a:gd name="T13" fmla="*/ 159 h 408"/>
                <a:gd name="T14" fmla="*/ 161 w 323"/>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408">
                  <a:moveTo>
                    <a:pt x="161" y="0"/>
                  </a:moveTo>
                  <a:lnTo>
                    <a:pt x="323" y="159"/>
                  </a:lnTo>
                  <a:lnTo>
                    <a:pt x="243" y="159"/>
                  </a:lnTo>
                  <a:lnTo>
                    <a:pt x="243" y="408"/>
                  </a:lnTo>
                  <a:lnTo>
                    <a:pt x="79" y="408"/>
                  </a:lnTo>
                  <a:lnTo>
                    <a:pt x="79" y="159"/>
                  </a:lnTo>
                  <a:lnTo>
                    <a:pt x="0" y="159"/>
                  </a:lnTo>
                  <a:lnTo>
                    <a:pt x="161"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42"/>
            <p:cNvSpPr>
              <a:spLocks/>
            </p:cNvSpPr>
            <p:nvPr/>
          </p:nvSpPr>
          <p:spPr bwMode="auto">
            <a:xfrm>
              <a:off x="1868490" y="4197357"/>
              <a:ext cx="34925" cy="122238"/>
            </a:xfrm>
            <a:custGeom>
              <a:avLst/>
              <a:gdLst>
                <a:gd name="T0" fmla="*/ 22 w 22"/>
                <a:gd name="T1" fmla="*/ 21 h 77"/>
                <a:gd name="T2" fmla="*/ 22 w 22"/>
                <a:gd name="T3" fmla="*/ 77 h 77"/>
                <a:gd name="T4" fmla="*/ 0 w 22"/>
                <a:gd name="T5" fmla="*/ 77 h 77"/>
                <a:gd name="T6" fmla="*/ 0 w 22"/>
                <a:gd name="T7" fmla="*/ 0 h 77"/>
                <a:gd name="T8" fmla="*/ 22 w 22"/>
                <a:gd name="T9" fmla="*/ 21 h 77"/>
              </a:gdLst>
              <a:ahLst/>
              <a:cxnLst>
                <a:cxn ang="0">
                  <a:pos x="T0" y="T1"/>
                </a:cxn>
                <a:cxn ang="0">
                  <a:pos x="T2" y="T3"/>
                </a:cxn>
                <a:cxn ang="0">
                  <a:pos x="T4" y="T5"/>
                </a:cxn>
                <a:cxn ang="0">
                  <a:pos x="T6" y="T7"/>
                </a:cxn>
                <a:cxn ang="0">
                  <a:pos x="T8" y="T9"/>
                </a:cxn>
              </a:cxnLst>
              <a:rect l="0" t="0" r="r" b="b"/>
              <a:pathLst>
                <a:path w="22" h="77">
                  <a:moveTo>
                    <a:pt x="22" y="21"/>
                  </a:moveTo>
                  <a:lnTo>
                    <a:pt x="22" y="77"/>
                  </a:lnTo>
                  <a:lnTo>
                    <a:pt x="0" y="77"/>
                  </a:lnTo>
                  <a:lnTo>
                    <a:pt x="0" y="0"/>
                  </a:lnTo>
                  <a:lnTo>
                    <a:pt x="22" y="2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443"/>
            <p:cNvSpPr>
              <a:spLocks noChangeArrowheads="1"/>
            </p:cNvSpPr>
            <p:nvPr/>
          </p:nvSpPr>
          <p:spPr bwMode="auto">
            <a:xfrm>
              <a:off x="1865315" y="4319595"/>
              <a:ext cx="7938" cy="525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44"/>
            <p:cNvSpPr>
              <a:spLocks/>
            </p:cNvSpPr>
            <p:nvPr/>
          </p:nvSpPr>
          <p:spPr bwMode="auto">
            <a:xfrm>
              <a:off x="1865315" y="4319595"/>
              <a:ext cx="7938" cy="525463"/>
            </a:xfrm>
            <a:custGeom>
              <a:avLst/>
              <a:gdLst>
                <a:gd name="T0" fmla="*/ 5 w 5"/>
                <a:gd name="T1" fmla="*/ 331 h 331"/>
                <a:gd name="T2" fmla="*/ 5 w 5"/>
                <a:gd name="T3" fmla="*/ 0 h 331"/>
                <a:gd name="T4" fmla="*/ 0 w 5"/>
                <a:gd name="T5" fmla="*/ 0 h 331"/>
                <a:gd name="T6" fmla="*/ 0 w 5"/>
                <a:gd name="T7" fmla="*/ 331 h 331"/>
              </a:gdLst>
              <a:ahLst/>
              <a:cxnLst>
                <a:cxn ang="0">
                  <a:pos x="T0" y="T1"/>
                </a:cxn>
                <a:cxn ang="0">
                  <a:pos x="T2" y="T3"/>
                </a:cxn>
                <a:cxn ang="0">
                  <a:pos x="T4" y="T5"/>
                </a:cxn>
                <a:cxn ang="0">
                  <a:pos x="T6" y="T7"/>
                </a:cxn>
              </a:cxnLst>
              <a:rect l="0" t="0" r="r" b="b"/>
              <a:pathLst>
                <a:path w="5" h="331">
                  <a:moveTo>
                    <a:pt x="5" y="331"/>
                  </a:moveTo>
                  <a:lnTo>
                    <a:pt x="5" y="0"/>
                  </a:lnTo>
                  <a:lnTo>
                    <a:pt x="0" y="0"/>
                  </a:lnTo>
                  <a:lnTo>
                    <a:pt x="0" y="3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45"/>
            <p:cNvSpPr>
              <a:spLocks noChangeArrowheads="1"/>
            </p:cNvSpPr>
            <p:nvPr/>
          </p:nvSpPr>
          <p:spPr bwMode="auto">
            <a:xfrm>
              <a:off x="1779590" y="4449770"/>
              <a:ext cx="7938"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446"/>
            <p:cNvSpPr>
              <a:spLocks/>
            </p:cNvSpPr>
            <p:nvPr/>
          </p:nvSpPr>
          <p:spPr bwMode="auto">
            <a:xfrm>
              <a:off x="1779590" y="4449770"/>
              <a:ext cx="7938" cy="395288"/>
            </a:xfrm>
            <a:custGeom>
              <a:avLst/>
              <a:gdLst>
                <a:gd name="T0" fmla="*/ 5 w 5"/>
                <a:gd name="T1" fmla="*/ 249 h 249"/>
                <a:gd name="T2" fmla="*/ 5 w 5"/>
                <a:gd name="T3" fmla="*/ 0 h 249"/>
                <a:gd name="T4" fmla="*/ 0 w 5"/>
                <a:gd name="T5" fmla="*/ 0 h 249"/>
                <a:gd name="T6" fmla="*/ 0 w 5"/>
                <a:gd name="T7" fmla="*/ 249 h 249"/>
              </a:gdLst>
              <a:ahLst/>
              <a:cxnLst>
                <a:cxn ang="0">
                  <a:pos x="T0" y="T1"/>
                </a:cxn>
                <a:cxn ang="0">
                  <a:pos x="T2" y="T3"/>
                </a:cxn>
                <a:cxn ang="0">
                  <a:pos x="T4" y="T5"/>
                </a:cxn>
                <a:cxn ang="0">
                  <a:pos x="T6" y="T7"/>
                </a:cxn>
              </a:cxnLst>
              <a:rect l="0" t="0" r="r" b="b"/>
              <a:pathLst>
                <a:path w="5" h="249">
                  <a:moveTo>
                    <a:pt x="5" y="249"/>
                  </a:moveTo>
                  <a:lnTo>
                    <a:pt x="5" y="0"/>
                  </a:lnTo>
                  <a:lnTo>
                    <a:pt x="0" y="0"/>
                  </a:lnTo>
                  <a:lnTo>
                    <a:pt x="0" y="2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47"/>
            <p:cNvSpPr>
              <a:spLocks/>
            </p:cNvSpPr>
            <p:nvPr/>
          </p:nvSpPr>
          <p:spPr bwMode="auto">
            <a:xfrm>
              <a:off x="1912940" y="4241807"/>
              <a:ext cx="41275" cy="354013"/>
            </a:xfrm>
            <a:custGeom>
              <a:avLst/>
              <a:gdLst>
                <a:gd name="T0" fmla="*/ 26 w 26"/>
                <a:gd name="T1" fmla="*/ 25 h 223"/>
                <a:gd name="T2" fmla="*/ 26 w 26"/>
                <a:gd name="T3" fmla="*/ 223 h 223"/>
                <a:gd name="T4" fmla="*/ 0 w 26"/>
                <a:gd name="T5" fmla="*/ 195 h 223"/>
                <a:gd name="T6" fmla="*/ 0 w 26"/>
                <a:gd name="T7" fmla="*/ 0 h 223"/>
                <a:gd name="T8" fmla="*/ 20 w 26"/>
                <a:gd name="T9" fmla="*/ 19 h 223"/>
                <a:gd name="T10" fmla="*/ 20 w 26"/>
                <a:gd name="T11" fmla="*/ 19 h 223"/>
                <a:gd name="T12" fmla="*/ 26 w 26"/>
                <a:gd name="T13" fmla="*/ 25 h 223"/>
              </a:gdLst>
              <a:ahLst/>
              <a:cxnLst>
                <a:cxn ang="0">
                  <a:pos x="T0" y="T1"/>
                </a:cxn>
                <a:cxn ang="0">
                  <a:pos x="T2" y="T3"/>
                </a:cxn>
                <a:cxn ang="0">
                  <a:pos x="T4" y="T5"/>
                </a:cxn>
                <a:cxn ang="0">
                  <a:pos x="T6" y="T7"/>
                </a:cxn>
                <a:cxn ang="0">
                  <a:pos x="T8" y="T9"/>
                </a:cxn>
                <a:cxn ang="0">
                  <a:pos x="T10" y="T11"/>
                </a:cxn>
                <a:cxn ang="0">
                  <a:pos x="T12" y="T13"/>
                </a:cxn>
              </a:cxnLst>
              <a:rect l="0" t="0" r="r" b="b"/>
              <a:pathLst>
                <a:path w="26" h="223">
                  <a:moveTo>
                    <a:pt x="26" y="25"/>
                  </a:moveTo>
                  <a:lnTo>
                    <a:pt x="26" y="223"/>
                  </a:lnTo>
                  <a:lnTo>
                    <a:pt x="0" y="195"/>
                  </a:lnTo>
                  <a:lnTo>
                    <a:pt x="0" y="0"/>
                  </a:lnTo>
                  <a:lnTo>
                    <a:pt x="20" y="19"/>
                  </a:lnTo>
                  <a:lnTo>
                    <a:pt x="20" y="19"/>
                  </a:lnTo>
                  <a:lnTo>
                    <a:pt x="26" y="2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48"/>
            <p:cNvSpPr>
              <a:spLocks/>
            </p:cNvSpPr>
            <p:nvPr/>
          </p:nvSpPr>
          <p:spPr bwMode="auto">
            <a:xfrm>
              <a:off x="1944690" y="4271970"/>
              <a:ext cx="33338" cy="152400"/>
            </a:xfrm>
            <a:custGeom>
              <a:avLst/>
              <a:gdLst>
                <a:gd name="T0" fmla="*/ 21 w 21"/>
                <a:gd name="T1" fmla="*/ 19 h 96"/>
                <a:gd name="T2" fmla="*/ 21 w 21"/>
                <a:gd name="T3" fmla="*/ 96 h 96"/>
                <a:gd name="T4" fmla="*/ 0 w 21"/>
                <a:gd name="T5" fmla="*/ 96 h 96"/>
                <a:gd name="T6" fmla="*/ 0 w 21"/>
                <a:gd name="T7" fmla="*/ 0 h 96"/>
                <a:gd name="T8" fmla="*/ 6 w 21"/>
                <a:gd name="T9" fmla="*/ 6 h 96"/>
                <a:gd name="T10" fmla="*/ 21 w 21"/>
                <a:gd name="T11" fmla="*/ 19 h 96"/>
              </a:gdLst>
              <a:ahLst/>
              <a:cxnLst>
                <a:cxn ang="0">
                  <a:pos x="T0" y="T1"/>
                </a:cxn>
                <a:cxn ang="0">
                  <a:pos x="T2" y="T3"/>
                </a:cxn>
                <a:cxn ang="0">
                  <a:pos x="T4" y="T5"/>
                </a:cxn>
                <a:cxn ang="0">
                  <a:pos x="T6" y="T7"/>
                </a:cxn>
                <a:cxn ang="0">
                  <a:pos x="T8" y="T9"/>
                </a:cxn>
                <a:cxn ang="0">
                  <a:pos x="T10" y="T11"/>
                </a:cxn>
              </a:cxnLst>
              <a:rect l="0" t="0" r="r" b="b"/>
              <a:pathLst>
                <a:path w="21" h="96">
                  <a:moveTo>
                    <a:pt x="21" y="19"/>
                  </a:moveTo>
                  <a:lnTo>
                    <a:pt x="21" y="96"/>
                  </a:lnTo>
                  <a:lnTo>
                    <a:pt x="0" y="96"/>
                  </a:lnTo>
                  <a:lnTo>
                    <a:pt x="0" y="0"/>
                  </a:lnTo>
                  <a:lnTo>
                    <a:pt x="6" y="6"/>
                  </a:lnTo>
                  <a:lnTo>
                    <a:pt x="21" y="19"/>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9"/>
            <p:cNvSpPr>
              <a:spLocks noChangeArrowheads="1"/>
            </p:cNvSpPr>
            <p:nvPr/>
          </p:nvSpPr>
          <p:spPr bwMode="auto">
            <a:xfrm>
              <a:off x="1974853" y="4424370"/>
              <a:ext cx="7938" cy="420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50"/>
            <p:cNvSpPr>
              <a:spLocks/>
            </p:cNvSpPr>
            <p:nvPr/>
          </p:nvSpPr>
          <p:spPr bwMode="auto">
            <a:xfrm>
              <a:off x="1974853" y="4424370"/>
              <a:ext cx="7938" cy="420688"/>
            </a:xfrm>
            <a:custGeom>
              <a:avLst/>
              <a:gdLst>
                <a:gd name="T0" fmla="*/ 5 w 5"/>
                <a:gd name="T1" fmla="*/ 265 h 265"/>
                <a:gd name="T2" fmla="*/ 5 w 5"/>
                <a:gd name="T3" fmla="*/ 0 h 265"/>
                <a:gd name="T4" fmla="*/ 0 w 5"/>
                <a:gd name="T5" fmla="*/ 0 h 265"/>
                <a:gd name="T6" fmla="*/ 0 w 5"/>
                <a:gd name="T7" fmla="*/ 265 h 265"/>
              </a:gdLst>
              <a:ahLst/>
              <a:cxnLst>
                <a:cxn ang="0">
                  <a:pos x="T0" y="T1"/>
                </a:cxn>
                <a:cxn ang="0">
                  <a:pos x="T2" y="T3"/>
                </a:cxn>
                <a:cxn ang="0">
                  <a:pos x="T4" y="T5"/>
                </a:cxn>
                <a:cxn ang="0">
                  <a:pos x="T6" y="T7"/>
                </a:cxn>
              </a:cxnLst>
              <a:rect l="0" t="0" r="r" b="b"/>
              <a:pathLst>
                <a:path w="5" h="265">
                  <a:moveTo>
                    <a:pt x="5" y="265"/>
                  </a:moveTo>
                  <a:lnTo>
                    <a:pt x="5" y="0"/>
                  </a:lnTo>
                  <a:lnTo>
                    <a:pt x="0" y="0"/>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51"/>
            <p:cNvSpPr>
              <a:spLocks/>
            </p:cNvSpPr>
            <p:nvPr/>
          </p:nvSpPr>
          <p:spPr bwMode="auto">
            <a:xfrm>
              <a:off x="1958978" y="4397382"/>
              <a:ext cx="39688" cy="20638"/>
            </a:xfrm>
            <a:custGeom>
              <a:avLst/>
              <a:gdLst>
                <a:gd name="T0" fmla="*/ 0 w 25"/>
                <a:gd name="T1" fmla="*/ 13 h 13"/>
                <a:gd name="T2" fmla="*/ 12 w 25"/>
                <a:gd name="T3" fmla="*/ 0 h 13"/>
                <a:gd name="T4" fmla="*/ 25 w 25"/>
                <a:gd name="T5" fmla="*/ 13 h 13"/>
                <a:gd name="T6" fmla="*/ 0 w 25"/>
                <a:gd name="T7" fmla="*/ 13 h 13"/>
              </a:gdLst>
              <a:ahLst/>
              <a:cxnLst>
                <a:cxn ang="0">
                  <a:pos x="T0" y="T1"/>
                </a:cxn>
                <a:cxn ang="0">
                  <a:pos x="T2" y="T3"/>
                </a:cxn>
                <a:cxn ang="0">
                  <a:pos x="T4" y="T5"/>
                </a:cxn>
                <a:cxn ang="0">
                  <a:pos x="T6" y="T7"/>
                </a:cxn>
              </a:cxnLst>
              <a:rect l="0" t="0" r="r" b="b"/>
              <a:pathLst>
                <a:path w="25" h="13">
                  <a:moveTo>
                    <a:pt x="0" y="13"/>
                  </a:moveTo>
                  <a:lnTo>
                    <a:pt x="12" y="0"/>
                  </a:lnTo>
                  <a:lnTo>
                    <a:pt x="25" y="13"/>
                  </a:lnTo>
                  <a:lnTo>
                    <a:pt x="0" y="13"/>
                  </a:lnTo>
                  <a:close/>
                </a:path>
              </a:pathLst>
            </a:custGeom>
            <a:solidFill>
              <a:srgbClr val="A5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52"/>
            <p:cNvSpPr>
              <a:spLocks noEditPoints="1"/>
            </p:cNvSpPr>
            <p:nvPr/>
          </p:nvSpPr>
          <p:spPr bwMode="auto">
            <a:xfrm>
              <a:off x="1944690" y="4391032"/>
              <a:ext cx="65088" cy="33338"/>
            </a:xfrm>
            <a:custGeom>
              <a:avLst/>
              <a:gdLst>
                <a:gd name="T0" fmla="*/ 21 w 41"/>
                <a:gd name="T1" fmla="*/ 9 h 21"/>
                <a:gd name="T2" fmla="*/ 28 w 41"/>
                <a:gd name="T3" fmla="*/ 15 h 21"/>
                <a:gd name="T4" fmla="*/ 15 w 41"/>
                <a:gd name="T5" fmla="*/ 15 h 21"/>
                <a:gd name="T6" fmla="*/ 21 w 41"/>
                <a:gd name="T7" fmla="*/ 9 h 21"/>
                <a:gd name="T8" fmla="*/ 21 w 41"/>
                <a:gd name="T9" fmla="*/ 0 h 21"/>
                <a:gd name="T10" fmla="*/ 0 w 41"/>
                <a:gd name="T11" fmla="*/ 21 h 21"/>
                <a:gd name="T12" fmla="*/ 41 w 41"/>
                <a:gd name="T13" fmla="*/ 21 h 21"/>
                <a:gd name="T14" fmla="*/ 21 w 4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1">
                  <a:moveTo>
                    <a:pt x="21" y="9"/>
                  </a:moveTo>
                  <a:lnTo>
                    <a:pt x="28" y="15"/>
                  </a:lnTo>
                  <a:lnTo>
                    <a:pt x="15" y="15"/>
                  </a:lnTo>
                  <a:lnTo>
                    <a:pt x="21" y="9"/>
                  </a:lnTo>
                  <a:close/>
                  <a:moveTo>
                    <a:pt x="21" y="0"/>
                  </a:moveTo>
                  <a:lnTo>
                    <a:pt x="0" y="21"/>
                  </a:lnTo>
                  <a:lnTo>
                    <a:pt x="41" y="21"/>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53"/>
            <p:cNvSpPr>
              <a:spLocks noEditPoints="1"/>
            </p:cNvSpPr>
            <p:nvPr/>
          </p:nvSpPr>
          <p:spPr bwMode="auto">
            <a:xfrm>
              <a:off x="1944690" y="4391032"/>
              <a:ext cx="65088" cy="33338"/>
            </a:xfrm>
            <a:custGeom>
              <a:avLst/>
              <a:gdLst>
                <a:gd name="T0" fmla="*/ 21 w 41"/>
                <a:gd name="T1" fmla="*/ 9 h 21"/>
                <a:gd name="T2" fmla="*/ 28 w 41"/>
                <a:gd name="T3" fmla="*/ 15 h 21"/>
                <a:gd name="T4" fmla="*/ 15 w 41"/>
                <a:gd name="T5" fmla="*/ 15 h 21"/>
                <a:gd name="T6" fmla="*/ 21 w 41"/>
                <a:gd name="T7" fmla="*/ 9 h 21"/>
                <a:gd name="T8" fmla="*/ 21 w 41"/>
                <a:gd name="T9" fmla="*/ 0 h 21"/>
                <a:gd name="T10" fmla="*/ 0 w 41"/>
                <a:gd name="T11" fmla="*/ 21 h 21"/>
                <a:gd name="T12" fmla="*/ 41 w 41"/>
                <a:gd name="T13" fmla="*/ 21 h 21"/>
                <a:gd name="T14" fmla="*/ 21 w 4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1">
                  <a:moveTo>
                    <a:pt x="21" y="9"/>
                  </a:moveTo>
                  <a:lnTo>
                    <a:pt x="28" y="15"/>
                  </a:lnTo>
                  <a:lnTo>
                    <a:pt x="15" y="15"/>
                  </a:lnTo>
                  <a:lnTo>
                    <a:pt x="21" y="9"/>
                  </a:lnTo>
                  <a:moveTo>
                    <a:pt x="21" y="0"/>
                  </a:moveTo>
                  <a:lnTo>
                    <a:pt x="0" y="21"/>
                  </a:lnTo>
                  <a:lnTo>
                    <a:pt x="41" y="2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4"/>
            <p:cNvSpPr>
              <a:spLocks noChangeArrowheads="1"/>
            </p:cNvSpPr>
            <p:nvPr/>
          </p:nvSpPr>
          <p:spPr bwMode="auto">
            <a:xfrm>
              <a:off x="1906590" y="4595820"/>
              <a:ext cx="14288" cy="249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55"/>
            <p:cNvSpPr>
              <a:spLocks/>
            </p:cNvSpPr>
            <p:nvPr/>
          </p:nvSpPr>
          <p:spPr bwMode="auto">
            <a:xfrm>
              <a:off x="1906590" y="4595820"/>
              <a:ext cx="14288" cy="249238"/>
            </a:xfrm>
            <a:custGeom>
              <a:avLst/>
              <a:gdLst>
                <a:gd name="T0" fmla="*/ 9 w 9"/>
                <a:gd name="T1" fmla="*/ 157 h 157"/>
                <a:gd name="T2" fmla="*/ 9 w 9"/>
                <a:gd name="T3" fmla="*/ 0 h 157"/>
                <a:gd name="T4" fmla="*/ 0 w 9"/>
                <a:gd name="T5" fmla="*/ 0 h 157"/>
                <a:gd name="T6" fmla="*/ 0 w 9"/>
                <a:gd name="T7" fmla="*/ 157 h 157"/>
              </a:gdLst>
              <a:ahLst/>
              <a:cxnLst>
                <a:cxn ang="0">
                  <a:pos x="T0" y="T1"/>
                </a:cxn>
                <a:cxn ang="0">
                  <a:pos x="T2" y="T3"/>
                </a:cxn>
                <a:cxn ang="0">
                  <a:pos x="T4" y="T5"/>
                </a:cxn>
                <a:cxn ang="0">
                  <a:pos x="T6" y="T7"/>
                </a:cxn>
              </a:cxnLst>
              <a:rect l="0" t="0" r="r" b="b"/>
              <a:pathLst>
                <a:path w="9" h="157">
                  <a:moveTo>
                    <a:pt x="9" y="157"/>
                  </a:moveTo>
                  <a:lnTo>
                    <a:pt x="9" y="0"/>
                  </a:lnTo>
                  <a:lnTo>
                    <a:pt x="0" y="0"/>
                  </a:lnTo>
                  <a:lnTo>
                    <a:pt x="0" y="1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56"/>
            <p:cNvSpPr>
              <a:spLocks/>
            </p:cNvSpPr>
            <p:nvPr/>
          </p:nvSpPr>
          <p:spPr bwMode="auto">
            <a:xfrm>
              <a:off x="1885953" y="4560895"/>
              <a:ext cx="55563" cy="28575"/>
            </a:xfrm>
            <a:custGeom>
              <a:avLst/>
              <a:gdLst>
                <a:gd name="T0" fmla="*/ 0 w 35"/>
                <a:gd name="T1" fmla="*/ 18 h 18"/>
                <a:gd name="T2" fmla="*/ 17 w 35"/>
                <a:gd name="T3" fmla="*/ 0 h 18"/>
                <a:gd name="T4" fmla="*/ 35 w 35"/>
                <a:gd name="T5" fmla="*/ 18 h 18"/>
                <a:gd name="T6" fmla="*/ 0 w 35"/>
                <a:gd name="T7" fmla="*/ 18 h 18"/>
              </a:gdLst>
              <a:ahLst/>
              <a:cxnLst>
                <a:cxn ang="0">
                  <a:pos x="T0" y="T1"/>
                </a:cxn>
                <a:cxn ang="0">
                  <a:pos x="T2" y="T3"/>
                </a:cxn>
                <a:cxn ang="0">
                  <a:pos x="T4" y="T5"/>
                </a:cxn>
                <a:cxn ang="0">
                  <a:pos x="T6" y="T7"/>
                </a:cxn>
              </a:cxnLst>
              <a:rect l="0" t="0" r="r" b="b"/>
              <a:pathLst>
                <a:path w="35" h="18">
                  <a:moveTo>
                    <a:pt x="0" y="18"/>
                  </a:moveTo>
                  <a:lnTo>
                    <a:pt x="17" y="0"/>
                  </a:lnTo>
                  <a:lnTo>
                    <a:pt x="35" y="18"/>
                  </a:lnTo>
                  <a:lnTo>
                    <a:pt x="0" y="1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57"/>
            <p:cNvSpPr>
              <a:spLocks noEditPoints="1"/>
            </p:cNvSpPr>
            <p:nvPr/>
          </p:nvSpPr>
          <p:spPr bwMode="auto">
            <a:xfrm>
              <a:off x="1873253" y="4551370"/>
              <a:ext cx="80963" cy="44450"/>
            </a:xfrm>
            <a:custGeom>
              <a:avLst/>
              <a:gdLst>
                <a:gd name="T0" fmla="*/ 25 w 51"/>
                <a:gd name="T1" fmla="*/ 11 h 28"/>
                <a:gd name="T2" fmla="*/ 34 w 51"/>
                <a:gd name="T3" fmla="*/ 19 h 28"/>
                <a:gd name="T4" fmla="*/ 17 w 51"/>
                <a:gd name="T5" fmla="*/ 19 h 28"/>
                <a:gd name="T6" fmla="*/ 25 w 51"/>
                <a:gd name="T7" fmla="*/ 11 h 28"/>
                <a:gd name="T8" fmla="*/ 25 w 51"/>
                <a:gd name="T9" fmla="*/ 0 h 28"/>
                <a:gd name="T10" fmla="*/ 0 w 51"/>
                <a:gd name="T11" fmla="*/ 28 h 28"/>
                <a:gd name="T12" fmla="*/ 51 w 51"/>
                <a:gd name="T13" fmla="*/ 28 h 28"/>
                <a:gd name="T14" fmla="*/ 25 w 5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8">
                  <a:moveTo>
                    <a:pt x="25" y="11"/>
                  </a:moveTo>
                  <a:lnTo>
                    <a:pt x="34" y="19"/>
                  </a:lnTo>
                  <a:lnTo>
                    <a:pt x="17" y="19"/>
                  </a:lnTo>
                  <a:lnTo>
                    <a:pt x="25" y="11"/>
                  </a:lnTo>
                  <a:close/>
                  <a:moveTo>
                    <a:pt x="25" y="0"/>
                  </a:moveTo>
                  <a:lnTo>
                    <a:pt x="0" y="28"/>
                  </a:lnTo>
                  <a:lnTo>
                    <a:pt x="51" y="2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58"/>
            <p:cNvSpPr>
              <a:spLocks noEditPoints="1"/>
            </p:cNvSpPr>
            <p:nvPr/>
          </p:nvSpPr>
          <p:spPr bwMode="auto">
            <a:xfrm>
              <a:off x="1873253" y="4551370"/>
              <a:ext cx="80963" cy="44450"/>
            </a:xfrm>
            <a:custGeom>
              <a:avLst/>
              <a:gdLst>
                <a:gd name="T0" fmla="*/ 25 w 51"/>
                <a:gd name="T1" fmla="*/ 11 h 28"/>
                <a:gd name="T2" fmla="*/ 34 w 51"/>
                <a:gd name="T3" fmla="*/ 19 h 28"/>
                <a:gd name="T4" fmla="*/ 17 w 51"/>
                <a:gd name="T5" fmla="*/ 19 h 28"/>
                <a:gd name="T6" fmla="*/ 25 w 51"/>
                <a:gd name="T7" fmla="*/ 11 h 28"/>
                <a:gd name="T8" fmla="*/ 25 w 51"/>
                <a:gd name="T9" fmla="*/ 0 h 28"/>
                <a:gd name="T10" fmla="*/ 0 w 51"/>
                <a:gd name="T11" fmla="*/ 28 h 28"/>
                <a:gd name="T12" fmla="*/ 51 w 51"/>
                <a:gd name="T13" fmla="*/ 28 h 28"/>
                <a:gd name="T14" fmla="*/ 25 w 5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8">
                  <a:moveTo>
                    <a:pt x="25" y="11"/>
                  </a:moveTo>
                  <a:lnTo>
                    <a:pt x="34" y="19"/>
                  </a:lnTo>
                  <a:lnTo>
                    <a:pt x="17" y="19"/>
                  </a:lnTo>
                  <a:lnTo>
                    <a:pt x="25" y="11"/>
                  </a:lnTo>
                  <a:moveTo>
                    <a:pt x="25" y="0"/>
                  </a:moveTo>
                  <a:lnTo>
                    <a:pt x="0" y="28"/>
                  </a:lnTo>
                  <a:lnTo>
                    <a:pt x="51" y="28"/>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459"/>
            <p:cNvSpPr>
              <a:spLocks/>
            </p:cNvSpPr>
            <p:nvPr/>
          </p:nvSpPr>
          <p:spPr bwMode="auto">
            <a:xfrm>
              <a:off x="1735140" y="4357695"/>
              <a:ext cx="7938" cy="92075"/>
            </a:xfrm>
            <a:custGeom>
              <a:avLst/>
              <a:gdLst>
                <a:gd name="T0" fmla="*/ 0 w 5"/>
                <a:gd name="T1" fmla="*/ 0 h 58"/>
                <a:gd name="T2" fmla="*/ 0 w 5"/>
                <a:gd name="T3" fmla="*/ 58 h 58"/>
                <a:gd name="T4" fmla="*/ 0 w 5"/>
                <a:gd name="T5" fmla="*/ 58 h 58"/>
                <a:gd name="T6" fmla="*/ 5 w 5"/>
                <a:gd name="T7" fmla="*/ 58 h 58"/>
                <a:gd name="T8" fmla="*/ 5 w 5"/>
                <a:gd name="T9" fmla="*/ 58 h 58"/>
                <a:gd name="T10" fmla="*/ 5 w 5"/>
                <a:gd name="T11" fmla="*/ 0 h 58"/>
                <a:gd name="T12" fmla="*/ 0 w 5"/>
                <a:gd name="T13" fmla="*/ 0 h 58"/>
                <a:gd name="T14" fmla="*/ 0 w 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8">
                  <a:moveTo>
                    <a:pt x="0" y="0"/>
                  </a:moveTo>
                  <a:lnTo>
                    <a:pt x="0" y="58"/>
                  </a:lnTo>
                  <a:lnTo>
                    <a:pt x="0" y="58"/>
                  </a:lnTo>
                  <a:lnTo>
                    <a:pt x="5" y="58"/>
                  </a:lnTo>
                  <a:lnTo>
                    <a:pt x="5" y="58"/>
                  </a:lnTo>
                  <a:lnTo>
                    <a:pt x="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60"/>
            <p:cNvSpPr>
              <a:spLocks/>
            </p:cNvSpPr>
            <p:nvPr/>
          </p:nvSpPr>
          <p:spPr bwMode="auto">
            <a:xfrm>
              <a:off x="1835153" y="4289432"/>
              <a:ext cx="68263" cy="30163"/>
            </a:xfrm>
            <a:custGeom>
              <a:avLst/>
              <a:gdLst>
                <a:gd name="T0" fmla="*/ 21 w 43"/>
                <a:gd name="T1" fmla="*/ 0 h 19"/>
                <a:gd name="T2" fmla="*/ 43 w 43"/>
                <a:gd name="T3" fmla="*/ 19 h 19"/>
                <a:gd name="T4" fmla="*/ 0 w 43"/>
                <a:gd name="T5" fmla="*/ 19 h 19"/>
                <a:gd name="T6" fmla="*/ 21 w 43"/>
                <a:gd name="T7" fmla="*/ 0 h 19"/>
              </a:gdLst>
              <a:ahLst/>
              <a:cxnLst>
                <a:cxn ang="0">
                  <a:pos x="T0" y="T1"/>
                </a:cxn>
                <a:cxn ang="0">
                  <a:pos x="T2" y="T3"/>
                </a:cxn>
                <a:cxn ang="0">
                  <a:pos x="T4" y="T5"/>
                </a:cxn>
                <a:cxn ang="0">
                  <a:pos x="T6" y="T7"/>
                </a:cxn>
              </a:cxnLst>
              <a:rect l="0" t="0" r="r" b="b"/>
              <a:pathLst>
                <a:path w="43" h="19">
                  <a:moveTo>
                    <a:pt x="21" y="0"/>
                  </a:moveTo>
                  <a:lnTo>
                    <a:pt x="43" y="19"/>
                  </a:lnTo>
                  <a:lnTo>
                    <a:pt x="0" y="19"/>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61"/>
            <p:cNvSpPr>
              <a:spLocks/>
            </p:cNvSpPr>
            <p:nvPr/>
          </p:nvSpPr>
          <p:spPr bwMode="auto">
            <a:xfrm>
              <a:off x="1738315" y="4405320"/>
              <a:ext cx="90488" cy="44450"/>
            </a:xfrm>
            <a:custGeom>
              <a:avLst/>
              <a:gdLst>
                <a:gd name="T0" fmla="*/ 29 w 57"/>
                <a:gd name="T1" fmla="*/ 0 h 28"/>
                <a:gd name="T2" fmla="*/ 57 w 57"/>
                <a:gd name="T3" fmla="*/ 28 h 28"/>
                <a:gd name="T4" fmla="*/ 0 w 57"/>
                <a:gd name="T5" fmla="*/ 28 h 28"/>
                <a:gd name="T6" fmla="*/ 29 w 57"/>
                <a:gd name="T7" fmla="*/ 0 h 28"/>
              </a:gdLst>
              <a:ahLst/>
              <a:cxnLst>
                <a:cxn ang="0">
                  <a:pos x="T0" y="T1"/>
                </a:cxn>
                <a:cxn ang="0">
                  <a:pos x="T2" y="T3"/>
                </a:cxn>
                <a:cxn ang="0">
                  <a:pos x="T4" y="T5"/>
                </a:cxn>
                <a:cxn ang="0">
                  <a:pos x="T6" y="T7"/>
                </a:cxn>
              </a:cxnLst>
              <a:rect l="0" t="0" r="r" b="b"/>
              <a:pathLst>
                <a:path w="57" h="28">
                  <a:moveTo>
                    <a:pt x="29" y="0"/>
                  </a:moveTo>
                  <a:lnTo>
                    <a:pt x="57" y="28"/>
                  </a:lnTo>
                  <a:lnTo>
                    <a:pt x="0" y="28"/>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62"/>
            <p:cNvSpPr>
              <a:spLocks/>
            </p:cNvSpPr>
            <p:nvPr/>
          </p:nvSpPr>
          <p:spPr bwMode="auto">
            <a:xfrm>
              <a:off x="1704977" y="4325945"/>
              <a:ext cx="68263" cy="31750"/>
            </a:xfrm>
            <a:custGeom>
              <a:avLst/>
              <a:gdLst>
                <a:gd name="T0" fmla="*/ 43 w 43"/>
                <a:gd name="T1" fmla="*/ 20 h 20"/>
                <a:gd name="T2" fmla="*/ 0 w 43"/>
                <a:gd name="T3" fmla="*/ 20 h 20"/>
                <a:gd name="T4" fmla="*/ 21 w 43"/>
                <a:gd name="T5" fmla="*/ 0 h 20"/>
                <a:gd name="T6" fmla="*/ 21 w 43"/>
                <a:gd name="T7" fmla="*/ 0 h 20"/>
                <a:gd name="T8" fmla="*/ 43 w 43"/>
                <a:gd name="T9" fmla="*/ 20 h 20"/>
              </a:gdLst>
              <a:ahLst/>
              <a:cxnLst>
                <a:cxn ang="0">
                  <a:pos x="T0" y="T1"/>
                </a:cxn>
                <a:cxn ang="0">
                  <a:pos x="T2" y="T3"/>
                </a:cxn>
                <a:cxn ang="0">
                  <a:pos x="T4" y="T5"/>
                </a:cxn>
                <a:cxn ang="0">
                  <a:pos x="T6" y="T7"/>
                </a:cxn>
                <a:cxn ang="0">
                  <a:pos x="T8" y="T9"/>
                </a:cxn>
              </a:cxnLst>
              <a:rect l="0" t="0" r="r" b="b"/>
              <a:pathLst>
                <a:path w="43" h="20">
                  <a:moveTo>
                    <a:pt x="43" y="20"/>
                  </a:moveTo>
                  <a:lnTo>
                    <a:pt x="0" y="20"/>
                  </a:lnTo>
                  <a:lnTo>
                    <a:pt x="21" y="0"/>
                  </a:lnTo>
                  <a:lnTo>
                    <a:pt x="21" y="0"/>
                  </a:lnTo>
                  <a:lnTo>
                    <a:pt x="4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526784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DBCC CHECK* Scalability</a:t>
            </a:r>
            <a:endParaRPr lang="en-US" dirty="0"/>
          </a:p>
        </p:txBody>
      </p:sp>
      <p:sp>
        <p:nvSpPr>
          <p:cNvPr id="6" name="Text Placeholder 5"/>
          <p:cNvSpPr>
            <a:spLocks noGrp="1"/>
          </p:cNvSpPr>
          <p:nvPr>
            <p:ph type="body" sz="quarter" idx="10"/>
          </p:nvPr>
        </p:nvSpPr>
        <p:spPr>
          <a:xfrm>
            <a:off x="297816" y="1214833"/>
            <a:ext cx="11887200" cy="4801314"/>
          </a:xfrm>
        </p:spPr>
        <p:txBody>
          <a:bodyPr/>
          <a:lstStyle/>
          <a:p>
            <a:r>
              <a:rPr lang="en-US" dirty="0">
                <a:solidFill>
                  <a:schemeClr val="tx1"/>
                </a:solidFill>
              </a:rPr>
              <a:t>Since SQL 2008, we have made CHECK* Faster</a:t>
            </a:r>
          </a:p>
          <a:p>
            <a:pPr lvl="1"/>
            <a:r>
              <a:rPr lang="en-US" dirty="0">
                <a:solidFill>
                  <a:schemeClr val="accent1"/>
                </a:solidFill>
              </a:rPr>
              <a:t>Improved </a:t>
            </a:r>
            <a:r>
              <a:rPr lang="en-US" dirty="0">
                <a:solidFill>
                  <a:schemeClr val="accent1"/>
                </a:solidFill>
                <a:hlinkClick r:id="rId4"/>
              </a:rPr>
              <a:t>latch contention </a:t>
            </a:r>
            <a:r>
              <a:rPr lang="en-US" dirty="0">
                <a:solidFill>
                  <a:schemeClr val="accent1"/>
                </a:solidFill>
              </a:rPr>
              <a:t>on MULTI_OBJECT_SCANNER* and batch capabilities</a:t>
            </a:r>
          </a:p>
          <a:p>
            <a:pPr lvl="1"/>
            <a:r>
              <a:rPr lang="en-US" dirty="0">
                <a:solidFill>
                  <a:schemeClr val="accent1"/>
                </a:solidFill>
                <a:hlinkClick r:id="rId5"/>
              </a:rPr>
              <a:t>Better cardinality estimation</a:t>
            </a:r>
            <a:endParaRPr lang="en-US" dirty="0">
              <a:solidFill>
                <a:schemeClr val="accent1"/>
              </a:solidFill>
            </a:endParaRPr>
          </a:p>
          <a:p>
            <a:pPr lvl="1"/>
            <a:r>
              <a:rPr lang="en-US" dirty="0">
                <a:solidFill>
                  <a:schemeClr val="accent1"/>
                </a:solidFill>
                <a:hlinkClick r:id="rId6"/>
              </a:rPr>
              <a:t>SQL CLR UDT checks</a:t>
            </a:r>
            <a:endParaRPr lang="en-US" dirty="0">
              <a:solidFill>
                <a:schemeClr val="accent1"/>
              </a:solidFill>
            </a:endParaRPr>
          </a:p>
          <a:p>
            <a:r>
              <a:rPr lang="en-US" dirty="0">
                <a:solidFill>
                  <a:schemeClr val="tx1"/>
                </a:solidFill>
              </a:rPr>
              <a:t>SQL Server 2016 takes it to a new level</a:t>
            </a:r>
          </a:p>
          <a:p>
            <a:pPr lvl="1"/>
            <a:r>
              <a:rPr lang="en-US" dirty="0">
                <a:solidFill>
                  <a:schemeClr val="accent1"/>
                </a:solidFill>
              </a:rPr>
              <a:t>MUTLI_OBJECT_SCANNER changed to “CheckScanner”. = “no-lock” approach used</a:t>
            </a:r>
          </a:p>
          <a:p>
            <a:pPr lvl="1"/>
            <a:r>
              <a:rPr lang="en-US" dirty="0">
                <a:solidFill>
                  <a:schemeClr val="accent1"/>
                </a:solidFill>
              </a:rPr>
              <a:t>Read-ahead vastly improved</a:t>
            </a:r>
          </a:p>
          <a:p>
            <a:r>
              <a:rPr lang="en-US" dirty="0">
                <a:solidFill>
                  <a:schemeClr val="tx1"/>
                </a:solidFill>
              </a:rPr>
              <a:t>The Results</a:t>
            </a:r>
          </a:p>
          <a:p>
            <a:pPr lvl="1"/>
            <a:r>
              <a:rPr lang="en-US" dirty="0">
                <a:solidFill>
                  <a:schemeClr val="accent1"/>
                </a:solidFill>
              </a:rPr>
              <a:t>A “SAP” 1TB db is 7x faster for CHECKDB</a:t>
            </a:r>
          </a:p>
          <a:p>
            <a:pPr lvl="1"/>
            <a:r>
              <a:rPr lang="en-US" dirty="0">
                <a:solidFill>
                  <a:schemeClr val="accent1"/>
                </a:solidFill>
              </a:rPr>
              <a:t>The more DOP the better performance (to a point)</a:t>
            </a:r>
          </a:p>
          <a:p>
            <a:pPr lvl="1"/>
            <a:r>
              <a:rPr lang="en-US" dirty="0">
                <a:solidFill>
                  <a:schemeClr val="accent1"/>
                </a:solidFill>
              </a:rPr>
              <a:t>2x faster performance with a small database of 5Gb</a:t>
            </a:r>
          </a:p>
        </p:txBody>
      </p:sp>
      <p:pic>
        <p:nvPicPr>
          <p:cNvPr id="4" name="Picture 3"/>
          <p:cNvPicPr>
            <a:picLocks noChangeAspect="1"/>
          </p:cNvPicPr>
          <p:nvPr/>
        </p:nvPicPr>
        <p:blipFill>
          <a:blip r:embed="rId7"/>
          <a:stretch>
            <a:fillRect/>
          </a:stretch>
        </p:blipFill>
        <p:spPr>
          <a:xfrm>
            <a:off x="6177060" y="4259262"/>
            <a:ext cx="5815813" cy="2438400"/>
          </a:xfrm>
          <a:prstGeom prst="rect">
            <a:avLst/>
          </a:prstGeom>
        </p:spPr>
      </p:pic>
      <p:sp>
        <p:nvSpPr>
          <p:cNvPr id="5" name="Rectangle: Rounded Corners 5"/>
          <p:cNvSpPr/>
          <p:nvPr/>
        </p:nvSpPr>
        <p:spPr bwMode="auto">
          <a:xfrm>
            <a:off x="9166699" y="115997"/>
            <a:ext cx="3018317" cy="451531"/>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7x faster for a 1TB database</a:t>
            </a:r>
          </a:p>
        </p:txBody>
      </p:sp>
      <p:sp>
        <p:nvSpPr>
          <p:cNvPr id="7" name="Thought Bubble: Cloud 4"/>
          <p:cNvSpPr/>
          <p:nvPr/>
        </p:nvSpPr>
        <p:spPr bwMode="auto">
          <a:xfrm>
            <a:off x="8810197" y="2278062"/>
            <a:ext cx="3198233" cy="810391"/>
          </a:xfrm>
          <a:prstGeom prst="cloudCallout">
            <a:avLst>
              <a:gd name="adj1" fmla="val -64761"/>
              <a:gd name="adj2" fmla="val 4569"/>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Get me disk speed. BACKUP to ‘NUL’ test</a:t>
            </a:r>
          </a:p>
        </p:txBody>
      </p:sp>
    </p:spTree>
    <p:extLst>
      <p:ext uri="{BB962C8B-B14F-4D97-AF65-F5344CB8AC3E}">
        <p14:creationId xmlns:p14="http://schemas.microsoft.com/office/powerpoint/2010/main" val="4350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Tempdb is faster </a:t>
            </a:r>
            <a:br>
              <a:rPr lang="en-US" dirty="0"/>
            </a:br>
            <a:r>
              <a:rPr lang="en-US" dirty="0"/>
              <a:t>out of the box</a:t>
            </a:r>
          </a:p>
        </p:txBody>
      </p:sp>
      <p:grpSp>
        <p:nvGrpSpPr>
          <p:cNvPr id="31" name="Group 30"/>
          <p:cNvGrpSpPr/>
          <p:nvPr/>
        </p:nvGrpSpPr>
        <p:grpSpPr>
          <a:xfrm>
            <a:off x="7513637" y="2582862"/>
            <a:ext cx="3048000" cy="2438400"/>
            <a:chOff x="8882064" y="5440363"/>
            <a:chExt cx="1114425" cy="617538"/>
          </a:xfrm>
        </p:grpSpPr>
        <p:sp>
          <p:nvSpPr>
            <p:cNvPr id="60" name="Rectangle 383"/>
            <p:cNvSpPr>
              <a:spLocks noChangeArrowheads="1"/>
            </p:cNvSpPr>
            <p:nvPr/>
          </p:nvSpPr>
          <p:spPr bwMode="auto">
            <a:xfrm>
              <a:off x="9363076" y="5440363"/>
              <a:ext cx="414338" cy="617538"/>
            </a:xfrm>
            <a:prstGeom prst="rect">
              <a:avLst/>
            </a:prstGeom>
            <a:solidFill>
              <a:srgbClr val="CE9C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384"/>
            <p:cNvSpPr>
              <a:spLocks noChangeArrowheads="1"/>
            </p:cNvSpPr>
            <p:nvPr/>
          </p:nvSpPr>
          <p:spPr bwMode="auto">
            <a:xfrm>
              <a:off x="9063039" y="5440363"/>
              <a:ext cx="300038" cy="617538"/>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85"/>
            <p:cNvSpPr>
              <a:spLocks/>
            </p:cNvSpPr>
            <p:nvPr/>
          </p:nvSpPr>
          <p:spPr bwMode="auto">
            <a:xfrm>
              <a:off x="8882064" y="5440363"/>
              <a:ext cx="481013" cy="152400"/>
            </a:xfrm>
            <a:custGeom>
              <a:avLst/>
              <a:gdLst>
                <a:gd name="T0" fmla="*/ 189 w 303"/>
                <a:gd name="T1" fmla="*/ 96 h 96"/>
                <a:gd name="T2" fmla="*/ 0 w 303"/>
                <a:gd name="T3" fmla="*/ 96 h 96"/>
                <a:gd name="T4" fmla="*/ 114 w 303"/>
                <a:gd name="T5" fmla="*/ 0 h 96"/>
                <a:gd name="T6" fmla="*/ 303 w 303"/>
                <a:gd name="T7" fmla="*/ 0 h 96"/>
                <a:gd name="T8" fmla="*/ 189 w 303"/>
                <a:gd name="T9" fmla="*/ 96 h 96"/>
              </a:gdLst>
              <a:ahLst/>
              <a:cxnLst>
                <a:cxn ang="0">
                  <a:pos x="T0" y="T1"/>
                </a:cxn>
                <a:cxn ang="0">
                  <a:pos x="T2" y="T3"/>
                </a:cxn>
                <a:cxn ang="0">
                  <a:pos x="T4" y="T5"/>
                </a:cxn>
                <a:cxn ang="0">
                  <a:pos x="T6" y="T7"/>
                </a:cxn>
                <a:cxn ang="0">
                  <a:pos x="T8" y="T9"/>
                </a:cxn>
              </a:cxnLst>
              <a:rect l="0" t="0" r="r" b="b"/>
              <a:pathLst>
                <a:path w="303" h="96">
                  <a:moveTo>
                    <a:pt x="189" y="96"/>
                  </a:moveTo>
                  <a:lnTo>
                    <a:pt x="0" y="96"/>
                  </a:lnTo>
                  <a:lnTo>
                    <a:pt x="114" y="0"/>
                  </a:lnTo>
                  <a:lnTo>
                    <a:pt x="303" y="0"/>
                  </a:lnTo>
                  <a:lnTo>
                    <a:pt x="189" y="9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86"/>
            <p:cNvSpPr>
              <a:spLocks/>
            </p:cNvSpPr>
            <p:nvPr/>
          </p:nvSpPr>
          <p:spPr bwMode="auto">
            <a:xfrm>
              <a:off x="9363076" y="5440363"/>
              <a:ext cx="633413" cy="152400"/>
            </a:xfrm>
            <a:custGeom>
              <a:avLst/>
              <a:gdLst>
                <a:gd name="T0" fmla="*/ 399 w 399"/>
                <a:gd name="T1" fmla="*/ 96 h 96"/>
                <a:gd name="T2" fmla="*/ 138 w 399"/>
                <a:gd name="T3" fmla="*/ 96 h 96"/>
                <a:gd name="T4" fmla="*/ 0 w 399"/>
                <a:gd name="T5" fmla="*/ 0 h 96"/>
                <a:gd name="T6" fmla="*/ 261 w 399"/>
                <a:gd name="T7" fmla="*/ 0 h 96"/>
                <a:gd name="T8" fmla="*/ 399 w 399"/>
                <a:gd name="T9" fmla="*/ 96 h 96"/>
              </a:gdLst>
              <a:ahLst/>
              <a:cxnLst>
                <a:cxn ang="0">
                  <a:pos x="T0" y="T1"/>
                </a:cxn>
                <a:cxn ang="0">
                  <a:pos x="T2" y="T3"/>
                </a:cxn>
                <a:cxn ang="0">
                  <a:pos x="T4" y="T5"/>
                </a:cxn>
                <a:cxn ang="0">
                  <a:pos x="T6" y="T7"/>
                </a:cxn>
                <a:cxn ang="0">
                  <a:pos x="T8" y="T9"/>
                </a:cxn>
              </a:cxnLst>
              <a:rect l="0" t="0" r="r" b="b"/>
              <a:pathLst>
                <a:path w="399" h="96">
                  <a:moveTo>
                    <a:pt x="399" y="96"/>
                  </a:moveTo>
                  <a:lnTo>
                    <a:pt x="138" y="96"/>
                  </a:lnTo>
                  <a:lnTo>
                    <a:pt x="0" y="0"/>
                  </a:lnTo>
                  <a:lnTo>
                    <a:pt x="261" y="0"/>
                  </a:lnTo>
                  <a:lnTo>
                    <a:pt x="399" y="96"/>
                  </a:lnTo>
                  <a:close/>
                </a:path>
              </a:pathLst>
            </a:custGeom>
            <a:solidFill>
              <a:srgbClr val="D2B6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387"/>
            <p:cNvSpPr>
              <a:spLocks noChangeArrowheads="1"/>
            </p:cNvSpPr>
            <p:nvPr/>
          </p:nvSpPr>
          <p:spPr bwMode="auto">
            <a:xfrm>
              <a:off x="9202739" y="5753101"/>
              <a:ext cx="69850"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88"/>
            <p:cNvSpPr>
              <a:spLocks/>
            </p:cNvSpPr>
            <p:nvPr/>
          </p:nvSpPr>
          <p:spPr bwMode="auto">
            <a:xfrm>
              <a:off x="9164639" y="5697538"/>
              <a:ext cx="146050" cy="55563"/>
            </a:xfrm>
            <a:custGeom>
              <a:avLst/>
              <a:gdLst>
                <a:gd name="T0" fmla="*/ 92 w 92"/>
                <a:gd name="T1" fmla="*/ 35 h 35"/>
                <a:gd name="T2" fmla="*/ 0 w 92"/>
                <a:gd name="T3" fmla="*/ 35 h 35"/>
                <a:gd name="T4" fmla="*/ 46 w 92"/>
                <a:gd name="T5" fmla="*/ 0 h 35"/>
                <a:gd name="T6" fmla="*/ 92 w 92"/>
                <a:gd name="T7" fmla="*/ 35 h 35"/>
              </a:gdLst>
              <a:ahLst/>
              <a:cxnLst>
                <a:cxn ang="0">
                  <a:pos x="T0" y="T1"/>
                </a:cxn>
                <a:cxn ang="0">
                  <a:pos x="T2" y="T3"/>
                </a:cxn>
                <a:cxn ang="0">
                  <a:pos x="T4" y="T5"/>
                </a:cxn>
                <a:cxn ang="0">
                  <a:pos x="T6" y="T7"/>
                </a:cxn>
              </a:cxnLst>
              <a:rect l="0" t="0" r="r" b="b"/>
              <a:pathLst>
                <a:path w="92" h="35">
                  <a:moveTo>
                    <a:pt x="92" y="35"/>
                  </a:moveTo>
                  <a:lnTo>
                    <a:pt x="0" y="35"/>
                  </a:lnTo>
                  <a:lnTo>
                    <a:pt x="46" y="0"/>
                  </a:lnTo>
                  <a:lnTo>
                    <a:pt x="9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097596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Multiple Tempdb Files: Defaults and Choices</a:t>
            </a:r>
            <a:endParaRPr lang="en-US" dirty="0"/>
          </a:p>
        </p:txBody>
      </p:sp>
      <p:sp>
        <p:nvSpPr>
          <p:cNvPr id="6" name="Text Placeholder 5"/>
          <p:cNvSpPr>
            <a:spLocks noGrp="1"/>
          </p:cNvSpPr>
          <p:nvPr>
            <p:ph type="body" sz="quarter" idx="10"/>
          </p:nvPr>
        </p:nvSpPr>
        <p:spPr>
          <a:xfrm>
            <a:off x="237374" y="2278062"/>
            <a:ext cx="5126800" cy="3351212"/>
          </a:xfrm>
        </p:spPr>
        <p:txBody>
          <a:bodyPr/>
          <a:lstStyle/>
          <a:p>
            <a:r>
              <a:rPr lang="en-US" dirty="0">
                <a:solidFill>
                  <a:schemeClr val="tx1"/>
                </a:solidFill>
              </a:rPr>
              <a:t>Multiple data files just make sense</a:t>
            </a:r>
          </a:p>
          <a:p>
            <a:pPr lvl="1"/>
            <a:r>
              <a:rPr lang="en-US" dirty="0">
                <a:solidFill>
                  <a:schemeClr val="accent1"/>
                </a:solidFill>
              </a:rPr>
              <a:t>1 per logical processor up to 8. Then add by four until it doesn’t help</a:t>
            </a:r>
          </a:p>
          <a:p>
            <a:pPr lvl="1"/>
            <a:r>
              <a:rPr lang="en-US" dirty="0">
                <a:solidFill>
                  <a:schemeClr val="accent1"/>
                </a:solidFill>
              </a:rPr>
              <a:t>Round-robin spreads access to GAM, SGAM, and PFS</a:t>
            </a:r>
          </a:p>
          <a:p>
            <a:pPr lvl="1"/>
            <a:r>
              <a:rPr lang="en-US" dirty="0">
                <a:solidFill>
                  <a:schemeClr val="accent1"/>
                </a:solidFill>
              </a:rPr>
              <a:t>Remember this is not about I/O</a:t>
            </a:r>
          </a:p>
          <a:p>
            <a:pPr lvl="1"/>
            <a:r>
              <a:rPr lang="en-US" dirty="0">
                <a:solidFill>
                  <a:schemeClr val="accent1"/>
                </a:solidFill>
              </a:rPr>
              <a:t>Check out this PASS Summit </a:t>
            </a:r>
            <a:r>
              <a:rPr lang="en-US" dirty="0">
                <a:solidFill>
                  <a:schemeClr val="accent1"/>
                </a:solidFill>
                <a:hlinkClick r:id="rId4"/>
              </a:rPr>
              <a:t>talk</a:t>
            </a:r>
            <a:endParaRPr lang="en-US" dirty="0">
              <a:solidFill>
                <a:schemeClr val="accent1"/>
              </a:solidFill>
            </a:endParaRPr>
          </a:p>
        </p:txBody>
      </p:sp>
      <p:pic>
        <p:nvPicPr>
          <p:cNvPr id="13" name="Picture 12"/>
          <p:cNvPicPr>
            <a:picLocks noChangeAspect="1"/>
          </p:cNvPicPr>
          <p:nvPr/>
        </p:nvPicPr>
        <p:blipFill>
          <a:blip r:embed="rId5"/>
          <a:stretch>
            <a:fillRect/>
          </a:stretch>
        </p:blipFill>
        <p:spPr>
          <a:xfrm>
            <a:off x="5532437" y="1668462"/>
            <a:ext cx="6742221" cy="4876800"/>
          </a:xfrm>
          <a:prstGeom prst="rect">
            <a:avLst/>
          </a:prstGeom>
        </p:spPr>
      </p:pic>
      <p:cxnSp>
        <p:nvCxnSpPr>
          <p:cNvPr id="14" name="Straight Arrow Connector 13"/>
          <p:cNvCxnSpPr>
            <a:cxnSpLocks/>
          </p:cNvCxnSpPr>
          <p:nvPr/>
        </p:nvCxnSpPr>
        <p:spPr>
          <a:xfrm flipV="1">
            <a:off x="6432595" y="3421062"/>
            <a:ext cx="1538242" cy="1985544"/>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52690" y="2811462"/>
            <a:ext cx="341716" cy="762000"/>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9885206" y="4008158"/>
            <a:ext cx="838200" cy="71857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666006" y="5357254"/>
            <a:ext cx="1447800" cy="98704"/>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3"/>
          <p:cNvSpPr/>
          <p:nvPr/>
        </p:nvSpPr>
        <p:spPr bwMode="auto">
          <a:xfrm>
            <a:off x="10200692" y="2561945"/>
            <a:ext cx="1132314" cy="70671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1 per logical CPU up to 8</a:t>
            </a:r>
          </a:p>
        </p:txBody>
      </p:sp>
      <p:sp>
        <p:nvSpPr>
          <p:cNvPr id="20" name="Rectangle: Rounded Corners 14"/>
          <p:cNvSpPr/>
          <p:nvPr/>
        </p:nvSpPr>
        <p:spPr bwMode="auto">
          <a:xfrm>
            <a:off x="5733490" y="2143638"/>
            <a:ext cx="1219200" cy="63051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Autogrow 1 PFS interval</a:t>
            </a:r>
          </a:p>
        </p:txBody>
      </p:sp>
      <p:sp>
        <p:nvSpPr>
          <p:cNvPr id="21" name="Rectangle: Rounded Corners 15"/>
          <p:cNvSpPr/>
          <p:nvPr/>
        </p:nvSpPr>
        <p:spPr bwMode="auto">
          <a:xfrm>
            <a:off x="10810292" y="4411478"/>
            <a:ext cx="1219200" cy="63051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Spread files across drives</a:t>
            </a:r>
          </a:p>
        </p:txBody>
      </p:sp>
      <p:sp>
        <p:nvSpPr>
          <p:cNvPr id="22" name="Rectangle: Rounded Corners 17"/>
          <p:cNvSpPr/>
          <p:nvPr/>
        </p:nvSpPr>
        <p:spPr bwMode="auto">
          <a:xfrm>
            <a:off x="10113806" y="5233099"/>
            <a:ext cx="1219200" cy="46014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Tlog now 8Mb</a:t>
            </a:r>
          </a:p>
        </p:txBody>
      </p:sp>
      <p:sp>
        <p:nvSpPr>
          <p:cNvPr id="23" name="Rectangle: Rounded Corners 13">
            <a:extLst>
              <a:ext uri="{FF2B5EF4-FFF2-40B4-BE49-F238E27FC236}">
                <a16:creationId xmlns:a16="http://schemas.microsoft.com/office/drawing/2014/main" id="{C106F681-3A96-40D9-BFA9-999FD7C0B978}"/>
              </a:ext>
            </a:extLst>
          </p:cNvPr>
          <p:cNvSpPr/>
          <p:nvPr/>
        </p:nvSpPr>
        <p:spPr bwMode="auto">
          <a:xfrm>
            <a:off x="5820376" y="5447832"/>
            <a:ext cx="1132314" cy="70671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256Gb in SQL Server 2017</a:t>
            </a:r>
          </a:p>
        </p:txBody>
      </p:sp>
      <p:cxnSp>
        <p:nvCxnSpPr>
          <p:cNvPr id="24" name="Straight Arrow Connector 23">
            <a:extLst>
              <a:ext uri="{FF2B5EF4-FFF2-40B4-BE49-F238E27FC236}">
                <a16:creationId xmlns:a16="http://schemas.microsoft.com/office/drawing/2014/main" id="{8C3C1524-2625-41D6-BF34-466B118772C6}"/>
              </a:ext>
            </a:extLst>
          </p:cNvPr>
          <p:cNvCxnSpPr>
            <a:cxnSpLocks/>
            <a:stCxn id="19" idx="1"/>
          </p:cNvCxnSpPr>
          <p:nvPr/>
        </p:nvCxnSpPr>
        <p:spPr>
          <a:xfrm flipH="1">
            <a:off x="8580437" y="2915304"/>
            <a:ext cx="1620255" cy="24083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4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Does It Matter?</a:t>
            </a:r>
          </a:p>
        </p:txBody>
      </p:sp>
      <p:sp>
        <p:nvSpPr>
          <p:cNvPr id="5" name="Rectangle: Rounded Corners 17"/>
          <p:cNvSpPr/>
          <p:nvPr/>
        </p:nvSpPr>
        <p:spPr bwMode="auto">
          <a:xfrm>
            <a:off x="5672984" y="134790"/>
            <a:ext cx="6553200" cy="734392"/>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2x Faster “Out of the Box” on  a 8 CPU machine</a:t>
            </a:r>
          </a:p>
        </p:txBody>
      </p:sp>
      <p:graphicFrame>
        <p:nvGraphicFramePr>
          <p:cNvPr id="7" name="Chart 6"/>
          <p:cNvGraphicFramePr>
            <a:graphicFrameLocks/>
          </p:cNvGraphicFramePr>
          <p:nvPr>
            <p:extLst>
              <p:ext uri="{D42A27DB-BD31-4B8C-83A1-F6EECF244321}">
                <p14:modId xmlns:p14="http://schemas.microsoft.com/office/powerpoint/2010/main" val="3886422698"/>
              </p:ext>
            </p:extLst>
          </p:nvPr>
        </p:nvGraphicFramePr>
        <p:xfrm>
          <a:off x="466789" y="1820862"/>
          <a:ext cx="6248400" cy="44942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9538867"/>
              </p:ext>
            </p:extLst>
          </p:nvPr>
        </p:nvGraphicFramePr>
        <p:xfrm>
          <a:off x="8009651" y="3462957"/>
          <a:ext cx="4038600" cy="854982"/>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913071961"/>
                    </a:ext>
                  </a:extLst>
                </a:gridCol>
                <a:gridCol w="2019300">
                  <a:extLst>
                    <a:ext uri="{9D8B030D-6E8A-4147-A177-3AD203B41FA5}">
                      <a16:colId xmlns:a16="http://schemas.microsoft.com/office/drawing/2014/main" val="1318607709"/>
                    </a:ext>
                  </a:extLst>
                </a:gridCol>
              </a:tblGrid>
              <a:tr h="272778">
                <a:tc>
                  <a:txBody>
                    <a:bodyPr/>
                    <a:lstStyle/>
                    <a:p>
                      <a:r>
                        <a:rPr lang="en-US" dirty="0"/>
                        <a:t>SQL</a:t>
                      </a:r>
                      <a:r>
                        <a:rPr lang="en-US" baseline="0" dirty="0"/>
                        <a:t> Server 2016</a:t>
                      </a:r>
                      <a:endParaRPr lang="en-US" dirty="0"/>
                    </a:p>
                  </a:txBody>
                  <a:tcPr/>
                </a:tc>
                <a:tc>
                  <a:txBody>
                    <a:bodyPr/>
                    <a:lstStyle/>
                    <a:p>
                      <a:r>
                        <a:rPr lang="en-US" dirty="0"/>
                        <a:t>SQL</a:t>
                      </a:r>
                      <a:r>
                        <a:rPr lang="en-US" baseline="0" dirty="0"/>
                        <a:t> Server 2014</a:t>
                      </a:r>
                      <a:endParaRPr lang="en-US" dirty="0"/>
                    </a:p>
                  </a:txBody>
                  <a:tcPr/>
                </a:tc>
                <a:extLst>
                  <a:ext uri="{0D108BD9-81ED-4DB2-BD59-A6C34878D82A}">
                    <a16:rowId xmlns:a16="http://schemas.microsoft.com/office/drawing/2014/main" val="1552149252"/>
                  </a:ext>
                </a:extLst>
              </a:tr>
              <a:tr h="489222">
                <a:tc>
                  <a:txBody>
                    <a:bodyPr/>
                    <a:lstStyle/>
                    <a:p>
                      <a:r>
                        <a:rPr lang="en-US" dirty="0"/>
                        <a:t>68 secs</a:t>
                      </a:r>
                    </a:p>
                  </a:txBody>
                  <a:tcPr/>
                </a:tc>
                <a:tc>
                  <a:txBody>
                    <a:bodyPr/>
                    <a:lstStyle/>
                    <a:p>
                      <a:r>
                        <a:rPr lang="en-US" dirty="0"/>
                        <a:t>155</a:t>
                      </a:r>
                      <a:r>
                        <a:rPr lang="en-US" baseline="0" dirty="0"/>
                        <a:t> secs</a:t>
                      </a:r>
                      <a:endParaRPr lang="en-US" dirty="0"/>
                    </a:p>
                  </a:txBody>
                  <a:tcPr/>
                </a:tc>
                <a:extLst>
                  <a:ext uri="{0D108BD9-81ED-4DB2-BD59-A6C34878D82A}">
                    <a16:rowId xmlns:a16="http://schemas.microsoft.com/office/drawing/2014/main" val="3967185732"/>
                  </a:ext>
                </a:extLst>
              </a:tr>
            </a:tbl>
          </a:graphicData>
        </a:graphic>
      </p:graphicFrame>
      <p:cxnSp>
        <p:nvCxnSpPr>
          <p:cNvPr id="9" name="Straight Arrow Connector 8"/>
          <p:cNvCxnSpPr/>
          <p:nvPr/>
        </p:nvCxnSpPr>
        <p:spPr>
          <a:xfrm>
            <a:off x="6827837" y="3887446"/>
            <a:ext cx="1143000"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837" y="1192998"/>
            <a:ext cx="583723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Inside Tempdb Talk – PASS Summit 2011</a:t>
            </a:r>
          </a:p>
        </p:txBody>
      </p:sp>
      <p:sp>
        <p:nvSpPr>
          <p:cNvPr id="11" name="Rectangle: Rounded Corners 22"/>
          <p:cNvSpPr/>
          <p:nvPr/>
        </p:nvSpPr>
        <p:spPr bwMode="auto">
          <a:xfrm>
            <a:off x="8083485" y="2204864"/>
            <a:ext cx="3581400" cy="990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1 CPU – 4 core HT</a:t>
            </a:r>
          </a:p>
        </p:txBody>
      </p:sp>
      <p:sp>
        <p:nvSpPr>
          <p:cNvPr id="12" name="Thought Bubble: Cloud 23"/>
          <p:cNvSpPr/>
          <p:nvPr/>
        </p:nvSpPr>
        <p:spPr bwMode="auto">
          <a:xfrm>
            <a:off x="7016685" y="4580843"/>
            <a:ext cx="2514600" cy="1016565"/>
          </a:xfrm>
          <a:prstGeom prst="cloudCallout">
            <a:avLst>
              <a:gd name="adj1" fmla="val 13322"/>
              <a:gd name="adj2" fmla="val -61211"/>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8 data files @ 8Mb no autgrow for data files</a:t>
            </a:r>
          </a:p>
        </p:txBody>
      </p:sp>
      <p:sp>
        <p:nvSpPr>
          <p:cNvPr id="13" name="Thought Bubble: Cloud 25"/>
          <p:cNvSpPr/>
          <p:nvPr/>
        </p:nvSpPr>
        <p:spPr bwMode="auto">
          <a:xfrm>
            <a:off x="9607485" y="4580842"/>
            <a:ext cx="2514600" cy="1016565"/>
          </a:xfrm>
          <a:prstGeom prst="cloudCallout">
            <a:avLst>
              <a:gd name="adj1" fmla="val 23112"/>
              <a:gd name="adj2" fmla="val -66153"/>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1 data file, encountered autogrow</a:t>
            </a:r>
          </a:p>
        </p:txBody>
      </p:sp>
    </p:spTree>
    <p:extLst>
      <p:ext uri="{BB962C8B-B14F-4D97-AF65-F5344CB8AC3E}">
        <p14:creationId xmlns:p14="http://schemas.microsoft.com/office/powerpoint/2010/main" val="375150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I/O Is Just Faster</a:t>
            </a:r>
          </a:p>
        </p:txBody>
      </p:sp>
      <p:grpSp>
        <p:nvGrpSpPr>
          <p:cNvPr id="10" name="Group 9"/>
          <p:cNvGrpSpPr/>
          <p:nvPr/>
        </p:nvGrpSpPr>
        <p:grpSpPr>
          <a:xfrm>
            <a:off x="7742237" y="2201862"/>
            <a:ext cx="2590800" cy="2764428"/>
            <a:chOff x="8136700" y="1622089"/>
            <a:chExt cx="640080" cy="764559"/>
          </a:xfrm>
        </p:grpSpPr>
        <p:pic>
          <p:nvPicPr>
            <p:cNvPr id="11" name="Picture 10"/>
            <p:cNvPicPr>
              <a:picLocks noChangeAspect="1"/>
            </p:cNvPicPr>
            <p:nvPr/>
          </p:nvPicPr>
          <p:blipFill>
            <a:blip r:embed="rId3"/>
            <a:stretch>
              <a:fillRect/>
            </a:stretch>
          </p:blipFill>
          <p:spPr>
            <a:xfrm>
              <a:off x="8136700" y="1973262"/>
              <a:ext cx="640080" cy="413386"/>
            </a:xfrm>
            <a:prstGeom prst="rect">
              <a:avLst/>
            </a:prstGeom>
          </p:spPr>
        </p:pic>
        <p:pic>
          <p:nvPicPr>
            <p:cNvPr id="12" name="Picture 11"/>
            <p:cNvPicPr>
              <a:picLocks noChangeAspect="1"/>
            </p:cNvPicPr>
            <p:nvPr/>
          </p:nvPicPr>
          <p:blipFill>
            <a:blip r:embed="rId4"/>
            <a:stretch>
              <a:fillRect/>
            </a:stretch>
          </p:blipFill>
          <p:spPr>
            <a:xfrm>
              <a:off x="8136700" y="1622089"/>
              <a:ext cx="640080" cy="238673"/>
            </a:xfrm>
            <a:prstGeom prst="rect">
              <a:avLst/>
            </a:prstGeom>
          </p:spPr>
        </p:pic>
      </p:grpSp>
    </p:spTree>
    <p:extLst>
      <p:ext uri="{BB962C8B-B14F-4D97-AF65-F5344CB8AC3E}">
        <p14:creationId xmlns:p14="http://schemas.microsoft.com/office/powerpoint/2010/main" val="37063196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Instant File Initialization</a:t>
            </a:r>
            <a:endParaRPr lang="en-US" dirty="0"/>
          </a:p>
        </p:txBody>
      </p:sp>
      <p:sp>
        <p:nvSpPr>
          <p:cNvPr id="6" name="Text Placeholder 5"/>
          <p:cNvSpPr>
            <a:spLocks noGrp="1"/>
          </p:cNvSpPr>
          <p:nvPr>
            <p:ph type="body" sz="quarter" idx="10"/>
          </p:nvPr>
        </p:nvSpPr>
        <p:spPr>
          <a:xfrm>
            <a:off x="274638" y="1212850"/>
            <a:ext cx="11887200" cy="4530471"/>
          </a:xfrm>
        </p:spPr>
        <p:txBody>
          <a:bodyPr/>
          <a:lstStyle/>
          <a:p>
            <a:r>
              <a:rPr lang="en-US" dirty="0">
                <a:solidFill>
                  <a:schemeClr val="tx1"/>
                </a:solidFill>
              </a:rPr>
              <a:t>This has been around since 2005</a:t>
            </a:r>
          </a:p>
          <a:p>
            <a:pPr marL="342900" lvl="1"/>
            <a:r>
              <a:rPr lang="en-US" sz="1800" dirty="0">
                <a:solidFill>
                  <a:schemeClr val="accent1"/>
                </a:solidFill>
              </a:rPr>
              <a:t>Previously speed to create db is speed to write 0s to disk</a:t>
            </a:r>
          </a:p>
          <a:p>
            <a:pPr marL="342900" lvl="1"/>
            <a:r>
              <a:rPr lang="en-US" sz="1800" dirty="0">
                <a:solidFill>
                  <a:schemeClr val="accent1"/>
                </a:solidFill>
              </a:rPr>
              <a:t>Windows introduces SetFileValidData(). Give a length and “your good”</a:t>
            </a:r>
          </a:p>
          <a:p>
            <a:pPr marL="342900" lvl="1"/>
            <a:r>
              <a:rPr lang="en-US" sz="1800" dirty="0">
                <a:solidFill>
                  <a:schemeClr val="accent1"/>
                </a:solidFill>
              </a:rPr>
              <a:t>Creating the file for a db almost same speed regardless of size</a:t>
            </a:r>
          </a:p>
          <a:p>
            <a:r>
              <a:rPr lang="en-US" dirty="0">
                <a:solidFill>
                  <a:schemeClr val="tx1"/>
                </a:solidFill>
              </a:rPr>
              <a:t>CREATE DATABASE..Who cares?</a:t>
            </a:r>
          </a:p>
          <a:p>
            <a:pPr marL="342900" lvl="1"/>
            <a:r>
              <a:rPr lang="en-US" sz="1800" dirty="0">
                <a:solidFill>
                  <a:schemeClr val="accent1"/>
                </a:solidFill>
              </a:rPr>
              <a:t>You do care about RESTORE and Auto-grow</a:t>
            </a:r>
          </a:p>
          <a:p>
            <a:r>
              <a:rPr lang="en-US" dirty="0">
                <a:solidFill>
                  <a:schemeClr val="tx1"/>
                </a:solidFill>
              </a:rPr>
              <a:t>Is there a catch?</a:t>
            </a:r>
          </a:p>
          <a:p>
            <a:pPr marL="342900" lvl="1"/>
            <a:r>
              <a:rPr lang="en-US" sz="1800" dirty="0">
                <a:solidFill>
                  <a:schemeClr val="accent1"/>
                </a:solidFill>
              </a:rPr>
              <a:t>You must have </a:t>
            </a:r>
            <a:r>
              <a:rPr lang="en-US" sz="1800" b="1" dirty="0">
                <a:solidFill>
                  <a:schemeClr val="accent1"/>
                </a:solidFill>
              </a:rPr>
              <a:t>Perform Volume Maintenance Tasks </a:t>
            </a:r>
            <a:r>
              <a:rPr lang="en-US" sz="1800" dirty="0">
                <a:solidFill>
                  <a:schemeClr val="accent1"/>
                </a:solidFill>
              </a:rPr>
              <a:t>privilege</a:t>
            </a:r>
          </a:p>
          <a:p>
            <a:pPr marL="342900" lvl="1"/>
            <a:r>
              <a:rPr lang="en-US" sz="1800" dirty="0">
                <a:solidFill>
                  <a:schemeClr val="accent1"/>
                </a:solidFill>
              </a:rPr>
              <a:t>You can see any bytes in that space previously on disk</a:t>
            </a:r>
          </a:p>
          <a:p>
            <a:pPr marL="342900" lvl="1"/>
            <a:r>
              <a:rPr lang="en-US" sz="1800" dirty="0">
                <a:solidFill>
                  <a:schemeClr val="accent1"/>
                </a:solidFill>
              </a:rPr>
              <a:t>Anyone else sees 0s</a:t>
            </a:r>
          </a:p>
          <a:p>
            <a:pPr marL="342900" lvl="1"/>
            <a:r>
              <a:rPr lang="en-US" sz="1800" dirty="0">
                <a:solidFill>
                  <a:schemeClr val="accent1"/>
                </a:solidFill>
              </a:rPr>
              <a:t>Can’t use for tlog because we rely on a known byte pattern. Read </a:t>
            </a:r>
            <a:r>
              <a:rPr lang="en-US" sz="1800" dirty="0">
                <a:solidFill>
                  <a:schemeClr val="accent1"/>
                </a:solidFill>
                <a:hlinkClick r:id="rId4"/>
              </a:rPr>
              <a:t>here</a:t>
            </a:r>
            <a:endParaRPr lang="en-US" dirty="0">
              <a:solidFill>
                <a:schemeClr val="accent1"/>
              </a:solidFill>
            </a:endParaRPr>
          </a:p>
        </p:txBody>
      </p:sp>
      <p:sp>
        <p:nvSpPr>
          <p:cNvPr id="4" name="Rectangle: Rounded Corners 4"/>
          <p:cNvSpPr/>
          <p:nvPr/>
        </p:nvSpPr>
        <p:spPr bwMode="auto">
          <a:xfrm>
            <a:off x="6246408" y="144462"/>
            <a:ext cx="1219200" cy="913718"/>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200% Faster</a:t>
            </a:r>
          </a:p>
        </p:txBody>
      </p:sp>
      <p:pic>
        <p:nvPicPr>
          <p:cNvPr id="5" name="Picture 4"/>
          <p:cNvPicPr>
            <a:picLocks noChangeAspect="1"/>
          </p:cNvPicPr>
          <p:nvPr/>
        </p:nvPicPr>
        <p:blipFill>
          <a:blip r:embed="rId5"/>
          <a:stretch>
            <a:fillRect/>
          </a:stretch>
        </p:blipFill>
        <p:spPr>
          <a:xfrm>
            <a:off x="8123237" y="73279"/>
            <a:ext cx="4239935" cy="3200399"/>
          </a:xfrm>
          <a:prstGeom prst="rect">
            <a:avLst/>
          </a:prstGeom>
        </p:spPr>
      </p:pic>
      <p:sp>
        <p:nvSpPr>
          <p:cNvPr id="7" name="Thought Bubble: Cloud 10"/>
          <p:cNvSpPr/>
          <p:nvPr/>
        </p:nvSpPr>
        <p:spPr bwMode="auto">
          <a:xfrm>
            <a:off x="5684837" y="3558368"/>
            <a:ext cx="2869269" cy="672419"/>
          </a:xfrm>
          <a:prstGeom prst="cloudCallout">
            <a:avLst>
              <a:gd name="adj1" fmla="val -65577"/>
              <a:gd name="adj2" fmla="val -26883"/>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This could be a major blocking problem</a:t>
            </a:r>
          </a:p>
        </p:txBody>
      </p:sp>
      <p:sp>
        <p:nvSpPr>
          <p:cNvPr id="8" name="Thought Bubble: Cloud 11"/>
          <p:cNvSpPr/>
          <p:nvPr/>
        </p:nvSpPr>
        <p:spPr bwMode="auto">
          <a:xfrm>
            <a:off x="8123237" y="4783868"/>
            <a:ext cx="2773362" cy="826168"/>
          </a:xfrm>
          <a:prstGeom prst="cloudCallout">
            <a:avLst>
              <a:gd name="adj1" fmla="val -68618"/>
              <a:gd name="adj2" fmla="val -42456"/>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Windows Admin have this by default</a:t>
            </a:r>
          </a:p>
        </p:txBody>
      </p:sp>
      <p:sp>
        <p:nvSpPr>
          <p:cNvPr id="9" name="Thought Bubble: Cloud 12"/>
          <p:cNvSpPr/>
          <p:nvPr/>
        </p:nvSpPr>
        <p:spPr bwMode="auto">
          <a:xfrm>
            <a:off x="9026626" y="6011862"/>
            <a:ext cx="3124200" cy="740931"/>
          </a:xfrm>
          <a:prstGeom prst="cloudCallout">
            <a:avLst>
              <a:gd name="adj1" fmla="val 6622"/>
              <a:gd name="adj2" fmla="val -71561"/>
            </a:avLst>
          </a:prstGeom>
          <a:solidFill>
            <a:schemeClr val="accent1">
              <a:lumMod val="25000"/>
              <a:lumOff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hlinkClick r:id="rId6"/>
              </a:rPr>
              <a:t>New Installer </a:t>
            </a:r>
            <a:r>
              <a:rPr lang="en-US" sz="1600" dirty="0">
                <a:gradFill>
                  <a:gsLst>
                    <a:gs pos="5439">
                      <a:srgbClr val="F8F8F8"/>
                    </a:gs>
                    <a:gs pos="10000">
                      <a:srgbClr val="F8F8F8"/>
                    </a:gs>
                  </a:gsLst>
                  <a:lin ang="5400000" scaled="0"/>
                </a:gradFill>
              </a:rPr>
              <a:t>turns on by default</a:t>
            </a:r>
          </a:p>
        </p:txBody>
      </p:sp>
      <p:sp>
        <p:nvSpPr>
          <p:cNvPr id="10" name="Thought Bubble: Cloud 12"/>
          <p:cNvSpPr/>
          <p:nvPr/>
        </p:nvSpPr>
        <p:spPr bwMode="auto">
          <a:xfrm>
            <a:off x="8681104" y="3153646"/>
            <a:ext cx="3124200" cy="740931"/>
          </a:xfrm>
          <a:prstGeom prst="cloudCallout">
            <a:avLst>
              <a:gd name="adj1" fmla="val -25369"/>
              <a:gd name="adj2" fmla="val -235154"/>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Enables Service SID</a:t>
            </a:r>
          </a:p>
        </p:txBody>
      </p:sp>
    </p:spTree>
    <p:extLst>
      <p:ext uri="{BB962C8B-B14F-4D97-AF65-F5344CB8AC3E}">
        <p14:creationId xmlns:p14="http://schemas.microsoft.com/office/powerpoint/2010/main" val="301946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Persisted Log Buffer</a:t>
            </a:r>
            <a:endParaRPr lang="en-US" dirty="0"/>
          </a:p>
        </p:txBody>
      </p:sp>
      <p:sp>
        <p:nvSpPr>
          <p:cNvPr id="5" name="Text Placeholder 5"/>
          <p:cNvSpPr>
            <a:spLocks noGrp="1"/>
          </p:cNvSpPr>
          <p:nvPr>
            <p:ph type="body" sz="quarter" idx="10"/>
          </p:nvPr>
        </p:nvSpPr>
        <p:spPr>
          <a:xfrm>
            <a:off x="5380037" y="1744662"/>
            <a:ext cx="5979303" cy="3560975"/>
          </a:xfrm>
        </p:spPr>
        <p:txBody>
          <a:bodyPr/>
          <a:lstStyle/>
          <a:p>
            <a:r>
              <a:rPr lang="en-US" dirty="0">
                <a:solidFill>
                  <a:schemeClr val="tx1"/>
                </a:solidFill>
              </a:rPr>
              <a:t>The evolution of storage</a:t>
            </a:r>
          </a:p>
          <a:p>
            <a:pPr marL="342900" lvl="1"/>
            <a:r>
              <a:rPr lang="en-US" sz="1800" dirty="0">
                <a:solidFill>
                  <a:schemeClr val="accent1"/>
                </a:solidFill>
              </a:rPr>
              <a:t>HDD </a:t>
            </a:r>
            <a:r>
              <a:rPr lang="en-US" sz="1800" dirty="0">
                <a:solidFill>
                  <a:schemeClr val="accent1"/>
                </a:solidFill>
                <a:sym typeface="Wingdings" panose="05000000000000000000" pitchFamily="2" charset="2"/>
              </a:rPr>
              <a:t> SSD </a:t>
            </a:r>
            <a:r>
              <a:rPr lang="en-US" sz="1800" b="1" dirty="0">
                <a:solidFill>
                  <a:schemeClr val="accent1"/>
                </a:solidFill>
              </a:rPr>
              <a:t>(ms)</a:t>
            </a:r>
            <a:endParaRPr lang="en-US" sz="1800" dirty="0">
              <a:solidFill>
                <a:schemeClr val="accent1"/>
              </a:solidFill>
              <a:sym typeface="Wingdings" panose="05000000000000000000" pitchFamily="2" charset="2"/>
            </a:endParaRPr>
          </a:p>
          <a:p>
            <a:pPr marL="342900" lvl="1"/>
            <a:r>
              <a:rPr lang="en-US" sz="1800" dirty="0">
                <a:solidFill>
                  <a:schemeClr val="accent1"/>
                </a:solidFill>
                <a:sym typeface="Wingdings" panose="05000000000000000000" pitchFamily="2" charset="2"/>
              </a:rPr>
              <a:t>PCI NVMe SSD </a:t>
            </a:r>
            <a:r>
              <a:rPr lang="en-US" sz="1800" b="1" dirty="0">
                <a:solidFill>
                  <a:schemeClr val="accent1"/>
                </a:solidFill>
              </a:rPr>
              <a:t>(</a:t>
            </a:r>
            <a:r>
              <a:rPr lang="el-GR" sz="1800" b="1" dirty="0">
                <a:solidFill>
                  <a:schemeClr val="accent1"/>
                </a:solidFill>
              </a:rPr>
              <a:t>μ</a:t>
            </a:r>
            <a:r>
              <a:rPr lang="en-US" sz="1800" b="1" dirty="0">
                <a:solidFill>
                  <a:schemeClr val="accent1"/>
                </a:solidFill>
              </a:rPr>
              <a:t>s)</a:t>
            </a:r>
            <a:endParaRPr lang="en-US" sz="1800" dirty="0">
              <a:solidFill>
                <a:schemeClr val="accent1"/>
              </a:solidFill>
            </a:endParaRPr>
          </a:p>
          <a:p>
            <a:r>
              <a:rPr lang="en-US" dirty="0">
                <a:solidFill>
                  <a:schemeClr val="tx1"/>
                </a:solidFill>
              </a:rPr>
              <a:t>Tired of WRITELOG waits?</a:t>
            </a:r>
          </a:p>
          <a:p>
            <a:r>
              <a:rPr lang="en-US" dirty="0">
                <a:solidFill>
                  <a:schemeClr val="tx1"/>
                </a:solidFill>
              </a:rPr>
              <a:t>Along comes NVDIMM</a:t>
            </a:r>
            <a:r>
              <a:rPr lang="en-US" b="1" dirty="0">
                <a:solidFill>
                  <a:schemeClr val="tx1"/>
                </a:solidFill>
              </a:rPr>
              <a:t>(ns)</a:t>
            </a:r>
            <a:endParaRPr lang="en-US" dirty="0">
              <a:solidFill>
                <a:schemeClr val="tx1"/>
              </a:solidFill>
            </a:endParaRPr>
          </a:p>
          <a:p>
            <a:pPr marL="342900" lvl="1"/>
            <a:r>
              <a:rPr lang="en-US" sz="1800" dirty="0">
                <a:solidFill>
                  <a:schemeClr val="tx2"/>
                </a:solidFill>
              </a:rPr>
              <a:t>Windows Server 2016 supports block storage (standard I/O path)</a:t>
            </a:r>
          </a:p>
          <a:p>
            <a:pPr marL="342900" lvl="1"/>
            <a:r>
              <a:rPr lang="en-US" sz="1800" dirty="0">
                <a:solidFill>
                  <a:schemeClr val="tx2"/>
                </a:solidFill>
              </a:rPr>
              <a:t>A new interface for DirectAccess (DAX)</a:t>
            </a:r>
          </a:p>
        </p:txBody>
      </p:sp>
      <p:sp>
        <p:nvSpPr>
          <p:cNvPr id="18" name="Rectangle: Rounded Corners 4"/>
          <p:cNvSpPr/>
          <p:nvPr/>
        </p:nvSpPr>
        <p:spPr bwMode="auto">
          <a:xfrm>
            <a:off x="8199437" y="144462"/>
            <a:ext cx="3888566" cy="913718"/>
          </a:xfrm>
          <a:prstGeom prst="round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2x speeds over PCI NVMe</a:t>
            </a:r>
          </a:p>
        </p:txBody>
      </p:sp>
      <p:sp>
        <p:nvSpPr>
          <p:cNvPr id="19" name="Thought Bubble: Cloud 9"/>
          <p:cNvSpPr/>
          <p:nvPr/>
        </p:nvSpPr>
        <p:spPr>
          <a:xfrm>
            <a:off x="10291995" y="4700172"/>
            <a:ext cx="1872208" cy="994570"/>
          </a:xfrm>
          <a:prstGeom prst="cloudCallout">
            <a:avLst>
              <a:gd name="adj1" fmla="val -27594"/>
              <a:gd name="adj2" fmla="val -85575"/>
            </a:avLst>
          </a:prstGeom>
          <a:solidFill>
            <a:srgbClr val="D83B01">
              <a:lumMod val="40000"/>
              <a:lumOff val="60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hlinkClick r:id="rId4"/>
              </a:rPr>
              <a:t>Persistent Memory </a:t>
            </a:r>
            <a:r>
              <a:rPr kumimoji="0" lang="en-US" sz="1800" b="0" i="0" u="none" strike="noStrike" kern="0" cap="none" spc="0" normalizeH="0" baseline="0" noProof="0" dirty="0">
                <a:ln>
                  <a:noFill/>
                </a:ln>
                <a:solidFill>
                  <a:srgbClr val="FFFFFF"/>
                </a:solidFill>
                <a:effectLst/>
                <a:uLnTx/>
                <a:uFillTx/>
                <a:latin typeface="Segoe UI"/>
                <a:ea typeface="+mn-ea"/>
                <a:cs typeface="+mn-cs"/>
              </a:rPr>
              <a:t>(PM)</a:t>
            </a:r>
          </a:p>
        </p:txBody>
      </p:sp>
      <p:sp>
        <p:nvSpPr>
          <p:cNvPr id="20" name="Rectangle: Rounded Corners 13"/>
          <p:cNvSpPr/>
          <p:nvPr/>
        </p:nvSpPr>
        <p:spPr>
          <a:xfrm>
            <a:off x="263352" y="2150214"/>
            <a:ext cx="2016224" cy="2808312"/>
          </a:xfrm>
          <a:prstGeom prst="roundRect">
            <a:avLst/>
          </a:prstGeom>
          <a:solidFill>
            <a:schemeClr val="tx2">
              <a:lumMod val="10000"/>
              <a:lumOff val="90000"/>
            </a:schemeClr>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Segoe UI"/>
                <a:ea typeface="+mn-ea"/>
                <a:cs typeface="+mn-cs"/>
              </a:rPr>
              <a:t>Watch these videos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hlinkClick r:id="rId5"/>
              </a:rPr>
              <a:t>Channel 9  on SQL and PMM</a:t>
            </a: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hlinkClick r:id="rId6"/>
              </a:rPr>
              <a:t>NVDIMM on Win 2016 from \\build</a:t>
            </a: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graphicFrame>
        <p:nvGraphicFramePr>
          <p:cNvPr id="21" name="Content Placeholder 13"/>
          <p:cNvGraphicFramePr>
            <a:graphicFrameLocks/>
          </p:cNvGraphicFramePr>
          <p:nvPr>
            <p:extLst>
              <p:ext uri="{D42A27DB-BD31-4B8C-83A1-F6EECF244321}">
                <p14:modId xmlns:p14="http://schemas.microsoft.com/office/powerpoint/2010/main" val="289262502"/>
              </p:ext>
            </p:extLst>
          </p:nvPr>
        </p:nvGraphicFramePr>
        <p:xfrm>
          <a:off x="2108778" y="1192211"/>
          <a:ext cx="3690359" cy="5333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bwMode="auto">
          <a:xfrm>
            <a:off x="5734996" y="6011862"/>
            <a:ext cx="6553200"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SQL Server 2017 Syntax </a:t>
            </a:r>
          </a:p>
          <a:p>
            <a:pPr algn="ctr" defTabSz="932472" fontAlgn="base">
              <a:lnSpc>
                <a:spcPct val="90000"/>
              </a:lnSpc>
              <a:spcBef>
                <a:spcPct val="0"/>
              </a:spcBef>
              <a:spcAft>
                <a:spcPct val="0"/>
              </a:spcAft>
            </a:pPr>
            <a:r>
              <a:rPr lang="en-US" sz="1200" dirty="0"/>
              <a:t>ALTER DATABASE &lt;db&gt; SET PERSISTENT_LOG_BUFFER = ON (DIRECTORY_NAME= ‘G:\&lt;data&gt;</a:t>
            </a:r>
          </a:p>
        </p:txBody>
      </p:sp>
      <p:sp>
        <p:nvSpPr>
          <p:cNvPr id="10" name="Rectangle 9">
            <a:extLst>
              <a:ext uri="{FF2B5EF4-FFF2-40B4-BE49-F238E27FC236}">
                <a16:creationId xmlns:a16="http://schemas.microsoft.com/office/drawing/2014/main" id="{098D03C3-5F75-47F2-909D-8D16EDE5E6A8}"/>
              </a:ext>
            </a:extLst>
          </p:cNvPr>
          <p:cNvSpPr/>
          <p:nvPr/>
        </p:nvSpPr>
        <p:spPr bwMode="auto">
          <a:xfrm>
            <a:off x="224285" y="5694742"/>
            <a:ext cx="2438400" cy="1031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Gory Details </a:t>
            </a:r>
            <a:r>
              <a:rPr lang="en-US" sz="2400" dirty="0">
                <a:gradFill>
                  <a:gsLst>
                    <a:gs pos="0">
                      <a:srgbClr val="FFFFFF"/>
                    </a:gs>
                    <a:gs pos="100000">
                      <a:srgbClr val="FFFFFF"/>
                    </a:gs>
                  </a:gsLst>
                  <a:lin ang="5400000" scaled="0"/>
                </a:gradFill>
                <a:ea typeface="Segoe UI" pitchFamily="34" charset="0"/>
                <a:cs typeface="Segoe UI" pitchFamily="34" charset="0"/>
                <a:hlinkClick r:id="rId12"/>
              </a:rPr>
              <a:t>here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811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Graphic spid="21" grpId="0">
        <p:bldAsOne/>
      </p:bldGraphic>
      <p:bldP spid="2"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did we get here?</a:t>
            </a:r>
          </a:p>
        </p:txBody>
      </p:sp>
      <p:sp>
        <p:nvSpPr>
          <p:cNvPr id="6" name="Text Placeholder 5"/>
          <p:cNvSpPr>
            <a:spLocks noGrp="1"/>
          </p:cNvSpPr>
          <p:nvPr>
            <p:ph type="body" sz="quarter" idx="10"/>
          </p:nvPr>
        </p:nvSpPr>
        <p:spPr>
          <a:xfrm>
            <a:off x="274638" y="1212850"/>
            <a:ext cx="11887200" cy="1415772"/>
          </a:xfrm>
        </p:spPr>
        <p:txBody>
          <a:bodyPr/>
          <a:lstStyle/>
          <a:p>
            <a:r>
              <a:rPr lang="en-US" dirty="0">
                <a:solidFill>
                  <a:schemeClr val="accent1"/>
                </a:solidFill>
              </a:rPr>
              <a:t>Faster I/O, Networks, and Dense Core CPUs</a:t>
            </a:r>
          </a:p>
          <a:p>
            <a:r>
              <a:rPr lang="en-US" dirty="0">
                <a:solidFill>
                  <a:schemeClr val="accent1"/>
                </a:solidFill>
              </a:rPr>
              <a:t>Customer Experience, Benchmarks, XEvent, and xperf</a:t>
            </a:r>
          </a:p>
        </p:txBody>
      </p:sp>
      <p:sp>
        <p:nvSpPr>
          <p:cNvPr id="4" name="Speech Bubble: Oval 3"/>
          <p:cNvSpPr/>
          <p:nvPr/>
        </p:nvSpPr>
        <p:spPr bwMode="auto">
          <a:xfrm>
            <a:off x="7894637" y="68262"/>
            <a:ext cx="4419600" cy="990600"/>
          </a:xfrm>
          <a:prstGeom prst="wedgeEllipse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Nothing intentionally designed just for EE SKU</a:t>
            </a:r>
          </a:p>
        </p:txBody>
      </p:sp>
      <p:graphicFrame>
        <p:nvGraphicFramePr>
          <p:cNvPr id="5" name="Diagram 4"/>
          <p:cNvGraphicFramePr/>
          <p:nvPr>
            <p:extLst>
              <p:ext uri="{D42A27DB-BD31-4B8C-83A1-F6EECF244321}">
                <p14:modId xmlns:p14="http://schemas.microsoft.com/office/powerpoint/2010/main" val="951709503"/>
              </p:ext>
            </p:extLst>
          </p:nvPr>
        </p:nvGraphicFramePr>
        <p:xfrm>
          <a:off x="808037" y="2811462"/>
          <a:ext cx="10591799"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Window Functions</a:t>
            </a:r>
            <a:br>
              <a:rPr lang="en-US" dirty="0"/>
            </a:br>
            <a:r>
              <a:rPr lang="en-US" dirty="0"/>
              <a:t>Go Batch</a:t>
            </a:r>
          </a:p>
        </p:txBody>
      </p:sp>
      <p:pic>
        <p:nvPicPr>
          <p:cNvPr id="3" name="Picture 2"/>
          <p:cNvPicPr>
            <a:picLocks noChangeAspect="1"/>
          </p:cNvPicPr>
          <p:nvPr/>
        </p:nvPicPr>
        <p:blipFill>
          <a:blip r:embed="rId3"/>
          <a:stretch>
            <a:fillRect/>
          </a:stretch>
        </p:blipFill>
        <p:spPr>
          <a:xfrm>
            <a:off x="6142037" y="2963862"/>
            <a:ext cx="12095094" cy="4114800"/>
          </a:xfrm>
          <a:prstGeom prst="rect">
            <a:avLst/>
          </a:prstGeom>
        </p:spPr>
      </p:pic>
      <p:sp>
        <p:nvSpPr>
          <p:cNvPr id="5" name="Rounded Rectangle 4"/>
          <p:cNvSpPr/>
          <p:nvPr/>
        </p:nvSpPr>
        <p:spPr bwMode="auto">
          <a:xfrm>
            <a:off x="9875837" y="4030662"/>
            <a:ext cx="8001000" cy="19812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07652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037" y="979007"/>
            <a:ext cx="4892784" cy="4366976"/>
          </a:xfrm>
        </p:spPr>
        <p:txBody>
          <a:bodyPr>
            <a:normAutofit fontScale="85000" lnSpcReduction="10000"/>
          </a:bodyPr>
          <a:lstStyle/>
          <a:p>
            <a:pPr marL="0" indent="0">
              <a:buNone/>
            </a:pPr>
            <a:r>
              <a:rPr lang="en-US" dirty="0"/>
              <a:t>Typical cumulative sum aggregate with data partitioning:</a:t>
            </a:r>
          </a:p>
          <a:p>
            <a:pPr marL="0" indent="0">
              <a:buNone/>
            </a:pPr>
            <a:endParaRPr lang="en-US" sz="2040" dirty="0">
              <a:latin typeface="Courier New" panose="02070309020205020404" pitchFamily="49" charset="0"/>
              <a:cs typeface="Courier New" panose="02070309020205020404" pitchFamily="49" charset="0"/>
            </a:endParaRPr>
          </a:p>
          <a:p>
            <a:pPr marL="0" indent="0">
              <a:lnSpc>
                <a:spcPct val="160000"/>
              </a:lnSpc>
              <a:buNone/>
            </a:pPr>
            <a:r>
              <a:rPr lang="en-US" sz="2040" b="1" dirty="0">
                <a:latin typeface="Courier New" panose="02070309020205020404" pitchFamily="49" charset="0"/>
                <a:cs typeface="Courier New" panose="02070309020205020404" pitchFamily="49" charset="0"/>
              </a:rPr>
              <a:t>SELECT SUM(L_ORDERKEY/100) OVER (</a:t>
            </a:r>
          </a:p>
          <a:p>
            <a:pPr marL="0" indent="0">
              <a:lnSpc>
                <a:spcPct val="160000"/>
              </a:lnSpc>
              <a:buNone/>
            </a:pPr>
            <a:r>
              <a:rPr lang="en-US" sz="2040" b="1" dirty="0">
                <a:latin typeface="Courier New" panose="02070309020205020404" pitchFamily="49" charset="0"/>
                <a:cs typeface="Courier New" panose="02070309020205020404" pitchFamily="49" charset="0"/>
              </a:rPr>
              <a:t>	PARTITION BY L_PARTKEY</a:t>
            </a:r>
          </a:p>
          <a:p>
            <a:pPr marL="0" indent="0">
              <a:lnSpc>
                <a:spcPct val="160000"/>
              </a:lnSpc>
              <a:buNone/>
            </a:pPr>
            <a:r>
              <a:rPr lang="en-US" sz="2040" b="1" dirty="0">
                <a:latin typeface="Courier New" panose="02070309020205020404" pitchFamily="49" charset="0"/>
                <a:cs typeface="Courier New" panose="02070309020205020404" pitchFamily="49" charset="0"/>
              </a:rPr>
              <a:t>	ORDER BY L_ORDERKEY </a:t>
            </a:r>
          </a:p>
          <a:p>
            <a:pPr marL="0" indent="0">
              <a:lnSpc>
                <a:spcPct val="160000"/>
              </a:lnSpc>
              <a:buNone/>
            </a:pPr>
            <a:r>
              <a:rPr lang="en-US" sz="2040" b="1" dirty="0">
                <a:latin typeface="Courier New" panose="02070309020205020404" pitchFamily="49" charset="0"/>
                <a:cs typeface="Courier New" panose="02070309020205020404" pitchFamily="49" charset="0"/>
              </a:rPr>
              <a:t>	ROWS UNBOUNDED PRECEDING 	AND CURRENT ROW) FROM LINEITEM</a:t>
            </a:r>
          </a:p>
          <a:p>
            <a:endParaRPr lang="en-US" dirty="0"/>
          </a:p>
        </p:txBody>
      </p:sp>
      <p:sp>
        <p:nvSpPr>
          <p:cNvPr id="2" name="Title 1"/>
          <p:cNvSpPr>
            <a:spLocks noGrp="1"/>
          </p:cNvSpPr>
          <p:nvPr>
            <p:ph type="title"/>
          </p:nvPr>
        </p:nvSpPr>
        <p:spPr>
          <a:xfrm>
            <a:off x="855768" y="159517"/>
            <a:ext cx="10724938" cy="874456"/>
          </a:xfrm>
        </p:spPr>
        <p:txBody>
          <a:bodyPr/>
          <a:lstStyle/>
          <a:p>
            <a:r>
              <a:rPr lang="en-US" dirty="0"/>
              <a:t>Batch processing </a:t>
            </a:r>
            <a:r>
              <a:rPr lang="en-US" dirty="0">
                <a:latin typeface="Segoe UI" panose="020B0502040204020203" pitchFamily="34" charset="0"/>
              </a:rPr>
              <a:t>→</a:t>
            </a:r>
            <a:r>
              <a:rPr lang="en-US" dirty="0"/>
              <a:t> parallelism &amp; scale</a:t>
            </a:r>
          </a:p>
        </p:txBody>
      </p:sp>
      <p:pic>
        <p:nvPicPr>
          <p:cNvPr id="1026" name="Picture 6" descr="cid:image003.png@01D05216.0F6AF3D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757" y="1033973"/>
            <a:ext cx="6888297" cy="592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bwMode="auto">
          <a:xfrm>
            <a:off x="262969" y="6240462"/>
            <a:ext cx="4705693" cy="609600"/>
          </a:xfrm>
          <a:prstGeom prst="roundRect">
            <a:avLst/>
          </a:prstGeom>
          <a:solidFill>
            <a:schemeClr val="accent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hlinkClick r:id="rId4"/>
              </a:rPr>
              <a:t>Batch Mode Fundamentals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262969" y="5488422"/>
            <a:ext cx="4723346" cy="609600"/>
          </a:xfrm>
          <a:prstGeom prst="round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hlinkClick r:id="rId5"/>
              </a:rPr>
              <a:t>Learn Window Functions from Itzik</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p:cNvCxnSpPr/>
          <p:nvPr/>
        </p:nvCxnSpPr>
        <p:spPr>
          <a:xfrm flipH="1" flipV="1">
            <a:off x="4389438" y="2968521"/>
            <a:ext cx="452793" cy="25199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5" name="Rectangle 1024"/>
          <p:cNvSpPr/>
          <p:nvPr/>
        </p:nvSpPr>
        <p:spPr bwMode="auto">
          <a:xfrm>
            <a:off x="1329242" y="2582862"/>
            <a:ext cx="2590800" cy="4572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22605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4173450"/>
          </a:xfrm>
        </p:spPr>
        <p:txBody>
          <a:bodyPr/>
          <a:lstStyle/>
          <a:p>
            <a:r>
              <a:rPr lang="en-US" sz="7200" dirty="0"/>
              <a:t>Demo</a:t>
            </a:r>
            <a:br>
              <a:rPr lang="en-US" sz="7200" dirty="0"/>
            </a:br>
            <a:br>
              <a:rPr lang="en-US" dirty="0"/>
            </a:br>
            <a:r>
              <a:rPr lang="en-US" dirty="0"/>
              <a:t>The New </a:t>
            </a:r>
            <a:br>
              <a:rPr lang="en-US" dirty="0"/>
            </a:br>
            <a:r>
              <a:rPr lang="en-US" dirty="0"/>
              <a:t>Windows Aggregate Operator</a:t>
            </a:r>
            <a:endParaRPr lang="en-US" sz="7200" dirty="0"/>
          </a:p>
        </p:txBody>
      </p:sp>
    </p:spTree>
    <p:extLst>
      <p:ext uri="{BB962C8B-B14F-4D97-AF65-F5344CB8AC3E}">
        <p14:creationId xmlns:p14="http://schemas.microsoft.com/office/powerpoint/2010/main" val="185046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t>Always On </a:t>
            </a:r>
            <a:br>
              <a:rPr lang="en-US" dirty="0"/>
            </a:br>
            <a:r>
              <a:rPr lang="en-US" dirty="0"/>
              <a:t>Availability Groups</a:t>
            </a:r>
            <a:br>
              <a:rPr lang="en-US" dirty="0"/>
            </a:br>
            <a:r>
              <a:rPr lang="en-US" dirty="0"/>
              <a:t>Turbocharged</a:t>
            </a:r>
          </a:p>
        </p:txBody>
      </p:sp>
      <p:sp>
        <p:nvSpPr>
          <p:cNvPr id="4" name="Freeform 635"/>
          <p:cNvSpPr>
            <a:spLocks/>
          </p:cNvSpPr>
          <p:nvPr/>
        </p:nvSpPr>
        <p:spPr bwMode="auto">
          <a:xfrm>
            <a:off x="8275637" y="1897062"/>
            <a:ext cx="2971800" cy="3347374"/>
          </a:xfrm>
          <a:custGeom>
            <a:avLst/>
            <a:gdLst>
              <a:gd name="T0" fmla="*/ 256 w 256"/>
              <a:gd name="T1" fmla="*/ 96 h 261"/>
              <a:gd name="T2" fmla="*/ 158 w 256"/>
              <a:gd name="T3" fmla="*/ 96 h 261"/>
              <a:gd name="T4" fmla="*/ 241 w 256"/>
              <a:gd name="T5" fmla="*/ 0 h 261"/>
              <a:gd name="T6" fmla="*/ 131 w 256"/>
              <a:gd name="T7" fmla="*/ 0 h 261"/>
              <a:gd name="T8" fmla="*/ 5 w 256"/>
              <a:gd name="T9" fmla="*/ 144 h 261"/>
              <a:gd name="T10" fmla="*/ 105 w 256"/>
              <a:gd name="T11" fmla="*/ 144 h 261"/>
              <a:gd name="T12" fmla="*/ 0 w 256"/>
              <a:gd name="T13" fmla="*/ 261 h 261"/>
              <a:gd name="T14" fmla="*/ 256 w 256"/>
              <a:gd name="T15" fmla="*/ 96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61">
                <a:moveTo>
                  <a:pt x="256" y="96"/>
                </a:moveTo>
                <a:lnTo>
                  <a:pt x="158" y="96"/>
                </a:lnTo>
                <a:lnTo>
                  <a:pt x="241" y="0"/>
                </a:lnTo>
                <a:lnTo>
                  <a:pt x="131" y="0"/>
                </a:lnTo>
                <a:lnTo>
                  <a:pt x="5" y="144"/>
                </a:lnTo>
                <a:lnTo>
                  <a:pt x="105" y="144"/>
                </a:lnTo>
                <a:lnTo>
                  <a:pt x="0" y="261"/>
                </a:lnTo>
                <a:lnTo>
                  <a:pt x="25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396864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A Better Log Transport</a:t>
            </a:r>
            <a:endParaRPr lang="en-US" dirty="0"/>
          </a:p>
        </p:txBody>
      </p:sp>
      <p:sp>
        <p:nvSpPr>
          <p:cNvPr id="6" name="Text Placeholder 5"/>
          <p:cNvSpPr>
            <a:spLocks noGrp="1"/>
          </p:cNvSpPr>
          <p:nvPr>
            <p:ph type="body" sz="quarter" idx="10"/>
          </p:nvPr>
        </p:nvSpPr>
        <p:spPr>
          <a:xfrm>
            <a:off x="274639" y="1212849"/>
            <a:ext cx="11887200" cy="3785652"/>
          </a:xfrm>
        </p:spPr>
        <p:txBody>
          <a:bodyPr/>
          <a:lstStyle/>
          <a:p>
            <a:r>
              <a:rPr lang="en-US" dirty="0">
                <a:solidFill>
                  <a:schemeClr val="tx1"/>
                </a:solidFill>
              </a:rPr>
              <a:t>The Drivers</a:t>
            </a:r>
          </a:p>
          <a:p>
            <a:pPr lvl="1"/>
            <a:r>
              <a:rPr lang="en-US" dirty="0">
                <a:solidFill>
                  <a:schemeClr val="accent1"/>
                </a:solidFill>
              </a:rPr>
              <a:t>Customer experience with perf drops using sync replica </a:t>
            </a:r>
          </a:p>
          <a:p>
            <a:pPr lvl="1"/>
            <a:r>
              <a:rPr lang="en-US" dirty="0">
                <a:solidFill>
                  <a:schemeClr val="accent1"/>
                </a:solidFill>
              </a:rPr>
              <a:t>We must scale with faster I/O, Network, and larger CPU systems</a:t>
            </a:r>
          </a:p>
          <a:p>
            <a:pPr lvl="1"/>
            <a:r>
              <a:rPr lang="en-US" dirty="0">
                <a:solidFill>
                  <a:schemeClr val="accent1"/>
                </a:solidFill>
              </a:rPr>
              <a:t>In-Memory OLTP needs to be faster</a:t>
            </a:r>
          </a:p>
          <a:p>
            <a:pPr lvl="1"/>
            <a:r>
              <a:rPr lang="en-US" dirty="0">
                <a:solidFill>
                  <a:schemeClr val="accent1"/>
                </a:solidFill>
              </a:rPr>
              <a:t>AG drives HADR in Azure SQL Database</a:t>
            </a:r>
          </a:p>
          <a:p>
            <a:pPr lvl="1"/>
            <a:r>
              <a:rPr lang="en-US" dirty="0">
                <a:solidFill>
                  <a:schemeClr val="accent1"/>
                </a:solidFill>
              </a:rPr>
              <a:t>Faster DB Seeding speed</a:t>
            </a:r>
          </a:p>
          <a:p>
            <a:endParaRPr lang="en-US" dirty="0">
              <a:solidFill>
                <a:schemeClr val="tx1"/>
              </a:solidFill>
            </a:endParaRPr>
          </a:p>
          <a:p>
            <a:endParaRPr lang="en-US" dirty="0">
              <a:solidFill>
                <a:schemeClr val="tx1"/>
              </a:solidFill>
            </a:endParaRPr>
          </a:p>
        </p:txBody>
      </p:sp>
      <p:sp>
        <p:nvSpPr>
          <p:cNvPr id="4" name="Rectangle: Rounded Corners 4"/>
          <p:cNvSpPr/>
          <p:nvPr/>
        </p:nvSpPr>
        <p:spPr bwMode="auto">
          <a:xfrm>
            <a:off x="427037" y="3782783"/>
            <a:ext cx="4343400" cy="990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Our code in some cases was the bottleneck</a:t>
            </a:r>
          </a:p>
        </p:txBody>
      </p:sp>
      <p:graphicFrame>
        <p:nvGraphicFramePr>
          <p:cNvPr id="2" name="Diagram 1"/>
          <p:cNvGraphicFramePr/>
          <p:nvPr>
            <p:extLst>
              <p:ext uri="{D42A27DB-BD31-4B8C-83A1-F6EECF244321}">
                <p14:modId xmlns:p14="http://schemas.microsoft.com/office/powerpoint/2010/main" val="2768850803"/>
              </p:ext>
            </p:extLst>
          </p:nvPr>
        </p:nvGraphicFramePr>
        <p:xfrm>
          <a:off x="7742237" y="1212849"/>
          <a:ext cx="4572000" cy="522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06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New, Streamlined Approach</a:t>
            </a:r>
          </a:p>
        </p:txBody>
      </p:sp>
      <p:graphicFrame>
        <p:nvGraphicFramePr>
          <p:cNvPr id="7" name="Content Placeholder 3"/>
          <p:cNvGraphicFramePr>
            <a:graphicFrameLocks/>
          </p:cNvGraphicFramePr>
          <p:nvPr>
            <p:extLst>
              <p:ext uri="{D42A27DB-BD31-4B8C-83A1-F6EECF244321}">
                <p14:modId xmlns:p14="http://schemas.microsoft.com/office/powerpoint/2010/main" val="444278198"/>
              </p:ext>
            </p:extLst>
          </p:nvPr>
        </p:nvGraphicFramePr>
        <p:xfrm>
          <a:off x="301491" y="1124744"/>
          <a:ext cx="1097280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46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48388"/>
            <a:ext cx="6446837" cy="917575"/>
          </a:xfrm>
        </p:spPr>
        <p:txBody>
          <a:bodyPr/>
          <a:lstStyle/>
          <a:p>
            <a:r>
              <a:rPr lang="en-US" dirty="0">
                <a:hlinkClick r:id="rId3"/>
              </a:rPr>
              <a:t>Always On </a:t>
            </a:r>
            <a:r>
              <a:rPr lang="en-US" b="1" dirty="0">
                <a:hlinkClick r:id="rId3"/>
              </a:rPr>
              <a:t>Turbocharged</a:t>
            </a:r>
            <a:endParaRPr lang="en-US" dirty="0"/>
          </a:p>
        </p:txBody>
      </p:sp>
      <p:sp>
        <p:nvSpPr>
          <p:cNvPr id="6" name="Text Placeholder 5"/>
          <p:cNvSpPr>
            <a:spLocks noGrp="1"/>
          </p:cNvSpPr>
          <p:nvPr>
            <p:ph type="body" sz="quarter" idx="10"/>
          </p:nvPr>
        </p:nvSpPr>
        <p:spPr>
          <a:xfrm>
            <a:off x="274638" y="1212850"/>
            <a:ext cx="5867399" cy="4462760"/>
          </a:xfrm>
        </p:spPr>
        <p:txBody>
          <a:bodyPr/>
          <a:lstStyle/>
          <a:p>
            <a:r>
              <a:rPr lang="en-US" dirty="0">
                <a:solidFill>
                  <a:schemeClr val="tx1"/>
                </a:solidFill>
              </a:rPr>
              <a:t>The Results</a:t>
            </a:r>
          </a:p>
          <a:p>
            <a:pPr lvl="1"/>
            <a:r>
              <a:rPr lang="en-US" dirty="0">
                <a:solidFill>
                  <a:schemeClr val="accent1"/>
                </a:solidFill>
              </a:rPr>
              <a:t>1 sync HA replica at 95% of standalone speed</a:t>
            </a:r>
          </a:p>
          <a:p>
            <a:pPr marL="571500" lvl="2" indent="-342900">
              <a:buFont typeface="Arial" panose="020B0604020202020204" pitchFamily="34" charset="0"/>
              <a:buChar char="•"/>
            </a:pPr>
            <a:r>
              <a:rPr lang="en-US" dirty="0">
                <a:solidFill>
                  <a:schemeClr val="accent1"/>
                </a:solidFill>
              </a:rPr>
              <a:t>90% with 2 replicas</a:t>
            </a:r>
          </a:p>
          <a:p>
            <a:pPr lvl="1"/>
            <a:r>
              <a:rPr lang="en-US" dirty="0">
                <a:solidFill>
                  <a:schemeClr val="accent1"/>
                </a:solidFill>
              </a:rPr>
              <a:t>With encryption 90% of standalone</a:t>
            </a:r>
          </a:p>
          <a:p>
            <a:pPr marL="571500" lvl="2" indent="-342900">
              <a:buFont typeface="Arial" panose="020B0604020202020204" pitchFamily="34" charset="0"/>
              <a:buChar char="•"/>
            </a:pPr>
            <a:r>
              <a:rPr lang="en-US" dirty="0">
                <a:solidFill>
                  <a:schemeClr val="accent1"/>
                </a:solidFill>
              </a:rPr>
              <a:t>85% at 2 replicas</a:t>
            </a:r>
          </a:p>
          <a:p>
            <a:pPr lvl="1"/>
            <a:r>
              <a:rPr lang="en-US" dirty="0">
                <a:solidFill>
                  <a:schemeClr val="accent1"/>
                </a:solidFill>
              </a:rPr>
              <a:t>Sync Commit latency &lt;= 1ms</a:t>
            </a:r>
          </a:p>
          <a:p>
            <a:r>
              <a:rPr lang="en-US" dirty="0">
                <a:solidFill>
                  <a:schemeClr val="tx1"/>
                </a:solidFill>
              </a:rPr>
              <a:t>The Specs</a:t>
            </a:r>
          </a:p>
          <a:p>
            <a:pPr lvl="1"/>
            <a:r>
              <a:rPr lang="en-US" dirty="0">
                <a:solidFill>
                  <a:schemeClr val="tx2"/>
                </a:solidFill>
              </a:rPr>
              <a:t>Haswell Processor 2 socket 18 core (HT 72 CPUs)</a:t>
            </a:r>
          </a:p>
          <a:p>
            <a:pPr lvl="1"/>
            <a:r>
              <a:rPr lang="en-US" dirty="0">
                <a:solidFill>
                  <a:schemeClr val="tx2"/>
                </a:solidFill>
              </a:rPr>
              <a:t>384GB RAM</a:t>
            </a:r>
          </a:p>
          <a:p>
            <a:pPr lvl="1"/>
            <a:r>
              <a:rPr lang="en-US" dirty="0">
                <a:solidFill>
                  <a:schemeClr val="tx2"/>
                </a:solidFill>
              </a:rPr>
              <a:t>4 x 800Gb SSD (Striped, Log)</a:t>
            </a:r>
          </a:p>
          <a:p>
            <a:pPr lvl="1"/>
            <a:r>
              <a:rPr lang="en-US" dirty="0">
                <a:solidFill>
                  <a:schemeClr val="tx2"/>
                </a:solidFill>
              </a:rPr>
              <a:t>4 x 1.8Tb PCI SSD (Data)</a:t>
            </a:r>
          </a:p>
        </p:txBody>
      </p:sp>
      <p:pic>
        <p:nvPicPr>
          <p:cNvPr id="4" name="Picture 3"/>
          <p:cNvPicPr>
            <a:picLocks noChangeAspect="1"/>
          </p:cNvPicPr>
          <p:nvPr/>
        </p:nvPicPr>
        <p:blipFill>
          <a:blip r:embed="rId4"/>
          <a:stretch>
            <a:fillRect/>
          </a:stretch>
        </p:blipFill>
        <p:spPr>
          <a:xfrm>
            <a:off x="6599237" y="327788"/>
            <a:ext cx="5715000" cy="6232883"/>
          </a:xfrm>
          <a:prstGeom prst="rect">
            <a:avLst/>
          </a:prstGeom>
        </p:spPr>
      </p:pic>
      <p:sp>
        <p:nvSpPr>
          <p:cNvPr id="5" name="Rectangle: Rounded Corners 8"/>
          <p:cNvSpPr/>
          <p:nvPr/>
        </p:nvSpPr>
        <p:spPr bwMode="auto">
          <a:xfrm>
            <a:off x="9969905" y="189666"/>
            <a:ext cx="2344332" cy="276243"/>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95% of Standalone</a:t>
            </a: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67473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64" y="36437"/>
            <a:ext cx="11889564" cy="917575"/>
          </a:xfrm>
        </p:spPr>
        <p:txBody>
          <a:bodyPr/>
          <a:lstStyle/>
          <a:p>
            <a:r>
              <a:rPr lang="en-US" dirty="0"/>
              <a:t>Migration to Meet your Needs</a:t>
            </a:r>
          </a:p>
        </p:txBody>
      </p:sp>
      <p:sp>
        <p:nvSpPr>
          <p:cNvPr id="5" name="Rounded Rectangle 15"/>
          <p:cNvSpPr/>
          <p:nvPr/>
        </p:nvSpPr>
        <p:spPr>
          <a:xfrm>
            <a:off x="1238250" y="2434051"/>
            <a:ext cx="1876426" cy="4307530"/>
          </a:xfrm>
          <a:prstGeom prst="roundRect">
            <a:avLst/>
          </a:prstGeom>
          <a:solidFill>
            <a:srgbClr val="0070C0">
              <a:alpha val="5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6" name="Text Placeholder 6"/>
          <p:cNvSpPr>
            <a:spLocks noGrp="1"/>
          </p:cNvSpPr>
          <p:nvPr>
            <p:ph type="body" idx="4294967295"/>
          </p:nvPr>
        </p:nvSpPr>
        <p:spPr>
          <a:xfrm>
            <a:off x="727682" y="1748251"/>
            <a:ext cx="2946866" cy="576262"/>
          </a:xfrm>
          <a:prstGeom prst="rect">
            <a:avLst/>
          </a:prstGeom>
        </p:spPr>
        <p:txBody>
          <a:bodyPr/>
          <a:lstStyle/>
          <a:p>
            <a:pPr marL="0" indent="0" algn="ctr">
              <a:buNone/>
            </a:pPr>
            <a:r>
              <a:rPr lang="en-US" sz="3200" dirty="0"/>
              <a:t>Upgrade</a:t>
            </a:r>
          </a:p>
        </p:txBody>
      </p:sp>
      <p:sp>
        <p:nvSpPr>
          <p:cNvPr id="7" name="Text Placeholder 7"/>
          <p:cNvSpPr>
            <a:spLocks noGrp="1"/>
          </p:cNvSpPr>
          <p:nvPr>
            <p:ph type="body" sz="quarter" idx="4294967295"/>
          </p:nvPr>
        </p:nvSpPr>
        <p:spPr>
          <a:xfrm>
            <a:off x="3124434" y="1756789"/>
            <a:ext cx="2936241" cy="576262"/>
          </a:xfrm>
          <a:prstGeom prst="rect">
            <a:avLst/>
          </a:prstGeom>
        </p:spPr>
        <p:txBody>
          <a:bodyPr/>
          <a:lstStyle/>
          <a:p>
            <a:pPr marL="0" indent="0" algn="ctr">
              <a:buNone/>
            </a:pPr>
            <a:r>
              <a:rPr lang="en-US" sz="3200" dirty="0"/>
              <a:t>Migration</a:t>
            </a:r>
          </a:p>
        </p:txBody>
      </p:sp>
      <p:sp>
        <p:nvSpPr>
          <p:cNvPr id="8" name="Text Placeholder 8"/>
          <p:cNvSpPr>
            <a:spLocks noGrp="1"/>
          </p:cNvSpPr>
          <p:nvPr>
            <p:ph type="body" sz="quarter" idx="4294967295"/>
          </p:nvPr>
        </p:nvSpPr>
        <p:spPr>
          <a:xfrm>
            <a:off x="5324802" y="1328136"/>
            <a:ext cx="3215327" cy="1117476"/>
          </a:xfrm>
          <a:prstGeom prst="rect">
            <a:avLst/>
          </a:prstGeom>
        </p:spPr>
        <p:txBody>
          <a:bodyPr/>
          <a:lstStyle/>
          <a:p>
            <a:pPr marL="0" indent="0" algn="ctr">
              <a:buNone/>
            </a:pPr>
            <a:r>
              <a:rPr lang="en-US" sz="3200" dirty="0"/>
              <a:t>Other </a:t>
            </a:r>
          </a:p>
          <a:p>
            <a:pPr marL="0" indent="0" algn="ctr">
              <a:buNone/>
            </a:pPr>
            <a:r>
              <a:rPr lang="en-US" sz="3200" dirty="0"/>
              <a:t>Database</a:t>
            </a:r>
          </a:p>
        </p:txBody>
      </p:sp>
      <p:pic>
        <p:nvPicPr>
          <p:cNvPr id="9" name="Content Placeholder 3"/>
          <p:cNvPicPr>
            <a:picLocks noChangeAspect="1"/>
          </p:cNvPicPr>
          <p:nvPr/>
        </p:nvPicPr>
        <p:blipFill rotWithShape="1">
          <a:blip r:embed="rId3"/>
          <a:srcRect l="35674" t="31108"/>
          <a:stretch/>
        </p:blipFill>
        <p:spPr>
          <a:xfrm>
            <a:off x="1530629" y="2519775"/>
            <a:ext cx="1360488" cy="1082675"/>
          </a:xfrm>
          <a:prstGeom prst="rect">
            <a:avLst/>
          </a:prstGeom>
        </p:spPr>
      </p:pic>
      <p:pic>
        <p:nvPicPr>
          <p:cNvPr id="10" name="Content Placeholder 3"/>
          <p:cNvPicPr>
            <a:picLocks noChangeAspect="1"/>
          </p:cNvPicPr>
          <p:nvPr/>
        </p:nvPicPr>
        <p:blipFill rotWithShape="1">
          <a:blip r:embed="rId3"/>
          <a:srcRect l="35674" t="31108"/>
          <a:stretch/>
        </p:blipFill>
        <p:spPr>
          <a:xfrm>
            <a:off x="1520871" y="5020655"/>
            <a:ext cx="1360488" cy="1082675"/>
          </a:xfrm>
          <a:prstGeom prst="rect">
            <a:avLst/>
          </a:prstGeom>
        </p:spPr>
      </p:pic>
      <p:sp>
        <p:nvSpPr>
          <p:cNvPr id="11" name="Down Arrow 18"/>
          <p:cNvSpPr/>
          <p:nvPr/>
        </p:nvSpPr>
        <p:spPr>
          <a:xfrm>
            <a:off x="1945564" y="3729082"/>
            <a:ext cx="461797" cy="972002"/>
          </a:xfrm>
          <a:prstGeom prst="downArrow">
            <a:avLst/>
          </a:prstGeom>
          <a:solidFill>
            <a:schemeClr val="accent5">
              <a:lumMod val="50000"/>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2685" y="2784887"/>
            <a:ext cx="848309" cy="369332"/>
          </a:xfrm>
          <a:prstGeom prst="rect">
            <a:avLst/>
          </a:prstGeom>
          <a:noFill/>
        </p:spPr>
        <p:txBody>
          <a:bodyPr wrap="none" rtlCol="0">
            <a:spAutoFit/>
          </a:bodyPr>
          <a:lstStyle/>
          <a:p>
            <a:r>
              <a:rPr lang="en-US" dirty="0"/>
              <a:t>Source</a:t>
            </a:r>
          </a:p>
        </p:txBody>
      </p:sp>
      <p:sp>
        <p:nvSpPr>
          <p:cNvPr id="13" name="TextBox 12"/>
          <p:cNvSpPr txBox="1"/>
          <p:nvPr/>
        </p:nvSpPr>
        <p:spPr>
          <a:xfrm>
            <a:off x="104775" y="4972450"/>
            <a:ext cx="804131" cy="369332"/>
          </a:xfrm>
          <a:prstGeom prst="rect">
            <a:avLst/>
          </a:prstGeom>
          <a:noFill/>
        </p:spPr>
        <p:txBody>
          <a:bodyPr wrap="none" rtlCol="0">
            <a:spAutoFit/>
          </a:bodyPr>
          <a:lstStyle/>
          <a:p>
            <a:r>
              <a:rPr lang="en-US" dirty="0"/>
              <a:t>Target</a:t>
            </a:r>
          </a:p>
        </p:txBody>
      </p:sp>
      <p:sp>
        <p:nvSpPr>
          <p:cNvPr id="14" name="Rounded Rectangle 21"/>
          <p:cNvSpPr/>
          <p:nvPr/>
        </p:nvSpPr>
        <p:spPr>
          <a:xfrm>
            <a:off x="3641840" y="2442589"/>
            <a:ext cx="1876426" cy="4307530"/>
          </a:xfrm>
          <a:prstGeom prst="round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pic>
        <p:nvPicPr>
          <p:cNvPr id="15" name="Content Placeholder 3"/>
          <p:cNvPicPr>
            <a:picLocks noChangeAspect="1"/>
          </p:cNvPicPr>
          <p:nvPr/>
        </p:nvPicPr>
        <p:blipFill rotWithShape="1">
          <a:blip r:embed="rId3"/>
          <a:srcRect l="35674" t="31108"/>
          <a:stretch/>
        </p:blipFill>
        <p:spPr>
          <a:xfrm>
            <a:off x="3934219" y="2528313"/>
            <a:ext cx="1360488" cy="1082675"/>
          </a:xfrm>
          <a:prstGeom prst="rect">
            <a:avLst/>
          </a:prstGeom>
        </p:spPr>
      </p:pic>
      <p:sp>
        <p:nvSpPr>
          <p:cNvPr id="16" name="Down Arrow 25"/>
          <p:cNvSpPr/>
          <p:nvPr/>
        </p:nvSpPr>
        <p:spPr>
          <a:xfrm>
            <a:off x="4349154" y="3737620"/>
            <a:ext cx="461797" cy="972002"/>
          </a:xfrm>
          <a:prstGeom prst="downArrow">
            <a:avLst/>
          </a:prstGeom>
          <a:solidFill>
            <a:srgbClr val="002060">
              <a:alpha val="5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3781799" y="4978853"/>
            <a:ext cx="1665328" cy="1113677"/>
            <a:chOff x="5245359" y="4613224"/>
            <a:chExt cx="1665328" cy="1113677"/>
          </a:xfrm>
        </p:grpSpPr>
        <p:pic>
          <p:nvPicPr>
            <p:cNvPr id="18" name="Picture 17"/>
            <p:cNvPicPr>
              <a:picLocks noChangeAspect="1"/>
            </p:cNvPicPr>
            <p:nvPr/>
          </p:nvPicPr>
          <p:blipFill>
            <a:blip r:embed="rId4"/>
            <a:stretch>
              <a:fillRect/>
            </a:stretch>
          </p:blipFill>
          <p:spPr>
            <a:xfrm>
              <a:off x="5786327" y="4613224"/>
              <a:ext cx="747889" cy="784655"/>
            </a:xfrm>
            <a:prstGeom prst="rect">
              <a:avLst/>
            </a:prstGeom>
          </p:spPr>
        </p:pic>
        <p:sp>
          <p:nvSpPr>
            <p:cNvPr id="19" name="TextBox 18"/>
            <p:cNvSpPr txBox="1"/>
            <p:nvPr/>
          </p:nvSpPr>
          <p:spPr>
            <a:xfrm>
              <a:off x="5245359" y="5357569"/>
              <a:ext cx="1665328" cy="369332"/>
            </a:xfrm>
            <a:prstGeom prst="rect">
              <a:avLst/>
            </a:prstGeom>
            <a:noFill/>
          </p:spPr>
          <p:txBody>
            <a:bodyPr wrap="none" rtlCol="0">
              <a:spAutoFit/>
            </a:bodyPr>
            <a:lstStyle/>
            <a:p>
              <a:r>
                <a:rPr lang="en-US" dirty="0">
                  <a:solidFill>
                    <a:schemeClr val="bg1"/>
                  </a:solidFill>
                </a:rPr>
                <a:t>Windows Azure</a:t>
              </a:r>
            </a:p>
          </p:txBody>
        </p:sp>
      </p:grpSp>
      <p:sp>
        <p:nvSpPr>
          <p:cNvPr id="20" name="Rounded Rectangle 40"/>
          <p:cNvSpPr/>
          <p:nvPr/>
        </p:nvSpPr>
        <p:spPr>
          <a:xfrm>
            <a:off x="6001484" y="2417393"/>
            <a:ext cx="1876426" cy="4324188"/>
          </a:xfrm>
          <a:prstGeom prst="round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21" name="Down Arrow 42"/>
          <p:cNvSpPr/>
          <p:nvPr/>
        </p:nvSpPr>
        <p:spPr>
          <a:xfrm>
            <a:off x="6708798" y="3814806"/>
            <a:ext cx="461797" cy="972002"/>
          </a:xfrm>
          <a:prstGeom prst="downArrow">
            <a:avLst/>
          </a:prstGeom>
          <a:solidFill>
            <a:srgbClr val="002060">
              <a:alpha val="5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4"/>
          <a:stretch>
            <a:fillRect/>
          </a:stretch>
        </p:blipFill>
        <p:spPr>
          <a:xfrm>
            <a:off x="7142551" y="5265196"/>
            <a:ext cx="373945" cy="392328"/>
          </a:xfrm>
          <a:prstGeom prst="rect">
            <a:avLst/>
          </a:prstGeom>
        </p:spPr>
      </p:pic>
      <p:sp>
        <p:nvSpPr>
          <p:cNvPr id="23" name="TextBox 22"/>
          <p:cNvSpPr txBox="1"/>
          <p:nvPr/>
        </p:nvSpPr>
        <p:spPr>
          <a:xfrm>
            <a:off x="6781135" y="5661825"/>
            <a:ext cx="1096775" cy="261610"/>
          </a:xfrm>
          <a:prstGeom prst="rect">
            <a:avLst/>
          </a:prstGeom>
          <a:noFill/>
        </p:spPr>
        <p:txBody>
          <a:bodyPr wrap="none" rtlCol="0">
            <a:spAutoFit/>
          </a:bodyPr>
          <a:lstStyle/>
          <a:p>
            <a:r>
              <a:rPr lang="en-US" sz="1100" dirty="0">
                <a:solidFill>
                  <a:schemeClr val="bg1"/>
                </a:solidFill>
              </a:rPr>
              <a:t>Windows Azure</a:t>
            </a:r>
          </a:p>
        </p:txBody>
      </p:sp>
      <p:pic>
        <p:nvPicPr>
          <p:cNvPr id="24" name="Picture 23"/>
          <p:cNvPicPr>
            <a:picLocks noChangeAspect="1"/>
          </p:cNvPicPr>
          <p:nvPr/>
        </p:nvPicPr>
        <p:blipFill>
          <a:blip r:embed="rId5"/>
          <a:stretch>
            <a:fillRect/>
          </a:stretch>
        </p:blipFill>
        <p:spPr>
          <a:xfrm>
            <a:off x="7059683" y="2902189"/>
            <a:ext cx="493776" cy="493776"/>
          </a:xfrm>
          <a:prstGeom prst="rect">
            <a:avLst/>
          </a:prstGeom>
        </p:spPr>
      </p:pic>
      <p:pic>
        <p:nvPicPr>
          <p:cNvPr id="25" name="Picture 24"/>
          <p:cNvPicPr>
            <a:picLocks noChangeAspect="1"/>
          </p:cNvPicPr>
          <p:nvPr/>
        </p:nvPicPr>
        <p:blipFill rotWithShape="1">
          <a:blip r:embed="rId6"/>
          <a:srcRect l="7648" r="6683"/>
          <a:stretch/>
        </p:blipFill>
        <p:spPr>
          <a:xfrm>
            <a:off x="6357913" y="2912472"/>
            <a:ext cx="701770" cy="483493"/>
          </a:xfrm>
          <a:prstGeom prst="rect">
            <a:avLst/>
          </a:prstGeom>
        </p:spPr>
      </p:pic>
      <p:pic>
        <p:nvPicPr>
          <p:cNvPr id="26" name="Picture 25"/>
          <p:cNvPicPr>
            <a:picLocks noChangeAspect="1"/>
          </p:cNvPicPr>
          <p:nvPr/>
        </p:nvPicPr>
        <p:blipFill rotWithShape="1">
          <a:blip r:embed="rId7"/>
          <a:srcRect l="-100" t="39036" r="204" b="38168"/>
          <a:stretch/>
        </p:blipFill>
        <p:spPr>
          <a:xfrm>
            <a:off x="6357913" y="3388367"/>
            <a:ext cx="1195546" cy="272810"/>
          </a:xfrm>
          <a:prstGeom prst="rect">
            <a:avLst/>
          </a:prstGeom>
        </p:spPr>
      </p:pic>
      <p:pic>
        <p:nvPicPr>
          <p:cNvPr id="27" name="Picture 26"/>
          <p:cNvPicPr>
            <a:picLocks noChangeAspect="1"/>
          </p:cNvPicPr>
          <p:nvPr/>
        </p:nvPicPr>
        <p:blipFill>
          <a:blip r:embed="rId8"/>
          <a:stretch>
            <a:fillRect/>
          </a:stretch>
        </p:blipFill>
        <p:spPr>
          <a:xfrm>
            <a:off x="6357913" y="2581449"/>
            <a:ext cx="1195546" cy="337144"/>
          </a:xfrm>
          <a:prstGeom prst="rect">
            <a:avLst/>
          </a:prstGeom>
        </p:spPr>
      </p:pic>
      <p:pic>
        <p:nvPicPr>
          <p:cNvPr id="28" name="Content Placeholder 3"/>
          <p:cNvPicPr>
            <a:picLocks noChangeAspect="1"/>
          </p:cNvPicPr>
          <p:nvPr/>
        </p:nvPicPr>
        <p:blipFill rotWithShape="1">
          <a:blip r:embed="rId3"/>
          <a:srcRect l="35674" t="31108"/>
          <a:stretch/>
        </p:blipFill>
        <p:spPr>
          <a:xfrm>
            <a:off x="6234801" y="4978363"/>
            <a:ext cx="795058" cy="632706"/>
          </a:xfrm>
          <a:prstGeom prst="rect">
            <a:avLst/>
          </a:prstGeom>
        </p:spPr>
      </p:pic>
      <p:sp>
        <p:nvSpPr>
          <p:cNvPr id="29" name="TextBox 28"/>
          <p:cNvSpPr txBox="1"/>
          <p:nvPr/>
        </p:nvSpPr>
        <p:spPr>
          <a:xfrm>
            <a:off x="82685" y="6124304"/>
            <a:ext cx="828817" cy="369332"/>
          </a:xfrm>
          <a:prstGeom prst="rect">
            <a:avLst/>
          </a:prstGeom>
          <a:noFill/>
        </p:spPr>
        <p:txBody>
          <a:bodyPr wrap="none" rtlCol="0">
            <a:spAutoFit/>
          </a:bodyPr>
          <a:lstStyle/>
          <a:p>
            <a:r>
              <a:rPr lang="en-US" dirty="0"/>
              <a:t>Tool(s)</a:t>
            </a:r>
          </a:p>
        </p:txBody>
      </p:sp>
      <p:sp>
        <p:nvSpPr>
          <p:cNvPr id="30" name="TextBox 29"/>
          <p:cNvSpPr txBox="1"/>
          <p:nvPr/>
        </p:nvSpPr>
        <p:spPr>
          <a:xfrm>
            <a:off x="1838869" y="6124304"/>
            <a:ext cx="737702" cy="369332"/>
          </a:xfrm>
          <a:prstGeom prst="rect">
            <a:avLst/>
          </a:prstGeom>
          <a:noFill/>
        </p:spPr>
        <p:txBody>
          <a:bodyPr wrap="none" rtlCol="0">
            <a:spAutoFit/>
          </a:bodyPr>
          <a:lstStyle/>
          <a:p>
            <a:r>
              <a:rPr lang="en-US" b="1" dirty="0"/>
              <a:t>DMA</a:t>
            </a:r>
          </a:p>
        </p:txBody>
      </p:sp>
      <p:sp>
        <p:nvSpPr>
          <p:cNvPr id="31" name="TextBox 30"/>
          <p:cNvSpPr txBox="1"/>
          <p:nvPr/>
        </p:nvSpPr>
        <p:spPr>
          <a:xfrm>
            <a:off x="4252077" y="6179286"/>
            <a:ext cx="737702" cy="369332"/>
          </a:xfrm>
          <a:prstGeom prst="rect">
            <a:avLst/>
          </a:prstGeom>
          <a:noFill/>
        </p:spPr>
        <p:txBody>
          <a:bodyPr wrap="none" rtlCol="0">
            <a:spAutoFit/>
          </a:bodyPr>
          <a:lstStyle/>
          <a:p>
            <a:r>
              <a:rPr lang="en-US" b="1" dirty="0"/>
              <a:t>DMA</a:t>
            </a:r>
          </a:p>
        </p:txBody>
      </p:sp>
      <p:sp>
        <p:nvSpPr>
          <p:cNvPr id="32" name="TextBox 31"/>
          <p:cNvSpPr txBox="1"/>
          <p:nvPr/>
        </p:nvSpPr>
        <p:spPr>
          <a:xfrm>
            <a:off x="6569201" y="6124304"/>
            <a:ext cx="827471" cy="369332"/>
          </a:xfrm>
          <a:prstGeom prst="rect">
            <a:avLst/>
          </a:prstGeom>
          <a:noFill/>
        </p:spPr>
        <p:txBody>
          <a:bodyPr wrap="none" rtlCol="0">
            <a:spAutoFit/>
          </a:bodyPr>
          <a:lstStyle/>
          <a:p>
            <a:r>
              <a:rPr lang="en-US" b="1" dirty="0"/>
              <a:t>SSMA</a:t>
            </a:r>
          </a:p>
        </p:txBody>
      </p:sp>
      <p:sp>
        <p:nvSpPr>
          <p:cNvPr id="33" name="TextBox 32"/>
          <p:cNvSpPr txBox="1"/>
          <p:nvPr/>
        </p:nvSpPr>
        <p:spPr>
          <a:xfrm>
            <a:off x="2401718" y="3014306"/>
            <a:ext cx="715260" cy="307777"/>
          </a:xfrm>
          <a:prstGeom prst="rect">
            <a:avLst/>
          </a:prstGeom>
          <a:noFill/>
        </p:spPr>
        <p:txBody>
          <a:bodyPr wrap="none" rtlCol="0">
            <a:spAutoFit/>
          </a:bodyPr>
          <a:lstStyle/>
          <a:p>
            <a:r>
              <a:rPr lang="en-US" sz="1400" dirty="0">
                <a:solidFill>
                  <a:sysClr val="windowText" lastClr="000000"/>
                </a:solidFill>
              </a:rPr>
              <a:t>Legacy</a:t>
            </a:r>
          </a:p>
        </p:txBody>
      </p:sp>
      <p:sp>
        <p:nvSpPr>
          <p:cNvPr id="34" name="TextBox 33"/>
          <p:cNvSpPr txBox="1"/>
          <p:nvPr/>
        </p:nvSpPr>
        <p:spPr>
          <a:xfrm>
            <a:off x="2352911" y="5547862"/>
            <a:ext cx="769763" cy="307777"/>
          </a:xfrm>
          <a:prstGeom prst="rect">
            <a:avLst/>
          </a:prstGeom>
          <a:noFill/>
        </p:spPr>
        <p:txBody>
          <a:bodyPr wrap="none" rtlCol="0">
            <a:spAutoFit/>
          </a:bodyPr>
          <a:lstStyle/>
          <a:p>
            <a:r>
              <a:rPr lang="en-US" sz="1400" dirty="0">
                <a:solidFill>
                  <a:sysClr val="windowText" lastClr="000000"/>
                </a:solidFill>
              </a:rPr>
              <a:t>Modern</a:t>
            </a:r>
            <a:endParaRPr lang="en-US" sz="1200" dirty="0">
              <a:solidFill>
                <a:sysClr val="windowText" lastClr="000000"/>
              </a:solidFill>
            </a:endParaRPr>
          </a:p>
        </p:txBody>
      </p:sp>
      <p:sp>
        <p:nvSpPr>
          <p:cNvPr id="37" name="Rounded Rectangle 66"/>
          <p:cNvSpPr/>
          <p:nvPr/>
        </p:nvSpPr>
        <p:spPr bwMode="auto">
          <a:xfrm>
            <a:off x="10730879" y="4030662"/>
            <a:ext cx="1515327" cy="2788770"/>
          </a:xfrm>
          <a:prstGeom prst="roundRect">
            <a:avLst/>
          </a:prstGeom>
          <a:solidFill>
            <a:srgbClr val="D2D2D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37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37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029" kern="0" dirty="0">
                <a:solidFill>
                  <a:sysClr val="windowText" lastClr="000000"/>
                </a:solidFill>
                <a:latin typeface="Segoe UI" panose="020B0502040204020203" pitchFamily="34" charset="0"/>
                <a:cs typeface="Segoe UI" panose="020B0502040204020203" pitchFamily="34" charset="0"/>
              </a:rPr>
              <a:t>Comparison</a:t>
            </a:r>
          </a:p>
          <a:p>
            <a:pPr algn="ctr" defTabSz="913949" fontAlgn="base">
              <a:spcBef>
                <a:spcPct val="0"/>
              </a:spcBef>
              <a:spcAft>
                <a:spcPct val="0"/>
              </a:spcAft>
            </a:pPr>
            <a:r>
              <a:rPr lang="en-US" sz="1029" kern="0" dirty="0">
                <a:solidFill>
                  <a:sysClr val="windowText" lastClr="000000"/>
                </a:solidFill>
                <a:latin typeface="Segoe UI" panose="020B0502040204020203" pitchFamily="34" charset="0"/>
                <a:cs typeface="Segoe UI" panose="020B0502040204020203" pitchFamily="34" charset="0"/>
              </a:rPr>
              <a:t>Reports</a:t>
            </a: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p:txBody>
      </p:sp>
      <p:grpSp>
        <p:nvGrpSpPr>
          <p:cNvPr id="53" name="Group 52"/>
          <p:cNvGrpSpPr/>
          <p:nvPr/>
        </p:nvGrpSpPr>
        <p:grpSpPr>
          <a:xfrm>
            <a:off x="8699746" y="2155548"/>
            <a:ext cx="1737673" cy="1258678"/>
            <a:chOff x="5968598" y="1733641"/>
            <a:chExt cx="2524109" cy="1720789"/>
          </a:xfrm>
        </p:grpSpPr>
        <p:sp>
          <p:nvSpPr>
            <p:cNvPr id="54" name="Rounded Rectangle 49"/>
            <p:cNvSpPr/>
            <p:nvPr/>
          </p:nvSpPr>
          <p:spPr bwMode="auto">
            <a:xfrm>
              <a:off x="5968598" y="1733641"/>
              <a:ext cx="2524109" cy="1720789"/>
            </a:xfrm>
            <a:prstGeom prst="roundRect">
              <a:avLst/>
            </a:prstGeom>
            <a:solidFill>
              <a:srgbClr val="D2D2D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567" b="1" kern="0" dirty="0">
                  <a:solidFill>
                    <a:sysClr val="windowText" lastClr="000000"/>
                  </a:solidFill>
                  <a:latin typeface="Segoe UI" panose="020B0502040204020203" pitchFamily="34" charset="0"/>
                  <a:cs typeface="Segoe UI" panose="020B0502040204020203" pitchFamily="34" charset="0"/>
                </a:rPr>
                <a:t>A’</a:t>
              </a:r>
              <a:endParaRPr lang="en-US" sz="1961" b="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078" kern="0" dirty="0">
                  <a:solidFill>
                    <a:sysClr val="windowText" lastClr="000000"/>
                  </a:solidFill>
                  <a:latin typeface="Segoe UI" panose="020B0502040204020203" pitchFamily="34" charset="0"/>
                  <a:cs typeface="Segoe UI" panose="020B0502040204020203" pitchFamily="34" charset="0"/>
                </a:rPr>
                <a:t>SQL 2008 Instance</a:t>
              </a:r>
            </a:p>
          </p:txBody>
        </p:sp>
        <p:sp>
          <p:nvSpPr>
            <p:cNvPr id="56" name="Flowchart: Multidocument 55"/>
            <p:cNvSpPr/>
            <p:nvPr/>
          </p:nvSpPr>
          <p:spPr bwMode="auto">
            <a:xfrm>
              <a:off x="7432816" y="2004424"/>
              <a:ext cx="843711" cy="459430"/>
            </a:xfrm>
            <a:prstGeom prst="flowChartMultidocument">
              <a:avLst/>
            </a:prstGeom>
            <a:solidFill>
              <a:schemeClr val="bg1"/>
            </a:solidFill>
            <a:ln w="12700">
              <a:solidFill>
                <a:srgbClr val="D83B0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r>
                <a:rPr lang="en-US" sz="784" kern="0" dirty="0">
                  <a:solidFill>
                    <a:schemeClr val="tx1"/>
                  </a:solidFill>
                  <a:latin typeface="Segoe UI" panose="020B0502040204020203" pitchFamily="34" charset="0"/>
                  <a:cs typeface="Segoe UI" panose="020B0502040204020203" pitchFamily="34" charset="0"/>
                </a:rPr>
                <a:t>Extensive tracing</a:t>
              </a:r>
            </a:p>
          </p:txBody>
        </p:sp>
        <p:cxnSp>
          <p:nvCxnSpPr>
            <p:cNvPr id="57" name="Straight Arrow Connector 56"/>
            <p:cNvCxnSpPr>
              <a:cxnSpLocks/>
            </p:cNvCxnSpPr>
            <p:nvPr/>
          </p:nvCxnSpPr>
          <p:spPr>
            <a:xfrm rot="120000" flipV="1">
              <a:off x="6908803" y="2354262"/>
              <a:ext cx="524013" cy="12822"/>
            </a:xfrm>
            <a:prstGeom prst="straightConnector1">
              <a:avLst/>
            </a:prstGeom>
            <a:ln w="127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64" name="Rounded Rectangle 66"/>
          <p:cNvSpPr/>
          <p:nvPr/>
        </p:nvSpPr>
        <p:spPr bwMode="auto">
          <a:xfrm>
            <a:off x="8769391" y="4030662"/>
            <a:ext cx="1626806" cy="2788770"/>
          </a:xfrm>
          <a:prstGeom prst="roundRect">
            <a:avLst/>
          </a:prstGeom>
          <a:solidFill>
            <a:srgbClr val="D2D2D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766"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37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37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029" kern="0" dirty="0">
                <a:solidFill>
                  <a:sysClr val="windowText" lastClr="000000"/>
                </a:solidFill>
                <a:latin typeface="Segoe UI" panose="020B0502040204020203" pitchFamily="34" charset="0"/>
                <a:cs typeface="Segoe UI" panose="020B0502040204020203" pitchFamily="34" charset="0"/>
              </a:rPr>
              <a:t>Statistical</a:t>
            </a:r>
          </a:p>
          <a:p>
            <a:pPr algn="ctr" defTabSz="913949" fontAlgn="base">
              <a:spcBef>
                <a:spcPct val="0"/>
              </a:spcBef>
              <a:spcAft>
                <a:spcPct val="0"/>
              </a:spcAft>
            </a:pPr>
            <a:r>
              <a:rPr lang="en-US" sz="1029" kern="0" dirty="0">
                <a:solidFill>
                  <a:sysClr val="windowText" lastClr="000000"/>
                </a:solidFill>
                <a:latin typeface="Segoe UI" panose="020B0502040204020203" pitchFamily="34" charset="0"/>
                <a:cs typeface="Segoe UI" panose="020B0502040204020203" pitchFamily="34" charset="0"/>
              </a:rPr>
              <a:t>Analysis</a:t>
            </a: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029" kern="0" dirty="0">
              <a:solidFill>
                <a:sysClr val="windowText" lastClr="000000"/>
              </a:solidFill>
              <a:latin typeface="Segoe UI" panose="020B0502040204020203" pitchFamily="34" charset="0"/>
              <a:cs typeface="Segoe UI" panose="020B0502040204020203" pitchFamily="34" charset="0"/>
            </a:endParaRPr>
          </a:p>
        </p:txBody>
      </p:sp>
      <p:sp>
        <p:nvSpPr>
          <p:cNvPr id="68" name="Rectangle 67"/>
          <p:cNvSpPr/>
          <p:nvPr/>
        </p:nvSpPr>
        <p:spPr bwMode="auto">
          <a:xfrm>
            <a:off x="9045661" y="5790522"/>
            <a:ext cx="1120372" cy="737458"/>
          </a:xfrm>
          <a:prstGeom prst="rect">
            <a:avLst/>
          </a:prstGeom>
          <a:solidFill>
            <a:schemeClr val="bg1"/>
          </a:solidFill>
          <a:ln w="3175">
            <a:solidFill>
              <a:srgbClr val="D83B0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r>
              <a:rPr lang="en-US" sz="1567" kern="0" dirty="0">
                <a:solidFill>
                  <a:schemeClr val="tx1"/>
                </a:solidFill>
                <a:latin typeface="Segoe UI" panose="020B0502040204020203" pitchFamily="34" charset="0"/>
                <a:cs typeface="Segoe UI" panose="020B0502040204020203" pitchFamily="34" charset="0"/>
              </a:rPr>
              <a:t>Analyze Results</a:t>
            </a:r>
          </a:p>
        </p:txBody>
      </p:sp>
      <p:cxnSp>
        <p:nvCxnSpPr>
          <p:cNvPr id="69" name="Straight Arrow Connector 68"/>
          <p:cNvCxnSpPr>
            <a:cxnSpLocks/>
          </p:cNvCxnSpPr>
          <p:nvPr/>
        </p:nvCxnSpPr>
        <p:spPr>
          <a:xfrm>
            <a:off x="9642353" y="5425258"/>
            <a:ext cx="5695" cy="365674"/>
          </a:xfrm>
          <a:prstGeom prst="straightConnector1">
            <a:avLst/>
          </a:prstGeom>
          <a:ln w="127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0" name="Picture 69"/>
          <p:cNvPicPr>
            <a:picLocks noChangeAspect="1"/>
          </p:cNvPicPr>
          <p:nvPr/>
        </p:nvPicPr>
        <p:blipFill>
          <a:blip r:embed="rId9"/>
          <a:stretch>
            <a:fillRect/>
          </a:stretch>
        </p:blipFill>
        <p:spPr>
          <a:xfrm>
            <a:off x="10823014" y="5233558"/>
            <a:ext cx="1337658" cy="1159304"/>
          </a:xfrm>
          <a:prstGeom prst="rect">
            <a:avLst/>
          </a:prstGeom>
        </p:spPr>
      </p:pic>
      <p:grpSp>
        <p:nvGrpSpPr>
          <p:cNvPr id="85" name="Group 84"/>
          <p:cNvGrpSpPr/>
          <p:nvPr/>
        </p:nvGrpSpPr>
        <p:grpSpPr>
          <a:xfrm>
            <a:off x="10586245" y="2155548"/>
            <a:ext cx="1737673" cy="1258678"/>
            <a:chOff x="5968599" y="1733641"/>
            <a:chExt cx="2524109" cy="1720789"/>
          </a:xfrm>
        </p:grpSpPr>
        <p:sp>
          <p:nvSpPr>
            <p:cNvPr id="86" name="Rounded Rectangle 49"/>
            <p:cNvSpPr/>
            <p:nvPr/>
          </p:nvSpPr>
          <p:spPr bwMode="auto">
            <a:xfrm>
              <a:off x="5968599" y="1733641"/>
              <a:ext cx="2524109" cy="1720789"/>
            </a:xfrm>
            <a:prstGeom prst="roundRect">
              <a:avLst/>
            </a:prstGeom>
            <a:solidFill>
              <a:srgbClr val="D2D2D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endParaRPr lang="en-US" sz="196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567" b="1" kern="0" dirty="0">
                  <a:solidFill>
                    <a:sysClr val="windowText" lastClr="000000"/>
                  </a:solidFill>
                  <a:latin typeface="Segoe UI" panose="020B0502040204020203" pitchFamily="34" charset="0"/>
                  <a:cs typeface="Segoe UI" panose="020B0502040204020203" pitchFamily="34" charset="0"/>
                </a:rPr>
                <a:t>B</a:t>
              </a:r>
              <a:endParaRPr lang="en-US" sz="1961" b="1" kern="0" dirty="0">
                <a:solidFill>
                  <a:sysClr val="windowText" lastClr="000000"/>
                </a:solidFill>
                <a:latin typeface="Segoe UI" panose="020B0502040204020203" pitchFamily="34" charset="0"/>
                <a:cs typeface="Segoe UI" panose="020B0502040204020203" pitchFamily="34" charset="0"/>
              </a:endParaRPr>
            </a:p>
            <a:p>
              <a:pPr algn="ctr" defTabSz="913949" fontAlgn="base">
                <a:spcBef>
                  <a:spcPct val="0"/>
                </a:spcBef>
                <a:spcAft>
                  <a:spcPct val="0"/>
                </a:spcAft>
              </a:pPr>
              <a:r>
                <a:rPr lang="en-US" sz="1078" kern="0" dirty="0">
                  <a:solidFill>
                    <a:sysClr val="windowText" lastClr="000000"/>
                  </a:solidFill>
                  <a:latin typeface="Segoe UI" panose="020B0502040204020203" pitchFamily="34" charset="0"/>
                  <a:cs typeface="Segoe UI" panose="020B0502040204020203" pitchFamily="34" charset="0"/>
                </a:rPr>
                <a:t>SQL 2016 Instance</a:t>
              </a:r>
            </a:p>
          </p:txBody>
        </p:sp>
        <p:sp>
          <p:nvSpPr>
            <p:cNvPr id="88" name="Flowchart: Multidocument 87"/>
            <p:cNvSpPr/>
            <p:nvPr/>
          </p:nvSpPr>
          <p:spPr bwMode="auto">
            <a:xfrm>
              <a:off x="7432816" y="2004424"/>
              <a:ext cx="843711" cy="459430"/>
            </a:xfrm>
            <a:prstGeom prst="flowChartMultidocument">
              <a:avLst/>
            </a:prstGeom>
            <a:solidFill>
              <a:schemeClr val="bg1"/>
            </a:solidFill>
            <a:ln w="12700">
              <a:solidFill>
                <a:srgbClr val="D83B0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r>
                <a:rPr lang="en-US" sz="784" kern="0" dirty="0">
                  <a:solidFill>
                    <a:schemeClr val="tx1"/>
                  </a:solidFill>
                  <a:latin typeface="Segoe UI" panose="020B0502040204020203" pitchFamily="34" charset="0"/>
                  <a:cs typeface="Segoe UI" panose="020B0502040204020203" pitchFamily="34" charset="0"/>
                </a:rPr>
                <a:t>Extensive tracing</a:t>
              </a:r>
            </a:p>
          </p:txBody>
        </p:sp>
        <p:cxnSp>
          <p:nvCxnSpPr>
            <p:cNvPr id="89" name="Straight Arrow Connector 88"/>
            <p:cNvCxnSpPr>
              <a:cxnSpLocks/>
            </p:cNvCxnSpPr>
            <p:nvPr/>
          </p:nvCxnSpPr>
          <p:spPr>
            <a:xfrm rot="120000" flipV="1">
              <a:off x="6908803" y="2354262"/>
              <a:ext cx="524013" cy="12822"/>
            </a:xfrm>
            <a:prstGeom prst="straightConnector1">
              <a:avLst/>
            </a:prstGeom>
            <a:ln w="127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grpSp>
      <p:cxnSp>
        <p:nvCxnSpPr>
          <p:cNvPr id="90" name="Straight Arrow Connector 89"/>
          <p:cNvCxnSpPr>
            <a:cxnSpLocks/>
          </p:cNvCxnSpPr>
          <p:nvPr/>
        </p:nvCxnSpPr>
        <p:spPr>
          <a:xfrm>
            <a:off x="9567394" y="3582102"/>
            <a:ext cx="34650" cy="401775"/>
          </a:xfrm>
          <a:prstGeom prst="straightConnector1">
            <a:avLst/>
          </a:prstGeom>
          <a:ln w="381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cxnSpLocks/>
          </p:cNvCxnSpPr>
          <p:nvPr/>
        </p:nvCxnSpPr>
        <p:spPr>
          <a:xfrm flipH="1">
            <a:off x="9707758" y="3610988"/>
            <a:ext cx="1780784" cy="343474"/>
          </a:xfrm>
          <a:prstGeom prst="straightConnector1">
            <a:avLst/>
          </a:prstGeom>
          <a:ln w="381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grpSp>
        <p:nvGrpSpPr>
          <p:cNvPr id="96" name="Group 95"/>
          <p:cNvGrpSpPr/>
          <p:nvPr/>
        </p:nvGrpSpPr>
        <p:grpSpPr>
          <a:xfrm>
            <a:off x="9045661" y="509291"/>
            <a:ext cx="2623946" cy="1195063"/>
            <a:chOff x="427037" y="3421062"/>
            <a:chExt cx="2676942" cy="1219200"/>
          </a:xfrm>
          <a:noFill/>
        </p:grpSpPr>
        <p:sp>
          <p:nvSpPr>
            <p:cNvPr id="97" name="Can 3"/>
            <p:cNvSpPr/>
            <p:nvPr/>
          </p:nvSpPr>
          <p:spPr bwMode="auto">
            <a:xfrm>
              <a:off x="427037" y="3421062"/>
              <a:ext cx="1066800" cy="1219200"/>
            </a:xfrm>
            <a:prstGeom prst="can">
              <a:avLst/>
            </a:prstGeom>
            <a:grpFill/>
            <a:ln w="381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endParaRPr lang="en-US" sz="1961"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pic>
          <p:nvPicPr>
            <p:cNvPr id="98" name="Picture 97"/>
            <p:cNvPicPr>
              <a:picLocks noChangeAspect="1"/>
            </p:cNvPicPr>
            <p:nvPr/>
          </p:nvPicPr>
          <p:blipFill>
            <a:blip r:embed="rId10"/>
            <a:stretch>
              <a:fillRect/>
            </a:stretch>
          </p:blipFill>
          <p:spPr>
            <a:xfrm>
              <a:off x="552632" y="3746449"/>
              <a:ext cx="815610" cy="661945"/>
            </a:xfrm>
            <a:prstGeom prst="rect">
              <a:avLst/>
            </a:prstGeom>
            <a:grpFill/>
          </p:spPr>
        </p:pic>
        <p:sp>
          <p:nvSpPr>
            <p:cNvPr id="99" name="Flowchart: Multidocument 98"/>
            <p:cNvSpPr/>
            <p:nvPr/>
          </p:nvSpPr>
          <p:spPr bwMode="auto">
            <a:xfrm>
              <a:off x="2113379" y="3736984"/>
              <a:ext cx="990600" cy="587355"/>
            </a:xfrm>
            <a:prstGeom prst="flowChartMultidocument">
              <a:avLst/>
            </a:prstGeom>
            <a:grpFill/>
            <a:ln w="12700">
              <a:solidFill>
                <a:srgbClr val="D83B0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49" fontAlgn="base">
                <a:spcBef>
                  <a:spcPct val="0"/>
                </a:spcBef>
                <a:spcAft>
                  <a:spcPct val="0"/>
                </a:spcAft>
              </a:pPr>
              <a:r>
                <a:rPr lang="en-US" sz="980" kern="0" dirty="0">
                  <a:solidFill>
                    <a:schemeClr val="tx1"/>
                  </a:solidFill>
                  <a:latin typeface="Segoe UI" panose="020B0502040204020203" pitchFamily="34" charset="0"/>
                  <a:cs typeface="Segoe UI" panose="020B0502040204020203" pitchFamily="34" charset="0"/>
                </a:rPr>
                <a:t>capture prod workload</a:t>
              </a:r>
            </a:p>
          </p:txBody>
        </p:sp>
        <p:cxnSp>
          <p:nvCxnSpPr>
            <p:cNvPr id="100" name="Straight Arrow Connector 99"/>
            <p:cNvCxnSpPr>
              <a:cxnSpLocks/>
              <a:stCxn id="97" idx="4"/>
            </p:cNvCxnSpPr>
            <p:nvPr/>
          </p:nvCxnSpPr>
          <p:spPr>
            <a:xfrm flipV="1">
              <a:off x="1493837" y="4030661"/>
              <a:ext cx="619542" cy="1"/>
            </a:xfrm>
            <a:prstGeom prst="straightConnector1">
              <a:avLst/>
            </a:prstGeom>
            <a:grpFill/>
            <a:ln w="12700">
              <a:solidFill>
                <a:srgbClr val="D83B01"/>
              </a:solidFill>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01" name="TextBox 100"/>
          <p:cNvSpPr txBox="1"/>
          <p:nvPr/>
        </p:nvSpPr>
        <p:spPr>
          <a:xfrm>
            <a:off x="10057216" y="-52452"/>
            <a:ext cx="1431326"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DEA</a:t>
            </a:r>
          </a:p>
        </p:txBody>
      </p:sp>
      <p:sp>
        <p:nvSpPr>
          <p:cNvPr id="102" name="Rectangle 101"/>
          <p:cNvSpPr/>
          <p:nvPr/>
        </p:nvSpPr>
        <p:spPr bwMode="auto">
          <a:xfrm>
            <a:off x="9642353" y="1780208"/>
            <a:ext cx="1612705" cy="24173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a:gradFill>
                  <a:gsLst>
                    <a:gs pos="5439">
                      <a:srgbClr val="F8F8F8"/>
                    </a:gs>
                    <a:gs pos="10000">
                      <a:srgbClr val="F8F8F8"/>
                    </a:gs>
                  </a:gsLst>
                  <a:lin ang="5400000" scaled="0"/>
                </a:gradFill>
              </a:rPr>
              <a:t>replay</a:t>
            </a:r>
          </a:p>
        </p:txBody>
      </p:sp>
      <p:pic>
        <p:nvPicPr>
          <p:cNvPr id="105" name="Picture 104"/>
          <p:cNvPicPr>
            <a:picLocks noChangeAspect="1"/>
          </p:cNvPicPr>
          <p:nvPr/>
        </p:nvPicPr>
        <p:blipFill>
          <a:blip r:embed="rId10"/>
          <a:stretch>
            <a:fillRect/>
          </a:stretch>
        </p:blipFill>
        <p:spPr>
          <a:xfrm>
            <a:off x="8788205" y="2203893"/>
            <a:ext cx="799463" cy="648840"/>
          </a:xfrm>
          <a:prstGeom prst="rect">
            <a:avLst/>
          </a:prstGeom>
          <a:noFill/>
        </p:spPr>
      </p:pic>
      <p:pic>
        <p:nvPicPr>
          <p:cNvPr id="106" name="Picture 105"/>
          <p:cNvPicPr>
            <a:picLocks noChangeAspect="1"/>
          </p:cNvPicPr>
          <p:nvPr/>
        </p:nvPicPr>
        <p:blipFill>
          <a:blip r:embed="rId10"/>
          <a:stretch>
            <a:fillRect/>
          </a:stretch>
        </p:blipFill>
        <p:spPr>
          <a:xfrm>
            <a:off x="10682303" y="2205429"/>
            <a:ext cx="799463" cy="648840"/>
          </a:xfrm>
          <a:prstGeom prst="rect">
            <a:avLst/>
          </a:prstGeom>
          <a:noFill/>
        </p:spPr>
      </p:pic>
      <p:pic>
        <p:nvPicPr>
          <p:cNvPr id="107" name="Picture 106"/>
          <p:cNvPicPr>
            <a:picLocks noChangeAspect="1"/>
          </p:cNvPicPr>
          <p:nvPr/>
        </p:nvPicPr>
        <p:blipFill>
          <a:blip r:embed="rId10"/>
          <a:stretch>
            <a:fillRect/>
          </a:stretch>
        </p:blipFill>
        <p:spPr>
          <a:xfrm>
            <a:off x="9239770" y="4678853"/>
            <a:ext cx="799463" cy="648840"/>
          </a:xfrm>
          <a:prstGeom prst="rect">
            <a:avLst/>
          </a:prstGeom>
          <a:noFill/>
        </p:spPr>
      </p:pic>
    </p:spTree>
    <p:extLst>
      <p:ext uri="{BB962C8B-B14F-4D97-AF65-F5344CB8AC3E}">
        <p14:creationId xmlns:p14="http://schemas.microsoft.com/office/powerpoint/2010/main" val="2718458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build="p"/>
      <p:bldP spid="8" grpId="0" uiExpand="1" build="p"/>
      <p:bldP spid="11" grpId="0" animBg="1"/>
      <p:bldP spid="12" grpId="0"/>
      <p:bldP spid="13" grpId="0"/>
      <p:bldP spid="14" grpId="0" animBg="1"/>
      <p:bldP spid="16" grpId="0" animBg="1"/>
      <p:bldP spid="20" grpId="0" animBg="1"/>
      <p:bldP spid="21" grpId="0" animBg="1"/>
      <p:bldP spid="23" grpId="0"/>
      <p:bldP spid="29" grpId="0"/>
      <p:bldP spid="30" grpId="0"/>
      <p:bldP spid="31" grpId="0"/>
      <p:bldP spid="32" grpId="0"/>
      <p:bldP spid="33" grpId="0"/>
      <p:bldP spid="34" grpId="0"/>
      <p:bldP spid="37" grpId="0" animBg="1"/>
      <p:bldP spid="64" grpId="0" animBg="1"/>
      <p:bldP spid="68" grpId="0" animBg="1"/>
      <p:bldP spid="101" grpId="0"/>
      <p:bldP spid="1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screenshot&#10;&#10;Description generated with very high confidence">
            <a:extLst>
              <a:ext uri="{FF2B5EF4-FFF2-40B4-BE49-F238E27FC236}">
                <a16:creationId xmlns:a16="http://schemas.microsoft.com/office/drawing/2014/main" id="{42C8E813-19F6-48D9-81B0-6B472A5B476F}"/>
              </a:ext>
            </a:extLst>
          </p:cNvPr>
          <p:cNvPicPr>
            <a:picLocks noChangeAspect="1"/>
          </p:cNvPicPr>
          <p:nvPr/>
        </p:nvPicPr>
        <p:blipFill>
          <a:blip r:embed="rId3"/>
          <a:stretch>
            <a:fillRect/>
          </a:stretch>
        </p:blipFill>
        <p:spPr>
          <a:xfrm>
            <a:off x="0" y="-496"/>
            <a:ext cx="12435592" cy="6995021"/>
          </a:xfrm>
          <a:prstGeom prst="rect">
            <a:avLst/>
          </a:prstGeom>
        </p:spPr>
      </p:pic>
    </p:spTree>
    <p:extLst>
      <p:ext uri="{BB962C8B-B14F-4D97-AF65-F5344CB8AC3E}">
        <p14:creationId xmlns:p14="http://schemas.microsoft.com/office/powerpoint/2010/main" val="3779249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3982119"/>
              </p:ext>
            </p:extLst>
          </p:nvPr>
        </p:nvGraphicFramePr>
        <p:xfrm>
          <a:off x="274637" y="144462"/>
          <a:ext cx="11889565"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48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These just make you faster</a:t>
            </a:r>
          </a:p>
        </p:txBody>
      </p:sp>
      <p:graphicFrame>
        <p:nvGraphicFramePr>
          <p:cNvPr id="5" name="Content Placeholder 2"/>
          <p:cNvGraphicFramePr>
            <a:graphicFrameLocks/>
          </p:cNvGraphicFramePr>
          <p:nvPr>
            <p:extLst>
              <p:ext uri="{D42A27DB-BD31-4B8C-83A1-F6EECF244321}">
                <p14:modId xmlns:p14="http://schemas.microsoft.com/office/powerpoint/2010/main" val="632913082"/>
              </p:ext>
            </p:extLst>
          </p:nvPr>
        </p:nvGraphicFramePr>
        <p:xfrm>
          <a:off x="427037" y="1363662"/>
          <a:ext cx="7620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xplosion 2 1"/>
          <p:cNvSpPr/>
          <p:nvPr/>
        </p:nvSpPr>
        <p:spPr bwMode="auto">
          <a:xfrm>
            <a:off x="8242661" y="4183062"/>
            <a:ext cx="3700878" cy="2110740"/>
          </a:xfrm>
          <a:prstGeom prst="irregularSeal2">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30x increased throughput</a:t>
            </a:r>
          </a:p>
        </p:txBody>
      </p:sp>
      <p:sp>
        <p:nvSpPr>
          <p:cNvPr id="8" name="Explosion 2 4"/>
          <p:cNvSpPr/>
          <p:nvPr/>
        </p:nvSpPr>
        <p:spPr bwMode="auto">
          <a:xfrm>
            <a:off x="8370980" y="1135062"/>
            <a:ext cx="3444240" cy="2674853"/>
          </a:xfrm>
          <a:prstGeom prst="irregularSeal2">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100x increased query performance </a:t>
            </a:r>
          </a:p>
        </p:txBody>
      </p:sp>
    </p:spTree>
    <p:extLst>
      <p:ext uri="{BB962C8B-B14F-4D97-AF65-F5344CB8AC3E}">
        <p14:creationId xmlns:p14="http://schemas.microsoft.com/office/powerpoint/2010/main" val="414658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solidFill>
                  <a:schemeClr val="accent1"/>
                </a:solidFill>
                <a:hlinkClick r:id="rId3"/>
              </a:rPr>
              <a:t>Larger Data File Writes</a:t>
            </a:r>
            <a:endParaRPr lang="en-US" dirty="0">
              <a:solidFill>
                <a:schemeClr val="accent1"/>
              </a:solidFill>
            </a:endParaRPr>
          </a:p>
          <a:p>
            <a:r>
              <a:rPr lang="en-US" dirty="0">
                <a:solidFill>
                  <a:schemeClr val="accent1"/>
                </a:solidFill>
                <a:hlinkClick r:id="rId4"/>
              </a:rPr>
              <a:t>Log Stamping Pattern</a:t>
            </a:r>
            <a:endParaRPr lang="en-US" dirty="0">
              <a:solidFill>
                <a:schemeClr val="accent1"/>
              </a:solidFill>
            </a:endParaRPr>
          </a:p>
          <a:p>
            <a:r>
              <a:rPr lang="en-US" dirty="0">
                <a:hlinkClick r:id="rId5"/>
              </a:rPr>
              <a:t>Column Store uses Vector Instructions</a:t>
            </a:r>
            <a:endParaRPr lang="en-US" dirty="0"/>
          </a:p>
          <a:p>
            <a:r>
              <a:rPr lang="en-US" dirty="0">
                <a:hlinkClick r:id="rId6"/>
              </a:rPr>
              <a:t>BULK INSERT uses Vector Instructions</a:t>
            </a:r>
            <a:endParaRPr lang="en-US" dirty="0"/>
          </a:p>
          <a:p>
            <a:r>
              <a:rPr lang="en-US" dirty="0">
                <a:hlinkClick r:id="rId7"/>
              </a:rPr>
              <a:t>On Demand MSDTC Startup</a:t>
            </a:r>
            <a:endParaRPr lang="en-US" dirty="0"/>
          </a:p>
          <a:p>
            <a:r>
              <a:rPr lang="en-US" dirty="0">
                <a:hlinkClick r:id="rId8"/>
              </a:rPr>
              <a:t>A Faster XEvent Reader</a:t>
            </a:r>
            <a:endParaRPr lang="en-US" dirty="0"/>
          </a:p>
        </p:txBody>
      </p:sp>
      <p:sp>
        <p:nvSpPr>
          <p:cNvPr id="3" name="Title 2"/>
          <p:cNvSpPr>
            <a:spLocks noGrp="1"/>
          </p:cNvSpPr>
          <p:nvPr>
            <p:ph type="title"/>
          </p:nvPr>
        </p:nvSpPr>
        <p:spPr/>
        <p:txBody>
          <a:bodyPr/>
          <a:lstStyle/>
          <a:p>
            <a:r>
              <a:rPr lang="en-US" dirty="0"/>
              <a:t>We’ve blogged about these…</a:t>
            </a:r>
          </a:p>
        </p:txBody>
      </p:sp>
    </p:spTree>
    <p:extLst>
      <p:ext uri="{BB962C8B-B14F-4D97-AF65-F5344CB8AC3E}">
        <p14:creationId xmlns:p14="http://schemas.microsoft.com/office/powerpoint/2010/main" val="28508603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90296"/>
          </a:xfrm>
        </p:spPr>
        <p:txBody>
          <a:bodyPr/>
          <a:lstStyle/>
          <a:p>
            <a:pPr marL="0" lvl="0" indent="0">
              <a:buNone/>
            </a:pPr>
            <a:r>
              <a:rPr lang="en-US" sz="2800" dirty="0">
                <a:solidFill>
                  <a:schemeClr val="tx2"/>
                </a:solidFill>
              </a:rPr>
              <a:t>Default database sizes</a:t>
            </a:r>
          </a:p>
          <a:p>
            <a:pPr marL="0" lvl="0" indent="0">
              <a:buNone/>
            </a:pPr>
            <a:r>
              <a:rPr lang="en-US" sz="2800" dirty="0">
                <a:solidFill>
                  <a:schemeClr val="tx2"/>
                </a:solidFill>
              </a:rPr>
              <a:t>Very Large memory in Windows Server 2016</a:t>
            </a:r>
          </a:p>
          <a:p>
            <a:pPr marL="0" lvl="0" indent="0">
              <a:buNone/>
            </a:pPr>
            <a:r>
              <a:rPr lang="en-US" sz="2800" dirty="0">
                <a:solidFill>
                  <a:schemeClr val="tx2"/>
                </a:solidFill>
              </a:rPr>
              <a:t>TDE using AES-NI</a:t>
            </a:r>
          </a:p>
          <a:p>
            <a:pPr marL="0" lvl="0" indent="0">
              <a:buNone/>
            </a:pPr>
            <a:r>
              <a:rPr lang="en-US" sz="2800" dirty="0">
                <a:solidFill>
                  <a:schemeClr val="tx2"/>
                </a:solidFill>
              </a:rPr>
              <a:t>Sort Optimization</a:t>
            </a:r>
          </a:p>
          <a:p>
            <a:pPr marL="0" lvl="0" indent="0">
              <a:buNone/>
            </a:pPr>
            <a:r>
              <a:rPr lang="en-US" sz="2800" dirty="0">
                <a:solidFill>
                  <a:schemeClr val="tx2"/>
                </a:solidFill>
              </a:rPr>
              <a:t>Backup compression</a:t>
            </a:r>
          </a:p>
          <a:p>
            <a:pPr marL="0" lvl="0" indent="0">
              <a:buNone/>
            </a:pPr>
            <a:r>
              <a:rPr lang="en-US" sz="2800" dirty="0">
                <a:solidFill>
                  <a:schemeClr val="tx2"/>
                </a:solidFill>
              </a:rPr>
              <a:t>SMEP</a:t>
            </a:r>
          </a:p>
          <a:p>
            <a:pPr marL="0" lvl="0" indent="0">
              <a:buNone/>
            </a:pPr>
            <a:r>
              <a:rPr lang="en-US" sz="2800" dirty="0">
                <a:solidFill>
                  <a:schemeClr val="tx2"/>
                </a:solidFill>
              </a:rPr>
              <a:t>Query Compilation Gateways</a:t>
            </a:r>
          </a:p>
          <a:p>
            <a:pPr marL="0" lvl="0" indent="0">
              <a:buNone/>
            </a:pPr>
            <a:r>
              <a:rPr lang="en-US" sz="2800" dirty="0">
                <a:solidFill>
                  <a:schemeClr val="tx2"/>
                </a:solidFill>
              </a:rPr>
              <a:t>In-Memory OLTP Enhancements</a:t>
            </a:r>
          </a:p>
        </p:txBody>
      </p:sp>
      <p:sp>
        <p:nvSpPr>
          <p:cNvPr id="3" name="Title 2"/>
          <p:cNvSpPr>
            <a:spLocks noGrp="1"/>
          </p:cNvSpPr>
          <p:nvPr>
            <p:ph type="title"/>
          </p:nvPr>
        </p:nvSpPr>
        <p:spPr/>
        <p:txBody>
          <a:bodyPr/>
          <a:lstStyle/>
          <a:p>
            <a:r>
              <a:rPr lang="en-US" dirty="0"/>
              <a:t>Here are ones we need to </a:t>
            </a:r>
            <a:r>
              <a:rPr lang="en-US" strike="dblStrike" dirty="0"/>
              <a:t>brag</a:t>
            </a:r>
            <a:r>
              <a:rPr lang="en-US" dirty="0"/>
              <a:t> blog about….</a:t>
            </a:r>
          </a:p>
        </p:txBody>
      </p:sp>
    </p:spTree>
    <p:extLst>
      <p:ext uri="{BB962C8B-B14F-4D97-AF65-F5344CB8AC3E}">
        <p14:creationId xmlns:p14="http://schemas.microsoft.com/office/powerpoint/2010/main" val="41303034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20416"/>
          </a:xfrm>
        </p:spPr>
        <p:txBody>
          <a:bodyPr/>
          <a:lstStyle/>
          <a:p>
            <a:r>
              <a:rPr lang="en-US" sz="2800" dirty="0">
                <a:solidFill>
                  <a:schemeClr val="tx2"/>
                </a:solidFill>
              </a:rPr>
              <a:t>It Just Runs Faster Blog Posts </a:t>
            </a:r>
            <a:r>
              <a:rPr lang="en-US" sz="2800" dirty="0"/>
              <a:t>- </a:t>
            </a:r>
            <a:r>
              <a:rPr lang="en-US" sz="2800" dirty="0">
                <a:solidFill>
                  <a:schemeClr val="tx1"/>
                </a:solidFill>
                <a:hlinkClick r:id="rId3"/>
              </a:rPr>
              <a:t>http://aka.ms/sql2016faster</a:t>
            </a:r>
            <a:endParaRPr lang="en-US" sz="2800" dirty="0">
              <a:solidFill>
                <a:schemeClr val="tx1"/>
              </a:solidFill>
            </a:endParaRPr>
          </a:p>
          <a:p>
            <a:r>
              <a:rPr lang="en-US" sz="2800" dirty="0">
                <a:solidFill>
                  <a:schemeClr val="tx1"/>
                </a:solidFill>
                <a:hlinkClick r:id="rId4"/>
              </a:rPr>
              <a:t>SQLCAT Sweet16 Blog Posts</a:t>
            </a:r>
            <a:endParaRPr lang="en-US" sz="2800" dirty="0">
              <a:solidFill>
                <a:schemeClr val="tx1"/>
              </a:solidFill>
            </a:endParaRPr>
          </a:p>
          <a:p>
            <a:r>
              <a:rPr lang="en-US" sz="2800" dirty="0">
                <a:solidFill>
                  <a:schemeClr val="tx1"/>
                </a:solidFill>
                <a:hlinkClick r:id="rId5"/>
              </a:rPr>
              <a:t>What’s new in the Database Engine for SQL Server 2016</a:t>
            </a:r>
            <a:endParaRPr lang="en-US" sz="2800" dirty="0"/>
          </a:p>
        </p:txBody>
      </p:sp>
      <p:sp>
        <p:nvSpPr>
          <p:cNvPr id="3" name="Title 2"/>
          <p:cNvSpPr>
            <a:spLocks noGrp="1"/>
          </p:cNvSpPr>
          <p:nvPr>
            <p:ph type="title"/>
          </p:nvPr>
        </p:nvSpPr>
        <p:spPr/>
        <p:txBody>
          <a:bodyPr/>
          <a:lstStyle/>
          <a:p>
            <a:r>
              <a:rPr lang="en-US" dirty="0"/>
              <a:t>Resources…</a:t>
            </a:r>
          </a:p>
        </p:txBody>
      </p:sp>
      <p:sp>
        <p:nvSpPr>
          <p:cNvPr id="6" name="Cloud Callout 4">
            <a:extLst>
              <a:ext uri="{FF2B5EF4-FFF2-40B4-BE49-F238E27FC236}">
                <a16:creationId xmlns:a16="http://schemas.microsoft.com/office/drawing/2014/main" id="{E0D9B485-6C25-4308-8506-57913C9DD26A}"/>
              </a:ext>
            </a:extLst>
          </p:cNvPr>
          <p:cNvSpPr/>
          <p:nvPr/>
        </p:nvSpPr>
        <p:spPr bwMode="auto">
          <a:xfrm>
            <a:off x="1722437" y="3954462"/>
            <a:ext cx="9220200" cy="2667000"/>
          </a:xfrm>
          <a:prstGeom prst="cloudCallout">
            <a:avLst>
              <a:gd name="adj1" fmla="val -12622"/>
              <a:gd name="adj2" fmla="val -88941"/>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slideshare.net http://speakerscore.com/3VZB</a:t>
            </a:r>
          </a:p>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http://aka.ms/bobwardms</a:t>
            </a:r>
          </a:p>
        </p:txBody>
      </p:sp>
    </p:spTree>
    <p:extLst>
      <p:ext uri="{BB962C8B-B14F-4D97-AF65-F5344CB8AC3E}">
        <p14:creationId xmlns:p14="http://schemas.microsoft.com/office/powerpoint/2010/main" val="40282452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Bonus Material</a:t>
            </a:r>
          </a:p>
        </p:txBody>
      </p:sp>
      <p:grpSp>
        <p:nvGrpSpPr>
          <p:cNvPr id="5" name="Group 4"/>
          <p:cNvGrpSpPr/>
          <p:nvPr/>
        </p:nvGrpSpPr>
        <p:grpSpPr>
          <a:xfrm>
            <a:off x="6980237" y="449262"/>
            <a:ext cx="4577281" cy="5486400"/>
            <a:chOff x="3462023" y="1218074"/>
            <a:chExt cx="1835785" cy="2370514"/>
          </a:xfrm>
        </p:grpSpPr>
        <p:sp>
          <p:nvSpPr>
            <p:cNvPr id="6" name="Rectangle 8"/>
            <p:cNvSpPr>
              <a:spLocks noChangeArrowheads="1"/>
            </p:cNvSpPr>
            <p:nvPr/>
          </p:nvSpPr>
          <p:spPr bwMode="auto">
            <a:xfrm>
              <a:off x="3462023" y="1218074"/>
              <a:ext cx="1835785"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2"/>
            <p:cNvSpPr>
              <a:spLocks noEditPoints="1"/>
            </p:cNvSpPr>
            <p:nvPr/>
          </p:nvSpPr>
          <p:spPr bwMode="auto">
            <a:xfrm>
              <a:off x="3908197" y="1502468"/>
              <a:ext cx="822528" cy="819122"/>
            </a:xfrm>
            <a:custGeom>
              <a:avLst/>
              <a:gdLst>
                <a:gd name="T0" fmla="*/ 129 w 258"/>
                <a:gd name="T1" fmla="*/ 220 h 258"/>
                <a:gd name="T2" fmla="*/ 37 w 258"/>
                <a:gd name="T3" fmla="*/ 129 h 258"/>
                <a:gd name="T4" fmla="*/ 129 w 258"/>
                <a:gd name="T5" fmla="*/ 37 h 258"/>
                <a:gd name="T6" fmla="*/ 220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8" y="220"/>
                    <a:pt x="37" y="179"/>
                    <a:pt x="37" y="129"/>
                  </a:cubicBezTo>
                  <a:cubicBezTo>
                    <a:pt x="37" y="78"/>
                    <a:pt x="78" y="37"/>
                    <a:pt x="129" y="37"/>
                  </a:cubicBezTo>
                  <a:cubicBezTo>
                    <a:pt x="179" y="37"/>
                    <a:pt x="220" y="78"/>
                    <a:pt x="220" y="129"/>
                  </a:cubicBezTo>
                  <a:cubicBezTo>
                    <a:pt x="220" y="179"/>
                    <a:pt x="179" y="220"/>
                    <a:pt x="129" y="220"/>
                  </a:cubicBezTo>
                  <a:moveTo>
                    <a:pt x="129" y="0"/>
                  </a:moveTo>
                  <a:cubicBezTo>
                    <a:pt x="57" y="0"/>
                    <a:pt x="0" y="58"/>
                    <a:pt x="0" y="129"/>
                  </a:cubicBezTo>
                  <a:cubicBezTo>
                    <a:pt x="0" y="200"/>
                    <a:pt x="57" y="258"/>
                    <a:pt x="129" y="258"/>
                  </a:cubicBezTo>
                  <a:cubicBezTo>
                    <a:pt x="200" y="258"/>
                    <a:pt x="258" y="200"/>
                    <a:pt x="258" y="129"/>
                  </a:cubicBezTo>
                  <a:cubicBezTo>
                    <a:pt x="258" y="58"/>
                    <a:pt x="200" y="0"/>
                    <a:pt x="129" y="0"/>
                  </a:cubicBezTo>
                </a:path>
              </a:pathLst>
            </a:custGeom>
            <a:solidFill>
              <a:srgbClr val="5484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Oval 23"/>
            <p:cNvSpPr>
              <a:spLocks noChangeArrowheads="1"/>
            </p:cNvSpPr>
            <p:nvPr/>
          </p:nvSpPr>
          <p:spPr bwMode="auto">
            <a:xfrm>
              <a:off x="4025700" y="1619971"/>
              <a:ext cx="584114" cy="580708"/>
            </a:xfrm>
            <a:prstGeom prst="ellipse">
              <a:avLst/>
            </a:prstGeom>
            <a:solidFill>
              <a:srgbClr val="C5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4"/>
            <p:cNvSpPr>
              <a:spLocks/>
            </p:cNvSpPr>
            <p:nvPr/>
          </p:nvSpPr>
          <p:spPr bwMode="auto">
            <a:xfrm>
              <a:off x="4134689" y="1725555"/>
              <a:ext cx="366136" cy="463204"/>
            </a:xfrm>
            <a:custGeom>
              <a:avLst/>
              <a:gdLst>
                <a:gd name="T0" fmla="*/ 115 w 115"/>
                <a:gd name="T1" fmla="*/ 58 h 146"/>
                <a:gd name="T2" fmla="*/ 58 w 115"/>
                <a:gd name="T3" fmla="*/ 0 h 146"/>
                <a:gd name="T4" fmla="*/ 0 w 115"/>
                <a:gd name="T5" fmla="*/ 58 h 146"/>
                <a:gd name="T6" fmla="*/ 17 w 115"/>
                <a:gd name="T7" fmla="*/ 99 h 146"/>
                <a:gd name="T8" fmla="*/ 35 w 115"/>
                <a:gd name="T9" fmla="*/ 136 h 146"/>
                <a:gd name="T10" fmla="*/ 56 w 115"/>
                <a:gd name="T11" fmla="*/ 145 h 146"/>
                <a:gd name="T12" fmla="*/ 57 w 115"/>
                <a:gd name="T13" fmla="*/ 146 h 146"/>
                <a:gd name="T14" fmla="*/ 58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90" y="0"/>
                    <a:pt x="58" y="0"/>
                  </a:cubicBezTo>
                  <a:cubicBezTo>
                    <a:pt x="26" y="0"/>
                    <a:pt x="0" y="26"/>
                    <a:pt x="0" y="58"/>
                  </a:cubicBezTo>
                  <a:cubicBezTo>
                    <a:pt x="0" y="74"/>
                    <a:pt x="6" y="88"/>
                    <a:pt x="17" y="99"/>
                  </a:cubicBezTo>
                  <a:cubicBezTo>
                    <a:pt x="35" y="117"/>
                    <a:pt x="35" y="136"/>
                    <a:pt x="35" y="136"/>
                  </a:cubicBezTo>
                  <a:cubicBezTo>
                    <a:pt x="56" y="145"/>
                    <a:pt x="56" y="145"/>
                    <a:pt x="56" y="145"/>
                  </a:cubicBezTo>
                  <a:cubicBezTo>
                    <a:pt x="57" y="146"/>
                    <a:pt x="57" y="146"/>
                    <a:pt x="57" y="146"/>
                  </a:cubicBezTo>
                  <a:cubicBezTo>
                    <a:pt x="58" y="146"/>
                    <a:pt x="58" y="146"/>
                    <a:pt x="58" y="146"/>
                  </a:cubicBezTo>
                  <a:cubicBezTo>
                    <a:pt x="58" y="146"/>
                    <a:pt x="58" y="146"/>
                    <a:pt x="58" y="146"/>
                  </a:cubicBezTo>
                  <a:cubicBezTo>
                    <a:pt x="59" y="145"/>
                    <a:pt x="59" y="145"/>
                    <a:pt x="59" y="145"/>
                  </a:cubicBezTo>
                  <a:cubicBezTo>
                    <a:pt x="80" y="136"/>
                    <a:pt x="80" y="136"/>
                    <a:pt x="80" y="136"/>
                  </a:cubicBezTo>
                  <a:cubicBezTo>
                    <a:pt x="80" y="136"/>
                    <a:pt x="81"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25"/>
            <p:cNvSpPr>
              <a:spLocks noChangeArrowheads="1"/>
            </p:cNvSpPr>
            <p:nvPr/>
          </p:nvSpPr>
          <p:spPr bwMode="auto">
            <a:xfrm>
              <a:off x="4315202" y="2178541"/>
              <a:ext cx="3406" cy="1314682"/>
            </a:xfrm>
            <a:prstGeom prst="rect">
              <a:avLst/>
            </a:prstGeom>
            <a:solidFill>
              <a:srgbClr val="9C28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6"/>
            <p:cNvSpPr>
              <a:spLocks/>
            </p:cNvSpPr>
            <p:nvPr/>
          </p:nvSpPr>
          <p:spPr bwMode="auto">
            <a:xfrm>
              <a:off x="4281143" y="1810702"/>
              <a:ext cx="183919" cy="187325"/>
            </a:xfrm>
            <a:custGeom>
              <a:avLst/>
              <a:gdLst>
                <a:gd name="T0" fmla="*/ 7 w 58"/>
                <a:gd name="T1" fmla="*/ 0 h 59"/>
                <a:gd name="T2" fmla="*/ 51 w 58"/>
                <a:gd name="T3" fmla="*/ 0 h 59"/>
                <a:gd name="T4" fmla="*/ 58 w 58"/>
                <a:gd name="T5" fmla="*/ 8 h 59"/>
                <a:gd name="T6" fmla="*/ 58 w 58"/>
                <a:gd name="T7" fmla="*/ 38 h 59"/>
                <a:gd name="T8" fmla="*/ 51 w 58"/>
                <a:gd name="T9" fmla="*/ 45 h 59"/>
                <a:gd name="T10" fmla="*/ 42 w 58"/>
                <a:gd name="T11" fmla="*/ 45 h 59"/>
                <a:gd name="T12" fmla="*/ 42 w 58"/>
                <a:gd name="T13" fmla="*/ 59 h 59"/>
                <a:gd name="T14" fmla="*/ 30 w 58"/>
                <a:gd name="T15" fmla="*/ 45 h 59"/>
                <a:gd name="T16" fmla="*/ 7 w 58"/>
                <a:gd name="T17" fmla="*/ 45 h 59"/>
                <a:gd name="T18" fmla="*/ 0 w 58"/>
                <a:gd name="T19" fmla="*/ 38 h 59"/>
                <a:gd name="T20" fmla="*/ 0 w 58"/>
                <a:gd name="T21" fmla="*/ 8 h 59"/>
                <a:gd name="T22" fmla="*/ 7 w 58"/>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9">
                  <a:moveTo>
                    <a:pt x="7" y="0"/>
                  </a:moveTo>
                  <a:cubicBezTo>
                    <a:pt x="51" y="0"/>
                    <a:pt x="51" y="0"/>
                    <a:pt x="51" y="0"/>
                  </a:cubicBezTo>
                  <a:cubicBezTo>
                    <a:pt x="56" y="0"/>
                    <a:pt x="58" y="4"/>
                    <a:pt x="58" y="8"/>
                  </a:cubicBezTo>
                  <a:cubicBezTo>
                    <a:pt x="58" y="38"/>
                    <a:pt x="58" y="38"/>
                    <a:pt x="58" y="38"/>
                  </a:cubicBezTo>
                  <a:cubicBezTo>
                    <a:pt x="58" y="42"/>
                    <a:pt x="56" y="45"/>
                    <a:pt x="51" y="45"/>
                  </a:cubicBezTo>
                  <a:cubicBezTo>
                    <a:pt x="42" y="45"/>
                    <a:pt x="42" y="45"/>
                    <a:pt x="42" y="45"/>
                  </a:cubicBezTo>
                  <a:cubicBezTo>
                    <a:pt x="42" y="59"/>
                    <a:pt x="42" y="59"/>
                    <a:pt x="42" y="59"/>
                  </a:cubicBezTo>
                  <a:cubicBezTo>
                    <a:pt x="30" y="45"/>
                    <a:pt x="30" y="45"/>
                    <a:pt x="30" y="45"/>
                  </a:cubicBezTo>
                  <a:cubicBezTo>
                    <a:pt x="7" y="45"/>
                    <a:pt x="7" y="45"/>
                    <a:pt x="7" y="45"/>
                  </a:cubicBezTo>
                  <a:cubicBezTo>
                    <a:pt x="3" y="45"/>
                    <a:pt x="0" y="42"/>
                    <a:pt x="0" y="38"/>
                  </a:cubicBezTo>
                  <a:cubicBezTo>
                    <a:pt x="0" y="8"/>
                    <a:pt x="0" y="8"/>
                    <a:pt x="0" y="8"/>
                  </a:cubicBezTo>
                  <a:cubicBezTo>
                    <a:pt x="0" y="4"/>
                    <a:pt x="3" y="0"/>
                    <a:pt x="7" y="0"/>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7"/>
            <p:cNvSpPr>
              <a:spLocks/>
            </p:cNvSpPr>
            <p:nvPr/>
          </p:nvSpPr>
          <p:spPr bwMode="auto">
            <a:xfrm>
              <a:off x="4165342" y="1895850"/>
              <a:ext cx="134534" cy="127722"/>
            </a:xfrm>
            <a:custGeom>
              <a:avLst/>
              <a:gdLst>
                <a:gd name="T0" fmla="*/ 6 w 42"/>
                <a:gd name="T1" fmla="*/ 0 h 40"/>
                <a:gd name="T2" fmla="*/ 34 w 42"/>
                <a:gd name="T3" fmla="*/ 0 h 40"/>
                <a:gd name="T4" fmla="*/ 34 w 42"/>
                <a:gd name="T5" fmla="*/ 12 h 40"/>
                <a:gd name="T6" fmla="*/ 41 w 42"/>
                <a:gd name="T7" fmla="*/ 19 h 40"/>
                <a:gd name="T8" fmla="*/ 42 w 42"/>
                <a:gd name="T9" fmla="*/ 19 h 40"/>
                <a:gd name="T10" fmla="*/ 42 w 42"/>
                <a:gd name="T11" fmla="*/ 26 h 40"/>
                <a:gd name="T12" fmla="*/ 37 w 42"/>
                <a:gd name="T13" fmla="*/ 31 h 40"/>
                <a:gd name="T14" fmla="*/ 21 w 42"/>
                <a:gd name="T15" fmla="*/ 31 h 40"/>
                <a:gd name="T16" fmla="*/ 11 w 42"/>
                <a:gd name="T17" fmla="*/ 40 h 40"/>
                <a:gd name="T18" fmla="*/ 11 w 42"/>
                <a:gd name="T19" fmla="*/ 31 h 40"/>
                <a:gd name="T20" fmla="*/ 6 w 42"/>
                <a:gd name="T21" fmla="*/ 31 h 40"/>
                <a:gd name="T22" fmla="*/ 0 w 42"/>
                <a:gd name="T23" fmla="*/ 26 h 40"/>
                <a:gd name="T24" fmla="*/ 0 w 42"/>
                <a:gd name="T25" fmla="*/ 5 h 40"/>
                <a:gd name="T26" fmla="*/ 6 w 42"/>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6" y="0"/>
                  </a:moveTo>
                  <a:cubicBezTo>
                    <a:pt x="34" y="0"/>
                    <a:pt x="34" y="0"/>
                    <a:pt x="34" y="0"/>
                  </a:cubicBezTo>
                  <a:cubicBezTo>
                    <a:pt x="34" y="12"/>
                    <a:pt x="34" y="12"/>
                    <a:pt x="34" y="12"/>
                  </a:cubicBezTo>
                  <a:cubicBezTo>
                    <a:pt x="34" y="15"/>
                    <a:pt x="37" y="19"/>
                    <a:pt x="41" y="19"/>
                  </a:cubicBezTo>
                  <a:cubicBezTo>
                    <a:pt x="42" y="19"/>
                    <a:pt x="42" y="19"/>
                    <a:pt x="42" y="19"/>
                  </a:cubicBezTo>
                  <a:cubicBezTo>
                    <a:pt x="42" y="26"/>
                    <a:pt x="42" y="26"/>
                    <a:pt x="42" y="26"/>
                  </a:cubicBezTo>
                  <a:cubicBezTo>
                    <a:pt x="42" y="29"/>
                    <a:pt x="40" y="31"/>
                    <a:pt x="37" y="31"/>
                  </a:cubicBezTo>
                  <a:cubicBezTo>
                    <a:pt x="21" y="31"/>
                    <a:pt x="21" y="31"/>
                    <a:pt x="21" y="31"/>
                  </a:cubicBezTo>
                  <a:cubicBezTo>
                    <a:pt x="11" y="40"/>
                    <a:pt x="11" y="40"/>
                    <a:pt x="11" y="40"/>
                  </a:cubicBezTo>
                  <a:cubicBezTo>
                    <a:pt x="11" y="31"/>
                    <a:pt x="11" y="31"/>
                    <a:pt x="11" y="31"/>
                  </a:cubicBezTo>
                  <a:cubicBezTo>
                    <a:pt x="6" y="31"/>
                    <a:pt x="6" y="31"/>
                    <a:pt x="6" y="31"/>
                  </a:cubicBezTo>
                  <a:cubicBezTo>
                    <a:pt x="3" y="31"/>
                    <a:pt x="0" y="29"/>
                    <a:pt x="0" y="26"/>
                  </a:cubicBezTo>
                  <a:cubicBezTo>
                    <a:pt x="0" y="5"/>
                    <a:pt x="0" y="5"/>
                    <a:pt x="0" y="5"/>
                  </a:cubicBezTo>
                  <a:cubicBezTo>
                    <a:pt x="0" y="2"/>
                    <a:pt x="3" y="0"/>
                    <a:pt x="6" y="0"/>
                  </a:cubicBezTo>
                  <a:close/>
                </a:path>
              </a:pathLst>
            </a:custGeom>
            <a:solidFill>
              <a:srgbClr val="910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8"/>
            <p:cNvSpPr>
              <a:spLocks/>
            </p:cNvSpPr>
            <p:nvPr/>
          </p:nvSpPr>
          <p:spPr bwMode="auto">
            <a:xfrm>
              <a:off x="4165342" y="2956792"/>
              <a:ext cx="408709" cy="478531"/>
            </a:xfrm>
            <a:custGeom>
              <a:avLst/>
              <a:gdLst>
                <a:gd name="T0" fmla="*/ 3 w 128"/>
                <a:gd name="T1" fmla="*/ 45 h 151"/>
                <a:gd name="T2" fmla="*/ 3 w 128"/>
                <a:gd name="T3" fmla="*/ 54 h 151"/>
                <a:gd name="T4" fmla="*/ 18 w 128"/>
                <a:gd name="T5" fmla="*/ 71 h 151"/>
                <a:gd name="T6" fmla="*/ 11 w 128"/>
                <a:gd name="T7" fmla="*/ 64 h 151"/>
                <a:gd name="T8" fmla="*/ 3 w 128"/>
                <a:gd name="T9" fmla="*/ 66 h 151"/>
                <a:gd name="T10" fmla="*/ 5 w 128"/>
                <a:gd name="T11" fmla="*/ 75 h 151"/>
                <a:gd name="T12" fmla="*/ 19 w 128"/>
                <a:gd name="T13" fmla="*/ 86 h 151"/>
                <a:gd name="T14" fmla="*/ 73 w 128"/>
                <a:gd name="T15" fmla="*/ 115 h 151"/>
                <a:gd name="T16" fmla="*/ 90 w 128"/>
                <a:gd name="T17" fmla="*/ 151 h 151"/>
                <a:gd name="T18" fmla="*/ 128 w 128"/>
                <a:gd name="T19" fmla="*/ 127 h 151"/>
                <a:gd name="T20" fmla="*/ 116 w 128"/>
                <a:gd name="T21" fmla="*/ 95 h 151"/>
                <a:gd name="T22" fmla="*/ 98 w 128"/>
                <a:gd name="T23" fmla="*/ 40 h 151"/>
                <a:gd name="T24" fmla="*/ 95 w 128"/>
                <a:gd name="T25" fmla="*/ 32 h 151"/>
                <a:gd name="T26" fmla="*/ 90 w 128"/>
                <a:gd name="T27" fmla="*/ 27 h 151"/>
                <a:gd name="T28" fmla="*/ 55 w 128"/>
                <a:gd name="T29" fmla="*/ 5 h 151"/>
                <a:gd name="T30" fmla="*/ 52 w 128"/>
                <a:gd name="T31" fmla="*/ 6 h 151"/>
                <a:gd name="T32" fmla="*/ 56 w 128"/>
                <a:gd name="T33" fmla="*/ 23 h 151"/>
                <a:gd name="T34" fmla="*/ 67 w 128"/>
                <a:gd name="T35" fmla="*/ 26 h 151"/>
                <a:gd name="T36" fmla="*/ 73 w 128"/>
                <a:gd name="T37" fmla="*/ 54 h 151"/>
                <a:gd name="T38" fmla="*/ 46 w 128"/>
                <a:gd name="T39" fmla="*/ 45 h 151"/>
                <a:gd name="T40" fmla="*/ 34 w 128"/>
                <a:gd name="T41" fmla="*/ 25 h 151"/>
                <a:gd name="T42" fmla="*/ 39 w 128"/>
                <a:gd name="T43" fmla="*/ 18 h 151"/>
                <a:gd name="T44" fmla="*/ 45 w 128"/>
                <a:gd name="T45" fmla="*/ 3 h 151"/>
                <a:gd name="T46" fmla="*/ 41 w 128"/>
                <a:gd name="T47" fmla="*/ 1 h 151"/>
                <a:gd name="T48" fmla="*/ 23 w 128"/>
                <a:gd name="T49" fmla="*/ 13 h 151"/>
                <a:gd name="T50" fmla="*/ 20 w 128"/>
                <a:gd name="T51" fmla="*/ 27 h 151"/>
                <a:gd name="T52" fmla="*/ 34 w 128"/>
                <a:gd name="T53" fmla="*/ 54 h 151"/>
                <a:gd name="T54" fmla="*/ 20 w 128"/>
                <a:gd name="T55" fmla="*/ 32 h 151"/>
                <a:gd name="T56" fmla="*/ 10 w 128"/>
                <a:gd name="T57" fmla="*/ 31 h 151"/>
                <a:gd name="T58" fmla="*/ 10 w 128"/>
                <a:gd name="T59" fmla="*/ 31 h 151"/>
                <a:gd name="T60" fmla="*/ 9 w 128"/>
                <a:gd name="T61" fmla="*/ 39 h 151"/>
                <a:gd name="T62" fmla="*/ 26 w 128"/>
                <a:gd name="T63" fmla="*/ 62 h 151"/>
                <a:gd name="T64" fmla="*/ 12 w 128"/>
                <a:gd name="T65" fmla="*/ 45 h 151"/>
                <a:gd name="T66" fmla="*/ 3 w 128"/>
                <a:gd name="T67" fmla="*/ 4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151">
                  <a:moveTo>
                    <a:pt x="3" y="45"/>
                  </a:moveTo>
                  <a:cubicBezTo>
                    <a:pt x="0" y="48"/>
                    <a:pt x="0" y="52"/>
                    <a:pt x="3" y="54"/>
                  </a:cubicBezTo>
                  <a:cubicBezTo>
                    <a:pt x="18" y="71"/>
                    <a:pt x="18" y="71"/>
                    <a:pt x="18" y="71"/>
                  </a:cubicBezTo>
                  <a:cubicBezTo>
                    <a:pt x="11" y="64"/>
                    <a:pt x="11" y="64"/>
                    <a:pt x="11" y="64"/>
                  </a:cubicBezTo>
                  <a:cubicBezTo>
                    <a:pt x="8" y="63"/>
                    <a:pt x="5" y="63"/>
                    <a:pt x="3" y="66"/>
                  </a:cubicBezTo>
                  <a:cubicBezTo>
                    <a:pt x="0" y="69"/>
                    <a:pt x="1" y="73"/>
                    <a:pt x="5" y="75"/>
                  </a:cubicBezTo>
                  <a:cubicBezTo>
                    <a:pt x="19" y="86"/>
                    <a:pt x="19" y="86"/>
                    <a:pt x="19" y="86"/>
                  </a:cubicBezTo>
                  <a:cubicBezTo>
                    <a:pt x="38" y="100"/>
                    <a:pt x="65" y="100"/>
                    <a:pt x="73" y="115"/>
                  </a:cubicBezTo>
                  <a:cubicBezTo>
                    <a:pt x="90" y="151"/>
                    <a:pt x="90" y="151"/>
                    <a:pt x="90" y="151"/>
                  </a:cubicBezTo>
                  <a:cubicBezTo>
                    <a:pt x="128" y="127"/>
                    <a:pt x="128" y="127"/>
                    <a:pt x="128" y="127"/>
                  </a:cubicBezTo>
                  <a:cubicBezTo>
                    <a:pt x="121" y="108"/>
                    <a:pt x="117" y="99"/>
                    <a:pt x="116" y="95"/>
                  </a:cubicBezTo>
                  <a:cubicBezTo>
                    <a:pt x="101" y="43"/>
                    <a:pt x="98" y="40"/>
                    <a:pt x="98" y="40"/>
                  </a:cubicBezTo>
                  <a:cubicBezTo>
                    <a:pt x="95" y="32"/>
                    <a:pt x="95" y="32"/>
                    <a:pt x="95" y="32"/>
                  </a:cubicBezTo>
                  <a:cubicBezTo>
                    <a:pt x="94" y="30"/>
                    <a:pt x="92" y="28"/>
                    <a:pt x="90" y="27"/>
                  </a:cubicBezTo>
                  <a:cubicBezTo>
                    <a:pt x="55" y="5"/>
                    <a:pt x="55" y="5"/>
                    <a:pt x="55" y="5"/>
                  </a:cubicBezTo>
                  <a:cubicBezTo>
                    <a:pt x="54" y="4"/>
                    <a:pt x="52" y="4"/>
                    <a:pt x="52" y="6"/>
                  </a:cubicBezTo>
                  <a:cubicBezTo>
                    <a:pt x="49" y="12"/>
                    <a:pt x="51" y="19"/>
                    <a:pt x="56" y="23"/>
                  </a:cubicBezTo>
                  <a:cubicBezTo>
                    <a:pt x="62" y="28"/>
                    <a:pt x="67" y="26"/>
                    <a:pt x="67" y="26"/>
                  </a:cubicBezTo>
                  <a:cubicBezTo>
                    <a:pt x="75" y="32"/>
                    <a:pt x="80" y="49"/>
                    <a:pt x="73" y="54"/>
                  </a:cubicBezTo>
                  <a:cubicBezTo>
                    <a:pt x="58" y="64"/>
                    <a:pt x="46" y="45"/>
                    <a:pt x="46" y="45"/>
                  </a:cubicBezTo>
                  <a:cubicBezTo>
                    <a:pt x="34" y="25"/>
                    <a:pt x="34" y="25"/>
                    <a:pt x="34" y="25"/>
                  </a:cubicBezTo>
                  <a:cubicBezTo>
                    <a:pt x="34" y="22"/>
                    <a:pt x="39" y="18"/>
                    <a:pt x="39" y="18"/>
                  </a:cubicBezTo>
                  <a:cubicBezTo>
                    <a:pt x="44" y="15"/>
                    <a:pt x="46" y="8"/>
                    <a:pt x="45" y="3"/>
                  </a:cubicBezTo>
                  <a:cubicBezTo>
                    <a:pt x="45" y="1"/>
                    <a:pt x="43" y="0"/>
                    <a:pt x="41" y="1"/>
                  </a:cubicBezTo>
                  <a:cubicBezTo>
                    <a:pt x="23" y="13"/>
                    <a:pt x="23" y="13"/>
                    <a:pt x="23" y="13"/>
                  </a:cubicBezTo>
                  <a:cubicBezTo>
                    <a:pt x="19" y="16"/>
                    <a:pt x="17" y="22"/>
                    <a:pt x="20" y="27"/>
                  </a:cubicBezTo>
                  <a:cubicBezTo>
                    <a:pt x="34" y="54"/>
                    <a:pt x="34" y="54"/>
                    <a:pt x="34" y="54"/>
                  </a:cubicBezTo>
                  <a:cubicBezTo>
                    <a:pt x="20" y="32"/>
                    <a:pt x="20" y="32"/>
                    <a:pt x="20" y="32"/>
                  </a:cubicBezTo>
                  <a:cubicBezTo>
                    <a:pt x="18" y="29"/>
                    <a:pt x="13" y="28"/>
                    <a:pt x="10" y="31"/>
                  </a:cubicBezTo>
                  <a:cubicBezTo>
                    <a:pt x="10" y="31"/>
                    <a:pt x="10" y="31"/>
                    <a:pt x="10" y="31"/>
                  </a:cubicBezTo>
                  <a:cubicBezTo>
                    <a:pt x="8" y="33"/>
                    <a:pt x="7" y="37"/>
                    <a:pt x="9" y="39"/>
                  </a:cubicBezTo>
                  <a:cubicBezTo>
                    <a:pt x="26" y="62"/>
                    <a:pt x="26" y="62"/>
                    <a:pt x="26" y="62"/>
                  </a:cubicBezTo>
                  <a:cubicBezTo>
                    <a:pt x="12" y="45"/>
                    <a:pt x="12" y="45"/>
                    <a:pt x="12" y="45"/>
                  </a:cubicBezTo>
                  <a:cubicBezTo>
                    <a:pt x="10" y="43"/>
                    <a:pt x="5" y="43"/>
                    <a:pt x="3" y="45"/>
                  </a:cubicBezTo>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9"/>
            <p:cNvSpPr>
              <a:spLocks/>
            </p:cNvSpPr>
            <p:nvPr/>
          </p:nvSpPr>
          <p:spPr bwMode="auto">
            <a:xfrm>
              <a:off x="4442925" y="3350174"/>
              <a:ext cx="255443" cy="228196"/>
            </a:xfrm>
            <a:custGeom>
              <a:avLst/>
              <a:gdLst>
                <a:gd name="T0" fmla="*/ 21 w 150"/>
                <a:gd name="T1" fmla="*/ 134 h 134"/>
                <a:gd name="T2" fmla="*/ 150 w 150"/>
                <a:gd name="T3" fmla="*/ 134 h 134"/>
                <a:gd name="T4" fmla="*/ 88 w 150"/>
                <a:gd name="T5" fmla="*/ 0 h 134"/>
                <a:gd name="T6" fmla="*/ 0 w 150"/>
                <a:gd name="T7" fmla="*/ 54 h 134"/>
                <a:gd name="T8" fmla="*/ 21 w 150"/>
                <a:gd name="T9" fmla="*/ 134 h 134"/>
              </a:gdLst>
              <a:ahLst/>
              <a:cxnLst>
                <a:cxn ang="0">
                  <a:pos x="T0" y="T1"/>
                </a:cxn>
                <a:cxn ang="0">
                  <a:pos x="T2" y="T3"/>
                </a:cxn>
                <a:cxn ang="0">
                  <a:pos x="T4" y="T5"/>
                </a:cxn>
                <a:cxn ang="0">
                  <a:pos x="T6" y="T7"/>
                </a:cxn>
                <a:cxn ang="0">
                  <a:pos x="T8" y="T9"/>
                </a:cxn>
              </a:cxnLst>
              <a:rect l="0" t="0" r="r" b="b"/>
              <a:pathLst>
                <a:path w="150" h="134">
                  <a:moveTo>
                    <a:pt x="21" y="134"/>
                  </a:moveTo>
                  <a:lnTo>
                    <a:pt x="150" y="134"/>
                  </a:lnTo>
                  <a:lnTo>
                    <a:pt x="88" y="0"/>
                  </a:lnTo>
                  <a:lnTo>
                    <a:pt x="0" y="54"/>
                  </a:lnTo>
                  <a:lnTo>
                    <a:pt x="21" y="134"/>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0"/>
            <p:cNvSpPr>
              <a:spLocks/>
            </p:cNvSpPr>
            <p:nvPr/>
          </p:nvSpPr>
          <p:spPr bwMode="auto">
            <a:xfrm>
              <a:off x="4260708" y="2953386"/>
              <a:ext cx="45980" cy="34059"/>
            </a:xfrm>
            <a:custGeom>
              <a:avLst/>
              <a:gdLst>
                <a:gd name="T0" fmla="*/ 13 w 14"/>
                <a:gd name="T1" fmla="*/ 3 h 11"/>
                <a:gd name="T2" fmla="*/ 5 w 14"/>
                <a:gd name="T3" fmla="*/ 10 h 11"/>
                <a:gd name="T4" fmla="*/ 0 w 14"/>
                <a:gd name="T5" fmla="*/ 9 h 11"/>
                <a:gd name="T6" fmla="*/ 13 w 14"/>
                <a:gd name="T7" fmla="*/ 0 h 11"/>
                <a:gd name="T8" fmla="*/ 13 w 14"/>
                <a:gd name="T9" fmla="*/ 3 h 11"/>
              </a:gdLst>
              <a:ahLst/>
              <a:cxnLst>
                <a:cxn ang="0">
                  <a:pos x="T0" y="T1"/>
                </a:cxn>
                <a:cxn ang="0">
                  <a:pos x="T2" y="T3"/>
                </a:cxn>
                <a:cxn ang="0">
                  <a:pos x="T4" y="T5"/>
                </a:cxn>
                <a:cxn ang="0">
                  <a:pos x="T6" y="T7"/>
                </a:cxn>
                <a:cxn ang="0">
                  <a:pos x="T8" y="T9"/>
                </a:cxn>
              </a:cxnLst>
              <a:rect l="0" t="0" r="r" b="b"/>
              <a:pathLst>
                <a:path w="14" h="11">
                  <a:moveTo>
                    <a:pt x="13" y="3"/>
                  </a:moveTo>
                  <a:cubicBezTo>
                    <a:pt x="5" y="10"/>
                    <a:pt x="5" y="10"/>
                    <a:pt x="5" y="10"/>
                  </a:cubicBezTo>
                  <a:cubicBezTo>
                    <a:pt x="3" y="11"/>
                    <a:pt x="1" y="10"/>
                    <a:pt x="0" y="9"/>
                  </a:cubicBezTo>
                  <a:cubicBezTo>
                    <a:pt x="13" y="0"/>
                    <a:pt x="13" y="0"/>
                    <a:pt x="13" y="0"/>
                  </a:cubicBezTo>
                  <a:cubicBezTo>
                    <a:pt x="13" y="1"/>
                    <a:pt x="14" y="2"/>
                    <a:pt x="13" y="3"/>
                  </a:cubicBezTo>
                  <a:close/>
                </a:path>
              </a:pathLst>
            </a:custGeom>
            <a:solidFill>
              <a:srgbClr val="D9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
            <p:cNvSpPr>
              <a:spLocks/>
            </p:cNvSpPr>
            <p:nvPr/>
          </p:nvSpPr>
          <p:spPr bwMode="auto">
            <a:xfrm>
              <a:off x="4332232" y="2965306"/>
              <a:ext cx="47683" cy="39169"/>
            </a:xfrm>
            <a:custGeom>
              <a:avLst/>
              <a:gdLst>
                <a:gd name="T0" fmla="*/ 1 w 15"/>
                <a:gd name="T1" fmla="*/ 3 h 12"/>
                <a:gd name="T2" fmla="*/ 9 w 15"/>
                <a:gd name="T3" fmla="*/ 10 h 12"/>
                <a:gd name="T4" fmla="*/ 15 w 15"/>
                <a:gd name="T5" fmla="*/ 9 h 12"/>
                <a:gd name="T6" fmla="*/ 1 w 15"/>
                <a:gd name="T7" fmla="*/ 0 h 12"/>
                <a:gd name="T8" fmla="*/ 1 w 15"/>
                <a:gd name="T9" fmla="*/ 3 h 12"/>
              </a:gdLst>
              <a:ahLst/>
              <a:cxnLst>
                <a:cxn ang="0">
                  <a:pos x="T0" y="T1"/>
                </a:cxn>
                <a:cxn ang="0">
                  <a:pos x="T2" y="T3"/>
                </a:cxn>
                <a:cxn ang="0">
                  <a:pos x="T4" y="T5"/>
                </a:cxn>
                <a:cxn ang="0">
                  <a:pos x="T6" y="T7"/>
                </a:cxn>
                <a:cxn ang="0">
                  <a:pos x="T8" y="T9"/>
                </a:cxn>
              </a:cxnLst>
              <a:rect l="0" t="0" r="r" b="b"/>
              <a:pathLst>
                <a:path w="15" h="12">
                  <a:moveTo>
                    <a:pt x="1" y="3"/>
                  </a:moveTo>
                  <a:cubicBezTo>
                    <a:pt x="9" y="10"/>
                    <a:pt x="9" y="10"/>
                    <a:pt x="9" y="10"/>
                  </a:cubicBezTo>
                  <a:cubicBezTo>
                    <a:pt x="11" y="12"/>
                    <a:pt x="14" y="10"/>
                    <a:pt x="15" y="9"/>
                  </a:cubicBezTo>
                  <a:cubicBezTo>
                    <a:pt x="1" y="0"/>
                    <a:pt x="1" y="0"/>
                    <a:pt x="1" y="0"/>
                  </a:cubicBezTo>
                  <a:cubicBezTo>
                    <a:pt x="0" y="1"/>
                    <a:pt x="0" y="2"/>
                    <a:pt x="1" y="3"/>
                  </a:cubicBezTo>
                  <a:close/>
                </a:path>
              </a:pathLst>
            </a:custGeom>
            <a:solidFill>
              <a:srgbClr val="D9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2"/>
            <p:cNvSpPr>
              <a:spLocks/>
            </p:cNvSpPr>
            <p:nvPr/>
          </p:nvSpPr>
          <p:spPr bwMode="auto">
            <a:xfrm>
              <a:off x="4410568" y="3276948"/>
              <a:ext cx="149860" cy="110693"/>
            </a:xfrm>
            <a:custGeom>
              <a:avLst/>
              <a:gdLst>
                <a:gd name="T0" fmla="*/ 88 w 88"/>
                <a:gd name="T1" fmla="*/ 24 h 65"/>
                <a:gd name="T2" fmla="*/ 10 w 88"/>
                <a:gd name="T3" fmla="*/ 65 h 65"/>
                <a:gd name="T4" fmla="*/ 0 w 88"/>
                <a:gd name="T5" fmla="*/ 43 h 65"/>
                <a:gd name="T6" fmla="*/ 79 w 88"/>
                <a:gd name="T7" fmla="*/ 0 h 65"/>
                <a:gd name="T8" fmla="*/ 88 w 88"/>
                <a:gd name="T9" fmla="*/ 24 h 65"/>
              </a:gdLst>
              <a:ahLst/>
              <a:cxnLst>
                <a:cxn ang="0">
                  <a:pos x="T0" y="T1"/>
                </a:cxn>
                <a:cxn ang="0">
                  <a:pos x="T2" y="T3"/>
                </a:cxn>
                <a:cxn ang="0">
                  <a:pos x="T4" y="T5"/>
                </a:cxn>
                <a:cxn ang="0">
                  <a:pos x="T6" y="T7"/>
                </a:cxn>
                <a:cxn ang="0">
                  <a:pos x="T8" y="T9"/>
                </a:cxn>
              </a:cxnLst>
              <a:rect l="0" t="0" r="r" b="b"/>
              <a:pathLst>
                <a:path w="88" h="65">
                  <a:moveTo>
                    <a:pt x="88" y="24"/>
                  </a:moveTo>
                  <a:lnTo>
                    <a:pt x="10" y="65"/>
                  </a:lnTo>
                  <a:lnTo>
                    <a:pt x="0" y="43"/>
                  </a:lnTo>
                  <a:lnTo>
                    <a:pt x="79" y="0"/>
                  </a:lnTo>
                  <a:lnTo>
                    <a:pt x="8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3"/>
            <p:cNvSpPr>
              <a:spLocks/>
            </p:cNvSpPr>
            <p:nvPr/>
          </p:nvSpPr>
          <p:spPr bwMode="auto">
            <a:xfrm>
              <a:off x="4427597" y="3305898"/>
              <a:ext cx="165187" cy="136236"/>
            </a:xfrm>
            <a:custGeom>
              <a:avLst/>
              <a:gdLst>
                <a:gd name="T0" fmla="*/ 0 w 97"/>
                <a:gd name="T1" fmla="*/ 52 h 80"/>
                <a:gd name="T2" fmla="*/ 9 w 97"/>
                <a:gd name="T3" fmla="*/ 80 h 80"/>
                <a:gd name="T4" fmla="*/ 97 w 97"/>
                <a:gd name="T5" fmla="*/ 26 h 80"/>
                <a:gd name="T6" fmla="*/ 84 w 97"/>
                <a:gd name="T7" fmla="*/ 0 h 80"/>
                <a:gd name="T8" fmla="*/ 0 w 97"/>
                <a:gd name="T9" fmla="*/ 52 h 80"/>
              </a:gdLst>
              <a:ahLst/>
              <a:cxnLst>
                <a:cxn ang="0">
                  <a:pos x="T0" y="T1"/>
                </a:cxn>
                <a:cxn ang="0">
                  <a:pos x="T2" y="T3"/>
                </a:cxn>
                <a:cxn ang="0">
                  <a:pos x="T4" y="T5"/>
                </a:cxn>
                <a:cxn ang="0">
                  <a:pos x="T6" y="T7"/>
                </a:cxn>
                <a:cxn ang="0">
                  <a:pos x="T8" y="T9"/>
                </a:cxn>
              </a:cxnLst>
              <a:rect l="0" t="0" r="r" b="b"/>
              <a:pathLst>
                <a:path w="97" h="80">
                  <a:moveTo>
                    <a:pt x="0" y="52"/>
                  </a:moveTo>
                  <a:lnTo>
                    <a:pt x="9" y="80"/>
                  </a:lnTo>
                  <a:lnTo>
                    <a:pt x="97" y="26"/>
                  </a:lnTo>
                  <a:lnTo>
                    <a:pt x="84" y="0"/>
                  </a:lnTo>
                  <a:lnTo>
                    <a:pt x="0" y="52"/>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4"/>
            <p:cNvSpPr>
              <a:spLocks/>
            </p:cNvSpPr>
            <p:nvPr/>
          </p:nvSpPr>
          <p:spPr bwMode="auto">
            <a:xfrm>
              <a:off x="4427597" y="3309303"/>
              <a:ext cx="69822" cy="74930"/>
            </a:xfrm>
            <a:custGeom>
              <a:avLst/>
              <a:gdLst>
                <a:gd name="T0" fmla="*/ 19 w 22"/>
                <a:gd name="T1" fmla="*/ 7 h 24"/>
                <a:gd name="T2" fmla="*/ 16 w 22"/>
                <a:gd name="T3" fmla="*/ 21 h 24"/>
                <a:gd name="T4" fmla="*/ 3 w 22"/>
                <a:gd name="T5" fmla="*/ 16 h 24"/>
                <a:gd name="T6" fmla="*/ 5 w 22"/>
                <a:gd name="T7" fmla="*/ 2 h 24"/>
                <a:gd name="T8" fmla="*/ 19 w 22"/>
                <a:gd name="T9" fmla="*/ 7 h 24"/>
              </a:gdLst>
              <a:ahLst/>
              <a:cxnLst>
                <a:cxn ang="0">
                  <a:pos x="T0" y="T1"/>
                </a:cxn>
                <a:cxn ang="0">
                  <a:pos x="T2" y="T3"/>
                </a:cxn>
                <a:cxn ang="0">
                  <a:pos x="T4" y="T5"/>
                </a:cxn>
                <a:cxn ang="0">
                  <a:pos x="T6" y="T7"/>
                </a:cxn>
                <a:cxn ang="0">
                  <a:pos x="T8" y="T9"/>
                </a:cxn>
              </a:cxnLst>
              <a:rect l="0" t="0" r="r" b="b"/>
              <a:pathLst>
                <a:path w="22" h="24">
                  <a:moveTo>
                    <a:pt x="19" y="7"/>
                  </a:moveTo>
                  <a:cubicBezTo>
                    <a:pt x="22" y="13"/>
                    <a:pt x="20" y="19"/>
                    <a:pt x="16" y="21"/>
                  </a:cubicBezTo>
                  <a:cubicBezTo>
                    <a:pt x="12" y="24"/>
                    <a:pt x="6" y="22"/>
                    <a:pt x="3" y="16"/>
                  </a:cubicBezTo>
                  <a:cubicBezTo>
                    <a:pt x="0" y="11"/>
                    <a:pt x="1" y="5"/>
                    <a:pt x="5" y="2"/>
                  </a:cubicBezTo>
                  <a:cubicBezTo>
                    <a:pt x="10" y="0"/>
                    <a:pt x="16" y="2"/>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35"/>
            <p:cNvSpPr>
              <a:spLocks/>
            </p:cNvSpPr>
            <p:nvPr/>
          </p:nvSpPr>
          <p:spPr bwMode="auto">
            <a:xfrm>
              <a:off x="4431003" y="3312709"/>
              <a:ext cx="63010" cy="69822"/>
            </a:xfrm>
            <a:custGeom>
              <a:avLst/>
              <a:gdLst>
                <a:gd name="T0" fmla="*/ 18 w 20"/>
                <a:gd name="T1" fmla="*/ 6 h 22"/>
                <a:gd name="T2" fmla="*/ 17 w 20"/>
                <a:gd name="T3" fmla="*/ 7 h 22"/>
                <a:gd name="T4" fmla="*/ 19 w 20"/>
                <a:gd name="T5" fmla="*/ 13 h 22"/>
                <a:gd name="T6" fmla="*/ 15 w 20"/>
                <a:gd name="T7" fmla="*/ 20 h 22"/>
                <a:gd name="T8" fmla="*/ 11 w 20"/>
                <a:gd name="T9" fmla="*/ 21 h 22"/>
                <a:gd name="T10" fmla="*/ 2 w 20"/>
                <a:gd name="T11" fmla="*/ 15 h 22"/>
                <a:gd name="T12" fmla="*/ 1 w 20"/>
                <a:gd name="T13" fmla="*/ 9 h 22"/>
                <a:gd name="T14" fmla="*/ 5 w 20"/>
                <a:gd name="T15" fmla="*/ 2 h 22"/>
                <a:gd name="T16" fmla="*/ 8 w 20"/>
                <a:gd name="T17" fmla="*/ 1 h 22"/>
                <a:gd name="T18" fmla="*/ 17 w 20"/>
                <a:gd name="T19" fmla="*/ 7 h 22"/>
                <a:gd name="T20" fmla="*/ 18 w 20"/>
                <a:gd name="T21" fmla="*/ 6 h 22"/>
                <a:gd name="T22" fmla="*/ 18 w 20"/>
                <a:gd name="T23" fmla="*/ 6 h 22"/>
                <a:gd name="T24" fmla="*/ 8 w 20"/>
                <a:gd name="T25" fmla="*/ 0 h 22"/>
                <a:gd name="T26" fmla="*/ 4 w 20"/>
                <a:gd name="T27" fmla="*/ 1 h 22"/>
                <a:gd name="T28" fmla="*/ 0 w 20"/>
                <a:gd name="T29" fmla="*/ 9 h 22"/>
                <a:gd name="T30" fmla="*/ 2 w 20"/>
                <a:gd name="T31" fmla="*/ 16 h 22"/>
                <a:gd name="T32" fmla="*/ 11 w 20"/>
                <a:gd name="T33" fmla="*/ 22 h 22"/>
                <a:gd name="T34" fmla="*/ 15 w 20"/>
                <a:gd name="T35" fmla="*/ 21 h 22"/>
                <a:gd name="T36" fmla="*/ 20 w 20"/>
                <a:gd name="T37" fmla="*/ 13 h 22"/>
                <a:gd name="T38" fmla="*/ 18 w 20"/>
                <a:gd name="T39"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22">
                  <a:moveTo>
                    <a:pt x="18" y="6"/>
                  </a:moveTo>
                  <a:cubicBezTo>
                    <a:pt x="17" y="7"/>
                    <a:pt x="17" y="7"/>
                    <a:pt x="17" y="7"/>
                  </a:cubicBezTo>
                  <a:cubicBezTo>
                    <a:pt x="18" y="9"/>
                    <a:pt x="19" y="11"/>
                    <a:pt x="19" y="13"/>
                  </a:cubicBezTo>
                  <a:cubicBezTo>
                    <a:pt x="19" y="16"/>
                    <a:pt x="17" y="19"/>
                    <a:pt x="15" y="20"/>
                  </a:cubicBezTo>
                  <a:cubicBezTo>
                    <a:pt x="14" y="21"/>
                    <a:pt x="13" y="21"/>
                    <a:pt x="11" y="21"/>
                  </a:cubicBezTo>
                  <a:cubicBezTo>
                    <a:pt x="8" y="21"/>
                    <a:pt x="4" y="19"/>
                    <a:pt x="2" y="15"/>
                  </a:cubicBezTo>
                  <a:cubicBezTo>
                    <a:pt x="1" y="13"/>
                    <a:pt x="1" y="11"/>
                    <a:pt x="1" y="9"/>
                  </a:cubicBezTo>
                  <a:cubicBezTo>
                    <a:pt x="1" y="6"/>
                    <a:pt x="2" y="3"/>
                    <a:pt x="5" y="2"/>
                  </a:cubicBezTo>
                  <a:cubicBezTo>
                    <a:pt x="6" y="1"/>
                    <a:pt x="7" y="1"/>
                    <a:pt x="8" y="1"/>
                  </a:cubicBezTo>
                  <a:cubicBezTo>
                    <a:pt x="11" y="1"/>
                    <a:pt x="15" y="3"/>
                    <a:pt x="17" y="7"/>
                  </a:cubicBezTo>
                  <a:cubicBezTo>
                    <a:pt x="18" y="6"/>
                    <a:pt x="18" y="6"/>
                    <a:pt x="18" y="6"/>
                  </a:cubicBezTo>
                  <a:cubicBezTo>
                    <a:pt x="18" y="6"/>
                    <a:pt x="18" y="6"/>
                    <a:pt x="18" y="6"/>
                  </a:cubicBezTo>
                  <a:cubicBezTo>
                    <a:pt x="16" y="2"/>
                    <a:pt x="12" y="0"/>
                    <a:pt x="8" y="0"/>
                  </a:cubicBezTo>
                  <a:cubicBezTo>
                    <a:pt x="7" y="0"/>
                    <a:pt x="5" y="0"/>
                    <a:pt x="4" y="1"/>
                  </a:cubicBezTo>
                  <a:cubicBezTo>
                    <a:pt x="1" y="3"/>
                    <a:pt x="0" y="6"/>
                    <a:pt x="0" y="9"/>
                  </a:cubicBezTo>
                  <a:cubicBezTo>
                    <a:pt x="0" y="11"/>
                    <a:pt x="0" y="13"/>
                    <a:pt x="2" y="16"/>
                  </a:cubicBezTo>
                  <a:cubicBezTo>
                    <a:pt x="4" y="20"/>
                    <a:pt x="8" y="22"/>
                    <a:pt x="11" y="22"/>
                  </a:cubicBezTo>
                  <a:cubicBezTo>
                    <a:pt x="13" y="22"/>
                    <a:pt x="14" y="22"/>
                    <a:pt x="15" y="21"/>
                  </a:cubicBezTo>
                  <a:cubicBezTo>
                    <a:pt x="18" y="19"/>
                    <a:pt x="20" y="16"/>
                    <a:pt x="20" y="13"/>
                  </a:cubicBezTo>
                  <a:cubicBezTo>
                    <a:pt x="20" y="10"/>
                    <a:pt x="19" y="8"/>
                    <a:pt x="18" y="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36"/>
            <p:cNvSpPr>
              <a:spLocks/>
            </p:cNvSpPr>
            <p:nvPr/>
          </p:nvSpPr>
          <p:spPr bwMode="auto">
            <a:xfrm>
              <a:off x="4461657" y="3346768"/>
              <a:ext cx="10218" cy="25545"/>
            </a:xfrm>
            <a:custGeom>
              <a:avLst/>
              <a:gdLst>
                <a:gd name="T0" fmla="*/ 6 w 6"/>
                <a:gd name="T1" fmla="*/ 15 h 15"/>
                <a:gd name="T2" fmla="*/ 0 w 6"/>
                <a:gd name="T3" fmla="*/ 0 h 15"/>
                <a:gd name="T4" fmla="*/ 0 w 6"/>
                <a:gd name="T5" fmla="*/ 0 h 15"/>
                <a:gd name="T6" fmla="*/ 6 w 6"/>
                <a:gd name="T7" fmla="*/ 15 h 15"/>
              </a:gdLst>
              <a:ahLst/>
              <a:cxnLst>
                <a:cxn ang="0">
                  <a:pos x="T0" y="T1"/>
                </a:cxn>
                <a:cxn ang="0">
                  <a:pos x="T2" y="T3"/>
                </a:cxn>
                <a:cxn ang="0">
                  <a:pos x="T4" y="T5"/>
                </a:cxn>
                <a:cxn ang="0">
                  <a:pos x="T6" y="T7"/>
                </a:cxn>
              </a:cxnLst>
              <a:rect l="0" t="0" r="r" b="b"/>
              <a:pathLst>
                <a:path w="6" h="15">
                  <a:moveTo>
                    <a:pt x="6" y="15"/>
                  </a:moveTo>
                  <a:lnTo>
                    <a:pt x="0" y="0"/>
                  </a:lnTo>
                  <a:lnTo>
                    <a:pt x="0" y="0"/>
                  </a:lnTo>
                  <a:lnTo>
                    <a:pt x="6" y="15"/>
                  </a:lnTo>
                  <a:close/>
                </a:path>
              </a:pathLst>
            </a:custGeom>
            <a:solidFill>
              <a:srgbClr val="A889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37"/>
            <p:cNvSpPr>
              <a:spLocks/>
            </p:cNvSpPr>
            <p:nvPr/>
          </p:nvSpPr>
          <p:spPr bwMode="auto">
            <a:xfrm>
              <a:off x="4461657" y="3339957"/>
              <a:ext cx="17030" cy="6812"/>
            </a:xfrm>
            <a:custGeom>
              <a:avLst/>
              <a:gdLst>
                <a:gd name="T0" fmla="*/ 10 w 10"/>
                <a:gd name="T1" fmla="*/ 0 h 4"/>
                <a:gd name="T2" fmla="*/ 0 w 10"/>
                <a:gd name="T3" fmla="*/ 4 h 4"/>
                <a:gd name="T4" fmla="*/ 0 w 10"/>
                <a:gd name="T5" fmla="*/ 4 h 4"/>
                <a:gd name="T6" fmla="*/ 10 w 10"/>
                <a:gd name="T7" fmla="*/ 0 h 4"/>
              </a:gdLst>
              <a:ahLst/>
              <a:cxnLst>
                <a:cxn ang="0">
                  <a:pos x="T0" y="T1"/>
                </a:cxn>
                <a:cxn ang="0">
                  <a:pos x="T2" y="T3"/>
                </a:cxn>
                <a:cxn ang="0">
                  <a:pos x="T4" y="T5"/>
                </a:cxn>
                <a:cxn ang="0">
                  <a:pos x="T6" y="T7"/>
                </a:cxn>
              </a:cxnLst>
              <a:rect l="0" t="0" r="r" b="b"/>
              <a:pathLst>
                <a:path w="10" h="4">
                  <a:moveTo>
                    <a:pt x="10" y="0"/>
                  </a:moveTo>
                  <a:lnTo>
                    <a:pt x="0" y="4"/>
                  </a:lnTo>
                  <a:lnTo>
                    <a:pt x="0" y="4"/>
                  </a:lnTo>
                  <a:lnTo>
                    <a:pt x="10" y="0"/>
                  </a:lnTo>
                  <a:close/>
                </a:path>
              </a:pathLst>
            </a:custGeom>
            <a:solidFill>
              <a:srgbClr val="A889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8"/>
            <p:cNvSpPr>
              <a:spLocks/>
            </p:cNvSpPr>
            <p:nvPr/>
          </p:nvSpPr>
          <p:spPr bwMode="auto">
            <a:xfrm>
              <a:off x="4456548" y="3317819"/>
              <a:ext cx="5109" cy="28951"/>
            </a:xfrm>
            <a:custGeom>
              <a:avLst/>
              <a:gdLst>
                <a:gd name="T0" fmla="*/ 0 w 3"/>
                <a:gd name="T1" fmla="*/ 0 h 17"/>
                <a:gd name="T2" fmla="*/ 3 w 3"/>
                <a:gd name="T3" fmla="*/ 17 h 17"/>
                <a:gd name="T4" fmla="*/ 2 w 3"/>
                <a:gd name="T5" fmla="*/ 17 h 17"/>
                <a:gd name="T6" fmla="*/ 0 w 3"/>
                <a:gd name="T7" fmla="*/ 0 h 17"/>
              </a:gdLst>
              <a:ahLst/>
              <a:cxnLst>
                <a:cxn ang="0">
                  <a:pos x="T0" y="T1"/>
                </a:cxn>
                <a:cxn ang="0">
                  <a:pos x="T2" y="T3"/>
                </a:cxn>
                <a:cxn ang="0">
                  <a:pos x="T4" y="T5"/>
                </a:cxn>
                <a:cxn ang="0">
                  <a:pos x="T6" y="T7"/>
                </a:cxn>
              </a:cxnLst>
              <a:rect l="0" t="0" r="r" b="b"/>
              <a:pathLst>
                <a:path w="3" h="17">
                  <a:moveTo>
                    <a:pt x="0" y="0"/>
                  </a:moveTo>
                  <a:lnTo>
                    <a:pt x="3" y="17"/>
                  </a:lnTo>
                  <a:lnTo>
                    <a:pt x="2" y="17"/>
                  </a:lnTo>
                  <a:lnTo>
                    <a:pt x="0" y="0"/>
                  </a:lnTo>
                  <a:close/>
                </a:path>
              </a:pathLst>
            </a:custGeom>
            <a:solidFill>
              <a:srgbClr val="A889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39"/>
            <p:cNvSpPr>
              <a:spLocks/>
            </p:cNvSpPr>
            <p:nvPr/>
          </p:nvSpPr>
          <p:spPr bwMode="auto">
            <a:xfrm>
              <a:off x="4446330" y="3317819"/>
              <a:ext cx="3406" cy="10218"/>
            </a:xfrm>
            <a:custGeom>
              <a:avLst/>
              <a:gdLst>
                <a:gd name="T0" fmla="*/ 2 w 2"/>
                <a:gd name="T1" fmla="*/ 6 h 6"/>
                <a:gd name="T2" fmla="*/ 0 w 2"/>
                <a:gd name="T3" fmla="*/ 4 h 6"/>
                <a:gd name="T4" fmla="*/ 0 w 2"/>
                <a:gd name="T5" fmla="*/ 0 h 6"/>
                <a:gd name="T6" fmla="*/ 2 w 2"/>
                <a:gd name="T7" fmla="*/ 2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0" y="4"/>
                  </a:lnTo>
                  <a:lnTo>
                    <a:pt x="0" y="0"/>
                  </a:lnTo>
                  <a:lnTo>
                    <a:pt x="2" y="2"/>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0"/>
            <p:cNvSpPr>
              <a:spLocks/>
            </p:cNvSpPr>
            <p:nvPr/>
          </p:nvSpPr>
          <p:spPr bwMode="auto">
            <a:xfrm>
              <a:off x="4436113" y="3331442"/>
              <a:ext cx="6812" cy="3406"/>
            </a:xfrm>
            <a:custGeom>
              <a:avLst/>
              <a:gdLst>
                <a:gd name="T0" fmla="*/ 4 w 4"/>
                <a:gd name="T1" fmla="*/ 2 h 2"/>
                <a:gd name="T2" fmla="*/ 2 w 4"/>
                <a:gd name="T3" fmla="*/ 2 h 2"/>
                <a:gd name="T4" fmla="*/ 0 w 4"/>
                <a:gd name="T5" fmla="*/ 0 h 2"/>
                <a:gd name="T6" fmla="*/ 4 w 4"/>
                <a:gd name="T7" fmla="*/ 0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2"/>
                  </a:lnTo>
                  <a:lnTo>
                    <a:pt x="0" y="0"/>
                  </a:lnTo>
                  <a:lnTo>
                    <a:pt x="4" y="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1"/>
            <p:cNvSpPr>
              <a:spLocks/>
            </p:cNvSpPr>
            <p:nvPr/>
          </p:nvSpPr>
          <p:spPr bwMode="auto">
            <a:xfrm>
              <a:off x="4434409" y="3343363"/>
              <a:ext cx="8515" cy="3406"/>
            </a:xfrm>
            <a:custGeom>
              <a:avLst/>
              <a:gdLst>
                <a:gd name="T0" fmla="*/ 5 w 5"/>
                <a:gd name="T1" fmla="*/ 0 h 2"/>
                <a:gd name="T2" fmla="*/ 3 w 5"/>
                <a:gd name="T3" fmla="*/ 2 h 2"/>
                <a:gd name="T4" fmla="*/ 0 w 5"/>
                <a:gd name="T5" fmla="*/ 0 h 2"/>
                <a:gd name="T6" fmla="*/ 3 w 5"/>
                <a:gd name="T7" fmla="*/ 0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3" y="2"/>
                  </a:lnTo>
                  <a:lnTo>
                    <a:pt x="0" y="0"/>
                  </a:lnTo>
                  <a:lnTo>
                    <a:pt x="3"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2"/>
            <p:cNvSpPr>
              <a:spLocks/>
            </p:cNvSpPr>
            <p:nvPr/>
          </p:nvSpPr>
          <p:spPr bwMode="auto">
            <a:xfrm>
              <a:off x="4439519" y="3356986"/>
              <a:ext cx="6812" cy="1703"/>
            </a:xfrm>
            <a:custGeom>
              <a:avLst/>
              <a:gdLst>
                <a:gd name="T0" fmla="*/ 4 w 4"/>
                <a:gd name="T1" fmla="*/ 0 h 1"/>
                <a:gd name="T2" fmla="*/ 2 w 4"/>
                <a:gd name="T3" fmla="*/ 1 h 1"/>
                <a:gd name="T4" fmla="*/ 0 w 4"/>
                <a:gd name="T5" fmla="*/ 1 h 1"/>
                <a:gd name="T6" fmla="*/ 2 w 4"/>
                <a:gd name="T7" fmla="*/ 0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lnTo>
                    <a:pt x="2" y="1"/>
                  </a:lnTo>
                  <a:lnTo>
                    <a:pt x="0" y="1"/>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3"/>
            <p:cNvSpPr>
              <a:spLocks/>
            </p:cNvSpPr>
            <p:nvPr/>
          </p:nvSpPr>
          <p:spPr bwMode="auto">
            <a:xfrm>
              <a:off x="4449736" y="3362096"/>
              <a:ext cx="3406" cy="10218"/>
            </a:xfrm>
            <a:custGeom>
              <a:avLst/>
              <a:gdLst>
                <a:gd name="T0" fmla="*/ 2 w 2"/>
                <a:gd name="T1" fmla="*/ 0 h 6"/>
                <a:gd name="T2" fmla="*/ 2 w 2"/>
                <a:gd name="T3" fmla="*/ 4 h 6"/>
                <a:gd name="T4" fmla="*/ 0 w 2"/>
                <a:gd name="T5" fmla="*/ 6 h 6"/>
                <a:gd name="T6" fmla="*/ 0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2" y="4"/>
                  </a:lnTo>
                  <a:lnTo>
                    <a:pt x="0" y="6"/>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4"/>
            <p:cNvSpPr>
              <a:spLocks/>
            </p:cNvSpPr>
            <p:nvPr/>
          </p:nvSpPr>
          <p:spPr bwMode="auto">
            <a:xfrm>
              <a:off x="4461657" y="3368907"/>
              <a:ext cx="3406" cy="6812"/>
            </a:xfrm>
            <a:custGeom>
              <a:avLst/>
              <a:gdLst>
                <a:gd name="T0" fmla="*/ 0 w 2"/>
                <a:gd name="T1" fmla="*/ 0 h 4"/>
                <a:gd name="T2" fmla="*/ 2 w 2"/>
                <a:gd name="T3" fmla="*/ 2 h 4"/>
                <a:gd name="T4" fmla="*/ 2 w 2"/>
                <a:gd name="T5" fmla="*/ 4 h 4"/>
                <a:gd name="T6" fmla="*/ 0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2" y="2"/>
                  </a:lnTo>
                  <a:lnTo>
                    <a:pt x="2" y="4"/>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5"/>
            <p:cNvSpPr>
              <a:spLocks/>
            </p:cNvSpPr>
            <p:nvPr/>
          </p:nvSpPr>
          <p:spPr bwMode="auto">
            <a:xfrm>
              <a:off x="4471874" y="3365502"/>
              <a:ext cx="6812" cy="6812"/>
            </a:xfrm>
            <a:custGeom>
              <a:avLst/>
              <a:gdLst>
                <a:gd name="T0" fmla="*/ 0 w 4"/>
                <a:gd name="T1" fmla="*/ 0 h 4"/>
                <a:gd name="T2" fmla="*/ 2 w 4"/>
                <a:gd name="T3" fmla="*/ 2 h 4"/>
                <a:gd name="T4" fmla="*/ 4 w 4"/>
                <a:gd name="T5" fmla="*/ 4 h 4"/>
                <a:gd name="T6" fmla="*/ 2 w 4"/>
                <a:gd name="T7" fmla="*/ 2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2" y="2"/>
                  </a:lnTo>
                  <a:lnTo>
                    <a:pt x="4" y="4"/>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6"/>
            <p:cNvSpPr>
              <a:spLocks/>
            </p:cNvSpPr>
            <p:nvPr/>
          </p:nvSpPr>
          <p:spPr bwMode="auto">
            <a:xfrm>
              <a:off x="4478686" y="3358690"/>
              <a:ext cx="8515" cy="3406"/>
            </a:xfrm>
            <a:custGeom>
              <a:avLst/>
              <a:gdLst>
                <a:gd name="T0" fmla="*/ 0 w 5"/>
                <a:gd name="T1" fmla="*/ 0 h 2"/>
                <a:gd name="T2" fmla="*/ 4 w 5"/>
                <a:gd name="T3" fmla="*/ 0 h 2"/>
                <a:gd name="T4" fmla="*/ 5 w 5"/>
                <a:gd name="T5" fmla="*/ 2 h 2"/>
                <a:gd name="T6" fmla="*/ 2 w 5"/>
                <a:gd name="T7" fmla="*/ 2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4" y="0"/>
                  </a:lnTo>
                  <a:lnTo>
                    <a:pt x="5" y="2"/>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7"/>
            <p:cNvSpPr>
              <a:spLocks/>
            </p:cNvSpPr>
            <p:nvPr/>
          </p:nvSpPr>
          <p:spPr bwMode="auto">
            <a:xfrm>
              <a:off x="4482092" y="3346768"/>
              <a:ext cx="5109" cy="3406"/>
            </a:xfrm>
            <a:custGeom>
              <a:avLst/>
              <a:gdLst>
                <a:gd name="T0" fmla="*/ 0 w 3"/>
                <a:gd name="T1" fmla="*/ 2 h 2"/>
                <a:gd name="T2" fmla="*/ 2 w 3"/>
                <a:gd name="T3" fmla="*/ 0 h 2"/>
                <a:gd name="T4" fmla="*/ 3 w 3"/>
                <a:gd name="T5" fmla="*/ 2 h 2"/>
                <a:gd name="T6" fmla="*/ 2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0"/>
                  </a:lnTo>
                  <a:lnTo>
                    <a:pt x="3" y="2"/>
                  </a:lnTo>
                  <a:lnTo>
                    <a:pt x="2"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
            <p:cNvSpPr>
              <a:spLocks/>
            </p:cNvSpPr>
            <p:nvPr/>
          </p:nvSpPr>
          <p:spPr bwMode="auto">
            <a:xfrm>
              <a:off x="4478686" y="3334848"/>
              <a:ext cx="6812" cy="1703"/>
            </a:xfrm>
            <a:custGeom>
              <a:avLst/>
              <a:gdLst>
                <a:gd name="T0" fmla="*/ 0 w 4"/>
                <a:gd name="T1" fmla="*/ 1 h 1"/>
                <a:gd name="T2" fmla="*/ 2 w 4"/>
                <a:gd name="T3" fmla="*/ 0 h 1"/>
                <a:gd name="T4" fmla="*/ 4 w 4"/>
                <a:gd name="T5" fmla="*/ 0 h 1"/>
                <a:gd name="T6" fmla="*/ 2 w 4"/>
                <a:gd name="T7" fmla="*/ 1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0"/>
                  </a:lnTo>
                  <a:lnTo>
                    <a:pt x="4" y="0"/>
                  </a:lnTo>
                  <a:lnTo>
                    <a:pt x="2"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
            <p:cNvSpPr>
              <a:spLocks/>
            </p:cNvSpPr>
            <p:nvPr/>
          </p:nvSpPr>
          <p:spPr bwMode="auto">
            <a:xfrm>
              <a:off x="4468468" y="3321225"/>
              <a:ext cx="3406" cy="6812"/>
            </a:xfrm>
            <a:custGeom>
              <a:avLst/>
              <a:gdLst>
                <a:gd name="T0" fmla="*/ 0 w 2"/>
                <a:gd name="T1" fmla="*/ 4 h 4"/>
                <a:gd name="T2" fmla="*/ 2 w 2"/>
                <a:gd name="T3" fmla="*/ 2 h 4"/>
                <a:gd name="T4" fmla="*/ 2 w 2"/>
                <a:gd name="T5" fmla="*/ 0 h 4"/>
                <a:gd name="T6" fmla="*/ 2 w 2"/>
                <a:gd name="T7" fmla="*/ 4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2"/>
                  </a:lnTo>
                  <a:lnTo>
                    <a:pt x="2" y="0"/>
                  </a:lnTo>
                  <a:lnTo>
                    <a:pt x="2"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0"/>
            <p:cNvSpPr>
              <a:spLocks/>
            </p:cNvSpPr>
            <p:nvPr/>
          </p:nvSpPr>
          <p:spPr bwMode="auto">
            <a:xfrm>
              <a:off x="4459954" y="3317819"/>
              <a:ext cx="1703" cy="6812"/>
            </a:xfrm>
            <a:custGeom>
              <a:avLst/>
              <a:gdLst>
                <a:gd name="T0" fmla="*/ 0 w 1"/>
                <a:gd name="T1" fmla="*/ 4 h 4"/>
                <a:gd name="T2" fmla="*/ 0 w 1"/>
                <a:gd name="T3" fmla="*/ 2 h 4"/>
                <a:gd name="T4" fmla="*/ 0 w 1"/>
                <a:gd name="T5" fmla="*/ 0 h 4"/>
                <a:gd name="T6" fmla="*/ 1 w 1"/>
                <a:gd name="T7" fmla="*/ 2 h 4"/>
                <a:gd name="T8" fmla="*/ 0 w 1"/>
                <a:gd name="T9" fmla="*/ 4 h 4"/>
              </a:gdLst>
              <a:ahLst/>
              <a:cxnLst>
                <a:cxn ang="0">
                  <a:pos x="T0" y="T1"/>
                </a:cxn>
                <a:cxn ang="0">
                  <a:pos x="T2" y="T3"/>
                </a:cxn>
                <a:cxn ang="0">
                  <a:pos x="T4" y="T5"/>
                </a:cxn>
                <a:cxn ang="0">
                  <a:pos x="T6" y="T7"/>
                </a:cxn>
                <a:cxn ang="0">
                  <a:pos x="T8" y="T9"/>
                </a:cxn>
              </a:cxnLst>
              <a:rect l="0" t="0" r="r" b="b"/>
              <a:pathLst>
                <a:path w="1" h="4">
                  <a:moveTo>
                    <a:pt x="0" y="4"/>
                  </a:moveTo>
                  <a:lnTo>
                    <a:pt x="0" y="2"/>
                  </a:lnTo>
                  <a:lnTo>
                    <a:pt x="0" y="0"/>
                  </a:lnTo>
                  <a:lnTo>
                    <a:pt x="1"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51"/>
            <p:cNvSpPr>
              <a:spLocks/>
            </p:cNvSpPr>
            <p:nvPr/>
          </p:nvSpPr>
          <p:spPr bwMode="auto">
            <a:xfrm>
              <a:off x="4459954" y="3343363"/>
              <a:ext cx="5109" cy="6812"/>
            </a:xfrm>
            <a:custGeom>
              <a:avLst/>
              <a:gdLst>
                <a:gd name="T0" fmla="*/ 2 w 2"/>
                <a:gd name="T1" fmla="*/ 1 h 2"/>
                <a:gd name="T2" fmla="*/ 1 w 2"/>
                <a:gd name="T3" fmla="*/ 2 h 2"/>
                <a:gd name="T4" fmla="*/ 0 w 2"/>
                <a:gd name="T5" fmla="*/ 1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2"/>
                    <a:pt x="1" y="2"/>
                  </a:cubicBezTo>
                  <a:cubicBezTo>
                    <a:pt x="1" y="2"/>
                    <a:pt x="0" y="2"/>
                    <a:pt x="0" y="1"/>
                  </a:cubicBezTo>
                  <a:cubicBezTo>
                    <a:pt x="0" y="1"/>
                    <a:pt x="0" y="0"/>
                    <a:pt x="0" y="0"/>
                  </a:cubicBezTo>
                  <a:cubicBezTo>
                    <a:pt x="1" y="0"/>
                    <a:pt x="1" y="0"/>
                    <a:pt x="2" y="1"/>
                  </a:cubicBezTo>
                  <a:close/>
                </a:path>
              </a:pathLst>
            </a:custGeom>
            <a:solidFill>
              <a:srgbClr val="A889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52"/>
            <p:cNvSpPr>
              <a:spLocks/>
            </p:cNvSpPr>
            <p:nvPr/>
          </p:nvSpPr>
          <p:spPr bwMode="auto">
            <a:xfrm>
              <a:off x="4485498" y="3324631"/>
              <a:ext cx="8515" cy="10218"/>
            </a:xfrm>
            <a:custGeom>
              <a:avLst/>
              <a:gdLst>
                <a:gd name="T0" fmla="*/ 2 w 3"/>
                <a:gd name="T1" fmla="*/ 1 h 3"/>
                <a:gd name="T2" fmla="*/ 3 w 3"/>
                <a:gd name="T3" fmla="*/ 3 h 3"/>
                <a:gd name="T4" fmla="*/ 3 w 3"/>
                <a:gd name="T5" fmla="*/ 3 h 3"/>
                <a:gd name="T6" fmla="*/ 2 w 3"/>
                <a:gd name="T7" fmla="*/ 3 h 3"/>
                <a:gd name="T8" fmla="*/ 1 w 3"/>
                <a:gd name="T9" fmla="*/ 2 h 3"/>
                <a:gd name="T10" fmla="*/ 1 w 3"/>
                <a:gd name="T11" fmla="*/ 0 h 3"/>
                <a:gd name="T12" fmla="*/ 1 w 3"/>
                <a:gd name="T13" fmla="*/ 0 h 3"/>
                <a:gd name="T14" fmla="*/ 1 w 3"/>
                <a:gd name="T15" fmla="*/ 0 h 3"/>
                <a:gd name="T16" fmla="*/ 2 w 3"/>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2" y="1"/>
                  </a:moveTo>
                  <a:cubicBezTo>
                    <a:pt x="3" y="2"/>
                    <a:pt x="3" y="3"/>
                    <a:pt x="3" y="3"/>
                  </a:cubicBezTo>
                  <a:cubicBezTo>
                    <a:pt x="3" y="3"/>
                    <a:pt x="3" y="3"/>
                    <a:pt x="3" y="3"/>
                  </a:cubicBezTo>
                  <a:cubicBezTo>
                    <a:pt x="2" y="3"/>
                    <a:pt x="2" y="3"/>
                    <a:pt x="2" y="3"/>
                  </a:cubicBezTo>
                  <a:cubicBezTo>
                    <a:pt x="2" y="3"/>
                    <a:pt x="1" y="3"/>
                    <a:pt x="1" y="2"/>
                  </a:cubicBezTo>
                  <a:cubicBezTo>
                    <a:pt x="1" y="1"/>
                    <a:pt x="0" y="1"/>
                    <a:pt x="1" y="0"/>
                  </a:cubicBezTo>
                  <a:cubicBezTo>
                    <a:pt x="1" y="0"/>
                    <a:pt x="1" y="0"/>
                    <a:pt x="1" y="0"/>
                  </a:cubicBezTo>
                  <a:cubicBezTo>
                    <a:pt x="1" y="0"/>
                    <a:pt x="1" y="0"/>
                    <a:pt x="1" y="0"/>
                  </a:cubicBezTo>
                  <a:cubicBezTo>
                    <a:pt x="2" y="0"/>
                    <a:pt x="2" y="1"/>
                    <a:pt x="2" y="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211"/>
            <p:cNvSpPr>
              <a:spLocks noChangeArrowheads="1"/>
            </p:cNvSpPr>
            <p:nvPr/>
          </p:nvSpPr>
          <p:spPr bwMode="auto">
            <a:xfrm>
              <a:off x="4245382" y="2152997"/>
              <a:ext cx="143048" cy="8685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269658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015300"/>
            <a:ext cx="11887200" cy="4936736"/>
          </a:xfrm>
        </p:spPr>
        <p:txBody>
          <a:bodyPr/>
          <a:lstStyle/>
          <a:p>
            <a:pPr marL="0" indent="0">
              <a:buNone/>
            </a:pPr>
            <a:r>
              <a:rPr lang="en-US" dirty="0"/>
              <a:t>One LogWriter for all Databases for Log Writes</a:t>
            </a:r>
          </a:p>
          <a:p>
            <a:pPr marL="342900" lvl="1" indent="0">
              <a:buNone/>
            </a:pPr>
            <a:r>
              <a:rPr lang="en-US" dirty="0"/>
              <a:t>Multiple workers filling up log cache</a:t>
            </a:r>
          </a:p>
          <a:p>
            <a:pPr marL="342900" lvl="1" indent="0">
              <a:buNone/>
            </a:pPr>
            <a:r>
              <a:rPr lang="en-US" dirty="0"/>
              <a:t>LogWriter signaled via queue to write out log blocks</a:t>
            </a:r>
          </a:p>
          <a:p>
            <a:pPr marL="0" indent="0">
              <a:buNone/>
            </a:pPr>
            <a:r>
              <a:rPr lang="en-US" dirty="0"/>
              <a:t>Faster I/O Means Disk is no Longer a Bottleneck</a:t>
            </a:r>
          </a:p>
          <a:p>
            <a:pPr marL="342900" lvl="1" indent="0">
              <a:buNone/>
            </a:pPr>
            <a:r>
              <a:rPr lang="en-US" dirty="0"/>
              <a:t>Disk is fast enough that LogWriter could be the bottleneck</a:t>
            </a:r>
          </a:p>
          <a:p>
            <a:pPr marL="342900" lvl="1" indent="0">
              <a:buNone/>
            </a:pPr>
            <a:r>
              <a:rPr lang="en-US" dirty="0"/>
              <a:t>If LogWriter is processing the completion routine, then it can’t service the queue</a:t>
            </a:r>
          </a:p>
          <a:p>
            <a:pPr marL="342900" lvl="1" indent="0">
              <a:buNone/>
            </a:pPr>
            <a:r>
              <a:rPr lang="en-US" dirty="0"/>
              <a:t>Seen in Hekaton and AG Secondary scenarios with fast disk systems</a:t>
            </a:r>
          </a:p>
          <a:p>
            <a:pPr marL="0" indent="0">
              <a:buNone/>
            </a:pPr>
            <a:r>
              <a:rPr lang="en-US" dirty="0"/>
              <a:t>For Scale, Just Add More of Them</a:t>
            </a:r>
          </a:p>
          <a:p>
            <a:pPr marL="342900" lvl="1" indent="0">
              <a:buNone/>
            </a:pPr>
            <a:r>
              <a:rPr lang="en-US" dirty="0"/>
              <a:t>We will add one LW for each NUMA node up to 4 (point of diminishing returns)</a:t>
            </a:r>
          </a:p>
          <a:p>
            <a:pPr marL="342900" lvl="1" indent="0">
              <a:buNone/>
            </a:pPr>
            <a:r>
              <a:rPr lang="en-US" dirty="0"/>
              <a:t>On hidden scheduler and all on NODE 0</a:t>
            </a:r>
          </a:p>
        </p:txBody>
      </p:sp>
      <p:sp>
        <p:nvSpPr>
          <p:cNvPr id="17" name="Title 16"/>
          <p:cNvSpPr>
            <a:spLocks noGrp="1"/>
          </p:cNvSpPr>
          <p:nvPr>
            <p:ph type="title"/>
          </p:nvPr>
        </p:nvSpPr>
        <p:spPr>
          <a:xfrm>
            <a:off x="274638" y="52015"/>
            <a:ext cx="11889564" cy="917575"/>
          </a:xfrm>
        </p:spPr>
        <p:txBody>
          <a:bodyPr/>
          <a:lstStyle/>
          <a:p>
            <a:r>
              <a:rPr lang="en-US" dirty="0">
                <a:hlinkClick r:id="rId3"/>
              </a:rPr>
              <a:t>Multiple Log Writers</a:t>
            </a:r>
            <a:endParaRPr lang="en-US" dirty="0"/>
          </a:p>
        </p:txBody>
      </p:sp>
      <p:sp>
        <p:nvSpPr>
          <p:cNvPr id="3" name="Thought Bubble: Cloud 2"/>
          <p:cNvSpPr/>
          <p:nvPr/>
        </p:nvSpPr>
        <p:spPr bwMode="auto">
          <a:xfrm>
            <a:off x="7331075" y="5935662"/>
            <a:ext cx="5105400" cy="762000"/>
          </a:xfrm>
          <a:prstGeom prst="cloudCallout">
            <a:avLst>
              <a:gd name="adj1" fmla="val -59570"/>
              <a:gd name="adj2" fmla="val -61686"/>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Delayed durability could be </a:t>
            </a:r>
            <a:r>
              <a:rPr lang="en-US" sz="1600" dirty="0">
                <a:gradFill>
                  <a:gsLst>
                    <a:gs pos="5439">
                      <a:srgbClr val="F8F8F8"/>
                    </a:gs>
                    <a:gs pos="10000">
                      <a:srgbClr val="F8F8F8"/>
                    </a:gs>
                  </a:gsLst>
                  <a:lin ang="5400000" scaled="0"/>
                </a:gradFill>
                <a:hlinkClick r:id="rId4"/>
              </a:rPr>
              <a:t>slower</a:t>
            </a:r>
            <a:r>
              <a:rPr lang="en-US" sz="1600" dirty="0">
                <a:gradFill>
                  <a:gsLst>
                    <a:gs pos="5439">
                      <a:srgbClr val="F8F8F8"/>
                    </a:gs>
                    <a:gs pos="10000">
                      <a:srgbClr val="F8F8F8"/>
                    </a:gs>
                  </a:gsLst>
                  <a:lin ang="5400000" scaled="0"/>
                </a:gradFill>
              </a:rPr>
              <a:t>. Fix available for SQL 2016 CU1</a:t>
            </a:r>
          </a:p>
        </p:txBody>
      </p:sp>
      <p:sp>
        <p:nvSpPr>
          <p:cNvPr id="4" name="Rectangle: Rounded Corners 3"/>
          <p:cNvSpPr/>
          <p:nvPr/>
        </p:nvSpPr>
        <p:spPr bwMode="auto">
          <a:xfrm>
            <a:off x="5684837" y="144462"/>
            <a:ext cx="6553200" cy="734392"/>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a:gradFill>
                  <a:gsLst>
                    <a:gs pos="5439">
                      <a:srgbClr val="F8F8F8"/>
                    </a:gs>
                    <a:gs pos="10000">
                      <a:srgbClr val="F8F8F8"/>
                    </a:gs>
                  </a:gsLst>
                  <a:lin ang="5400000" scaled="0"/>
                </a:gradFill>
              </a:rPr>
              <a:t>In-memory OLTP benchmarks push log from 600 to 900Mb/sec</a:t>
            </a:r>
          </a:p>
          <a:p>
            <a:pPr algn="ctr" defTabSz="932472" fontAlgn="base">
              <a:spcBef>
                <a:spcPct val="0"/>
              </a:spcBef>
              <a:spcAft>
                <a:spcPct val="0"/>
              </a:spcAft>
            </a:pPr>
            <a:r>
              <a:rPr lang="en-US" dirty="0">
                <a:gradFill>
                  <a:gsLst>
                    <a:gs pos="5439">
                      <a:srgbClr val="F8F8F8"/>
                    </a:gs>
                    <a:gs pos="10000">
                      <a:srgbClr val="F8F8F8"/>
                    </a:gs>
                  </a:gsLst>
                  <a:lin ang="5400000" scaled="0"/>
                </a:gradFill>
              </a:rPr>
              <a:t>AG replica gains 4x log throughput</a:t>
            </a:r>
          </a:p>
        </p:txBody>
      </p:sp>
    </p:spTree>
    <p:extLst>
      <p:ext uri="{BB962C8B-B14F-4D97-AF65-F5344CB8AC3E}">
        <p14:creationId xmlns:p14="http://schemas.microsoft.com/office/powerpoint/2010/main" val="365732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additive="base">
                                        <p:cTn id="41"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3921073"/>
          </a:xfrm>
        </p:spPr>
        <p:txBody>
          <a:bodyPr/>
          <a:lstStyle/>
          <a:p>
            <a:r>
              <a:rPr lang="en-US" dirty="0"/>
              <a:t>Workers </a:t>
            </a:r>
            <a:r>
              <a:rPr lang="en-US" i="1" dirty="0"/>
              <a:t>naturally</a:t>
            </a:r>
            <a:r>
              <a:rPr lang="en-US" dirty="0"/>
              <a:t> yield or run to their quantum</a:t>
            </a:r>
          </a:p>
          <a:p>
            <a:pPr lvl="1"/>
            <a:r>
              <a:rPr lang="en-US" sz="1800" dirty="0"/>
              <a:t>Quantum = 4ms (SOS_SCHEDULER_YIELD). Just get back on the scheduler and go</a:t>
            </a:r>
          </a:p>
          <a:p>
            <a:pPr lvl="1"/>
            <a:r>
              <a:rPr lang="en-US" sz="1800" dirty="0"/>
              <a:t>Naturally = waiting on I/O, latch, lock. When I’m done waiting I still have to wait for </a:t>
            </a:r>
            <a:r>
              <a:rPr lang="en-US" sz="1800" i="1" dirty="0"/>
              <a:t>scheduler hog</a:t>
            </a:r>
            <a:r>
              <a:rPr lang="en-US" sz="1800" dirty="0"/>
              <a:t>.</a:t>
            </a:r>
          </a:p>
          <a:p>
            <a:r>
              <a:rPr lang="en-US" dirty="0"/>
              <a:t>That’s not fair</a:t>
            </a:r>
          </a:p>
          <a:p>
            <a:pPr lvl="1"/>
            <a:r>
              <a:rPr lang="en-US" sz="1800" dirty="0"/>
              <a:t>Workers who use their entire quantum get more scheduled time</a:t>
            </a:r>
          </a:p>
          <a:p>
            <a:r>
              <a:rPr lang="en-US" dirty="0"/>
              <a:t>Why should we be fair?</a:t>
            </a:r>
          </a:p>
          <a:p>
            <a:pPr lvl="1"/>
            <a:r>
              <a:rPr lang="en-US" sz="1800" dirty="0"/>
              <a:t>We don’t want heavy CPU workloads to greatly disfavor others</a:t>
            </a:r>
          </a:p>
          <a:p>
            <a:pPr lvl="1"/>
            <a:r>
              <a:rPr lang="en-US" sz="1800" dirty="0"/>
              <a:t>The starved worker could be holding important resources</a:t>
            </a:r>
          </a:p>
          <a:p>
            <a:pPr lvl="1"/>
            <a:r>
              <a:rPr lang="en-US" sz="1800" dirty="0"/>
              <a:t>What is the starved worker is an important system task?</a:t>
            </a:r>
          </a:p>
        </p:txBody>
      </p:sp>
      <p:sp>
        <p:nvSpPr>
          <p:cNvPr id="17" name="Title 16"/>
          <p:cNvSpPr>
            <a:spLocks noGrp="1"/>
          </p:cNvSpPr>
          <p:nvPr>
            <p:ph type="title"/>
          </p:nvPr>
        </p:nvSpPr>
        <p:spPr/>
        <p:txBody>
          <a:bodyPr/>
          <a:lstStyle/>
          <a:p>
            <a:r>
              <a:rPr lang="en-US" dirty="0">
                <a:hlinkClick r:id="rId3"/>
              </a:rPr>
              <a:t>Fair and Balanced Scheduling</a:t>
            </a:r>
            <a:endParaRPr lang="en-US" dirty="0"/>
          </a:p>
        </p:txBody>
      </p:sp>
      <p:pic>
        <p:nvPicPr>
          <p:cNvPr id="2" name="Picture 1"/>
          <p:cNvPicPr>
            <a:picLocks noChangeAspect="1"/>
          </p:cNvPicPr>
          <p:nvPr/>
        </p:nvPicPr>
        <p:blipFill>
          <a:blip r:embed="rId4"/>
          <a:stretch>
            <a:fillRect/>
          </a:stretch>
        </p:blipFill>
        <p:spPr>
          <a:xfrm>
            <a:off x="7513637" y="4564062"/>
            <a:ext cx="4382112" cy="362001"/>
          </a:xfrm>
          <a:prstGeom prst="rect">
            <a:avLst/>
          </a:prstGeom>
        </p:spPr>
      </p:pic>
      <p:pic>
        <p:nvPicPr>
          <p:cNvPr id="3" name="Picture 2"/>
          <p:cNvPicPr>
            <a:picLocks noChangeAspect="1"/>
          </p:cNvPicPr>
          <p:nvPr/>
        </p:nvPicPr>
        <p:blipFill>
          <a:blip r:embed="rId5"/>
          <a:stretch>
            <a:fillRect/>
          </a:stretch>
        </p:blipFill>
        <p:spPr>
          <a:xfrm>
            <a:off x="7513637" y="5133924"/>
            <a:ext cx="4420217" cy="323895"/>
          </a:xfrm>
          <a:prstGeom prst="rect">
            <a:avLst/>
          </a:prstGeom>
        </p:spPr>
      </p:pic>
    </p:spTree>
    <p:extLst>
      <p:ext uri="{BB962C8B-B14F-4D97-AF65-F5344CB8AC3E}">
        <p14:creationId xmlns:p14="http://schemas.microsoft.com/office/powerpoint/2010/main" val="127265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530471"/>
          </a:xfrm>
        </p:spPr>
        <p:txBody>
          <a:bodyPr/>
          <a:lstStyle/>
          <a:p>
            <a:r>
              <a:rPr lang="en-US" dirty="0"/>
              <a:t>Core Synchronization Primitive used in the Engine</a:t>
            </a:r>
          </a:p>
          <a:p>
            <a:pPr lvl="1"/>
            <a:r>
              <a:rPr lang="en-US" sz="1800" dirty="0"/>
              <a:t>Used by various places in the code to implement multiple readers and a single writer</a:t>
            </a:r>
          </a:p>
          <a:p>
            <a:pPr lvl="1"/>
            <a:r>
              <a:rPr lang="en-US" sz="1800" dirty="0"/>
              <a:t>Not visible as a wait_type. You will see some other wait_type (Ex. COMMIT_TABLE)</a:t>
            </a:r>
          </a:p>
          <a:p>
            <a:pPr lvl="1"/>
            <a:r>
              <a:rPr lang="en-US" sz="1800" dirty="0"/>
              <a:t>Uses built-in SOS “Events” to wait</a:t>
            </a:r>
          </a:p>
          <a:p>
            <a:r>
              <a:rPr lang="en-US" dirty="0"/>
              <a:t>Learn from Hekaton and Latching</a:t>
            </a:r>
          </a:p>
          <a:p>
            <a:pPr lvl="1"/>
            <a:r>
              <a:rPr lang="en-US" sz="1800" dirty="0"/>
              <a:t>Use “interlock” instructions to set “mode”</a:t>
            </a:r>
          </a:p>
          <a:p>
            <a:pPr lvl="1"/>
            <a:r>
              <a:rPr lang="en-US" sz="1800" dirty="0"/>
              <a:t>If there is no contention (only readers) no need to do more work</a:t>
            </a:r>
          </a:p>
          <a:p>
            <a:pPr lvl="1"/>
            <a:r>
              <a:rPr lang="en-US" sz="1800" dirty="0"/>
              <a:t>Just increment the number of readers</a:t>
            </a:r>
          </a:p>
          <a:p>
            <a:r>
              <a:rPr lang="en-US" dirty="0"/>
              <a:t>We use this in Many Places in the Engine</a:t>
            </a:r>
          </a:p>
          <a:p>
            <a:pPr lvl="1"/>
            <a:r>
              <a:rPr lang="en-US" sz="1800" dirty="0"/>
              <a:t>Finding best scheduler, UCS, HADR, Metadata lookups, QDS, FT, ….</a:t>
            </a:r>
          </a:p>
          <a:p>
            <a:pPr lvl="1"/>
            <a:r>
              <a:rPr lang="en-US" sz="1800" dirty="0"/>
              <a:t>For “reader” scenarios, less collisions, lower CPU, better throughput</a:t>
            </a:r>
          </a:p>
        </p:txBody>
      </p:sp>
      <p:sp>
        <p:nvSpPr>
          <p:cNvPr id="17" name="Title 16"/>
          <p:cNvSpPr>
            <a:spLocks noGrp="1"/>
          </p:cNvSpPr>
          <p:nvPr>
            <p:ph type="title"/>
          </p:nvPr>
        </p:nvSpPr>
        <p:spPr/>
        <p:txBody>
          <a:bodyPr/>
          <a:lstStyle/>
          <a:p>
            <a:r>
              <a:rPr lang="en-US" dirty="0">
                <a:hlinkClick r:id="rId3"/>
              </a:rPr>
              <a:t>SOS_RWLock gets a new design</a:t>
            </a:r>
            <a:endParaRPr lang="en-US" dirty="0"/>
          </a:p>
        </p:txBody>
      </p:sp>
      <p:sp>
        <p:nvSpPr>
          <p:cNvPr id="2" name="Thought Bubble: Cloud 1"/>
          <p:cNvSpPr/>
          <p:nvPr/>
        </p:nvSpPr>
        <p:spPr bwMode="auto">
          <a:xfrm>
            <a:off x="9457301" y="4945062"/>
            <a:ext cx="2667000" cy="1484312"/>
          </a:xfrm>
          <a:prstGeom prst="cloudCallout">
            <a:avLst>
              <a:gd name="adj1" fmla="val -79623"/>
              <a:gd name="adj2" fmla="val -21586"/>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Only Readers  = no spinlock stats</a:t>
            </a:r>
          </a:p>
        </p:txBody>
      </p:sp>
      <p:sp>
        <p:nvSpPr>
          <p:cNvPr id="7" name="Thought Bubble: Cloud 6"/>
          <p:cNvSpPr/>
          <p:nvPr/>
        </p:nvSpPr>
        <p:spPr bwMode="auto">
          <a:xfrm>
            <a:off x="8596396" y="2521588"/>
            <a:ext cx="3429000" cy="990600"/>
          </a:xfrm>
          <a:prstGeom prst="cloudCallout">
            <a:avLst>
              <a:gd name="adj1" fmla="val -72088"/>
              <a:gd name="adj2" fmla="val -3851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a:gradFill>
                  <a:gsLst>
                    <a:gs pos="5439">
                      <a:srgbClr val="F8F8F8"/>
                    </a:gs>
                    <a:gs pos="10000">
                      <a:srgbClr val="F8F8F8"/>
                    </a:gs>
                  </a:gsLst>
                  <a:lin ang="5400000" scaled="0"/>
                </a:gradFill>
              </a:rPr>
              <a:t>SOS_RW in </a:t>
            </a:r>
          </a:p>
          <a:p>
            <a:pPr algn="ctr" defTabSz="932472" fontAlgn="base">
              <a:spcBef>
                <a:spcPct val="0"/>
              </a:spcBef>
              <a:spcAft>
                <a:spcPct val="0"/>
              </a:spcAft>
            </a:pPr>
            <a:r>
              <a:rPr lang="en-US" dirty="0">
                <a:gradFill>
                  <a:gsLst>
                    <a:gs pos="5439">
                      <a:srgbClr val="F8F8F8"/>
                    </a:gs>
                    <a:gs pos="10000">
                      <a:srgbClr val="F8F8F8"/>
                    </a:gs>
                  </a:gsLst>
                  <a:lin ang="5400000" scaled="0"/>
                </a:gradFill>
              </a:rPr>
              <a:t>dm _os_spinlock_stats</a:t>
            </a:r>
          </a:p>
        </p:txBody>
      </p:sp>
      <p:sp>
        <p:nvSpPr>
          <p:cNvPr id="3" name="Rectangle 2"/>
          <p:cNvSpPr/>
          <p:nvPr/>
        </p:nvSpPr>
        <p:spPr>
          <a:xfrm>
            <a:off x="427037" y="6011862"/>
            <a:ext cx="8160108" cy="646331"/>
          </a:xfrm>
          <a:prstGeom prst="rect">
            <a:avLst/>
          </a:prstGeom>
        </p:spPr>
        <p:txBody>
          <a:bodyPr wrap="square">
            <a:spAutoFit/>
          </a:bodyPr>
          <a:lstStyle/>
          <a:p>
            <a:r>
              <a:rPr lang="en-US" dirty="0">
                <a:hlinkClick r:id="rId4"/>
              </a:rPr>
              <a:t>https://blogs.msdn.microsoft.com/bobsql/2016/07/23/how-it-works-reader-writer-synchronization/</a:t>
            </a:r>
            <a:r>
              <a:rPr lang="en-US" dirty="0"/>
              <a:t> </a:t>
            </a:r>
          </a:p>
        </p:txBody>
      </p:sp>
    </p:spTree>
    <p:extLst>
      <p:ext uri="{BB962C8B-B14F-4D97-AF65-F5344CB8AC3E}">
        <p14:creationId xmlns:p14="http://schemas.microsoft.com/office/powerpoint/2010/main" val="21151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Parallel INSERT..SELECT</a:t>
            </a:r>
          </a:p>
        </p:txBody>
      </p:sp>
      <p:sp>
        <p:nvSpPr>
          <p:cNvPr id="6" name="Text Placeholder 5"/>
          <p:cNvSpPr>
            <a:spLocks noGrp="1"/>
          </p:cNvSpPr>
          <p:nvPr>
            <p:ph type="body" sz="quarter" idx="10"/>
          </p:nvPr>
        </p:nvSpPr>
        <p:spPr>
          <a:xfrm>
            <a:off x="274638" y="1212850"/>
            <a:ext cx="11887200" cy="1754326"/>
          </a:xfrm>
        </p:spPr>
        <p:txBody>
          <a:bodyPr/>
          <a:lstStyle/>
          <a:p>
            <a:r>
              <a:rPr lang="en-US" dirty="0">
                <a:solidFill>
                  <a:schemeClr val="tx1"/>
                </a:solidFill>
              </a:rPr>
              <a:t>We did it for SELECT..INTO. Why not INSERT..SELECT?</a:t>
            </a:r>
          </a:p>
          <a:p>
            <a:pPr lvl="1"/>
            <a:r>
              <a:rPr lang="en-US" dirty="0">
                <a:solidFill>
                  <a:schemeClr val="accent1"/>
                </a:solidFill>
              </a:rPr>
              <a:t>Only for heaps (and CCI)</a:t>
            </a:r>
          </a:p>
          <a:p>
            <a:pPr lvl="1"/>
            <a:r>
              <a:rPr lang="en-US" dirty="0">
                <a:solidFill>
                  <a:schemeClr val="accent1"/>
                </a:solidFill>
              </a:rPr>
              <a:t>TABLOCK hint (required for temp tables starting in SP1)</a:t>
            </a:r>
          </a:p>
          <a:p>
            <a:pPr lvl="1"/>
            <a:r>
              <a:rPr lang="en-US" dirty="0">
                <a:solidFill>
                  <a:schemeClr val="accent1"/>
                </a:solidFill>
              </a:rPr>
              <a:t>Read </a:t>
            </a:r>
            <a:r>
              <a:rPr lang="en-US" dirty="0">
                <a:solidFill>
                  <a:schemeClr val="accent1"/>
                </a:solidFill>
                <a:hlinkClick r:id="rId3"/>
              </a:rPr>
              <a:t>here</a:t>
            </a:r>
            <a:r>
              <a:rPr lang="en-US" dirty="0">
                <a:solidFill>
                  <a:schemeClr val="accent1"/>
                </a:solidFill>
              </a:rPr>
              <a:t> for more restrictions and considerations</a:t>
            </a:r>
          </a:p>
        </p:txBody>
      </p:sp>
      <p:sp>
        <p:nvSpPr>
          <p:cNvPr id="4" name="Rectangle: Rounded Corners 4"/>
          <p:cNvSpPr/>
          <p:nvPr/>
        </p:nvSpPr>
        <p:spPr bwMode="auto">
          <a:xfrm>
            <a:off x="6827837" y="144462"/>
            <a:ext cx="5473427" cy="837518"/>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300% performance improvement over serial</a:t>
            </a:r>
          </a:p>
        </p:txBody>
      </p:sp>
      <p:pic>
        <p:nvPicPr>
          <p:cNvPr id="5" name="Picture 4"/>
          <p:cNvPicPr>
            <a:picLocks noChangeAspect="1"/>
          </p:cNvPicPr>
          <p:nvPr/>
        </p:nvPicPr>
        <p:blipFill>
          <a:blip r:embed="rId4"/>
          <a:stretch>
            <a:fillRect/>
          </a:stretch>
        </p:blipFill>
        <p:spPr>
          <a:xfrm>
            <a:off x="350837" y="3040062"/>
            <a:ext cx="8686800" cy="2025656"/>
          </a:xfrm>
          <a:prstGeom prst="rect">
            <a:avLst/>
          </a:prstGeom>
        </p:spPr>
      </p:pic>
      <p:sp>
        <p:nvSpPr>
          <p:cNvPr id="7" name="Rectangle: Rounded Corners 6"/>
          <p:cNvSpPr/>
          <p:nvPr/>
        </p:nvSpPr>
        <p:spPr bwMode="auto">
          <a:xfrm>
            <a:off x="503237" y="5783262"/>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sp>
        <p:nvSpPr>
          <p:cNvPr id="8" name="Rectangle: Rounded Corners 8"/>
          <p:cNvSpPr/>
          <p:nvPr/>
        </p:nvSpPr>
        <p:spPr bwMode="auto">
          <a:xfrm>
            <a:off x="1722437" y="5783262"/>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sp>
        <p:nvSpPr>
          <p:cNvPr id="9" name="Rectangle: Rounded Corners 9"/>
          <p:cNvSpPr/>
          <p:nvPr/>
        </p:nvSpPr>
        <p:spPr bwMode="auto">
          <a:xfrm>
            <a:off x="2953555" y="5783262"/>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sp>
        <p:nvSpPr>
          <p:cNvPr id="10" name="Rectangle: Rounded Corners 10"/>
          <p:cNvSpPr/>
          <p:nvPr/>
        </p:nvSpPr>
        <p:spPr bwMode="auto">
          <a:xfrm>
            <a:off x="4188629" y="5783262"/>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sp>
        <p:nvSpPr>
          <p:cNvPr id="11" name="Rectangle: Rounded Corners 11"/>
          <p:cNvSpPr/>
          <p:nvPr/>
        </p:nvSpPr>
        <p:spPr bwMode="auto">
          <a:xfrm>
            <a:off x="5423703" y="5783285"/>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sp>
        <p:nvSpPr>
          <p:cNvPr id="12" name="Rectangle: Rounded Corners 12"/>
          <p:cNvSpPr/>
          <p:nvPr/>
        </p:nvSpPr>
        <p:spPr bwMode="auto">
          <a:xfrm>
            <a:off x="6627525" y="5783262"/>
            <a:ext cx="914400" cy="6858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Database Page</a:t>
            </a:r>
          </a:p>
        </p:txBody>
      </p:sp>
      <p:cxnSp>
        <p:nvCxnSpPr>
          <p:cNvPr id="13" name="Straight Arrow Connector 12"/>
          <p:cNvCxnSpPr/>
          <p:nvPr/>
        </p:nvCxnSpPr>
        <p:spPr>
          <a:xfrm flipH="1">
            <a:off x="1189037" y="4640262"/>
            <a:ext cx="1524000" cy="99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H="1">
            <a:off x="2299503" y="4687896"/>
            <a:ext cx="654052" cy="9429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3170237" y="4640262"/>
            <a:ext cx="240518" cy="99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3486954" y="4640262"/>
            <a:ext cx="1038616" cy="99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3779837" y="4564062"/>
            <a:ext cx="2103739" cy="10906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064021" y="4487862"/>
            <a:ext cx="3020704" cy="11668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Diagram 19"/>
          <p:cNvGraphicFramePr/>
          <p:nvPr>
            <p:extLst>
              <p:ext uri="{D42A27DB-BD31-4B8C-83A1-F6EECF244321}">
                <p14:modId xmlns:p14="http://schemas.microsoft.com/office/powerpoint/2010/main" val="3964102647"/>
              </p:ext>
            </p:extLst>
          </p:nvPr>
        </p:nvGraphicFramePr>
        <p:xfrm>
          <a:off x="9230149" y="2081139"/>
          <a:ext cx="2703087" cy="46927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8162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par>
                                <p:cTn id="39" presetID="2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Graphic spid="20"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530471"/>
          </a:xfrm>
        </p:spPr>
        <p:txBody>
          <a:bodyPr/>
          <a:lstStyle/>
          <a:p>
            <a:r>
              <a:rPr lang="en-US" dirty="0"/>
              <a:t>Some Data Requires “Extended” Logical Checks</a:t>
            </a:r>
          </a:p>
          <a:p>
            <a:pPr lvl="1"/>
            <a:r>
              <a:rPr lang="en-US" sz="1800" dirty="0"/>
              <a:t>Filtered indexes</a:t>
            </a:r>
          </a:p>
          <a:p>
            <a:pPr lvl="1"/>
            <a:r>
              <a:rPr lang="en-US" sz="1800" dirty="0"/>
              <a:t>Persisted computed columns</a:t>
            </a:r>
          </a:p>
          <a:p>
            <a:pPr lvl="1"/>
            <a:r>
              <a:rPr lang="en-US" sz="1800" dirty="0"/>
              <a:t>UDT columns</a:t>
            </a:r>
          </a:p>
          <a:p>
            <a:pPr lvl="1"/>
            <a:r>
              <a:rPr lang="en-US" sz="1800" dirty="0"/>
              <a:t>UDT columns based on CLR assemblies</a:t>
            </a:r>
          </a:p>
          <a:p>
            <a:r>
              <a:rPr lang="en-US" dirty="0"/>
              <a:t>This can Dramatically Slow Down CHECK*</a:t>
            </a:r>
          </a:p>
          <a:p>
            <a:pPr lvl="1"/>
            <a:r>
              <a:rPr lang="en-US" sz="1800" dirty="0"/>
              <a:t>These checks can be just as expensive as physical checks for a large database</a:t>
            </a:r>
          </a:p>
          <a:p>
            <a:pPr lvl="1"/>
            <a:r>
              <a:rPr lang="en-US" sz="1800" dirty="0"/>
              <a:t>PHYSICAL_ONLY was the only workaround</a:t>
            </a:r>
          </a:p>
          <a:p>
            <a:r>
              <a:rPr lang="en-US" dirty="0"/>
              <a:t>SQL Server 2016 by Default Skips these Checks</a:t>
            </a:r>
          </a:p>
          <a:p>
            <a:pPr lvl="1"/>
            <a:r>
              <a:rPr lang="en-US" sz="1800" dirty="0"/>
              <a:t>We have enhanced the EXTENDED_LOGICAL_CHECKS option if you want to check these</a:t>
            </a:r>
          </a:p>
          <a:p>
            <a:pPr lvl="1"/>
            <a:r>
              <a:rPr lang="en-US" sz="1800" dirty="0"/>
              <a:t>Filtered index checks are </a:t>
            </a:r>
            <a:r>
              <a:rPr lang="en-US" sz="1800" b="1" i="1" dirty="0"/>
              <a:t>really</a:t>
            </a:r>
            <a:r>
              <a:rPr lang="en-US" sz="1800" dirty="0"/>
              <a:t> “just faster” by skipping rows that don’t qualify for the index</a:t>
            </a:r>
          </a:p>
        </p:txBody>
      </p:sp>
      <p:sp>
        <p:nvSpPr>
          <p:cNvPr id="17" name="Title 16"/>
          <p:cNvSpPr>
            <a:spLocks noGrp="1"/>
          </p:cNvSpPr>
          <p:nvPr>
            <p:ph type="title"/>
          </p:nvPr>
        </p:nvSpPr>
        <p:spPr/>
        <p:txBody>
          <a:bodyPr/>
          <a:lstStyle/>
          <a:p>
            <a:r>
              <a:rPr lang="en-US" dirty="0">
                <a:hlinkClick r:id="rId3"/>
              </a:rPr>
              <a:t>DBCC CHECK* Extended Checks</a:t>
            </a:r>
            <a:endParaRPr lang="en-US" dirty="0"/>
          </a:p>
        </p:txBody>
      </p:sp>
    </p:spTree>
    <p:extLst>
      <p:ext uri="{BB962C8B-B14F-4D97-AF65-F5344CB8AC3E}">
        <p14:creationId xmlns:p14="http://schemas.microsoft.com/office/powerpoint/2010/main" val="180222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058678"/>
            <a:ext cx="11889565" cy="5749266"/>
          </a:xfrm>
        </p:spPr>
        <p:txBody>
          <a:bodyPr/>
          <a:lstStyle/>
          <a:p>
            <a:pPr marL="0" indent="0">
              <a:buNone/>
            </a:pPr>
            <a:r>
              <a:rPr lang="en-US" dirty="0"/>
              <a:t>A new Method Based on Dirty Pages vs Log Records</a:t>
            </a:r>
          </a:p>
          <a:p>
            <a:pPr marL="342900" lvl="1" indent="0">
              <a:buNone/>
            </a:pPr>
            <a:r>
              <a:rPr lang="en-US" sz="1800" dirty="0"/>
              <a:t>Introduced in SQL Server 2012</a:t>
            </a:r>
          </a:p>
          <a:p>
            <a:pPr marL="342900" lvl="1" indent="0">
              <a:buNone/>
            </a:pPr>
            <a:r>
              <a:rPr lang="en-US" sz="1800" dirty="0"/>
              <a:t>Used by setting a target recovery time. It is now the default of 60 in SQL Server 2016</a:t>
            </a:r>
          </a:p>
          <a:p>
            <a:pPr marL="0" indent="0">
              <a:buNone/>
            </a:pPr>
            <a:r>
              <a:rPr lang="en-US" dirty="0"/>
              <a:t>Automatic Checkpoint (Recovery Interval)</a:t>
            </a:r>
          </a:p>
          <a:p>
            <a:pPr marL="342900" lvl="1" indent="0">
              <a:buNone/>
            </a:pPr>
            <a:r>
              <a:rPr lang="en-US" sz="1800" dirty="0"/>
              <a:t>Uses log record formula to determine when to trigger an automatic checkpoint</a:t>
            </a:r>
          </a:p>
          <a:p>
            <a:pPr marL="342900" lvl="1" indent="0">
              <a:buNone/>
            </a:pPr>
            <a:r>
              <a:rPr lang="en-US" sz="1800" dirty="0"/>
              <a:t>Sweeps the </a:t>
            </a:r>
            <a:r>
              <a:rPr lang="en-US" sz="1800" b="1" i="1" dirty="0"/>
              <a:t>entire BUF array </a:t>
            </a:r>
            <a:r>
              <a:rPr lang="en-US" sz="1800" dirty="0"/>
              <a:t>looking for dirty pages to write</a:t>
            </a:r>
          </a:p>
          <a:p>
            <a:pPr marL="342900" lvl="1" indent="0">
              <a:buNone/>
            </a:pPr>
            <a:r>
              <a:rPr lang="en-US" sz="1800" dirty="0"/>
              <a:t>Avoid sorted lists to ensure </a:t>
            </a:r>
            <a:r>
              <a:rPr lang="en-US" sz="1800" dirty="0">
                <a:hlinkClick r:id="rId3"/>
              </a:rPr>
              <a:t>disk elevator seek </a:t>
            </a:r>
            <a:r>
              <a:rPr lang="en-US" sz="1800" dirty="0"/>
              <a:t>issues don’t starve other I/O</a:t>
            </a:r>
          </a:p>
          <a:p>
            <a:pPr marL="342900" lvl="1" indent="0">
              <a:buNone/>
            </a:pPr>
            <a:r>
              <a:rPr lang="en-US" sz="1800" dirty="0"/>
              <a:t>All types of throttling mechanisms exist</a:t>
            </a:r>
          </a:p>
          <a:p>
            <a:pPr marL="342900" lvl="1" indent="0">
              <a:buNone/>
            </a:pPr>
            <a:r>
              <a:rPr lang="en-US" sz="1800" dirty="0"/>
              <a:t>“Bursty” high I/O impact = Not reliable recovery interval</a:t>
            </a:r>
          </a:p>
          <a:p>
            <a:pPr marL="0" indent="0">
              <a:buNone/>
            </a:pPr>
            <a:r>
              <a:rPr lang="en-US" dirty="0"/>
              <a:t>Indirect Checkpoint</a:t>
            </a:r>
          </a:p>
          <a:p>
            <a:pPr marL="342900" lvl="1" indent="0">
              <a:buNone/>
            </a:pPr>
            <a:r>
              <a:rPr lang="en-US" sz="1800" dirty="0"/>
              <a:t>New TARGET_RECOVERY_TIME database option (&gt; 0 enabled)</a:t>
            </a:r>
          </a:p>
          <a:p>
            <a:pPr marL="342900" lvl="1" indent="0">
              <a:buNone/>
            </a:pPr>
            <a:r>
              <a:rPr lang="en-US" sz="1800" dirty="0"/>
              <a:t>Default for SQL Server 2016 new databases</a:t>
            </a:r>
          </a:p>
          <a:p>
            <a:pPr marL="342900" lvl="1" indent="0">
              <a:buNone/>
            </a:pPr>
            <a:r>
              <a:rPr lang="en-US" sz="1800" dirty="0"/>
              <a:t>Consistent I/O impact = reliable recovery target</a:t>
            </a:r>
          </a:p>
          <a:p>
            <a:pPr marL="342900" lvl="1" indent="0">
              <a:buNone/>
            </a:pPr>
            <a:r>
              <a:rPr lang="en-US" sz="1800" dirty="0"/>
              <a:t>BACKGROUND worker RECOVERY_WRITER for “automatic” (DIRTY_PAGE_POLL wait)</a:t>
            </a:r>
          </a:p>
          <a:p>
            <a:pPr marL="342900" lvl="1" indent="0">
              <a:buNone/>
            </a:pPr>
            <a:r>
              <a:rPr lang="en-US" sz="1800" dirty="0"/>
              <a:t>Keep a list of dirty pages. When triggered, uses a sorted list of dirty pages to issue I/O</a:t>
            </a:r>
          </a:p>
        </p:txBody>
      </p:sp>
      <p:sp>
        <p:nvSpPr>
          <p:cNvPr id="17" name="Title 16"/>
          <p:cNvSpPr>
            <a:spLocks noGrp="1"/>
          </p:cNvSpPr>
          <p:nvPr>
            <p:ph type="title"/>
          </p:nvPr>
        </p:nvSpPr>
        <p:spPr/>
        <p:txBody>
          <a:bodyPr/>
          <a:lstStyle/>
          <a:p>
            <a:r>
              <a:rPr lang="en-US" dirty="0">
                <a:hlinkClick r:id="rId4"/>
              </a:rPr>
              <a:t>Indirect Checkpoint</a:t>
            </a:r>
            <a:endParaRPr lang="en-US" dirty="0"/>
          </a:p>
        </p:txBody>
      </p:sp>
      <p:sp>
        <p:nvSpPr>
          <p:cNvPr id="2" name="Thought Bubble: Cloud 1"/>
          <p:cNvSpPr/>
          <p:nvPr/>
        </p:nvSpPr>
        <p:spPr bwMode="auto">
          <a:xfrm>
            <a:off x="7168479" y="3878262"/>
            <a:ext cx="2514600" cy="1684338"/>
          </a:xfrm>
          <a:prstGeom prst="cloudCallout">
            <a:avLst>
              <a:gd name="adj1" fmla="val -56311"/>
              <a:gd name="adj2" fmla="val 11537"/>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Upgraded db are still OFF</a:t>
            </a:r>
          </a:p>
          <a:p>
            <a:pPr algn="ctr" defTabSz="932472" fontAlgn="base">
              <a:spcBef>
                <a:spcPct val="0"/>
              </a:spcBef>
              <a:spcAft>
                <a:spcPct val="0"/>
              </a:spcAft>
            </a:pPr>
            <a:r>
              <a:rPr lang="en-US" sz="1400" dirty="0">
                <a:gradFill>
                  <a:gsLst>
                    <a:gs pos="5439">
                      <a:srgbClr val="F8F8F8"/>
                    </a:gs>
                    <a:gs pos="10000">
                      <a:srgbClr val="F8F8F8"/>
                    </a:gs>
                  </a:gsLst>
                  <a:lin ang="5400000" scaled="0"/>
                </a:gradFill>
              </a:rPr>
              <a:t>Upgraded servers from RC bulid don’t set model</a:t>
            </a:r>
          </a:p>
        </p:txBody>
      </p:sp>
      <p:sp>
        <p:nvSpPr>
          <p:cNvPr id="8" name="Rectangle: Rounded Corners 7"/>
          <p:cNvSpPr/>
          <p:nvPr/>
        </p:nvSpPr>
        <p:spPr bwMode="auto">
          <a:xfrm>
            <a:off x="5303837" y="141102"/>
            <a:ext cx="7019326" cy="917576"/>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en-US" sz="1600" dirty="0"/>
              <a:t>4TB Memory = ~500 million SQL Server BUF structures for older checkpoint</a:t>
            </a:r>
          </a:p>
          <a:p>
            <a:r>
              <a:rPr lang="en-US" sz="1600" dirty="0"/>
              <a:t>Indirect checkpoint for new database creation dirties ~ 250 BUF structures</a:t>
            </a:r>
            <a:endParaRPr lang="en-US" sz="1600" dirty="0">
              <a:effectLst/>
            </a:endParaRPr>
          </a:p>
        </p:txBody>
      </p:sp>
      <p:graphicFrame>
        <p:nvGraphicFramePr>
          <p:cNvPr id="3" name="Diagram 2"/>
          <p:cNvGraphicFramePr/>
          <p:nvPr>
            <p:extLst/>
          </p:nvPr>
        </p:nvGraphicFramePr>
        <p:xfrm>
          <a:off x="9657832" y="1822082"/>
          <a:ext cx="2728383" cy="46339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6879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additive="base">
                                        <p:cTn id="55"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anim calcmode="lin" valueType="num">
                                      <p:cBhvr additive="base">
                                        <p:cTn id="59" dur="500" fill="hold"/>
                                        <p:tgtEl>
                                          <p:spTgt spid="6">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6">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 calcmode="lin" valueType="num">
                                      <p:cBhvr additive="base">
                                        <p:cTn id="63" dur="500" fill="hold"/>
                                        <p:tgtEl>
                                          <p:spTgt spid="6">
                                            <p:txEl>
                                              <p:pRg st="13" end="1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6">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anim calcmode="lin" valueType="num">
                                      <p:cBhvr additive="base">
                                        <p:cTn id="67" dur="500" fill="hold"/>
                                        <p:tgtEl>
                                          <p:spTgt spid="6">
                                            <p:txEl>
                                              <p:pRg st="14" end="1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14" end="14"/>
                                            </p:txEl>
                                          </p:spTgt>
                                        </p:tgtEl>
                                        <p:attrNameLst>
                                          <p:attrName>ppt_y</p:attrName>
                                        </p:attrNameLst>
                                      </p:cBhvr>
                                      <p:tavLst>
                                        <p:tav tm="0">
                                          <p:val>
                                            <p:strVal val="#ppt_y"/>
                                          </p:val>
                                        </p:tav>
                                        <p:tav tm="100000">
                                          <p:val>
                                            <p:strVal val="#ppt_y"/>
                                          </p:val>
                                        </p:tav>
                                      </p:tavLst>
                                    </p:anim>
                                  </p:childTnLst>
                                </p:cTn>
                              </p:par>
                              <p:par>
                                <p:cTn id="69" presetID="1" presetClass="entr" presetSubtype="0"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01825" y="89037"/>
            <a:ext cx="11889564" cy="917575"/>
          </a:xfrm>
        </p:spPr>
        <p:txBody>
          <a:bodyPr/>
          <a:lstStyle/>
          <a:p>
            <a:r>
              <a:rPr lang="en-US" dirty="0"/>
              <a:t>Here is How SQL Server 2016 </a:t>
            </a:r>
            <a:r>
              <a:rPr lang="en-US" dirty="0">
                <a:hlinkClick r:id="rId3"/>
              </a:rPr>
              <a:t>Just Runs Faster</a:t>
            </a:r>
            <a:endParaRPr lang="en-US" dirty="0"/>
          </a:p>
        </p:txBody>
      </p:sp>
      <p:sp>
        <p:nvSpPr>
          <p:cNvPr id="6" name="Text Placeholder 5"/>
          <p:cNvSpPr>
            <a:spLocks noGrp="1"/>
          </p:cNvSpPr>
          <p:nvPr>
            <p:ph type="body" sz="quarter" idx="10"/>
          </p:nvPr>
        </p:nvSpPr>
        <p:spPr>
          <a:xfrm>
            <a:off x="274639" y="1058862"/>
            <a:ext cx="5257799" cy="5816977"/>
          </a:xfrm>
        </p:spPr>
        <p:txBody>
          <a:bodyPr/>
          <a:lstStyle/>
          <a:p>
            <a:r>
              <a:rPr lang="en-US" dirty="0">
                <a:solidFill>
                  <a:schemeClr val="accent1"/>
                </a:solidFill>
              </a:rPr>
              <a:t>Core Engine Scalability</a:t>
            </a:r>
          </a:p>
          <a:p>
            <a:r>
              <a:rPr lang="en-US" sz="2000" dirty="0">
                <a:solidFill>
                  <a:schemeClr val="accent1"/>
                </a:solidFill>
              </a:rPr>
              <a:t>Automatic Soft NUMA</a:t>
            </a:r>
          </a:p>
          <a:p>
            <a:r>
              <a:rPr lang="en-US" sz="2000" dirty="0">
                <a:solidFill>
                  <a:schemeClr val="accent1"/>
                </a:solidFill>
              </a:rPr>
              <a:t>Dynamic Memory Objects</a:t>
            </a:r>
          </a:p>
          <a:p>
            <a:r>
              <a:rPr lang="en-US" sz="2000" dirty="0">
                <a:solidFill>
                  <a:schemeClr val="accent1"/>
                </a:solidFill>
              </a:rPr>
              <a:t>SOS_RWLock</a:t>
            </a:r>
          </a:p>
          <a:p>
            <a:r>
              <a:rPr lang="en-US" sz="2000" dirty="0">
                <a:solidFill>
                  <a:schemeClr val="accent1"/>
                </a:solidFill>
              </a:rPr>
              <a:t>Fair and Balanced Scheduling</a:t>
            </a:r>
          </a:p>
          <a:p>
            <a:r>
              <a:rPr lang="en-US" sz="2000" dirty="0">
                <a:solidFill>
                  <a:schemeClr val="accent1"/>
                </a:solidFill>
              </a:rPr>
              <a:t>Parallel INSERT..SELECT</a:t>
            </a:r>
          </a:p>
          <a:p>
            <a:r>
              <a:rPr lang="en-US" sz="2000" dirty="0">
                <a:solidFill>
                  <a:schemeClr val="accent1"/>
                </a:solidFill>
              </a:rPr>
              <a:t>Parallel Redo</a:t>
            </a:r>
          </a:p>
          <a:p>
            <a:r>
              <a:rPr lang="en-US" dirty="0">
                <a:solidFill>
                  <a:schemeClr val="accent1"/>
                </a:solidFill>
              </a:rPr>
              <a:t>DBCC</a:t>
            </a:r>
          </a:p>
          <a:p>
            <a:r>
              <a:rPr lang="en-US" sz="2000" dirty="0">
                <a:solidFill>
                  <a:schemeClr val="accent1"/>
                </a:solidFill>
              </a:rPr>
              <a:t>DBCC Scalability</a:t>
            </a:r>
          </a:p>
          <a:p>
            <a:r>
              <a:rPr lang="en-US" sz="2000" dirty="0">
                <a:solidFill>
                  <a:schemeClr val="accent1"/>
                </a:solidFill>
              </a:rPr>
              <a:t>DBCC Extended Checks</a:t>
            </a:r>
          </a:p>
          <a:p>
            <a:r>
              <a:rPr lang="en-US" dirty="0">
                <a:solidFill>
                  <a:schemeClr val="accent1"/>
                </a:solidFill>
              </a:rPr>
              <a:t>TempDB</a:t>
            </a:r>
          </a:p>
          <a:p>
            <a:r>
              <a:rPr lang="en-US" sz="2000" dirty="0">
                <a:solidFill>
                  <a:schemeClr val="accent1"/>
                </a:solidFill>
              </a:rPr>
              <a:t>Goodbye Trace Flags</a:t>
            </a:r>
          </a:p>
          <a:p>
            <a:r>
              <a:rPr lang="en-US" sz="2000" dirty="0">
                <a:solidFill>
                  <a:schemeClr val="accent1"/>
                </a:solidFill>
              </a:rPr>
              <a:t>Setup and Automatic Configuration of Files</a:t>
            </a:r>
          </a:p>
          <a:p>
            <a:r>
              <a:rPr lang="en-US" sz="2000" dirty="0">
                <a:solidFill>
                  <a:schemeClr val="accent1"/>
                </a:solidFill>
              </a:rPr>
              <a:t>Optimistic Latching</a:t>
            </a:r>
          </a:p>
        </p:txBody>
      </p:sp>
      <p:sp>
        <p:nvSpPr>
          <p:cNvPr id="4" name="Text Placeholder 5"/>
          <p:cNvSpPr txBox="1">
            <a:spLocks/>
          </p:cNvSpPr>
          <p:nvPr/>
        </p:nvSpPr>
        <p:spPr>
          <a:xfrm>
            <a:off x="5761037" y="1065165"/>
            <a:ext cx="7010400" cy="581697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I/O</a:t>
            </a:r>
          </a:p>
          <a:p>
            <a:r>
              <a:rPr lang="en-US" sz="2000" dirty="0">
                <a:solidFill>
                  <a:schemeClr val="accent1"/>
                </a:solidFill>
              </a:rPr>
              <a:t>Instant File Initialization is No Longer Hidden</a:t>
            </a:r>
          </a:p>
          <a:p>
            <a:r>
              <a:rPr lang="en-US" sz="2000" dirty="0">
                <a:solidFill>
                  <a:schemeClr val="accent1"/>
                </a:solidFill>
              </a:rPr>
              <a:t>Multiple Log Writers</a:t>
            </a:r>
          </a:p>
          <a:p>
            <a:r>
              <a:rPr lang="en-US" sz="2000" dirty="0">
                <a:solidFill>
                  <a:schemeClr val="accent1"/>
                </a:solidFill>
              </a:rPr>
              <a:t>Indirect Checkpoint Default Just Makes Sense</a:t>
            </a:r>
          </a:p>
          <a:p>
            <a:r>
              <a:rPr lang="en-US" sz="2000" dirty="0">
                <a:solidFill>
                  <a:schemeClr val="accent1"/>
                </a:solidFill>
              </a:rPr>
              <a:t>Log I/O at the Speed of Memory</a:t>
            </a:r>
          </a:p>
          <a:p>
            <a:r>
              <a:rPr lang="en-US" dirty="0">
                <a:solidFill>
                  <a:schemeClr val="accent1"/>
                </a:solidFill>
              </a:rPr>
              <a:t>Spatial</a:t>
            </a:r>
          </a:p>
          <a:p>
            <a:r>
              <a:rPr lang="en-US" sz="2000" dirty="0">
                <a:solidFill>
                  <a:schemeClr val="accent1"/>
                </a:solidFill>
              </a:rPr>
              <a:t>Native Implementations</a:t>
            </a:r>
          </a:p>
          <a:p>
            <a:r>
              <a:rPr lang="en-US" sz="2000" dirty="0">
                <a:solidFill>
                  <a:schemeClr val="accent1"/>
                </a:solidFill>
              </a:rPr>
              <a:t>TVP and Index Improvements</a:t>
            </a:r>
          </a:p>
          <a:p>
            <a:r>
              <a:rPr lang="en-US" dirty="0">
                <a:solidFill>
                  <a:schemeClr val="accent1"/>
                </a:solidFill>
              </a:rPr>
              <a:t>Columnstore</a:t>
            </a:r>
          </a:p>
          <a:p>
            <a:r>
              <a:rPr lang="en-US" sz="2000" dirty="0">
                <a:solidFill>
                  <a:schemeClr val="accent1"/>
                </a:solidFill>
              </a:rPr>
              <a:t>Batch Mode and Window Functions</a:t>
            </a:r>
          </a:p>
          <a:p>
            <a:r>
              <a:rPr lang="en-US" dirty="0">
                <a:solidFill>
                  <a:schemeClr val="accent1"/>
                </a:solidFill>
              </a:rPr>
              <a:t>Always On Availability Groups</a:t>
            </a:r>
          </a:p>
          <a:p>
            <a:r>
              <a:rPr lang="en-US" sz="2000" dirty="0">
                <a:solidFill>
                  <a:schemeClr val="accent1"/>
                </a:solidFill>
              </a:rPr>
              <a:t>Turbocharged</a:t>
            </a:r>
          </a:p>
          <a:p>
            <a:r>
              <a:rPr lang="en-US" sz="2000" dirty="0">
                <a:solidFill>
                  <a:schemeClr val="accent1"/>
                </a:solidFill>
              </a:rPr>
              <a:t>Better Compression and Encryption</a:t>
            </a:r>
          </a:p>
        </p:txBody>
      </p:sp>
      <p:sp>
        <p:nvSpPr>
          <p:cNvPr id="5" name="Thought Bubble: Cloud 4"/>
          <p:cNvSpPr/>
          <p:nvPr/>
        </p:nvSpPr>
        <p:spPr bwMode="auto">
          <a:xfrm>
            <a:off x="9603398" y="3484788"/>
            <a:ext cx="2590800" cy="1169340"/>
          </a:xfrm>
          <a:prstGeom prst="cloudCallout">
            <a:avLst>
              <a:gd name="adj1" fmla="val -45265"/>
              <a:gd name="adj2" fmla="val 52445"/>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and there is more</a:t>
            </a:r>
          </a:p>
        </p:txBody>
      </p:sp>
      <p:sp>
        <p:nvSpPr>
          <p:cNvPr id="7" name="Explosion: 14 Points 1"/>
          <p:cNvSpPr/>
          <p:nvPr/>
        </p:nvSpPr>
        <p:spPr bwMode="auto">
          <a:xfrm>
            <a:off x="9476706" y="2696826"/>
            <a:ext cx="838200" cy="457200"/>
          </a:xfrm>
          <a:prstGeom prst="irregularSeal2">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New</a:t>
            </a:r>
          </a:p>
        </p:txBody>
      </p:sp>
      <p:sp>
        <p:nvSpPr>
          <p:cNvPr id="8" name="Explosion: 14 Points 6"/>
          <p:cNvSpPr/>
          <p:nvPr/>
        </p:nvSpPr>
        <p:spPr bwMode="auto">
          <a:xfrm>
            <a:off x="2880097" y="3002755"/>
            <a:ext cx="838200" cy="457200"/>
          </a:xfrm>
          <a:prstGeom prst="irregularSeal2">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New</a:t>
            </a:r>
          </a:p>
        </p:txBody>
      </p:sp>
      <p:sp>
        <p:nvSpPr>
          <p:cNvPr id="9" name="Explosion: 14 Points 7"/>
          <p:cNvSpPr/>
          <p:nvPr/>
        </p:nvSpPr>
        <p:spPr bwMode="auto">
          <a:xfrm>
            <a:off x="1813298" y="3358544"/>
            <a:ext cx="838200" cy="457200"/>
          </a:xfrm>
          <a:prstGeom prst="irregularSeal2">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New</a:t>
            </a:r>
          </a:p>
        </p:txBody>
      </p:sp>
      <p:sp>
        <p:nvSpPr>
          <p:cNvPr id="10" name="Explosion: 14 Points 1"/>
          <p:cNvSpPr/>
          <p:nvPr/>
        </p:nvSpPr>
        <p:spPr bwMode="auto">
          <a:xfrm>
            <a:off x="9723437" y="4937389"/>
            <a:ext cx="838200" cy="457200"/>
          </a:xfrm>
          <a:prstGeom prst="irregularSeal2">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New</a:t>
            </a:r>
          </a:p>
        </p:txBody>
      </p:sp>
    </p:spTree>
    <p:extLst>
      <p:ext uri="{BB962C8B-B14F-4D97-AF65-F5344CB8AC3E}">
        <p14:creationId xmlns:p14="http://schemas.microsoft.com/office/powerpoint/2010/main" val="428188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12657"/>
            <a:ext cx="11889564" cy="917575"/>
          </a:xfrm>
        </p:spPr>
        <p:txBody>
          <a:bodyPr/>
          <a:lstStyle/>
          <a:p>
            <a:r>
              <a:rPr lang="en-US" dirty="0"/>
              <a:t>Indirect Checkpoint</a:t>
            </a:r>
          </a:p>
        </p:txBody>
      </p:sp>
      <p:pic>
        <p:nvPicPr>
          <p:cNvPr id="3" name="Picture 2"/>
          <p:cNvPicPr>
            <a:picLocks noChangeAspect="1"/>
          </p:cNvPicPr>
          <p:nvPr/>
        </p:nvPicPr>
        <p:blipFill>
          <a:blip r:embed="rId3"/>
          <a:stretch>
            <a:fillRect/>
          </a:stretch>
        </p:blipFill>
        <p:spPr>
          <a:xfrm>
            <a:off x="584285" y="1513755"/>
            <a:ext cx="6248901" cy="1412650"/>
          </a:xfrm>
          <a:prstGeom prst="rect">
            <a:avLst/>
          </a:prstGeom>
        </p:spPr>
      </p:pic>
      <p:pic>
        <p:nvPicPr>
          <p:cNvPr id="5" name="Picture 4"/>
          <p:cNvPicPr>
            <a:picLocks noChangeAspect="1"/>
          </p:cNvPicPr>
          <p:nvPr/>
        </p:nvPicPr>
        <p:blipFill>
          <a:blip r:embed="rId4"/>
          <a:stretch>
            <a:fillRect/>
          </a:stretch>
        </p:blipFill>
        <p:spPr>
          <a:xfrm>
            <a:off x="298022" y="3964228"/>
            <a:ext cx="4382516" cy="1812664"/>
          </a:xfrm>
          <a:prstGeom prst="rect">
            <a:avLst/>
          </a:prstGeom>
        </p:spPr>
      </p:pic>
      <p:pic>
        <p:nvPicPr>
          <p:cNvPr id="7" name="Picture 6"/>
          <p:cNvPicPr>
            <a:picLocks noChangeAspect="1"/>
          </p:cNvPicPr>
          <p:nvPr/>
        </p:nvPicPr>
        <p:blipFill>
          <a:blip r:embed="rId5"/>
          <a:stretch>
            <a:fillRect/>
          </a:stretch>
        </p:blipFill>
        <p:spPr>
          <a:xfrm>
            <a:off x="7357854" y="3952740"/>
            <a:ext cx="4410292" cy="1824152"/>
          </a:xfrm>
          <a:prstGeom prst="rect">
            <a:avLst/>
          </a:prstGeom>
        </p:spPr>
      </p:pic>
      <p:sp>
        <p:nvSpPr>
          <p:cNvPr id="9" name="Rectangle: Rounded Corners 8"/>
          <p:cNvSpPr/>
          <p:nvPr/>
        </p:nvSpPr>
        <p:spPr bwMode="auto">
          <a:xfrm>
            <a:off x="7320030" y="2213193"/>
            <a:ext cx="5029200" cy="1293813"/>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Sweep BUF array. If page dirty,  use WriteMultiple method to write out dirty pages “near us”</a:t>
            </a:r>
          </a:p>
        </p:txBody>
      </p:sp>
      <p:sp>
        <p:nvSpPr>
          <p:cNvPr id="10" name="TextBox 9"/>
          <p:cNvSpPr txBox="1"/>
          <p:nvPr/>
        </p:nvSpPr>
        <p:spPr>
          <a:xfrm>
            <a:off x="8336014" y="1248855"/>
            <a:ext cx="2997231"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“Older” Checkpoint</a:t>
            </a:r>
          </a:p>
          <a:p>
            <a:pPr algn="ctr">
              <a:lnSpc>
                <a:spcPct val="90000"/>
              </a:lnSpc>
              <a:spcAft>
                <a:spcPts val="600"/>
              </a:spcAft>
            </a:pPr>
            <a:r>
              <a:rPr lang="en-US" sz="2400" dirty="0">
                <a:gradFill>
                  <a:gsLst>
                    <a:gs pos="2917">
                      <a:schemeClr val="tx1"/>
                    </a:gs>
                    <a:gs pos="30000">
                      <a:schemeClr val="tx1"/>
                    </a:gs>
                  </a:gsLst>
                  <a:lin ang="5400000" scaled="0"/>
                </a:gradFill>
              </a:rPr>
              <a:t>CHECKPOINT</a:t>
            </a:r>
          </a:p>
        </p:txBody>
      </p:sp>
      <p:sp>
        <p:nvSpPr>
          <p:cNvPr id="12" name="TextBox 11"/>
          <p:cNvSpPr txBox="1"/>
          <p:nvPr/>
        </p:nvSpPr>
        <p:spPr>
          <a:xfrm>
            <a:off x="4851479" y="3678798"/>
            <a:ext cx="2349233" cy="1197251"/>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Indirect Checkpoint</a:t>
            </a:r>
          </a:p>
          <a:p>
            <a:pPr algn="ctr">
              <a:lnSpc>
                <a:spcPct val="90000"/>
              </a:lnSpc>
              <a:spcAft>
                <a:spcPts val="600"/>
              </a:spcAft>
            </a:pPr>
            <a:r>
              <a:rPr lang="en-US" dirty="0">
                <a:gradFill>
                  <a:gsLst>
                    <a:gs pos="2917">
                      <a:schemeClr val="tx1"/>
                    </a:gs>
                    <a:gs pos="30000">
                      <a:schemeClr val="tx1"/>
                    </a:gs>
                  </a:gsLst>
                  <a:lin ang="5400000" scaled="0"/>
                </a:gradFill>
              </a:rPr>
              <a:t>RECOVERY_WRITER</a:t>
            </a:r>
          </a:p>
          <a:p>
            <a:pPr algn="ctr">
              <a:lnSpc>
                <a:spcPct val="90000"/>
              </a:lnSpc>
              <a:spcAft>
                <a:spcPts val="600"/>
              </a:spcAft>
            </a:pPr>
            <a:r>
              <a:rPr lang="en-US" dirty="0">
                <a:gradFill>
                  <a:gsLst>
                    <a:gs pos="2917">
                      <a:schemeClr val="tx1"/>
                    </a:gs>
                    <a:gs pos="30000">
                      <a:schemeClr val="tx1"/>
                    </a:gs>
                  </a:gsLst>
                  <a:lin ang="5400000" scaled="0"/>
                </a:gradFill>
              </a:rPr>
              <a:t>(2016 default)</a:t>
            </a:r>
          </a:p>
        </p:txBody>
      </p:sp>
      <p:sp>
        <p:nvSpPr>
          <p:cNvPr id="13" name="Rectangle: Rounded Corners 12"/>
          <p:cNvSpPr/>
          <p:nvPr/>
        </p:nvSpPr>
        <p:spPr bwMode="auto">
          <a:xfrm>
            <a:off x="127081" y="6023556"/>
            <a:ext cx="4724398" cy="57715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As pages are marked dirty, add to a dirty page list</a:t>
            </a:r>
          </a:p>
        </p:txBody>
      </p:sp>
      <p:sp>
        <p:nvSpPr>
          <p:cNvPr id="14" name="Rectangle: Rounded Corners 13"/>
          <p:cNvSpPr/>
          <p:nvPr/>
        </p:nvSpPr>
        <p:spPr bwMode="auto">
          <a:xfrm>
            <a:off x="7150148" y="6023556"/>
            <a:ext cx="4724398" cy="57715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Use a separate sorted list and WriteMultiple</a:t>
            </a:r>
          </a:p>
        </p:txBody>
      </p:sp>
      <p:sp>
        <p:nvSpPr>
          <p:cNvPr id="11" name="Rectangle: Rounded Corners 10"/>
          <p:cNvSpPr/>
          <p:nvPr/>
        </p:nvSpPr>
        <p:spPr bwMode="auto">
          <a:xfrm>
            <a:off x="5257196" y="4868862"/>
            <a:ext cx="1524000" cy="1531638"/>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New WriteMultiple of 1Mb</a:t>
            </a:r>
          </a:p>
        </p:txBody>
      </p:sp>
      <p:sp>
        <p:nvSpPr>
          <p:cNvPr id="15" name="TextBox 14"/>
          <p:cNvSpPr txBox="1"/>
          <p:nvPr/>
        </p:nvSpPr>
        <p:spPr>
          <a:xfrm>
            <a:off x="198661" y="3082488"/>
            <a:ext cx="140166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Dirty pages</a:t>
            </a:r>
          </a:p>
        </p:txBody>
      </p:sp>
      <p:cxnSp>
        <p:nvCxnSpPr>
          <p:cNvPr id="18" name="Straight Arrow Connector 17"/>
          <p:cNvCxnSpPr/>
          <p:nvPr/>
        </p:nvCxnSpPr>
        <p:spPr>
          <a:xfrm flipV="1">
            <a:off x="1341437" y="2926405"/>
            <a:ext cx="609600" cy="2603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341437" y="2947144"/>
            <a:ext cx="2896783" cy="239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p:cNvSpPr/>
          <p:nvPr/>
        </p:nvSpPr>
        <p:spPr bwMode="auto">
          <a:xfrm>
            <a:off x="5329904" y="216751"/>
            <a:ext cx="7019326" cy="917576"/>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en-US" sz="1600" dirty="0"/>
              <a:t>4TB Memory = ~500 million SQL Server BUF structures for older checkpoint</a:t>
            </a:r>
          </a:p>
          <a:p>
            <a:r>
              <a:rPr lang="en-US" sz="1600" dirty="0"/>
              <a:t>Indirect checkpoint for new database creation dirties ~ 250 BUF structures</a:t>
            </a:r>
            <a:endParaRPr lang="en-US" sz="1600" dirty="0">
              <a:effectLst/>
            </a:endParaRPr>
          </a:p>
        </p:txBody>
      </p:sp>
    </p:spTree>
    <p:extLst>
      <p:ext uri="{BB962C8B-B14F-4D97-AF65-F5344CB8AC3E}">
        <p14:creationId xmlns:p14="http://schemas.microsoft.com/office/powerpoint/2010/main" val="29439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1"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51402" y="0"/>
            <a:ext cx="4952998" cy="917575"/>
          </a:xfrm>
        </p:spPr>
        <p:txBody>
          <a:bodyPr/>
          <a:lstStyle/>
          <a:p>
            <a:r>
              <a:rPr lang="en-US" dirty="0">
                <a:hlinkClick r:id="rId3"/>
              </a:rPr>
              <a:t>Larger Data Writes</a:t>
            </a:r>
            <a:endParaRPr lang="en-US" dirty="0"/>
          </a:p>
        </p:txBody>
      </p:sp>
      <p:sp>
        <p:nvSpPr>
          <p:cNvPr id="6" name="Text Placeholder 5"/>
          <p:cNvSpPr>
            <a:spLocks noGrp="1"/>
          </p:cNvSpPr>
          <p:nvPr>
            <p:ph type="body" sz="quarter" idx="10"/>
          </p:nvPr>
        </p:nvSpPr>
        <p:spPr>
          <a:xfrm>
            <a:off x="198437" y="1973262"/>
            <a:ext cx="11887200" cy="4124206"/>
          </a:xfrm>
        </p:spPr>
        <p:txBody>
          <a:bodyPr/>
          <a:lstStyle/>
          <a:p>
            <a:r>
              <a:rPr lang="en-US" dirty="0"/>
              <a:t>The WriteMultiple Method</a:t>
            </a:r>
          </a:p>
          <a:p>
            <a:pPr lvl="1"/>
            <a:r>
              <a:rPr lang="en-US" dirty="0"/>
              <a:t>The Engine uses </a:t>
            </a:r>
            <a:r>
              <a:rPr lang="en-US" dirty="0">
                <a:hlinkClick r:id="rId4"/>
              </a:rPr>
              <a:t>WriteFileGather</a:t>
            </a:r>
            <a:r>
              <a:rPr lang="en-US" dirty="0"/>
              <a:t> to write out database pages</a:t>
            </a:r>
          </a:p>
          <a:p>
            <a:pPr lvl="1"/>
            <a:r>
              <a:rPr lang="en-US" dirty="0"/>
              <a:t>It must be contiguous on disk</a:t>
            </a:r>
          </a:p>
          <a:p>
            <a:pPr lvl="1"/>
            <a:r>
              <a:rPr lang="en-US" dirty="0"/>
              <a:t>&lt; SQL Server 2016 we max at 32 pages to write at one time (256Kb) “forwards” and “backwards”</a:t>
            </a:r>
          </a:p>
          <a:p>
            <a:pPr lvl="1"/>
            <a:r>
              <a:rPr lang="en-US" dirty="0"/>
              <a:t>SQL Server 2016 use a max of 128 pages (1Mb)</a:t>
            </a:r>
          </a:p>
          <a:p>
            <a:pPr lvl="1"/>
            <a:r>
              <a:rPr lang="en-US" dirty="0"/>
              <a:t>Used for LazyWriter, Checkpoint, and Eager writes (bulk insert and select into)</a:t>
            </a:r>
          </a:p>
          <a:p>
            <a:r>
              <a:rPr lang="en-US" dirty="0"/>
              <a:t>Fewer Larger Writes can be Faster</a:t>
            </a:r>
          </a:p>
          <a:p>
            <a:pPr lvl="1"/>
            <a:r>
              <a:rPr lang="en-US" dirty="0"/>
              <a:t>This is almost always the case for today’s SSD drives</a:t>
            </a:r>
          </a:p>
          <a:p>
            <a:pPr lvl="1"/>
            <a:r>
              <a:rPr lang="en-US" dirty="0"/>
              <a:t>Allows SSDs to avoid read-modify-writes and parallelize I/O</a:t>
            </a:r>
          </a:p>
          <a:p>
            <a:pPr lvl="1"/>
            <a:r>
              <a:rPr lang="en-US" dirty="0"/>
              <a:t>Works Better with Azure Blog Storage</a:t>
            </a:r>
          </a:p>
        </p:txBody>
      </p:sp>
      <p:pic>
        <p:nvPicPr>
          <p:cNvPr id="3" name="Picture 2"/>
          <p:cNvPicPr>
            <a:picLocks noChangeAspect="1"/>
          </p:cNvPicPr>
          <p:nvPr/>
        </p:nvPicPr>
        <p:blipFill>
          <a:blip r:embed="rId5"/>
          <a:stretch>
            <a:fillRect/>
          </a:stretch>
        </p:blipFill>
        <p:spPr>
          <a:xfrm>
            <a:off x="6751637" y="145054"/>
            <a:ext cx="5387921" cy="1218014"/>
          </a:xfrm>
          <a:prstGeom prst="rect">
            <a:avLst/>
          </a:prstGeom>
        </p:spPr>
      </p:pic>
    </p:spTree>
    <p:extLst>
      <p:ext uri="{BB962C8B-B14F-4D97-AF65-F5344CB8AC3E}">
        <p14:creationId xmlns:p14="http://schemas.microsoft.com/office/powerpoint/2010/main" val="30093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982662"/>
            <a:ext cx="11887200" cy="6155531"/>
          </a:xfrm>
        </p:spPr>
        <p:txBody>
          <a:bodyPr/>
          <a:lstStyle/>
          <a:p>
            <a:r>
              <a:rPr lang="en-US" dirty="0"/>
              <a:t>The Transaction Log is always Initialized with 0s</a:t>
            </a:r>
          </a:p>
          <a:p>
            <a:pPr lvl="1"/>
            <a:r>
              <a:rPr lang="en-US" sz="1800" dirty="0"/>
              <a:t>We can’t use Instant File Initialization (IFI) for tlog so we can recognize the “end of the log”. Read more </a:t>
            </a:r>
            <a:r>
              <a:rPr lang="en-US" sz="1800" dirty="0">
                <a:hlinkClick r:id="rId3"/>
              </a:rPr>
              <a:t>here</a:t>
            </a:r>
            <a:endParaRPr lang="en-US" sz="1800" dirty="0"/>
          </a:p>
          <a:p>
            <a:r>
              <a:rPr lang="en-US" dirty="0"/>
              <a:t>Disk Vendors/Storage Systems want More with Less</a:t>
            </a:r>
          </a:p>
          <a:p>
            <a:pPr lvl="1"/>
            <a:r>
              <a:rPr lang="en-US" sz="1800" dirty="0"/>
              <a:t>Along comes the concept of </a:t>
            </a:r>
            <a:r>
              <a:rPr lang="en-US" sz="1800" dirty="0">
                <a:hlinkClick r:id="rId4"/>
              </a:rPr>
              <a:t>thin provisioning</a:t>
            </a:r>
            <a:endParaRPr lang="en-US" sz="1800" dirty="0"/>
          </a:p>
          <a:p>
            <a:pPr lvl="1"/>
            <a:r>
              <a:rPr lang="en-US" sz="1800" dirty="0"/>
              <a:t>Along comes the concept of </a:t>
            </a:r>
            <a:r>
              <a:rPr lang="en-US" sz="1800" dirty="0">
                <a:hlinkClick r:id="rId5"/>
              </a:rPr>
              <a:t>data deduplication</a:t>
            </a:r>
            <a:r>
              <a:rPr lang="en-US" sz="1800" dirty="0"/>
              <a:t> (popular choice for Azure VM)</a:t>
            </a:r>
          </a:p>
          <a:p>
            <a:r>
              <a:rPr lang="en-US" dirty="0"/>
              <a:t>Here is the Problem</a:t>
            </a:r>
          </a:p>
          <a:p>
            <a:pPr lvl="1"/>
            <a:r>
              <a:rPr lang="en-US" sz="1800" dirty="0"/>
              <a:t>We initialize the log with 0s</a:t>
            </a:r>
          </a:p>
          <a:p>
            <a:pPr lvl="1"/>
            <a:r>
              <a:rPr lang="en-US" sz="1800" dirty="0"/>
              <a:t>These new storage techniques may result in much of the space of tlog getting reclaimed</a:t>
            </a:r>
          </a:p>
          <a:p>
            <a:pPr lvl="1"/>
            <a:r>
              <a:rPr lang="en-US" sz="1800" dirty="0"/>
              <a:t>When we need to use that part of the log, the storage system must allocate new space</a:t>
            </a:r>
          </a:p>
          <a:p>
            <a:pPr lvl="1"/>
            <a:r>
              <a:rPr lang="en-US" sz="1800" dirty="0"/>
              <a:t>Could result in synchronous I/O or even of space errors</a:t>
            </a:r>
          </a:p>
          <a:p>
            <a:r>
              <a:rPr lang="en-US" dirty="0"/>
              <a:t>Our solution</a:t>
            </a:r>
          </a:p>
          <a:p>
            <a:pPr lvl="1"/>
            <a:r>
              <a:rPr lang="en-US" sz="1800" dirty="0"/>
              <a:t>We initialize the log with byte pattern of </a:t>
            </a:r>
            <a:r>
              <a:rPr lang="en-US" sz="1800" b="1" dirty="0"/>
              <a:t>0xC0</a:t>
            </a:r>
          </a:p>
          <a:p>
            <a:pPr lvl="1"/>
            <a:r>
              <a:rPr lang="en-US" sz="1800" dirty="0"/>
              <a:t>We’ve used this with Azure SQL Database since 2014</a:t>
            </a:r>
          </a:p>
          <a:p>
            <a:pPr lvl="1"/>
            <a:endParaRPr lang="en-US" sz="1800" dirty="0"/>
          </a:p>
          <a:p>
            <a:pPr lvl="2"/>
            <a:endParaRPr lang="en-US" sz="800" dirty="0"/>
          </a:p>
          <a:p>
            <a:endParaRPr lang="en-US" sz="1200" dirty="0"/>
          </a:p>
        </p:txBody>
      </p:sp>
      <p:sp>
        <p:nvSpPr>
          <p:cNvPr id="17" name="Title 16"/>
          <p:cNvSpPr>
            <a:spLocks noGrp="1"/>
          </p:cNvSpPr>
          <p:nvPr>
            <p:ph type="title"/>
          </p:nvPr>
        </p:nvSpPr>
        <p:spPr>
          <a:xfrm>
            <a:off x="272274" y="144462"/>
            <a:ext cx="11889564" cy="917575"/>
          </a:xfrm>
        </p:spPr>
        <p:txBody>
          <a:bodyPr/>
          <a:lstStyle/>
          <a:p>
            <a:r>
              <a:rPr lang="en-US" dirty="0">
                <a:hlinkClick r:id="rId6"/>
              </a:rPr>
              <a:t>Stamping the Log</a:t>
            </a:r>
            <a:endParaRPr lang="en-US" dirty="0"/>
          </a:p>
        </p:txBody>
      </p:sp>
      <p:sp>
        <p:nvSpPr>
          <p:cNvPr id="2" name="Thought Bubble: Cloud 1"/>
          <p:cNvSpPr/>
          <p:nvPr/>
        </p:nvSpPr>
        <p:spPr bwMode="auto">
          <a:xfrm>
            <a:off x="7734729" y="5021262"/>
            <a:ext cx="4419600" cy="1676400"/>
          </a:xfrm>
          <a:prstGeom prst="cloudCallout">
            <a:avLst>
              <a:gd name="adj1" fmla="val -55782"/>
              <a:gd name="adj2" fmla="val -28163"/>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Avoid putting SQL database files on these types of storage or file system options</a:t>
            </a:r>
          </a:p>
        </p:txBody>
      </p:sp>
    </p:spTree>
    <p:extLst>
      <p:ext uri="{BB962C8B-B14F-4D97-AF65-F5344CB8AC3E}">
        <p14:creationId xmlns:p14="http://schemas.microsoft.com/office/powerpoint/2010/main" val="39888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232202"/>
          </a:xfrm>
        </p:spPr>
        <p:txBody>
          <a:bodyPr/>
          <a:lstStyle/>
          <a:p>
            <a:r>
              <a:rPr lang="en-US" sz="3200" dirty="0"/>
              <a:t>Tempdb = Frequent Database Page Allocations/Deallocations</a:t>
            </a:r>
          </a:p>
          <a:p>
            <a:pPr lvl="1"/>
            <a:r>
              <a:rPr lang="en-US" sz="1800" dirty="0"/>
              <a:t>Frequent allocations/deallocations require </a:t>
            </a:r>
            <a:r>
              <a:rPr lang="en-US" sz="1800" b="1" dirty="0"/>
              <a:t>latch synchronization </a:t>
            </a:r>
            <a:r>
              <a:rPr lang="en-US" sz="1800" dirty="0"/>
              <a:t>to GAM, SGAM, and PFS pages</a:t>
            </a:r>
          </a:p>
          <a:p>
            <a:pPr lvl="1"/>
            <a:r>
              <a:rPr lang="en-US" sz="1800" dirty="0"/>
              <a:t>Mixed extents cause hot SGAM (especially for small tables)</a:t>
            </a:r>
          </a:p>
          <a:p>
            <a:pPr lvl="1"/>
            <a:r>
              <a:rPr lang="en-US" sz="1800" dirty="0"/>
              <a:t>Pages allocated using proportional fill + round-robin when multiple files exist</a:t>
            </a:r>
          </a:p>
          <a:p>
            <a:pPr lvl="1"/>
            <a:r>
              <a:rPr lang="en-US" sz="1800" dirty="0"/>
              <a:t>When using multiple files, critical to keep all files the same size to promote smooth round robin</a:t>
            </a:r>
          </a:p>
          <a:p>
            <a:pPr lvl="1"/>
            <a:r>
              <a:rPr lang="en-US" sz="1800" dirty="0"/>
              <a:t>Autogrow difficult to control for tempdb</a:t>
            </a:r>
          </a:p>
          <a:p>
            <a:pPr lvl="1"/>
            <a:r>
              <a:rPr lang="en-US" sz="1800" dirty="0"/>
              <a:t>Trace flags developed to help</a:t>
            </a:r>
          </a:p>
          <a:p>
            <a:endParaRPr lang="en-US" sz="3200" dirty="0"/>
          </a:p>
          <a:p>
            <a:endParaRPr lang="en-US" sz="3200" dirty="0"/>
          </a:p>
          <a:p>
            <a:endParaRPr lang="en-US" sz="3200" dirty="0"/>
          </a:p>
          <a:p>
            <a:r>
              <a:rPr lang="en-US" sz="3200" dirty="0"/>
              <a:t>SQL Server 2016, Trace Flags Behavior now Default for Tempdb</a:t>
            </a:r>
          </a:p>
          <a:p>
            <a:pPr lvl="1"/>
            <a:r>
              <a:rPr lang="en-US" sz="1800" dirty="0"/>
              <a:t>Uniform extent ON is default for all databases. MIXED_PAGE_ALLOCATION database option to turn OFF</a:t>
            </a:r>
          </a:p>
          <a:p>
            <a:pPr lvl="1"/>
            <a:r>
              <a:rPr lang="en-US" sz="1800" dirty="0"/>
              <a:t>Autogrow for all files OFF for user databases by default. Use AUTOGROW_ALL_FILES db option to turn ON</a:t>
            </a:r>
            <a:endParaRPr lang="en-US" sz="1200" dirty="0"/>
          </a:p>
        </p:txBody>
      </p:sp>
      <p:sp>
        <p:nvSpPr>
          <p:cNvPr id="17" name="Title 16"/>
          <p:cNvSpPr>
            <a:spLocks noGrp="1"/>
          </p:cNvSpPr>
          <p:nvPr>
            <p:ph type="title"/>
          </p:nvPr>
        </p:nvSpPr>
        <p:spPr/>
        <p:txBody>
          <a:bodyPr/>
          <a:lstStyle/>
          <a:p>
            <a:r>
              <a:rPr lang="en-US" dirty="0">
                <a:hlinkClick r:id="rId3"/>
              </a:rPr>
              <a:t>Goodbye Trace Flags</a:t>
            </a:r>
            <a:endParaRPr lang="en-US" dirty="0"/>
          </a:p>
        </p:txBody>
      </p:sp>
      <p:sp>
        <p:nvSpPr>
          <p:cNvPr id="3" name="Rectangle: Rounded Corners 2"/>
          <p:cNvSpPr/>
          <p:nvPr/>
        </p:nvSpPr>
        <p:spPr bwMode="auto">
          <a:xfrm>
            <a:off x="960437" y="3845258"/>
            <a:ext cx="6553200" cy="102360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2"/>
            <a:r>
              <a:rPr lang="en-US" dirty="0"/>
              <a:t>-T1118 – Force uniform extents</a:t>
            </a:r>
          </a:p>
          <a:p>
            <a:pPr lvl="2"/>
            <a:r>
              <a:rPr lang="en-US" dirty="0"/>
              <a:t>-T1117 – Autogrow all files in FG together</a:t>
            </a:r>
          </a:p>
        </p:txBody>
      </p:sp>
    </p:spTree>
    <p:extLst>
      <p:ext uri="{BB962C8B-B14F-4D97-AF65-F5344CB8AC3E}">
        <p14:creationId xmlns:p14="http://schemas.microsoft.com/office/powerpoint/2010/main" val="31160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835170"/>
          </a:xfrm>
        </p:spPr>
        <p:txBody>
          <a:bodyPr/>
          <a:lstStyle/>
          <a:p>
            <a:r>
              <a:rPr lang="en-US" dirty="0"/>
              <a:t>After all of that, you still may face Latch Contention</a:t>
            </a:r>
          </a:p>
          <a:p>
            <a:pPr lvl="1"/>
            <a:r>
              <a:rPr lang="en-US" dirty="0"/>
              <a:t>Usually on system tables</a:t>
            </a:r>
          </a:p>
          <a:p>
            <a:pPr lvl="1"/>
            <a:r>
              <a:rPr lang="en-US" dirty="0"/>
              <a:t>We have made some fixes in the past for specific scenarios. Example in this </a:t>
            </a:r>
            <a:r>
              <a:rPr lang="en-US" dirty="0">
                <a:hlinkClick r:id="rId3"/>
              </a:rPr>
              <a:t>article</a:t>
            </a:r>
            <a:r>
              <a:rPr lang="en-US" dirty="0"/>
              <a:t>.</a:t>
            </a:r>
          </a:p>
          <a:p>
            <a:r>
              <a:rPr lang="en-US" dirty="0"/>
              <a:t>The Problem and Solution</a:t>
            </a:r>
          </a:p>
          <a:p>
            <a:pPr lvl="1"/>
            <a:r>
              <a:rPr lang="en-US" dirty="0"/>
              <a:t>Assume EX_LATCH but may not need to make changes</a:t>
            </a:r>
          </a:p>
          <a:p>
            <a:pPr lvl="1"/>
            <a:r>
              <a:rPr lang="en-US" dirty="0"/>
              <a:t>Now acquire SH_LATCH. If we need to make the change, then acquire EX_LATCH</a:t>
            </a:r>
          </a:p>
          <a:p>
            <a:r>
              <a:rPr lang="en-US" dirty="0"/>
              <a:t>Spread the solution</a:t>
            </a:r>
          </a:p>
          <a:p>
            <a:pPr lvl="1"/>
            <a:r>
              <a:rPr lang="en-US" dirty="0"/>
              <a:t>We fixed specific tempdb system tables based on customer reported problems</a:t>
            </a:r>
          </a:p>
          <a:p>
            <a:pPr lvl="1"/>
            <a:r>
              <a:rPr lang="en-US" dirty="0"/>
              <a:t>Now we just fix all other system tables involved in tempdb create/drop</a:t>
            </a:r>
          </a:p>
          <a:p>
            <a:pPr lvl="1"/>
            <a:endParaRPr lang="en-US" sz="1800" dirty="0"/>
          </a:p>
        </p:txBody>
      </p:sp>
      <p:sp>
        <p:nvSpPr>
          <p:cNvPr id="17" name="Title 16"/>
          <p:cNvSpPr>
            <a:spLocks noGrp="1"/>
          </p:cNvSpPr>
          <p:nvPr>
            <p:ph type="title"/>
          </p:nvPr>
        </p:nvSpPr>
        <p:spPr/>
        <p:txBody>
          <a:bodyPr/>
          <a:lstStyle/>
          <a:p>
            <a:r>
              <a:rPr lang="en-US" dirty="0"/>
              <a:t>Tempdb Optimistic Latching</a:t>
            </a:r>
          </a:p>
        </p:txBody>
      </p:sp>
    </p:spTree>
    <p:extLst>
      <p:ext uri="{BB962C8B-B14F-4D97-AF65-F5344CB8AC3E}">
        <p14:creationId xmlns:p14="http://schemas.microsoft.com/office/powerpoint/2010/main" val="201524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8382" y="1744662"/>
            <a:ext cx="11887200" cy="3779496"/>
          </a:xfrm>
        </p:spPr>
        <p:txBody>
          <a:bodyPr/>
          <a:lstStyle/>
          <a:p>
            <a:r>
              <a:rPr lang="en-US" dirty="0"/>
              <a:t>Expanded Worker Pools and Usage</a:t>
            </a:r>
          </a:p>
          <a:p>
            <a:pPr lvl="1"/>
            <a:r>
              <a:rPr lang="en-US" dirty="0"/>
              <a:t>Anytime you see “multiple threads” it usually means we use these worker pools</a:t>
            </a:r>
          </a:p>
          <a:p>
            <a:pPr lvl="1"/>
            <a:r>
              <a:rPr lang="en-US" dirty="0"/>
              <a:t>You may see these as command = </a:t>
            </a:r>
            <a:r>
              <a:rPr lang="en-US" b="1" dirty="0"/>
              <a:t>XTP_THREAD_POOL </a:t>
            </a:r>
            <a:r>
              <a:rPr lang="en-US" dirty="0"/>
              <a:t>or </a:t>
            </a:r>
            <a:r>
              <a:rPr lang="en-US" b="1" dirty="0"/>
              <a:t>XTP_PREEPMTIVE_TASK</a:t>
            </a:r>
          </a:p>
          <a:p>
            <a:r>
              <a:rPr lang="en-US" dirty="0"/>
              <a:t>Examples</a:t>
            </a:r>
          </a:p>
          <a:p>
            <a:pPr lvl="1"/>
            <a:r>
              <a:rPr lang="en-US" dirty="0"/>
              <a:t>Offline Checkpoint</a:t>
            </a:r>
          </a:p>
          <a:p>
            <a:pPr lvl="1"/>
            <a:r>
              <a:rPr lang="en-US" dirty="0"/>
              <a:t>Log Apply</a:t>
            </a:r>
          </a:p>
          <a:p>
            <a:pPr lvl="1"/>
            <a:r>
              <a:rPr lang="en-US" dirty="0"/>
              <a:t>Merge</a:t>
            </a:r>
          </a:p>
        </p:txBody>
      </p:sp>
      <p:sp>
        <p:nvSpPr>
          <p:cNvPr id="17" name="Title 16"/>
          <p:cNvSpPr>
            <a:spLocks noGrp="1"/>
          </p:cNvSpPr>
          <p:nvPr>
            <p:ph type="title"/>
          </p:nvPr>
        </p:nvSpPr>
        <p:spPr/>
        <p:txBody>
          <a:bodyPr/>
          <a:lstStyle/>
          <a:p>
            <a:r>
              <a:rPr lang="en-US" dirty="0">
                <a:hlinkClick r:id="rId3"/>
              </a:rPr>
              <a:t>Dynamic Worker Pool</a:t>
            </a:r>
            <a:endParaRPr lang="en-US" dirty="0"/>
          </a:p>
        </p:txBody>
      </p:sp>
      <p:sp>
        <p:nvSpPr>
          <p:cNvPr id="2" name="Thought Bubble: Cloud 1"/>
          <p:cNvSpPr/>
          <p:nvPr/>
        </p:nvSpPr>
        <p:spPr bwMode="auto">
          <a:xfrm>
            <a:off x="8662637" y="3268662"/>
            <a:ext cx="3652321" cy="1600200"/>
          </a:xfrm>
          <a:prstGeom prst="cloudCallout">
            <a:avLst>
              <a:gd name="adj1" fmla="val -55275"/>
              <a:gd name="adj2" fmla="val -4833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a:gradFill>
                  <a:gsLst>
                    <a:gs pos="5439">
                      <a:srgbClr val="F8F8F8"/>
                    </a:gs>
                    <a:gs pos="10000">
                      <a:srgbClr val="F8F8F8"/>
                    </a:gs>
                  </a:gsLst>
                  <a:lin ang="5400000" scaled="0"/>
                </a:gradFill>
              </a:rPr>
              <a:t>Pools should get no bigger than # logical CPUs and they have a timeout</a:t>
            </a:r>
          </a:p>
        </p:txBody>
      </p:sp>
      <p:sp>
        <p:nvSpPr>
          <p:cNvPr id="3" name="Thought Bubble: Cloud 2"/>
          <p:cNvSpPr/>
          <p:nvPr/>
        </p:nvSpPr>
        <p:spPr bwMode="auto">
          <a:xfrm>
            <a:off x="8196147" y="191466"/>
            <a:ext cx="4118811" cy="763588"/>
          </a:xfrm>
          <a:prstGeom prst="cloud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hlinkClick r:id="rId4"/>
              </a:rPr>
              <a:t>docs</a:t>
            </a:r>
            <a:r>
              <a:rPr lang="en-US" sz="2000" dirty="0">
                <a:gradFill>
                  <a:gsLst>
                    <a:gs pos="5439">
                      <a:srgbClr val="F8F8F8"/>
                    </a:gs>
                    <a:gs pos="10000">
                      <a:srgbClr val="F8F8F8"/>
                    </a:gs>
                  </a:gsLst>
                  <a:lin ang="5400000" scaled="0"/>
                </a:gradFill>
              </a:rPr>
              <a:t> on this topic</a:t>
            </a:r>
          </a:p>
        </p:txBody>
      </p:sp>
    </p:spTree>
    <p:extLst>
      <p:ext uri="{BB962C8B-B14F-4D97-AF65-F5344CB8AC3E}">
        <p14:creationId xmlns:p14="http://schemas.microsoft.com/office/powerpoint/2010/main" val="36299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Spatial is Just Faster</a:t>
            </a:r>
            <a:endParaRPr lang="en-US" dirty="0"/>
          </a:p>
        </p:txBody>
      </p:sp>
      <p:sp>
        <p:nvSpPr>
          <p:cNvPr id="5" name="Text Placeholder 5"/>
          <p:cNvSpPr>
            <a:spLocks noGrp="1"/>
          </p:cNvSpPr>
          <p:nvPr>
            <p:ph type="body" sz="quarter" idx="10"/>
          </p:nvPr>
        </p:nvSpPr>
        <p:spPr>
          <a:xfrm>
            <a:off x="274638" y="1212850"/>
            <a:ext cx="11887200" cy="1846659"/>
          </a:xfrm>
        </p:spPr>
        <p:txBody>
          <a:bodyPr/>
          <a:lstStyle/>
          <a:p>
            <a:r>
              <a:rPr lang="en-US" sz="3200" dirty="0">
                <a:solidFill>
                  <a:schemeClr val="tx1"/>
                </a:solidFill>
              </a:rPr>
              <a:t>Spatial Data Types Available for Client or T-SQL</a:t>
            </a:r>
          </a:p>
          <a:p>
            <a:pPr marL="342900" lvl="1"/>
            <a:r>
              <a:rPr lang="en-US" dirty="0">
                <a:solidFill>
                  <a:schemeClr val="tx2"/>
                </a:solidFill>
                <a:hlinkClick r:id="rId4"/>
              </a:rPr>
              <a:t>Microsoft.SqlServer.Types</a:t>
            </a:r>
            <a:r>
              <a:rPr lang="en-US" dirty="0">
                <a:solidFill>
                  <a:schemeClr val="tx2"/>
                </a:solidFill>
              </a:rPr>
              <a:t> for client applications (Ex. </a:t>
            </a:r>
            <a:r>
              <a:rPr lang="en-US" dirty="0">
                <a:solidFill>
                  <a:schemeClr val="tx2"/>
                </a:solidFill>
                <a:hlinkClick r:id="rId5"/>
              </a:rPr>
              <a:t>SQLGeography)</a:t>
            </a:r>
            <a:endParaRPr lang="en-US" dirty="0">
              <a:solidFill>
                <a:schemeClr val="tx2"/>
              </a:solidFill>
            </a:endParaRPr>
          </a:p>
          <a:p>
            <a:pPr marL="342900" lvl="1"/>
            <a:r>
              <a:rPr lang="en-US" dirty="0">
                <a:solidFill>
                  <a:schemeClr val="tx2"/>
                </a:solidFill>
              </a:rPr>
              <a:t>Provided data types in T-SQL (Ex. </a:t>
            </a:r>
            <a:r>
              <a:rPr lang="en-US" b="1" dirty="0">
                <a:solidFill>
                  <a:schemeClr val="tx2"/>
                </a:solidFill>
                <a:hlinkClick r:id="rId6"/>
              </a:rPr>
              <a:t>geography</a:t>
            </a:r>
            <a:r>
              <a:rPr lang="en-US" dirty="0">
                <a:solidFill>
                  <a:schemeClr val="tx2"/>
                </a:solidFill>
              </a:rPr>
              <a:t>) access the same assembly/native DLL</a:t>
            </a:r>
          </a:p>
          <a:p>
            <a:r>
              <a:rPr lang="en-US" sz="3200" dirty="0">
                <a:solidFill>
                  <a:schemeClr val="tx1"/>
                </a:solidFill>
              </a:rPr>
              <a:t>SQL 2016 changes the path to the “code”</a:t>
            </a:r>
          </a:p>
        </p:txBody>
      </p:sp>
      <p:sp>
        <p:nvSpPr>
          <p:cNvPr id="7" name="Rectangle: Rounded Corners 4"/>
          <p:cNvSpPr/>
          <p:nvPr/>
        </p:nvSpPr>
        <p:spPr bwMode="auto">
          <a:xfrm>
            <a:off x="9572624" y="180650"/>
            <a:ext cx="2675805" cy="913718"/>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200x Faster</a:t>
            </a:r>
          </a:p>
        </p:txBody>
      </p:sp>
      <p:grpSp>
        <p:nvGrpSpPr>
          <p:cNvPr id="8" name="Group 7"/>
          <p:cNvGrpSpPr/>
          <p:nvPr/>
        </p:nvGrpSpPr>
        <p:grpSpPr>
          <a:xfrm>
            <a:off x="427037" y="4813479"/>
            <a:ext cx="11201400" cy="1847457"/>
            <a:chOff x="427037" y="4813479"/>
            <a:chExt cx="11201400" cy="1847457"/>
          </a:xfrm>
        </p:grpSpPr>
        <p:sp>
          <p:nvSpPr>
            <p:cNvPr id="9" name="Rectangle: Rounded Corners 7"/>
            <p:cNvSpPr/>
            <p:nvPr/>
          </p:nvSpPr>
          <p:spPr bwMode="auto">
            <a:xfrm>
              <a:off x="579437" y="5319498"/>
              <a:ext cx="11049000" cy="1341438"/>
            </a:xfrm>
            <a:prstGeom prst="roundRect">
              <a:avLst/>
            </a:prstGeom>
            <a:noFill/>
            <a:ln w="1905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0" name="Rectangle 9"/>
            <p:cNvSpPr/>
            <p:nvPr/>
          </p:nvSpPr>
          <p:spPr bwMode="auto">
            <a:xfrm>
              <a:off x="731837" y="5571117"/>
              <a:ext cx="2743200" cy="838200"/>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T-SQL with geography or geometry type</a:t>
              </a:r>
            </a:p>
          </p:txBody>
        </p:sp>
        <p:sp>
          <p:nvSpPr>
            <p:cNvPr id="11" name="Rectangle 10"/>
            <p:cNvSpPr/>
            <p:nvPr/>
          </p:nvSpPr>
          <p:spPr bwMode="auto">
            <a:xfrm>
              <a:off x="8656637" y="5571117"/>
              <a:ext cx="2743200" cy="838200"/>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SqlServerSpatial130.dll </a:t>
              </a: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cxnSp>
          <p:nvCxnSpPr>
            <p:cNvPr id="12" name="Straight Arrow Connector 11"/>
            <p:cNvCxnSpPr>
              <a:stCxn id="10" idx="3"/>
              <a:endCxn id="11" idx="1"/>
            </p:cNvCxnSpPr>
            <p:nvPr/>
          </p:nvCxnSpPr>
          <p:spPr>
            <a:xfrm>
              <a:off x="3475037" y="5990217"/>
              <a:ext cx="5181600" cy="0"/>
            </a:xfrm>
            <a:prstGeom prst="straightConnector1">
              <a:avLst/>
            </a:prstGeom>
            <a:noFill/>
            <a:ln w="9525" cap="flat" cmpd="sng" algn="ctr">
              <a:solidFill>
                <a:srgbClr val="002050"/>
              </a:solidFill>
              <a:prstDash val="solid"/>
              <a:headEnd type="triangle"/>
              <a:tailEnd type="triangle"/>
            </a:ln>
            <a:effectLst/>
          </p:spPr>
        </p:cxnSp>
        <p:sp>
          <p:nvSpPr>
            <p:cNvPr id="13" name="TextBox 12"/>
            <p:cNvSpPr txBox="1"/>
            <p:nvPr/>
          </p:nvSpPr>
          <p:spPr>
            <a:xfrm>
              <a:off x="427037" y="4813479"/>
              <a:ext cx="2603213"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SQL Server 2016</a:t>
              </a:r>
            </a:p>
          </p:txBody>
        </p:sp>
      </p:grpSp>
      <p:sp>
        <p:nvSpPr>
          <p:cNvPr id="14" name="Thought Bubble: Cloud 14"/>
          <p:cNvSpPr/>
          <p:nvPr/>
        </p:nvSpPr>
        <p:spPr bwMode="auto">
          <a:xfrm>
            <a:off x="8961436" y="2377187"/>
            <a:ext cx="3200402" cy="1012824"/>
          </a:xfrm>
          <a:prstGeom prst="cloudCallout">
            <a:avLst>
              <a:gd name="adj1" fmla="val -74111"/>
              <a:gd name="adj2" fmla="val 101465"/>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These transitions for a large number of rows chew up CPU</a:t>
            </a:r>
          </a:p>
        </p:txBody>
      </p:sp>
      <p:grpSp>
        <p:nvGrpSpPr>
          <p:cNvPr id="15" name="Group 14"/>
          <p:cNvGrpSpPr/>
          <p:nvPr/>
        </p:nvGrpSpPr>
        <p:grpSpPr>
          <a:xfrm>
            <a:off x="417656" y="3076079"/>
            <a:ext cx="11210781" cy="1813303"/>
            <a:chOff x="417656" y="3076079"/>
            <a:chExt cx="11210781" cy="1813303"/>
          </a:xfrm>
        </p:grpSpPr>
        <p:sp>
          <p:nvSpPr>
            <p:cNvPr id="16" name="Rectangle: Rounded Corners 17"/>
            <p:cNvSpPr/>
            <p:nvPr/>
          </p:nvSpPr>
          <p:spPr bwMode="auto">
            <a:xfrm>
              <a:off x="579437" y="3547944"/>
              <a:ext cx="11049000" cy="1341438"/>
            </a:xfrm>
            <a:prstGeom prst="roundRect">
              <a:avLst/>
            </a:prstGeom>
            <a:noFill/>
            <a:ln w="19050" cap="flat" cmpd="sng" algn="ctr">
              <a:solidFill>
                <a:srgbClr val="D83B0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8" name="Rectangle 17"/>
            <p:cNvSpPr/>
            <p:nvPr/>
          </p:nvSpPr>
          <p:spPr bwMode="auto">
            <a:xfrm>
              <a:off x="731837" y="3799563"/>
              <a:ext cx="2743200" cy="838200"/>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T-SQL with geography or geometry type</a:t>
              </a:r>
            </a:p>
          </p:txBody>
        </p:sp>
        <p:sp>
          <p:nvSpPr>
            <p:cNvPr id="19" name="Rectangle 18"/>
            <p:cNvSpPr/>
            <p:nvPr/>
          </p:nvSpPr>
          <p:spPr bwMode="auto">
            <a:xfrm>
              <a:off x="4694237" y="3799563"/>
              <a:ext cx="2743200" cy="838200"/>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Microsoft.SqlServer.Types</a:t>
              </a:r>
            </a:p>
          </p:txBody>
        </p:sp>
        <p:sp>
          <p:nvSpPr>
            <p:cNvPr id="20" name="Rectangle 19"/>
            <p:cNvSpPr/>
            <p:nvPr/>
          </p:nvSpPr>
          <p:spPr bwMode="auto">
            <a:xfrm>
              <a:off x="8656637" y="3799563"/>
              <a:ext cx="2743200" cy="838200"/>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SqlServerSpatial###.dll </a:t>
              </a: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cxnSp>
          <p:nvCxnSpPr>
            <p:cNvPr id="21" name="Straight Arrow Connector 20"/>
            <p:cNvCxnSpPr>
              <a:stCxn id="18" idx="3"/>
              <a:endCxn id="19" idx="1"/>
            </p:cNvCxnSpPr>
            <p:nvPr/>
          </p:nvCxnSpPr>
          <p:spPr>
            <a:xfrm>
              <a:off x="3475037" y="4218663"/>
              <a:ext cx="1219200" cy="0"/>
            </a:xfrm>
            <a:prstGeom prst="straightConnector1">
              <a:avLst/>
            </a:prstGeom>
            <a:noFill/>
            <a:ln w="9525" cap="flat" cmpd="sng" algn="ctr">
              <a:solidFill>
                <a:srgbClr val="505050"/>
              </a:solidFill>
              <a:prstDash val="solid"/>
              <a:headEnd type="triangle"/>
              <a:tailEnd type="triangle"/>
            </a:ln>
            <a:effectLst/>
          </p:spPr>
        </p:cxnSp>
        <p:cxnSp>
          <p:nvCxnSpPr>
            <p:cNvPr id="22" name="Straight Arrow Connector 21"/>
            <p:cNvCxnSpPr/>
            <p:nvPr/>
          </p:nvCxnSpPr>
          <p:spPr>
            <a:xfrm>
              <a:off x="7437437" y="4218663"/>
              <a:ext cx="1219200" cy="0"/>
            </a:xfrm>
            <a:prstGeom prst="straightConnector1">
              <a:avLst/>
            </a:prstGeom>
            <a:noFill/>
            <a:ln w="9525" cap="flat" cmpd="sng" algn="ctr">
              <a:solidFill>
                <a:srgbClr val="505050"/>
              </a:solidFill>
              <a:prstDash val="solid"/>
              <a:headEnd type="triangle"/>
              <a:tailEnd type="triangle"/>
            </a:ln>
            <a:effectLst/>
          </p:spPr>
        </p:cxnSp>
        <p:sp>
          <p:nvSpPr>
            <p:cNvPr id="23" name="TextBox 22"/>
            <p:cNvSpPr txBox="1"/>
            <p:nvPr/>
          </p:nvSpPr>
          <p:spPr>
            <a:xfrm>
              <a:off x="3518456" y="3799563"/>
              <a:ext cx="1132361" cy="517065"/>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SQL CLR</a:t>
              </a:r>
            </a:p>
          </p:txBody>
        </p:sp>
        <p:sp>
          <p:nvSpPr>
            <p:cNvPr id="24" name="TextBox 23"/>
            <p:cNvSpPr txBox="1"/>
            <p:nvPr/>
          </p:nvSpPr>
          <p:spPr>
            <a:xfrm>
              <a:off x="7520553" y="3799563"/>
              <a:ext cx="1077346" cy="517065"/>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hlinkClick r:id="rId7"/>
                </a:rPr>
                <a:t>PInvoke</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ndParaRPr>
            </a:p>
          </p:txBody>
        </p:sp>
        <p:sp>
          <p:nvSpPr>
            <p:cNvPr id="25" name="TextBox 24"/>
            <p:cNvSpPr txBox="1"/>
            <p:nvPr/>
          </p:nvSpPr>
          <p:spPr>
            <a:xfrm>
              <a:off x="417656" y="3076079"/>
              <a:ext cx="2603213"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SQL Server 2014</a:t>
              </a:r>
            </a:p>
          </p:txBody>
        </p:sp>
      </p:grpSp>
      <p:sp>
        <p:nvSpPr>
          <p:cNvPr id="26" name="TextBox 25"/>
          <p:cNvSpPr txBox="1"/>
          <p:nvPr/>
        </p:nvSpPr>
        <p:spPr>
          <a:xfrm>
            <a:off x="9303436" y="3431127"/>
            <a:ext cx="1473801" cy="517065"/>
          </a:xfrm>
          <a:prstGeom prst="rect">
            <a:avLst/>
          </a:prstGeom>
          <a:noFill/>
        </p:spPr>
        <p:txBody>
          <a:bodyPr wrap="none" lIns="182880" tIns="146304" rIns="182880" bIns="146304" rtlCol="0">
            <a:spAutoFit/>
          </a:bodyPr>
          <a:lstStyle/>
          <a:p>
            <a:pPr defTabSz="932742">
              <a:lnSpc>
                <a:spcPct val="90000"/>
              </a:lnSpc>
              <a:spcAft>
                <a:spcPts val="600"/>
              </a:spcAft>
            </a:pPr>
            <a:r>
              <a:rPr lang="en-US" sz="1600" dirty="0">
                <a:gradFill>
                  <a:gsLst>
                    <a:gs pos="2917">
                      <a:srgbClr val="505050"/>
                    </a:gs>
                    <a:gs pos="30000">
                      <a:srgbClr val="505050"/>
                    </a:gs>
                  </a:gsLst>
                  <a:lin ang="5400000" scaled="0"/>
                </a:gradFill>
                <a:latin typeface="Segoe UI"/>
              </a:rPr>
              <a:t>Unmanaged</a:t>
            </a:r>
          </a:p>
        </p:txBody>
      </p:sp>
      <p:sp>
        <p:nvSpPr>
          <p:cNvPr id="27" name="TextBox 26"/>
          <p:cNvSpPr txBox="1"/>
          <p:nvPr/>
        </p:nvSpPr>
        <p:spPr>
          <a:xfrm>
            <a:off x="5423085" y="3431127"/>
            <a:ext cx="1225335" cy="517065"/>
          </a:xfrm>
          <a:prstGeom prst="rect">
            <a:avLst/>
          </a:prstGeom>
          <a:noFill/>
        </p:spPr>
        <p:txBody>
          <a:bodyPr wrap="none" lIns="182880" tIns="146304" rIns="182880" bIns="146304" rtlCol="0">
            <a:spAutoFit/>
          </a:bodyPr>
          <a:lstStyle/>
          <a:p>
            <a:pPr defTabSz="932742">
              <a:lnSpc>
                <a:spcPct val="90000"/>
              </a:lnSpc>
              <a:spcAft>
                <a:spcPts val="600"/>
              </a:spcAft>
            </a:pPr>
            <a:r>
              <a:rPr lang="en-US" sz="1600" dirty="0">
                <a:gradFill>
                  <a:gsLst>
                    <a:gs pos="2917">
                      <a:srgbClr val="505050"/>
                    </a:gs>
                    <a:gs pos="30000">
                      <a:srgbClr val="505050"/>
                    </a:gs>
                  </a:gsLst>
                  <a:lin ang="5400000" scaled="0"/>
                </a:gradFill>
                <a:latin typeface="Segoe UI"/>
              </a:rPr>
              <a:t>Managed</a:t>
            </a:r>
          </a:p>
        </p:txBody>
      </p:sp>
      <p:sp>
        <p:nvSpPr>
          <p:cNvPr id="28" name="TextBox 27"/>
          <p:cNvSpPr txBox="1"/>
          <p:nvPr/>
        </p:nvSpPr>
        <p:spPr>
          <a:xfrm>
            <a:off x="1419768" y="3431127"/>
            <a:ext cx="1473801" cy="517065"/>
          </a:xfrm>
          <a:prstGeom prst="rect">
            <a:avLst/>
          </a:prstGeom>
          <a:noFill/>
        </p:spPr>
        <p:txBody>
          <a:bodyPr wrap="none" lIns="182880" tIns="146304" rIns="182880" bIns="146304" rtlCol="0">
            <a:spAutoFit/>
          </a:bodyPr>
          <a:lstStyle/>
          <a:p>
            <a:pPr defTabSz="932742">
              <a:lnSpc>
                <a:spcPct val="90000"/>
              </a:lnSpc>
              <a:spcAft>
                <a:spcPts val="600"/>
              </a:spcAft>
            </a:pPr>
            <a:r>
              <a:rPr lang="en-US" sz="1600" dirty="0">
                <a:gradFill>
                  <a:gsLst>
                    <a:gs pos="2917">
                      <a:srgbClr val="505050"/>
                    </a:gs>
                    <a:gs pos="30000">
                      <a:srgbClr val="505050"/>
                    </a:gs>
                  </a:gsLst>
                  <a:lin ang="5400000" scaled="0"/>
                </a:gradFill>
                <a:latin typeface="Segoe UI"/>
              </a:rPr>
              <a:t>Unmanaged</a:t>
            </a:r>
          </a:p>
        </p:txBody>
      </p:sp>
      <p:sp>
        <p:nvSpPr>
          <p:cNvPr id="29" name="TextBox 28"/>
          <p:cNvSpPr txBox="1"/>
          <p:nvPr/>
        </p:nvSpPr>
        <p:spPr>
          <a:xfrm>
            <a:off x="5018087" y="5463304"/>
            <a:ext cx="2667000" cy="627864"/>
          </a:xfrm>
          <a:prstGeom prst="rect">
            <a:avLst/>
          </a:prstGeom>
          <a:noFill/>
        </p:spPr>
        <p:txBody>
          <a:bodyPr wrap="square" lIns="182880" tIns="146304" rIns="182880" bIns="146304" rtlCol="0">
            <a:spAutoFit/>
          </a:bodyPr>
          <a:lstStyle/>
          <a:p>
            <a:pPr defTabSz="932742">
              <a:lnSpc>
                <a:spcPct val="90000"/>
              </a:lnSpc>
              <a:spcAft>
                <a:spcPts val="600"/>
              </a:spcAft>
            </a:pPr>
            <a:r>
              <a:rPr lang="en-US" sz="2400" dirty="0">
                <a:gradFill>
                  <a:gsLst>
                    <a:gs pos="2917">
                      <a:srgbClr val="505050"/>
                    </a:gs>
                    <a:gs pos="30000">
                      <a:srgbClr val="505050"/>
                    </a:gs>
                  </a:gsLst>
                  <a:lin ang="5400000" scaled="0"/>
                </a:gradFill>
                <a:latin typeface="Segoe UI"/>
              </a:rPr>
              <a:t>sqllang.dll</a:t>
            </a:r>
          </a:p>
        </p:txBody>
      </p:sp>
      <p:sp>
        <p:nvSpPr>
          <p:cNvPr id="30" name="Rectangle 29"/>
          <p:cNvSpPr/>
          <p:nvPr/>
        </p:nvSpPr>
        <p:spPr bwMode="auto">
          <a:xfrm>
            <a:off x="4484687" y="4863433"/>
            <a:ext cx="3162300" cy="627864"/>
          </a:xfrm>
          <a:prstGeom prst="rect">
            <a:avLst/>
          </a:prstGeom>
          <a:solidFill>
            <a:srgbClr val="F8F8F8">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SqlGeography.STDistance</a:t>
            </a:r>
          </a:p>
        </p:txBody>
      </p:sp>
      <p:cxnSp>
        <p:nvCxnSpPr>
          <p:cNvPr id="31" name="Straight Arrow Connector 30"/>
          <p:cNvCxnSpPr>
            <a:stCxn id="19" idx="2"/>
            <a:endCxn id="30" idx="0"/>
          </p:cNvCxnSpPr>
          <p:nvPr/>
        </p:nvCxnSpPr>
        <p:spPr>
          <a:xfrm>
            <a:off x="6065837" y="4637763"/>
            <a:ext cx="0" cy="225670"/>
          </a:xfrm>
          <a:prstGeom prst="straightConnector1">
            <a:avLst/>
          </a:prstGeom>
          <a:noFill/>
          <a:ln w="9525" cap="flat" cmpd="sng" algn="ctr">
            <a:solidFill>
              <a:srgbClr val="505050"/>
            </a:solidFill>
            <a:prstDash val="solid"/>
            <a:headEnd type="triangle"/>
            <a:tailEnd type="triangle"/>
          </a:ln>
          <a:effectLst/>
        </p:spPr>
      </p:cxnSp>
      <p:cxnSp>
        <p:nvCxnSpPr>
          <p:cNvPr id="32" name="Straight Arrow Connector 31"/>
          <p:cNvCxnSpPr/>
          <p:nvPr/>
        </p:nvCxnSpPr>
        <p:spPr>
          <a:xfrm>
            <a:off x="6050251" y="5441343"/>
            <a:ext cx="0" cy="225670"/>
          </a:xfrm>
          <a:prstGeom prst="straightConnector1">
            <a:avLst/>
          </a:prstGeom>
          <a:noFill/>
          <a:ln w="9525" cap="flat" cmpd="sng" algn="ctr">
            <a:solidFill>
              <a:srgbClr val="505050"/>
            </a:solidFill>
            <a:prstDash val="solid"/>
            <a:headEnd type="triangle"/>
            <a:tailEnd type="triangle"/>
          </a:ln>
          <a:effectLst/>
        </p:spPr>
      </p:cxnSp>
    </p:spTree>
    <p:extLst>
      <p:ext uri="{BB962C8B-B14F-4D97-AF65-F5344CB8AC3E}">
        <p14:creationId xmlns:p14="http://schemas.microsoft.com/office/powerpoint/2010/main" val="1005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6" grpId="0"/>
      <p:bldP spid="27" grpId="0"/>
      <p:bldP spid="28" grpId="0"/>
      <p:bldP spid="29" grpId="0"/>
      <p:bldP spid="3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742237" y="69850"/>
            <a:ext cx="4421966" cy="917575"/>
          </a:xfrm>
        </p:spPr>
        <p:txBody>
          <a:bodyPr/>
          <a:lstStyle/>
          <a:p>
            <a:r>
              <a:rPr lang="en-US" dirty="0"/>
              <a:t>This Stuff is Real</a:t>
            </a:r>
          </a:p>
        </p:txBody>
      </p:sp>
      <p:sp>
        <p:nvSpPr>
          <p:cNvPr id="12" name="Text Placeholder 11"/>
          <p:cNvSpPr txBox="1">
            <a:spLocks/>
          </p:cNvSpPr>
          <p:nvPr/>
        </p:nvSpPr>
        <p:spPr>
          <a:xfrm>
            <a:off x="5760742" y="982663"/>
            <a:ext cx="6675733"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pitchFamily="34" charset="0"/>
                <a:cs typeface="Segoe UI" pitchFamily="34" charset="0"/>
              </a:rPr>
              <a:t>In one of the tests, average execution times for 3 different queries were recorded, whereas all three queries were using STDistance and a spatial index with default grid settings to identify a set of points closest to a certain location, stressed across SQL Server 2014 and 2016.  </a:t>
            </a:r>
            <a:br>
              <a:rPr kumimoji="0" lang="en-US" sz="1800" b="0" i="0" u="none" strike="noStrike" kern="1200" cap="none" spc="0" normalizeH="0" baseline="0" noProof="0" dirty="0">
                <a:ln>
                  <a:noFill/>
                </a:ln>
                <a:solidFill>
                  <a:srgbClr val="505050"/>
                </a:solidFill>
                <a:effectLst/>
                <a:uLnTx/>
                <a:uFillTx/>
                <a:latin typeface="Segoe UI" pitchFamily="34" charset="0"/>
                <a:cs typeface="Segoe UI" pitchFamily="34" charset="0"/>
              </a:rPr>
            </a:br>
            <a:br>
              <a:rPr kumimoji="0" lang="en-US" sz="1800" b="0" i="0" u="none" strike="noStrike" kern="1200" cap="none" spc="0" normalizeH="0" baseline="0" noProof="0" dirty="0">
                <a:ln>
                  <a:noFill/>
                </a:ln>
                <a:solidFill>
                  <a:srgbClr val="505050"/>
                </a:solidFill>
                <a:effectLst/>
                <a:uLnTx/>
                <a:uFillTx/>
                <a:latin typeface="Segoe UI" pitchFamily="34" charset="0"/>
                <a:cs typeface="Segoe UI" pitchFamily="34" charset="0"/>
              </a:rPr>
            </a:br>
            <a:r>
              <a:rPr kumimoji="0" lang="en-US" sz="2400" b="1" i="0" u="none" strike="noStrike" kern="1200" cap="none" spc="0" normalizeH="0" baseline="0" noProof="0" dirty="0">
                <a:ln>
                  <a:noFill/>
                </a:ln>
                <a:solidFill>
                  <a:srgbClr val="505050"/>
                </a:solidFill>
                <a:effectLst/>
                <a:uLnTx/>
                <a:uFillTx/>
                <a:latin typeface="Segoe UI" pitchFamily="34" charset="0"/>
                <a:cs typeface="Segoe UI" pitchFamily="34" charset="0"/>
              </a:rPr>
              <a:t>There are no application or database changes just the SQL Server binary updates</a:t>
            </a:r>
          </a:p>
        </p:txBody>
      </p:sp>
      <p:pic>
        <p:nvPicPr>
          <p:cNvPr id="13" name="Picture 12"/>
          <p:cNvPicPr>
            <a:picLocks noChangeAspect="1"/>
          </p:cNvPicPr>
          <p:nvPr/>
        </p:nvPicPr>
        <p:blipFill>
          <a:blip r:embed="rId3"/>
          <a:stretch>
            <a:fillRect/>
          </a:stretch>
        </p:blipFill>
        <p:spPr>
          <a:xfrm>
            <a:off x="6675437" y="3573462"/>
            <a:ext cx="4038600" cy="3249272"/>
          </a:xfrm>
          <a:prstGeom prst="rect">
            <a:avLst/>
          </a:prstGeom>
        </p:spPr>
      </p:pic>
      <p:graphicFrame>
        <p:nvGraphicFramePr>
          <p:cNvPr id="14" name="Diagram 13"/>
          <p:cNvGraphicFramePr/>
          <p:nvPr>
            <p:extLst>
              <p:ext uri="{D42A27DB-BD31-4B8C-83A1-F6EECF244321}">
                <p14:modId xmlns:p14="http://schemas.microsoft.com/office/powerpoint/2010/main" val="2612597659"/>
              </p:ext>
            </p:extLst>
          </p:nvPr>
        </p:nvGraphicFramePr>
        <p:xfrm>
          <a:off x="274637" y="157155"/>
          <a:ext cx="5334000" cy="6837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0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274638" y="1212850"/>
          <a:ext cx="11887200" cy="495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itle 16"/>
          <p:cNvSpPr>
            <a:spLocks noGrp="1"/>
          </p:cNvSpPr>
          <p:nvPr>
            <p:ph type="title"/>
          </p:nvPr>
        </p:nvSpPr>
        <p:spPr/>
        <p:txBody>
          <a:bodyPr/>
          <a:lstStyle/>
          <a:p>
            <a:r>
              <a:rPr lang="en-US" dirty="0"/>
              <a:t>Spatial is Even faster – </a:t>
            </a:r>
            <a:r>
              <a:rPr lang="en-US" dirty="0">
                <a:hlinkClick r:id="rId8"/>
              </a:rPr>
              <a:t>Index</a:t>
            </a:r>
            <a:r>
              <a:rPr lang="en-US" dirty="0"/>
              <a:t> and </a:t>
            </a:r>
            <a:r>
              <a:rPr lang="en-US" dirty="0">
                <a:hlinkClick r:id="rId9"/>
              </a:rPr>
              <a:t>TVP</a:t>
            </a:r>
            <a:endParaRPr lang="en-US" dirty="0"/>
          </a:p>
        </p:txBody>
      </p:sp>
    </p:spTree>
    <p:extLst>
      <p:ext uri="{BB962C8B-B14F-4D97-AF65-F5344CB8AC3E}">
        <p14:creationId xmlns:p14="http://schemas.microsoft.com/office/powerpoint/2010/main" val="22870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Encryption</a:t>
            </a:r>
            <a:r>
              <a:rPr lang="en-US" dirty="0"/>
              <a:t> and </a:t>
            </a:r>
            <a:r>
              <a:rPr lang="en-US" dirty="0">
                <a:hlinkClick r:id="rId4"/>
              </a:rPr>
              <a:t>Compression</a:t>
            </a:r>
            <a:r>
              <a:rPr lang="en-US" dirty="0"/>
              <a:t> Get a Boost</a:t>
            </a:r>
          </a:p>
        </p:txBody>
      </p:sp>
      <p:graphicFrame>
        <p:nvGraphicFramePr>
          <p:cNvPr id="2" name="Diagram 1"/>
          <p:cNvGraphicFramePr/>
          <p:nvPr>
            <p:extLst/>
          </p:nvPr>
        </p:nvGraphicFramePr>
        <p:xfrm>
          <a:off x="274638" y="1439862"/>
          <a:ext cx="11429999" cy="5181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480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Engine Scalability</a:t>
            </a:r>
          </a:p>
        </p:txBody>
      </p:sp>
      <p:grpSp>
        <p:nvGrpSpPr>
          <p:cNvPr id="3" name="Group 2"/>
          <p:cNvGrpSpPr/>
          <p:nvPr/>
        </p:nvGrpSpPr>
        <p:grpSpPr>
          <a:xfrm>
            <a:off x="5532437" y="3802062"/>
            <a:ext cx="5257800" cy="1981912"/>
            <a:chOff x="2222503" y="1431928"/>
            <a:chExt cx="2143126" cy="769938"/>
          </a:xfrm>
        </p:grpSpPr>
        <p:sp>
          <p:nvSpPr>
            <p:cNvPr id="4" name="Freeform 345"/>
            <p:cNvSpPr>
              <a:spLocks noEditPoints="1"/>
            </p:cNvSpPr>
            <p:nvPr/>
          </p:nvSpPr>
          <p:spPr bwMode="auto">
            <a:xfrm>
              <a:off x="2547941" y="1851028"/>
              <a:ext cx="317500" cy="317500"/>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346"/>
            <p:cNvSpPr>
              <a:spLocks noEditPoints="1"/>
            </p:cNvSpPr>
            <p:nvPr/>
          </p:nvSpPr>
          <p:spPr bwMode="auto">
            <a:xfrm>
              <a:off x="2222503" y="1820866"/>
              <a:ext cx="331788" cy="330201"/>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347"/>
            <p:cNvSpPr>
              <a:spLocks noEditPoints="1"/>
            </p:cNvSpPr>
            <p:nvPr/>
          </p:nvSpPr>
          <p:spPr bwMode="auto">
            <a:xfrm>
              <a:off x="2763841" y="1431928"/>
              <a:ext cx="636588" cy="633413"/>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348"/>
            <p:cNvSpPr>
              <a:spLocks noEditPoints="1"/>
            </p:cNvSpPr>
            <p:nvPr/>
          </p:nvSpPr>
          <p:spPr bwMode="auto">
            <a:xfrm>
              <a:off x="3263904" y="1912941"/>
              <a:ext cx="290513" cy="288925"/>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349"/>
            <p:cNvSpPr>
              <a:spLocks noEditPoints="1"/>
            </p:cNvSpPr>
            <p:nvPr/>
          </p:nvSpPr>
          <p:spPr bwMode="auto">
            <a:xfrm>
              <a:off x="4057654" y="1847853"/>
              <a:ext cx="307975" cy="303213"/>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350"/>
            <p:cNvSpPr>
              <a:spLocks noEditPoints="1"/>
            </p:cNvSpPr>
            <p:nvPr/>
          </p:nvSpPr>
          <p:spPr bwMode="auto">
            <a:xfrm>
              <a:off x="3975104" y="1833566"/>
              <a:ext cx="112713" cy="109538"/>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51"/>
            <p:cNvSpPr>
              <a:spLocks/>
            </p:cNvSpPr>
            <p:nvPr/>
          </p:nvSpPr>
          <p:spPr bwMode="auto">
            <a:xfrm>
              <a:off x="4013204" y="1812928"/>
              <a:ext cx="26988" cy="34925"/>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352"/>
            <p:cNvSpPr>
              <a:spLocks/>
            </p:cNvSpPr>
            <p:nvPr/>
          </p:nvSpPr>
          <p:spPr bwMode="auto">
            <a:xfrm>
              <a:off x="3983042" y="1919291"/>
              <a:ext cx="30163" cy="33338"/>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53"/>
            <p:cNvSpPr>
              <a:spLocks/>
            </p:cNvSpPr>
            <p:nvPr/>
          </p:nvSpPr>
          <p:spPr bwMode="auto">
            <a:xfrm>
              <a:off x="4057654" y="1912941"/>
              <a:ext cx="34925" cy="33338"/>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54"/>
            <p:cNvSpPr>
              <a:spLocks/>
            </p:cNvSpPr>
            <p:nvPr/>
          </p:nvSpPr>
          <p:spPr bwMode="auto">
            <a:xfrm>
              <a:off x="4064004" y="1844678"/>
              <a:ext cx="38100" cy="33338"/>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55"/>
            <p:cNvSpPr>
              <a:spLocks/>
            </p:cNvSpPr>
            <p:nvPr/>
          </p:nvSpPr>
          <p:spPr bwMode="auto">
            <a:xfrm>
              <a:off x="3957642" y="1854203"/>
              <a:ext cx="34925" cy="34925"/>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56"/>
            <p:cNvSpPr>
              <a:spLocks noEditPoints="1"/>
            </p:cNvSpPr>
            <p:nvPr/>
          </p:nvSpPr>
          <p:spPr bwMode="auto">
            <a:xfrm>
              <a:off x="3530604" y="1643066"/>
              <a:ext cx="396875" cy="398463"/>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57"/>
            <p:cNvSpPr>
              <a:spLocks/>
            </p:cNvSpPr>
            <p:nvPr/>
          </p:nvSpPr>
          <p:spPr bwMode="auto">
            <a:xfrm>
              <a:off x="3684591" y="1604966"/>
              <a:ext cx="68263" cy="115888"/>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58"/>
            <p:cNvSpPr>
              <a:spLocks/>
            </p:cNvSpPr>
            <p:nvPr/>
          </p:nvSpPr>
          <p:spPr bwMode="auto">
            <a:xfrm>
              <a:off x="3702054" y="1963741"/>
              <a:ext cx="68263" cy="115888"/>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59"/>
            <p:cNvSpPr>
              <a:spLocks/>
            </p:cNvSpPr>
            <p:nvPr/>
          </p:nvSpPr>
          <p:spPr bwMode="auto">
            <a:xfrm>
              <a:off x="3489329" y="1816103"/>
              <a:ext cx="115888" cy="68263"/>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60"/>
            <p:cNvSpPr>
              <a:spLocks/>
            </p:cNvSpPr>
            <p:nvPr/>
          </p:nvSpPr>
          <p:spPr bwMode="auto">
            <a:xfrm>
              <a:off x="3852867" y="1800228"/>
              <a:ext cx="115888" cy="68263"/>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361"/>
            <p:cNvSpPr>
              <a:spLocks/>
            </p:cNvSpPr>
            <p:nvPr/>
          </p:nvSpPr>
          <p:spPr bwMode="auto">
            <a:xfrm>
              <a:off x="3540129" y="1676403"/>
              <a:ext cx="112713" cy="106363"/>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362"/>
            <p:cNvSpPr>
              <a:spLocks/>
            </p:cNvSpPr>
            <p:nvPr/>
          </p:nvSpPr>
          <p:spPr bwMode="auto">
            <a:xfrm>
              <a:off x="3803654" y="1901829"/>
              <a:ext cx="114300" cy="109538"/>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363"/>
            <p:cNvSpPr>
              <a:spLocks/>
            </p:cNvSpPr>
            <p:nvPr/>
          </p:nvSpPr>
          <p:spPr bwMode="auto">
            <a:xfrm>
              <a:off x="3560766" y="1919291"/>
              <a:ext cx="106363" cy="109538"/>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64"/>
            <p:cNvSpPr>
              <a:spLocks/>
            </p:cNvSpPr>
            <p:nvPr/>
          </p:nvSpPr>
          <p:spPr bwMode="auto">
            <a:xfrm>
              <a:off x="3790954" y="1657353"/>
              <a:ext cx="106363" cy="111125"/>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365"/>
            <p:cNvSpPr>
              <a:spLocks/>
            </p:cNvSpPr>
            <p:nvPr/>
          </p:nvSpPr>
          <p:spPr bwMode="auto">
            <a:xfrm>
              <a:off x="3605216" y="1625603"/>
              <a:ext cx="93663" cy="119063"/>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66"/>
            <p:cNvSpPr>
              <a:spLocks/>
            </p:cNvSpPr>
            <p:nvPr/>
          </p:nvSpPr>
          <p:spPr bwMode="auto">
            <a:xfrm>
              <a:off x="3756029" y="1939929"/>
              <a:ext cx="96838" cy="119063"/>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67"/>
            <p:cNvSpPr>
              <a:spLocks/>
            </p:cNvSpPr>
            <p:nvPr/>
          </p:nvSpPr>
          <p:spPr bwMode="auto">
            <a:xfrm>
              <a:off x="3509966" y="1871666"/>
              <a:ext cx="119063" cy="92075"/>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68"/>
            <p:cNvSpPr>
              <a:spLocks/>
            </p:cNvSpPr>
            <p:nvPr/>
          </p:nvSpPr>
          <p:spPr bwMode="auto">
            <a:xfrm>
              <a:off x="3827467" y="1720853"/>
              <a:ext cx="120650" cy="92075"/>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69"/>
            <p:cNvSpPr>
              <a:spLocks/>
            </p:cNvSpPr>
            <p:nvPr/>
          </p:nvSpPr>
          <p:spPr bwMode="auto">
            <a:xfrm>
              <a:off x="3498854" y="1752603"/>
              <a:ext cx="120650" cy="80963"/>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70"/>
            <p:cNvSpPr>
              <a:spLocks/>
            </p:cNvSpPr>
            <p:nvPr/>
          </p:nvSpPr>
          <p:spPr bwMode="auto">
            <a:xfrm>
              <a:off x="3838579" y="1851028"/>
              <a:ext cx="119063" cy="80963"/>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71"/>
            <p:cNvSpPr>
              <a:spLocks/>
            </p:cNvSpPr>
            <p:nvPr/>
          </p:nvSpPr>
          <p:spPr bwMode="auto">
            <a:xfrm>
              <a:off x="3636966" y="1952629"/>
              <a:ext cx="80963" cy="120650"/>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72"/>
            <p:cNvSpPr>
              <a:spLocks/>
            </p:cNvSpPr>
            <p:nvPr/>
          </p:nvSpPr>
          <p:spPr bwMode="auto">
            <a:xfrm>
              <a:off x="3735391" y="1612903"/>
              <a:ext cx="85725" cy="122238"/>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145706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Automatic Soft NUMA</a:t>
            </a:r>
            <a:endParaRPr lang="en-US" dirty="0"/>
          </a:p>
        </p:txBody>
      </p:sp>
      <p:sp>
        <p:nvSpPr>
          <p:cNvPr id="6" name="Text Placeholder 5"/>
          <p:cNvSpPr>
            <a:spLocks noGrp="1"/>
          </p:cNvSpPr>
          <p:nvPr>
            <p:ph type="body" sz="quarter" idx="10"/>
          </p:nvPr>
        </p:nvSpPr>
        <p:spPr>
          <a:xfrm>
            <a:off x="277003" y="1359778"/>
            <a:ext cx="11887200" cy="4758226"/>
          </a:xfrm>
        </p:spPr>
        <p:txBody>
          <a:bodyPr/>
          <a:lstStyle/>
          <a:p>
            <a:r>
              <a:rPr lang="en-US" sz="3200" dirty="0">
                <a:solidFill>
                  <a:schemeClr val="tx1"/>
                </a:solidFill>
              </a:rPr>
              <a:t>SMP and NUMA machines</a:t>
            </a:r>
          </a:p>
          <a:p>
            <a:pPr lvl="1"/>
            <a:r>
              <a:rPr lang="en-US" sz="1800" dirty="0">
                <a:solidFill>
                  <a:schemeClr val="accent1"/>
                </a:solidFill>
              </a:rPr>
              <a:t>SMP machines grew from 8 CPUs to 32 or more and bottlenecks started to arise</a:t>
            </a:r>
          </a:p>
          <a:p>
            <a:pPr lvl="1"/>
            <a:r>
              <a:rPr lang="en-US" sz="1800" dirty="0">
                <a:solidFill>
                  <a:schemeClr val="accent1"/>
                </a:solidFill>
              </a:rPr>
              <a:t>Along comes NUMA to partition CPUs and provide local memory access</a:t>
            </a:r>
          </a:p>
          <a:p>
            <a:pPr lvl="1"/>
            <a:r>
              <a:rPr lang="en-US" sz="1800" dirty="0">
                <a:solidFill>
                  <a:schemeClr val="accent1"/>
                </a:solidFill>
              </a:rPr>
              <a:t>SQL 2005 was designed with NUMA “built-in”</a:t>
            </a:r>
          </a:p>
          <a:p>
            <a:pPr lvl="1"/>
            <a:r>
              <a:rPr lang="en-US" sz="1800" dirty="0">
                <a:solidFill>
                  <a:schemeClr val="accent1"/>
                </a:solidFill>
              </a:rPr>
              <a:t>Most of the original NUMA design had no more than 8 logical CPUs per node</a:t>
            </a:r>
          </a:p>
          <a:p>
            <a:r>
              <a:rPr lang="en-US" sz="3200" dirty="0">
                <a:solidFill>
                  <a:schemeClr val="tx1"/>
                </a:solidFill>
              </a:rPr>
              <a:t>Multi-Core takes hold</a:t>
            </a:r>
          </a:p>
          <a:p>
            <a:pPr lvl="1"/>
            <a:r>
              <a:rPr lang="en-US" sz="1800" dirty="0">
                <a:solidFill>
                  <a:schemeClr val="accent1"/>
                </a:solidFill>
              </a:rPr>
              <a:t>Dual core and hyperthreading made it interesting</a:t>
            </a:r>
          </a:p>
          <a:p>
            <a:pPr lvl="1"/>
            <a:r>
              <a:rPr lang="en-US" sz="1800" dirty="0">
                <a:solidFill>
                  <a:schemeClr val="accent1"/>
                </a:solidFill>
              </a:rPr>
              <a:t>CPUs on the market now with 24+ cores</a:t>
            </a:r>
          </a:p>
          <a:p>
            <a:pPr lvl="1"/>
            <a:r>
              <a:rPr lang="en-US" sz="1800" dirty="0">
                <a:solidFill>
                  <a:schemeClr val="accent1"/>
                </a:solidFill>
              </a:rPr>
              <a:t>Now NUMA nodes are experiencing the same bottleneck behaviors as with SMP</a:t>
            </a:r>
          </a:p>
          <a:p>
            <a:r>
              <a:rPr lang="en-US" sz="3200" dirty="0">
                <a:solidFill>
                  <a:schemeClr val="tx1"/>
                </a:solidFill>
              </a:rPr>
              <a:t>The Answer…. Partition It!</a:t>
            </a:r>
          </a:p>
          <a:p>
            <a:pPr lvl="1"/>
            <a:r>
              <a:rPr lang="en-US" sz="1800" dirty="0">
                <a:solidFill>
                  <a:schemeClr val="accent1"/>
                </a:solidFill>
              </a:rPr>
              <a:t>Split up HW NUMA nodes when we detect &gt; </a:t>
            </a:r>
            <a:r>
              <a:rPr lang="en-US" sz="1800" b="1" i="1" dirty="0">
                <a:solidFill>
                  <a:schemeClr val="accent1"/>
                </a:solidFill>
              </a:rPr>
              <a:t>8 physical </a:t>
            </a:r>
            <a:r>
              <a:rPr lang="en-US" sz="1800" dirty="0">
                <a:solidFill>
                  <a:schemeClr val="accent1"/>
                </a:solidFill>
              </a:rPr>
              <a:t>processors per NUMA node</a:t>
            </a:r>
          </a:p>
          <a:p>
            <a:pPr lvl="1"/>
            <a:r>
              <a:rPr lang="en-US" sz="1800" dirty="0">
                <a:solidFill>
                  <a:schemeClr val="accent1"/>
                </a:solidFill>
              </a:rPr>
              <a:t>On by default in 2016 (Change with ALTER SERVER CONFIGURATION)</a:t>
            </a:r>
          </a:p>
          <a:p>
            <a:pPr lvl="1"/>
            <a:r>
              <a:rPr lang="en-US" sz="1800" dirty="0">
                <a:solidFill>
                  <a:schemeClr val="accent1"/>
                </a:solidFill>
              </a:rPr>
              <a:t>Code in engine that benefits from NUMA partitioning gets a boost</a:t>
            </a:r>
          </a:p>
        </p:txBody>
      </p:sp>
      <p:sp>
        <p:nvSpPr>
          <p:cNvPr id="4" name="Rectangle: Rounded Corners 4"/>
          <p:cNvSpPr/>
          <p:nvPr/>
        </p:nvSpPr>
        <p:spPr bwMode="auto">
          <a:xfrm>
            <a:off x="7056437" y="135642"/>
            <a:ext cx="5257800" cy="1224136"/>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5439">
                      <a:srgbClr val="F8F8F8"/>
                    </a:gs>
                    <a:gs pos="10000">
                      <a:srgbClr val="F8F8F8"/>
                    </a:gs>
                  </a:gsLst>
                  <a:lin ang="5400000" scaled="0"/>
                </a:gradFill>
              </a:rPr>
              <a:t>30% Gain in DOP workload</a:t>
            </a:r>
          </a:p>
          <a:p>
            <a:pPr defTabSz="932472" fontAlgn="base">
              <a:spcBef>
                <a:spcPct val="0"/>
              </a:spcBef>
              <a:spcAft>
                <a:spcPct val="0"/>
              </a:spcAft>
            </a:pPr>
            <a:r>
              <a:rPr lang="en-US" sz="2000" dirty="0">
                <a:gradFill>
                  <a:gsLst>
                    <a:gs pos="5439">
                      <a:srgbClr val="F8F8F8"/>
                    </a:gs>
                    <a:gs pos="10000">
                      <a:srgbClr val="F8F8F8"/>
                    </a:gs>
                  </a:gsLst>
                  <a:lin ang="5400000" scaled="0"/>
                </a:gradFill>
              </a:rPr>
              <a:t>1.5x Batches/sec –Session State Workload</a:t>
            </a:r>
          </a:p>
          <a:p>
            <a:pPr defTabSz="932472" fontAlgn="base">
              <a:spcBef>
                <a:spcPct val="0"/>
              </a:spcBef>
              <a:spcAft>
                <a:spcPct val="0"/>
              </a:spcAft>
            </a:pPr>
            <a:r>
              <a:rPr lang="en-US" sz="2000" dirty="0">
                <a:gradFill>
                  <a:gsLst>
                    <a:gs pos="5439">
                      <a:srgbClr val="F8F8F8"/>
                    </a:gs>
                    <a:gs pos="10000">
                      <a:srgbClr val="F8F8F8"/>
                    </a:gs>
                  </a:gsLst>
                  <a:lin ang="5400000" scaled="0"/>
                </a:gradFill>
              </a:rPr>
              <a:t>25% increase in workload derived from TPC-E</a:t>
            </a:r>
          </a:p>
        </p:txBody>
      </p:sp>
      <p:sp>
        <p:nvSpPr>
          <p:cNvPr id="5" name="Thought Bubble: Cloud 6"/>
          <p:cNvSpPr/>
          <p:nvPr/>
        </p:nvSpPr>
        <p:spPr bwMode="auto">
          <a:xfrm>
            <a:off x="7666037" y="3116262"/>
            <a:ext cx="4267200" cy="914400"/>
          </a:xfrm>
          <a:prstGeom prst="cloudCallout">
            <a:avLst>
              <a:gd name="adj1" fmla="val -52976"/>
              <a:gd name="adj2" fmla="val 72916"/>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Spinlocks don’t scale with larger # CPUs</a:t>
            </a:r>
          </a:p>
        </p:txBody>
      </p:sp>
      <p:sp>
        <p:nvSpPr>
          <p:cNvPr id="7" name="Thought Bubble: Cloud 7"/>
          <p:cNvSpPr/>
          <p:nvPr/>
        </p:nvSpPr>
        <p:spPr bwMode="auto">
          <a:xfrm>
            <a:off x="4465637" y="6206599"/>
            <a:ext cx="7608168" cy="609600"/>
          </a:xfrm>
          <a:prstGeom prst="cloudCallout">
            <a:avLst>
              <a:gd name="adj1" fmla="val -51100"/>
              <a:gd name="adj2" fmla="val -5752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IOCP worker = 1 per NODE so more can help connectivity and batch throughput</a:t>
            </a:r>
          </a:p>
        </p:txBody>
      </p:sp>
    </p:spTree>
    <p:extLst>
      <p:ext uri="{BB962C8B-B14F-4D97-AF65-F5344CB8AC3E}">
        <p14:creationId xmlns:p14="http://schemas.microsoft.com/office/powerpoint/2010/main" val="131473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 calcmode="lin" valueType="num">
                                      <p:cBhvr additive="base">
                                        <p:cTn id="50"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6">
                                            <p:txEl>
                                              <p:pRg st="9" end="9"/>
                                            </p:txEl>
                                          </p:spTgt>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 calcmode="lin" valueType="num">
                                      <p:cBhvr additive="base">
                                        <p:cTn id="54"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6">
                                            <p:txEl>
                                              <p:pRg st="10" end="10"/>
                                            </p:txEl>
                                          </p:spTgt>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6">
                                            <p:txEl>
                                              <p:pRg st="11" end="11"/>
                                            </p:txEl>
                                          </p:spTgt>
                                        </p:tgtEl>
                                        <p:attrNameLst>
                                          <p:attrName>style.visibility</p:attrName>
                                        </p:attrNameLst>
                                      </p:cBhvr>
                                      <p:to>
                                        <p:strVal val="visible"/>
                                      </p:to>
                                    </p:set>
                                    <p:anim calcmode="lin" valueType="num">
                                      <p:cBhvr additive="base">
                                        <p:cTn id="58"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6">
                                            <p:txEl>
                                              <p:pRg st="11" end="11"/>
                                            </p:txEl>
                                          </p:spTgt>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 calcmode="lin" valueType="num">
                                      <p:cBhvr additive="base">
                                        <p:cTn id="62" dur="500" fill="hold"/>
                                        <p:tgtEl>
                                          <p:spTgt spid="6">
                                            <p:txEl>
                                              <p:pRg st="12" end="12"/>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6">
                                            <p:txEl>
                                              <p:pRg st="12" end="12"/>
                                            </p:txEl>
                                          </p:spTgt>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7" y="1027"/>
            <a:ext cx="11889564" cy="917575"/>
          </a:xfrm>
        </p:spPr>
        <p:txBody>
          <a:bodyPr/>
          <a:lstStyle/>
          <a:p>
            <a:r>
              <a:rPr lang="en-US" dirty="0"/>
              <a:t>How it Works</a:t>
            </a:r>
          </a:p>
        </p:txBody>
      </p:sp>
      <p:sp>
        <p:nvSpPr>
          <p:cNvPr id="5" name="Rectangle: Rounded Corners 8"/>
          <p:cNvSpPr/>
          <p:nvPr/>
        </p:nvSpPr>
        <p:spPr bwMode="auto">
          <a:xfrm>
            <a:off x="150356" y="2911681"/>
            <a:ext cx="12075849" cy="3945141"/>
          </a:xfrm>
          <a:prstGeom prst="roundRect">
            <a:avLst/>
          </a:prstGeom>
          <a:solidFill>
            <a:srgbClr val="FFFFFF">
              <a:lumMod val="85000"/>
            </a:srgbClr>
          </a:solidFill>
          <a:ln w="10795"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7" name="Rectangle: Rounded Corners 9"/>
          <p:cNvSpPr/>
          <p:nvPr/>
        </p:nvSpPr>
        <p:spPr bwMode="auto">
          <a:xfrm>
            <a:off x="1885620" y="1052230"/>
            <a:ext cx="8700533" cy="1598613"/>
          </a:xfrm>
          <a:prstGeom prst="roundRect">
            <a:avLst/>
          </a:prstGeom>
          <a:noFill/>
          <a:ln w="38100" cap="flat" cmpd="sng" algn="ctr">
            <a:solidFill>
              <a:srgbClr val="D83B01"/>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8" name="Rectangle: Rounded Corners 10"/>
          <p:cNvSpPr/>
          <p:nvPr/>
        </p:nvSpPr>
        <p:spPr bwMode="auto">
          <a:xfrm>
            <a:off x="201679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0</a:t>
            </a:r>
          </a:p>
        </p:txBody>
      </p:sp>
      <p:sp>
        <p:nvSpPr>
          <p:cNvPr id="9" name="Rectangle: Rounded Corners 11"/>
          <p:cNvSpPr/>
          <p:nvPr/>
        </p:nvSpPr>
        <p:spPr bwMode="auto">
          <a:xfrm>
            <a:off x="248462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a:t>
            </a:r>
          </a:p>
        </p:txBody>
      </p:sp>
      <p:sp>
        <p:nvSpPr>
          <p:cNvPr id="10" name="Rectangle: Rounded Corners 12"/>
          <p:cNvSpPr/>
          <p:nvPr/>
        </p:nvSpPr>
        <p:spPr bwMode="auto">
          <a:xfrm>
            <a:off x="295245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4</a:t>
            </a:r>
          </a:p>
        </p:txBody>
      </p:sp>
      <p:sp>
        <p:nvSpPr>
          <p:cNvPr id="11" name="Rectangle: Rounded Corners 13"/>
          <p:cNvSpPr/>
          <p:nvPr/>
        </p:nvSpPr>
        <p:spPr bwMode="auto">
          <a:xfrm>
            <a:off x="342028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6</a:t>
            </a:r>
          </a:p>
        </p:txBody>
      </p:sp>
      <p:sp>
        <p:nvSpPr>
          <p:cNvPr id="12" name="Rectangle: Rounded Corners 14"/>
          <p:cNvSpPr/>
          <p:nvPr/>
        </p:nvSpPr>
        <p:spPr bwMode="auto">
          <a:xfrm>
            <a:off x="388811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8</a:t>
            </a:r>
          </a:p>
        </p:txBody>
      </p:sp>
      <p:sp>
        <p:nvSpPr>
          <p:cNvPr id="13" name="Rectangle: Rounded Corners 15"/>
          <p:cNvSpPr/>
          <p:nvPr/>
        </p:nvSpPr>
        <p:spPr bwMode="auto">
          <a:xfrm>
            <a:off x="4348792"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10</a:t>
            </a:r>
          </a:p>
        </p:txBody>
      </p:sp>
      <p:sp>
        <p:nvSpPr>
          <p:cNvPr id="14" name="Rectangle: Rounded Corners 17"/>
          <p:cNvSpPr/>
          <p:nvPr/>
        </p:nvSpPr>
        <p:spPr bwMode="auto">
          <a:xfrm>
            <a:off x="4827118"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12</a:t>
            </a:r>
          </a:p>
        </p:txBody>
      </p:sp>
      <p:sp>
        <p:nvSpPr>
          <p:cNvPr id="15" name="Rectangle: Rounded Corners 18"/>
          <p:cNvSpPr/>
          <p:nvPr/>
        </p:nvSpPr>
        <p:spPr bwMode="auto">
          <a:xfrm>
            <a:off x="5305444"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14</a:t>
            </a:r>
          </a:p>
        </p:txBody>
      </p:sp>
      <p:sp>
        <p:nvSpPr>
          <p:cNvPr id="16" name="Rectangle: Rounded Corners 19"/>
          <p:cNvSpPr/>
          <p:nvPr/>
        </p:nvSpPr>
        <p:spPr bwMode="auto">
          <a:xfrm>
            <a:off x="579305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16</a:t>
            </a:r>
          </a:p>
        </p:txBody>
      </p:sp>
      <p:sp>
        <p:nvSpPr>
          <p:cNvPr id="18" name="Rectangle: Rounded Corners 20"/>
          <p:cNvSpPr/>
          <p:nvPr/>
        </p:nvSpPr>
        <p:spPr bwMode="auto">
          <a:xfrm>
            <a:off x="626088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18</a:t>
            </a:r>
          </a:p>
        </p:txBody>
      </p:sp>
      <p:sp>
        <p:nvSpPr>
          <p:cNvPr id="19" name="Rectangle: Rounded Corners 21"/>
          <p:cNvSpPr/>
          <p:nvPr/>
        </p:nvSpPr>
        <p:spPr bwMode="auto">
          <a:xfrm>
            <a:off x="672871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20</a:t>
            </a:r>
          </a:p>
        </p:txBody>
      </p:sp>
      <p:sp>
        <p:nvSpPr>
          <p:cNvPr id="20" name="Rectangle: Rounded Corners 22"/>
          <p:cNvSpPr/>
          <p:nvPr/>
        </p:nvSpPr>
        <p:spPr bwMode="auto">
          <a:xfrm>
            <a:off x="7189392"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22</a:t>
            </a:r>
          </a:p>
        </p:txBody>
      </p:sp>
      <p:sp>
        <p:nvSpPr>
          <p:cNvPr id="21" name="Rectangle: Rounded Corners 23"/>
          <p:cNvSpPr/>
          <p:nvPr/>
        </p:nvSpPr>
        <p:spPr bwMode="auto">
          <a:xfrm>
            <a:off x="201679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a:t>
            </a:r>
          </a:p>
        </p:txBody>
      </p:sp>
      <p:sp>
        <p:nvSpPr>
          <p:cNvPr id="22" name="Rectangle: Rounded Corners 24"/>
          <p:cNvSpPr/>
          <p:nvPr/>
        </p:nvSpPr>
        <p:spPr bwMode="auto">
          <a:xfrm>
            <a:off x="248462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a:t>
            </a:r>
          </a:p>
        </p:txBody>
      </p:sp>
      <p:sp>
        <p:nvSpPr>
          <p:cNvPr id="23" name="Rectangle: Rounded Corners 25"/>
          <p:cNvSpPr/>
          <p:nvPr/>
        </p:nvSpPr>
        <p:spPr bwMode="auto">
          <a:xfrm>
            <a:off x="295245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5</a:t>
            </a:r>
          </a:p>
        </p:txBody>
      </p:sp>
      <p:sp>
        <p:nvSpPr>
          <p:cNvPr id="24" name="Rectangle: Rounded Corners 26"/>
          <p:cNvSpPr/>
          <p:nvPr/>
        </p:nvSpPr>
        <p:spPr bwMode="auto">
          <a:xfrm>
            <a:off x="342028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7</a:t>
            </a:r>
          </a:p>
        </p:txBody>
      </p:sp>
      <p:sp>
        <p:nvSpPr>
          <p:cNvPr id="25" name="Rectangle: Rounded Corners 27"/>
          <p:cNvSpPr/>
          <p:nvPr/>
        </p:nvSpPr>
        <p:spPr bwMode="auto">
          <a:xfrm>
            <a:off x="388811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9</a:t>
            </a:r>
          </a:p>
        </p:txBody>
      </p:sp>
      <p:sp>
        <p:nvSpPr>
          <p:cNvPr id="26" name="Rectangle: Rounded Corners 28"/>
          <p:cNvSpPr/>
          <p:nvPr/>
        </p:nvSpPr>
        <p:spPr bwMode="auto">
          <a:xfrm>
            <a:off x="4348792"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11</a:t>
            </a:r>
          </a:p>
        </p:txBody>
      </p:sp>
      <p:sp>
        <p:nvSpPr>
          <p:cNvPr id="27" name="Rectangle: Rounded Corners 29"/>
          <p:cNvSpPr/>
          <p:nvPr/>
        </p:nvSpPr>
        <p:spPr bwMode="auto">
          <a:xfrm>
            <a:off x="4827118"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13</a:t>
            </a:r>
          </a:p>
        </p:txBody>
      </p:sp>
      <p:sp>
        <p:nvSpPr>
          <p:cNvPr id="28" name="Rectangle: Rounded Corners 30"/>
          <p:cNvSpPr/>
          <p:nvPr/>
        </p:nvSpPr>
        <p:spPr bwMode="auto">
          <a:xfrm>
            <a:off x="5305444"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15</a:t>
            </a:r>
          </a:p>
        </p:txBody>
      </p:sp>
      <p:sp>
        <p:nvSpPr>
          <p:cNvPr id="29" name="Rectangle: Rounded Corners 31"/>
          <p:cNvSpPr/>
          <p:nvPr/>
        </p:nvSpPr>
        <p:spPr bwMode="auto">
          <a:xfrm>
            <a:off x="579305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17</a:t>
            </a:r>
          </a:p>
        </p:txBody>
      </p:sp>
      <p:sp>
        <p:nvSpPr>
          <p:cNvPr id="30" name="Rectangle: Rounded Corners 32"/>
          <p:cNvSpPr/>
          <p:nvPr/>
        </p:nvSpPr>
        <p:spPr bwMode="auto">
          <a:xfrm>
            <a:off x="626088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19</a:t>
            </a:r>
          </a:p>
        </p:txBody>
      </p:sp>
      <p:sp>
        <p:nvSpPr>
          <p:cNvPr id="31" name="Rectangle: Rounded Corners 33"/>
          <p:cNvSpPr/>
          <p:nvPr/>
        </p:nvSpPr>
        <p:spPr bwMode="auto">
          <a:xfrm>
            <a:off x="672871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21</a:t>
            </a:r>
          </a:p>
        </p:txBody>
      </p:sp>
      <p:sp>
        <p:nvSpPr>
          <p:cNvPr id="32" name="Rectangle: Rounded Corners 34"/>
          <p:cNvSpPr/>
          <p:nvPr/>
        </p:nvSpPr>
        <p:spPr bwMode="auto">
          <a:xfrm>
            <a:off x="7189392"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23</a:t>
            </a:r>
          </a:p>
        </p:txBody>
      </p:sp>
      <p:sp>
        <p:nvSpPr>
          <p:cNvPr id="33" name="TextBox 32"/>
          <p:cNvSpPr txBox="1"/>
          <p:nvPr/>
        </p:nvSpPr>
        <p:spPr>
          <a:xfrm>
            <a:off x="5184085" y="79688"/>
            <a:ext cx="6848093" cy="627864"/>
          </a:xfrm>
          <a:prstGeom prst="rect">
            <a:avLst/>
          </a:prstGeom>
          <a:noFill/>
        </p:spPr>
        <p:txBody>
          <a:bodyPr wrap="none" lIns="182880" tIns="146304" rIns="182880" bIns="146304" rtlCol="0">
            <a:spAutoFit/>
          </a:bodyPr>
          <a:lstStyle/>
          <a:p>
            <a:pPr defTabSz="932742">
              <a:lnSpc>
                <a:spcPct val="90000"/>
              </a:lnSpc>
              <a:spcAft>
                <a:spcPts val="600"/>
              </a:spcAft>
            </a:pPr>
            <a:r>
              <a:rPr lang="en-US" sz="2400" dirty="0">
                <a:gradFill>
                  <a:gsLst>
                    <a:gs pos="2917">
                      <a:srgbClr val="505050"/>
                    </a:gs>
                    <a:gs pos="30000">
                      <a:srgbClr val="505050"/>
                    </a:gs>
                  </a:gsLst>
                  <a:lin ang="5400000" scaled="0"/>
                </a:gradFill>
                <a:latin typeface="Segoe UI"/>
              </a:rPr>
              <a:t>4 socket 18 core HT = 4 nodes 144 logical CPUs</a:t>
            </a:r>
          </a:p>
        </p:txBody>
      </p:sp>
      <p:sp>
        <p:nvSpPr>
          <p:cNvPr id="34" name="Rectangle: Rounded Corners 36"/>
          <p:cNvSpPr/>
          <p:nvPr/>
        </p:nvSpPr>
        <p:spPr bwMode="auto">
          <a:xfrm>
            <a:off x="1973376" y="1197542"/>
            <a:ext cx="467830" cy="1295400"/>
          </a:xfrm>
          <a:prstGeom prst="roundRect">
            <a:avLst/>
          </a:prstGeom>
          <a:noFill/>
          <a:ln w="28575" cap="flat" cmpd="sng" algn="ctr">
            <a:solidFill>
              <a:srgbClr val="505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35" name="TextBox 34"/>
          <p:cNvSpPr txBox="1"/>
          <p:nvPr/>
        </p:nvSpPr>
        <p:spPr>
          <a:xfrm>
            <a:off x="5130529" y="561160"/>
            <a:ext cx="2045688" cy="544765"/>
          </a:xfrm>
          <a:prstGeom prst="rect">
            <a:avLst/>
          </a:prstGeom>
          <a:noFill/>
        </p:spPr>
        <p:txBody>
          <a:bodyPr wrap="none" lIns="182880" tIns="146304" rIns="182880" bIns="146304" rtlCol="0">
            <a:spAutoFit/>
          </a:bodyPr>
          <a:lstStyle/>
          <a:p>
            <a:pPr defTabSz="932742">
              <a:lnSpc>
                <a:spcPct val="90000"/>
              </a:lnSpc>
              <a:spcAft>
                <a:spcPts val="600"/>
              </a:spcAft>
            </a:pPr>
            <a:r>
              <a:rPr lang="en-US" dirty="0">
                <a:gradFill>
                  <a:gsLst>
                    <a:gs pos="2917">
                      <a:srgbClr val="505050"/>
                    </a:gs>
                    <a:gs pos="30000">
                      <a:srgbClr val="505050"/>
                    </a:gs>
                  </a:gsLst>
                  <a:lin ang="5400000" scaled="0"/>
                </a:gradFill>
                <a:latin typeface="Segoe UI"/>
              </a:rPr>
              <a:t>Memory Node 0</a:t>
            </a:r>
          </a:p>
        </p:txBody>
      </p:sp>
      <p:grpSp>
        <p:nvGrpSpPr>
          <p:cNvPr id="36" name="Group 35"/>
          <p:cNvGrpSpPr/>
          <p:nvPr/>
        </p:nvGrpSpPr>
        <p:grpSpPr>
          <a:xfrm>
            <a:off x="234919" y="3169773"/>
            <a:ext cx="5791200" cy="1692785"/>
            <a:chOff x="265740" y="3147950"/>
            <a:chExt cx="5791200" cy="1692785"/>
          </a:xfrm>
        </p:grpSpPr>
        <p:sp>
          <p:nvSpPr>
            <p:cNvPr id="37" name="Rectangle: Rounded Corners 39"/>
            <p:cNvSpPr/>
            <p:nvPr/>
          </p:nvSpPr>
          <p:spPr bwMode="auto">
            <a:xfrm>
              <a:off x="265740" y="3242122"/>
              <a:ext cx="5791200" cy="1598613"/>
            </a:xfrm>
            <a:prstGeom prst="roundRect">
              <a:avLst/>
            </a:prstGeom>
            <a:noFill/>
            <a:ln w="381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38" name="Rectangle: Rounded Corners 40"/>
            <p:cNvSpPr/>
            <p:nvPr/>
          </p:nvSpPr>
          <p:spPr bwMode="auto">
            <a:xfrm>
              <a:off x="105085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0</a:t>
              </a:r>
            </a:p>
          </p:txBody>
        </p:sp>
        <p:sp>
          <p:nvSpPr>
            <p:cNvPr id="39" name="Rectangle: Rounded Corners 41"/>
            <p:cNvSpPr/>
            <p:nvPr/>
          </p:nvSpPr>
          <p:spPr bwMode="auto">
            <a:xfrm>
              <a:off x="151868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a:t>
              </a:r>
            </a:p>
          </p:txBody>
        </p:sp>
        <p:sp>
          <p:nvSpPr>
            <p:cNvPr id="40" name="Rectangle: Rounded Corners 42"/>
            <p:cNvSpPr/>
            <p:nvPr/>
          </p:nvSpPr>
          <p:spPr bwMode="auto">
            <a:xfrm>
              <a:off x="198651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4</a:t>
              </a:r>
            </a:p>
          </p:txBody>
        </p:sp>
        <p:sp>
          <p:nvSpPr>
            <p:cNvPr id="41" name="Rectangle: Rounded Corners 43"/>
            <p:cNvSpPr/>
            <p:nvPr/>
          </p:nvSpPr>
          <p:spPr bwMode="auto">
            <a:xfrm>
              <a:off x="245434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6</a:t>
              </a:r>
            </a:p>
          </p:txBody>
        </p:sp>
        <p:sp>
          <p:nvSpPr>
            <p:cNvPr id="42" name="Rectangle: Rounded Corners 44"/>
            <p:cNvSpPr/>
            <p:nvPr/>
          </p:nvSpPr>
          <p:spPr bwMode="auto">
            <a:xfrm>
              <a:off x="292217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8</a:t>
              </a:r>
            </a:p>
          </p:txBody>
        </p:sp>
        <p:sp>
          <p:nvSpPr>
            <p:cNvPr id="43" name="Rectangle: Rounded Corners 45"/>
            <p:cNvSpPr/>
            <p:nvPr/>
          </p:nvSpPr>
          <p:spPr bwMode="auto">
            <a:xfrm>
              <a:off x="3382859"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10</a:t>
              </a:r>
            </a:p>
          </p:txBody>
        </p:sp>
        <p:sp>
          <p:nvSpPr>
            <p:cNvPr id="44" name="Rectangle: Rounded Corners 46"/>
            <p:cNvSpPr/>
            <p:nvPr/>
          </p:nvSpPr>
          <p:spPr bwMode="auto">
            <a:xfrm>
              <a:off x="3861185"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12</a:t>
              </a:r>
            </a:p>
          </p:txBody>
        </p:sp>
        <p:sp>
          <p:nvSpPr>
            <p:cNvPr id="45" name="Rectangle: Rounded Corners 47"/>
            <p:cNvSpPr/>
            <p:nvPr/>
          </p:nvSpPr>
          <p:spPr bwMode="auto">
            <a:xfrm>
              <a:off x="4339511"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14</a:t>
              </a:r>
            </a:p>
          </p:txBody>
        </p:sp>
        <p:sp>
          <p:nvSpPr>
            <p:cNvPr id="46" name="Rectangle: Rounded Corners 48"/>
            <p:cNvSpPr/>
            <p:nvPr/>
          </p:nvSpPr>
          <p:spPr bwMode="auto">
            <a:xfrm>
              <a:off x="4827118" y="381515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16</a:t>
              </a:r>
            </a:p>
          </p:txBody>
        </p:sp>
        <p:sp>
          <p:nvSpPr>
            <p:cNvPr id="47" name="TextBox 46"/>
            <p:cNvSpPr txBox="1"/>
            <p:nvPr/>
          </p:nvSpPr>
          <p:spPr>
            <a:xfrm>
              <a:off x="2368768" y="3147950"/>
              <a:ext cx="1374415"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Node 0</a:t>
              </a:r>
            </a:p>
          </p:txBody>
        </p:sp>
      </p:grpSp>
      <p:grpSp>
        <p:nvGrpSpPr>
          <p:cNvPr id="48" name="Group 47"/>
          <p:cNvGrpSpPr/>
          <p:nvPr/>
        </p:nvGrpSpPr>
        <p:grpSpPr>
          <a:xfrm>
            <a:off x="234919" y="5033588"/>
            <a:ext cx="5791200" cy="1646270"/>
            <a:chOff x="265740" y="5011765"/>
            <a:chExt cx="5791200" cy="1646270"/>
          </a:xfrm>
        </p:grpSpPr>
        <p:sp>
          <p:nvSpPr>
            <p:cNvPr id="49" name="Rectangle: Rounded Corners 51"/>
            <p:cNvSpPr/>
            <p:nvPr/>
          </p:nvSpPr>
          <p:spPr bwMode="auto">
            <a:xfrm>
              <a:off x="265740" y="5059422"/>
              <a:ext cx="5791200" cy="1598613"/>
            </a:xfrm>
            <a:prstGeom prst="roundRect">
              <a:avLst/>
            </a:prstGeom>
            <a:noFill/>
            <a:ln w="381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50" name="Rectangle: Rounded Corners 52"/>
            <p:cNvSpPr/>
            <p:nvPr/>
          </p:nvSpPr>
          <p:spPr bwMode="auto">
            <a:xfrm>
              <a:off x="106443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a:t>
              </a:r>
            </a:p>
          </p:txBody>
        </p:sp>
        <p:sp>
          <p:nvSpPr>
            <p:cNvPr id="51" name="Rectangle: Rounded Corners 53"/>
            <p:cNvSpPr/>
            <p:nvPr/>
          </p:nvSpPr>
          <p:spPr bwMode="auto">
            <a:xfrm>
              <a:off x="153226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a:t>
              </a:r>
            </a:p>
          </p:txBody>
        </p:sp>
        <p:sp>
          <p:nvSpPr>
            <p:cNvPr id="52" name="Rectangle: Rounded Corners 54"/>
            <p:cNvSpPr/>
            <p:nvPr/>
          </p:nvSpPr>
          <p:spPr bwMode="auto">
            <a:xfrm>
              <a:off x="200009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5</a:t>
              </a:r>
            </a:p>
          </p:txBody>
        </p:sp>
        <p:sp>
          <p:nvSpPr>
            <p:cNvPr id="53" name="Rectangle: Rounded Corners 55"/>
            <p:cNvSpPr/>
            <p:nvPr/>
          </p:nvSpPr>
          <p:spPr bwMode="auto">
            <a:xfrm>
              <a:off x="246792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7</a:t>
              </a:r>
            </a:p>
          </p:txBody>
        </p:sp>
        <p:sp>
          <p:nvSpPr>
            <p:cNvPr id="54" name="Rectangle: Rounded Corners 56"/>
            <p:cNvSpPr/>
            <p:nvPr/>
          </p:nvSpPr>
          <p:spPr bwMode="auto">
            <a:xfrm>
              <a:off x="293575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9</a:t>
              </a:r>
            </a:p>
          </p:txBody>
        </p:sp>
        <p:sp>
          <p:nvSpPr>
            <p:cNvPr id="55" name="Rectangle: Rounded Corners 57"/>
            <p:cNvSpPr/>
            <p:nvPr/>
          </p:nvSpPr>
          <p:spPr bwMode="auto">
            <a:xfrm>
              <a:off x="3396437"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11</a:t>
              </a:r>
            </a:p>
          </p:txBody>
        </p:sp>
        <p:sp>
          <p:nvSpPr>
            <p:cNvPr id="56" name="Rectangle: Rounded Corners 58"/>
            <p:cNvSpPr/>
            <p:nvPr/>
          </p:nvSpPr>
          <p:spPr bwMode="auto">
            <a:xfrm>
              <a:off x="3874763"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13</a:t>
              </a:r>
            </a:p>
          </p:txBody>
        </p:sp>
        <p:sp>
          <p:nvSpPr>
            <p:cNvPr id="57" name="Rectangle: Rounded Corners 59"/>
            <p:cNvSpPr/>
            <p:nvPr/>
          </p:nvSpPr>
          <p:spPr bwMode="auto">
            <a:xfrm>
              <a:off x="4353089"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15</a:t>
              </a:r>
            </a:p>
          </p:txBody>
        </p:sp>
        <p:sp>
          <p:nvSpPr>
            <p:cNvPr id="58" name="Rectangle: Rounded Corners 60"/>
            <p:cNvSpPr/>
            <p:nvPr/>
          </p:nvSpPr>
          <p:spPr bwMode="auto">
            <a:xfrm>
              <a:off x="4840696" y="5667816"/>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17</a:t>
              </a:r>
            </a:p>
          </p:txBody>
        </p:sp>
        <p:sp>
          <p:nvSpPr>
            <p:cNvPr id="59" name="TextBox 58"/>
            <p:cNvSpPr txBox="1"/>
            <p:nvPr/>
          </p:nvSpPr>
          <p:spPr>
            <a:xfrm>
              <a:off x="2368768" y="5011765"/>
              <a:ext cx="1374415"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Node 2</a:t>
              </a:r>
            </a:p>
          </p:txBody>
        </p:sp>
      </p:grpSp>
      <p:sp>
        <p:nvSpPr>
          <p:cNvPr id="60" name="Thought Bubble: Cloud 62"/>
          <p:cNvSpPr/>
          <p:nvPr/>
        </p:nvSpPr>
        <p:spPr bwMode="auto">
          <a:xfrm>
            <a:off x="234919" y="4429622"/>
            <a:ext cx="3477443" cy="869617"/>
          </a:xfrm>
          <a:prstGeom prst="cloudCallout">
            <a:avLst>
              <a:gd name="adj1" fmla="val -36320"/>
              <a:gd name="adj2" fmla="val -34522"/>
            </a:avLst>
          </a:prstGeom>
          <a:solidFill>
            <a:srgbClr val="002050">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Avoid putting 2 logical CPUs from same core on same NODE</a:t>
            </a:r>
          </a:p>
        </p:txBody>
      </p:sp>
      <p:cxnSp>
        <p:nvCxnSpPr>
          <p:cNvPr id="61" name="Straight Arrow Connector 60"/>
          <p:cNvCxnSpPr/>
          <p:nvPr/>
        </p:nvCxnSpPr>
        <p:spPr>
          <a:xfrm>
            <a:off x="1152592" y="4181013"/>
            <a:ext cx="592953" cy="248609"/>
          </a:xfrm>
          <a:prstGeom prst="straightConnector1">
            <a:avLst/>
          </a:prstGeom>
          <a:noFill/>
          <a:ln w="9525" cap="flat" cmpd="sng" algn="ctr">
            <a:solidFill>
              <a:srgbClr val="0078D7"/>
            </a:solidFill>
            <a:prstDash val="solid"/>
            <a:headEnd type="none"/>
            <a:tailEnd type="triangle"/>
          </a:ln>
          <a:effectLst/>
        </p:spPr>
      </p:cxnSp>
      <p:cxnSp>
        <p:nvCxnSpPr>
          <p:cNvPr id="62" name="Straight Arrow Connector 61"/>
          <p:cNvCxnSpPr/>
          <p:nvPr/>
        </p:nvCxnSpPr>
        <p:spPr>
          <a:xfrm flipV="1">
            <a:off x="1198877" y="5311003"/>
            <a:ext cx="465240" cy="378636"/>
          </a:xfrm>
          <a:prstGeom prst="straightConnector1">
            <a:avLst/>
          </a:prstGeom>
          <a:noFill/>
          <a:ln w="9525" cap="flat" cmpd="sng" algn="ctr">
            <a:solidFill>
              <a:srgbClr val="0078D7"/>
            </a:solidFill>
            <a:prstDash val="solid"/>
            <a:headEnd type="none"/>
            <a:tailEnd type="triangle"/>
          </a:ln>
          <a:effectLst/>
        </p:spPr>
      </p:cxnSp>
      <p:sp>
        <p:nvSpPr>
          <p:cNvPr id="63" name="TextBox 62"/>
          <p:cNvSpPr txBox="1"/>
          <p:nvPr/>
        </p:nvSpPr>
        <p:spPr>
          <a:xfrm>
            <a:off x="5177297" y="2800466"/>
            <a:ext cx="2045688" cy="544765"/>
          </a:xfrm>
          <a:prstGeom prst="rect">
            <a:avLst/>
          </a:prstGeom>
          <a:noFill/>
        </p:spPr>
        <p:txBody>
          <a:bodyPr wrap="none" lIns="182880" tIns="146304" rIns="182880" bIns="146304" rtlCol="0">
            <a:spAutoFit/>
          </a:bodyPr>
          <a:lstStyle/>
          <a:p>
            <a:pPr defTabSz="932742">
              <a:lnSpc>
                <a:spcPct val="90000"/>
              </a:lnSpc>
              <a:spcAft>
                <a:spcPts val="600"/>
              </a:spcAft>
            </a:pPr>
            <a:r>
              <a:rPr lang="en-US" dirty="0">
                <a:gradFill>
                  <a:gsLst>
                    <a:gs pos="2917">
                      <a:srgbClr val="505050"/>
                    </a:gs>
                    <a:gs pos="30000">
                      <a:srgbClr val="505050"/>
                    </a:gs>
                  </a:gsLst>
                  <a:lin ang="5400000" scaled="0"/>
                </a:gradFill>
                <a:latin typeface="Segoe UI"/>
              </a:rPr>
              <a:t>Memory Node 0</a:t>
            </a:r>
          </a:p>
        </p:txBody>
      </p:sp>
      <p:cxnSp>
        <p:nvCxnSpPr>
          <p:cNvPr id="64" name="Straight Arrow Connector 63"/>
          <p:cNvCxnSpPr>
            <a:endCxn id="34" idx="0"/>
          </p:cNvCxnSpPr>
          <p:nvPr/>
        </p:nvCxnSpPr>
        <p:spPr>
          <a:xfrm>
            <a:off x="1842205" y="965321"/>
            <a:ext cx="365086" cy="232221"/>
          </a:xfrm>
          <a:prstGeom prst="straightConnector1">
            <a:avLst/>
          </a:prstGeom>
          <a:noFill/>
          <a:ln w="9525" cap="flat" cmpd="sng" algn="ctr">
            <a:solidFill>
              <a:srgbClr val="505050"/>
            </a:solidFill>
            <a:prstDash val="solid"/>
            <a:headEnd type="none"/>
            <a:tailEnd type="triangle"/>
          </a:ln>
          <a:effectLst/>
        </p:spPr>
      </p:cxnSp>
      <p:sp>
        <p:nvSpPr>
          <p:cNvPr id="65" name="TextBox 64"/>
          <p:cNvSpPr txBox="1"/>
          <p:nvPr/>
        </p:nvSpPr>
        <p:spPr>
          <a:xfrm>
            <a:off x="1180338" y="700075"/>
            <a:ext cx="793038" cy="517065"/>
          </a:xfrm>
          <a:prstGeom prst="rect">
            <a:avLst/>
          </a:prstGeom>
          <a:noFill/>
        </p:spPr>
        <p:txBody>
          <a:bodyPr wrap="none" lIns="182880" tIns="146304" rIns="182880" bIns="146304" rtlCol="0">
            <a:spAutoFit/>
          </a:bodyPr>
          <a:lstStyle/>
          <a:p>
            <a:pPr defTabSz="932742">
              <a:lnSpc>
                <a:spcPct val="90000"/>
              </a:lnSpc>
              <a:spcAft>
                <a:spcPts val="600"/>
              </a:spcAft>
            </a:pPr>
            <a:r>
              <a:rPr lang="en-US" sz="1600" dirty="0">
                <a:gradFill>
                  <a:gsLst>
                    <a:gs pos="2917">
                      <a:srgbClr val="505050"/>
                    </a:gs>
                    <a:gs pos="30000">
                      <a:srgbClr val="505050"/>
                    </a:gs>
                  </a:gsLst>
                  <a:lin ang="5400000" scaled="0"/>
                </a:gradFill>
                <a:latin typeface="Segoe UI"/>
              </a:rPr>
              <a:t>Core</a:t>
            </a:r>
          </a:p>
        </p:txBody>
      </p:sp>
      <p:sp>
        <p:nvSpPr>
          <p:cNvPr id="66" name="Rectangle: Rounded Corners 68"/>
          <p:cNvSpPr/>
          <p:nvPr/>
        </p:nvSpPr>
        <p:spPr bwMode="auto">
          <a:xfrm>
            <a:off x="719654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22</a:t>
            </a:r>
          </a:p>
        </p:txBody>
      </p:sp>
      <p:sp>
        <p:nvSpPr>
          <p:cNvPr id="67" name="Rectangle: Rounded Corners 69"/>
          <p:cNvSpPr/>
          <p:nvPr/>
        </p:nvSpPr>
        <p:spPr bwMode="auto">
          <a:xfrm>
            <a:off x="7674867"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24</a:t>
            </a:r>
          </a:p>
        </p:txBody>
      </p:sp>
      <p:sp>
        <p:nvSpPr>
          <p:cNvPr id="68" name="Rectangle: Rounded Corners 70"/>
          <p:cNvSpPr/>
          <p:nvPr/>
        </p:nvSpPr>
        <p:spPr bwMode="auto">
          <a:xfrm>
            <a:off x="8153193"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26</a:t>
            </a:r>
          </a:p>
        </p:txBody>
      </p:sp>
      <p:sp>
        <p:nvSpPr>
          <p:cNvPr id="69" name="Rectangle: Rounded Corners 71"/>
          <p:cNvSpPr/>
          <p:nvPr/>
        </p:nvSpPr>
        <p:spPr bwMode="auto">
          <a:xfrm>
            <a:off x="8640800"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28</a:t>
            </a:r>
          </a:p>
        </p:txBody>
      </p:sp>
      <p:sp>
        <p:nvSpPr>
          <p:cNvPr id="70" name="Rectangle: Rounded Corners 72"/>
          <p:cNvSpPr/>
          <p:nvPr/>
        </p:nvSpPr>
        <p:spPr bwMode="auto">
          <a:xfrm>
            <a:off x="9108630"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30</a:t>
            </a:r>
          </a:p>
        </p:txBody>
      </p:sp>
      <p:sp>
        <p:nvSpPr>
          <p:cNvPr id="71" name="Rectangle: Rounded Corners 73"/>
          <p:cNvSpPr/>
          <p:nvPr/>
        </p:nvSpPr>
        <p:spPr bwMode="auto">
          <a:xfrm>
            <a:off x="9576460"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32</a:t>
            </a:r>
          </a:p>
        </p:txBody>
      </p:sp>
      <p:sp>
        <p:nvSpPr>
          <p:cNvPr id="72" name="Rectangle: Rounded Corners 74"/>
          <p:cNvSpPr/>
          <p:nvPr/>
        </p:nvSpPr>
        <p:spPr bwMode="auto">
          <a:xfrm>
            <a:off x="10037141"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22</a:t>
            </a:r>
          </a:p>
        </p:txBody>
      </p:sp>
      <p:sp>
        <p:nvSpPr>
          <p:cNvPr id="73" name="Rectangle: Rounded Corners 75"/>
          <p:cNvSpPr/>
          <p:nvPr/>
        </p:nvSpPr>
        <p:spPr bwMode="auto">
          <a:xfrm>
            <a:off x="7674867"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25</a:t>
            </a:r>
          </a:p>
        </p:txBody>
      </p:sp>
      <p:sp>
        <p:nvSpPr>
          <p:cNvPr id="74" name="Rectangle: Rounded Corners 76"/>
          <p:cNvSpPr/>
          <p:nvPr/>
        </p:nvSpPr>
        <p:spPr bwMode="auto">
          <a:xfrm>
            <a:off x="8153193"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27</a:t>
            </a:r>
          </a:p>
        </p:txBody>
      </p:sp>
      <p:sp>
        <p:nvSpPr>
          <p:cNvPr id="75" name="Rectangle: Rounded Corners 77"/>
          <p:cNvSpPr/>
          <p:nvPr/>
        </p:nvSpPr>
        <p:spPr bwMode="auto">
          <a:xfrm>
            <a:off x="8640800"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29</a:t>
            </a:r>
          </a:p>
        </p:txBody>
      </p:sp>
      <p:sp>
        <p:nvSpPr>
          <p:cNvPr id="76" name="Rectangle: Rounded Corners 78"/>
          <p:cNvSpPr/>
          <p:nvPr/>
        </p:nvSpPr>
        <p:spPr bwMode="auto">
          <a:xfrm>
            <a:off x="9108630"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31</a:t>
            </a:r>
          </a:p>
        </p:txBody>
      </p:sp>
      <p:sp>
        <p:nvSpPr>
          <p:cNvPr id="77" name="Rectangle: Rounded Corners 79"/>
          <p:cNvSpPr/>
          <p:nvPr/>
        </p:nvSpPr>
        <p:spPr bwMode="auto">
          <a:xfrm>
            <a:off x="9576460"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33</a:t>
            </a:r>
          </a:p>
        </p:txBody>
      </p:sp>
      <p:sp>
        <p:nvSpPr>
          <p:cNvPr id="78" name="Rectangle: Rounded Corners 80"/>
          <p:cNvSpPr/>
          <p:nvPr/>
        </p:nvSpPr>
        <p:spPr bwMode="auto">
          <a:xfrm>
            <a:off x="10037141" y="1932105"/>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35</a:t>
            </a:r>
          </a:p>
        </p:txBody>
      </p:sp>
      <p:sp>
        <p:nvSpPr>
          <p:cNvPr id="79" name="Rectangle: Rounded Corners 81"/>
          <p:cNvSpPr/>
          <p:nvPr/>
        </p:nvSpPr>
        <p:spPr bwMode="auto">
          <a:xfrm>
            <a:off x="10044290" y="1258213"/>
            <a:ext cx="381000" cy="381000"/>
          </a:xfrm>
          <a:prstGeom prst="round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34</a:t>
            </a:r>
          </a:p>
        </p:txBody>
      </p:sp>
      <p:grpSp>
        <p:nvGrpSpPr>
          <p:cNvPr id="80" name="Group 79"/>
          <p:cNvGrpSpPr/>
          <p:nvPr/>
        </p:nvGrpSpPr>
        <p:grpSpPr>
          <a:xfrm>
            <a:off x="6320841" y="3169773"/>
            <a:ext cx="5791200" cy="1692785"/>
            <a:chOff x="6351662" y="3147950"/>
            <a:chExt cx="5791200" cy="1692785"/>
          </a:xfrm>
        </p:grpSpPr>
        <p:sp>
          <p:nvSpPr>
            <p:cNvPr id="81" name="Rectangle: Rounded Corners 83"/>
            <p:cNvSpPr/>
            <p:nvPr/>
          </p:nvSpPr>
          <p:spPr bwMode="auto">
            <a:xfrm>
              <a:off x="6351662" y="3242122"/>
              <a:ext cx="5791200" cy="1598613"/>
            </a:xfrm>
            <a:prstGeom prst="roundRect">
              <a:avLst/>
            </a:prstGeom>
            <a:noFill/>
            <a:ln w="381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82" name="TextBox 81"/>
            <p:cNvSpPr txBox="1"/>
            <p:nvPr/>
          </p:nvSpPr>
          <p:spPr>
            <a:xfrm>
              <a:off x="8608132" y="3147950"/>
              <a:ext cx="1374415"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Node 1</a:t>
              </a:r>
            </a:p>
          </p:txBody>
        </p:sp>
        <p:sp>
          <p:nvSpPr>
            <p:cNvPr id="83" name="Rectangle: Rounded Corners 85"/>
            <p:cNvSpPr/>
            <p:nvPr/>
          </p:nvSpPr>
          <p:spPr bwMode="auto">
            <a:xfrm>
              <a:off x="708751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18</a:t>
              </a:r>
            </a:p>
          </p:txBody>
        </p:sp>
        <p:sp>
          <p:nvSpPr>
            <p:cNvPr id="84" name="Rectangle: Rounded Corners 86"/>
            <p:cNvSpPr/>
            <p:nvPr/>
          </p:nvSpPr>
          <p:spPr bwMode="auto">
            <a:xfrm>
              <a:off x="755534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20</a:t>
              </a:r>
            </a:p>
          </p:txBody>
        </p:sp>
        <p:sp>
          <p:nvSpPr>
            <p:cNvPr id="85" name="Rectangle: Rounded Corners 87"/>
            <p:cNvSpPr/>
            <p:nvPr/>
          </p:nvSpPr>
          <p:spPr bwMode="auto">
            <a:xfrm>
              <a:off x="802317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22</a:t>
              </a:r>
            </a:p>
          </p:txBody>
        </p:sp>
        <p:sp>
          <p:nvSpPr>
            <p:cNvPr id="86" name="Rectangle: Rounded Corners 88"/>
            <p:cNvSpPr/>
            <p:nvPr/>
          </p:nvSpPr>
          <p:spPr bwMode="auto">
            <a:xfrm>
              <a:off x="849100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24</a:t>
              </a:r>
            </a:p>
          </p:txBody>
        </p:sp>
        <p:sp>
          <p:nvSpPr>
            <p:cNvPr id="87" name="Rectangle: Rounded Corners 89"/>
            <p:cNvSpPr/>
            <p:nvPr/>
          </p:nvSpPr>
          <p:spPr bwMode="auto">
            <a:xfrm>
              <a:off x="895883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26</a:t>
              </a:r>
            </a:p>
          </p:txBody>
        </p:sp>
        <p:sp>
          <p:nvSpPr>
            <p:cNvPr id="88" name="Rectangle: Rounded Corners 90"/>
            <p:cNvSpPr/>
            <p:nvPr/>
          </p:nvSpPr>
          <p:spPr bwMode="auto">
            <a:xfrm>
              <a:off x="9419511"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28</a:t>
              </a:r>
            </a:p>
          </p:txBody>
        </p:sp>
        <p:sp>
          <p:nvSpPr>
            <p:cNvPr id="89" name="Rectangle: Rounded Corners 91"/>
            <p:cNvSpPr/>
            <p:nvPr/>
          </p:nvSpPr>
          <p:spPr bwMode="auto">
            <a:xfrm>
              <a:off x="9897837"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30</a:t>
              </a:r>
            </a:p>
          </p:txBody>
        </p:sp>
        <p:sp>
          <p:nvSpPr>
            <p:cNvPr id="90" name="Rectangle: Rounded Corners 92"/>
            <p:cNvSpPr/>
            <p:nvPr/>
          </p:nvSpPr>
          <p:spPr bwMode="auto">
            <a:xfrm>
              <a:off x="10376163"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32</a:t>
              </a:r>
            </a:p>
          </p:txBody>
        </p:sp>
        <p:sp>
          <p:nvSpPr>
            <p:cNvPr id="91" name="Rectangle: Rounded Corners 93"/>
            <p:cNvSpPr/>
            <p:nvPr/>
          </p:nvSpPr>
          <p:spPr bwMode="auto">
            <a:xfrm>
              <a:off x="10863770" y="3829127"/>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34</a:t>
              </a:r>
            </a:p>
          </p:txBody>
        </p:sp>
      </p:grpSp>
      <p:grpSp>
        <p:nvGrpSpPr>
          <p:cNvPr id="92" name="Group 91"/>
          <p:cNvGrpSpPr/>
          <p:nvPr/>
        </p:nvGrpSpPr>
        <p:grpSpPr>
          <a:xfrm>
            <a:off x="6342143" y="5000545"/>
            <a:ext cx="5791200" cy="1646269"/>
            <a:chOff x="6372964" y="4978722"/>
            <a:chExt cx="5791200" cy="1646269"/>
          </a:xfrm>
        </p:grpSpPr>
        <p:sp>
          <p:nvSpPr>
            <p:cNvPr id="93" name="Rectangle: Rounded Corners 95"/>
            <p:cNvSpPr/>
            <p:nvPr/>
          </p:nvSpPr>
          <p:spPr bwMode="auto">
            <a:xfrm>
              <a:off x="6372964" y="5026378"/>
              <a:ext cx="5791200" cy="1598613"/>
            </a:xfrm>
            <a:prstGeom prst="roundRect">
              <a:avLst/>
            </a:prstGeom>
            <a:noFill/>
            <a:ln w="381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94" name="TextBox 93"/>
            <p:cNvSpPr txBox="1"/>
            <p:nvPr/>
          </p:nvSpPr>
          <p:spPr>
            <a:xfrm>
              <a:off x="8608132" y="4978722"/>
              <a:ext cx="1374415" cy="627864"/>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rPr>
                <a:t>Node 3</a:t>
              </a:r>
            </a:p>
          </p:txBody>
        </p:sp>
        <p:sp>
          <p:nvSpPr>
            <p:cNvPr id="95" name="Rectangle: Rounded Corners 97"/>
            <p:cNvSpPr/>
            <p:nvPr/>
          </p:nvSpPr>
          <p:spPr bwMode="auto">
            <a:xfrm>
              <a:off x="713141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19</a:t>
              </a:r>
            </a:p>
          </p:txBody>
        </p:sp>
        <p:sp>
          <p:nvSpPr>
            <p:cNvPr id="96" name="Rectangle: Rounded Corners 98"/>
            <p:cNvSpPr/>
            <p:nvPr/>
          </p:nvSpPr>
          <p:spPr bwMode="auto">
            <a:xfrm>
              <a:off x="759924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21</a:t>
              </a:r>
            </a:p>
          </p:txBody>
        </p:sp>
        <p:sp>
          <p:nvSpPr>
            <p:cNvPr id="97" name="Rectangle: Rounded Corners 99"/>
            <p:cNvSpPr/>
            <p:nvPr/>
          </p:nvSpPr>
          <p:spPr bwMode="auto">
            <a:xfrm>
              <a:off x="806707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23</a:t>
              </a:r>
            </a:p>
          </p:txBody>
        </p:sp>
        <p:sp>
          <p:nvSpPr>
            <p:cNvPr id="98" name="Rectangle: Rounded Corners 100"/>
            <p:cNvSpPr/>
            <p:nvPr/>
          </p:nvSpPr>
          <p:spPr bwMode="auto">
            <a:xfrm>
              <a:off x="853490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25</a:t>
              </a:r>
            </a:p>
          </p:txBody>
        </p:sp>
        <p:sp>
          <p:nvSpPr>
            <p:cNvPr id="99" name="Rectangle: Rounded Corners 101"/>
            <p:cNvSpPr/>
            <p:nvPr/>
          </p:nvSpPr>
          <p:spPr bwMode="auto">
            <a:xfrm>
              <a:off x="900273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27</a:t>
              </a:r>
            </a:p>
          </p:txBody>
        </p:sp>
        <p:sp>
          <p:nvSpPr>
            <p:cNvPr id="100" name="Rectangle: Rounded Corners 102"/>
            <p:cNvSpPr/>
            <p:nvPr/>
          </p:nvSpPr>
          <p:spPr bwMode="auto">
            <a:xfrm>
              <a:off x="9463416"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29</a:t>
              </a:r>
            </a:p>
          </p:txBody>
        </p:sp>
        <p:sp>
          <p:nvSpPr>
            <p:cNvPr id="101" name="Rectangle: Rounded Corners 103"/>
            <p:cNvSpPr/>
            <p:nvPr/>
          </p:nvSpPr>
          <p:spPr bwMode="auto">
            <a:xfrm>
              <a:off x="9941742"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31</a:t>
              </a:r>
            </a:p>
          </p:txBody>
        </p:sp>
        <p:sp>
          <p:nvSpPr>
            <p:cNvPr id="102" name="Rectangle: Rounded Corners 104"/>
            <p:cNvSpPr/>
            <p:nvPr/>
          </p:nvSpPr>
          <p:spPr bwMode="auto">
            <a:xfrm>
              <a:off x="10420068"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33</a:t>
              </a:r>
            </a:p>
          </p:txBody>
        </p:sp>
        <p:sp>
          <p:nvSpPr>
            <p:cNvPr id="103" name="Rectangle: Rounded Corners 105"/>
            <p:cNvSpPr/>
            <p:nvPr/>
          </p:nvSpPr>
          <p:spPr bwMode="auto">
            <a:xfrm>
              <a:off x="10907675" y="5669170"/>
              <a:ext cx="381000" cy="381000"/>
            </a:xfrm>
            <a:prstGeom prst="round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35</a:t>
              </a:r>
            </a:p>
          </p:txBody>
        </p:sp>
      </p:grpSp>
      <p:sp>
        <p:nvSpPr>
          <p:cNvPr id="104" name="Thought Bubble: Cloud 106"/>
          <p:cNvSpPr/>
          <p:nvPr/>
        </p:nvSpPr>
        <p:spPr bwMode="auto">
          <a:xfrm>
            <a:off x="3928434" y="4288276"/>
            <a:ext cx="4519694" cy="767116"/>
          </a:xfrm>
          <a:prstGeom prst="cloudCallout">
            <a:avLst>
              <a:gd name="adj1" fmla="val 16602"/>
              <a:gd name="adj2" fmla="val -75306"/>
            </a:avLst>
          </a:prstGeom>
          <a:solidFill>
            <a:srgbClr val="002050">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Put physical cores on sequential nodes first for DOP</a:t>
            </a:r>
          </a:p>
        </p:txBody>
      </p:sp>
      <p:sp>
        <p:nvSpPr>
          <p:cNvPr id="2" name="Rectangle 1"/>
          <p:cNvSpPr/>
          <p:nvPr/>
        </p:nvSpPr>
        <p:spPr bwMode="auto">
          <a:xfrm>
            <a:off x="11018837" y="1344642"/>
            <a:ext cx="1207368" cy="902260"/>
          </a:xfrm>
          <a:prstGeom prst="rect">
            <a:avLst/>
          </a:prstGeom>
          <a:solidFill>
            <a:schemeClr val="tx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More details </a:t>
            </a:r>
            <a:r>
              <a:rPr lang="en-US" sz="1600" dirty="0">
                <a:gradFill>
                  <a:gsLst>
                    <a:gs pos="0">
                      <a:srgbClr val="FFFFFF"/>
                    </a:gs>
                    <a:gs pos="100000">
                      <a:srgbClr val="FFFFFF"/>
                    </a:gs>
                  </a:gsLst>
                  <a:lin ang="5400000" scaled="0"/>
                </a:gradFill>
                <a:ea typeface="Segoe UI" pitchFamily="34" charset="0"/>
                <a:cs typeface="Segoe UI" pitchFamily="34" charset="0"/>
                <a:hlinkClick r:id="rId3"/>
              </a:rPr>
              <a:t>here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8470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0" grpId="0" animBg="1"/>
      <p:bldP spid="63" grpId="0"/>
      <p:bldP spid="10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Dynamic Memory Objects</a:t>
            </a:r>
            <a:endParaRPr lang="en-US" dirty="0"/>
          </a:p>
        </p:txBody>
      </p:sp>
      <p:sp>
        <p:nvSpPr>
          <p:cNvPr id="6" name="Text Placeholder 5"/>
          <p:cNvSpPr>
            <a:spLocks noGrp="1"/>
          </p:cNvSpPr>
          <p:nvPr>
            <p:ph type="body" sz="quarter" idx="10"/>
          </p:nvPr>
        </p:nvSpPr>
        <p:spPr>
          <a:xfrm>
            <a:off x="274638" y="1212850"/>
            <a:ext cx="11887200" cy="2431435"/>
          </a:xfrm>
        </p:spPr>
        <p:txBody>
          <a:bodyPr/>
          <a:lstStyle/>
          <a:p>
            <a:r>
              <a:rPr lang="en-US" dirty="0">
                <a:solidFill>
                  <a:schemeClr val="tx1"/>
                </a:solidFill>
              </a:rPr>
              <a:t>CMEMTHREAD waits causing you problems?</a:t>
            </a:r>
          </a:p>
          <a:p>
            <a:pPr lvl="1"/>
            <a:r>
              <a:rPr lang="en-US" dirty="0">
                <a:solidFill>
                  <a:schemeClr val="accent1"/>
                </a:solidFill>
              </a:rPr>
              <a:t>SQL Server allocates variable sized memory using memory objects (aka heaps)</a:t>
            </a:r>
          </a:p>
          <a:p>
            <a:pPr lvl="1"/>
            <a:r>
              <a:rPr lang="en-US" dirty="0">
                <a:solidFill>
                  <a:schemeClr val="accent1"/>
                </a:solidFill>
              </a:rPr>
              <a:t>Some are “global”. More cores leads to worse performance</a:t>
            </a:r>
          </a:p>
          <a:p>
            <a:pPr lvl="1"/>
            <a:r>
              <a:rPr lang="en-US" dirty="0">
                <a:solidFill>
                  <a:schemeClr val="accent1"/>
                </a:solidFill>
              </a:rPr>
              <a:t>Infrastructure exists to create memory objects partitioned by NODE or CPU</a:t>
            </a:r>
          </a:p>
          <a:p>
            <a:pPr lvl="1"/>
            <a:r>
              <a:rPr lang="en-US" dirty="0">
                <a:solidFill>
                  <a:schemeClr val="accent1"/>
                </a:solidFill>
              </a:rPr>
              <a:t>Single NUMA (no NODE) still promotes to CPU. -T8048 no longer need</a:t>
            </a:r>
          </a:p>
          <a:p>
            <a:pPr lvl="1"/>
            <a:r>
              <a:rPr lang="en-US" dirty="0">
                <a:solidFill>
                  <a:schemeClr val="accent1"/>
                </a:solidFill>
              </a:rPr>
              <a:t>Every time we find a “hot” one, we create a hotfix</a:t>
            </a:r>
          </a:p>
        </p:txBody>
      </p:sp>
      <p:pic>
        <p:nvPicPr>
          <p:cNvPr id="4" name="Picture 3"/>
          <p:cNvPicPr>
            <a:picLocks noChangeAspect="1"/>
          </p:cNvPicPr>
          <p:nvPr/>
        </p:nvPicPr>
        <p:blipFill>
          <a:blip r:embed="rId4"/>
          <a:stretch>
            <a:fillRect/>
          </a:stretch>
        </p:blipFill>
        <p:spPr>
          <a:xfrm>
            <a:off x="427037" y="4072251"/>
            <a:ext cx="7127185" cy="2772192"/>
          </a:xfrm>
          <a:prstGeom prst="rect">
            <a:avLst/>
          </a:prstGeom>
        </p:spPr>
      </p:pic>
      <p:pic>
        <p:nvPicPr>
          <p:cNvPr id="5" name="Picture 4"/>
          <p:cNvPicPr>
            <a:picLocks noChangeAspect="1"/>
          </p:cNvPicPr>
          <p:nvPr/>
        </p:nvPicPr>
        <p:blipFill>
          <a:blip r:embed="rId5"/>
          <a:stretch>
            <a:fillRect/>
          </a:stretch>
        </p:blipFill>
        <p:spPr>
          <a:xfrm>
            <a:off x="7724029" y="3644285"/>
            <a:ext cx="4489542" cy="3200158"/>
          </a:xfrm>
          <a:prstGeom prst="rect">
            <a:avLst/>
          </a:prstGeom>
        </p:spPr>
      </p:pic>
      <p:sp>
        <p:nvSpPr>
          <p:cNvPr id="7" name="Rectangle: Rounded Corners 5"/>
          <p:cNvSpPr/>
          <p:nvPr/>
        </p:nvSpPr>
        <p:spPr bwMode="auto">
          <a:xfrm>
            <a:off x="9322513" y="144462"/>
            <a:ext cx="2871915" cy="958142"/>
          </a:xfrm>
          <a:prstGeom prst="round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5439">
                      <a:srgbClr val="F8F8F8"/>
                    </a:gs>
                    <a:gs pos="10000">
                      <a:srgbClr val="F8F8F8"/>
                    </a:gs>
                  </a:gsLst>
                  <a:lin ang="5400000" scaled="0"/>
                </a:gradFill>
              </a:rPr>
              <a:t>3x Improvement in Memory Allocation with less CPU</a:t>
            </a:r>
          </a:p>
        </p:txBody>
      </p:sp>
      <p:sp>
        <p:nvSpPr>
          <p:cNvPr id="8" name="Explosion: 8 Points 6"/>
          <p:cNvSpPr/>
          <p:nvPr/>
        </p:nvSpPr>
        <p:spPr>
          <a:xfrm>
            <a:off x="9589603" y="1668462"/>
            <a:ext cx="2337734" cy="1736278"/>
          </a:xfrm>
          <a:prstGeom prst="irregularSeal1">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 Just Works!</a:t>
            </a:r>
          </a:p>
        </p:txBody>
      </p:sp>
      <p:sp>
        <p:nvSpPr>
          <p:cNvPr id="9" name="Thought Bubble: Cloud 7"/>
          <p:cNvSpPr/>
          <p:nvPr/>
        </p:nvSpPr>
        <p:spPr bwMode="auto">
          <a:xfrm>
            <a:off x="1917549" y="3644285"/>
            <a:ext cx="3833123" cy="330141"/>
          </a:xfrm>
          <a:prstGeom prst="cloudCallout">
            <a:avLst>
              <a:gd name="adj1" fmla="val -53544"/>
              <a:gd name="adj2" fmla="val -64096"/>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5439">
                      <a:srgbClr val="F8F8F8"/>
                    </a:gs>
                    <a:gs pos="10000">
                      <a:srgbClr val="F8F8F8"/>
                    </a:gs>
                  </a:gsLst>
                  <a:lin ang="5400000" scaled="0"/>
                </a:gradFill>
              </a:rPr>
              <a:t>there has to be a better way</a:t>
            </a:r>
          </a:p>
        </p:txBody>
      </p:sp>
    </p:spTree>
    <p:extLst>
      <p:ext uri="{BB962C8B-B14F-4D97-AF65-F5344CB8AC3E}">
        <p14:creationId xmlns:p14="http://schemas.microsoft.com/office/powerpoint/2010/main" val="220870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4173450"/>
          </a:xfrm>
        </p:spPr>
        <p:txBody>
          <a:bodyPr/>
          <a:lstStyle/>
          <a:p>
            <a:r>
              <a:rPr lang="en-US" sz="7200" dirty="0"/>
              <a:t>Demo</a:t>
            </a:r>
            <a:br>
              <a:rPr lang="en-US" sz="7200" dirty="0"/>
            </a:br>
            <a:br>
              <a:rPr lang="en-US" dirty="0"/>
            </a:br>
            <a:r>
              <a:rPr lang="en-US" dirty="0"/>
              <a:t>Watch us respond to CMEMTHREAD</a:t>
            </a:r>
            <a:endParaRPr lang="en-US" sz="7200" dirty="0"/>
          </a:p>
        </p:txBody>
      </p:sp>
    </p:spTree>
    <p:extLst>
      <p:ext uri="{BB962C8B-B14F-4D97-AF65-F5344CB8AC3E}">
        <p14:creationId xmlns:p14="http://schemas.microsoft.com/office/powerpoint/2010/main" val="4240075190"/>
      </p:ext>
    </p:extLst>
  </p:cSld>
  <p:clrMapOvr>
    <a:masterClrMapping/>
  </p:clrMapOvr>
  <p:transition>
    <p:fade/>
  </p:transition>
</p:sld>
</file>

<file path=ppt/theme/theme1.xml><?xml version="1.0" encoding="utf-8"?>
<a:theme xmlns:a="http://schemas.openxmlformats.org/drawingml/2006/main" name="WHITE TEMPLATE">
  <a:themeElements>
    <a:clrScheme name="BT - Dark blue on white">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6.potx" id="{348ED3A6-CEF5-4FB6-9217-17CB473846D4}" vid="{59EC26E4-891B-475D-A529-612202A7B238}"/>
    </a:ext>
  </a:extLst>
</a:theme>
</file>

<file path=ppt/theme/theme2.xml><?xml version="1.0" encoding="utf-8"?>
<a:theme xmlns:a="http://schemas.openxmlformats.org/drawingml/2006/main" name="COLOR TEMPLATE">
  <a:themeElements>
    <a:clrScheme name="BT - Dark blue">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6.potx" id="{348ED3A6-CEF5-4FB6-9217-17CB473846D4}" vid="{900A2591-F7E3-4B24-A010-A848DCD49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6C01790-DA4D-4818-AE1B-3BB087789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SQL%20Server%202016%20It%20Jus%20</Template>
  <TotalTime>3634</TotalTime>
  <Words>4654</Words>
  <Application>Microsoft Office PowerPoint</Application>
  <PresentationFormat>Custom</PresentationFormat>
  <Paragraphs>857</Paragraphs>
  <Slides>50</Slides>
  <Notes>50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WHITE TEMPLATE</vt:lpstr>
      <vt:lpstr>COLOR TEMPLATE</vt:lpstr>
      <vt:lpstr>SQL Server 2016 It Just Runs Faster</vt:lpstr>
      <vt:lpstr>How did we get here?</vt:lpstr>
      <vt:lpstr>These just make you faster</vt:lpstr>
      <vt:lpstr>Here is How SQL Server 2016 Just Runs Faster</vt:lpstr>
      <vt:lpstr>Core Engine Scalability</vt:lpstr>
      <vt:lpstr>Automatic Soft NUMA</vt:lpstr>
      <vt:lpstr>How it Works</vt:lpstr>
      <vt:lpstr>Dynamic Memory Objects</vt:lpstr>
      <vt:lpstr>Demo  Watch us respond to CMEMTHREAD</vt:lpstr>
      <vt:lpstr>Parallel Redo</vt:lpstr>
      <vt:lpstr>Demo  Redo Goes Parallel</vt:lpstr>
      <vt:lpstr>DBCC Is Just Faster</vt:lpstr>
      <vt:lpstr>DBCC CHECK* Scalability</vt:lpstr>
      <vt:lpstr>Tempdb is faster  out of the box</vt:lpstr>
      <vt:lpstr>Multiple Tempdb Files: Defaults and Choices</vt:lpstr>
      <vt:lpstr>Does It Matter?</vt:lpstr>
      <vt:lpstr>I/O Is Just Faster</vt:lpstr>
      <vt:lpstr>Instant File Initialization</vt:lpstr>
      <vt:lpstr>Persisted Log Buffer</vt:lpstr>
      <vt:lpstr>Window Functions Go Batch</vt:lpstr>
      <vt:lpstr>Batch processing → parallelism &amp; scale</vt:lpstr>
      <vt:lpstr>Demo  The New  Windows Aggregate Operator</vt:lpstr>
      <vt:lpstr>Always On  Availability Groups Turbocharged</vt:lpstr>
      <vt:lpstr>A Better Log Transport</vt:lpstr>
      <vt:lpstr>A New, Streamlined Approach</vt:lpstr>
      <vt:lpstr>Always On Turbocharged</vt:lpstr>
      <vt:lpstr>Migration to Meet your Needs</vt:lpstr>
      <vt:lpstr>PowerPoint Presentation</vt:lpstr>
      <vt:lpstr>PowerPoint Presentation</vt:lpstr>
      <vt:lpstr>We’ve blogged about these…</vt:lpstr>
      <vt:lpstr>Here are ones we need to brag blog about….</vt:lpstr>
      <vt:lpstr>Resources…</vt:lpstr>
      <vt:lpstr>Bonus Material</vt:lpstr>
      <vt:lpstr>Multiple Log Writers</vt:lpstr>
      <vt:lpstr>Fair and Balanced Scheduling</vt:lpstr>
      <vt:lpstr>SOS_RWLock gets a new design</vt:lpstr>
      <vt:lpstr>Parallel INSERT..SELECT</vt:lpstr>
      <vt:lpstr>DBCC CHECK* Extended Checks</vt:lpstr>
      <vt:lpstr>Indirect Checkpoint</vt:lpstr>
      <vt:lpstr>Indirect Checkpoint</vt:lpstr>
      <vt:lpstr>Larger Data Writes</vt:lpstr>
      <vt:lpstr>Stamping the Log</vt:lpstr>
      <vt:lpstr>Goodbye Trace Flags</vt:lpstr>
      <vt:lpstr>Tempdb Optimistic Latching</vt:lpstr>
      <vt:lpstr>Dynamic Worker Pool</vt:lpstr>
      <vt:lpstr>Spatial is Just Faster</vt:lpstr>
      <vt:lpstr>This Stuff is Real</vt:lpstr>
      <vt:lpstr>Spatial is Even faster – Index and TVP</vt:lpstr>
      <vt:lpstr>Encryption and Compression Get a Boost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Bob Ward</dc:creator>
  <cp:keywords/>
  <dc:description>Template: Maryfj_x000d_
Formatting:_x000d_
Audience Type:</dc:description>
  <cp:lastModifiedBy>Bob Ward</cp:lastModifiedBy>
  <cp:revision>133</cp:revision>
  <dcterms:created xsi:type="dcterms:W3CDTF">2016-11-29T15:46:36Z</dcterms:created>
  <dcterms:modified xsi:type="dcterms:W3CDTF">2017-05-24T17:41:01Z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87867195-f2b8-4ac2-b0b6-6bb73cb33afc_Enabled">
    <vt:lpwstr>True</vt:lpwstr>
  </property>
  <property fmtid="{D5CDD505-2E9C-101B-9397-08002B2CF9AE}" pid="15" name="MSIP_Label_87867195-f2b8-4ac2-b0b6-6bb73cb33afc_SiteId">
    <vt:lpwstr>72f988bf-86f1-41af-91ab-2d7cd011db47</vt:lpwstr>
  </property>
  <property fmtid="{D5CDD505-2E9C-101B-9397-08002B2CF9AE}" pid="16" name="MSIP_Label_87867195-f2b8-4ac2-b0b6-6bb73cb33afc_Ref">
    <vt:lpwstr>https://api.informationprotection.azure.com/api/72f988bf-86f1-41af-91ab-2d7cd011db47</vt:lpwstr>
  </property>
  <property fmtid="{D5CDD505-2E9C-101B-9397-08002B2CF9AE}" pid="17" name="MSIP_Label_87867195-f2b8-4ac2-b0b6-6bb73cb33afc_SetBy">
    <vt:lpwstr>bobward@microsoft.com</vt:lpwstr>
  </property>
  <property fmtid="{D5CDD505-2E9C-101B-9397-08002B2CF9AE}" pid="18" name="MSIP_Label_87867195-f2b8-4ac2-b0b6-6bb73cb33afc_SetDate">
    <vt:lpwstr>2017-05-18T13:28:27.5829270-04:00</vt:lpwstr>
  </property>
  <property fmtid="{D5CDD505-2E9C-101B-9397-08002B2CF9AE}" pid="19" name="MSIP_Label_87867195-f2b8-4ac2-b0b6-6bb73cb33afc_Name">
    <vt:lpwstr>Public</vt:lpwstr>
  </property>
  <property fmtid="{D5CDD505-2E9C-101B-9397-08002B2CF9AE}" pid="20" name="MSIP_Label_87867195-f2b8-4ac2-b0b6-6bb73cb33afc_Application">
    <vt:lpwstr>Microsoft Azure Information Protection</vt:lpwstr>
  </property>
  <property fmtid="{D5CDD505-2E9C-101B-9397-08002B2CF9AE}" pid="21" name="MSIP_Label_87867195-f2b8-4ac2-b0b6-6bb73cb33afc_Extended_MSFT_Method">
    <vt:lpwstr>Manual</vt:lpwstr>
  </property>
  <property fmtid="{D5CDD505-2E9C-101B-9397-08002B2CF9AE}" pid="22" name="Sensitivity">
    <vt:lpwstr>Public</vt:lpwstr>
  </property>
</Properties>
</file>