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22"/>
  </p:notesMasterIdLst>
  <p:sldIdLst>
    <p:sldId id="256" r:id="rId5"/>
    <p:sldId id="283" r:id="rId6"/>
    <p:sldId id="267" r:id="rId7"/>
    <p:sldId id="286" r:id="rId8"/>
    <p:sldId id="310" r:id="rId9"/>
    <p:sldId id="293" r:id="rId10"/>
    <p:sldId id="302" r:id="rId11"/>
    <p:sldId id="303" r:id="rId12"/>
    <p:sldId id="299" r:id="rId13"/>
    <p:sldId id="311" r:id="rId14"/>
    <p:sldId id="312" r:id="rId15"/>
    <p:sldId id="304" r:id="rId16"/>
    <p:sldId id="305" r:id="rId17"/>
    <p:sldId id="313" r:id="rId18"/>
    <p:sldId id="284" r:id="rId19"/>
    <p:sldId id="314"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87" autoAdjust="0"/>
    <p:restoredTop sz="86410" autoAdjust="0"/>
  </p:normalViewPr>
  <p:slideViewPr>
    <p:cSldViewPr>
      <p:cViewPr varScale="1">
        <p:scale>
          <a:sx n="77" d="100"/>
          <a:sy n="77" d="100"/>
        </p:scale>
        <p:origin x="1061"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426DB6-96B5-4325-A030-980490D5DA73}" type="datetimeFigureOut">
              <a:rPr lang="en-US" smtClean="0"/>
              <a:t>3/12/2014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51C185-EBB9-4189-B1D0-4628E6E5F510}" type="slidenum">
              <a:rPr lang="en-US" smtClean="0"/>
              <a:t>‹#›</a:t>
            </a:fld>
            <a:endParaRPr lang="en-US"/>
          </a:p>
        </p:txBody>
      </p:sp>
    </p:spTree>
    <p:extLst>
      <p:ext uri="{BB962C8B-B14F-4D97-AF65-F5344CB8AC3E}">
        <p14:creationId xmlns:p14="http://schemas.microsoft.com/office/powerpoint/2010/main" val="33921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1C185-EBB9-4189-B1D0-4628E6E5F510}" type="slidenum">
              <a:rPr lang="en-US" smtClean="0"/>
              <a:t>1</a:t>
            </a:fld>
            <a:endParaRPr lang="en-US"/>
          </a:p>
        </p:txBody>
      </p:sp>
    </p:spTree>
    <p:extLst>
      <p:ext uri="{BB962C8B-B14F-4D97-AF65-F5344CB8AC3E}">
        <p14:creationId xmlns:p14="http://schemas.microsoft.com/office/powerpoint/2010/main" val="8738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3/12/2014 9:24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63985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199" y="6197614"/>
            <a:ext cx="773079" cy="365125"/>
          </a:xfrm>
        </p:spPr>
        <p:txBody>
          <a:bodyPr/>
          <a:lstStyle>
            <a:lvl1pPr>
              <a:defRPr>
                <a:solidFill>
                  <a:schemeClr val="bg1">
                    <a:lumMod val="75000"/>
                  </a:schemeClr>
                </a:solidFill>
              </a:defRPr>
            </a:lvl1pPr>
          </a:lstStyle>
          <a:p>
            <a:fld id="{5942B21B-2ADA-A040-A652-A7305E1B99FE}" type="datetimeFigureOut">
              <a:rPr lang="en-US" smtClean="0"/>
              <a:pPr/>
              <a:t>3/12/2014</a:t>
            </a:fld>
            <a:endParaRPr lang="en-US" dirty="0"/>
          </a:p>
        </p:txBody>
      </p:sp>
      <p:sp>
        <p:nvSpPr>
          <p:cNvPr id="5" name="Footer Placeholder 4"/>
          <p:cNvSpPr>
            <a:spLocks noGrp="1"/>
          </p:cNvSpPr>
          <p:nvPr>
            <p:ph type="ftr" sz="quarter" idx="11"/>
          </p:nvPr>
        </p:nvSpPr>
        <p:spPr>
          <a:xfrm>
            <a:off x="1350847" y="6197614"/>
            <a:ext cx="2895600" cy="365125"/>
          </a:xfrm>
        </p:spPr>
        <p:txBody>
          <a:bodyPr/>
          <a:lstStyle>
            <a:lvl1pPr algn="l">
              <a:defRPr>
                <a:solidFill>
                  <a:schemeClr val="bg1">
                    <a:lumMod val="75000"/>
                  </a:schemeClr>
                </a:solidFill>
              </a:defRPr>
            </a:lvl1pPr>
          </a:lstStyle>
          <a:p>
            <a:endParaRPr lang="en-US" dirty="0"/>
          </a:p>
        </p:txBody>
      </p:sp>
      <p:pic>
        <p:nvPicPr>
          <p:cNvPr id="9" name="Picture 8" descr="SQLSaturday_Final_We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317" y="5675582"/>
            <a:ext cx="1912930" cy="1044064"/>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2B21B-2ADA-A040-A652-A7305E1B99FE}" type="datetimeFigureOut">
              <a:rPr lang="en-US" smtClean="0"/>
              <a:t>3/12/2014</a:t>
            </a:fld>
            <a:endParaRPr lang="en-US"/>
          </a:p>
        </p:txBody>
      </p:sp>
      <p:sp>
        <p:nvSpPr>
          <p:cNvPr id="12" name="Date Placeholder 3"/>
          <p:cNvSpPr txBox="1">
            <a:spLocks/>
          </p:cNvSpPr>
          <p:nvPr/>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3/12/2014</a:t>
            </a:fld>
            <a:r>
              <a:rPr lang="en-US" smtClean="0"/>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2D1ACC6D-20CC-47E5-A4DB-B8B906F7037B}" type="slidenum">
              <a:rPr lang="en-US" smtClean="0"/>
              <a:t>‹#›</a:t>
            </a:fld>
            <a:endParaRPr lang="en-US"/>
          </a:p>
        </p:txBody>
      </p:sp>
      <p:cxnSp>
        <p:nvCxnSpPr>
          <p:cNvPr id="15" name="Straight Connector 14"/>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3/12/2014</a:t>
            </a:fld>
            <a:r>
              <a:rPr lang="en-US" dirty="0" smtClean="0"/>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2D1ACC6D-20CC-47E5-A4DB-B8B906F7037B}" type="slidenum">
              <a:rPr lang="en-US" smtClean="0"/>
              <a:t>‹#›</a:t>
            </a:fld>
            <a:endParaRPr lang="en-US"/>
          </a:p>
        </p:txBody>
      </p:sp>
    </p:spTree>
    <p:extLst>
      <p:ext uri="{BB962C8B-B14F-4D97-AF65-F5344CB8AC3E}">
        <p14:creationId xmlns:p14="http://schemas.microsoft.com/office/powerpoint/2010/main" val="4072754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a:lstStyle/>
          <a:p>
            <a:endParaRPr lang="en-US" dirty="0"/>
          </a:p>
        </p:txBody>
      </p:sp>
      <p:sp>
        <p:nvSpPr>
          <p:cNvPr id="2" name="Title 1"/>
          <p:cNvSpPr>
            <a:spLocks noGrp="1"/>
          </p:cNvSpPr>
          <p:nvPr>
            <p:ph type="title"/>
          </p:nvPr>
        </p:nvSpPr>
        <p:spPr>
          <a:xfrm>
            <a:off x="201696" y="1187620"/>
            <a:ext cx="3361827" cy="4482760"/>
          </a:xfrm>
        </p:spPr>
        <p:txBody>
          <a:bodyPr/>
          <a:lstStyle>
            <a:lvl1pPr>
              <a:defRPr sz="3529"/>
            </a:lvl1pPr>
          </a:lstStyle>
          <a:p>
            <a:r>
              <a:rPr lang="en-US" dirty="0" smtClean="0"/>
              <a:t>Click to edit Master title style</a:t>
            </a:r>
            <a:endParaRPr lang="en-US" dirty="0"/>
          </a:p>
        </p:txBody>
      </p:sp>
    </p:spTree>
    <p:extLst>
      <p:ext uri="{BB962C8B-B14F-4D97-AF65-F5344CB8AC3E}">
        <p14:creationId xmlns:p14="http://schemas.microsoft.com/office/powerpoint/2010/main" val="41669980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3/12/2014</a:t>
            </a:fld>
            <a:r>
              <a:rPr lang="en-US" dirty="0" smtClean="0"/>
              <a:t>  |</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2D1ACC6D-20CC-47E5-A4DB-B8B906F7037B}" type="slidenum">
              <a:rPr lang="en-US" smtClean="0"/>
              <a:t>‹#›</a:t>
            </a:fld>
            <a:endParaRPr lang="en-US"/>
          </a:p>
        </p:txBody>
      </p:sp>
      <p:cxnSp>
        <p:nvCxnSpPr>
          <p:cNvPr id="17" name="Straight Connector 16"/>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3/12/2014</a:t>
            </a:fld>
            <a:r>
              <a:rPr lang="en-US" dirty="0" smtClean="0"/>
              <a:t>  |</a:t>
            </a:r>
            <a:endParaRPr lang="en-US" dirty="0"/>
          </a:p>
        </p:txBody>
      </p:sp>
      <p:sp>
        <p:nvSpPr>
          <p:cNvPr id="8"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2D1ACC6D-20CC-47E5-A4DB-B8B906F7037B}" type="slidenum">
              <a:rPr lang="en-US" smtClean="0"/>
              <a:t>‹#›</a:t>
            </a:fld>
            <a:endParaRPr lang="en-US"/>
          </a:p>
        </p:txBody>
      </p: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3/12/2014</a:t>
            </a:fld>
            <a:r>
              <a:rPr lang="en-US" dirty="0" smtClean="0"/>
              <a:t>  |</a:t>
            </a:r>
            <a:endParaRPr lang="en-US" dirty="0"/>
          </a:p>
        </p:txBody>
      </p:sp>
      <p:sp>
        <p:nvSpPr>
          <p:cNvPr id="17"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2D1ACC6D-20CC-47E5-A4DB-B8B906F7037B}" type="slidenum">
              <a:rPr lang="en-US" smtClean="0"/>
              <a:t>‹#›</a:t>
            </a:fld>
            <a:endParaRPr lang="en-US"/>
          </a:p>
        </p:txBody>
      </p:sp>
      <p:cxnSp>
        <p:nvCxnSpPr>
          <p:cNvPr id="19" name="Straight Connector 18"/>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3/12/2014</a:t>
            </a:fld>
            <a:r>
              <a:rPr lang="en-US" dirty="0" smtClean="0"/>
              <a:t>  |</a:t>
            </a:r>
            <a:endParaRPr lang="en-US" dirty="0"/>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2D1ACC6D-20CC-47E5-A4DB-B8B906F7037B}" type="slidenum">
              <a:rPr lang="en-US" smtClean="0"/>
              <a:t>‹#›</a:t>
            </a:fld>
            <a:endParaRPr lang="en-US"/>
          </a:p>
        </p:txBody>
      </p:sp>
      <p:cxnSp>
        <p:nvCxnSpPr>
          <p:cNvPr id="18" name="Straight Connector 17"/>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3/12/2014</a:t>
            </a:fld>
            <a:r>
              <a:rPr lang="en-US" dirty="0" smtClean="0"/>
              <a:t>  |</a:t>
            </a:r>
            <a:endParaRPr lang="en-US" dirty="0"/>
          </a:p>
        </p:txBody>
      </p:sp>
      <p:sp>
        <p:nvSpPr>
          <p:cNvPr id="12"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2D1ACC6D-20CC-47E5-A4DB-B8B906F7037B}" type="slidenum">
              <a:rPr lang="en-US" smtClean="0"/>
              <a:t>‹#›</a:t>
            </a:fld>
            <a:endParaRPr lang="en-US"/>
          </a:p>
        </p:txBody>
      </p:sp>
      <p:cxnSp>
        <p:nvCxnSpPr>
          <p:cNvPr id="14" name="Straight Connector 13"/>
          <p:cNvCxnSpPr/>
          <p:nvPr/>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3/12/2014</a:t>
            </a:fld>
            <a:r>
              <a:rPr lang="en-US" dirty="0" smtClean="0"/>
              <a:t>  |</a:t>
            </a:r>
            <a:endParaRPr lang="en-US" dirty="0"/>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2D1ACC6D-20CC-47E5-A4DB-B8B906F7037B}" type="slidenum">
              <a:rPr lang="en-US" smtClean="0"/>
              <a:t>‹#›</a:t>
            </a:fld>
            <a:endParaRPr lang="en-US"/>
          </a:p>
        </p:txBody>
      </p:sp>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3/12/2014</a:t>
            </a:fld>
            <a:r>
              <a:rPr lang="en-US" dirty="0" smtClean="0"/>
              <a:t>  |</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2D1ACC6D-20CC-47E5-A4DB-B8B906F7037B}" type="slidenum">
              <a:rPr lang="en-US" smtClean="0"/>
              <a:t>‹#›</a:t>
            </a:fld>
            <a:endParaRPr lang="en-US"/>
          </a:p>
        </p:txBody>
      </p:sp>
    </p:spTree>
    <p:extLst>
      <p:ext uri="{BB962C8B-B14F-4D97-AF65-F5344CB8AC3E}">
        <p14:creationId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3/12/2014</a:t>
            </a:fld>
            <a:r>
              <a:rPr lang="en-US" dirty="0" smtClean="0"/>
              <a:t>  |</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2D1ACC6D-20CC-47E5-A4DB-B8B906F7037B}" type="slidenum">
              <a:rPr lang="en-US" smtClean="0"/>
              <a:t>‹#›</a:t>
            </a:fld>
            <a:endParaRPr lang="en-US"/>
          </a:p>
        </p:txBody>
      </p:sp>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3/12/2014</a:t>
            </a:fld>
            <a:r>
              <a:rPr lang="en-US" dirty="0" smtClean="0"/>
              <a:t>  |</a:t>
            </a:r>
            <a:endParaRPr lang="en-US" dirty="0"/>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2D1ACC6D-20CC-47E5-A4DB-B8B906F7037B}" type="slidenum">
              <a:rPr lang="en-US" smtClean="0"/>
              <a:t>‹#›</a:t>
            </a:fld>
            <a:endParaRPr lang="en-US"/>
          </a:p>
        </p:txBody>
      </p:sp>
      <p:sp>
        <p:nvSpPr>
          <p:cNvPr id="7" name="TextBox 6"/>
          <p:cNvSpPr txBox="1"/>
          <p:nvPr/>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hyperlink" Target="http://speakerrate.com/speakers/11314-randy-knight" TargetMode="External"/><Relationship Id="rId2" Type="http://schemas.openxmlformats.org/officeDocument/2006/relationships/hyperlink" Target="http://www.sqlsolutionsgroup.com/blo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57400"/>
            <a:ext cx="8153400" cy="1829761"/>
          </a:xfrm>
        </p:spPr>
        <p:txBody>
          <a:bodyPr>
            <a:normAutofit fontScale="90000"/>
          </a:bodyPr>
          <a:lstStyle/>
          <a:p>
            <a:r>
              <a:rPr lang="en-US" dirty="0" smtClean="0"/>
              <a:t>Locks, Blocks, and Deadlocks Oh My!</a:t>
            </a:r>
            <a:br>
              <a:rPr lang="en-US" dirty="0" smtClean="0"/>
            </a:br>
            <a:r>
              <a:rPr lang="en-US" dirty="0" smtClean="0"/>
              <a:t> </a:t>
            </a:r>
            <a:endParaRPr lang="en-US" sz="2700" dirty="0"/>
          </a:p>
        </p:txBody>
      </p:sp>
      <p:sp>
        <p:nvSpPr>
          <p:cNvPr id="3" name="Subtitle 2"/>
          <p:cNvSpPr>
            <a:spLocks noGrp="1"/>
          </p:cNvSpPr>
          <p:nvPr>
            <p:ph type="subTitle" idx="1"/>
          </p:nvPr>
        </p:nvSpPr>
        <p:spPr>
          <a:xfrm>
            <a:off x="685800" y="3429000"/>
            <a:ext cx="7772400" cy="1199704"/>
          </a:xfrm>
        </p:spPr>
        <p:txBody>
          <a:bodyPr>
            <a:normAutofit/>
          </a:bodyPr>
          <a:lstStyle/>
          <a:p>
            <a:r>
              <a:rPr lang="en-US" dirty="0" smtClean="0"/>
              <a:t>Randy Knight</a:t>
            </a:r>
          </a:p>
          <a:p>
            <a:r>
              <a:rPr lang="en-US" sz="2200" dirty="0" smtClean="0"/>
              <a:t>March 15, 2014</a:t>
            </a:r>
            <a:endParaRPr lang="en-US" sz="2200" dirty="0"/>
          </a:p>
        </p:txBody>
      </p:sp>
    </p:spTree>
    <p:extLst>
      <p:ext uri="{BB962C8B-B14F-4D97-AF65-F5344CB8AC3E}">
        <p14:creationId xmlns:p14="http://schemas.microsoft.com/office/powerpoint/2010/main" val="1010126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Detection</a:t>
            </a:r>
            <a:endParaRPr lang="en-US" dirty="0"/>
          </a:p>
        </p:txBody>
      </p:sp>
      <p:sp>
        <p:nvSpPr>
          <p:cNvPr id="3" name="Content Placeholder 2"/>
          <p:cNvSpPr>
            <a:spLocks noGrp="1"/>
          </p:cNvSpPr>
          <p:nvPr>
            <p:ph idx="1"/>
          </p:nvPr>
        </p:nvSpPr>
        <p:spPr/>
        <p:txBody>
          <a:bodyPr>
            <a:normAutofit/>
          </a:bodyPr>
          <a:lstStyle/>
          <a:p>
            <a:r>
              <a:rPr lang="en-US" dirty="0" smtClean="0"/>
              <a:t>Lock Monitor Thread</a:t>
            </a:r>
          </a:p>
          <a:p>
            <a:pPr lvl="1"/>
            <a:r>
              <a:rPr lang="en-US" dirty="0" smtClean="0"/>
              <a:t>Every 5 seconds (normally)</a:t>
            </a:r>
          </a:p>
          <a:p>
            <a:pPr lvl="1"/>
            <a:r>
              <a:rPr lang="en-US" dirty="0" smtClean="0"/>
              <a:t>Looks at blocks</a:t>
            </a:r>
          </a:p>
          <a:p>
            <a:pPr lvl="2"/>
            <a:r>
              <a:rPr lang="en-US" dirty="0" smtClean="0"/>
              <a:t>Can the block clear itself</a:t>
            </a:r>
          </a:p>
          <a:p>
            <a:pPr lvl="2"/>
            <a:r>
              <a:rPr lang="en-US" dirty="0" smtClean="0"/>
              <a:t>Cyclic blocks would last forever</a:t>
            </a:r>
          </a:p>
          <a:p>
            <a:pPr lvl="2"/>
            <a:r>
              <a:rPr lang="en-US" dirty="0" smtClean="0"/>
              <a:t>Chooses a victim if needed</a:t>
            </a:r>
          </a:p>
          <a:p>
            <a:pPr lvl="1"/>
            <a:r>
              <a:rPr lang="en-US" dirty="0" smtClean="0"/>
              <a:t>How is the victim chosen</a:t>
            </a:r>
          </a:p>
          <a:p>
            <a:pPr lvl="2"/>
            <a:r>
              <a:rPr lang="en-US" dirty="0" smtClean="0"/>
              <a:t>DEADLOCK_PRIORITY</a:t>
            </a:r>
          </a:p>
          <a:p>
            <a:pPr lvl="2"/>
            <a:r>
              <a:rPr lang="en-US" dirty="0" smtClean="0"/>
              <a:t>If they are the same priority, the least expensive transaction to rollback</a:t>
            </a:r>
          </a:p>
        </p:txBody>
      </p:sp>
    </p:spTree>
    <p:extLst>
      <p:ext uri="{BB962C8B-B14F-4D97-AF65-F5344CB8AC3E}">
        <p14:creationId xmlns:p14="http://schemas.microsoft.com/office/powerpoint/2010/main" val="1644226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Demo</a:t>
            </a:r>
            <a:endParaRPr lang="en-US" dirty="0"/>
          </a:p>
        </p:txBody>
      </p:sp>
      <p:sp>
        <p:nvSpPr>
          <p:cNvPr id="3" name="Content Placeholder 2"/>
          <p:cNvSpPr>
            <a:spLocks noGrp="1"/>
          </p:cNvSpPr>
          <p:nvPr>
            <p:ph idx="1"/>
          </p:nvPr>
        </p:nvSpPr>
        <p:spPr/>
        <p:txBody>
          <a:bodyPr/>
          <a:lstStyle/>
          <a:p>
            <a:r>
              <a:rPr lang="en-US" dirty="0" smtClean="0"/>
              <a:t>Generate a simple deadlock</a:t>
            </a:r>
          </a:p>
          <a:p>
            <a:r>
              <a:rPr lang="en-US" dirty="0" smtClean="0"/>
              <a:t>Viewing Deadlock Information</a:t>
            </a:r>
          </a:p>
          <a:p>
            <a:pPr lvl="1"/>
            <a:r>
              <a:rPr lang="en-US" dirty="0" smtClean="0"/>
              <a:t>Trace Flags</a:t>
            </a:r>
          </a:p>
          <a:p>
            <a:pPr lvl="1"/>
            <a:r>
              <a:rPr lang="en-US" dirty="0" smtClean="0"/>
              <a:t>Profiler</a:t>
            </a:r>
          </a:p>
          <a:p>
            <a:pPr lvl="1"/>
            <a:r>
              <a:rPr lang="en-US" dirty="0" smtClean="0"/>
              <a:t>Extended Event Session</a:t>
            </a:r>
            <a:endParaRPr lang="en-US" dirty="0"/>
          </a:p>
        </p:txBody>
      </p:sp>
    </p:spTree>
    <p:extLst>
      <p:ext uri="{BB962C8B-B14F-4D97-AF65-F5344CB8AC3E}">
        <p14:creationId xmlns:p14="http://schemas.microsoft.com/office/powerpoint/2010/main" val="2845386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a:t>
            </a:r>
            <a:r>
              <a:rPr lang="en-US" baseline="0" dirty="0" smtClean="0"/>
              <a:t> Excessive Blocking</a:t>
            </a:r>
            <a:endParaRPr lang="en-US" dirty="0"/>
          </a:p>
        </p:txBody>
      </p:sp>
      <p:sp>
        <p:nvSpPr>
          <p:cNvPr id="3" name="Content Placeholder 2"/>
          <p:cNvSpPr>
            <a:spLocks noGrp="1"/>
          </p:cNvSpPr>
          <p:nvPr>
            <p:ph idx="1"/>
          </p:nvPr>
        </p:nvSpPr>
        <p:spPr/>
        <p:txBody>
          <a:bodyPr/>
          <a:lstStyle/>
          <a:p>
            <a:r>
              <a:rPr lang="en-US" dirty="0" smtClean="0"/>
              <a:t>Short transactions</a:t>
            </a:r>
          </a:p>
          <a:p>
            <a:r>
              <a:rPr lang="en-US" dirty="0" smtClean="0"/>
              <a:t>Appropriate Indexes</a:t>
            </a:r>
          </a:p>
          <a:p>
            <a:r>
              <a:rPr lang="en-US" dirty="0" smtClean="0"/>
              <a:t>SNAPSHOT isolation level</a:t>
            </a:r>
            <a:endParaRPr lang="en-US" dirty="0"/>
          </a:p>
        </p:txBody>
      </p:sp>
    </p:spTree>
    <p:extLst>
      <p:ext uri="{BB962C8B-B14F-4D97-AF65-F5344CB8AC3E}">
        <p14:creationId xmlns:p14="http://schemas.microsoft.com/office/powerpoint/2010/main" val="3812737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Deadlock</a:t>
            </a:r>
            <a:r>
              <a:rPr lang="en-US" baseline="0" dirty="0" smtClean="0"/>
              <a:t> Causes</a:t>
            </a:r>
            <a:endParaRPr lang="en-US" dirty="0"/>
          </a:p>
        </p:txBody>
      </p:sp>
      <p:sp>
        <p:nvSpPr>
          <p:cNvPr id="3" name="Content Placeholder 2"/>
          <p:cNvSpPr>
            <a:spLocks noGrp="1"/>
          </p:cNvSpPr>
          <p:nvPr>
            <p:ph idx="1"/>
          </p:nvPr>
        </p:nvSpPr>
        <p:spPr/>
        <p:txBody>
          <a:bodyPr>
            <a:normAutofit/>
          </a:bodyPr>
          <a:lstStyle/>
          <a:p>
            <a:r>
              <a:rPr lang="en-US" dirty="0" smtClean="0"/>
              <a:t>Table Order</a:t>
            </a:r>
          </a:p>
          <a:p>
            <a:r>
              <a:rPr lang="en-US" dirty="0" smtClean="0"/>
              <a:t>Key Lookup</a:t>
            </a:r>
          </a:p>
          <a:p>
            <a:r>
              <a:rPr lang="en-US" dirty="0" err="1" smtClean="0"/>
              <a:t>Serializable</a:t>
            </a:r>
            <a:r>
              <a:rPr lang="en-US" dirty="0" smtClean="0"/>
              <a:t> Isolation Level</a:t>
            </a:r>
          </a:p>
          <a:p>
            <a:r>
              <a:rPr lang="en-US" dirty="0" smtClean="0"/>
              <a:t>Cascading Constraints</a:t>
            </a:r>
          </a:p>
          <a:p>
            <a:r>
              <a:rPr lang="en-US" dirty="0" smtClean="0"/>
              <a:t>Parallelism</a:t>
            </a:r>
          </a:p>
        </p:txBody>
      </p:sp>
    </p:spTree>
    <p:extLst>
      <p:ext uri="{BB962C8B-B14F-4D97-AF65-F5344CB8AC3E}">
        <p14:creationId xmlns:p14="http://schemas.microsoft.com/office/powerpoint/2010/main" val="4211032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Minimize</a:t>
            </a:r>
            <a:r>
              <a:rPr lang="en-US" baseline="0" dirty="0" smtClean="0"/>
              <a:t> blocking </a:t>
            </a:r>
          </a:p>
          <a:p>
            <a:pPr lvl="1"/>
            <a:r>
              <a:rPr lang="en-US" dirty="0" smtClean="0"/>
              <a:t>Short transactions</a:t>
            </a:r>
          </a:p>
          <a:p>
            <a:pPr lvl="1"/>
            <a:r>
              <a:rPr lang="en-US" dirty="0" smtClean="0"/>
              <a:t>SNAPSHOT when appropriate</a:t>
            </a:r>
          </a:p>
          <a:p>
            <a:pPr lvl="0"/>
            <a:r>
              <a:rPr lang="en-US" dirty="0" smtClean="0"/>
              <a:t>Locking is</a:t>
            </a:r>
            <a:r>
              <a:rPr lang="en-US" baseline="0" dirty="0" smtClean="0"/>
              <a:t> normal</a:t>
            </a:r>
          </a:p>
          <a:p>
            <a:pPr lvl="0"/>
            <a:r>
              <a:rPr lang="en-US" baseline="0" dirty="0" smtClean="0"/>
              <a:t>Blocking is normal</a:t>
            </a:r>
          </a:p>
          <a:p>
            <a:pPr lvl="1"/>
            <a:r>
              <a:rPr lang="en-US" baseline="0" dirty="0" smtClean="0"/>
              <a:t>Excessive Blocking is not</a:t>
            </a:r>
          </a:p>
          <a:p>
            <a:r>
              <a:rPr lang="en-US" dirty="0" smtClean="0"/>
              <a:t>Deadlocks</a:t>
            </a:r>
            <a:r>
              <a:rPr lang="en-US" baseline="0" dirty="0" smtClean="0"/>
              <a:t> are not normal behavior</a:t>
            </a:r>
            <a:endParaRPr lang="en-US" dirty="0"/>
          </a:p>
        </p:txBody>
      </p:sp>
    </p:spTree>
    <p:extLst>
      <p:ext uri="{BB962C8B-B14F-4D97-AF65-F5344CB8AC3E}">
        <p14:creationId xmlns:p14="http://schemas.microsoft.com/office/powerpoint/2010/main" val="1043844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2" name="Content Placeholder 1"/>
          <p:cNvSpPr>
            <a:spLocks noGrp="1"/>
          </p:cNvSpPr>
          <p:nvPr>
            <p:ph idx="1"/>
          </p:nvPr>
        </p:nvSpPr>
        <p:spPr>
          <a:xfrm>
            <a:off x="457200" y="1524000"/>
            <a:ext cx="8229600" cy="4525963"/>
          </a:xfrm>
        </p:spPr>
        <p:txBody>
          <a:bodyPr>
            <a:normAutofit/>
          </a:bodyPr>
          <a:lstStyle/>
          <a:p>
            <a:r>
              <a:rPr lang="en-US" dirty="0" smtClean="0"/>
              <a:t>Forums</a:t>
            </a:r>
          </a:p>
          <a:p>
            <a:pPr lvl="1"/>
            <a:r>
              <a:rPr lang="en-US" dirty="0" smtClean="0"/>
              <a:t>MSDN</a:t>
            </a:r>
            <a:r>
              <a:rPr lang="en-US" baseline="0" dirty="0" smtClean="0"/>
              <a:t> </a:t>
            </a:r>
          </a:p>
          <a:p>
            <a:pPr lvl="1"/>
            <a:r>
              <a:rPr lang="en-US" baseline="0" dirty="0" err="1" smtClean="0"/>
              <a:t>SQLServerCentral</a:t>
            </a:r>
            <a:endParaRPr lang="en-US" dirty="0" smtClean="0"/>
          </a:p>
          <a:p>
            <a:r>
              <a:rPr lang="en-US" dirty="0" smtClean="0"/>
              <a:t>pluralsight.com</a:t>
            </a:r>
          </a:p>
          <a:p>
            <a:pPr lvl="1"/>
            <a:r>
              <a:rPr lang="en-US" dirty="0" smtClean="0"/>
              <a:t>SQL Server: Deadlock Analysis and Prevention</a:t>
            </a:r>
          </a:p>
          <a:p>
            <a:r>
              <a:rPr lang="en-US" dirty="0" smtClean="0"/>
              <a:t>Twitter</a:t>
            </a:r>
          </a:p>
          <a:p>
            <a:pPr lvl="1"/>
            <a:r>
              <a:rPr lang="en-US" dirty="0" smtClean="0"/>
              <a:t>#</a:t>
            </a:r>
            <a:r>
              <a:rPr lang="en-US" dirty="0" err="1" smtClean="0"/>
              <a:t>sqlhelp</a:t>
            </a:r>
            <a:r>
              <a:rPr lang="en-US" dirty="0" smtClean="0"/>
              <a:t>, #</a:t>
            </a:r>
            <a:r>
              <a:rPr lang="en-US" dirty="0" err="1" smtClean="0"/>
              <a:t>sqlpass</a:t>
            </a:r>
            <a:r>
              <a:rPr lang="en-US" dirty="0" smtClean="0"/>
              <a:t>, #</a:t>
            </a:r>
            <a:r>
              <a:rPr lang="en-US" dirty="0" err="1" smtClean="0"/>
              <a:t>sqlblog</a:t>
            </a:r>
            <a:r>
              <a:rPr lang="en-US" dirty="0" smtClean="0"/>
              <a:t>, #</a:t>
            </a:r>
            <a:r>
              <a:rPr lang="en-US" dirty="0" err="1" smtClean="0"/>
              <a:t>sqlsat</a:t>
            </a:r>
            <a:endParaRPr lang="en-US" dirty="0" smtClean="0"/>
          </a:p>
          <a:p>
            <a:pPr lvl="1"/>
            <a:r>
              <a:rPr lang="en-US" dirty="0" smtClean="0"/>
              <a:t>@</a:t>
            </a:r>
            <a:r>
              <a:rPr lang="en-US" dirty="0" err="1" smtClean="0"/>
              <a:t>randy_knight</a:t>
            </a:r>
            <a:endParaRPr lang="en-US" dirty="0" smtClean="0"/>
          </a:p>
        </p:txBody>
      </p:sp>
    </p:spTree>
    <p:extLst>
      <p:ext uri="{BB962C8B-B14F-4D97-AF65-F5344CB8AC3E}">
        <p14:creationId xmlns:p14="http://schemas.microsoft.com/office/powerpoint/2010/main" val="3986308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tock_000022544544_Medium.jpg"/>
          <p:cNvPicPr>
            <a:picLocks noChangeAspect="1"/>
          </p:cNvPicPr>
          <p:nvPr/>
        </p:nvPicPr>
        <p:blipFill rotWithShape="1">
          <a:blip r:embed="rId3">
            <a:extLst>
              <a:ext uri="{28A0092B-C50C-407E-A947-70E740481C1C}">
                <a14:useLocalDpi xmlns:a14="http://schemas.microsoft.com/office/drawing/2010/main" val="0"/>
              </a:ext>
            </a:extLst>
          </a:blip>
          <a:srcRect t="47491" b="24833"/>
          <a:stretch/>
        </p:blipFill>
        <p:spPr>
          <a:xfrm>
            <a:off x="-82874" y="4550698"/>
            <a:ext cx="9309763" cy="1449688"/>
          </a:xfrm>
          <a:prstGeom prst="rect">
            <a:avLst/>
          </a:prstGeom>
        </p:spPr>
      </p:pic>
      <p:sp>
        <p:nvSpPr>
          <p:cNvPr id="6" name="TextBox 5"/>
          <p:cNvSpPr txBox="1"/>
          <p:nvPr/>
        </p:nvSpPr>
        <p:spPr>
          <a:xfrm>
            <a:off x="840942" y="3179341"/>
            <a:ext cx="7379242" cy="1532086"/>
          </a:xfrm>
          <a:prstGeom prst="rect">
            <a:avLst/>
          </a:prstGeom>
          <a:noFill/>
        </p:spPr>
        <p:txBody>
          <a:bodyPr wrap="square" rtlCol="0">
            <a:spAutoFit/>
          </a:bodyPr>
          <a:lstStyle/>
          <a:p>
            <a:r>
              <a:rPr lang="en-US" sz="1324" b="1" dirty="0">
                <a:solidFill>
                  <a:schemeClr val="accent5">
                    <a:lumMod val="90000"/>
                    <a:lumOff val="10000"/>
                  </a:schemeClr>
                </a:solidFill>
              </a:rPr>
              <a:t>JOIN US </a:t>
            </a:r>
            <a:r>
              <a:rPr lang="en-US" sz="1324" dirty="0">
                <a:solidFill>
                  <a:schemeClr val="accent5">
                    <a:lumMod val="90000"/>
                    <a:lumOff val="10000"/>
                  </a:schemeClr>
                </a:solidFill>
              </a:rPr>
              <a:t>to </a:t>
            </a:r>
            <a:r>
              <a:rPr lang="en-US" sz="1324" dirty="0">
                <a:solidFill>
                  <a:schemeClr val="accent5">
                    <a:lumMod val="90000"/>
                    <a:lumOff val="10000"/>
                  </a:schemeClr>
                </a:solidFill>
              </a:rPr>
              <a:t>stay </a:t>
            </a:r>
            <a:r>
              <a:rPr lang="en-US" sz="1324" dirty="0">
                <a:solidFill>
                  <a:schemeClr val="accent5">
                    <a:lumMod val="90000"/>
                    <a:lumOff val="10000"/>
                  </a:schemeClr>
                </a:solidFill>
              </a:rPr>
              <a:t>ahead of the curve in the changing world of analytics with: </a:t>
            </a:r>
            <a:br>
              <a:rPr lang="en-US" sz="1324" dirty="0">
                <a:solidFill>
                  <a:schemeClr val="accent5">
                    <a:lumMod val="90000"/>
                    <a:lumOff val="10000"/>
                  </a:schemeClr>
                </a:solidFill>
              </a:rPr>
            </a:br>
            <a:endParaRPr lang="en-US" sz="1324" dirty="0">
              <a:solidFill>
                <a:schemeClr val="accent5">
                  <a:lumMod val="90000"/>
                  <a:lumOff val="10000"/>
                </a:schemeClr>
              </a:solidFill>
            </a:endParaRPr>
          </a:p>
          <a:p>
            <a:pPr marL="210112" indent="-210112">
              <a:buFont typeface="Arial" panose="020B0604020202020204" pitchFamily="34" charset="0"/>
              <a:buChar char="•"/>
            </a:pPr>
            <a:r>
              <a:rPr lang="en-US" sz="1324" b="1" dirty="0">
                <a:solidFill>
                  <a:schemeClr val="accent5">
                    <a:lumMod val="90000"/>
                    <a:lumOff val="10000"/>
                  </a:schemeClr>
                </a:solidFill>
              </a:rPr>
              <a:t>70+ sessions </a:t>
            </a:r>
            <a:r>
              <a:rPr lang="en-US" sz="1324" dirty="0">
                <a:solidFill>
                  <a:schemeClr val="accent5">
                    <a:lumMod val="90000"/>
                    <a:lumOff val="10000"/>
                  </a:schemeClr>
                </a:solidFill>
              </a:rPr>
              <a:t>by </a:t>
            </a:r>
            <a:r>
              <a:rPr lang="en-US" sz="1324" dirty="0">
                <a:solidFill>
                  <a:schemeClr val="accent5">
                    <a:lumMod val="90000"/>
                    <a:lumOff val="10000"/>
                  </a:schemeClr>
                </a:solidFill>
              </a:rPr>
              <a:t>the world’s top BI and BA </a:t>
            </a:r>
            <a:r>
              <a:rPr lang="en-US" sz="1324" dirty="0">
                <a:solidFill>
                  <a:schemeClr val="accent5">
                    <a:lumMod val="90000"/>
                    <a:lumOff val="10000"/>
                  </a:schemeClr>
                </a:solidFill>
              </a:rPr>
              <a:t>experts</a:t>
            </a:r>
          </a:p>
          <a:p>
            <a:pPr marL="210112" indent="-210112">
              <a:buFont typeface="Arial" panose="020B0604020202020204" pitchFamily="34" charset="0"/>
              <a:buChar char="•"/>
            </a:pPr>
            <a:r>
              <a:rPr lang="en-US" sz="1324" b="1" dirty="0">
                <a:solidFill>
                  <a:schemeClr val="accent5">
                    <a:lumMod val="90000"/>
                    <a:lumOff val="10000"/>
                  </a:schemeClr>
                </a:solidFill>
              </a:rPr>
              <a:t>20 hours of networking opportunities </a:t>
            </a:r>
            <a:r>
              <a:rPr lang="en-US" sz="1324" dirty="0">
                <a:solidFill>
                  <a:schemeClr val="accent5">
                    <a:lumMod val="90000"/>
                    <a:lumOff val="10000"/>
                  </a:schemeClr>
                </a:solidFill>
              </a:rPr>
              <a:t>with </a:t>
            </a:r>
            <a:r>
              <a:rPr lang="en-US" sz="1324" b="1" dirty="0">
                <a:solidFill>
                  <a:schemeClr val="accent5">
                    <a:lumMod val="90000"/>
                    <a:lumOff val="10000"/>
                  </a:schemeClr>
                </a:solidFill>
              </a:rPr>
              <a:t>1,000 professionals </a:t>
            </a:r>
            <a:r>
              <a:rPr lang="en-US" sz="1324" dirty="0">
                <a:solidFill>
                  <a:schemeClr val="accent5">
                    <a:lumMod val="90000"/>
                    <a:lumOff val="10000"/>
                  </a:schemeClr>
                </a:solidFill>
              </a:rPr>
              <a:t>in the analytics community</a:t>
            </a:r>
          </a:p>
          <a:p>
            <a:pPr marL="210112" indent="-210112">
              <a:buFont typeface="Arial" panose="020B0604020202020204" pitchFamily="34" charset="0"/>
              <a:buChar char="•"/>
            </a:pPr>
            <a:r>
              <a:rPr lang="en-US" sz="1324" dirty="0">
                <a:solidFill>
                  <a:schemeClr val="accent5">
                    <a:lumMod val="90000"/>
                    <a:lumOff val="10000"/>
                  </a:schemeClr>
                </a:solidFill>
              </a:rPr>
              <a:t>Real-world </a:t>
            </a:r>
            <a:r>
              <a:rPr lang="en-US" sz="1324" dirty="0">
                <a:solidFill>
                  <a:schemeClr val="accent5">
                    <a:lumMod val="90000"/>
                    <a:lumOff val="10000"/>
                  </a:schemeClr>
                </a:solidFill>
              </a:rPr>
              <a:t>insights into analytics strategies from leading companies </a:t>
            </a:r>
          </a:p>
          <a:p>
            <a:endParaRPr lang="en-US" sz="1324" dirty="0">
              <a:solidFill>
                <a:schemeClr val="accent5">
                  <a:lumMod val="90000"/>
                  <a:lumOff val="10000"/>
                </a:schemeClr>
              </a:solidFill>
            </a:endParaRPr>
          </a:p>
          <a:p>
            <a:pPr>
              <a:lnSpc>
                <a:spcPct val="120000"/>
              </a:lnSpc>
            </a:pPr>
            <a:endParaRPr lang="en-US" sz="1176" dirty="0">
              <a:solidFill>
                <a:srgbClr val="002060"/>
              </a:solidFill>
            </a:endParaRPr>
          </a:p>
        </p:txBody>
      </p:sp>
      <p:pic>
        <p:nvPicPr>
          <p:cNvPr id="7" name="Picture 6" descr="PASS_BA_Conference_horz.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569" y="1131037"/>
            <a:ext cx="3385954" cy="759530"/>
          </a:xfrm>
          <a:prstGeom prst="rect">
            <a:avLst/>
          </a:prstGeom>
        </p:spPr>
      </p:pic>
      <p:pic>
        <p:nvPicPr>
          <p:cNvPr id="8" name="Picture 7" descr="Untitled-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149" y="1973147"/>
            <a:ext cx="2455353" cy="249573"/>
          </a:xfrm>
          <a:prstGeom prst="rect">
            <a:avLst/>
          </a:prstGeom>
        </p:spPr>
      </p:pic>
      <p:sp>
        <p:nvSpPr>
          <p:cNvPr id="9" name="TextBox 8"/>
          <p:cNvSpPr txBox="1"/>
          <p:nvPr/>
        </p:nvSpPr>
        <p:spPr>
          <a:xfrm>
            <a:off x="5571956" y="1144909"/>
            <a:ext cx="4068044" cy="828308"/>
          </a:xfrm>
          <a:prstGeom prst="rect">
            <a:avLst/>
          </a:prstGeom>
          <a:noFill/>
        </p:spPr>
        <p:txBody>
          <a:bodyPr wrap="square" lIns="134464" tIns="107571" rIns="134464" bIns="107571" rtlCol="0">
            <a:spAutoFit/>
          </a:bodyPr>
          <a:lstStyle/>
          <a:p>
            <a:pPr>
              <a:lnSpc>
                <a:spcPct val="90000"/>
              </a:lnSpc>
              <a:spcAft>
                <a:spcPts val="441"/>
              </a:spcAft>
            </a:pPr>
            <a:r>
              <a:rPr lang="en-US" sz="2206" b="1" dirty="0">
                <a:solidFill>
                  <a:srgbClr val="FF8C00"/>
                </a:solidFill>
              </a:rPr>
              <a:t>Get $300 off using </a:t>
            </a:r>
            <a:br>
              <a:rPr lang="en-US" sz="2206" b="1" dirty="0">
                <a:solidFill>
                  <a:srgbClr val="FF8C00"/>
                </a:solidFill>
              </a:rPr>
            </a:br>
            <a:r>
              <a:rPr lang="en-US" sz="2206" b="1" dirty="0">
                <a:solidFill>
                  <a:srgbClr val="FF8C00"/>
                </a:solidFill>
              </a:rPr>
              <a:t>discount </a:t>
            </a:r>
            <a:r>
              <a:rPr lang="en-US" sz="2206" b="1" dirty="0">
                <a:solidFill>
                  <a:srgbClr val="FF8C00"/>
                </a:solidFill>
              </a:rPr>
              <a:t>c</a:t>
            </a:r>
            <a:r>
              <a:rPr lang="en-US" sz="2206" b="1" dirty="0">
                <a:solidFill>
                  <a:srgbClr val="FF8C00"/>
                </a:solidFill>
              </a:rPr>
              <a:t>ode</a:t>
            </a:r>
            <a:r>
              <a:rPr lang="en-US" sz="2206" b="1" dirty="0">
                <a:solidFill>
                  <a:srgbClr val="FF8C00"/>
                </a:solidFill>
              </a:rPr>
              <a:t>: </a:t>
            </a:r>
            <a:r>
              <a:rPr lang="en-US" sz="2206" b="1" dirty="0">
                <a:solidFill>
                  <a:srgbClr val="FF8C00"/>
                </a:solidFill>
              </a:rPr>
              <a:t>   BACSV </a:t>
            </a:r>
            <a:endParaRPr lang="en-US" sz="2206" b="1" dirty="0">
              <a:solidFill>
                <a:srgbClr val="FF8C00"/>
              </a:solidFill>
            </a:endParaRPr>
          </a:p>
        </p:txBody>
      </p:sp>
      <p:sp>
        <p:nvSpPr>
          <p:cNvPr id="3" name="TextBox 2"/>
          <p:cNvSpPr txBox="1"/>
          <p:nvPr/>
        </p:nvSpPr>
        <p:spPr>
          <a:xfrm>
            <a:off x="723061" y="2412201"/>
            <a:ext cx="7401847" cy="767202"/>
          </a:xfrm>
          <a:prstGeom prst="rect">
            <a:avLst/>
          </a:prstGeom>
          <a:noFill/>
        </p:spPr>
        <p:txBody>
          <a:bodyPr wrap="square" lIns="134464" tIns="107571" rIns="134464" bIns="107571" rtlCol="0">
            <a:spAutoFit/>
          </a:bodyPr>
          <a:lstStyle/>
          <a:p>
            <a:pPr>
              <a:lnSpc>
                <a:spcPct val="90000"/>
              </a:lnSpc>
              <a:spcAft>
                <a:spcPts val="441"/>
              </a:spcAft>
            </a:pPr>
            <a:r>
              <a:rPr lang="en-US" sz="3971" dirty="0">
                <a:solidFill>
                  <a:srgbClr val="00B0F0"/>
                </a:solidFill>
              </a:rPr>
              <a:t>Calling All Data Professionals</a:t>
            </a:r>
          </a:p>
        </p:txBody>
      </p:sp>
    </p:spTree>
    <p:extLst>
      <p:ext uri="{BB962C8B-B14F-4D97-AF65-F5344CB8AC3E}">
        <p14:creationId xmlns:p14="http://schemas.microsoft.com/office/powerpoint/2010/main" val="255267741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Thank You!</a:t>
            </a:r>
            <a:endParaRPr lang="en-US" dirty="0"/>
          </a:p>
        </p:txBody>
      </p:sp>
      <p:sp>
        <p:nvSpPr>
          <p:cNvPr id="2" name="Content Placeholder 1"/>
          <p:cNvSpPr>
            <a:spLocks noGrp="1"/>
          </p:cNvSpPr>
          <p:nvPr>
            <p:ph idx="1"/>
          </p:nvPr>
        </p:nvSpPr>
        <p:spPr>
          <a:xfrm>
            <a:off x="457200" y="1481329"/>
            <a:ext cx="8229600" cy="4233672"/>
          </a:xfrm>
        </p:spPr>
        <p:txBody>
          <a:bodyPr>
            <a:normAutofit/>
          </a:bodyPr>
          <a:lstStyle/>
          <a:p>
            <a:pPr marL="0" indent="0">
              <a:buNone/>
            </a:pPr>
            <a:r>
              <a:rPr lang="en-US" sz="2000" dirty="0" smtClean="0"/>
              <a:t>Randy Knight</a:t>
            </a:r>
          </a:p>
          <a:p>
            <a:pPr marL="0" indent="0">
              <a:buNone/>
            </a:pPr>
            <a:r>
              <a:rPr lang="en-US" sz="2000" dirty="0" smtClean="0"/>
              <a:t>SQL Solutions Group</a:t>
            </a:r>
          </a:p>
          <a:p>
            <a:pPr marL="0" indent="0">
              <a:buNone/>
            </a:pPr>
            <a:r>
              <a:rPr lang="en-US" sz="2000" dirty="0" smtClean="0"/>
              <a:t>(801) 285-0251</a:t>
            </a:r>
          </a:p>
          <a:p>
            <a:pPr marL="0" indent="0">
              <a:buNone/>
            </a:pPr>
            <a:r>
              <a:rPr lang="en-US" sz="2000" dirty="0" smtClean="0"/>
              <a:t>randy@sqlsolutionsgroup.com</a:t>
            </a:r>
          </a:p>
          <a:p>
            <a:pPr marL="0" indent="0">
              <a:buNone/>
            </a:pPr>
            <a:r>
              <a:rPr lang="en-US" sz="2000" dirty="0" smtClean="0">
                <a:hlinkClick r:id="rId2"/>
              </a:rPr>
              <a:t>www.sqlsolutionsgroup.com/blog</a:t>
            </a:r>
            <a:endParaRPr lang="en-US" sz="2000" dirty="0" smtClean="0"/>
          </a:p>
          <a:p>
            <a:pPr marL="0" indent="0">
              <a:buNone/>
            </a:pPr>
            <a:endParaRPr lang="en-US" sz="2000" dirty="0" smtClean="0"/>
          </a:p>
          <a:p>
            <a:pPr marL="0" indent="0">
              <a:buNone/>
            </a:pPr>
            <a:r>
              <a:rPr lang="en-US" sz="2000" dirty="0" smtClean="0"/>
              <a:t>Linked In</a:t>
            </a:r>
            <a:r>
              <a:rPr lang="en-US" sz="2000" dirty="0"/>
              <a:t>: </a:t>
            </a:r>
            <a:r>
              <a:rPr lang="en-US" sz="2000" dirty="0" smtClean="0"/>
              <a:t>www.linkedin.com/in/randyknight</a:t>
            </a:r>
          </a:p>
          <a:p>
            <a:pPr marL="0" indent="0">
              <a:buNone/>
            </a:pPr>
            <a:r>
              <a:rPr lang="en-US" sz="2000" dirty="0" smtClean="0"/>
              <a:t>Twitter</a:t>
            </a:r>
            <a:r>
              <a:rPr lang="en-US" sz="2000" dirty="0"/>
              <a:t>: </a:t>
            </a:r>
            <a:r>
              <a:rPr lang="en-US" sz="2000" dirty="0" err="1"/>
              <a:t>randy_knight</a:t>
            </a:r>
            <a:endParaRPr lang="en-US" sz="2000" dirty="0"/>
          </a:p>
          <a:p>
            <a:pPr marL="0" indent="0">
              <a:buNone/>
            </a:pPr>
            <a:r>
              <a:rPr lang="en-US" sz="2000" dirty="0"/>
              <a:t>Skype: </a:t>
            </a:r>
            <a:r>
              <a:rPr lang="en-US" sz="2000" dirty="0" smtClean="0"/>
              <a:t>randy.knight2</a:t>
            </a:r>
          </a:p>
          <a:p>
            <a:pPr marL="0" indent="0">
              <a:buNone/>
            </a:pPr>
            <a:endParaRPr lang="en-US" sz="2400" dirty="0" smtClean="0">
              <a:hlinkClick r:id="rId3"/>
            </a:endParaRPr>
          </a:p>
          <a:p>
            <a:endParaRPr lang="en-US" dirty="0"/>
          </a:p>
          <a:p>
            <a:endParaRPr lang="en-US" dirty="0" smtClean="0"/>
          </a:p>
        </p:txBody>
      </p:sp>
    </p:spTree>
    <p:extLst>
      <p:ext uri="{BB962C8B-B14F-4D97-AF65-F5344CB8AC3E}">
        <p14:creationId xmlns:p14="http://schemas.microsoft.com/office/powerpoint/2010/main" val="1050240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Randy Knight</a:t>
            </a:r>
            <a:endParaRPr lang="en-US" dirty="0"/>
          </a:p>
        </p:txBody>
      </p:sp>
      <p:sp>
        <p:nvSpPr>
          <p:cNvPr id="2" name="Content Placeholder 1"/>
          <p:cNvSpPr>
            <a:spLocks noGrp="1"/>
          </p:cNvSpPr>
          <p:nvPr>
            <p:ph idx="1"/>
          </p:nvPr>
        </p:nvSpPr>
        <p:spPr/>
        <p:txBody>
          <a:bodyPr>
            <a:normAutofit/>
          </a:bodyPr>
          <a:lstStyle/>
          <a:p>
            <a:r>
              <a:rPr lang="en-US" dirty="0"/>
              <a:t>Microsoft Certified Master in SQL 2008</a:t>
            </a:r>
          </a:p>
          <a:p>
            <a:r>
              <a:rPr lang="en-US" dirty="0"/>
              <a:t>20+Years of database experience, focusing on SQL Server since 1997. </a:t>
            </a:r>
          </a:p>
          <a:p>
            <a:r>
              <a:rPr lang="en-US" dirty="0"/>
              <a:t>Worked in a variety of settings, including six years as a Database Architect for match.com</a:t>
            </a:r>
          </a:p>
          <a:p>
            <a:r>
              <a:rPr lang="en-US" dirty="0"/>
              <a:t>President and Principal Consultant, SQL Solutions Group</a:t>
            </a:r>
          </a:p>
        </p:txBody>
      </p:sp>
    </p:spTree>
    <p:extLst>
      <p:ext uri="{BB962C8B-B14F-4D97-AF65-F5344CB8AC3E}">
        <p14:creationId xmlns:p14="http://schemas.microsoft.com/office/powerpoint/2010/main" val="1547376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2" name="Content Placeholder 1"/>
          <p:cNvSpPr>
            <a:spLocks noGrp="1"/>
          </p:cNvSpPr>
          <p:nvPr>
            <p:ph idx="1"/>
          </p:nvPr>
        </p:nvSpPr>
        <p:spPr/>
        <p:txBody>
          <a:bodyPr>
            <a:normAutofit fontScale="77500" lnSpcReduction="20000"/>
          </a:bodyPr>
          <a:lstStyle/>
          <a:p>
            <a:r>
              <a:rPr lang="en-US" dirty="0" smtClean="0"/>
              <a:t>Review </a:t>
            </a:r>
          </a:p>
          <a:p>
            <a:pPr lvl="1"/>
            <a:r>
              <a:rPr lang="en-US" dirty="0" smtClean="0"/>
              <a:t>ACID Properties</a:t>
            </a:r>
          </a:p>
          <a:p>
            <a:pPr lvl="1"/>
            <a:r>
              <a:rPr lang="en-US" dirty="0" smtClean="0"/>
              <a:t>Transaction Isolation Levels</a:t>
            </a:r>
          </a:p>
          <a:p>
            <a:r>
              <a:rPr lang="en-US" dirty="0" smtClean="0"/>
              <a:t>Defined</a:t>
            </a:r>
          </a:p>
          <a:p>
            <a:pPr lvl="1"/>
            <a:r>
              <a:rPr lang="en-US" dirty="0" smtClean="0"/>
              <a:t>Locking</a:t>
            </a:r>
          </a:p>
          <a:p>
            <a:pPr lvl="1"/>
            <a:r>
              <a:rPr lang="en-US" dirty="0" smtClean="0"/>
              <a:t>Blocking</a:t>
            </a:r>
          </a:p>
          <a:p>
            <a:pPr lvl="1"/>
            <a:r>
              <a:rPr lang="en-US" dirty="0" smtClean="0"/>
              <a:t>Deadlocks</a:t>
            </a:r>
          </a:p>
          <a:p>
            <a:r>
              <a:rPr lang="en-US" dirty="0" smtClean="0"/>
              <a:t>Detection </a:t>
            </a:r>
          </a:p>
          <a:p>
            <a:pPr lvl="1"/>
            <a:r>
              <a:rPr lang="en-US" dirty="0" smtClean="0"/>
              <a:t>Blocking</a:t>
            </a:r>
          </a:p>
          <a:p>
            <a:pPr lvl="1"/>
            <a:r>
              <a:rPr lang="en-US" dirty="0" smtClean="0"/>
              <a:t>Deadlocks</a:t>
            </a:r>
          </a:p>
          <a:p>
            <a:r>
              <a:rPr lang="en-US" dirty="0" smtClean="0"/>
              <a:t>Prevention</a:t>
            </a:r>
          </a:p>
          <a:p>
            <a:pPr lvl="1"/>
            <a:r>
              <a:rPr lang="en-US" dirty="0" smtClean="0"/>
              <a:t>Excessive Blocking</a:t>
            </a:r>
            <a:endParaRPr lang="en-US" dirty="0"/>
          </a:p>
          <a:p>
            <a:pPr lvl="1"/>
            <a:r>
              <a:rPr lang="en-US" dirty="0" smtClean="0"/>
              <a:t>Common Causes of Deadlocks</a:t>
            </a:r>
          </a:p>
        </p:txBody>
      </p:sp>
    </p:spTree>
    <p:extLst>
      <p:ext uri="{BB962C8B-B14F-4D97-AF65-F5344CB8AC3E}">
        <p14:creationId xmlns:p14="http://schemas.microsoft.com/office/powerpoint/2010/main" val="395967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500"/>
                                        <p:tgtEl>
                                          <p:spTgt spid="2">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500"/>
                                        <p:tgtEl>
                                          <p:spTgt spid="2">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fade">
                                      <p:cBhvr>
                                        <p:cTn id="49"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ACID</a:t>
            </a:r>
            <a:endParaRPr lang="en-US" dirty="0"/>
          </a:p>
        </p:txBody>
      </p:sp>
      <p:sp>
        <p:nvSpPr>
          <p:cNvPr id="2" name="Content Placeholder 1"/>
          <p:cNvSpPr>
            <a:spLocks noGrp="1"/>
          </p:cNvSpPr>
          <p:nvPr>
            <p:ph idx="1"/>
          </p:nvPr>
        </p:nvSpPr>
        <p:spPr/>
        <p:txBody>
          <a:bodyPr/>
          <a:lstStyle/>
          <a:p>
            <a:r>
              <a:rPr lang="en-US" dirty="0" smtClean="0"/>
              <a:t>Atomic</a:t>
            </a:r>
          </a:p>
          <a:p>
            <a:r>
              <a:rPr lang="en-US" dirty="0" smtClean="0"/>
              <a:t>Consistent</a:t>
            </a:r>
          </a:p>
          <a:p>
            <a:r>
              <a:rPr lang="en-US" dirty="0" smtClean="0"/>
              <a:t>Isolated</a:t>
            </a:r>
          </a:p>
          <a:p>
            <a:r>
              <a:rPr lang="en-US" dirty="0" smtClean="0"/>
              <a:t>Durable</a:t>
            </a:r>
          </a:p>
        </p:txBody>
      </p:sp>
    </p:spTree>
    <p:extLst>
      <p:ext uri="{BB962C8B-B14F-4D97-AF65-F5344CB8AC3E}">
        <p14:creationId xmlns:p14="http://schemas.microsoft.com/office/powerpoint/2010/main" val="324212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Isolation Levels</a:t>
            </a:r>
            <a:endParaRPr lang="en-US" dirty="0"/>
          </a:p>
        </p:txBody>
      </p:sp>
      <p:sp>
        <p:nvSpPr>
          <p:cNvPr id="2" name="Content Placeholder 1"/>
          <p:cNvSpPr>
            <a:spLocks noGrp="1"/>
          </p:cNvSpPr>
          <p:nvPr>
            <p:ph idx="1"/>
          </p:nvPr>
        </p:nvSpPr>
        <p:spPr/>
        <p:txBody>
          <a:bodyPr>
            <a:normAutofit/>
          </a:bodyPr>
          <a:lstStyle/>
          <a:p>
            <a:r>
              <a:rPr lang="en-US" dirty="0" smtClean="0"/>
              <a:t>ANSI Standard Levels</a:t>
            </a:r>
          </a:p>
          <a:p>
            <a:pPr lvl="1"/>
            <a:r>
              <a:rPr lang="en-US" dirty="0" smtClean="0"/>
              <a:t>Level 0: Read Uncommitted</a:t>
            </a:r>
          </a:p>
          <a:p>
            <a:pPr lvl="1"/>
            <a:r>
              <a:rPr lang="en-US" dirty="0" smtClean="0"/>
              <a:t>Level 1: Read Committed</a:t>
            </a:r>
          </a:p>
          <a:p>
            <a:pPr lvl="1"/>
            <a:r>
              <a:rPr lang="en-US" dirty="0" smtClean="0"/>
              <a:t>Level 2: Repeatable Read</a:t>
            </a:r>
          </a:p>
          <a:p>
            <a:pPr lvl="1"/>
            <a:r>
              <a:rPr lang="en-US" dirty="0" smtClean="0"/>
              <a:t>Level 3: </a:t>
            </a:r>
            <a:r>
              <a:rPr lang="en-US" dirty="0" err="1" smtClean="0"/>
              <a:t>Serializable</a:t>
            </a:r>
            <a:endParaRPr lang="en-US" dirty="0" smtClean="0"/>
          </a:p>
          <a:p>
            <a:r>
              <a:rPr lang="en-US" dirty="0" smtClean="0"/>
              <a:t>Snapshot / Versioning</a:t>
            </a:r>
          </a:p>
        </p:txBody>
      </p:sp>
    </p:spTree>
    <p:extLst>
      <p:ext uri="{BB962C8B-B14F-4D97-AF65-F5344CB8AC3E}">
        <p14:creationId xmlns:p14="http://schemas.microsoft.com/office/powerpoint/2010/main" val="3631766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Locking Defined</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This is how SQL</a:t>
            </a:r>
            <a:r>
              <a:rPr lang="en-US" baseline="0" dirty="0" smtClean="0"/>
              <a:t> Server handles </a:t>
            </a:r>
            <a:r>
              <a:rPr lang="en-US" dirty="0" smtClean="0"/>
              <a:t>Isolation </a:t>
            </a:r>
          </a:p>
          <a:p>
            <a:r>
              <a:rPr lang="en-US" dirty="0" smtClean="0"/>
              <a:t>Read Locks</a:t>
            </a:r>
          </a:p>
          <a:p>
            <a:pPr lvl="1"/>
            <a:r>
              <a:rPr lang="en-US" dirty="0" smtClean="0"/>
              <a:t>Shared </a:t>
            </a:r>
          </a:p>
          <a:p>
            <a:pPr lvl="1"/>
            <a:r>
              <a:rPr lang="en-US" dirty="0" smtClean="0"/>
              <a:t>Concurrent</a:t>
            </a:r>
          </a:p>
          <a:p>
            <a:pPr lvl="0"/>
            <a:r>
              <a:rPr lang="en-US" dirty="0" smtClean="0"/>
              <a:t>Write Locks</a:t>
            </a:r>
          </a:p>
          <a:p>
            <a:pPr lvl="1"/>
            <a:r>
              <a:rPr lang="en-US" dirty="0" smtClean="0"/>
              <a:t>Update</a:t>
            </a:r>
          </a:p>
          <a:p>
            <a:pPr lvl="1"/>
            <a:r>
              <a:rPr lang="en-US" dirty="0" smtClean="0"/>
              <a:t>Exclusive</a:t>
            </a:r>
          </a:p>
          <a:p>
            <a:pPr lvl="1"/>
            <a:r>
              <a:rPr lang="en-US" dirty="0" smtClean="0"/>
              <a:t>Isolated</a:t>
            </a:r>
          </a:p>
          <a:p>
            <a:pPr lvl="0"/>
            <a:r>
              <a:rPr lang="en-US" dirty="0" smtClean="0"/>
              <a:t>Lock Levels</a:t>
            </a:r>
          </a:p>
          <a:p>
            <a:pPr lvl="1"/>
            <a:r>
              <a:rPr lang="en-US" dirty="0" smtClean="0"/>
              <a:t>Table</a:t>
            </a:r>
          </a:p>
          <a:p>
            <a:pPr lvl="1"/>
            <a:r>
              <a:rPr lang="en-US" dirty="0" smtClean="0"/>
              <a:t>Page</a:t>
            </a:r>
          </a:p>
          <a:p>
            <a:pPr lvl="1"/>
            <a:r>
              <a:rPr lang="en-US" dirty="0" smtClean="0"/>
              <a:t>Row</a:t>
            </a:r>
          </a:p>
        </p:txBody>
      </p:sp>
    </p:spTree>
    <p:extLst>
      <p:ext uri="{BB962C8B-B14F-4D97-AF65-F5344CB8AC3E}">
        <p14:creationId xmlns:p14="http://schemas.microsoft.com/office/powerpoint/2010/main" val="2467280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Defined</a:t>
            </a:r>
            <a:endParaRPr lang="en-US" dirty="0"/>
          </a:p>
        </p:txBody>
      </p:sp>
      <p:sp>
        <p:nvSpPr>
          <p:cNvPr id="3" name="Content Placeholder 2"/>
          <p:cNvSpPr>
            <a:spLocks noGrp="1"/>
          </p:cNvSpPr>
          <p:nvPr>
            <p:ph idx="1"/>
          </p:nvPr>
        </p:nvSpPr>
        <p:spPr/>
        <p:txBody>
          <a:bodyPr>
            <a:normAutofit lnSpcReduction="10000"/>
          </a:bodyPr>
          <a:lstStyle/>
          <a:p>
            <a:r>
              <a:rPr lang="en-US" dirty="0" smtClean="0"/>
              <a:t>Definition</a:t>
            </a:r>
          </a:p>
          <a:p>
            <a:pPr lvl="1"/>
            <a:r>
              <a:rPr lang="en-US" dirty="0" smtClean="0"/>
              <a:t>User A has a lock</a:t>
            </a:r>
            <a:r>
              <a:rPr lang="en-US" baseline="0" dirty="0" smtClean="0"/>
              <a:t> on Resource X</a:t>
            </a:r>
          </a:p>
          <a:p>
            <a:pPr lvl="1"/>
            <a:r>
              <a:rPr lang="en-US" baseline="0" dirty="0" smtClean="0"/>
              <a:t>User B needs a lock on Resource X</a:t>
            </a:r>
          </a:p>
          <a:p>
            <a:pPr lvl="1"/>
            <a:r>
              <a:rPr lang="en-US" baseline="0" dirty="0" smtClean="0"/>
              <a:t>Locks are incompatible</a:t>
            </a:r>
          </a:p>
          <a:p>
            <a:pPr lvl="1"/>
            <a:r>
              <a:rPr lang="en-US" baseline="0" dirty="0" smtClean="0"/>
              <a:t>This is a Block</a:t>
            </a:r>
          </a:p>
          <a:p>
            <a:r>
              <a:rPr lang="en-US" dirty="0" smtClean="0"/>
              <a:t>This is normal behavior!</a:t>
            </a:r>
          </a:p>
          <a:p>
            <a:r>
              <a:rPr lang="en-US" baseline="0" dirty="0" smtClean="0"/>
              <a:t>What we care about is EXCESSIVE blocking</a:t>
            </a:r>
          </a:p>
          <a:p>
            <a:r>
              <a:rPr lang="en-US" dirty="0" smtClean="0"/>
              <a:t>Blocking Chains</a:t>
            </a:r>
          </a:p>
          <a:p>
            <a:pPr lvl="1"/>
            <a:r>
              <a:rPr lang="en-US" baseline="0" dirty="0" smtClean="0"/>
              <a:t>User A block B, B</a:t>
            </a:r>
            <a:r>
              <a:rPr lang="en-US" dirty="0" smtClean="0"/>
              <a:t> blocks C, and on and on</a:t>
            </a:r>
            <a:endParaRPr lang="en-US" baseline="0" dirty="0" smtClean="0"/>
          </a:p>
          <a:p>
            <a:endParaRPr lang="en-US" dirty="0"/>
          </a:p>
        </p:txBody>
      </p:sp>
    </p:spTree>
    <p:extLst>
      <p:ext uri="{BB962C8B-B14F-4D97-AF65-F5344CB8AC3E}">
        <p14:creationId xmlns:p14="http://schemas.microsoft.com/office/powerpoint/2010/main" val="2961122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Deadlocks Defined</a:t>
            </a:r>
            <a:endParaRPr lang="en-US" dirty="0"/>
          </a:p>
        </p:txBody>
      </p:sp>
      <p:sp>
        <p:nvSpPr>
          <p:cNvPr id="3" name="Content Placeholder 2"/>
          <p:cNvSpPr>
            <a:spLocks noGrp="1"/>
          </p:cNvSpPr>
          <p:nvPr>
            <p:ph idx="1"/>
          </p:nvPr>
        </p:nvSpPr>
        <p:spPr/>
        <p:txBody>
          <a:bodyPr/>
          <a:lstStyle/>
          <a:p>
            <a:r>
              <a:rPr lang="en-US" dirty="0" smtClean="0"/>
              <a:t>User A and User B both have locks that prevent the other’s transaction from completing</a:t>
            </a:r>
          </a:p>
          <a:p>
            <a:pPr lvl="1"/>
            <a:r>
              <a:rPr lang="en-US" dirty="0" smtClean="0"/>
              <a:t>Will never clear itself</a:t>
            </a:r>
          </a:p>
          <a:p>
            <a:r>
              <a:rPr lang="en-US" dirty="0" smtClean="0"/>
              <a:t>SQL server handles automatically</a:t>
            </a:r>
          </a:p>
          <a:p>
            <a:r>
              <a:rPr lang="en-US" dirty="0" smtClean="0"/>
              <a:t>Never normal</a:t>
            </a:r>
          </a:p>
        </p:txBody>
      </p:sp>
    </p:spTree>
    <p:extLst>
      <p:ext uri="{BB962C8B-B14F-4D97-AF65-F5344CB8AC3E}">
        <p14:creationId xmlns:p14="http://schemas.microsoft.com/office/powerpoint/2010/main" val="4086661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2" name="Content Placeholder 1"/>
          <p:cNvSpPr>
            <a:spLocks noGrp="1"/>
          </p:cNvSpPr>
          <p:nvPr>
            <p:ph idx="1"/>
          </p:nvPr>
        </p:nvSpPr>
        <p:spPr/>
        <p:txBody>
          <a:bodyPr/>
          <a:lstStyle/>
          <a:p>
            <a:r>
              <a:rPr lang="en-US" dirty="0" smtClean="0"/>
              <a:t>Viewing Lock Information</a:t>
            </a:r>
          </a:p>
          <a:p>
            <a:r>
              <a:rPr lang="en-US" dirty="0" smtClean="0"/>
              <a:t>Blocking</a:t>
            </a:r>
          </a:p>
        </p:txBody>
      </p:sp>
    </p:spTree>
    <p:extLst>
      <p:ext uri="{BB962C8B-B14F-4D97-AF65-F5344CB8AC3E}">
        <p14:creationId xmlns:p14="http://schemas.microsoft.com/office/powerpoint/2010/main" val="3677518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QLSaturday Powerpoint - New">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6B01ACA12E1C45AEE01F32B45B9D4D" ma:contentTypeVersion="0" ma:contentTypeDescription="Create a new document." ma:contentTypeScope="" ma:versionID="a4ff4e11ce95475a9aac6faa3512b26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929BB7-33B4-48F6-8683-3394F360445B}">
  <ds:schemaRefs>
    <ds:schemaRef ds:uri="http://schemas.openxmlformats.org/package/2006/metadata/core-properties"/>
    <ds:schemaRef ds:uri="http://purl.org/dc/terms/"/>
    <ds:schemaRef ds:uri="http://schemas.microsoft.com/office/2006/documentManagement/types"/>
    <ds:schemaRef ds:uri="http://www.w3.org/XML/1998/namespace"/>
    <ds:schemaRef ds:uri="http://purl.org/dc/dcmitype/"/>
    <ds:schemaRef ds:uri="http://purl.org/dc/elements/1.1/"/>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2E23C4B-AD42-481E-AB03-911987C0F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3C1096-8308-41D5-ACD7-07AD89836F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But it worked in dev</Template>
  <TotalTime>951</TotalTime>
  <Words>523</Words>
  <Application>Microsoft Office PowerPoint</Application>
  <PresentationFormat>On-screen Show (4:3)</PresentationFormat>
  <Paragraphs>129</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Segoe UI</vt:lpstr>
      <vt:lpstr>Wingdings</vt:lpstr>
      <vt:lpstr>SQLSaturday Powerpoint - New</vt:lpstr>
      <vt:lpstr>Locks, Blocks, and Deadlocks Oh My!  </vt:lpstr>
      <vt:lpstr>Randy Knight</vt:lpstr>
      <vt:lpstr>Objectives</vt:lpstr>
      <vt:lpstr>ACID</vt:lpstr>
      <vt:lpstr>Isolation Levels</vt:lpstr>
      <vt:lpstr>Locking Defined</vt:lpstr>
      <vt:lpstr>Blocking Defined</vt:lpstr>
      <vt:lpstr>Deadlocks Defined</vt:lpstr>
      <vt:lpstr>Demo</vt:lpstr>
      <vt:lpstr>Deadlock Detection</vt:lpstr>
      <vt:lpstr>Demo</vt:lpstr>
      <vt:lpstr>Preventing Excessive Blocking</vt:lpstr>
      <vt:lpstr>Common Deadlock Causes</vt:lpstr>
      <vt:lpstr>Recommendations</vt:lpstr>
      <vt:lpstr>Resources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Become a Bilingual DBA</dc:title>
  <dc:creator>rknight</dc:creator>
  <cp:lastModifiedBy>Randy Knight</cp:lastModifiedBy>
  <cp:revision>78</cp:revision>
  <dcterms:created xsi:type="dcterms:W3CDTF">2010-10-16T04:19:47Z</dcterms:created>
  <dcterms:modified xsi:type="dcterms:W3CDTF">2014-03-12T15:25:13Z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0x010100766B01ACA12E1C45AEE01F32B45B9D4D</vt:lpwstr>
  </property>
</Properties>
</file>