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720" r:id="rId4"/>
  </p:sldMasterIdLst>
  <p:notesMasterIdLst>
    <p:notesMasterId r:id="rId18"/>
  </p:notesMasterIdLst>
  <p:handoutMasterIdLst>
    <p:handoutMasterId r:id="rId19"/>
  </p:handoutMasterIdLst>
  <p:sldIdLst>
    <p:sldId id="295" r:id="rId5"/>
    <p:sldId id="262" r:id="rId6"/>
    <p:sldId id="298" r:id="rId7"/>
    <p:sldId id="294" r:id="rId8"/>
    <p:sldId id="301" r:id="rId9"/>
    <p:sldId id="311" r:id="rId10"/>
    <p:sldId id="302" r:id="rId11"/>
    <p:sldId id="314" r:id="rId12"/>
    <p:sldId id="303" r:id="rId13"/>
    <p:sldId id="304" r:id="rId14"/>
    <p:sldId id="316" r:id="rId15"/>
    <p:sldId id="319" r:id="rId16"/>
    <p:sldId id="318" r:id="rId17"/>
  </p:sldIdLst>
  <p:sldSz cx="9144000" cy="6858000" type="screen4x3"/>
  <p:notesSz cx="7010400" cy="9296400"/>
  <p:embeddedFontLst>
    <p:embeddedFont>
      <p:font typeface="Segoe UI" panose="020B0502040204020203"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ＭＳ Ｐゴシック" panose="020B0600070205080204" pitchFamily="34" charset="-128"/>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Mark Short" initials="MAS" lastIdx="1" clrIdx="1"/>
  <p:cmAuthor id="2" name="Julie Rasnick" initials="J" lastIdx="1" clrIdx="2">
    <p:extLst>
      <p:ext uri="{19B8F6BF-5375-455C-9EA6-DF929625EA0E}">
        <p15:presenceInfo xmlns:p15="http://schemas.microsoft.com/office/powerpoint/2012/main"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62222" autoAdjust="0"/>
  </p:normalViewPr>
  <p:slideViewPr>
    <p:cSldViewPr>
      <p:cViewPr varScale="1">
        <p:scale>
          <a:sx n="52" d="100"/>
          <a:sy n="52" d="100"/>
        </p:scale>
        <p:origin x="1234"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4000" y="619125"/>
            <a:ext cx="3962400"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2788" cy="2439987"/>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happens when SQL Server searches a non-clustered index and there is a clustered index on the table? For example, the query asks for the first, middle, and last names of all people whose first name is Joe, and the employee table has a clustered index on last names and a non-clustered index on first names.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SQL Server traverses the non-clustered index until it gets to the record that has the indexed value of </a:t>
            </a:r>
            <a:r>
              <a:rPr lang="en-US" sz="1200" b="1" kern="1200" dirty="0" smtClean="0">
                <a:solidFill>
                  <a:schemeClr val="tx1"/>
                </a:solidFill>
                <a:effectLst/>
                <a:latin typeface="+mn-lt"/>
                <a:ea typeface="+mn-ea"/>
                <a:cs typeface="+mn-cs"/>
              </a:rPr>
              <a:t>Joe</a:t>
            </a:r>
            <a:r>
              <a:rPr lang="en-US" sz="1200" kern="1200" dirty="0" smtClean="0">
                <a:solidFill>
                  <a:schemeClr val="tx1"/>
                </a:solidFill>
                <a:effectLst/>
                <a:latin typeface="+mn-lt"/>
                <a:ea typeface="+mn-ea"/>
                <a:cs typeface="+mn-cs"/>
              </a:rPr>
              <a:t>. Since the clustered index keys appear in the non-clustered index, the last name value can also be read from the non-clustered index. If this was all that was queried, there would be no need to look up values in the base table. However, the middle name is not included in the non-clustered or clustered index keys, and we have no included columns. To retrieve the middle name, SQL Server traverses the clustered index.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method seems like a lot of extra work to get a single value.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using this method is that when the pointer is the clustered index key, there are fewer changes to the non-clustered index during inserts, updates, and deletes. This saves time on large tables.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 clustered index key appears in the non-clustered index, the size of the clustered index key contributes to the space required by each non-clustered index record. The larger the clustered index key, the more data pages are required by the non-clustered index, thereby increasing the amount of I/O needed to traverse the index. Therefore, it is important to keep clustered index keys as narrow as possible.</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275094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r>
              <a:rPr lang="en-US" dirty="0"/>
              <a:t>The power of the clustered index is that a large number of columns can be returned as a range without any extra lookups being performed—all of the data appears on the leaf pages of the clustered index. If columns that do not appear in the index keys or included columns of a non-clustered index are requested, then additional work must be done in the form </a:t>
            </a:r>
            <a:r>
              <a:rPr lang="en-US" dirty="0" smtClean="0"/>
              <a:t>of either a RID lookup (if the base table is a heap) or a </a:t>
            </a:r>
            <a:r>
              <a:rPr lang="en-US" dirty="0"/>
              <a:t>KEY </a:t>
            </a:r>
            <a:r>
              <a:rPr lang="en-US" dirty="0" smtClean="0"/>
              <a:t>lookup (if the base table is a clustered index) </a:t>
            </a:r>
            <a:r>
              <a:rPr lang="en-US" dirty="0"/>
              <a:t>in order to retrieve the values that do not appear in the non-clustered index. If a large range is requested, then it will become less expensive to perform a table scan or clustered index scan than to perform the index seek with the RID or KEY lookup.</a:t>
            </a:r>
          </a:p>
          <a:p>
            <a:endParaRPr lang="en-US" dirty="0"/>
          </a:p>
          <a:p>
            <a:r>
              <a:rPr lang="en-US" dirty="0"/>
              <a:t>If a large range of rows is requested with only a few columns, then a non-clustered index can be created to cover the query and use fewer page reads than a clustered index for that query. In these cases, a covering non-clustered index is better for this query.</a:t>
            </a:r>
          </a:p>
          <a:p>
            <a:endParaRPr lang="en-US" dirty="0"/>
          </a:p>
          <a:p>
            <a:r>
              <a:rPr lang="en-US" dirty="0"/>
              <a:t>If a large number of columns is usually requested on a large range, then this is a situation where a clustered index may be more suitable.</a:t>
            </a:r>
          </a:p>
          <a:p>
            <a:endParaRPr lang="en-US" dirty="0"/>
          </a:p>
          <a:p>
            <a:r>
              <a:rPr lang="en-US" dirty="0"/>
              <a:t>By default, the Primary Key constraint will be created as a unique, clustered index unless non-clustered is specified or unless there is already a clustered index on the table. You should not just accept this as optimal. Refer to the discussion on choosing the right index type and evaluate carefully whether the primary key is the most optimal choice for a clustered index on a table.</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243942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457200"/>
            <a:ext cx="3252787" cy="2438400"/>
          </a:xfrm>
        </p:spPr>
      </p:sp>
      <p:sp>
        <p:nvSpPr>
          <p:cNvPr id="3" name="Notes Placeholder 2"/>
          <p:cNvSpPr>
            <a:spLocks noGrp="1"/>
          </p:cNvSpPr>
          <p:nvPr>
            <p:ph type="body" idx="1"/>
          </p:nvPr>
        </p:nvSpPr>
        <p:spPr>
          <a:xfrm>
            <a:off x="701040" y="3048000"/>
            <a:ext cx="5608320" cy="5706110"/>
          </a:xfrm>
        </p:spPr>
        <p:txBody>
          <a:bodyPr>
            <a:normAutofit fontScale="92500" lnSpcReduction="20000"/>
          </a:bodyPr>
          <a:lstStyle/>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demo </a:t>
            </a:r>
            <a:r>
              <a:rPr lang="en-US" sz="1200" kern="1200" dirty="0" err="1" smtClean="0">
                <a:solidFill>
                  <a:schemeClr val="tx1"/>
                </a:solidFill>
                <a:latin typeface="+mn-lt"/>
                <a:ea typeface="+mn-ea"/>
                <a:cs typeface="+mn-cs"/>
              </a:rPr>
              <a:t>demonstates</a:t>
            </a:r>
            <a:r>
              <a:rPr lang="en-US" sz="1200" kern="1200" dirty="0" smtClean="0">
                <a:solidFill>
                  <a:schemeClr val="tx1"/>
                </a:solidFill>
                <a:latin typeface="+mn-lt"/>
                <a:ea typeface="+mn-ea"/>
                <a:cs typeface="+mn-cs"/>
              </a:rPr>
              <a:t> the use of the </a:t>
            </a:r>
            <a:r>
              <a:rPr lang="en-US" sz="1200" kern="1200" dirty="0" err="1" smtClean="0">
                <a:solidFill>
                  <a:schemeClr val="tx1"/>
                </a:solidFill>
                <a:latin typeface="+mn-lt"/>
                <a:ea typeface="+mn-ea"/>
                <a:cs typeface="+mn-cs"/>
              </a:rPr>
              <a:t>uniquifier</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nonunique</a:t>
            </a:r>
            <a:r>
              <a:rPr lang="en-US" sz="1200" kern="1200" dirty="0" smtClean="0">
                <a:solidFill>
                  <a:schemeClr val="tx1"/>
                </a:solidFill>
                <a:latin typeface="+mn-lt"/>
                <a:ea typeface="+mn-ea"/>
                <a:cs typeface="+mn-cs"/>
              </a:rPr>
              <a:t> clustered indexes. It also covers at what levels the clustered index key </a:t>
            </a:r>
          </a:p>
          <a:p>
            <a:r>
              <a:rPr lang="en-US" sz="1200" kern="1200" dirty="0" smtClean="0">
                <a:solidFill>
                  <a:schemeClr val="tx1"/>
                </a:solidFill>
                <a:latin typeface="+mn-lt"/>
                <a:ea typeface="+mn-ea"/>
                <a:cs typeface="+mn-cs"/>
              </a:rPr>
              <a:t>is included in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indexes depending on whether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is unique or not. It also demonstrates how the clustered</a:t>
            </a:r>
          </a:p>
          <a:p>
            <a:r>
              <a:rPr lang="en-US" sz="1200" kern="1200" dirty="0" smtClean="0">
                <a:solidFill>
                  <a:schemeClr val="tx1"/>
                </a:solidFill>
                <a:latin typeface="+mn-lt"/>
                <a:ea typeface="+mn-ea"/>
                <a:cs typeface="+mn-cs"/>
              </a:rPr>
              <a:t>index key is included if you specifically include it in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key. http://sqlblog.com/blogs/kalen_delaney/archive/2008/03/16/nonclustered-index-keys.aspx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a table that we can create indexes on.</a:t>
            </a:r>
          </a:p>
          <a:p>
            <a:r>
              <a:rPr lang="en-US" sz="1200" kern="1200" dirty="0" smtClean="0">
                <a:solidFill>
                  <a:schemeClr val="tx1"/>
                </a:solidFill>
                <a:latin typeface="+mn-lt"/>
                <a:ea typeface="+mn-ea"/>
                <a:cs typeface="+mn-cs"/>
              </a:rPr>
              <a:t>IF EXISTS (SELECT name FROM </a:t>
            </a:r>
            <a:r>
              <a:rPr lang="en-US" sz="1200" kern="1200" dirty="0" err="1" smtClean="0">
                <a:solidFill>
                  <a:schemeClr val="tx1"/>
                </a:solidFill>
                <a:latin typeface="+mn-lt"/>
                <a:ea typeface="+mn-ea"/>
                <a:cs typeface="+mn-cs"/>
              </a:rPr>
              <a:t>sys.tables</a:t>
            </a:r>
            <a:r>
              <a:rPr lang="en-US" sz="1200" kern="1200" dirty="0" smtClean="0">
                <a:solidFill>
                  <a:schemeClr val="tx1"/>
                </a:solidFill>
                <a:latin typeface="+mn-lt"/>
                <a:ea typeface="+mn-ea"/>
                <a:cs typeface="+mn-cs"/>
              </a:rPr>
              <a:t> WHERE name =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 and SCHEMA_ID = 1)</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dbo.SalesIndexDemo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 INTO </a:t>
            </a:r>
            <a:r>
              <a:rPr lang="en-US" sz="1200" kern="1200" dirty="0" err="1" smtClean="0">
                <a:solidFill>
                  <a:schemeClr val="tx1"/>
                </a:solidFill>
                <a:latin typeface="+mn-lt"/>
                <a:ea typeface="+mn-ea"/>
                <a:cs typeface="+mn-cs"/>
              </a:rPr>
              <a:t>dbo.SalesIndexDemo</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AdventureWorksPTO.Sales.SalesOrderDetail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indexes</a:t>
            </a:r>
          </a:p>
          <a:p>
            <a:r>
              <a:rPr lang="en-US" sz="1200" kern="1200" dirty="0" smtClean="0">
                <a:solidFill>
                  <a:schemeClr val="tx1"/>
                </a:solidFill>
                <a:latin typeface="+mn-lt"/>
                <a:ea typeface="+mn-ea"/>
                <a:cs typeface="+mn-cs"/>
              </a:rPr>
              <a:t>--Create a clustered index</a:t>
            </a:r>
          </a:p>
          <a:p>
            <a:r>
              <a:rPr lang="en-US" sz="1200" kern="1200" dirty="0" smtClean="0">
                <a:solidFill>
                  <a:schemeClr val="tx1"/>
                </a:solidFill>
                <a:latin typeface="+mn-lt"/>
                <a:ea typeface="+mn-ea"/>
                <a:cs typeface="+mn-cs"/>
              </a:rPr>
              <a:t>CREATE CLUSTERED INDEX </a:t>
            </a:r>
            <a:r>
              <a:rPr lang="en-US" sz="1200" kern="1200" dirty="0" err="1" smtClean="0">
                <a:solidFill>
                  <a:schemeClr val="tx1"/>
                </a:solidFill>
                <a:latin typeface="+mn-lt"/>
                <a:ea typeface="+mn-ea"/>
                <a:cs typeface="+mn-cs"/>
              </a:rPr>
              <a:t>Sales_ID_Index</a:t>
            </a:r>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it-IT" sz="1200" kern="1200" dirty="0" smtClean="0">
                <a:solidFill>
                  <a:schemeClr val="tx1"/>
                </a:solidFill>
                <a:latin typeface="+mn-lt"/>
                <a:ea typeface="+mn-ea"/>
                <a:cs typeface="+mn-cs"/>
              </a:rPr>
              <a:t>-- Create a non unique nonclustered index</a:t>
            </a:r>
          </a:p>
          <a:p>
            <a:r>
              <a:rPr lang="en-US" sz="1200" kern="1200" dirty="0" smtClean="0">
                <a:solidFill>
                  <a:schemeClr val="tx1"/>
                </a:solidFill>
                <a:latin typeface="+mn-lt"/>
                <a:ea typeface="+mn-ea"/>
                <a:cs typeface="+mn-cs"/>
              </a:rPr>
              <a:t>CREATE INDEX Sales_DetailID_Index2 ON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SalesOrderDetailID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Create a unique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a:t>
            </a:r>
          </a:p>
          <a:p>
            <a:r>
              <a:rPr lang="en-US" sz="1200" kern="1200" dirty="0" smtClean="0">
                <a:solidFill>
                  <a:schemeClr val="tx1"/>
                </a:solidFill>
                <a:latin typeface="+mn-lt"/>
                <a:ea typeface="+mn-ea"/>
                <a:cs typeface="+mn-cs"/>
              </a:rPr>
              <a:t>CREATE UNIQUE INDEX Sales_DetailID_Index3 ON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SalesOrderDetailID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 </a:t>
            </a:r>
          </a:p>
          <a:p>
            <a:r>
              <a:rPr lang="en-US" sz="1200" kern="1200" dirty="0" smtClean="0">
                <a:solidFill>
                  <a:schemeClr val="tx1"/>
                </a:solidFill>
                <a:latin typeface="+mn-lt"/>
                <a:ea typeface="+mn-ea"/>
                <a:cs typeface="+mn-cs"/>
              </a:rPr>
              <a:t>-- Create a unique index and explicitly include the clustered index key</a:t>
            </a:r>
          </a:p>
          <a:p>
            <a:r>
              <a:rPr lang="en-US" sz="1200" kern="1200" dirty="0" smtClean="0">
                <a:solidFill>
                  <a:schemeClr val="tx1"/>
                </a:solidFill>
                <a:latin typeface="+mn-lt"/>
                <a:ea typeface="+mn-ea"/>
                <a:cs typeface="+mn-cs"/>
              </a:rPr>
              <a:t>CREATE UNIQUE INDEX Sales_DetailID_Index4 ON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SalesOrderDetailID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--view the indexes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object_name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objectName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,name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index_id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,type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type_desc</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is_unique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object_name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a table to hold the output of </a:t>
            </a:r>
            <a:r>
              <a:rPr lang="en-US" sz="1200" kern="1200" dirty="0" err="1" smtClean="0">
                <a:solidFill>
                  <a:schemeClr val="tx1"/>
                </a:solidFill>
                <a:latin typeface="+mn-lt"/>
                <a:ea typeface="+mn-ea"/>
                <a:cs typeface="+mn-cs"/>
              </a:rPr>
              <a:t>dm_db_database_page_allocations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EXISTS (SELECT name FROM </a:t>
            </a:r>
            <a:r>
              <a:rPr lang="en-US" sz="1200" kern="1200" dirty="0" err="1" smtClean="0">
                <a:solidFill>
                  <a:schemeClr val="tx1"/>
                </a:solidFill>
                <a:latin typeface="+mn-lt"/>
                <a:ea typeface="+mn-ea"/>
                <a:cs typeface="+mn-cs"/>
              </a:rPr>
              <a:t>sys.tables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name = '</a:t>
            </a:r>
            <a:r>
              <a:rPr lang="en-US" sz="1200" kern="1200" dirty="0" err="1" smtClean="0">
                <a:solidFill>
                  <a:schemeClr val="tx1"/>
                </a:solidFill>
                <a:latin typeface="+mn-lt"/>
                <a:ea typeface="+mn-ea"/>
                <a:cs typeface="+mn-cs"/>
              </a:rPr>
              <a:t>IndexPages</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schema_id</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dbo.IndexPages</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IndexPages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database_idint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object_idint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index_idint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partition_idint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rowset_idbigint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allocation_unit_idbigint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allocation_unit_typeint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allocation_unit_type_descnvarchar</a:t>
            </a:r>
            <a:r>
              <a:rPr lang="en-US" sz="1200" kern="1200" dirty="0" smtClean="0">
                <a:solidFill>
                  <a:schemeClr val="tx1"/>
                </a:solidFill>
                <a:latin typeface="+mn-lt"/>
                <a:ea typeface="+mn-ea"/>
                <a:cs typeface="+mn-cs"/>
              </a:rPr>
              <a:t>(60)</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data_clone_idint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clone_stateint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clone_state_descnvarchar</a:t>
            </a:r>
            <a:r>
              <a:rPr lang="en-US" sz="1200" kern="1200" dirty="0" smtClean="0">
                <a:solidFill>
                  <a:schemeClr val="tx1"/>
                </a:solidFill>
                <a:latin typeface="+mn-lt"/>
                <a:ea typeface="+mn-ea"/>
                <a:cs typeface="+mn-cs"/>
              </a:rPr>
              <a:t>(9)</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extent_file_idsmallint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extent_page_idint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allocated_page_iam_file_idsmallint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allocated_page_iam_page_idint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allocated_page_file_idsmallint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allocated_page_page_idint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is_allocatedtinyint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is_iam_pagetinyint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is_mixed_page_allocationtinyint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page_free_space_percentint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page_typeint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page_type_descnvarchar</a:t>
            </a:r>
            <a:r>
              <a:rPr lang="en-US" sz="1200" kern="1200" dirty="0" smtClean="0">
                <a:solidFill>
                  <a:schemeClr val="tx1"/>
                </a:solidFill>
                <a:latin typeface="+mn-lt"/>
                <a:ea typeface="+mn-ea"/>
                <a:cs typeface="+mn-cs"/>
              </a:rPr>
              <a:t>(256)</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page_leveltinyint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next_page_file_idsmallint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next_page_page_idint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previous_page_file_idsmallint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previous_page_page_idint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is_page_compressedtinyint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has_ghost_recordstinyint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sys.dm_db_database_page_allocations</a:t>
            </a:r>
            <a:r>
              <a:rPr lang="en-US" sz="1200" kern="1200" dirty="0" smtClean="0">
                <a:solidFill>
                  <a:schemeClr val="tx1"/>
                </a:solidFill>
                <a:latin typeface="+mn-lt"/>
                <a:ea typeface="+mn-ea"/>
                <a:cs typeface="+mn-cs"/>
              </a:rPr>
              <a:t> is a function that takes the following five parameters:</a:t>
            </a:r>
          </a:p>
          <a:p>
            <a:r>
              <a:rPr lang="en-US" sz="1200" kern="1200" dirty="0" smtClean="0">
                <a:solidFill>
                  <a:schemeClr val="tx1"/>
                </a:solidFill>
                <a:latin typeface="+mn-lt"/>
                <a:ea typeface="+mn-ea"/>
                <a:cs typeface="+mn-cs"/>
              </a:rPr>
              <a:t>?database ID;</a:t>
            </a:r>
          </a:p>
          <a:p>
            <a:r>
              <a:rPr lang="en-US" sz="1200" kern="1200" dirty="0" smtClean="0">
                <a:solidFill>
                  <a:schemeClr val="tx1"/>
                </a:solidFill>
                <a:latin typeface="+mn-lt"/>
                <a:ea typeface="+mn-ea"/>
                <a:cs typeface="+mn-cs"/>
              </a:rPr>
              <a:t>?object ID;</a:t>
            </a:r>
          </a:p>
          <a:p>
            <a:r>
              <a:rPr lang="en-US" sz="1200" kern="1200" dirty="0" smtClean="0">
                <a:solidFill>
                  <a:schemeClr val="tx1"/>
                </a:solidFill>
                <a:latin typeface="+mn-lt"/>
                <a:ea typeface="+mn-ea"/>
                <a:cs typeface="+mn-cs"/>
              </a:rPr>
              <a:t>?index ID;</a:t>
            </a:r>
          </a:p>
          <a:p>
            <a:r>
              <a:rPr lang="en-US" sz="1200" kern="1200" dirty="0" smtClean="0">
                <a:solidFill>
                  <a:schemeClr val="tx1"/>
                </a:solidFill>
                <a:latin typeface="+mn-lt"/>
                <a:ea typeface="+mn-ea"/>
                <a:cs typeface="+mn-cs"/>
              </a:rPr>
              <a:t>?partition number; and </a:t>
            </a:r>
          </a:p>
          <a:p>
            <a:r>
              <a:rPr lang="en-US" sz="1200" kern="1200" dirty="0" smtClean="0">
                <a:solidFill>
                  <a:schemeClr val="tx1"/>
                </a:solidFill>
                <a:latin typeface="+mn-lt"/>
                <a:ea typeface="+mn-ea"/>
                <a:cs typeface="+mn-cs"/>
              </a:rPr>
              <a:t>?mode value of either DETAILED or LIMITED.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--populate the table</a:t>
            </a:r>
          </a:p>
          <a:p>
            <a:r>
              <a:rPr lang="en-US" sz="1200" kern="1200" dirty="0" smtClean="0">
                <a:solidFill>
                  <a:schemeClr val="tx1"/>
                </a:solidFill>
                <a:latin typeface="+mn-lt"/>
                <a:ea typeface="+mn-ea"/>
                <a:cs typeface="+mn-cs"/>
              </a:rPr>
              <a:t>TRUNCATE TABLE </a:t>
            </a:r>
            <a:r>
              <a:rPr lang="en-US" sz="1200" kern="1200" dirty="0" err="1" smtClean="0">
                <a:solidFill>
                  <a:schemeClr val="tx1"/>
                </a:solidFill>
                <a:latin typeface="+mn-lt"/>
                <a:ea typeface="+mn-ea"/>
                <a:cs typeface="+mn-cs"/>
              </a:rPr>
              <a:t>dbo.IndexPages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dbo.IndexPages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sys.dm_db_database_page_allocations</a:t>
            </a:r>
            <a:r>
              <a:rPr lang="en-US" sz="1200" kern="1200" dirty="0" smtClean="0">
                <a:solidFill>
                  <a:schemeClr val="tx1"/>
                </a:solidFill>
                <a:latin typeface="+mn-lt"/>
                <a:ea typeface="+mn-ea"/>
                <a:cs typeface="+mn-cs"/>
              </a:rPr>
              <a:t>(7,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SalesIndexDemo</a:t>
            </a:r>
            <a:r>
              <a:rPr lang="en-US" sz="1200" kern="1200" dirty="0" smtClean="0">
                <a:solidFill>
                  <a:schemeClr val="tx1"/>
                </a:solidFill>
                <a:latin typeface="+mn-lt"/>
                <a:ea typeface="+mn-ea"/>
                <a:cs typeface="+mn-cs"/>
              </a:rPr>
              <a:t>'), null, null, 'DETAILED')</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--Find the first leaf page from each index, by looking for pages with no previous page, and with an </a:t>
            </a:r>
            <a:r>
              <a:rPr lang="en-US" sz="1200" kern="1200" dirty="0" err="1" smtClean="0">
                <a:solidFill>
                  <a:schemeClr val="tx1"/>
                </a:solidFill>
                <a:latin typeface="+mn-lt"/>
                <a:ea typeface="+mn-ea"/>
                <a:cs typeface="+mn-cs"/>
              </a:rPr>
              <a:t>IndexLevel</a:t>
            </a:r>
            <a:r>
              <a:rPr lang="en-US" sz="1200" kern="1200" dirty="0" smtClean="0">
                <a:solidFill>
                  <a:schemeClr val="tx1"/>
                </a:solidFill>
                <a:latin typeface="+mn-lt"/>
                <a:ea typeface="+mn-ea"/>
                <a:cs typeface="+mn-cs"/>
              </a:rPr>
              <a:t> value of 0. </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allocated_page_file_id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allocated_page_page_id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dbo.IndexPages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Page_Type</a:t>
            </a:r>
            <a:r>
              <a:rPr lang="en-US" sz="1200" kern="1200" dirty="0" smtClean="0">
                <a:solidFill>
                  <a:schemeClr val="tx1"/>
                </a:solidFill>
                <a:latin typeface="+mn-lt"/>
                <a:ea typeface="+mn-ea"/>
                <a:cs typeface="+mn-cs"/>
              </a:rPr>
              <a:t> = 2 AND </a:t>
            </a:r>
            <a:r>
              <a:rPr lang="en-US" sz="1200" kern="1200" dirty="0" err="1" smtClean="0">
                <a:solidFill>
                  <a:schemeClr val="tx1"/>
                </a:solidFill>
                <a:latin typeface="+mn-lt"/>
                <a:ea typeface="+mn-ea"/>
                <a:cs typeface="+mn-cs"/>
              </a:rPr>
              <a:t>Page_Level</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Previous_Page_Page_ID</a:t>
            </a:r>
            <a:r>
              <a:rPr lang="en-US" sz="1200" kern="1200" dirty="0" smtClean="0">
                <a:solidFill>
                  <a:schemeClr val="tx1"/>
                </a:solidFill>
                <a:latin typeface="+mn-lt"/>
                <a:ea typeface="+mn-ea"/>
                <a:cs typeface="+mn-cs"/>
              </a:rPr>
              <a:t> is null</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--replace the </a:t>
            </a:r>
            <a:r>
              <a:rPr lang="en-US" sz="1200" kern="1200" dirty="0" err="1" smtClean="0">
                <a:solidFill>
                  <a:schemeClr val="tx1"/>
                </a:solidFill>
                <a:latin typeface="+mn-lt"/>
                <a:ea typeface="+mn-ea"/>
                <a:cs typeface="+mn-cs"/>
              </a:rPr>
              <a:t>pageid's</a:t>
            </a:r>
            <a:r>
              <a:rPr lang="en-US" sz="1200" kern="1200" dirty="0" smtClean="0">
                <a:solidFill>
                  <a:schemeClr val="tx1"/>
                </a:solidFill>
                <a:latin typeface="+mn-lt"/>
                <a:ea typeface="+mn-ea"/>
                <a:cs typeface="+mn-cs"/>
              </a:rPr>
              <a:t> below with the ones obtained in the previous query to see the first leaf level page.</a:t>
            </a:r>
          </a:p>
          <a:p>
            <a:r>
              <a:rPr lang="en-US" sz="1200" kern="1200" dirty="0" smtClean="0">
                <a:solidFill>
                  <a:schemeClr val="tx1"/>
                </a:solidFill>
                <a:latin typeface="+mn-lt"/>
                <a:ea typeface="+mn-ea"/>
                <a:cs typeface="+mn-cs"/>
              </a:rPr>
              <a:t>DBCC TRACEON (3604);</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256954,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157176,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=3</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214296,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Note that the clustered index key included in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indexes includes a column called a </a:t>
            </a:r>
            <a:r>
              <a:rPr lang="en-US" sz="1200" kern="1200" dirty="0" err="1" smtClean="0">
                <a:solidFill>
                  <a:schemeClr val="tx1"/>
                </a:solidFill>
                <a:latin typeface="+mn-lt"/>
                <a:ea typeface="+mn-ea"/>
                <a:cs typeface="+mn-cs"/>
              </a:rPr>
              <a:t>uniquifier</a:t>
            </a:r>
            <a:r>
              <a:rPr lang="en-US" sz="1200" kern="1200" dirty="0" smtClean="0">
                <a:solidFill>
                  <a:schemeClr val="tx1"/>
                </a:solidFill>
                <a:latin typeface="+mn-lt"/>
                <a:ea typeface="+mn-ea"/>
                <a:cs typeface="+mn-cs"/>
              </a:rPr>
              <a:t>. This column is added by SQL Server</a:t>
            </a:r>
          </a:p>
          <a:p>
            <a:r>
              <a:rPr lang="en-US" sz="1200" kern="1200" dirty="0" smtClean="0">
                <a:solidFill>
                  <a:schemeClr val="tx1"/>
                </a:solidFill>
                <a:latin typeface="+mn-lt"/>
                <a:ea typeface="+mn-ea"/>
                <a:cs typeface="+mn-cs"/>
              </a:rPr>
              <a:t>to all non unique clustered indexes to make them unique. This article has a nice explanation</a:t>
            </a:r>
          </a:p>
          <a:p>
            <a:r>
              <a:rPr lang="en-US" sz="1200" kern="1200" dirty="0" smtClean="0">
                <a:solidFill>
                  <a:schemeClr val="tx1"/>
                </a:solidFill>
                <a:latin typeface="+mn-lt"/>
                <a:ea typeface="+mn-ea"/>
                <a:cs typeface="+mn-cs"/>
              </a:rPr>
              <a:t>http://www.mssqltips.com/sqlservertip/2082/understanding-and-examining-the-uniquifier-in-sql-server/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Also note that the key is included on all three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indexes at the leaf level.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the level above the leaf the </a:t>
            </a:r>
            <a:r>
              <a:rPr lang="en-US" sz="1200" kern="1200" dirty="0" err="1" smtClean="0">
                <a:solidFill>
                  <a:schemeClr val="tx1"/>
                </a:solidFill>
                <a:latin typeface="+mn-lt"/>
                <a:ea typeface="+mn-ea"/>
                <a:cs typeface="+mn-cs"/>
              </a:rPr>
              <a:t>IndexLevel</a:t>
            </a:r>
            <a:r>
              <a:rPr lang="en-US" sz="1200" kern="1200" dirty="0" smtClean="0">
                <a:solidFill>
                  <a:schemeClr val="tx1"/>
                </a:solidFill>
                <a:latin typeface="+mn-lt"/>
                <a:ea typeface="+mn-ea"/>
                <a:cs typeface="+mn-cs"/>
              </a:rPr>
              <a:t> is 1. </a:t>
            </a:r>
          </a:p>
          <a:p>
            <a:r>
              <a:rPr lang="en-US" sz="1200" kern="1200" dirty="0" smtClean="0">
                <a:solidFill>
                  <a:schemeClr val="tx1"/>
                </a:solidFill>
                <a:latin typeface="+mn-lt"/>
                <a:ea typeface="+mn-ea"/>
                <a:cs typeface="+mn-cs"/>
              </a:rPr>
              <a:t>The upper level pages of the clustered index are filtered out.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allocated_page_file_id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allocated_page_page_id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dbo.IndexPages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Page_Type</a:t>
            </a:r>
            <a:r>
              <a:rPr lang="en-US" sz="1200" kern="1200" dirty="0" smtClean="0">
                <a:solidFill>
                  <a:schemeClr val="tx1"/>
                </a:solidFill>
                <a:latin typeface="+mn-lt"/>
                <a:ea typeface="+mn-ea"/>
                <a:cs typeface="+mn-cs"/>
              </a:rPr>
              <a:t> = 2 AND </a:t>
            </a:r>
            <a:r>
              <a:rPr lang="en-US" sz="1200" kern="1200" dirty="0" err="1" smtClean="0">
                <a:solidFill>
                  <a:schemeClr val="tx1"/>
                </a:solidFill>
                <a:latin typeface="+mn-lt"/>
                <a:ea typeface="+mn-ea"/>
                <a:cs typeface="+mn-cs"/>
              </a:rPr>
              <a:t>Page_Level</a:t>
            </a:r>
            <a:r>
              <a:rPr lang="en-US" sz="1200" kern="1200" dirty="0" smtClean="0">
                <a:solidFill>
                  <a:schemeClr val="tx1"/>
                </a:solidFill>
                <a:latin typeface="+mn-lt"/>
                <a:ea typeface="+mn-ea"/>
                <a:cs typeface="+mn-cs"/>
              </a:rPr>
              <a:t> &gt; 0 and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&gt; 1</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Previous_Page_Page_ID</a:t>
            </a:r>
            <a:r>
              <a:rPr lang="en-US" sz="1200" kern="1200" dirty="0" smtClean="0">
                <a:solidFill>
                  <a:schemeClr val="tx1"/>
                </a:solidFill>
                <a:latin typeface="+mn-lt"/>
                <a:ea typeface="+mn-ea"/>
                <a:cs typeface="+mn-cs"/>
              </a:rPr>
              <a:t> is null</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--replace the </a:t>
            </a:r>
            <a:r>
              <a:rPr lang="en-US" sz="1200" kern="1200" dirty="0" err="1" smtClean="0">
                <a:solidFill>
                  <a:schemeClr val="tx1"/>
                </a:solidFill>
                <a:latin typeface="+mn-lt"/>
                <a:ea typeface="+mn-ea"/>
                <a:cs typeface="+mn-cs"/>
              </a:rPr>
              <a:t>pageid's</a:t>
            </a:r>
            <a:r>
              <a:rPr lang="en-US" sz="1200" kern="1200" dirty="0" smtClean="0">
                <a:solidFill>
                  <a:schemeClr val="tx1"/>
                </a:solidFill>
                <a:latin typeface="+mn-lt"/>
                <a:ea typeface="+mn-ea"/>
                <a:cs typeface="+mn-cs"/>
              </a:rPr>
              <a:t> below with the ones obtained in the previous query to see the index pages above the leaf level.</a:t>
            </a:r>
          </a:p>
          <a:p>
            <a:r>
              <a:rPr lang="en-US" sz="1200" kern="1200" dirty="0" smtClean="0">
                <a:solidFill>
                  <a:schemeClr val="tx1"/>
                </a:solidFill>
                <a:latin typeface="+mn-lt"/>
                <a:ea typeface="+mn-ea"/>
                <a:cs typeface="+mn-cs"/>
              </a:rPr>
              <a:t>DBCC TRACEON (3604);</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156144,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157208,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=3</a:t>
            </a:r>
          </a:p>
          <a:p>
            <a:r>
              <a:rPr lang="en-US" sz="1200" kern="1200" dirty="0" smtClean="0">
                <a:solidFill>
                  <a:schemeClr val="tx1"/>
                </a:solidFill>
                <a:latin typeface="+mn-lt"/>
                <a:ea typeface="+mn-ea"/>
                <a:cs typeface="+mn-cs"/>
              </a:rPr>
              <a:t>DBCC PAGE(</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 1, 179312, 3); --result set for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Note that the upper levels of the </a:t>
            </a:r>
            <a:r>
              <a:rPr lang="en-US" sz="1200" kern="1200" dirty="0" err="1" smtClean="0">
                <a:solidFill>
                  <a:schemeClr val="tx1"/>
                </a:solidFill>
                <a:latin typeface="+mn-lt"/>
                <a:ea typeface="+mn-ea"/>
                <a:cs typeface="+mn-cs"/>
              </a:rPr>
              <a:t>nonunique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=2) include the clustered index key and the </a:t>
            </a:r>
            <a:r>
              <a:rPr lang="en-US" sz="1200" kern="1200" dirty="0" err="1" smtClean="0">
                <a:solidFill>
                  <a:schemeClr val="tx1"/>
                </a:solidFill>
                <a:latin typeface="+mn-lt"/>
                <a:ea typeface="+mn-ea"/>
                <a:cs typeface="+mn-cs"/>
              </a:rPr>
              <a:t>uniquifier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upper levels of the unique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=3) only include the unique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key.</a:t>
            </a:r>
          </a:p>
          <a:p>
            <a:r>
              <a:rPr lang="en-US" sz="1200" kern="1200" dirty="0" smtClean="0">
                <a:solidFill>
                  <a:schemeClr val="tx1"/>
                </a:solidFill>
                <a:latin typeface="+mn-lt"/>
                <a:ea typeface="+mn-ea"/>
                <a:cs typeface="+mn-cs"/>
              </a:rPr>
              <a:t>The upper levels of the unique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=4) include the entire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key which specifically included </a:t>
            </a:r>
          </a:p>
          <a:p>
            <a:r>
              <a:rPr lang="en-US" sz="1200" kern="1200" dirty="0" smtClean="0">
                <a:solidFill>
                  <a:schemeClr val="tx1"/>
                </a:solidFill>
                <a:latin typeface="+mn-lt"/>
                <a:ea typeface="+mn-ea"/>
                <a:cs typeface="+mn-cs"/>
              </a:rPr>
              <a:t>the clustered key but does not contain the </a:t>
            </a:r>
            <a:r>
              <a:rPr lang="en-US" sz="1200" kern="1200" dirty="0" err="1" smtClean="0">
                <a:solidFill>
                  <a:schemeClr val="tx1"/>
                </a:solidFill>
                <a:latin typeface="+mn-lt"/>
                <a:ea typeface="+mn-ea"/>
                <a:cs typeface="+mn-cs"/>
              </a:rPr>
              <a:t>uniquifier</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what we have learned is that a </a:t>
            </a:r>
            <a:r>
              <a:rPr lang="en-US" sz="1200" kern="1200" dirty="0" err="1" smtClean="0">
                <a:solidFill>
                  <a:schemeClr val="tx1"/>
                </a:solidFill>
                <a:latin typeface="+mn-lt"/>
                <a:ea typeface="+mn-ea"/>
                <a:cs typeface="+mn-cs"/>
              </a:rPr>
              <a:t>nonunique</a:t>
            </a:r>
            <a:r>
              <a:rPr lang="en-US" sz="1200" kern="1200" dirty="0" smtClean="0">
                <a:solidFill>
                  <a:schemeClr val="tx1"/>
                </a:solidFill>
                <a:latin typeface="+mn-lt"/>
                <a:ea typeface="+mn-ea"/>
                <a:cs typeface="+mn-cs"/>
              </a:rPr>
              <a:t> clustered index has a </a:t>
            </a:r>
            <a:r>
              <a:rPr lang="en-US" sz="1200" kern="1200" dirty="0" err="1" smtClean="0">
                <a:solidFill>
                  <a:schemeClr val="tx1"/>
                </a:solidFill>
                <a:latin typeface="+mn-lt"/>
                <a:ea typeface="+mn-ea"/>
                <a:cs typeface="+mn-cs"/>
              </a:rPr>
              <a:t>uniquifier</a:t>
            </a:r>
            <a:r>
              <a:rPr lang="en-US" sz="1200" kern="1200" dirty="0" smtClean="0">
                <a:solidFill>
                  <a:schemeClr val="tx1"/>
                </a:solidFill>
                <a:latin typeface="+mn-lt"/>
                <a:ea typeface="+mn-ea"/>
                <a:cs typeface="+mn-cs"/>
              </a:rPr>
              <a:t> column, which is a 4 byte column, added by SQL server. </a:t>
            </a:r>
          </a:p>
          <a:p>
            <a:r>
              <a:rPr lang="en-US" sz="1200" kern="1200" dirty="0" err="1" smtClean="0">
                <a:solidFill>
                  <a:schemeClr val="tx1"/>
                </a:solidFill>
                <a:latin typeface="+mn-lt"/>
                <a:ea typeface="+mn-ea"/>
                <a:cs typeface="+mn-cs"/>
              </a:rPr>
              <a:t>Uniquifiers</a:t>
            </a:r>
            <a:r>
              <a:rPr lang="en-US" sz="1200" kern="1200" dirty="0" smtClean="0">
                <a:solidFill>
                  <a:schemeClr val="tx1"/>
                </a:solidFill>
                <a:latin typeface="+mn-lt"/>
                <a:ea typeface="+mn-ea"/>
                <a:cs typeface="+mn-cs"/>
              </a:rPr>
              <a:t> can be avoided by choosing a unique key for your clustered indexes and creating them as unique.  Also since the clustered </a:t>
            </a:r>
          </a:p>
          <a:p>
            <a:r>
              <a:rPr lang="en-US" sz="1200" kern="1200" dirty="0" smtClean="0">
                <a:solidFill>
                  <a:schemeClr val="tx1"/>
                </a:solidFill>
                <a:latin typeface="+mn-lt"/>
                <a:ea typeface="+mn-ea"/>
                <a:cs typeface="+mn-cs"/>
              </a:rPr>
              <a:t>index key in included in at least at the leaf level of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indexes, unique clustered indexes will add less data to each </a:t>
            </a:r>
          </a:p>
          <a:p>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In addition, the benefit of having a unique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can be seen in the clustered index key only being included </a:t>
            </a:r>
          </a:p>
          <a:p>
            <a:r>
              <a:rPr lang="en-US" sz="1200" kern="1200" dirty="0" smtClean="0">
                <a:solidFill>
                  <a:schemeClr val="tx1"/>
                </a:solidFill>
                <a:latin typeface="+mn-lt"/>
                <a:ea typeface="+mn-ea"/>
                <a:cs typeface="+mn-cs"/>
              </a:rPr>
              <a:t>at the leaf level instead of at all the levels of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As a final note, it can be seen that when creating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indexes if you include the clustered index key columns in the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key definition SQL will include this column at all levels of </a:t>
            </a:r>
          </a:p>
          <a:p>
            <a:r>
              <a:rPr lang="en-US" sz="1200" kern="1200" dirty="0" smtClean="0">
                <a:solidFill>
                  <a:schemeClr val="tx1"/>
                </a:solidFill>
                <a:latin typeface="+mn-lt"/>
                <a:ea typeface="+mn-ea"/>
                <a:cs typeface="+mn-cs"/>
              </a:rPr>
              <a:t>the index.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lvl="0" indent="0">
              <a:lnSpc>
                <a:spcPct val="110000"/>
              </a:lnSpc>
              <a:buClrTx/>
              <a:buFont typeface="+mj-lt"/>
              <a:buNone/>
            </a:pPr>
            <a:endParaRPr lang="en-US" sz="1100" dirty="0" smtClean="0">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11</a:t>
            </a:fld>
            <a:endParaRPr lang="en-US" dirty="0"/>
          </a:p>
        </p:txBody>
      </p:sp>
    </p:spTree>
    <p:extLst>
      <p:ext uri="{BB962C8B-B14F-4D97-AF65-F5344CB8AC3E}">
        <p14:creationId xmlns:p14="http://schemas.microsoft.com/office/powerpoint/2010/main" val="178464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sz="2000" dirty="0" smtClean="0"/>
              <a:t>For table </a:t>
            </a:r>
            <a:r>
              <a:rPr lang="en-US" sz="2000" dirty="0" err="1" smtClean="0"/>
              <a:t>MyTable</a:t>
            </a:r>
            <a:r>
              <a:rPr lang="en-US" sz="2000" dirty="0" smtClean="0"/>
              <a:t> with columns (col1, col2, col3) with a clustered index on col1 and a </a:t>
            </a:r>
            <a:r>
              <a:rPr lang="en-US" sz="2000" dirty="0" err="1" smtClean="0"/>
              <a:t>nonclustered</a:t>
            </a:r>
            <a:r>
              <a:rPr lang="en-US" sz="2000" dirty="0" smtClean="0"/>
              <a:t> index on col2, what process will SQL Server use to retrieve the values for the following query?</a:t>
            </a:r>
          </a:p>
          <a:p>
            <a:pPr lvl="1">
              <a:buNone/>
            </a:pPr>
            <a:r>
              <a:rPr lang="en-US" dirty="0" smtClean="0"/>
              <a:t>SELECT col2, col3 FROM </a:t>
            </a:r>
            <a:r>
              <a:rPr lang="en-US" dirty="0" err="1" smtClean="0"/>
              <a:t>MyTable</a:t>
            </a:r>
            <a:r>
              <a:rPr lang="en-US" dirty="0" smtClean="0"/>
              <a:t> WHERE col1 = 1;</a:t>
            </a:r>
          </a:p>
          <a:p>
            <a:r>
              <a:rPr lang="en-US" sz="2000" b="1" dirty="0" smtClean="0"/>
              <a:t>Answer: </a:t>
            </a:r>
            <a:r>
              <a:rPr lang="en-US" sz="2000" dirty="0" smtClean="0"/>
              <a:t>We will use a clustered</a:t>
            </a:r>
            <a:r>
              <a:rPr lang="en-US" sz="2000" baseline="0" dirty="0" smtClean="0"/>
              <a:t> index seek. We will navigate the clustered index B-Tree from root to leaf and retrieve the first value. If a range is selected that does not fit on one leaf page, we will follow the doubly linked list page by page on the leaf level until we reach the end of the range.</a:t>
            </a:r>
          </a:p>
          <a:p>
            <a:endParaRPr lang="en-US" sz="2000" baseline="0" dirty="0" smtClean="0"/>
          </a:p>
          <a:p>
            <a:r>
              <a:rPr lang="en-US" sz="2000" dirty="0" smtClean="0"/>
              <a:t>For a table </a:t>
            </a:r>
            <a:r>
              <a:rPr lang="en-US" sz="2000" dirty="0" err="1" smtClean="0"/>
              <a:t>MyTable</a:t>
            </a:r>
            <a:r>
              <a:rPr lang="en-US" sz="2000" dirty="0" smtClean="0"/>
              <a:t> with columns (col1, col2, col3) with no clustered index, and a unique </a:t>
            </a:r>
            <a:r>
              <a:rPr lang="en-US" sz="2000" dirty="0" err="1" smtClean="0"/>
              <a:t>nonclustered</a:t>
            </a:r>
            <a:r>
              <a:rPr lang="en-US" sz="2000" dirty="0" smtClean="0"/>
              <a:t> index on col1, what process will SQL Server use to retrieve the values for the following query?</a:t>
            </a:r>
          </a:p>
          <a:p>
            <a:pPr lvl="1">
              <a:buNone/>
            </a:pPr>
            <a:r>
              <a:rPr lang="en-US" dirty="0" smtClean="0"/>
              <a:t>SELECT col2 FROM </a:t>
            </a:r>
            <a:r>
              <a:rPr lang="en-US" dirty="0" err="1" smtClean="0"/>
              <a:t>MyTable</a:t>
            </a:r>
            <a:r>
              <a:rPr lang="en-US" dirty="0" smtClean="0"/>
              <a:t> WHERE col1 = 1;</a:t>
            </a:r>
          </a:p>
          <a:p>
            <a:r>
              <a:rPr lang="en-US" sz="2000" b="1" dirty="0" smtClean="0"/>
              <a:t>Answer: </a:t>
            </a:r>
            <a:r>
              <a:rPr lang="en-US" sz="2000" baseline="0" dirty="0" smtClean="0"/>
              <a:t>Note that the non-clustered index is unique. In this case it is most likely we will perform a non-clustered index seek with a single RID lookup since there is no clustered index.</a:t>
            </a:r>
          </a:p>
          <a:p>
            <a:endParaRPr lang="en-US" sz="2000" baseline="0" dirty="0" smtClean="0"/>
          </a:p>
          <a:p>
            <a:r>
              <a:rPr lang="en-US" sz="2000" dirty="0" smtClean="0"/>
              <a:t>For a table </a:t>
            </a:r>
            <a:r>
              <a:rPr lang="en-US" sz="2000" dirty="0" err="1" smtClean="0"/>
              <a:t>MyTable</a:t>
            </a:r>
            <a:r>
              <a:rPr lang="en-US" sz="2000" dirty="0" smtClean="0"/>
              <a:t> with columns (col1, col2, col3) with a clustered index on col1 and a </a:t>
            </a:r>
            <a:r>
              <a:rPr lang="en-US" sz="2000" dirty="0" err="1" smtClean="0"/>
              <a:t>nonclustered</a:t>
            </a:r>
            <a:r>
              <a:rPr lang="en-US" sz="2000" dirty="0" smtClean="0"/>
              <a:t> index on col2, what process with SQL use to retrieve the values for the following query?</a:t>
            </a:r>
          </a:p>
          <a:p>
            <a:pPr lvl="1">
              <a:buNone/>
            </a:pPr>
            <a:r>
              <a:rPr lang="en-US" dirty="0" smtClean="0"/>
              <a:t>SELECT col1 FROM </a:t>
            </a:r>
            <a:r>
              <a:rPr lang="en-US" dirty="0" err="1" smtClean="0"/>
              <a:t>MyTable</a:t>
            </a:r>
            <a:r>
              <a:rPr lang="en-US" dirty="0" smtClean="0"/>
              <a:t> where col2 = 1;</a:t>
            </a:r>
          </a:p>
          <a:p>
            <a:r>
              <a:rPr lang="en-US" sz="2000" b="1" dirty="0" smtClean="0"/>
              <a:t>Answer: </a:t>
            </a:r>
            <a:r>
              <a:rPr lang="en-US" sz="2000" baseline="0" dirty="0" smtClean="0"/>
              <a:t>Careful here! Note that there is a clustered index on col1, so col1 appears in the leaf pages of the non-clustered index on col2. since col2 is used in the where clause, we should do an index seek on col2, and WILL NOT do a key lookup – col1 is in the non-clustered index because it is the clustered index key! Make sure this point is understood.</a:t>
            </a:r>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What kind of query and indexing situation would you expect to cause a table scan?</a:t>
            </a:r>
          </a:p>
          <a:p>
            <a:r>
              <a:rPr lang="en-US" sz="2000" b="1" dirty="0" smtClean="0"/>
              <a:t>Answer: </a:t>
            </a:r>
            <a:r>
              <a:rPr lang="en-US" sz="2000" baseline="0" dirty="0" smtClean="0"/>
              <a:t>Build the students suggestion and see if they get it. They should understand the operations well enough to do this, or build any of the other operations covered at this point.</a:t>
            </a:r>
            <a:endParaRPr lang="en-US" sz="2000"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Each data structure and index type comes with its own unique set of algorithms for accessing data. This section explains how SQL server accesses data by using clustered indexes, heaps, non-clustered indexes with heaps, and non-clustered indexes with clustered indexes.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Objectives</a:t>
            </a:r>
          </a:p>
          <a:p>
            <a:r>
              <a:rPr lang="en-US" sz="1200" kern="1200" dirty="0" smtClean="0">
                <a:solidFill>
                  <a:schemeClr val="tx1"/>
                </a:solidFill>
                <a:effectLst/>
                <a:latin typeface="+mn-lt"/>
                <a:ea typeface="+mn-ea"/>
                <a:cs typeface="+mn-cs"/>
              </a:rPr>
              <a:t>After completing this section, you will be able to:</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accesses tables with a clustered index.</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accesses tables with a heap.</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accesses tables with both a non-clustered indexes and a heap.</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accesses tables with both a non-clustered index and a clustered index.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2788" cy="2439987"/>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illustration on the slide above shows data access by using a clustered index. A </a:t>
            </a:r>
            <a:r>
              <a:rPr lang="en-US" sz="1200" i="1" kern="1200" dirty="0" smtClean="0">
                <a:solidFill>
                  <a:schemeClr val="tx1"/>
                </a:solidFill>
                <a:effectLst/>
                <a:latin typeface="+mn-lt"/>
                <a:ea typeface="+mn-ea"/>
                <a:cs typeface="+mn-cs"/>
              </a:rPr>
              <a:t>clustered index seek</a:t>
            </a:r>
            <a:r>
              <a:rPr lang="en-US" sz="1200" kern="1200" dirty="0" smtClean="0">
                <a:solidFill>
                  <a:schemeClr val="tx1"/>
                </a:solidFill>
                <a:effectLst/>
                <a:latin typeface="+mn-lt"/>
                <a:ea typeface="+mn-ea"/>
                <a:cs typeface="+mn-cs"/>
              </a:rPr>
              <a:t> is the process of starting at the root node, reading the keys until the correct value is located, then following the pointers to the </a:t>
            </a:r>
            <a:r>
              <a:rPr lang="en-US" sz="1200" kern="1200" dirty="0" err="1" smtClean="0">
                <a:solidFill>
                  <a:schemeClr val="tx1"/>
                </a:solidFill>
                <a:effectLst/>
                <a:latin typeface="+mn-lt"/>
                <a:ea typeface="+mn-ea"/>
                <a:cs typeface="+mn-cs"/>
              </a:rPr>
              <a:t>child_fileid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child_pageid</a:t>
            </a:r>
            <a:r>
              <a:rPr lang="en-US" sz="1200" kern="1200" dirty="0" smtClean="0">
                <a:solidFill>
                  <a:schemeClr val="tx1"/>
                </a:solidFill>
                <a:effectLst/>
                <a:latin typeface="+mn-lt"/>
                <a:ea typeface="+mn-ea"/>
                <a:cs typeface="+mn-cs"/>
              </a:rPr>
              <a:t> to the child page until the leaf page that contains the first value requested is reached. If more rows are requested in the range than are contained on one leaf page, then the pointer to the next leaf page is followed until the entire range desired has been retrieved.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query requests multiple disjoint ranges (for example, </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Tab1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col1 </a:t>
            </a:r>
            <a:r>
              <a:rPr lang="en-US" sz="1000" dirty="0">
                <a:solidFill>
                  <a:srgbClr val="808080"/>
                </a:solidFill>
                <a:latin typeface="Courier New" pitchFamily="49" charset="0"/>
                <a:cs typeface="Courier New" pitchFamily="49" charset="0"/>
              </a:rPr>
              <a:t>BETWEEN</a:t>
            </a:r>
            <a:r>
              <a:rPr lang="en-US" sz="1000" dirty="0">
                <a:solidFill>
                  <a:prstClr val="black"/>
                </a:solidFill>
                <a:latin typeface="Courier New" pitchFamily="49" charset="0"/>
                <a:cs typeface="Courier New" pitchFamily="49" charset="0"/>
              </a:rPr>
              <a:t> 1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3 </a:t>
            </a:r>
            <a:r>
              <a:rPr lang="en-US" sz="1000" dirty="0">
                <a:solidFill>
                  <a:srgbClr val="808080"/>
                </a:solidFill>
                <a:latin typeface="Courier New" pitchFamily="49" charset="0"/>
                <a:cs typeface="Courier New" pitchFamily="49" charset="0"/>
              </a:rPr>
              <a:t>OR</a:t>
            </a:r>
            <a:r>
              <a:rPr lang="en-US" sz="1000" dirty="0">
                <a:solidFill>
                  <a:prstClr val="black"/>
                </a:solidFill>
                <a:latin typeface="Courier New" pitchFamily="49" charset="0"/>
                <a:cs typeface="Courier New" pitchFamily="49" charset="0"/>
              </a:rPr>
              <a:t> col1 </a:t>
            </a:r>
            <a:r>
              <a:rPr lang="en-US" sz="1000" dirty="0">
                <a:solidFill>
                  <a:srgbClr val="808080"/>
                </a:solidFill>
                <a:latin typeface="Courier New" pitchFamily="49" charset="0"/>
                <a:cs typeface="Courier New" pitchFamily="49" charset="0"/>
              </a:rPr>
              <a:t>BETWEEN</a:t>
            </a:r>
            <a:r>
              <a:rPr lang="en-US" sz="1000" dirty="0">
                <a:solidFill>
                  <a:prstClr val="black"/>
                </a:solidFill>
                <a:latin typeface="Courier New" pitchFamily="49" charset="0"/>
                <a:cs typeface="Courier New" pitchFamily="49" charset="0"/>
              </a:rPr>
              <a:t> 10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20</a:t>
            </a:r>
            <a:r>
              <a:rPr lang="en-US" sz="1200" kern="1200" dirty="0" smtClean="0">
                <a:solidFill>
                  <a:schemeClr val="tx1"/>
                </a:solidFill>
                <a:effectLst/>
                <a:latin typeface="+mn-lt"/>
                <a:ea typeface="+mn-ea"/>
                <a:cs typeface="+mn-cs"/>
              </a:rPr>
              <a:t>), the B-tree will be navigated from root to the leaf page that contains the beginning point of the first range. The doubly linked list will then be followed along the leaf level until the end of the range is reached. The B-tree will then be navigated from root to leaf for the beginning point of the next range, and again, the doubly linked list will be followed at the leaf level to the end of the second range. This process is repeated for each disjoint range in the query.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The process explained above will be discussed further in the </a:t>
            </a:r>
            <a:r>
              <a:rPr lang="en-US" sz="1200" b="1" i="1" kern="1200" dirty="0" smtClean="0">
                <a:solidFill>
                  <a:schemeClr val="tx1"/>
                </a:solidFill>
                <a:effectLst/>
                <a:latin typeface="+mn-lt"/>
                <a:ea typeface="+mn-ea"/>
                <a:cs typeface="+mn-cs"/>
              </a:rPr>
              <a:t>Query Optimization</a:t>
            </a:r>
            <a:r>
              <a:rPr lang="en-US" sz="1200" kern="1200" dirty="0" smtClean="0">
                <a:solidFill>
                  <a:schemeClr val="tx1"/>
                </a:solidFill>
                <a:effectLst/>
                <a:latin typeface="+mn-lt"/>
                <a:ea typeface="+mn-ea"/>
                <a:cs typeface="+mn-cs"/>
              </a:rPr>
              <a:t> module.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clustered index scan, the B-tree is navigated from the root to the first logical page of the leaf level. Each page of the leaf level is then read and the next leaf page is found by following the pointers in the doubly linked list at the leaf level until the last leaf page is reached.</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275094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r>
              <a:rPr lang="en-US" dirty="0"/>
              <a:t>Note that the </a:t>
            </a:r>
            <a:r>
              <a:rPr lang="en-US" b="1" dirty="0" err="1"/>
              <a:t>index_id</a:t>
            </a:r>
            <a:r>
              <a:rPr lang="en-US" dirty="0"/>
              <a:t> in the </a:t>
            </a:r>
            <a:r>
              <a:rPr lang="en-US" b="1" dirty="0" err="1"/>
              <a:t>sys.partitions</a:t>
            </a:r>
            <a:r>
              <a:rPr lang="en-US" dirty="0"/>
              <a:t> table is set to 1 for clustered indexes. The example shown on the slide above includes one intermediate level, though there can be many such levels, depending on the number of rows in the table and the width of the index key. The leaf level of the clustered index includes the data pages of the base table.   There is only one copy of the data, so when a clustered index is created on a table, the table becomes part of the index.</a:t>
            </a:r>
          </a:p>
          <a:p>
            <a:endParaRPr lang="en-US" dirty="0" smtClean="0"/>
          </a:p>
          <a:p>
            <a:r>
              <a:rPr lang="en-US" dirty="0" smtClean="0"/>
              <a:t>The </a:t>
            </a:r>
            <a:r>
              <a:rPr lang="en-US" dirty="0"/>
              <a:t>following query returns information about the clustered indexes in the current database:</a:t>
            </a:r>
          </a:p>
          <a:p>
            <a:endParaRPr lang="en-US" dirty="0" smtClean="0"/>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o</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table_name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i</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index_name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type_desc</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allocation_type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data_pages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partition_number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root_page</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system_internals_allocation_units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au</a:t>
            </a: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partitions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p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container_id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partition_id</a:t>
            </a:r>
            <a:endParaRPr lang="en-US" sz="1000" dirty="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objects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o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endParaRPr lang="en-US" sz="1000" dirty="0">
              <a:solidFill>
                <a:srgbClr val="FF00FF"/>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endParaRPr lang="en-US" sz="1000" dirty="0">
              <a:solidFill>
                <a:srgbClr val="FF00FF"/>
              </a:solidFill>
              <a:latin typeface="Courier New" pitchFamily="49" charset="0"/>
              <a:cs typeface="Courier New" pitchFamily="49" charset="0"/>
            </a:endParaRPr>
          </a:p>
          <a:p>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1</a:t>
            </a:r>
          </a:p>
          <a:p>
            <a:r>
              <a:rPr lang="en-US" sz="1000" dirty="0">
                <a:solidFill>
                  <a:srgbClr val="0000FF"/>
                </a:solidFill>
                <a:latin typeface="Courier New" pitchFamily="49" charset="0"/>
                <a:cs typeface="Courier New" pitchFamily="49" charset="0"/>
              </a:rPr>
              <a:t>ORDER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BY</a:t>
            </a:r>
            <a:r>
              <a:rPr lang="en-US" sz="1000" dirty="0">
                <a:solidFill>
                  <a:prstClr val="black"/>
                </a:solidFill>
                <a:latin typeface="Courier New" pitchFamily="49" charset="0"/>
                <a:cs typeface="Courier New" pitchFamily="49" charset="0"/>
              </a:rPr>
              <a:t> o</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endParaRPr lang="en-US" sz="1000" dirty="0">
              <a:latin typeface="Courier New" pitchFamily="49" charset="0"/>
              <a:cs typeface="Courier New" pitchFamily="49" charset="0"/>
            </a:endParaRPr>
          </a:p>
          <a:p>
            <a:endParaRPr lang="en-US" b="1" dirty="0" smtClean="0"/>
          </a:p>
          <a:p>
            <a:r>
              <a:rPr lang="en-US" b="1" dirty="0" smtClean="0"/>
              <a:t>Note</a:t>
            </a:r>
            <a:r>
              <a:rPr lang="en-US" dirty="0"/>
              <a:t>: The </a:t>
            </a:r>
            <a:r>
              <a:rPr lang="en-US" b="1" dirty="0" err="1"/>
              <a:t>au.root_page</a:t>
            </a:r>
            <a:r>
              <a:rPr lang="en-US" dirty="0"/>
              <a:t> value is the page ID of the root node of the index.</a:t>
            </a: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76299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2788" cy="2439987"/>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illustration on the slide above shows data access by using a heap. Note that the </a:t>
            </a:r>
            <a:r>
              <a:rPr lang="en-US" sz="1200" b="1" kern="1200" dirty="0" err="1" smtClean="0">
                <a:solidFill>
                  <a:schemeClr val="tx1"/>
                </a:solidFill>
                <a:effectLst/>
                <a:latin typeface="+mn-lt"/>
                <a:ea typeface="+mn-ea"/>
                <a:cs typeface="+mn-cs"/>
              </a:rPr>
              <a:t>index_id</a:t>
            </a:r>
            <a:r>
              <a:rPr lang="en-US" sz="1200" kern="1200" dirty="0" smtClean="0">
                <a:solidFill>
                  <a:schemeClr val="tx1"/>
                </a:solidFill>
                <a:effectLst/>
                <a:latin typeface="+mn-lt"/>
                <a:ea typeface="+mn-ea"/>
                <a:cs typeface="+mn-cs"/>
              </a:rPr>
              <a:t> in the </a:t>
            </a:r>
            <a:r>
              <a:rPr lang="en-US" sz="1200" b="1" kern="1200" dirty="0" err="1" smtClean="0">
                <a:solidFill>
                  <a:schemeClr val="tx1"/>
                </a:solidFill>
                <a:effectLst/>
                <a:latin typeface="+mn-lt"/>
                <a:ea typeface="+mn-ea"/>
                <a:cs typeface="+mn-cs"/>
              </a:rPr>
              <a:t>sys.partitions</a:t>
            </a:r>
            <a:r>
              <a:rPr lang="en-US" sz="1200" kern="1200" dirty="0" smtClean="0">
                <a:solidFill>
                  <a:schemeClr val="tx1"/>
                </a:solidFill>
                <a:effectLst/>
                <a:latin typeface="+mn-lt"/>
                <a:ea typeface="+mn-ea"/>
                <a:cs typeface="+mn-cs"/>
              </a:rPr>
              <a:t> table is set to 0 for heaps. There is no intermediate level shown in the example above because there can be no intermediate level for a heap.  Heaps do not use a B-tree structure.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table scan is the only data access method that uses the heap directly. For a table scan, the first IAM page is read. The first IAM page contains a maximum of 8 single page allocations on its first row. After this, the IAM page indicates the ranges of extents that are allocated to the owning table. If the table is large enough to have more than 1 IAM, then each IAM also contains the pointer to the next IAM page for this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table scan is performed, the single page allocation pointers are followed to each of these pages. Then, the pointers to the beginning of each range of extents allocated to this table are followed. The PFS contains the information on each page within each extent and whether or not that page contains data. The IAM and PFS are used together to locate each page with data, and those pages are then scanned.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that without an index on a table, the entire table must be scanned in this manner even if the query will return only one row.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query returns information about the heaps in the current database:</a:t>
            </a:r>
          </a:p>
          <a:p>
            <a:endParaRPr lang="en-US" sz="1200" kern="1200" dirty="0" smtClean="0">
              <a:solidFill>
                <a:schemeClr val="tx1"/>
              </a:solidFill>
              <a:effectLst/>
              <a:latin typeface="+mn-lt"/>
              <a:ea typeface="+mn-ea"/>
              <a:cs typeface="+mn-cs"/>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o</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table_name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i</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index_name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type_desc</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allocation_type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data_pages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partition_number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first_iam_page</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system_internals_allocation_units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au</a:t>
            </a: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partitions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p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au</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container_id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partition_id</a:t>
            </a:r>
            <a:endParaRPr lang="en-US" sz="1000" dirty="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objects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o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endParaRPr lang="en-US" sz="1000" dirty="0">
              <a:solidFill>
                <a:srgbClr val="FF00FF"/>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endParaRPr lang="en-US" sz="1000" dirty="0">
              <a:solidFill>
                <a:srgbClr val="FF00FF"/>
              </a:solidFill>
              <a:latin typeface="Courier New" pitchFamily="49" charset="0"/>
              <a:cs typeface="Courier New" pitchFamily="49" charset="0"/>
            </a:endParaRPr>
          </a:p>
          <a:p>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0</a:t>
            </a:r>
          </a:p>
          <a:p>
            <a:r>
              <a:rPr lang="en-US" sz="1000" dirty="0">
                <a:solidFill>
                  <a:srgbClr val="0000FF"/>
                </a:solidFill>
                <a:latin typeface="Courier New" pitchFamily="49" charset="0"/>
                <a:cs typeface="Courier New" pitchFamily="49" charset="0"/>
              </a:rPr>
              <a:t>ORDER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BY</a:t>
            </a:r>
            <a:r>
              <a:rPr lang="en-US" sz="1000" dirty="0">
                <a:solidFill>
                  <a:prstClr val="black"/>
                </a:solidFill>
                <a:latin typeface="Courier New" pitchFamily="49" charset="0"/>
                <a:cs typeface="Courier New" pitchFamily="49" charset="0"/>
              </a:rPr>
              <a:t> o</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endParaRPr lang="en-US" sz="1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275094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457200"/>
            <a:ext cx="3252787" cy="2438400"/>
          </a:xfrm>
        </p:spPr>
      </p:sp>
      <p:sp>
        <p:nvSpPr>
          <p:cNvPr id="3" name="Notes Placeholder 2"/>
          <p:cNvSpPr>
            <a:spLocks noGrp="1"/>
          </p:cNvSpPr>
          <p:nvPr>
            <p:ph type="body" idx="1"/>
          </p:nvPr>
        </p:nvSpPr>
        <p:spPr>
          <a:xfrm>
            <a:off x="701040" y="3048000"/>
            <a:ext cx="5608320" cy="5706110"/>
          </a:xfrm>
        </p:spPr>
        <p:txBody>
          <a:bodyPr>
            <a:normAutofit fontScale="92500" lnSpcReduction="20000"/>
          </a:bodyPr>
          <a:lstStyle/>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Type	</a:t>
            </a:r>
            <a:r>
              <a:rPr lang="en-US" sz="1200" kern="1200" dirty="0" err="1" smtClean="0">
                <a:solidFill>
                  <a:schemeClr val="tx1"/>
                </a:solidFill>
                <a:latin typeface="+mn-lt"/>
                <a:ea typeface="+mn-ea"/>
                <a:cs typeface="+mn-cs"/>
              </a:rPr>
              <a:t>type_desc</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0	HEAP</a:t>
            </a:r>
          </a:p>
          <a:p>
            <a:r>
              <a:rPr lang="en-US" sz="1200" kern="1200" dirty="0" smtClean="0">
                <a:solidFill>
                  <a:schemeClr val="tx1"/>
                </a:solidFill>
                <a:latin typeface="+mn-lt"/>
                <a:ea typeface="+mn-ea"/>
                <a:cs typeface="+mn-cs"/>
              </a:rPr>
              <a:t>1	CLUSTERED</a:t>
            </a:r>
          </a:p>
          <a:p>
            <a:r>
              <a:rPr lang="en-US" sz="1200" kern="1200" dirty="0" smtClean="0">
                <a:solidFill>
                  <a:schemeClr val="tx1"/>
                </a:solidFill>
                <a:latin typeface="+mn-lt"/>
                <a:ea typeface="+mn-ea"/>
                <a:cs typeface="+mn-cs"/>
              </a:rPr>
              <a:t>2	NONCLUSTERED</a:t>
            </a:r>
          </a:p>
          <a:p>
            <a:r>
              <a:rPr lang="en-US" sz="1200" kern="1200" dirty="0" smtClean="0">
                <a:solidFill>
                  <a:schemeClr val="tx1"/>
                </a:solidFill>
                <a:latin typeface="+mn-lt"/>
                <a:ea typeface="+mn-ea"/>
                <a:cs typeface="+mn-cs"/>
              </a:rPr>
              <a:t>3	XML</a:t>
            </a:r>
          </a:p>
          <a:p>
            <a:r>
              <a:rPr lang="en-US" sz="1200" kern="1200" dirty="0" smtClean="0">
                <a:solidFill>
                  <a:schemeClr val="tx1"/>
                </a:solidFill>
                <a:latin typeface="+mn-lt"/>
                <a:ea typeface="+mn-ea"/>
                <a:cs typeface="+mn-cs"/>
              </a:rPr>
              <a:t>6	NONCLUSTERED COLUMNSTORE</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--Issue the following query to find all the Clustered Indexes on your tables:</a:t>
            </a:r>
          </a:p>
          <a:p>
            <a:r>
              <a:rPr lang="en-US" sz="1200" kern="1200" dirty="0" smtClean="0">
                <a:solidFill>
                  <a:schemeClr val="tx1"/>
                </a:solidFill>
                <a:latin typeface="+mn-lt"/>
                <a:ea typeface="+mn-ea"/>
                <a:cs typeface="+mn-cs"/>
              </a:rPr>
              <a:t>SELECT   o.name AS </a:t>
            </a:r>
            <a:r>
              <a:rPr lang="en-US" sz="1200" kern="1200" dirty="0" err="1" smtClean="0">
                <a:solidFill>
                  <a:schemeClr val="tx1"/>
                </a:solidFill>
                <a:latin typeface="+mn-lt"/>
                <a:ea typeface="+mn-ea"/>
                <a:cs typeface="+mn-cs"/>
              </a:rPr>
              <a:t>table_name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au.type_desc</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allocation_type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au.data_pages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partition_number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au.root_page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sys.system_internals_allocation_units</a:t>
            </a:r>
            <a:r>
              <a:rPr lang="en-US" sz="1200" kern="1200" dirty="0" smtClean="0">
                <a:solidFill>
                  <a:schemeClr val="tx1"/>
                </a:solidFill>
                <a:latin typeface="+mn-lt"/>
                <a:ea typeface="+mn-ea"/>
                <a:cs typeface="+mn-cs"/>
              </a:rPr>
              <a:t> AS au</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sys.partitions</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au.container_id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p.partition_id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i.index_id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i.type</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ORDER BY o.name,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--Issue the following query to find all the Non-Clustered Indexes on your tables:</a:t>
            </a:r>
          </a:p>
          <a:p>
            <a:r>
              <a:rPr lang="en-US" sz="1200" kern="1200" dirty="0" smtClean="0">
                <a:solidFill>
                  <a:schemeClr val="tx1"/>
                </a:solidFill>
                <a:latin typeface="+mn-lt"/>
                <a:ea typeface="+mn-ea"/>
                <a:cs typeface="+mn-cs"/>
              </a:rPr>
              <a:t>SELECT   o.name AS </a:t>
            </a:r>
            <a:r>
              <a:rPr lang="en-US" sz="1200" kern="1200" dirty="0" err="1" smtClean="0">
                <a:solidFill>
                  <a:schemeClr val="tx1"/>
                </a:solidFill>
                <a:latin typeface="+mn-lt"/>
                <a:ea typeface="+mn-ea"/>
                <a:cs typeface="+mn-cs"/>
              </a:rPr>
              <a:t>table_name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au.type_desc</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allocation_type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au.data_pages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partition_number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au.root_page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sys.system_internals_allocation_units</a:t>
            </a:r>
            <a:r>
              <a:rPr lang="en-US" sz="1200" kern="1200" dirty="0" smtClean="0">
                <a:solidFill>
                  <a:schemeClr val="tx1"/>
                </a:solidFill>
                <a:latin typeface="+mn-lt"/>
                <a:ea typeface="+mn-ea"/>
                <a:cs typeface="+mn-cs"/>
              </a:rPr>
              <a:t> AS au</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sys.partitions</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au.container_id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p.partition_id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i.index_id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i.type</a:t>
            </a:r>
            <a:r>
              <a:rPr lang="en-US" sz="1200" kern="1200" dirty="0" smtClean="0">
                <a:solidFill>
                  <a:schemeClr val="tx1"/>
                </a:solidFill>
                <a:latin typeface="+mn-lt"/>
                <a:ea typeface="+mn-ea"/>
                <a:cs typeface="+mn-cs"/>
              </a:rPr>
              <a:t> = 2</a:t>
            </a:r>
          </a:p>
          <a:p>
            <a:r>
              <a:rPr lang="en-US" sz="1200" kern="1200" dirty="0" smtClean="0">
                <a:solidFill>
                  <a:schemeClr val="tx1"/>
                </a:solidFill>
                <a:latin typeface="+mn-lt"/>
                <a:ea typeface="+mn-ea"/>
                <a:cs typeface="+mn-cs"/>
              </a:rPr>
              <a:t>ORDER BY o.name,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--Issue the following query to find all the Heap Tables in your database:</a:t>
            </a:r>
          </a:p>
          <a:p>
            <a:r>
              <a:rPr lang="en-US" sz="1200" kern="1200" dirty="0" smtClean="0">
                <a:solidFill>
                  <a:schemeClr val="tx1"/>
                </a:solidFill>
                <a:latin typeface="+mn-lt"/>
                <a:ea typeface="+mn-ea"/>
                <a:cs typeface="+mn-cs"/>
              </a:rPr>
              <a:t>SELECT   o.name AS </a:t>
            </a:r>
            <a:r>
              <a:rPr lang="en-US" sz="1200" kern="1200" dirty="0" err="1" smtClean="0">
                <a:solidFill>
                  <a:schemeClr val="tx1"/>
                </a:solidFill>
                <a:latin typeface="+mn-lt"/>
                <a:ea typeface="+mn-ea"/>
                <a:cs typeface="+mn-cs"/>
              </a:rPr>
              <a:t>table_name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au.type_desc</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allocation_type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au.data_pages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partition_number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au.first_iam_page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sys.system_internals_allocation_units</a:t>
            </a:r>
            <a:r>
              <a:rPr lang="en-US" sz="1200" kern="1200" dirty="0" smtClean="0">
                <a:solidFill>
                  <a:schemeClr val="tx1"/>
                </a:solidFill>
                <a:latin typeface="+mn-lt"/>
                <a:ea typeface="+mn-ea"/>
                <a:cs typeface="+mn-cs"/>
              </a:rPr>
              <a:t> AS au</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sys.partitions</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au.container_id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p.partition_id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i.index_id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i.type</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ORDER BY o.name,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7</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2788" cy="2439987"/>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In a non-clustered index, the leaf level of the tree contains a row-identifier (RID) that points to the location of the data row corresponding to the index key.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table is a heap, as shown in the illustration on the slide above, the RID is a pointer to the row. The pointer is built from the file ID, page number, and slot ID of the row on the page. The entire pointer is the RID.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SQL Server uses a non-clustered index to search for a record, it traverses the B-tree until it gets to the indexed value for the record. Then, it uses the RID to go straight to the data in the data pages. The RID never needs to be updated, because when the data is stored in a heap, the location of the data never changes. If a row is updated and it no longer fits on the original page, SQL Server stores a page forwarded pointer to the row overflow page and slot where the column will be stored.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Non-clustered indexes are useful for fetching a limited number of rows with good selectivity from large SQL Server tables, based on a key value. The leaf level of the B-tree of index pages contains all the data from the columns that comprised that index. When a non-clustered index is used to retrieve information from a table, based on a key value, the index B-tree is traversed until a key match is found at the leaf level of the index. This index seek works the same as the clustered index seek described earlier.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requested columns for the query are not included in the index, a RID lookup is executed. This RID lookup may require a non-sequential I/O operation on the disk. It might even require the data to be read from another disk, if the table and its accompanying index B-tree(s) are large. If multiple RID lookups lead to the same 8-KB data page, then there is less of an I/O performance penalty, because it is only necessary to read the page into data cache once. These RID lookups are the reason that non-clustered indexes are better suited for SQL queries that return only one or few rows from the table. Queries that require many rows to be returned where the columns are not covered by the non-clustered index are better served with either a clustered index scan or a table scan.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RID Lookup</a:t>
            </a:r>
            <a:r>
              <a:rPr lang="en-US" sz="1200" kern="1200" dirty="0" smtClean="0">
                <a:solidFill>
                  <a:schemeClr val="tx1"/>
                </a:solidFill>
                <a:effectLst/>
                <a:latin typeface="+mn-lt"/>
                <a:ea typeface="+mn-ea"/>
                <a:cs typeface="+mn-cs"/>
              </a:rPr>
              <a:t> operator is always accompanied by a NESTED LOOP JOIN Operator in the execution plan. This pair of operators replaces the Bookmark lookup from earlier versions of SQL Server.</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2750946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dirty="0"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dirty="0"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normAutofit fontScale="90000"/>
          </a:bodyPr>
          <a:lstStyle/>
          <a:p>
            <a:r>
              <a:rPr lang="en-US" smtClean="0"/>
              <a:t>Lesson 8 </a:t>
            </a:r>
            <a:r>
              <a:rPr lang="en-US" dirty="0" smtClean="0"/>
              <a:t>– Data Access and Index Architecture</a:t>
            </a:r>
            <a:endParaRPr lang="en-US" dirty="0"/>
          </a:p>
        </p:txBody>
      </p:sp>
      <p:sp>
        <p:nvSpPr>
          <p:cNvPr id="16" name="Subtitle 15"/>
          <p:cNvSpPr>
            <a:spLocks noGrp="1"/>
          </p:cNvSpPr>
          <p:nvPr>
            <p:ph type="subTitle" idx="1"/>
          </p:nvPr>
        </p:nvSpPr>
        <p:spPr>
          <a:xfrm>
            <a:off x="640080" y="3291840"/>
            <a:ext cx="8046720" cy="2651760"/>
          </a:xfrm>
        </p:spPr>
        <p:txBody>
          <a:bodyPr>
            <a:noAutofit/>
          </a:bodyPr>
          <a:lstStyle/>
          <a:p>
            <a:pPr marL="342900" indent="-342900">
              <a:buBlip>
                <a:blip r:embed="rId3"/>
              </a:buBlip>
            </a:pPr>
            <a:r>
              <a:rPr lang="en-US" i="1" dirty="0"/>
              <a:t>Clustered Index – Data Access</a:t>
            </a:r>
          </a:p>
          <a:p>
            <a:pPr marL="342900" indent="-342900">
              <a:buBlip>
                <a:blip r:embed="rId3"/>
              </a:buBlip>
            </a:pPr>
            <a:r>
              <a:rPr lang="en-US" i="1" dirty="0"/>
              <a:t>Heap – Data Access</a:t>
            </a:r>
          </a:p>
          <a:p>
            <a:pPr marL="342900" indent="-342900">
              <a:buBlip>
                <a:blip r:embed="rId3"/>
              </a:buBlip>
            </a:pPr>
            <a:r>
              <a:rPr lang="en-US" i="1" dirty="0"/>
              <a:t>Non-Clustered Indexes with a Heap</a:t>
            </a:r>
          </a:p>
          <a:p>
            <a:pPr marL="342900" indent="-342900">
              <a:buBlip>
                <a:blip r:embed="rId3"/>
              </a:buBlip>
            </a:pPr>
            <a:r>
              <a:rPr lang="en-US" i="1" dirty="0"/>
              <a:t>Non-Clustered Index with a Clustered Index</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 with a Clustered Index</a:t>
            </a:r>
          </a:p>
        </p:txBody>
      </p:sp>
      <p:sp>
        <p:nvSpPr>
          <p:cNvPr id="3" name="Content Placeholder 2"/>
          <p:cNvSpPr>
            <a:spLocks noGrp="1"/>
          </p:cNvSpPr>
          <p:nvPr>
            <p:ph idx="1"/>
          </p:nvPr>
        </p:nvSpPr>
        <p:spPr/>
        <p:txBody>
          <a:bodyPr/>
          <a:lstStyle/>
          <a:p>
            <a:r>
              <a:rPr lang="en-US" dirty="0"/>
              <a:t>Entries in the </a:t>
            </a:r>
            <a:r>
              <a:rPr lang="en-US" dirty="0" smtClean="0"/>
              <a:t>non-clustered </a:t>
            </a:r>
            <a:r>
              <a:rPr lang="en-US" dirty="0"/>
              <a:t>leaf pages contain clustered index key values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grpSp>
        <p:nvGrpSpPr>
          <p:cNvPr id="6" name="Group 5"/>
          <p:cNvGrpSpPr/>
          <p:nvPr/>
        </p:nvGrpSpPr>
        <p:grpSpPr>
          <a:xfrm>
            <a:off x="504589" y="2127250"/>
            <a:ext cx="6429611" cy="4044950"/>
            <a:chOff x="1119408" y="1905000"/>
            <a:chExt cx="6429611" cy="4044950"/>
          </a:xfrm>
        </p:grpSpPr>
        <p:sp>
          <p:nvSpPr>
            <p:cNvPr id="7" name="Straight Connector 6"/>
            <p:cNvSpPr>
              <a:spLocks noChangeShapeType="1"/>
            </p:cNvSpPr>
            <p:nvPr/>
          </p:nvSpPr>
          <p:spPr bwMode="auto">
            <a:xfrm>
              <a:off x="2509800" y="5273452"/>
              <a:ext cx="3980533" cy="1404"/>
            </a:xfrm>
            <a:prstGeom prst="line">
              <a:avLst/>
            </a:prstGeom>
            <a:noFill/>
            <a:ln w="25400" cap="flat" cmpd="sng" algn="ctr">
              <a:solidFill>
                <a:srgbClr val="063DE8"/>
              </a:solidFill>
              <a:prstDash val="sysDot"/>
              <a:round/>
              <a:headEnd type="none" w="med" len="med"/>
              <a:tailEnd type="none" w="med" len="med"/>
            </a:ln>
            <a:effectLst>
              <a:outerShdw dist="17961" dir="2700000" algn="ctr" rotWithShape="0">
                <a:schemeClr val="folHlink"/>
              </a:outerShdw>
            </a:effectLst>
          </p:spPr>
          <p:txBody>
            <a:bodyPr/>
            <a:lstStyle/>
            <a:p>
              <a:pPr fontAlgn="auto">
                <a:spcBef>
                  <a:spcPts val="0"/>
                </a:spcBef>
                <a:spcAft>
                  <a:spcPts val="0"/>
                </a:spcAft>
                <a:defRPr/>
              </a:pPr>
              <a:endParaRPr lang="en-US" sz="1800" kern="0" dirty="0">
                <a:solidFill>
                  <a:sysClr val="windowText" lastClr="000000"/>
                </a:solidFill>
                <a:latin typeface="Arial"/>
                <a:cs typeface="+mn-cs"/>
              </a:endParaRPr>
            </a:p>
          </p:txBody>
        </p:sp>
        <p:sp>
          <p:nvSpPr>
            <p:cNvPr id="8" name="Straight Connector 7"/>
            <p:cNvSpPr>
              <a:spLocks noChangeShapeType="1"/>
            </p:cNvSpPr>
            <p:nvPr/>
          </p:nvSpPr>
          <p:spPr bwMode="auto">
            <a:xfrm>
              <a:off x="2516828" y="3179398"/>
              <a:ext cx="4046594" cy="8421"/>
            </a:xfrm>
            <a:prstGeom prst="line">
              <a:avLst/>
            </a:prstGeom>
            <a:noFill/>
            <a:ln w="25400" cap="flat" cmpd="sng" algn="ctr">
              <a:solidFill>
                <a:srgbClr val="063DE8"/>
              </a:solidFill>
              <a:prstDash val="sysDot"/>
              <a:round/>
              <a:headEnd type="none" w="med" len="med"/>
              <a:tailEnd type="none" w="med" len="med"/>
            </a:ln>
            <a:effectLst>
              <a:outerShdw dist="17961" dir="2700000" algn="ctr" rotWithShape="0">
                <a:schemeClr val="folHlink"/>
              </a:outerShdw>
            </a:effectLst>
          </p:spPr>
          <p:txBody>
            <a:bodyPr/>
            <a:lstStyle/>
            <a:p>
              <a:pPr fontAlgn="auto">
                <a:spcBef>
                  <a:spcPts val="0"/>
                </a:spcBef>
                <a:spcAft>
                  <a:spcPts val="0"/>
                </a:spcAft>
                <a:defRPr/>
              </a:pPr>
              <a:endParaRPr lang="en-US" sz="1800" kern="0" dirty="0">
                <a:solidFill>
                  <a:sysClr val="windowText" lastClr="000000"/>
                </a:solidFill>
                <a:latin typeface="Arial"/>
                <a:cs typeface="+mn-cs"/>
              </a:endParaRPr>
            </a:p>
          </p:txBody>
        </p:sp>
        <p:grpSp>
          <p:nvGrpSpPr>
            <p:cNvPr id="9" name="Group 8"/>
            <p:cNvGrpSpPr>
              <a:grpSpLocks/>
            </p:cNvGrpSpPr>
            <p:nvPr/>
          </p:nvGrpSpPr>
          <p:grpSpPr bwMode="auto">
            <a:xfrm>
              <a:off x="4265991" y="1912674"/>
              <a:ext cx="567946" cy="581147"/>
              <a:chOff x="2497" y="1014"/>
              <a:chExt cx="478" cy="564"/>
            </a:xfrm>
          </p:grpSpPr>
          <p:sp>
            <p:nvSpPr>
              <p:cNvPr id="101" name="Rectangle 100"/>
              <p:cNvSpPr>
                <a:spLocks noChangeArrowheads="1"/>
              </p:cNvSpPr>
              <p:nvPr/>
            </p:nvSpPr>
            <p:spPr bwMode="auto">
              <a:xfrm>
                <a:off x="2497" y="1014"/>
                <a:ext cx="478" cy="564"/>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102" name="Straight Connector 13409"/>
              <p:cNvSpPr>
                <a:spLocks noChangeShapeType="1"/>
              </p:cNvSpPr>
              <p:nvPr/>
            </p:nvSpPr>
            <p:spPr bwMode="auto">
              <a:xfrm>
                <a:off x="2500" y="1152"/>
                <a:ext cx="472" cy="0"/>
              </a:xfrm>
              <a:prstGeom prst="line">
                <a:avLst/>
              </a:prstGeom>
              <a:noFill/>
              <a:ln w="12700" algn="ctr">
                <a:solidFill>
                  <a:schemeClr val="tx1"/>
                </a:solidFill>
                <a:round/>
                <a:headEnd/>
                <a:tailEnd/>
              </a:ln>
            </p:spPr>
            <p:txBody>
              <a:bodyPr/>
              <a:lstStyle/>
              <a:p>
                <a:endParaRPr lang="en-US"/>
              </a:p>
            </p:txBody>
          </p:sp>
          <p:sp>
            <p:nvSpPr>
              <p:cNvPr id="103" name="Straight Connector 13410"/>
              <p:cNvSpPr>
                <a:spLocks noChangeShapeType="1"/>
              </p:cNvSpPr>
              <p:nvPr/>
            </p:nvSpPr>
            <p:spPr bwMode="auto">
              <a:xfrm>
                <a:off x="2500" y="1296"/>
                <a:ext cx="472" cy="0"/>
              </a:xfrm>
              <a:prstGeom prst="line">
                <a:avLst/>
              </a:prstGeom>
              <a:noFill/>
              <a:ln w="12700" algn="ctr">
                <a:solidFill>
                  <a:schemeClr val="tx1"/>
                </a:solidFill>
                <a:round/>
                <a:headEnd/>
                <a:tailEnd/>
              </a:ln>
            </p:spPr>
            <p:txBody>
              <a:bodyPr/>
              <a:lstStyle/>
              <a:p>
                <a:endParaRPr lang="en-US"/>
              </a:p>
            </p:txBody>
          </p:sp>
        </p:grpSp>
        <p:grpSp>
          <p:nvGrpSpPr>
            <p:cNvPr id="10" name="Group 10"/>
            <p:cNvGrpSpPr>
              <a:grpSpLocks/>
            </p:cNvGrpSpPr>
            <p:nvPr/>
          </p:nvGrpSpPr>
          <p:grpSpPr bwMode="auto">
            <a:xfrm>
              <a:off x="3248368" y="2441892"/>
              <a:ext cx="567946" cy="587330"/>
              <a:chOff x="1681" y="1778"/>
              <a:chExt cx="478" cy="570"/>
            </a:xfrm>
          </p:grpSpPr>
          <p:sp>
            <p:nvSpPr>
              <p:cNvPr id="98" name="Rectangle 97"/>
              <p:cNvSpPr>
                <a:spLocks noChangeArrowheads="1"/>
              </p:cNvSpPr>
              <p:nvPr/>
            </p:nvSpPr>
            <p:spPr bwMode="auto">
              <a:xfrm>
                <a:off x="1681" y="1778"/>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99" name="Straight Connector 13406"/>
              <p:cNvSpPr>
                <a:spLocks noChangeShapeType="1"/>
              </p:cNvSpPr>
              <p:nvPr/>
            </p:nvSpPr>
            <p:spPr bwMode="auto">
              <a:xfrm>
                <a:off x="1684" y="1920"/>
                <a:ext cx="472" cy="0"/>
              </a:xfrm>
              <a:prstGeom prst="line">
                <a:avLst/>
              </a:prstGeom>
              <a:noFill/>
              <a:ln w="12700" algn="ctr">
                <a:solidFill>
                  <a:schemeClr val="tx1"/>
                </a:solidFill>
                <a:round/>
                <a:headEnd/>
                <a:tailEnd/>
              </a:ln>
            </p:spPr>
            <p:txBody>
              <a:bodyPr/>
              <a:lstStyle/>
              <a:p>
                <a:endParaRPr lang="en-US"/>
              </a:p>
            </p:txBody>
          </p:sp>
          <p:sp>
            <p:nvSpPr>
              <p:cNvPr id="100" name="Straight Connector 13407"/>
              <p:cNvSpPr>
                <a:spLocks noChangeShapeType="1"/>
              </p:cNvSpPr>
              <p:nvPr/>
            </p:nvSpPr>
            <p:spPr bwMode="auto">
              <a:xfrm>
                <a:off x="1684" y="2064"/>
                <a:ext cx="472" cy="0"/>
              </a:xfrm>
              <a:prstGeom prst="line">
                <a:avLst/>
              </a:prstGeom>
              <a:noFill/>
              <a:ln w="12700" algn="ctr">
                <a:solidFill>
                  <a:schemeClr val="tx1"/>
                </a:solidFill>
                <a:round/>
                <a:headEnd/>
                <a:tailEnd/>
              </a:ln>
            </p:spPr>
            <p:txBody>
              <a:bodyPr/>
              <a:lstStyle/>
              <a:p>
                <a:endParaRPr lang="en-US"/>
              </a:p>
            </p:txBody>
          </p:sp>
        </p:grpSp>
        <p:grpSp>
          <p:nvGrpSpPr>
            <p:cNvPr id="11" name="Group 14"/>
            <p:cNvGrpSpPr>
              <a:grpSpLocks/>
            </p:cNvGrpSpPr>
            <p:nvPr/>
          </p:nvGrpSpPr>
          <p:grpSpPr bwMode="auto">
            <a:xfrm>
              <a:off x="5272368" y="2441892"/>
              <a:ext cx="567946" cy="587330"/>
              <a:chOff x="3265" y="1778"/>
              <a:chExt cx="478" cy="570"/>
            </a:xfrm>
          </p:grpSpPr>
          <p:sp>
            <p:nvSpPr>
              <p:cNvPr id="95" name="Rectangle 94"/>
              <p:cNvSpPr>
                <a:spLocks noChangeArrowheads="1"/>
              </p:cNvSpPr>
              <p:nvPr/>
            </p:nvSpPr>
            <p:spPr bwMode="auto">
              <a:xfrm>
                <a:off x="3265" y="1778"/>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96" name="Straight Connector 13403"/>
              <p:cNvSpPr>
                <a:spLocks noChangeShapeType="1"/>
              </p:cNvSpPr>
              <p:nvPr/>
            </p:nvSpPr>
            <p:spPr bwMode="auto">
              <a:xfrm>
                <a:off x="3268" y="1920"/>
                <a:ext cx="472" cy="0"/>
              </a:xfrm>
              <a:prstGeom prst="line">
                <a:avLst/>
              </a:prstGeom>
              <a:noFill/>
              <a:ln w="12700" algn="ctr">
                <a:solidFill>
                  <a:schemeClr val="tx1"/>
                </a:solidFill>
                <a:round/>
                <a:headEnd/>
                <a:tailEnd/>
              </a:ln>
            </p:spPr>
            <p:txBody>
              <a:bodyPr/>
              <a:lstStyle/>
              <a:p>
                <a:endParaRPr lang="en-US"/>
              </a:p>
            </p:txBody>
          </p:sp>
          <p:sp>
            <p:nvSpPr>
              <p:cNvPr id="97" name="Straight Connector 13404"/>
              <p:cNvSpPr>
                <a:spLocks noChangeShapeType="1"/>
              </p:cNvSpPr>
              <p:nvPr/>
            </p:nvSpPr>
            <p:spPr bwMode="auto">
              <a:xfrm>
                <a:off x="3268" y="2064"/>
                <a:ext cx="472" cy="0"/>
              </a:xfrm>
              <a:prstGeom prst="line">
                <a:avLst/>
              </a:prstGeom>
              <a:noFill/>
              <a:ln w="12700" algn="ctr">
                <a:solidFill>
                  <a:schemeClr val="tx1"/>
                </a:solidFill>
                <a:round/>
                <a:headEnd/>
                <a:tailEnd/>
              </a:ln>
            </p:spPr>
            <p:txBody>
              <a:bodyPr/>
              <a:lstStyle/>
              <a:p>
                <a:endParaRPr lang="en-US"/>
              </a:p>
            </p:txBody>
          </p:sp>
        </p:grpSp>
        <p:grpSp>
          <p:nvGrpSpPr>
            <p:cNvPr id="12" name="Group 18"/>
            <p:cNvGrpSpPr>
              <a:grpSpLocks/>
            </p:cNvGrpSpPr>
            <p:nvPr/>
          </p:nvGrpSpPr>
          <p:grpSpPr bwMode="auto">
            <a:xfrm>
              <a:off x="2509800" y="3185012"/>
              <a:ext cx="560817" cy="685791"/>
              <a:chOff x="1252" y="2596"/>
              <a:chExt cx="472" cy="577"/>
            </a:xfrm>
          </p:grpSpPr>
          <p:sp>
            <p:nvSpPr>
              <p:cNvPr id="91" name="Rectangle 90"/>
              <p:cNvSpPr>
                <a:spLocks noChangeArrowheads="1"/>
              </p:cNvSpPr>
              <p:nvPr/>
            </p:nvSpPr>
            <p:spPr bwMode="auto">
              <a:xfrm>
                <a:off x="1252" y="2596"/>
                <a:ext cx="472" cy="577"/>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92" name="Straight Connector 13399"/>
              <p:cNvSpPr>
                <a:spLocks noChangeShapeType="1"/>
              </p:cNvSpPr>
              <p:nvPr/>
            </p:nvSpPr>
            <p:spPr bwMode="auto">
              <a:xfrm>
                <a:off x="1252" y="2736"/>
                <a:ext cx="472" cy="0"/>
              </a:xfrm>
              <a:prstGeom prst="line">
                <a:avLst/>
              </a:prstGeom>
              <a:noFill/>
              <a:ln w="12700" algn="ctr">
                <a:solidFill>
                  <a:schemeClr val="tx1"/>
                </a:solidFill>
                <a:round/>
                <a:headEnd/>
                <a:tailEnd/>
              </a:ln>
            </p:spPr>
            <p:txBody>
              <a:bodyPr/>
              <a:lstStyle/>
              <a:p>
                <a:endParaRPr lang="en-US"/>
              </a:p>
            </p:txBody>
          </p:sp>
          <p:sp>
            <p:nvSpPr>
              <p:cNvPr id="93" name="Straight Connector 13400"/>
              <p:cNvSpPr>
                <a:spLocks noChangeShapeType="1"/>
              </p:cNvSpPr>
              <p:nvPr/>
            </p:nvSpPr>
            <p:spPr bwMode="auto">
              <a:xfrm>
                <a:off x="1252" y="2880"/>
                <a:ext cx="472" cy="0"/>
              </a:xfrm>
              <a:prstGeom prst="line">
                <a:avLst/>
              </a:prstGeom>
              <a:noFill/>
              <a:ln w="12700" algn="ctr">
                <a:solidFill>
                  <a:schemeClr val="tx1"/>
                </a:solidFill>
                <a:round/>
                <a:headEnd/>
                <a:tailEnd/>
              </a:ln>
            </p:spPr>
            <p:txBody>
              <a:bodyPr/>
              <a:lstStyle/>
              <a:p>
                <a:endParaRPr lang="en-US"/>
              </a:p>
            </p:txBody>
          </p:sp>
          <p:sp>
            <p:nvSpPr>
              <p:cNvPr id="94" name="Straight Connector 13401"/>
              <p:cNvSpPr>
                <a:spLocks noChangeShapeType="1"/>
              </p:cNvSpPr>
              <p:nvPr/>
            </p:nvSpPr>
            <p:spPr bwMode="auto">
              <a:xfrm>
                <a:off x="1252" y="3024"/>
                <a:ext cx="472" cy="0"/>
              </a:xfrm>
              <a:prstGeom prst="line">
                <a:avLst/>
              </a:prstGeom>
              <a:noFill/>
              <a:ln w="12700" algn="ctr">
                <a:solidFill>
                  <a:schemeClr val="tx1"/>
                </a:solidFill>
                <a:round/>
                <a:headEnd/>
                <a:tailEnd/>
              </a:ln>
            </p:spPr>
            <p:txBody>
              <a:bodyPr/>
              <a:lstStyle/>
              <a:p>
                <a:endParaRPr lang="en-US"/>
              </a:p>
            </p:txBody>
          </p:sp>
        </p:grpSp>
        <p:grpSp>
          <p:nvGrpSpPr>
            <p:cNvPr id="13" name="Group 23"/>
            <p:cNvGrpSpPr>
              <a:grpSpLocks/>
            </p:cNvGrpSpPr>
            <p:nvPr/>
          </p:nvGrpSpPr>
          <p:grpSpPr bwMode="auto">
            <a:xfrm>
              <a:off x="3653168" y="3185013"/>
              <a:ext cx="567946" cy="587330"/>
              <a:chOff x="2065" y="2596"/>
              <a:chExt cx="478" cy="570"/>
            </a:xfrm>
          </p:grpSpPr>
          <p:sp>
            <p:nvSpPr>
              <p:cNvPr id="87" name="Rectangle 86"/>
              <p:cNvSpPr>
                <a:spLocks noChangeArrowheads="1"/>
              </p:cNvSpPr>
              <p:nvPr/>
            </p:nvSpPr>
            <p:spPr bwMode="auto">
              <a:xfrm>
                <a:off x="2065" y="2596"/>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88" name="Straight Connector 13395"/>
              <p:cNvSpPr>
                <a:spLocks noChangeShapeType="1"/>
              </p:cNvSpPr>
              <p:nvPr/>
            </p:nvSpPr>
            <p:spPr bwMode="auto">
              <a:xfrm>
                <a:off x="2068" y="2736"/>
                <a:ext cx="472" cy="0"/>
              </a:xfrm>
              <a:prstGeom prst="line">
                <a:avLst/>
              </a:prstGeom>
              <a:noFill/>
              <a:ln w="12700" algn="ctr">
                <a:solidFill>
                  <a:schemeClr val="tx1"/>
                </a:solidFill>
                <a:round/>
                <a:headEnd/>
                <a:tailEnd/>
              </a:ln>
            </p:spPr>
            <p:txBody>
              <a:bodyPr/>
              <a:lstStyle/>
              <a:p>
                <a:endParaRPr lang="en-US"/>
              </a:p>
            </p:txBody>
          </p:sp>
          <p:sp>
            <p:nvSpPr>
              <p:cNvPr id="89" name="Straight Connector 13396"/>
              <p:cNvSpPr>
                <a:spLocks noChangeShapeType="1"/>
              </p:cNvSpPr>
              <p:nvPr/>
            </p:nvSpPr>
            <p:spPr bwMode="auto">
              <a:xfrm>
                <a:off x="2068" y="2880"/>
                <a:ext cx="472" cy="0"/>
              </a:xfrm>
              <a:prstGeom prst="line">
                <a:avLst/>
              </a:prstGeom>
              <a:noFill/>
              <a:ln w="12700" algn="ctr">
                <a:solidFill>
                  <a:schemeClr val="tx1"/>
                </a:solidFill>
                <a:round/>
                <a:headEnd/>
                <a:tailEnd/>
              </a:ln>
            </p:spPr>
            <p:txBody>
              <a:bodyPr/>
              <a:lstStyle/>
              <a:p>
                <a:endParaRPr lang="en-US"/>
              </a:p>
            </p:txBody>
          </p:sp>
          <p:sp>
            <p:nvSpPr>
              <p:cNvPr id="90" name="Straight Connector 13397"/>
              <p:cNvSpPr>
                <a:spLocks noChangeShapeType="1"/>
              </p:cNvSpPr>
              <p:nvPr/>
            </p:nvSpPr>
            <p:spPr bwMode="auto">
              <a:xfrm>
                <a:off x="2068" y="3024"/>
                <a:ext cx="472" cy="0"/>
              </a:xfrm>
              <a:prstGeom prst="line">
                <a:avLst/>
              </a:prstGeom>
              <a:noFill/>
              <a:ln w="12700" algn="ctr">
                <a:solidFill>
                  <a:schemeClr val="tx1"/>
                </a:solidFill>
                <a:round/>
                <a:headEnd/>
                <a:tailEnd/>
              </a:ln>
            </p:spPr>
            <p:txBody>
              <a:bodyPr/>
              <a:lstStyle/>
              <a:p>
                <a:endParaRPr lang="en-US"/>
              </a:p>
            </p:txBody>
          </p:sp>
        </p:grpSp>
        <p:grpSp>
          <p:nvGrpSpPr>
            <p:cNvPr id="14" name="Group 28"/>
            <p:cNvGrpSpPr>
              <a:grpSpLocks/>
            </p:cNvGrpSpPr>
            <p:nvPr/>
          </p:nvGrpSpPr>
          <p:grpSpPr bwMode="auto">
            <a:xfrm>
              <a:off x="4803667" y="3185013"/>
              <a:ext cx="560817" cy="587330"/>
              <a:chOff x="2884" y="2596"/>
              <a:chExt cx="472" cy="570"/>
            </a:xfrm>
          </p:grpSpPr>
          <p:sp>
            <p:nvSpPr>
              <p:cNvPr id="83" name="Rectangle 82"/>
              <p:cNvSpPr>
                <a:spLocks noChangeArrowheads="1"/>
              </p:cNvSpPr>
              <p:nvPr/>
            </p:nvSpPr>
            <p:spPr bwMode="auto">
              <a:xfrm>
                <a:off x="2884" y="2596"/>
                <a:ext cx="472"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84" name="Straight Connector 13391"/>
              <p:cNvSpPr>
                <a:spLocks noChangeShapeType="1"/>
              </p:cNvSpPr>
              <p:nvPr/>
            </p:nvSpPr>
            <p:spPr bwMode="auto">
              <a:xfrm>
                <a:off x="2884" y="2736"/>
                <a:ext cx="472" cy="0"/>
              </a:xfrm>
              <a:prstGeom prst="line">
                <a:avLst/>
              </a:prstGeom>
              <a:noFill/>
              <a:ln w="12700" algn="ctr">
                <a:solidFill>
                  <a:schemeClr val="tx1"/>
                </a:solidFill>
                <a:round/>
                <a:headEnd/>
                <a:tailEnd/>
              </a:ln>
            </p:spPr>
            <p:txBody>
              <a:bodyPr/>
              <a:lstStyle/>
              <a:p>
                <a:endParaRPr lang="en-US"/>
              </a:p>
            </p:txBody>
          </p:sp>
          <p:sp>
            <p:nvSpPr>
              <p:cNvPr id="85" name="Straight Connector 13392"/>
              <p:cNvSpPr>
                <a:spLocks noChangeShapeType="1"/>
              </p:cNvSpPr>
              <p:nvPr/>
            </p:nvSpPr>
            <p:spPr bwMode="auto">
              <a:xfrm>
                <a:off x="2884" y="2880"/>
                <a:ext cx="472" cy="0"/>
              </a:xfrm>
              <a:prstGeom prst="line">
                <a:avLst/>
              </a:prstGeom>
              <a:noFill/>
              <a:ln w="12700" algn="ctr">
                <a:solidFill>
                  <a:schemeClr val="tx1"/>
                </a:solidFill>
                <a:round/>
                <a:headEnd/>
                <a:tailEnd/>
              </a:ln>
            </p:spPr>
            <p:txBody>
              <a:bodyPr/>
              <a:lstStyle/>
              <a:p>
                <a:endParaRPr lang="en-US"/>
              </a:p>
            </p:txBody>
          </p:sp>
          <p:sp>
            <p:nvSpPr>
              <p:cNvPr id="86" name="Straight Connector 13393"/>
              <p:cNvSpPr>
                <a:spLocks noChangeShapeType="1"/>
              </p:cNvSpPr>
              <p:nvPr/>
            </p:nvSpPr>
            <p:spPr bwMode="auto">
              <a:xfrm>
                <a:off x="2884" y="3024"/>
                <a:ext cx="472" cy="0"/>
              </a:xfrm>
              <a:prstGeom prst="line">
                <a:avLst/>
              </a:prstGeom>
              <a:noFill/>
              <a:ln w="12700" algn="ctr">
                <a:solidFill>
                  <a:schemeClr val="tx1"/>
                </a:solidFill>
                <a:round/>
                <a:headEnd/>
                <a:tailEnd/>
              </a:ln>
            </p:spPr>
            <p:txBody>
              <a:bodyPr/>
              <a:lstStyle/>
              <a:p>
                <a:endParaRPr lang="en-US"/>
              </a:p>
            </p:txBody>
          </p:sp>
        </p:grpSp>
        <p:grpSp>
          <p:nvGrpSpPr>
            <p:cNvPr id="15" name="Group 33"/>
            <p:cNvGrpSpPr>
              <a:grpSpLocks/>
            </p:cNvGrpSpPr>
            <p:nvPr/>
          </p:nvGrpSpPr>
          <p:grpSpPr bwMode="auto">
            <a:xfrm>
              <a:off x="5947035" y="3185013"/>
              <a:ext cx="567946" cy="587330"/>
              <a:chOff x="3697" y="2596"/>
              <a:chExt cx="478" cy="570"/>
            </a:xfrm>
          </p:grpSpPr>
          <p:sp>
            <p:nvSpPr>
              <p:cNvPr id="79" name="Rectangle 78"/>
              <p:cNvSpPr>
                <a:spLocks noChangeArrowheads="1"/>
              </p:cNvSpPr>
              <p:nvPr/>
            </p:nvSpPr>
            <p:spPr bwMode="auto">
              <a:xfrm>
                <a:off x="3697" y="2596"/>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80" name="Straight Connector 13387"/>
              <p:cNvSpPr>
                <a:spLocks noChangeShapeType="1"/>
              </p:cNvSpPr>
              <p:nvPr/>
            </p:nvSpPr>
            <p:spPr bwMode="auto">
              <a:xfrm>
                <a:off x="3700" y="2736"/>
                <a:ext cx="472" cy="0"/>
              </a:xfrm>
              <a:prstGeom prst="line">
                <a:avLst/>
              </a:prstGeom>
              <a:noFill/>
              <a:ln w="12700" algn="ctr">
                <a:solidFill>
                  <a:schemeClr val="tx1"/>
                </a:solidFill>
                <a:round/>
                <a:headEnd/>
                <a:tailEnd/>
              </a:ln>
            </p:spPr>
            <p:txBody>
              <a:bodyPr/>
              <a:lstStyle/>
              <a:p>
                <a:endParaRPr lang="en-US"/>
              </a:p>
            </p:txBody>
          </p:sp>
          <p:sp>
            <p:nvSpPr>
              <p:cNvPr id="81" name="Straight Connector 13388"/>
              <p:cNvSpPr>
                <a:spLocks noChangeShapeType="1"/>
              </p:cNvSpPr>
              <p:nvPr/>
            </p:nvSpPr>
            <p:spPr bwMode="auto">
              <a:xfrm>
                <a:off x="3700" y="2880"/>
                <a:ext cx="472" cy="0"/>
              </a:xfrm>
              <a:prstGeom prst="line">
                <a:avLst/>
              </a:prstGeom>
              <a:noFill/>
              <a:ln w="12700" algn="ctr">
                <a:solidFill>
                  <a:schemeClr val="tx1"/>
                </a:solidFill>
                <a:round/>
                <a:headEnd/>
                <a:tailEnd/>
              </a:ln>
            </p:spPr>
            <p:txBody>
              <a:bodyPr/>
              <a:lstStyle/>
              <a:p>
                <a:endParaRPr lang="en-US"/>
              </a:p>
            </p:txBody>
          </p:sp>
          <p:sp>
            <p:nvSpPr>
              <p:cNvPr id="82" name="Straight Connector 13389"/>
              <p:cNvSpPr>
                <a:spLocks noChangeShapeType="1"/>
              </p:cNvSpPr>
              <p:nvPr/>
            </p:nvSpPr>
            <p:spPr bwMode="auto">
              <a:xfrm>
                <a:off x="3700" y="3024"/>
                <a:ext cx="472" cy="0"/>
              </a:xfrm>
              <a:prstGeom prst="line">
                <a:avLst/>
              </a:prstGeom>
              <a:noFill/>
              <a:ln w="12700" algn="ctr">
                <a:solidFill>
                  <a:schemeClr val="tx1"/>
                </a:solidFill>
                <a:round/>
                <a:headEnd/>
                <a:tailEnd/>
              </a:ln>
            </p:spPr>
            <p:txBody>
              <a:bodyPr/>
              <a:lstStyle/>
              <a:p>
                <a:endParaRPr lang="en-US"/>
              </a:p>
            </p:txBody>
          </p:sp>
        </p:grpSp>
        <p:sp>
          <p:nvSpPr>
            <p:cNvPr id="16" name="Straight Connector 13323"/>
            <p:cNvSpPr>
              <a:spLocks noChangeShapeType="1"/>
            </p:cNvSpPr>
            <p:nvPr/>
          </p:nvSpPr>
          <p:spPr bwMode="auto">
            <a:xfrm>
              <a:off x="2847133" y="3319750"/>
              <a:ext cx="1484267" cy="673690"/>
            </a:xfrm>
            <a:prstGeom prst="line">
              <a:avLst/>
            </a:prstGeom>
            <a:noFill/>
            <a:ln w="12700" algn="ctr">
              <a:solidFill>
                <a:srgbClr val="063DE8"/>
              </a:solidFill>
              <a:round/>
              <a:headEnd/>
              <a:tailEnd/>
            </a:ln>
          </p:spPr>
          <p:txBody>
            <a:bodyPr/>
            <a:lstStyle/>
            <a:p>
              <a:endParaRPr lang="en-US"/>
            </a:p>
          </p:txBody>
        </p:sp>
        <p:sp>
          <p:nvSpPr>
            <p:cNvPr id="17" name="Straight Connector 13324"/>
            <p:cNvSpPr>
              <a:spLocks noChangeShapeType="1"/>
            </p:cNvSpPr>
            <p:nvPr/>
          </p:nvSpPr>
          <p:spPr bwMode="auto">
            <a:xfrm>
              <a:off x="3926600" y="3319750"/>
              <a:ext cx="472267" cy="606321"/>
            </a:xfrm>
            <a:prstGeom prst="line">
              <a:avLst/>
            </a:prstGeom>
            <a:noFill/>
            <a:ln w="12700" algn="ctr">
              <a:solidFill>
                <a:srgbClr val="063DE8"/>
              </a:solidFill>
              <a:round/>
              <a:headEnd/>
              <a:tailEnd/>
            </a:ln>
          </p:spPr>
          <p:txBody>
            <a:bodyPr/>
            <a:lstStyle/>
            <a:p>
              <a:endParaRPr lang="en-US"/>
            </a:p>
          </p:txBody>
        </p:sp>
        <p:sp>
          <p:nvSpPr>
            <p:cNvPr id="18" name="Straight Connector 13325"/>
            <p:cNvSpPr>
              <a:spLocks noChangeShapeType="1"/>
            </p:cNvSpPr>
            <p:nvPr/>
          </p:nvSpPr>
          <p:spPr bwMode="auto">
            <a:xfrm>
              <a:off x="2847133" y="3454488"/>
              <a:ext cx="1484267" cy="550181"/>
            </a:xfrm>
            <a:prstGeom prst="line">
              <a:avLst/>
            </a:prstGeom>
            <a:noFill/>
            <a:ln w="12700" algn="ctr">
              <a:solidFill>
                <a:srgbClr val="063DE8"/>
              </a:solidFill>
              <a:round/>
              <a:headEnd/>
              <a:tailEnd/>
            </a:ln>
          </p:spPr>
          <p:txBody>
            <a:bodyPr/>
            <a:lstStyle/>
            <a:p>
              <a:endParaRPr lang="en-US"/>
            </a:p>
          </p:txBody>
        </p:sp>
        <p:sp>
          <p:nvSpPr>
            <p:cNvPr id="19" name="Straight Connector 13326"/>
            <p:cNvSpPr>
              <a:spLocks noChangeShapeType="1"/>
            </p:cNvSpPr>
            <p:nvPr/>
          </p:nvSpPr>
          <p:spPr bwMode="auto">
            <a:xfrm flipH="1">
              <a:off x="4466333" y="3336592"/>
              <a:ext cx="652178" cy="748077"/>
            </a:xfrm>
            <a:prstGeom prst="line">
              <a:avLst/>
            </a:prstGeom>
            <a:noFill/>
            <a:ln w="12700" algn="ctr">
              <a:solidFill>
                <a:srgbClr val="063DE8"/>
              </a:solidFill>
              <a:round/>
              <a:headEnd/>
              <a:tailEnd/>
            </a:ln>
          </p:spPr>
          <p:txBody>
            <a:bodyPr/>
            <a:lstStyle/>
            <a:p>
              <a:endParaRPr lang="en-US"/>
            </a:p>
          </p:txBody>
        </p:sp>
        <p:sp>
          <p:nvSpPr>
            <p:cNvPr id="20" name="Straight Connector 13327"/>
            <p:cNvSpPr>
              <a:spLocks noChangeShapeType="1"/>
            </p:cNvSpPr>
            <p:nvPr/>
          </p:nvSpPr>
          <p:spPr bwMode="auto">
            <a:xfrm flipH="1">
              <a:off x="4668733" y="3656595"/>
              <a:ext cx="337333" cy="336845"/>
            </a:xfrm>
            <a:prstGeom prst="line">
              <a:avLst/>
            </a:prstGeom>
            <a:noFill/>
            <a:ln w="12700" algn="ctr">
              <a:solidFill>
                <a:srgbClr val="063DE8"/>
              </a:solidFill>
              <a:round/>
              <a:headEnd/>
              <a:tailEnd/>
            </a:ln>
          </p:spPr>
          <p:txBody>
            <a:bodyPr/>
            <a:lstStyle/>
            <a:p>
              <a:endParaRPr lang="en-US"/>
            </a:p>
          </p:txBody>
        </p:sp>
        <p:sp>
          <p:nvSpPr>
            <p:cNvPr id="21" name="Straight Connector 13328"/>
            <p:cNvSpPr>
              <a:spLocks noChangeShapeType="1"/>
            </p:cNvSpPr>
            <p:nvPr/>
          </p:nvSpPr>
          <p:spPr bwMode="auto">
            <a:xfrm flipH="1">
              <a:off x="4803667" y="3319750"/>
              <a:ext cx="1416800" cy="673690"/>
            </a:xfrm>
            <a:prstGeom prst="line">
              <a:avLst/>
            </a:prstGeom>
            <a:noFill/>
            <a:ln w="12700" algn="ctr">
              <a:solidFill>
                <a:srgbClr val="063DE8"/>
              </a:solidFill>
              <a:round/>
              <a:headEnd/>
              <a:tailEnd/>
            </a:ln>
          </p:spPr>
          <p:txBody>
            <a:bodyPr/>
            <a:lstStyle/>
            <a:p>
              <a:endParaRPr lang="en-US"/>
            </a:p>
          </p:txBody>
        </p:sp>
        <p:sp>
          <p:nvSpPr>
            <p:cNvPr id="22" name="Shape 13329"/>
            <p:cNvSpPr>
              <a:spLocks/>
            </p:cNvSpPr>
            <p:nvPr/>
          </p:nvSpPr>
          <p:spPr bwMode="auto">
            <a:xfrm>
              <a:off x="3521800" y="1972369"/>
              <a:ext cx="742133" cy="474390"/>
            </a:xfrm>
            <a:custGeom>
              <a:avLst/>
              <a:gdLst>
                <a:gd name="T0" fmla="*/ 1260891080 w 577"/>
                <a:gd name="T1" fmla="*/ 0 h 673"/>
                <a:gd name="T2" fmla="*/ 0 w 577"/>
                <a:gd name="T3" fmla="*/ 0 h 673"/>
                <a:gd name="T4" fmla="*/ 0 w 577"/>
                <a:gd name="T5" fmla="*/ 34461901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3" name="Shape 13330"/>
            <p:cNvSpPr>
              <a:spLocks/>
            </p:cNvSpPr>
            <p:nvPr/>
          </p:nvSpPr>
          <p:spPr bwMode="auto">
            <a:xfrm>
              <a:off x="4871133" y="2109914"/>
              <a:ext cx="674667" cy="336845"/>
            </a:xfrm>
            <a:custGeom>
              <a:avLst/>
              <a:gdLst>
                <a:gd name="T0" fmla="*/ 0 w 529"/>
                <a:gd name="T1" fmla="*/ 0 h 529"/>
                <a:gd name="T2" fmla="*/ 1198510572 w 529"/>
                <a:gd name="T3" fmla="*/ 0 h 529"/>
                <a:gd name="T4" fmla="*/ 1198510572 w 529"/>
                <a:gd name="T5" fmla="*/ 18726728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4" name="Shape 13331"/>
            <p:cNvSpPr>
              <a:spLocks/>
            </p:cNvSpPr>
            <p:nvPr/>
          </p:nvSpPr>
          <p:spPr bwMode="auto">
            <a:xfrm>
              <a:off x="2779667" y="2511321"/>
              <a:ext cx="472267" cy="676498"/>
            </a:xfrm>
            <a:custGeom>
              <a:avLst/>
              <a:gdLst>
                <a:gd name="T0" fmla="*/ 2147483647 w 193"/>
                <a:gd name="T1" fmla="*/ 0 h 721"/>
                <a:gd name="T2" fmla="*/ 0 w 193"/>
                <a:gd name="T3" fmla="*/ 0 h 721"/>
                <a:gd name="T4" fmla="*/ 0 w 193"/>
                <a:gd name="T5" fmla="*/ 19169009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5" name="Shape 13332"/>
            <p:cNvSpPr>
              <a:spLocks/>
            </p:cNvSpPr>
            <p:nvPr/>
          </p:nvSpPr>
          <p:spPr bwMode="auto">
            <a:xfrm>
              <a:off x="3791667" y="2648867"/>
              <a:ext cx="172883" cy="524917"/>
            </a:xfrm>
            <a:custGeom>
              <a:avLst/>
              <a:gdLst>
                <a:gd name="T0" fmla="*/ 0 w 145"/>
                <a:gd name="T1" fmla="*/ 0 h 577"/>
                <a:gd name="T2" fmla="*/ 800113001 w 145"/>
                <a:gd name="T3" fmla="*/ 0 h 577"/>
                <a:gd name="T4" fmla="*/ 800113001 w 145"/>
                <a:gd name="T5" fmla="*/ 159258752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6" name="Shape 13333"/>
            <p:cNvSpPr>
              <a:spLocks/>
            </p:cNvSpPr>
            <p:nvPr/>
          </p:nvSpPr>
          <p:spPr bwMode="auto">
            <a:xfrm>
              <a:off x="5006067" y="2511321"/>
              <a:ext cx="269867" cy="676498"/>
            </a:xfrm>
            <a:custGeom>
              <a:avLst/>
              <a:gdLst>
                <a:gd name="T0" fmla="*/ 2081577373 w 193"/>
                <a:gd name="T1" fmla="*/ 0 h 721"/>
                <a:gd name="T2" fmla="*/ 0 w 193"/>
                <a:gd name="T3" fmla="*/ 0 h 721"/>
                <a:gd name="T4" fmla="*/ 0 w 193"/>
                <a:gd name="T5" fmla="*/ 19169009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7" name="Shape 13334"/>
            <p:cNvSpPr>
              <a:spLocks/>
            </p:cNvSpPr>
            <p:nvPr/>
          </p:nvSpPr>
          <p:spPr bwMode="auto">
            <a:xfrm>
              <a:off x="5883133" y="2648867"/>
              <a:ext cx="172883" cy="524917"/>
            </a:xfrm>
            <a:custGeom>
              <a:avLst/>
              <a:gdLst>
                <a:gd name="T0" fmla="*/ 0 w 145"/>
                <a:gd name="T1" fmla="*/ 0 h 577"/>
                <a:gd name="T2" fmla="*/ 800113001 w 145"/>
                <a:gd name="T3" fmla="*/ 0 h 577"/>
                <a:gd name="T4" fmla="*/ 800113001 w 145"/>
                <a:gd name="T5" fmla="*/ 159258752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28" name="Shape 13335"/>
            <p:cNvSpPr>
              <a:spLocks/>
            </p:cNvSpPr>
            <p:nvPr/>
          </p:nvSpPr>
          <p:spPr bwMode="auto">
            <a:xfrm>
              <a:off x="2239933" y="1905000"/>
              <a:ext cx="172883" cy="1145274"/>
            </a:xfrm>
            <a:custGeom>
              <a:avLst/>
              <a:gdLst>
                <a:gd name="T0" fmla="*/ 800113001 w 145"/>
                <a:gd name="T1" fmla="*/ 0 h 1345"/>
                <a:gd name="T2" fmla="*/ 0 w 145"/>
                <a:gd name="T3" fmla="*/ 0 h 1345"/>
                <a:gd name="T4" fmla="*/ 0 w 145"/>
                <a:gd name="T5" fmla="*/ 107086846 h 1345"/>
                <a:gd name="T6" fmla="*/ 800113001 w 145"/>
                <a:gd name="T7" fmla="*/ 107086846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29" name="Shape 13336"/>
            <p:cNvSpPr>
              <a:spLocks/>
            </p:cNvSpPr>
            <p:nvPr/>
          </p:nvSpPr>
          <p:spPr bwMode="auto">
            <a:xfrm>
              <a:off x="2239933" y="3185012"/>
              <a:ext cx="167261" cy="676498"/>
            </a:xfrm>
            <a:custGeom>
              <a:avLst/>
              <a:gdLst>
                <a:gd name="T0" fmla="*/ 656148693 w 145"/>
                <a:gd name="T1" fmla="*/ 0 h 577"/>
                <a:gd name="T2" fmla="*/ 0 w 145"/>
                <a:gd name="T3" fmla="*/ 0 h 577"/>
                <a:gd name="T4" fmla="*/ 0 w 145"/>
                <a:gd name="T5" fmla="*/ 729719663 h 577"/>
                <a:gd name="T6" fmla="*/ 656148693 w 145"/>
                <a:gd name="T7" fmla="*/ 729719663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30" name="Shape 13337"/>
            <p:cNvSpPr>
              <a:spLocks/>
            </p:cNvSpPr>
            <p:nvPr/>
          </p:nvSpPr>
          <p:spPr bwMode="auto">
            <a:xfrm>
              <a:off x="6625267" y="1905000"/>
              <a:ext cx="202400" cy="1956509"/>
            </a:xfrm>
            <a:custGeom>
              <a:avLst/>
              <a:gdLst>
                <a:gd name="T0" fmla="*/ 0 w 145"/>
                <a:gd name="T1" fmla="*/ 0 h 2161"/>
                <a:gd name="T2" fmla="*/ 2060134875 w 145"/>
                <a:gd name="T3" fmla="*/ 0 h 2161"/>
                <a:gd name="T4" fmla="*/ 2060134875 w 145"/>
                <a:gd name="T5" fmla="*/ 154730901 h 2161"/>
                <a:gd name="T6" fmla="*/ 0 w 145"/>
                <a:gd name="T7" fmla="*/ 154730901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31" name="Rectangle 13338"/>
            <p:cNvSpPr>
              <a:spLocks noChangeArrowheads="1"/>
            </p:cNvSpPr>
            <p:nvPr/>
          </p:nvSpPr>
          <p:spPr bwMode="auto">
            <a:xfrm>
              <a:off x="1119408" y="2133600"/>
              <a:ext cx="1078822" cy="643766"/>
            </a:xfrm>
            <a:prstGeom prst="rect">
              <a:avLst/>
            </a:prstGeom>
            <a:noFill/>
            <a:ln w="9525">
              <a:noFill/>
              <a:miter lim="800000"/>
              <a:headEnd/>
              <a:tailEnd/>
            </a:ln>
          </p:spPr>
          <p:txBody>
            <a:bodyPr wrap="none" lIns="90488" tIns="44450" rIns="90488" bIns="44450">
              <a:spAutoFit/>
            </a:bodyPr>
            <a:lstStyle/>
            <a:p>
              <a:pPr algn="r" eaLnBrk="0" hangingPunct="0"/>
              <a:r>
                <a:rPr lang="en-US" sz="1800" dirty="0" smtClean="0">
                  <a:latin typeface="+mj-lt"/>
                </a:rPr>
                <a:t>Non-leaf</a:t>
              </a:r>
              <a:endParaRPr lang="en-US" sz="1800" dirty="0">
                <a:latin typeface="+mj-lt"/>
              </a:endParaRPr>
            </a:p>
            <a:p>
              <a:pPr algn="r" eaLnBrk="0" hangingPunct="0"/>
              <a:r>
                <a:rPr lang="en-US" sz="1800" dirty="0">
                  <a:latin typeface="+mj-lt"/>
                </a:rPr>
                <a:t>Level</a:t>
              </a:r>
            </a:p>
          </p:txBody>
        </p:sp>
        <p:sp>
          <p:nvSpPr>
            <p:cNvPr id="32" name="Rectangle 13339"/>
            <p:cNvSpPr>
              <a:spLocks noChangeArrowheads="1"/>
            </p:cNvSpPr>
            <p:nvPr/>
          </p:nvSpPr>
          <p:spPr bwMode="auto">
            <a:xfrm>
              <a:off x="1561836" y="3185012"/>
              <a:ext cx="636394" cy="643766"/>
            </a:xfrm>
            <a:prstGeom prst="rect">
              <a:avLst/>
            </a:prstGeom>
            <a:noFill/>
            <a:ln w="9525">
              <a:noFill/>
              <a:miter lim="800000"/>
              <a:headEnd/>
              <a:tailEnd/>
            </a:ln>
          </p:spPr>
          <p:txBody>
            <a:bodyPr wrap="none" lIns="90488" tIns="44450" rIns="90488" bIns="44450">
              <a:spAutoFit/>
            </a:bodyPr>
            <a:lstStyle/>
            <a:p>
              <a:pPr algn="r" eaLnBrk="0" hangingPunct="0"/>
              <a:r>
                <a:rPr lang="en-US" sz="1800">
                  <a:latin typeface="+mj-lt"/>
                </a:rPr>
                <a:t>Leaf</a:t>
              </a:r>
            </a:p>
            <a:p>
              <a:pPr algn="r" eaLnBrk="0" hangingPunct="0"/>
              <a:r>
                <a:rPr lang="en-US" sz="1800">
                  <a:latin typeface="+mj-lt"/>
                </a:rPr>
                <a:t>Level</a:t>
              </a:r>
            </a:p>
          </p:txBody>
        </p:sp>
        <p:sp>
          <p:nvSpPr>
            <p:cNvPr id="33" name="Rectangle 13340"/>
            <p:cNvSpPr>
              <a:spLocks noChangeArrowheads="1"/>
            </p:cNvSpPr>
            <p:nvPr/>
          </p:nvSpPr>
          <p:spPr bwMode="auto">
            <a:xfrm>
              <a:off x="6827667" y="2511321"/>
              <a:ext cx="721352" cy="920765"/>
            </a:xfrm>
            <a:prstGeom prst="rect">
              <a:avLst/>
            </a:prstGeom>
            <a:noFill/>
            <a:ln w="9525">
              <a:noFill/>
              <a:miter lim="800000"/>
              <a:headEnd/>
              <a:tailEnd/>
            </a:ln>
          </p:spPr>
          <p:txBody>
            <a:bodyPr wrap="none" lIns="90488" tIns="44450" rIns="90488" bIns="44450">
              <a:spAutoFit/>
            </a:bodyPr>
            <a:lstStyle/>
            <a:p>
              <a:pPr eaLnBrk="0" hangingPunct="0"/>
              <a:r>
                <a:rPr lang="en-US" sz="1800" dirty="0">
                  <a:latin typeface="+mj-lt"/>
                </a:rPr>
                <a:t>NCL</a:t>
              </a:r>
            </a:p>
            <a:p>
              <a:pPr eaLnBrk="0" hangingPunct="0"/>
              <a:r>
                <a:rPr lang="en-US" sz="1800" dirty="0">
                  <a:latin typeface="+mj-lt"/>
                </a:rPr>
                <a:t>Index</a:t>
              </a:r>
            </a:p>
            <a:p>
              <a:pPr eaLnBrk="0" hangingPunct="0"/>
              <a:r>
                <a:rPr lang="en-US" sz="1800" dirty="0">
                  <a:latin typeface="+mj-lt"/>
                </a:rPr>
                <a:t>Pages</a:t>
              </a:r>
            </a:p>
          </p:txBody>
        </p:sp>
        <p:sp>
          <p:nvSpPr>
            <p:cNvPr id="34" name="Rectangle 13341"/>
            <p:cNvSpPr>
              <a:spLocks noChangeArrowheads="1"/>
            </p:cNvSpPr>
            <p:nvPr/>
          </p:nvSpPr>
          <p:spPr bwMode="auto">
            <a:xfrm>
              <a:off x="6827667" y="5279067"/>
              <a:ext cx="721352" cy="643766"/>
            </a:xfrm>
            <a:prstGeom prst="rect">
              <a:avLst/>
            </a:prstGeom>
            <a:noFill/>
            <a:ln w="9525">
              <a:noFill/>
              <a:miter lim="800000"/>
              <a:headEnd/>
              <a:tailEnd/>
            </a:ln>
          </p:spPr>
          <p:txBody>
            <a:bodyPr wrap="none" lIns="90488" tIns="44450" rIns="90488" bIns="44450">
              <a:spAutoFit/>
            </a:bodyPr>
            <a:lstStyle/>
            <a:p>
              <a:pPr eaLnBrk="0" hangingPunct="0"/>
              <a:r>
                <a:rPr lang="en-US" sz="1800" dirty="0">
                  <a:latin typeface="+mj-lt"/>
                </a:rPr>
                <a:t>Data</a:t>
              </a:r>
            </a:p>
            <a:p>
              <a:pPr eaLnBrk="0" hangingPunct="0"/>
              <a:r>
                <a:rPr lang="en-US" sz="1800" dirty="0">
                  <a:latin typeface="+mj-lt"/>
                </a:rPr>
                <a:t>Pages</a:t>
              </a:r>
            </a:p>
          </p:txBody>
        </p:sp>
        <p:grpSp>
          <p:nvGrpSpPr>
            <p:cNvPr id="35" name="Group 57"/>
            <p:cNvGrpSpPr>
              <a:grpSpLocks/>
            </p:cNvGrpSpPr>
            <p:nvPr/>
          </p:nvGrpSpPr>
          <p:grpSpPr bwMode="auto">
            <a:xfrm>
              <a:off x="4265991" y="3933746"/>
              <a:ext cx="567946" cy="581147"/>
              <a:chOff x="2497" y="1014"/>
              <a:chExt cx="478" cy="564"/>
            </a:xfrm>
          </p:grpSpPr>
          <p:sp>
            <p:nvSpPr>
              <p:cNvPr id="76" name="Rectangle 75"/>
              <p:cNvSpPr>
                <a:spLocks noChangeArrowheads="1"/>
              </p:cNvSpPr>
              <p:nvPr/>
            </p:nvSpPr>
            <p:spPr bwMode="auto">
              <a:xfrm>
                <a:off x="2497" y="1014"/>
                <a:ext cx="478" cy="564"/>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77" name="Straight Connector 13384"/>
              <p:cNvSpPr>
                <a:spLocks noChangeShapeType="1"/>
              </p:cNvSpPr>
              <p:nvPr/>
            </p:nvSpPr>
            <p:spPr bwMode="auto">
              <a:xfrm>
                <a:off x="2500" y="1152"/>
                <a:ext cx="472" cy="0"/>
              </a:xfrm>
              <a:prstGeom prst="line">
                <a:avLst/>
              </a:prstGeom>
              <a:noFill/>
              <a:ln w="12700" algn="ctr">
                <a:solidFill>
                  <a:schemeClr val="tx1"/>
                </a:solidFill>
                <a:round/>
                <a:headEnd/>
                <a:tailEnd/>
              </a:ln>
            </p:spPr>
            <p:txBody>
              <a:bodyPr/>
              <a:lstStyle/>
              <a:p>
                <a:endParaRPr lang="en-US"/>
              </a:p>
            </p:txBody>
          </p:sp>
          <p:sp>
            <p:nvSpPr>
              <p:cNvPr id="78" name="Straight Connector 13385"/>
              <p:cNvSpPr>
                <a:spLocks noChangeShapeType="1"/>
              </p:cNvSpPr>
              <p:nvPr/>
            </p:nvSpPr>
            <p:spPr bwMode="auto">
              <a:xfrm>
                <a:off x="2500" y="1296"/>
                <a:ext cx="472" cy="0"/>
              </a:xfrm>
              <a:prstGeom prst="line">
                <a:avLst/>
              </a:prstGeom>
              <a:noFill/>
              <a:ln w="12700" algn="ctr">
                <a:solidFill>
                  <a:schemeClr val="tx1"/>
                </a:solidFill>
                <a:round/>
                <a:headEnd/>
                <a:tailEnd/>
              </a:ln>
            </p:spPr>
            <p:txBody>
              <a:bodyPr/>
              <a:lstStyle/>
              <a:p>
                <a:endParaRPr lang="en-US"/>
              </a:p>
            </p:txBody>
          </p:sp>
        </p:grpSp>
        <p:grpSp>
          <p:nvGrpSpPr>
            <p:cNvPr id="36" name="Group 61"/>
            <p:cNvGrpSpPr>
              <a:grpSpLocks/>
            </p:cNvGrpSpPr>
            <p:nvPr/>
          </p:nvGrpSpPr>
          <p:grpSpPr bwMode="auto">
            <a:xfrm>
              <a:off x="3248368" y="4467084"/>
              <a:ext cx="567946" cy="581147"/>
              <a:chOff x="1681" y="1782"/>
              <a:chExt cx="478" cy="564"/>
            </a:xfrm>
          </p:grpSpPr>
          <p:sp>
            <p:nvSpPr>
              <p:cNvPr id="73" name="Rectangle 72"/>
              <p:cNvSpPr>
                <a:spLocks noChangeArrowheads="1"/>
              </p:cNvSpPr>
              <p:nvPr/>
            </p:nvSpPr>
            <p:spPr bwMode="auto">
              <a:xfrm>
                <a:off x="1681" y="1782"/>
                <a:ext cx="478" cy="564"/>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74" name="Straight Connector 13381"/>
              <p:cNvSpPr>
                <a:spLocks noChangeShapeType="1"/>
              </p:cNvSpPr>
              <p:nvPr/>
            </p:nvSpPr>
            <p:spPr bwMode="auto">
              <a:xfrm>
                <a:off x="1684" y="1920"/>
                <a:ext cx="472" cy="0"/>
              </a:xfrm>
              <a:prstGeom prst="line">
                <a:avLst/>
              </a:prstGeom>
              <a:noFill/>
              <a:ln w="12700" algn="ctr">
                <a:solidFill>
                  <a:schemeClr val="tx1"/>
                </a:solidFill>
                <a:round/>
                <a:headEnd/>
                <a:tailEnd/>
              </a:ln>
            </p:spPr>
            <p:txBody>
              <a:bodyPr/>
              <a:lstStyle/>
              <a:p>
                <a:endParaRPr lang="en-US"/>
              </a:p>
            </p:txBody>
          </p:sp>
          <p:sp>
            <p:nvSpPr>
              <p:cNvPr id="75" name="Straight Connector 13382"/>
              <p:cNvSpPr>
                <a:spLocks noChangeShapeType="1"/>
              </p:cNvSpPr>
              <p:nvPr/>
            </p:nvSpPr>
            <p:spPr bwMode="auto">
              <a:xfrm>
                <a:off x="1684" y="2064"/>
                <a:ext cx="472" cy="0"/>
              </a:xfrm>
              <a:prstGeom prst="line">
                <a:avLst/>
              </a:prstGeom>
              <a:noFill/>
              <a:ln w="12700" algn="ctr">
                <a:solidFill>
                  <a:schemeClr val="tx1"/>
                </a:solidFill>
                <a:round/>
                <a:headEnd/>
                <a:tailEnd/>
              </a:ln>
            </p:spPr>
            <p:txBody>
              <a:bodyPr/>
              <a:lstStyle/>
              <a:p>
                <a:endParaRPr lang="en-US"/>
              </a:p>
            </p:txBody>
          </p:sp>
        </p:grpSp>
        <p:grpSp>
          <p:nvGrpSpPr>
            <p:cNvPr id="37" name="Group 65"/>
            <p:cNvGrpSpPr>
              <a:grpSpLocks/>
            </p:cNvGrpSpPr>
            <p:nvPr/>
          </p:nvGrpSpPr>
          <p:grpSpPr bwMode="auto">
            <a:xfrm>
              <a:off x="5272368" y="4467084"/>
              <a:ext cx="567946" cy="581147"/>
              <a:chOff x="3265" y="1782"/>
              <a:chExt cx="478" cy="564"/>
            </a:xfrm>
          </p:grpSpPr>
          <p:sp>
            <p:nvSpPr>
              <p:cNvPr id="70" name="Rectangle 69"/>
              <p:cNvSpPr>
                <a:spLocks noChangeArrowheads="1"/>
              </p:cNvSpPr>
              <p:nvPr/>
            </p:nvSpPr>
            <p:spPr bwMode="auto">
              <a:xfrm>
                <a:off x="3265" y="1782"/>
                <a:ext cx="478" cy="564"/>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71" name="Straight Connector 13378"/>
              <p:cNvSpPr>
                <a:spLocks noChangeShapeType="1"/>
              </p:cNvSpPr>
              <p:nvPr/>
            </p:nvSpPr>
            <p:spPr bwMode="auto">
              <a:xfrm>
                <a:off x="3268" y="1920"/>
                <a:ext cx="472" cy="0"/>
              </a:xfrm>
              <a:prstGeom prst="line">
                <a:avLst/>
              </a:prstGeom>
              <a:noFill/>
              <a:ln w="12700" algn="ctr">
                <a:solidFill>
                  <a:schemeClr val="tx1"/>
                </a:solidFill>
                <a:round/>
                <a:headEnd/>
                <a:tailEnd/>
              </a:ln>
            </p:spPr>
            <p:txBody>
              <a:bodyPr/>
              <a:lstStyle/>
              <a:p>
                <a:endParaRPr lang="en-US"/>
              </a:p>
            </p:txBody>
          </p:sp>
          <p:sp>
            <p:nvSpPr>
              <p:cNvPr id="72" name="Straight Connector 13379"/>
              <p:cNvSpPr>
                <a:spLocks noChangeShapeType="1"/>
              </p:cNvSpPr>
              <p:nvPr/>
            </p:nvSpPr>
            <p:spPr bwMode="auto">
              <a:xfrm>
                <a:off x="3268" y="2064"/>
                <a:ext cx="472" cy="0"/>
              </a:xfrm>
              <a:prstGeom prst="line">
                <a:avLst/>
              </a:prstGeom>
              <a:noFill/>
              <a:ln w="12700" algn="ctr">
                <a:solidFill>
                  <a:schemeClr val="tx1"/>
                </a:solidFill>
                <a:round/>
                <a:headEnd/>
                <a:tailEnd/>
              </a:ln>
            </p:spPr>
            <p:txBody>
              <a:bodyPr/>
              <a:lstStyle/>
              <a:p>
                <a:endParaRPr lang="en-US"/>
              </a:p>
            </p:txBody>
          </p:sp>
        </p:grpSp>
        <p:grpSp>
          <p:nvGrpSpPr>
            <p:cNvPr id="38" name="Group 69"/>
            <p:cNvGrpSpPr>
              <a:grpSpLocks/>
            </p:cNvGrpSpPr>
            <p:nvPr/>
          </p:nvGrpSpPr>
          <p:grpSpPr bwMode="auto">
            <a:xfrm>
              <a:off x="2509800" y="5273452"/>
              <a:ext cx="560817" cy="609128"/>
              <a:chOff x="1252" y="2596"/>
              <a:chExt cx="472" cy="568"/>
            </a:xfrm>
          </p:grpSpPr>
          <p:sp>
            <p:nvSpPr>
              <p:cNvPr id="66" name="Rectangle 65"/>
              <p:cNvSpPr>
                <a:spLocks noChangeArrowheads="1"/>
              </p:cNvSpPr>
              <p:nvPr/>
            </p:nvSpPr>
            <p:spPr bwMode="auto">
              <a:xfrm>
                <a:off x="1252" y="2596"/>
                <a:ext cx="472" cy="568"/>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67" name="Straight Connector 13374"/>
              <p:cNvSpPr>
                <a:spLocks noChangeShapeType="1"/>
              </p:cNvSpPr>
              <p:nvPr/>
            </p:nvSpPr>
            <p:spPr bwMode="auto">
              <a:xfrm>
                <a:off x="1252" y="2736"/>
                <a:ext cx="472" cy="0"/>
              </a:xfrm>
              <a:prstGeom prst="line">
                <a:avLst/>
              </a:prstGeom>
              <a:noFill/>
              <a:ln w="12700" algn="ctr">
                <a:solidFill>
                  <a:schemeClr val="tx1"/>
                </a:solidFill>
                <a:round/>
                <a:headEnd/>
                <a:tailEnd/>
              </a:ln>
            </p:spPr>
            <p:txBody>
              <a:bodyPr/>
              <a:lstStyle/>
              <a:p>
                <a:endParaRPr lang="en-US"/>
              </a:p>
            </p:txBody>
          </p:sp>
          <p:sp>
            <p:nvSpPr>
              <p:cNvPr id="68" name="Straight Connector 13375"/>
              <p:cNvSpPr>
                <a:spLocks noChangeShapeType="1"/>
              </p:cNvSpPr>
              <p:nvPr/>
            </p:nvSpPr>
            <p:spPr bwMode="auto">
              <a:xfrm>
                <a:off x="1252" y="2880"/>
                <a:ext cx="472" cy="0"/>
              </a:xfrm>
              <a:prstGeom prst="line">
                <a:avLst/>
              </a:prstGeom>
              <a:noFill/>
              <a:ln w="12700" algn="ctr">
                <a:solidFill>
                  <a:schemeClr val="tx1"/>
                </a:solidFill>
                <a:round/>
                <a:headEnd/>
                <a:tailEnd/>
              </a:ln>
            </p:spPr>
            <p:txBody>
              <a:bodyPr/>
              <a:lstStyle/>
              <a:p>
                <a:endParaRPr lang="en-US"/>
              </a:p>
            </p:txBody>
          </p:sp>
          <p:sp>
            <p:nvSpPr>
              <p:cNvPr id="69" name="Straight Connector 13376"/>
              <p:cNvSpPr>
                <a:spLocks noChangeShapeType="1"/>
              </p:cNvSpPr>
              <p:nvPr/>
            </p:nvSpPr>
            <p:spPr bwMode="auto">
              <a:xfrm>
                <a:off x="1252" y="3024"/>
                <a:ext cx="472" cy="0"/>
              </a:xfrm>
              <a:prstGeom prst="line">
                <a:avLst/>
              </a:prstGeom>
              <a:noFill/>
              <a:ln w="12700" algn="ctr">
                <a:solidFill>
                  <a:schemeClr val="tx1"/>
                </a:solidFill>
                <a:round/>
                <a:headEnd/>
                <a:tailEnd/>
              </a:ln>
            </p:spPr>
            <p:txBody>
              <a:bodyPr/>
              <a:lstStyle/>
              <a:p>
                <a:endParaRPr lang="en-US"/>
              </a:p>
            </p:txBody>
          </p:sp>
        </p:grpSp>
        <p:grpSp>
          <p:nvGrpSpPr>
            <p:cNvPr id="39" name="Group 74"/>
            <p:cNvGrpSpPr>
              <a:grpSpLocks/>
            </p:cNvGrpSpPr>
            <p:nvPr/>
          </p:nvGrpSpPr>
          <p:grpSpPr bwMode="auto">
            <a:xfrm>
              <a:off x="3653168" y="5273453"/>
              <a:ext cx="567946" cy="587330"/>
              <a:chOff x="2065" y="2596"/>
              <a:chExt cx="478" cy="570"/>
            </a:xfrm>
          </p:grpSpPr>
          <p:sp>
            <p:nvSpPr>
              <p:cNvPr id="62" name="Rectangle 61"/>
              <p:cNvSpPr>
                <a:spLocks noChangeArrowheads="1"/>
              </p:cNvSpPr>
              <p:nvPr/>
            </p:nvSpPr>
            <p:spPr bwMode="auto">
              <a:xfrm>
                <a:off x="2065" y="2596"/>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63" name="Straight Connector 13370"/>
              <p:cNvSpPr>
                <a:spLocks noChangeShapeType="1"/>
              </p:cNvSpPr>
              <p:nvPr/>
            </p:nvSpPr>
            <p:spPr bwMode="auto">
              <a:xfrm>
                <a:off x="2068" y="2736"/>
                <a:ext cx="472" cy="0"/>
              </a:xfrm>
              <a:prstGeom prst="line">
                <a:avLst/>
              </a:prstGeom>
              <a:noFill/>
              <a:ln w="12700" algn="ctr">
                <a:solidFill>
                  <a:schemeClr val="tx1"/>
                </a:solidFill>
                <a:round/>
                <a:headEnd/>
                <a:tailEnd/>
              </a:ln>
            </p:spPr>
            <p:txBody>
              <a:bodyPr/>
              <a:lstStyle/>
              <a:p>
                <a:endParaRPr lang="en-US"/>
              </a:p>
            </p:txBody>
          </p:sp>
          <p:sp>
            <p:nvSpPr>
              <p:cNvPr id="64" name="Straight Connector 13371"/>
              <p:cNvSpPr>
                <a:spLocks noChangeShapeType="1"/>
              </p:cNvSpPr>
              <p:nvPr/>
            </p:nvSpPr>
            <p:spPr bwMode="auto">
              <a:xfrm>
                <a:off x="2068" y="2880"/>
                <a:ext cx="472" cy="0"/>
              </a:xfrm>
              <a:prstGeom prst="line">
                <a:avLst/>
              </a:prstGeom>
              <a:noFill/>
              <a:ln w="12700" algn="ctr">
                <a:solidFill>
                  <a:schemeClr val="tx1"/>
                </a:solidFill>
                <a:round/>
                <a:headEnd/>
                <a:tailEnd/>
              </a:ln>
            </p:spPr>
            <p:txBody>
              <a:bodyPr/>
              <a:lstStyle/>
              <a:p>
                <a:endParaRPr lang="en-US"/>
              </a:p>
            </p:txBody>
          </p:sp>
          <p:sp>
            <p:nvSpPr>
              <p:cNvPr id="65" name="Straight Connector 13372"/>
              <p:cNvSpPr>
                <a:spLocks noChangeShapeType="1"/>
              </p:cNvSpPr>
              <p:nvPr/>
            </p:nvSpPr>
            <p:spPr bwMode="auto">
              <a:xfrm>
                <a:off x="2068" y="3024"/>
                <a:ext cx="472" cy="0"/>
              </a:xfrm>
              <a:prstGeom prst="line">
                <a:avLst/>
              </a:prstGeom>
              <a:noFill/>
              <a:ln w="12700" algn="ctr">
                <a:solidFill>
                  <a:schemeClr val="tx1"/>
                </a:solidFill>
                <a:round/>
                <a:headEnd/>
                <a:tailEnd/>
              </a:ln>
            </p:spPr>
            <p:txBody>
              <a:bodyPr/>
              <a:lstStyle/>
              <a:p>
                <a:endParaRPr lang="en-US"/>
              </a:p>
            </p:txBody>
          </p:sp>
        </p:grpSp>
        <p:grpSp>
          <p:nvGrpSpPr>
            <p:cNvPr id="40" name="Group 79"/>
            <p:cNvGrpSpPr>
              <a:grpSpLocks/>
            </p:cNvGrpSpPr>
            <p:nvPr/>
          </p:nvGrpSpPr>
          <p:grpSpPr bwMode="auto">
            <a:xfrm>
              <a:off x="4803667" y="5273453"/>
              <a:ext cx="560817" cy="587330"/>
              <a:chOff x="2884" y="2596"/>
              <a:chExt cx="472" cy="570"/>
            </a:xfrm>
          </p:grpSpPr>
          <p:sp>
            <p:nvSpPr>
              <p:cNvPr id="58" name="Rectangle 57"/>
              <p:cNvSpPr>
                <a:spLocks noChangeArrowheads="1"/>
              </p:cNvSpPr>
              <p:nvPr/>
            </p:nvSpPr>
            <p:spPr bwMode="auto">
              <a:xfrm>
                <a:off x="2884" y="2596"/>
                <a:ext cx="472"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59" name="Straight Connector 13366"/>
              <p:cNvSpPr>
                <a:spLocks noChangeShapeType="1"/>
              </p:cNvSpPr>
              <p:nvPr/>
            </p:nvSpPr>
            <p:spPr bwMode="auto">
              <a:xfrm>
                <a:off x="2884" y="2736"/>
                <a:ext cx="472" cy="0"/>
              </a:xfrm>
              <a:prstGeom prst="line">
                <a:avLst/>
              </a:prstGeom>
              <a:noFill/>
              <a:ln w="12700" algn="ctr">
                <a:solidFill>
                  <a:schemeClr val="tx1"/>
                </a:solidFill>
                <a:round/>
                <a:headEnd/>
                <a:tailEnd/>
              </a:ln>
            </p:spPr>
            <p:txBody>
              <a:bodyPr/>
              <a:lstStyle/>
              <a:p>
                <a:endParaRPr lang="en-US"/>
              </a:p>
            </p:txBody>
          </p:sp>
          <p:sp>
            <p:nvSpPr>
              <p:cNvPr id="60" name="Straight Connector 13367"/>
              <p:cNvSpPr>
                <a:spLocks noChangeShapeType="1"/>
              </p:cNvSpPr>
              <p:nvPr/>
            </p:nvSpPr>
            <p:spPr bwMode="auto">
              <a:xfrm>
                <a:off x="2884" y="2880"/>
                <a:ext cx="472" cy="0"/>
              </a:xfrm>
              <a:prstGeom prst="line">
                <a:avLst/>
              </a:prstGeom>
              <a:noFill/>
              <a:ln w="12700" algn="ctr">
                <a:solidFill>
                  <a:schemeClr val="tx1"/>
                </a:solidFill>
                <a:round/>
                <a:headEnd/>
                <a:tailEnd/>
              </a:ln>
            </p:spPr>
            <p:txBody>
              <a:bodyPr/>
              <a:lstStyle/>
              <a:p>
                <a:endParaRPr lang="en-US"/>
              </a:p>
            </p:txBody>
          </p:sp>
          <p:sp>
            <p:nvSpPr>
              <p:cNvPr id="61" name="Straight Connector 13368"/>
              <p:cNvSpPr>
                <a:spLocks noChangeShapeType="1"/>
              </p:cNvSpPr>
              <p:nvPr/>
            </p:nvSpPr>
            <p:spPr bwMode="auto">
              <a:xfrm>
                <a:off x="2884" y="3024"/>
                <a:ext cx="472" cy="0"/>
              </a:xfrm>
              <a:prstGeom prst="line">
                <a:avLst/>
              </a:prstGeom>
              <a:noFill/>
              <a:ln w="12700" algn="ctr">
                <a:solidFill>
                  <a:schemeClr val="tx1"/>
                </a:solidFill>
                <a:round/>
                <a:headEnd/>
                <a:tailEnd/>
              </a:ln>
            </p:spPr>
            <p:txBody>
              <a:bodyPr/>
              <a:lstStyle/>
              <a:p>
                <a:endParaRPr lang="en-US"/>
              </a:p>
            </p:txBody>
          </p:sp>
        </p:grpSp>
        <p:grpSp>
          <p:nvGrpSpPr>
            <p:cNvPr id="41" name="Group 84"/>
            <p:cNvGrpSpPr>
              <a:grpSpLocks/>
            </p:cNvGrpSpPr>
            <p:nvPr/>
          </p:nvGrpSpPr>
          <p:grpSpPr bwMode="auto">
            <a:xfrm>
              <a:off x="5947035" y="5273453"/>
              <a:ext cx="567946" cy="587330"/>
              <a:chOff x="3697" y="2596"/>
              <a:chExt cx="478" cy="570"/>
            </a:xfrm>
          </p:grpSpPr>
          <p:sp>
            <p:nvSpPr>
              <p:cNvPr id="54" name="Rectangle 53"/>
              <p:cNvSpPr>
                <a:spLocks noChangeArrowheads="1"/>
              </p:cNvSpPr>
              <p:nvPr/>
            </p:nvSpPr>
            <p:spPr bwMode="auto">
              <a:xfrm>
                <a:off x="3697" y="2596"/>
                <a:ext cx="478" cy="570"/>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2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a:p>
                <a:pPr algn="ctr" eaLnBrk="0" hangingPunct="0">
                  <a:lnSpc>
                    <a:spcPct val="40000"/>
                  </a:lnSpc>
                  <a:defRPr/>
                </a:pPr>
                <a:r>
                  <a:rPr lang="en-US" sz="2800" b="1">
                    <a:solidFill>
                      <a:srgbClr val="063DE8"/>
                    </a:solidFill>
                    <a:latin typeface="Times New Roman" pitchFamily="18" charset="0"/>
                    <a:cs typeface="+mn-cs"/>
                  </a:rPr>
                  <a:t>.</a:t>
                </a:r>
              </a:p>
            </p:txBody>
          </p:sp>
          <p:sp>
            <p:nvSpPr>
              <p:cNvPr id="55" name="Straight Connector 13362"/>
              <p:cNvSpPr>
                <a:spLocks noChangeShapeType="1"/>
              </p:cNvSpPr>
              <p:nvPr/>
            </p:nvSpPr>
            <p:spPr bwMode="auto">
              <a:xfrm>
                <a:off x="3700" y="2736"/>
                <a:ext cx="472" cy="0"/>
              </a:xfrm>
              <a:prstGeom prst="line">
                <a:avLst/>
              </a:prstGeom>
              <a:noFill/>
              <a:ln w="12700" algn="ctr">
                <a:solidFill>
                  <a:schemeClr val="tx1"/>
                </a:solidFill>
                <a:round/>
                <a:headEnd/>
                <a:tailEnd/>
              </a:ln>
            </p:spPr>
            <p:txBody>
              <a:bodyPr/>
              <a:lstStyle/>
              <a:p>
                <a:endParaRPr lang="en-US"/>
              </a:p>
            </p:txBody>
          </p:sp>
          <p:sp>
            <p:nvSpPr>
              <p:cNvPr id="56" name="Straight Connector 13363"/>
              <p:cNvSpPr>
                <a:spLocks noChangeShapeType="1"/>
              </p:cNvSpPr>
              <p:nvPr/>
            </p:nvSpPr>
            <p:spPr bwMode="auto">
              <a:xfrm>
                <a:off x="3700" y="2880"/>
                <a:ext cx="472" cy="0"/>
              </a:xfrm>
              <a:prstGeom prst="line">
                <a:avLst/>
              </a:prstGeom>
              <a:noFill/>
              <a:ln w="12700" algn="ctr">
                <a:solidFill>
                  <a:schemeClr val="tx1"/>
                </a:solidFill>
                <a:round/>
                <a:headEnd/>
                <a:tailEnd/>
              </a:ln>
            </p:spPr>
            <p:txBody>
              <a:bodyPr/>
              <a:lstStyle/>
              <a:p>
                <a:endParaRPr lang="en-US"/>
              </a:p>
            </p:txBody>
          </p:sp>
          <p:sp>
            <p:nvSpPr>
              <p:cNvPr id="57" name="Straight Connector 13364"/>
              <p:cNvSpPr>
                <a:spLocks noChangeShapeType="1"/>
              </p:cNvSpPr>
              <p:nvPr/>
            </p:nvSpPr>
            <p:spPr bwMode="auto">
              <a:xfrm>
                <a:off x="3700" y="3024"/>
                <a:ext cx="472" cy="0"/>
              </a:xfrm>
              <a:prstGeom prst="line">
                <a:avLst/>
              </a:prstGeom>
              <a:noFill/>
              <a:ln w="12700" algn="ctr">
                <a:solidFill>
                  <a:schemeClr val="tx1"/>
                </a:solidFill>
                <a:round/>
                <a:headEnd/>
                <a:tailEnd/>
              </a:ln>
            </p:spPr>
            <p:txBody>
              <a:bodyPr/>
              <a:lstStyle/>
              <a:p>
                <a:endParaRPr lang="en-US"/>
              </a:p>
            </p:txBody>
          </p:sp>
        </p:grpSp>
        <p:sp>
          <p:nvSpPr>
            <p:cNvPr id="42" name="Shape 13349"/>
            <p:cNvSpPr>
              <a:spLocks/>
            </p:cNvSpPr>
            <p:nvPr/>
          </p:nvSpPr>
          <p:spPr bwMode="auto">
            <a:xfrm>
              <a:off x="3521800" y="3996248"/>
              <a:ext cx="742133" cy="471583"/>
            </a:xfrm>
            <a:custGeom>
              <a:avLst/>
              <a:gdLst>
                <a:gd name="T0" fmla="*/ 1260891080 w 577"/>
                <a:gd name="T1" fmla="*/ 0 h 673"/>
                <a:gd name="T2" fmla="*/ 0 w 577"/>
                <a:gd name="T3" fmla="*/ 0 h 673"/>
                <a:gd name="T4" fmla="*/ 0 w 577"/>
                <a:gd name="T5" fmla="*/ 33256315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3" name="Shape 13350"/>
            <p:cNvSpPr>
              <a:spLocks/>
            </p:cNvSpPr>
            <p:nvPr/>
          </p:nvSpPr>
          <p:spPr bwMode="auto">
            <a:xfrm>
              <a:off x="4871133" y="4130986"/>
              <a:ext cx="628283" cy="336845"/>
            </a:xfrm>
            <a:custGeom>
              <a:avLst/>
              <a:gdLst>
                <a:gd name="T0" fmla="*/ 0 w 529"/>
                <a:gd name="T1" fmla="*/ 0 h 529"/>
                <a:gd name="T2" fmla="*/ 781699341 w 529"/>
                <a:gd name="T3" fmla="*/ 0 h 529"/>
                <a:gd name="T4" fmla="*/ 781699341 w 529"/>
                <a:gd name="T5" fmla="*/ 18726728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4" name="Shape 13351"/>
            <p:cNvSpPr>
              <a:spLocks/>
            </p:cNvSpPr>
            <p:nvPr/>
          </p:nvSpPr>
          <p:spPr bwMode="auto">
            <a:xfrm>
              <a:off x="2779667" y="4532393"/>
              <a:ext cx="431506" cy="742463"/>
            </a:xfrm>
            <a:custGeom>
              <a:avLst/>
              <a:gdLst>
                <a:gd name="T0" fmla="*/ 2147483647 w 193"/>
                <a:gd name="T1" fmla="*/ 0 h 721"/>
                <a:gd name="T2" fmla="*/ 0 w 193"/>
                <a:gd name="T3" fmla="*/ 0 h 721"/>
                <a:gd name="T4" fmla="*/ 0 w 193"/>
                <a:gd name="T5" fmla="*/ 33500477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5" name="Shape 13352"/>
            <p:cNvSpPr>
              <a:spLocks/>
            </p:cNvSpPr>
            <p:nvPr/>
          </p:nvSpPr>
          <p:spPr bwMode="auto">
            <a:xfrm>
              <a:off x="3791667" y="4599762"/>
              <a:ext cx="134933" cy="676498"/>
            </a:xfrm>
            <a:custGeom>
              <a:avLst/>
              <a:gdLst>
                <a:gd name="T0" fmla="*/ 0 w 145"/>
                <a:gd name="T1" fmla="*/ 0 h 577"/>
                <a:gd name="T2" fmla="*/ 180862250 w 145"/>
                <a:gd name="T3" fmla="*/ 0 h 577"/>
                <a:gd name="T4" fmla="*/ 180862250 w 145"/>
                <a:gd name="T5" fmla="*/ 729719663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6" name="Shape 13353"/>
            <p:cNvSpPr>
              <a:spLocks/>
            </p:cNvSpPr>
            <p:nvPr/>
          </p:nvSpPr>
          <p:spPr bwMode="auto">
            <a:xfrm>
              <a:off x="5006067" y="4532393"/>
              <a:ext cx="229106" cy="742463"/>
            </a:xfrm>
            <a:custGeom>
              <a:avLst/>
              <a:gdLst>
                <a:gd name="T0" fmla="*/ 779310801 w 193"/>
                <a:gd name="T1" fmla="*/ 0 h 721"/>
                <a:gd name="T2" fmla="*/ 0 w 193"/>
                <a:gd name="T3" fmla="*/ 0 h 721"/>
                <a:gd name="T4" fmla="*/ 0 w 193"/>
                <a:gd name="T5" fmla="*/ 33500477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7" name="Shape 13354"/>
            <p:cNvSpPr>
              <a:spLocks/>
            </p:cNvSpPr>
            <p:nvPr/>
          </p:nvSpPr>
          <p:spPr bwMode="auto">
            <a:xfrm>
              <a:off x="5883133" y="4599762"/>
              <a:ext cx="337333" cy="676498"/>
            </a:xfrm>
            <a:custGeom>
              <a:avLst/>
              <a:gdLst>
                <a:gd name="T0" fmla="*/ 0 w 145"/>
                <a:gd name="T1" fmla="*/ 0 h 577"/>
                <a:gd name="T2" fmla="*/ 2147483647 w 145"/>
                <a:gd name="T3" fmla="*/ 0 h 577"/>
                <a:gd name="T4" fmla="*/ 2147483647 w 145"/>
                <a:gd name="T5" fmla="*/ 729719663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48" name="Shape 13355"/>
            <p:cNvSpPr>
              <a:spLocks/>
            </p:cNvSpPr>
            <p:nvPr/>
          </p:nvSpPr>
          <p:spPr bwMode="auto">
            <a:xfrm>
              <a:off x="2239933" y="3996248"/>
              <a:ext cx="172883" cy="1142467"/>
            </a:xfrm>
            <a:custGeom>
              <a:avLst/>
              <a:gdLst>
                <a:gd name="T0" fmla="*/ 800113001 w 145"/>
                <a:gd name="T1" fmla="*/ 0 h 1345"/>
                <a:gd name="T2" fmla="*/ 0 w 145"/>
                <a:gd name="T3" fmla="*/ 0 h 1345"/>
                <a:gd name="T4" fmla="*/ 0 w 145"/>
                <a:gd name="T5" fmla="*/ 105521630 h 1345"/>
                <a:gd name="T6" fmla="*/ 800113001 w 145"/>
                <a:gd name="T7" fmla="*/ 105521630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49" name="Shape 13356"/>
            <p:cNvSpPr>
              <a:spLocks/>
            </p:cNvSpPr>
            <p:nvPr/>
          </p:nvSpPr>
          <p:spPr bwMode="auto">
            <a:xfrm>
              <a:off x="6625267" y="3996248"/>
              <a:ext cx="202400" cy="1953702"/>
            </a:xfrm>
            <a:custGeom>
              <a:avLst/>
              <a:gdLst>
                <a:gd name="T0" fmla="*/ 0 w 145"/>
                <a:gd name="T1" fmla="*/ 0 h 2161"/>
                <a:gd name="T2" fmla="*/ 2060134875 w 145"/>
                <a:gd name="T3" fmla="*/ 0 h 2161"/>
                <a:gd name="T4" fmla="*/ 2060134875 w 145"/>
                <a:gd name="T5" fmla="*/ 153403407 h 2161"/>
                <a:gd name="T6" fmla="*/ 0 w 145"/>
                <a:gd name="T7" fmla="*/ 153403407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50" name="Rectangle 13357"/>
            <p:cNvSpPr>
              <a:spLocks noChangeArrowheads="1"/>
            </p:cNvSpPr>
            <p:nvPr/>
          </p:nvSpPr>
          <p:spPr bwMode="auto">
            <a:xfrm>
              <a:off x="6827667" y="4262917"/>
              <a:ext cx="721352" cy="920765"/>
            </a:xfrm>
            <a:prstGeom prst="rect">
              <a:avLst/>
            </a:prstGeom>
            <a:noFill/>
            <a:ln w="9525">
              <a:noFill/>
              <a:miter lim="800000"/>
              <a:headEnd/>
              <a:tailEnd/>
            </a:ln>
          </p:spPr>
          <p:txBody>
            <a:bodyPr wrap="none" lIns="90488" tIns="44450" rIns="90488" bIns="44450">
              <a:spAutoFit/>
            </a:bodyPr>
            <a:lstStyle/>
            <a:p>
              <a:pPr eaLnBrk="0" hangingPunct="0"/>
              <a:r>
                <a:rPr lang="en-US" sz="1800" dirty="0">
                  <a:latin typeface="+mj-lt"/>
                </a:rPr>
                <a:t>CL</a:t>
              </a:r>
            </a:p>
            <a:p>
              <a:pPr eaLnBrk="0" hangingPunct="0"/>
              <a:r>
                <a:rPr lang="en-US" sz="1800" dirty="0">
                  <a:latin typeface="+mj-lt"/>
                </a:rPr>
                <a:t>Index </a:t>
              </a:r>
            </a:p>
            <a:p>
              <a:pPr eaLnBrk="0" hangingPunct="0"/>
              <a:r>
                <a:rPr lang="en-US" sz="1800" dirty="0">
                  <a:latin typeface="+mj-lt"/>
                </a:rPr>
                <a:t>Pages</a:t>
              </a:r>
            </a:p>
          </p:txBody>
        </p:sp>
        <p:sp>
          <p:nvSpPr>
            <p:cNvPr id="51" name="Rectangle 13358"/>
            <p:cNvSpPr>
              <a:spLocks noChangeArrowheads="1"/>
            </p:cNvSpPr>
            <p:nvPr/>
          </p:nvSpPr>
          <p:spPr bwMode="auto">
            <a:xfrm>
              <a:off x="1119408" y="4233034"/>
              <a:ext cx="1078822" cy="643766"/>
            </a:xfrm>
            <a:prstGeom prst="rect">
              <a:avLst/>
            </a:prstGeom>
            <a:noFill/>
            <a:ln w="9525">
              <a:noFill/>
              <a:miter lim="800000"/>
              <a:headEnd/>
              <a:tailEnd/>
            </a:ln>
          </p:spPr>
          <p:txBody>
            <a:bodyPr wrap="none" lIns="90488" tIns="44450" rIns="90488" bIns="44450">
              <a:spAutoFit/>
            </a:bodyPr>
            <a:lstStyle/>
            <a:p>
              <a:pPr algn="r" eaLnBrk="0" hangingPunct="0"/>
              <a:r>
                <a:rPr lang="en-US" sz="1800" dirty="0" smtClean="0">
                  <a:latin typeface="+mj-lt"/>
                </a:rPr>
                <a:t>Non-leaf</a:t>
              </a:r>
              <a:endParaRPr lang="en-US" sz="1800" dirty="0">
                <a:latin typeface="+mj-lt"/>
              </a:endParaRPr>
            </a:p>
            <a:p>
              <a:pPr algn="r" eaLnBrk="0" hangingPunct="0"/>
              <a:r>
                <a:rPr lang="en-US" sz="1800" dirty="0">
                  <a:latin typeface="+mj-lt"/>
                </a:rPr>
                <a:t>Level</a:t>
              </a:r>
            </a:p>
          </p:txBody>
        </p:sp>
        <p:sp>
          <p:nvSpPr>
            <p:cNvPr id="52" name="Rectangle 13359"/>
            <p:cNvSpPr>
              <a:spLocks noChangeArrowheads="1"/>
            </p:cNvSpPr>
            <p:nvPr/>
          </p:nvSpPr>
          <p:spPr bwMode="auto">
            <a:xfrm>
              <a:off x="1561836" y="5273452"/>
              <a:ext cx="636394" cy="643766"/>
            </a:xfrm>
            <a:prstGeom prst="rect">
              <a:avLst/>
            </a:prstGeom>
            <a:noFill/>
            <a:ln w="9525">
              <a:noFill/>
              <a:miter lim="800000"/>
              <a:headEnd/>
              <a:tailEnd/>
            </a:ln>
          </p:spPr>
          <p:txBody>
            <a:bodyPr wrap="none" lIns="90488" tIns="44450" rIns="90488" bIns="44450">
              <a:spAutoFit/>
            </a:bodyPr>
            <a:lstStyle/>
            <a:p>
              <a:pPr algn="r" eaLnBrk="0" hangingPunct="0"/>
              <a:r>
                <a:rPr lang="en-US" sz="1800">
                  <a:latin typeface="+mj-lt"/>
                </a:rPr>
                <a:t>Leaf</a:t>
              </a:r>
            </a:p>
            <a:p>
              <a:pPr algn="r" eaLnBrk="0" hangingPunct="0"/>
              <a:r>
                <a:rPr lang="en-US" sz="1800">
                  <a:latin typeface="+mj-lt"/>
                </a:rPr>
                <a:t>Level</a:t>
              </a:r>
            </a:p>
          </p:txBody>
        </p:sp>
        <p:sp>
          <p:nvSpPr>
            <p:cNvPr id="53" name="Shape 13360"/>
            <p:cNvSpPr>
              <a:spLocks/>
            </p:cNvSpPr>
            <p:nvPr/>
          </p:nvSpPr>
          <p:spPr bwMode="auto">
            <a:xfrm>
              <a:off x="2239933" y="5273452"/>
              <a:ext cx="134933" cy="595093"/>
            </a:xfrm>
            <a:custGeom>
              <a:avLst/>
              <a:gdLst>
                <a:gd name="T0" fmla="*/ 180862250 w 145"/>
                <a:gd name="T1" fmla="*/ 0 h 577"/>
                <a:gd name="T2" fmla="*/ 0 w 145"/>
                <a:gd name="T3" fmla="*/ 0 h 577"/>
                <a:gd name="T4" fmla="*/ 0 w 145"/>
                <a:gd name="T5" fmla="*/ 338118461 h 577"/>
                <a:gd name="T6" fmla="*/ 180862250 w 145"/>
                <a:gd name="T7" fmla="*/ 338118461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gr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00" y="3571875"/>
            <a:ext cx="2324100" cy="847725"/>
          </a:xfrm>
          <a:prstGeom prst="rect">
            <a:avLst/>
          </a:prstGeom>
        </p:spPr>
      </p:pic>
    </p:spTree>
    <p:extLst>
      <p:ext uri="{BB962C8B-B14F-4D97-AF65-F5344CB8AC3E}">
        <p14:creationId xmlns:p14="http://schemas.microsoft.com/office/powerpoint/2010/main" val="4456534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6960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11</a:t>
            </a:fld>
            <a:endParaRPr lang="en-US" dirty="0">
              <a:solidFill>
                <a:prstClr val="black"/>
              </a:solidFill>
            </a:endParaRPr>
          </a:p>
        </p:txBody>
      </p:sp>
      <p:sp>
        <p:nvSpPr>
          <p:cNvPr id="5" name="Title 1"/>
          <p:cNvSpPr>
            <a:spLocks noGrp="1"/>
          </p:cNvSpPr>
          <p:nvPr>
            <p:ph type="ctrTitle"/>
          </p:nvPr>
        </p:nvSpPr>
        <p:spPr>
          <a:xfrm>
            <a:off x="548640" y="2194559"/>
            <a:ext cx="8138160" cy="1005840"/>
          </a:xfrm>
        </p:spPr>
        <p:txBody>
          <a:bodyPr>
            <a:normAutofit/>
          </a:bodyPr>
          <a:lstStyle/>
          <a:p>
            <a:r>
              <a:rPr lang="en-US" dirty="0" smtClean="0">
                <a:effectLst/>
              </a:rPr>
              <a:t>Clustered and Non-Clustered Index Keys</a:t>
            </a:r>
            <a:endParaRPr lang="en-US" dirty="0"/>
          </a:p>
        </p:txBody>
      </p:sp>
      <p:sp>
        <p:nvSpPr>
          <p:cNvPr id="6"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View keys at the leaf level and upper levels of Clustered and Non-Clustered Indexes.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smtClean="0">
                <a:ea typeface="ＭＳ Ｐゴシック" charset="-128"/>
              </a:rPr>
              <a:t>Query page allocation DMV and </a:t>
            </a:r>
            <a:r>
              <a:rPr lang="en-US" altLang="ja-JP" dirty="0">
                <a:ea typeface="ＭＳ Ｐゴシック" charset="-128"/>
              </a:rPr>
              <a:t>use DBCC page to </a:t>
            </a:r>
            <a:r>
              <a:rPr lang="en-US" altLang="ja-JP" dirty="0" smtClean="0">
                <a:ea typeface="ＭＳ Ｐゴシック" charset="-128"/>
              </a:rPr>
              <a:t>verify how clustered index keys and non-clustered keys are stored in indexes. </a:t>
            </a:r>
            <a:endParaRPr lang="en-US" altLang="ja-JP" dirty="0">
              <a:ea typeface="ＭＳ Ｐゴシック" charset="-128"/>
            </a:endParaRPr>
          </a:p>
        </p:txBody>
      </p:sp>
    </p:spTree>
    <p:extLst>
      <p:ext uri="{BB962C8B-B14F-4D97-AF65-F5344CB8AC3E}">
        <p14:creationId xmlns:p14="http://schemas.microsoft.com/office/powerpoint/2010/main" val="4609816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000" dirty="0"/>
              <a:t>For table </a:t>
            </a:r>
            <a:r>
              <a:rPr lang="en-US" sz="2000" dirty="0" err="1"/>
              <a:t>MyTable</a:t>
            </a:r>
            <a:r>
              <a:rPr lang="en-US" sz="2000" dirty="0"/>
              <a:t> with columns (col1, col2, col3) with a clustered index on col1 and a </a:t>
            </a:r>
            <a:r>
              <a:rPr lang="en-US" sz="2000" dirty="0" err="1"/>
              <a:t>nonclustered</a:t>
            </a:r>
            <a:r>
              <a:rPr lang="en-US" sz="2000" dirty="0"/>
              <a:t> index on col2, what process will SQL Server use to retrieve the values for the following query?</a:t>
            </a:r>
          </a:p>
          <a:p>
            <a:pPr lvl="1">
              <a:buNone/>
            </a:pPr>
            <a:r>
              <a:rPr lang="en-US" b="1" dirty="0"/>
              <a:t>SELECT col2, col3 FROM </a:t>
            </a:r>
            <a:r>
              <a:rPr lang="en-US" b="1" dirty="0" err="1"/>
              <a:t>MyTable</a:t>
            </a:r>
            <a:r>
              <a:rPr lang="en-US" b="1" dirty="0"/>
              <a:t> WHERE col1 = 1;</a:t>
            </a:r>
          </a:p>
          <a:p>
            <a:r>
              <a:rPr lang="en-US" sz="2000" dirty="0"/>
              <a:t>For a table </a:t>
            </a:r>
            <a:r>
              <a:rPr lang="en-US" sz="2000" dirty="0" err="1"/>
              <a:t>MyTable</a:t>
            </a:r>
            <a:r>
              <a:rPr lang="en-US" sz="2000" dirty="0"/>
              <a:t> with columns (col1, col2, col3) with no clustered index, and a unique </a:t>
            </a:r>
            <a:r>
              <a:rPr lang="en-US" sz="2000" dirty="0" err="1"/>
              <a:t>nonclustered</a:t>
            </a:r>
            <a:r>
              <a:rPr lang="en-US" sz="2000" dirty="0"/>
              <a:t> index on col1, what process will SQL Server use to retrieve the values for the following query?</a:t>
            </a:r>
          </a:p>
          <a:p>
            <a:pPr lvl="1">
              <a:buNone/>
            </a:pPr>
            <a:r>
              <a:rPr lang="en-US" b="1" dirty="0"/>
              <a:t>SELECT col2 FROM </a:t>
            </a:r>
            <a:r>
              <a:rPr lang="en-US" b="1" dirty="0" err="1"/>
              <a:t>MyTable</a:t>
            </a:r>
            <a:r>
              <a:rPr lang="en-US" b="1" dirty="0"/>
              <a:t> WHERE col1 = 1;</a:t>
            </a:r>
          </a:p>
          <a:p>
            <a:r>
              <a:rPr lang="en-US" sz="2000" dirty="0"/>
              <a:t>For a table </a:t>
            </a:r>
            <a:r>
              <a:rPr lang="en-US" sz="2000" dirty="0" err="1"/>
              <a:t>MyTable</a:t>
            </a:r>
            <a:r>
              <a:rPr lang="en-US" sz="2000" dirty="0"/>
              <a:t> with columns (col1, col2, col3) with a clustered index on col1 and a </a:t>
            </a:r>
            <a:r>
              <a:rPr lang="en-US" sz="2000" dirty="0" err="1"/>
              <a:t>nonclustered</a:t>
            </a:r>
            <a:r>
              <a:rPr lang="en-US" sz="2000" dirty="0"/>
              <a:t> index on col2, what process with SQL use to retrieve the values for the following query?</a:t>
            </a:r>
          </a:p>
          <a:p>
            <a:pPr lvl="1">
              <a:buNone/>
            </a:pPr>
            <a:r>
              <a:rPr lang="en-US" b="1" dirty="0"/>
              <a:t>SELECT col1 FROM </a:t>
            </a:r>
            <a:r>
              <a:rPr lang="en-US" b="1" dirty="0" err="1"/>
              <a:t>MyTable</a:t>
            </a:r>
            <a:r>
              <a:rPr lang="en-US" b="1" dirty="0"/>
              <a:t> where col2 = 1;</a:t>
            </a:r>
          </a:p>
          <a:p>
            <a:r>
              <a:rPr lang="en-US" sz="2000" dirty="0"/>
              <a:t>What kind of query and indexing situation would you expect to cause a table scan?</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35448951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pPr lvl="0"/>
            <a:r>
              <a:rPr lang="en-US" dirty="0" smtClean="0"/>
              <a:t>Learn about how SQL Server accesses tables through the different types of Indexes:</a:t>
            </a:r>
          </a:p>
          <a:p>
            <a:pPr lvl="1"/>
            <a:r>
              <a:rPr lang="en-US" dirty="0" smtClean="0"/>
              <a:t>Clustered</a:t>
            </a:r>
          </a:p>
          <a:p>
            <a:pPr lvl="1"/>
            <a:r>
              <a:rPr lang="en-US" dirty="0" smtClean="0"/>
              <a:t>Non-Clustered</a:t>
            </a:r>
          </a:p>
          <a:p>
            <a:pPr marL="457200" lvl="1" indent="0">
              <a:buNone/>
            </a:pPr>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Index—Data Access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pic>
        <p:nvPicPr>
          <p:cNvPr id="6" name="Rectangle 10244"/>
          <p:cNvPicPr>
            <a:picLocks noGrp="1" noChangeAspect="1" noChangeArrowheads="1"/>
          </p:cNvPicPr>
          <p:nvPr>
            <p:ph idx="1"/>
          </p:nvPr>
        </p:nvPicPr>
        <p:blipFill>
          <a:blip r:embed="rId3" cstate="print"/>
          <a:srcRect/>
          <a:stretch>
            <a:fillRect/>
          </a:stretch>
        </p:blipFill>
        <p:spPr bwMode="auto">
          <a:xfrm>
            <a:off x="1714857" y="1219200"/>
            <a:ext cx="5714286" cy="5038096"/>
          </a:xfrm>
          <a:prstGeom prst="rect">
            <a:avLst/>
          </a:prstGeom>
          <a:noFill/>
          <a:ln w="9525">
            <a:noFill/>
            <a:miter lim="800000"/>
            <a:headEnd/>
            <a:tailEnd/>
          </a:ln>
        </p:spPr>
      </p:pic>
      <p:pic>
        <p:nvPicPr>
          <p:cNvPr id="7" name="Rectangle 10242" descr="Clustered index seek operator icon"/>
          <p:cNvPicPr>
            <a:picLocks noChangeAspect="1" noChangeArrowheads="1"/>
          </p:cNvPicPr>
          <p:nvPr/>
        </p:nvPicPr>
        <p:blipFill>
          <a:blip r:embed="rId4" cstate="print"/>
          <a:srcRect/>
          <a:stretch>
            <a:fillRect/>
          </a:stretch>
        </p:blipFill>
        <p:spPr bwMode="auto">
          <a:xfrm>
            <a:off x="782637" y="5064125"/>
            <a:ext cx="498475" cy="498475"/>
          </a:xfrm>
          <a:prstGeom prst="rect">
            <a:avLst/>
          </a:prstGeom>
          <a:noFill/>
          <a:ln w="9525">
            <a:noFill/>
            <a:miter lim="800000"/>
            <a:headEnd/>
            <a:tailEnd/>
          </a:ln>
        </p:spPr>
      </p:pic>
      <p:sp>
        <p:nvSpPr>
          <p:cNvPr id="8" name="TextBox 10243"/>
          <p:cNvSpPr txBox="1">
            <a:spLocks noChangeArrowheads="1"/>
          </p:cNvSpPr>
          <p:nvPr/>
        </p:nvSpPr>
        <p:spPr bwMode="auto">
          <a:xfrm>
            <a:off x="477837" y="4606925"/>
            <a:ext cx="1046163" cy="457200"/>
          </a:xfrm>
          <a:prstGeom prst="rect">
            <a:avLst/>
          </a:prstGeom>
          <a:noFill/>
          <a:ln w="9525">
            <a:noFill/>
            <a:miter lim="800000"/>
            <a:headEnd/>
            <a:tailEnd/>
          </a:ln>
        </p:spPr>
        <p:txBody>
          <a:bodyPr>
            <a:spAutoFit/>
          </a:bodyPr>
          <a:lstStyle/>
          <a:p>
            <a:pPr algn="ctr" eaLnBrk="0" hangingPunct="0"/>
            <a:r>
              <a:rPr lang="en-US" sz="1200" b="1" dirty="0">
                <a:latin typeface="Arial" charset="0"/>
              </a:rPr>
              <a:t>Clustered Index Seek</a:t>
            </a:r>
          </a:p>
        </p:txBody>
      </p:sp>
    </p:spTree>
    <p:extLst>
      <p:ext uri="{BB962C8B-B14F-4D97-AF65-F5344CB8AC3E}">
        <p14:creationId xmlns:p14="http://schemas.microsoft.com/office/powerpoint/2010/main" val="37747410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308749229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 Data Access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pic>
        <p:nvPicPr>
          <p:cNvPr id="6" name="Rectangle 11265" descr="IAM pages retrieve data in a single partition heap"/>
          <p:cNvPicPr>
            <a:picLocks noGrp="1" noChangeAspect="1" noChangeArrowheads="1"/>
          </p:cNvPicPr>
          <p:nvPr>
            <p:ph idx="1"/>
          </p:nvPr>
        </p:nvPicPr>
        <p:blipFill>
          <a:blip r:embed="rId3" cstate="print"/>
          <a:srcRect/>
          <a:stretch>
            <a:fillRect/>
          </a:stretch>
        </p:blipFill>
        <p:spPr bwMode="auto">
          <a:xfrm>
            <a:off x="1642549" y="1600200"/>
            <a:ext cx="5858902" cy="4343400"/>
          </a:xfrm>
          <a:prstGeom prst="rect">
            <a:avLst/>
          </a:prstGeom>
          <a:noFill/>
          <a:ln w="9525">
            <a:noFill/>
            <a:miter lim="800000"/>
            <a:headEnd/>
            <a:tailEnd/>
          </a:ln>
        </p:spPr>
      </p:pic>
      <p:grpSp>
        <p:nvGrpSpPr>
          <p:cNvPr id="8" name="Group 7"/>
          <p:cNvGrpSpPr/>
          <p:nvPr/>
        </p:nvGrpSpPr>
        <p:grpSpPr>
          <a:xfrm>
            <a:off x="457200" y="3429000"/>
            <a:ext cx="1046163" cy="804771"/>
            <a:chOff x="345244" y="2624229"/>
            <a:chExt cx="1046163" cy="804771"/>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26" y="2971800"/>
              <a:ext cx="457200" cy="457200"/>
            </a:xfrm>
            <a:prstGeom prst="rect">
              <a:avLst/>
            </a:prstGeom>
          </p:spPr>
        </p:pic>
        <p:sp>
          <p:nvSpPr>
            <p:cNvPr id="7" name="TextBox 10243"/>
            <p:cNvSpPr txBox="1">
              <a:spLocks noChangeArrowheads="1"/>
            </p:cNvSpPr>
            <p:nvPr/>
          </p:nvSpPr>
          <p:spPr bwMode="auto">
            <a:xfrm>
              <a:off x="345244" y="2624229"/>
              <a:ext cx="1046163" cy="276999"/>
            </a:xfrm>
            <a:prstGeom prst="rect">
              <a:avLst/>
            </a:prstGeom>
            <a:noFill/>
            <a:ln w="9525">
              <a:noFill/>
              <a:miter lim="800000"/>
              <a:headEnd/>
              <a:tailEnd/>
            </a:ln>
          </p:spPr>
          <p:txBody>
            <a:bodyPr>
              <a:spAutoFit/>
            </a:bodyPr>
            <a:lstStyle/>
            <a:p>
              <a:pPr algn="ctr" eaLnBrk="0" hangingPunct="0"/>
              <a:r>
                <a:rPr lang="en-US" sz="1200" b="1" dirty="0" smtClean="0">
                  <a:latin typeface="Arial" charset="0"/>
                </a:rPr>
                <a:t>Table Scan</a:t>
              </a:r>
              <a:endParaRPr lang="en-US" sz="1200" b="1" dirty="0">
                <a:latin typeface="Arial" charset="0"/>
              </a:endParaRPr>
            </a:p>
          </p:txBody>
        </p:sp>
      </p:grpSp>
    </p:spTree>
    <p:extLst>
      <p:ext uri="{BB962C8B-B14F-4D97-AF65-F5344CB8AC3E}">
        <p14:creationId xmlns:p14="http://schemas.microsoft.com/office/powerpoint/2010/main" val="44565343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7</a:t>
            </a:fld>
            <a:endParaRPr lang="en-US" dirty="0">
              <a:solidFill>
                <a:prstClr val="black"/>
              </a:solidFill>
            </a:endParaRPr>
          </a:p>
        </p:txBody>
      </p:sp>
      <p:sp>
        <p:nvSpPr>
          <p:cNvPr id="5" name="Title 1"/>
          <p:cNvSpPr>
            <a:spLocks noGrp="1"/>
          </p:cNvSpPr>
          <p:nvPr>
            <p:ph type="ctrTitle"/>
          </p:nvPr>
        </p:nvSpPr>
        <p:spPr>
          <a:xfrm>
            <a:off x="548640" y="2194559"/>
            <a:ext cx="8138160" cy="1005840"/>
          </a:xfrm>
        </p:spPr>
        <p:txBody>
          <a:bodyPr>
            <a:normAutofit fontScale="90000"/>
          </a:bodyPr>
          <a:lstStyle/>
          <a:p>
            <a:r>
              <a:rPr lang="en-US" dirty="0" smtClean="0">
                <a:effectLst/>
              </a:rPr>
              <a:t>Clustered Index, Non-Clustered Index, and Heap tables</a:t>
            </a:r>
            <a:endParaRPr lang="en-US" dirty="0"/>
          </a:p>
        </p:txBody>
      </p:sp>
      <p:sp>
        <p:nvSpPr>
          <p:cNvPr id="6"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Locate Clustered Indexes, Non-Clustered Indexes, and Heap Tables in your database.</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Query the system views to find </a:t>
            </a:r>
            <a:r>
              <a:rPr lang="en-US" altLang="ja-JP" dirty="0" smtClean="0">
                <a:ea typeface="ＭＳ Ｐゴシック" charset="-128"/>
              </a:rPr>
              <a:t>Clustered and Non-Clustered Indexes </a:t>
            </a:r>
            <a:r>
              <a:rPr lang="en-US" altLang="ja-JP" dirty="0">
                <a:ea typeface="ＭＳ Ｐゴシック" charset="-128"/>
              </a:rPr>
              <a:t>on your </a:t>
            </a:r>
            <a:r>
              <a:rPr lang="en-US" altLang="ja-JP" dirty="0" smtClean="0">
                <a:ea typeface="ＭＳ Ｐゴシック" charset="-128"/>
              </a:rPr>
              <a:t>tables, and Heap tables in your database.</a:t>
            </a:r>
            <a:endParaRPr lang="en-US" altLang="ja-JP" dirty="0">
              <a:ea typeface="ＭＳ Ｐゴシック" charset="-128"/>
            </a:endParaRPr>
          </a:p>
        </p:txBody>
      </p:sp>
    </p:spTree>
    <p:extLst>
      <p:ext uri="{BB962C8B-B14F-4D97-AF65-F5344CB8AC3E}">
        <p14:creationId xmlns:p14="http://schemas.microsoft.com/office/powerpoint/2010/main" val="31099434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 with a Heap</a:t>
            </a:r>
          </a:p>
        </p:txBody>
      </p:sp>
      <p:sp>
        <p:nvSpPr>
          <p:cNvPr id="3" name="Content Placeholder 2"/>
          <p:cNvSpPr>
            <a:spLocks noGrp="1"/>
          </p:cNvSpPr>
          <p:nvPr>
            <p:ph idx="1"/>
          </p:nvPr>
        </p:nvSpPr>
        <p:spPr/>
        <p:txBody>
          <a:bodyPr/>
          <a:lstStyle/>
          <a:p>
            <a:r>
              <a:rPr lang="en-US" dirty="0"/>
              <a:t>All rows on leaf pages have pointers to data rows.</a:t>
            </a:r>
            <a:endParaRPr lang="en-US" sz="3200"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grpSp>
        <p:nvGrpSpPr>
          <p:cNvPr id="90" name="Group 89"/>
          <p:cNvGrpSpPr/>
          <p:nvPr/>
        </p:nvGrpSpPr>
        <p:grpSpPr>
          <a:xfrm>
            <a:off x="501577" y="1752600"/>
            <a:ext cx="7301260" cy="4419600"/>
            <a:chOff x="827102" y="1752600"/>
            <a:chExt cx="7301260" cy="4419600"/>
          </a:xfrm>
        </p:grpSpPr>
        <p:sp>
          <p:nvSpPr>
            <p:cNvPr id="7" name="Straight Connector 6"/>
            <p:cNvSpPr>
              <a:spLocks noChangeShapeType="1"/>
            </p:cNvSpPr>
            <p:nvPr/>
          </p:nvSpPr>
          <p:spPr bwMode="auto">
            <a:xfrm>
              <a:off x="1711794" y="5335110"/>
              <a:ext cx="5041752" cy="0"/>
            </a:xfrm>
            <a:prstGeom prst="line">
              <a:avLst/>
            </a:prstGeom>
            <a:noFill/>
            <a:ln w="25400" cap="flat" cmpd="sng" algn="ctr">
              <a:solidFill>
                <a:srgbClr val="063DE8"/>
              </a:solidFill>
              <a:prstDash val="sysDot"/>
              <a:round/>
              <a:headEnd type="none" w="med" len="med"/>
              <a:tailEnd type="none" w="med" len="med"/>
            </a:ln>
            <a:effectLst>
              <a:outerShdw dist="17961" dir="2700000" algn="ctr" rotWithShape="0">
                <a:schemeClr val="folHlink"/>
              </a:outerShdw>
            </a:effectLst>
          </p:spPr>
          <p:txBody>
            <a:bodyPr/>
            <a:lstStyle/>
            <a:p>
              <a:pPr fontAlgn="auto">
                <a:spcBef>
                  <a:spcPts val="0"/>
                </a:spcBef>
                <a:spcAft>
                  <a:spcPts val="0"/>
                </a:spcAft>
                <a:defRPr/>
              </a:pPr>
              <a:endParaRPr lang="en-US" sz="1800" kern="0" dirty="0">
                <a:solidFill>
                  <a:sysClr val="windowText" lastClr="000000"/>
                </a:solidFill>
                <a:latin typeface="Arial"/>
                <a:cs typeface="+mn-cs"/>
              </a:endParaRPr>
            </a:p>
          </p:txBody>
        </p:sp>
        <p:sp>
          <p:nvSpPr>
            <p:cNvPr id="8" name="Straight Connector 7"/>
            <p:cNvSpPr>
              <a:spLocks noChangeShapeType="1"/>
            </p:cNvSpPr>
            <p:nvPr/>
          </p:nvSpPr>
          <p:spPr bwMode="auto">
            <a:xfrm>
              <a:off x="2184458" y="4070695"/>
              <a:ext cx="4096423" cy="0"/>
            </a:xfrm>
            <a:prstGeom prst="line">
              <a:avLst/>
            </a:prstGeom>
            <a:noFill/>
            <a:ln w="25400" cap="flat" cmpd="sng" algn="ctr">
              <a:solidFill>
                <a:srgbClr val="063DE8"/>
              </a:solidFill>
              <a:prstDash val="sysDot"/>
              <a:round/>
              <a:headEnd type="none" w="med" len="med"/>
              <a:tailEnd type="none" w="med" len="med"/>
            </a:ln>
            <a:effectLst>
              <a:outerShdw dist="17961" dir="2700000" algn="ctr" rotWithShape="0">
                <a:schemeClr val="folHlink"/>
              </a:outerShdw>
            </a:effectLst>
          </p:spPr>
          <p:txBody>
            <a:bodyPr/>
            <a:lstStyle/>
            <a:p>
              <a:pPr fontAlgn="auto">
                <a:spcBef>
                  <a:spcPts val="0"/>
                </a:spcBef>
                <a:spcAft>
                  <a:spcPts val="0"/>
                </a:spcAft>
                <a:defRPr/>
              </a:pPr>
              <a:endParaRPr lang="en-US" sz="1800" kern="0" dirty="0">
                <a:solidFill>
                  <a:sysClr val="windowText" lastClr="000000"/>
                </a:solidFill>
                <a:latin typeface="Arial"/>
                <a:cs typeface="+mn-cs"/>
              </a:endParaRPr>
            </a:p>
          </p:txBody>
        </p:sp>
        <p:sp>
          <p:nvSpPr>
            <p:cNvPr id="9" name="Rectangle 8"/>
            <p:cNvSpPr>
              <a:spLocks noChangeArrowheads="1"/>
            </p:cNvSpPr>
            <p:nvPr/>
          </p:nvSpPr>
          <p:spPr bwMode="auto">
            <a:xfrm>
              <a:off x="3934441" y="1758454"/>
              <a:ext cx="666794" cy="82684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10" name="Straight Connector 12383"/>
            <p:cNvSpPr>
              <a:spLocks noChangeShapeType="1"/>
            </p:cNvSpPr>
            <p:nvPr/>
          </p:nvSpPr>
          <p:spPr bwMode="auto">
            <a:xfrm>
              <a:off x="3934441" y="1963336"/>
              <a:ext cx="663981" cy="0"/>
            </a:xfrm>
            <a:prstGeom prst="line">
              <a:avLst/>
            </a:prstGeom>
            <a:noFill/>
            <a:ln w="12700" algn="ctr">
              <a:solidFill>
                <a:schemeClr val="tx1"/>
              </a:solidFill>
              <a:round/>
              <a:headEnd/>
              <a:tailEnd/>
            </a:ln>
          </p:spPr>
          <p:txBody>
            <a:bodyPr/>
            <a:lstStyle/>
            <a:p>
              <a:endParaRPr lang="en-US"/>
            </a:p>
          </p:txBody>
        </p:sp>
        <p:sp>
          <p:nvSpPr>
            <p:cNvPr id="11" name="Straight Connector 12384"/>
            <p:cNvSpPr>
              <a:spLocks noChangeShapeType="1"/>
            </p:cNvSpPr>
            <p:nvPr/>
          </p:nvSpPr>
          <p:spPr bwMode="auto">
            <a:xfrm>
              <a:off x="3934441" y="2174072"/>
              <a:ext cx="663981" cy="0"/>
            </a:xfrm>
            <a:prstGeom prst="line">
              <a:avLst/>
            </a:prstGeom>
            <a:noFill/>
            <a:ln w="12700" algn="ctr">
              <a:solidFill>
                <a:schemeClr val="tx1"/>
              </a:solidFill>
              <a:round/>
              <a:headEnd/>
              <a:tailEnd/>
            </a:ln>
          </p:spPr>
          <p:txBody>
            <a:bodyPr/>
            <a:lstStyle/>
            <a:p>
              <a:endParaRPr lang="en-US"/>
            </a:p>
          </p:txBody>
        </p:sp>
        <p:sp>
          <p:nvSpPr>
            <p:cNvPr id="12" name="Rectangle 11"/>
            <p:cNvSpPr>
              <a:spLocks noChangeArrowheads="1"/>
            </p:cNvSpPr>
            <p:nvPr/>
          </p:nvSpPr>
          <p:spPr bwMode="auto">
            <a:xfrm>
              <a:off x="1706167" y="5340964"/>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p>
          </p:txBody>
        </p:sp>
        <p:sp>
          <p:nvSpPr>
            <p:cNvPr id="13" name="Straight Connector 12379"/>
            <p:cNvSpPr>
              <a:spLocks noChangeShapeType="1"/>
            </p:cNvSpPr>
            <p:nvPr/>
          </p:nvSpPr>
          <p:spPr bwMode="auto">
            <a:xfrm>
              <a:off x="1706167" y="5545846"/>
              <a:ext cx="663981" cy="0"/>
            </a:xfrm>
            <a:prstGeom prst="line">
              <a:avLst/>
            </a:prstGeom>
            <a:noFill/>
            <a:ln w="12700" algn="ctr">
              <a:solidFill>
                <a:schemeClr val="tx1"/>
              </a:solidFill>
              <a:round/>
              <a:headEnd/>
              <a:tailEnd/>
            </a:ln>
          </p:spPr>
          <p:txBody>
            <a:bodyPr/>
            <a:lstStyle/>
            <a:p>
              <a:endParaRPr lang="en-US"/>
            </a:p>
          </p:txBody>
        </p:sp>
        <p:sp>
          <p:nvSpPr>
            <p:cNvPr id="14" name="Straight Connector 12380"/>
            <p:cNvSpPr>
              <a:spLocks noChangeShapeType="1"/>
            </p:cNvSpPr>
            <p:nvPr/>
          </p:nvSpPr>
          <p:spPr bwMode="auto">
            <a:xfrm>
              <a:off x="1706167" y="5756582"/>
              <a:ext cx="663981" cy="0"/>
            </a:xfrm>
            <a:prstGeom prst="line">
              <a:avLst/>
            </a:prstGeom>
            <a:noFill/>
            <a:ln w="12700" algn="ctr">
              <a:solidFill>
                <a:schemeClr val="tx1"/>
              </a:solidFill>
              <a:round/>
              <a:headEnd/>
              <a:tailEnd/>
            </a:ln>
          </p:spPr>
          <p:txBody>
            <a:bodyPr/>
            <a:lstStyle/>
            <a:p>
              <a:endParaRPr lang="en-US"/>
            </a:p>
          </p:txBody>
        </p:sp>
        <p:sp>
          <p:nvSpPr>
            <p:cNvPr id="15" name="Straight Connector 12381"/>
            <p:cNvSpPr>
              <a:spLocks noChangeShapeType="1"/>
            </p:cNvSpPr>
            <p:nvPr/>
          </p:nvSpPr>
          <p:spPr bwMode="auto">
            <a:xfrm>
              <a:off x="1706167" y="5967318"/>
              <a:ext cx="663981" cy="0"/>
            </a:xfrm>
            <a:prstGeom prst="line">
              <a:avLst/>
            </a:prstGeom>
            <a:noFill/>
            <a:ln w="12700" algn="ctr">
              <a:solidFill>
                <a:schemeClr val="tx1"/>
              </a:solidFill>
              <a:round/>
              <a:headEnd/>
              <a:tailEnd/>
            </a:ln>
          </p:spPr>
          <p:txBody>
            <a:bodyPr/>
            <a:lstStyle/>
            <a:p>
              <a:endParaRPr lang="en-US"/>
            </a:p>
          </p:txBody>
        </p:sp>
        <p:sp>
          <p:nvSpPr>
            <p:cNvPr id="16" name="Rectangle 15"/>
            <p:cNvSpPr>
              <a:spLocks noChangeArrowheads="1"/>
            </p:cNvSpPr>
            <p:nvPr/>
          </p:nvSpPr>
          <p:spPr bwMode="auto">
            <a:xfrm>
              <a:off x="2786542" y="2882379"/>
              <a:ext cx="665387" cy="82684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17" name="Straight Connector 12376"/>
            <p:cNvSpPr>
              <a:spLocks noChangeShapeType="1"/>
            </p:cNvSpPr>
            <p:nvPr/>
          </p:nvSpPr>
          <p:spPr bwMode="auto">
            <a:xfrm>
              <a:off x="2786542" y="3087261"/>
              <a:ext cx="663981" cy="0"/>
            </a:xfrm>
            <a:prstGeom prst="line">
              <a:avLst/>
            </a:prstGeom>
            <a:noFill/>
            <a:ln w="12700" algn="ctr">
              <a:solidFill>
                <a:schemeClr val="tx1"/>
              </a:solidFill>
              <a:round/>
              <a:headEnd/>
              <a:tailEnd/>
            </a:ln>
          </p:spPr>
          <p:txBody>
            <a:bodyPr/>
            <a:lstStyle/>
            <a:p>
              <a:endParaRPr lang="en-US"/>
            </a:p>
          </p:txBody>
        </p:sp>
        <p:sp>
          <p:nvSpPr>
            <p:cNvPr id="18" name="Straight Connector 12377"/>
            <p:cNvSpPr>
              <a:spLocks noChangeShapeType="1"/>
            </p:cNvSpPr>
            <p:nvPr/>
          </p:nvSpPr>
          <p:spPr bwMode="auto">
            <a:xfrm>
              <a:off x="2786542" y="3297997"/>
              <a:ext cx="663981" cy="0"/>
            </a:xfrm>
            <a:prstGeom prst="line">
              <a:avLst/>
            </a:prstGeom>
            <a:noFill/>
            <a:ln w="12700" algn="ctr">
              <a:solidFill>
                <a:schemeClr val="tx1"/>
              </a:solidFill>
              <a:round/>
              <a:headEnd/>
              <a:tailEnd/>
            </a:ln>
          </p:spPr>
          <p:txBody>
            <a:bodyPr/>
            <a:lstStyle/>
            <a:p>
              <a:endParaRPr lang="en-US"/>
            </a:p>
          </p:txBody>
        </p:sp>
        <p:sp>
          <p:nvSpPr>
            <p:cNvPr id="19" name="Rectangle 18"/>
            <p:cNvSpPr>
              <a:spLocks noChangeArrowheads="1"/>
            </p:cNvSpPr>
            <p:nvPr/>
          </p:nvSpPr>
          <p:spPr bwMode="auto">
            <a:xfrm>
              <a:off x="5014816" y="2882379"/>
              <a:ext cx="663981" cy="82684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a:lstStyle/>
            <a:p>
              <a:pPr>
                <a:defRPr/>
              </a:pPr>
              <a:endParaRPr lang="en-US" sz="1800">
                <a:solidFill>
                  <a:srgbClr val="000000"/>
                </a:solidFill>
                <a:latin typeface="Arial" pitchFamily="34" charset="0"/>
                <a:cs typeface="+mn-cs"/>
              </a:endParaRPr>
            </a:p>
          </p:txBody>
        </p:sp>
        <p:sp>
          <p:nvSpPr>
            <p:cNvPr id="20" name="Straight Connector 12373"/>
            <p:cNvSpPr>
              <a:spLocks noChangeShapeType="1"/>
            </p:cNvSpPr>
            <p:nvPr/>
          </p:nvSpPr>
          <p:spPr bwMode="auto">
            <a:xfrm>
              <a:off x="5014816" y="3087261"/>
              <a:ext cx="663981" cy="0"/>
            </a:xfrm>
            <a:prstGeom prst="line">
              <a:avLst/>
            </a:prstGeom>
            <a:noFill/>
            <a:ln w="12700" algn="ctr">
              <a:solidFill>
                <a:schemeClr val="tx1"/>
              </a:solidFill>
              <a:round/>
              <a:headEnd/>
              <a:tailEnd/>
            </a:ln>
          </p:spPr>
          <p:txBody>
            <a:bodyPr/>
            <a:lstStyle/>
            <a:p>
              <a:endParaRPr lang="en-US"/>
            </a:p>
          </p:txBody>
        </p:sp>
        <p:sp>
          <p:nvSpPr>
            <p:cNvPr id="21" name="Straight Connector 12374"/>
            <p:cNvSpPr>
              <a:spLocks noChangeShapeType="1"/>
            </p:cNvSpPr>
            <p:nvPr/>
          </p:nvSpPr>
          <p:spPr bwMode="auto">
            <a:xfrm>
              <a:off x="5014816" y="3297997"/>
              <a:ext cx="663981" cy="0"/>
            </a:xfrm>
            <a:prstGeom prst="line">
              <a:avLst/>
            </a:prstGeom>
            <a:noFill/>
            <a:ln w="12700" algn="ctr">
              <a:solidFill>
                <a:schemeClr val="tx1"/>
              </a:solidFill>
              <a:round/>
              <a:headEnd/>
              <a:tailEnd/>
            </a:ln>
          </p:spPr>
          <p:txBody>
            <a:bodyPr/>
            <a:lstStyle/>
            <a:p>
              <a:endParaRPr lang="en-US"/>
            </a:p>
          </p:txBody>
        </p:sp>
        <p:sp>
          <p:nvSpPr>
            <p:cNvPr id="22" name="Rectangle 21"/>
            <p:cNvSpPr>
              <a:spLocks noChangeArrowheads="1"/>
            </p:cNvSpPr>
            <p:nvPr/>
          </p:nvSpPr>
          <p:spPr bwMode="auto">
            <a:xfrm>
              <a:off x="2583972" y="5340964"/>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p>
          </p:txBody>
        </p:sp>
        <p:sp>
          <p:nvSpPr>
            <p:cNvPr id="23" name="Straight Connector 12369"/>
            <p:cNvSpPr>
              <a:spLocks noChangeShapeType="1"/>
            </p:cNvSpPr>
            <p:nvPr/>
          </p:nvSpPr>
          <p:spPr bwMode="auto">
            <a:xfrm>
              <a:off x="2583972" y="5545846"/>
              <a:ext cx="663981" cy="0"/>
            </a:xfrm>
            <a:prstGeom prst="line">
              <a:avLst/>
            </a:prstGeom>
            <a:noFill/>
            <a:ln w="12700" algn="ctr">
              <a:solidFill>
                <a:schemeClr val="tx1"/>
              </a:solidFill>
              <a:round/>
              <a:headEnd/>
              <a:tailEnd/>
            </a:ln>
          </p:spPr>
          <p:txBody>
            <a:bodyPr/>
            <a:lstStyle/>
            <a:p>
              <a:endParaRPr lang="en-US"/>
            </a:p>
          </p:txBody>
        </p:sp>
        <p:sp>
          <p:nvSpPr>
            <p:cNvPr id="24" name="Straight Connector 12370"/>
            <p:cNvSpPr>
              <a:spLocks noChangeShapeType="1"/>
            </p:cNvSpPr>
            <p:nvPr/>
          </p:nvSpPr>
          <p:spPr bwMode="auto">
            <a:xfrm>
              <a:off x="2583972" y="5756582"/>
              <a:ext cx="663981" cy="0"/>
            </a:xfrm>
            <a:prstGeom prst="line">
              <a:avLst/>
            </a:prstGeom>
            <a:noFill/>
            <a:ln w="12700" algn="ctr">
              <a:solidFill>
                <a:schemeClr val="tx1"/>
              </a:solidFill>
              <a:round/>
              <a:headEnd/>
              <a:tailEnd/>
            </a:ln>
          </p:spPr>
          <p:txBody>
            <a:bodyPr/>
            <a:lstStyle/>
            <a:p>
              <a:endParaRPr lang="en-US"/>
            </a:p>
          </p:txBody>
        </p:sp>
        <p:sp>
          <p:nvSpPr>
            <p:cNvPr id="25" name="Straight Connector 12371"/>
            <p:cNvSpPr>
              <a:spLocks noChangeShapeType="1"/>
            </p:cNvSpPr>
            <p:nvPr/>
          </p:nvSpPr>
          <p:spPr bwMode="auto">
            <a:xfrm>
              <a:off x="2583972" y="5967318"/>
              <a:ext cx="663981" cy="0"/>
            </a:xfrm>
            <a:prstGeom prst="line">
              <a:avLst/>
            </a:prstGeom>
            <a:noFill/>
            <a:ln w="12700" algn="ctr">
              <a:solidFill>
                <a:schemeClr val="tx1"/>
              </a:solidFill>
              <a:round/>
              <a:headEnd/>
              <a:tailEnd/>
            </a:ln>
          </p:spPr>
          <p:txBody>
            <a:bodyPr/>
            <a:lstStyle/>
            <a:p>
              <a:endParaRPr lang="en-US"/>
            </a:p>
          </p:txBody>
        </p:sp>
        <p:sp>
          <p:nvSpPr>
            <p:cNvPr id="26" name="Rectangle 25"/>
            <p:cNvSpPr>
              <a:spLocks noChangeArrowheads="1"/>
            </p:cNvSpPr>
            <p:nvPr/>
          </p:nvSpPr>
          <p:spPr bwMode="auto">
            <a:xfrm>
              <a:off x="3461777" y="5340964"/>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p>
          </p:txBody>
        </p:sp>
        <p:sp>
          <p:nvSpPr>
            <p:cNvPr id="27" name="Straight Connector 12365"/>
            <p:cNvSpPr>
              <a:spLocks noChangeShapeType="1"/>
            </p:cNvSpPr>
            <p:nvPr/>
          </p:nvSpPr>
          <p:spPr bwMode="auto">
            <a:xfrm>
              <a:off x="3461777" y="5545846"/>
              <a:ext cx="663981" cy="0"/>
            </a:xfrm>
            <a:prstGeom prst="line">
              <a:avLst/>
            </a:prstGeom>
            <a:noFill/>
            <a:ln w="12700" algn="ctr">
              <a:solidFill>
                <a:schemeClr val="tx1"/>
              </a:solidFill>
              <a:round/>
              <a:headEnd/>
              <a:tailEnd/>
            </a:ln>
          </p:spPr>
          <p:txBody>
            <a:bodyPr/>
            <a:lstStyle/>
            <a:p>
              <a:endParaRPr lang="en-US"/>
            </a:p>
          </p:txBody>
        </p:sp>
        <p:sp>
          <p:nvSpPr>
            <p:cNvPr id="28" name="Straight Connector 12366"/>
            <p:cNvSpPr>
              <a:spLocks noChangeShapeType="1"/>
            </p:cNvSpPr>
            <p:nvPr/>
          </p:nvSpPr>
          <p:spPr bwMode="auto">
            <a:xfrm>
              <a:off x="3461777" y="5756582"/>
              <a:ext cx="663981" cy="0"/>
            </a:xfrm>
            <a:prstGeom prst="line">
              <a:avLst/>
            </a:prstGeom>
            <a:noFill/>
            <a:ln w="12700" algn="ctr">
              <a:solidFill>
                <a:schemeClr val="tx1"/>
              </a:solidFill>
              <a:round/>
              <a:headEnd/>
              <a:tailEnd/>
            </a:ln>
          </p:spPr>
          <p:txBody>
            <a:bodyPr/>
            <a:lstStyle/>
            <a:p>
              <a:endParaRPr lang="en-US"/>
            </a:p>
          </p:txBody>
        </p:sp>
        <p:sp>
          <p:nvSpPr>
            <p:cNvPr id="29" name="Straight Connector 12367"/>
            <p:cNvSpPr>
              <a:spLocks noChangeShapeType="1"/>
            </p:cNvSpPr>
            <p:nvPr/>
          </p:nvSpPr>
          <p:spPr bwMode="auto">
            <a:xfrm>
              <a:off x="3461777" y="5967318"/>
              <a:ext cx="663981" cy="0"/>
            </a:xfrm>
            <a:prstGeom prst="line">
              <a:avLst/>
            </a:prstGeom>
            <a:noFill/>
            <a:ln w="12700" algn="ctr">
              <a:solidFill>
                <a:schemeClr val="tx1"/>
              </a:solidFill>
              <a:round/>
              <a:headEnd/>
              <a:tailEnd/>
            </a:ln>
          </p:spPr>
          <p:txBody>
            <a:bodyPr/>
            <a:lstStyle/>
            <a:p>
              <a:endParaRPr lang="en-US"/>
            </a:p>
          </p:txBody>
        </p:sp>
        <p:sp>
          <p:nvSpPr>
            <p:cNvPr id="30" name="Rectangle 29"/>
            <p:cNvSpPr>
              <a:spLocks noChangeArrowheads="1"/>
            </p:cNvSpPr>
            <p:nvPr/>
          </p:nvSpPr>
          <p:spPr bwMode="auto">
            <a:xfrm>
              <a:off x="4339581" y="5340964"/>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p>
          </p:txBody>
        </p:sp>
        <p:sp>
          <p:nvSpPr>
            <p:cNvPr id="31" name="Straight Connector 12361"/>
            <p:cNvSpPr>
              <a:spLocks noChangeShapeType="1"/>
            </p:cNvSpPr>
            <p:nvPr/>
          </p:nvSpPr>
          <p:spPr bwMode="auto">
            <a:xfrm>
              <a:off x="4339581" y="5545846"/>
              <a:ext cx="663981" cy="0"/>
            </a:xfrm>
            <a:prstGeom prst="line">
              <a:avLst/>
            </a:prstGeom>
            <a:noFill/>
            <a:ln w="12700" algn="ctr">
              <a:solidFill>
                <a:schemeClr val="tx1"/>
              </a:solidFill>
              <a:round/>
              <a:headEnd/>
              <a:tailEnd/>
            </a:ln>
          </p:spPr>
          <p:txBody>
            <a:bodyPr/>
            <a:lstStyle/>
            <a:p>
              <a:endParaRPr lang="en-US"/>
            </a:p>
          </p:txBody>
        </p:sp>
        <p:sp>
          <p:nvSpPr>
            <p:cNvPr id="32" name="Straight Connector 12362"/>
            <p:cNvSpPr>
              <a:spLocks noChangeShapeType="1"/>
            </p:cNvSpPr>
            <p:nvPr/>
          </p:nvSpPr>
          <p:spPr bwMode="auto">
            <a:xfrm>
              <a:off x="4339581" y="5756582"/>
              <a:ext cx="663981" cy="0"/>
            </a:xfrm>
            <a:prstGeom prst="line">
              <a:avLst/>
            </a:prstGeom>
            <a:noFill/>
            <a:ln w="12700" algn="ctr">
              <a:solidFill>
                <a:schemeClr val="tx1"/>
              </a:solidFill>
              <a:round/>
              <a:headEnd/>
              <a:tailEnd/>
            </a:ln>
          </p:spPr>
          <p:txBody>
            <a:bodyPr/>
            <a:lstStyle/>
            <a:p>
              <a:endParaRPr lang="en-US"/>
            </a:p>
          </p:txBody>
        </p:sp>
        <p:sp>
          <p:nvSpPr>
            <p:cNvPr id="33" name="Straight Connector 12363"/>
            <p:cNvSpPr>
              <a:spLocks noChangeShapeType="1"/>
            </p:cNvSpPr>
            <p:nvPr/>
          </p:nvSpPr>
          <p:spPr bwMode="auto">
            <a:xfrm>
              <a:off x="4339581" y="5967318"/>
              <a:ext cx="663981" cy="0"/>
            </a:xfrm>
            <a:prstGeom prst="line">
              <a:avLst/>
            </a:prstGeom>
            <a:noFill/>
            <a:ln w="12700" algn="ctr">
              <a:solidFill>
                <a:schemeClr val="tx1"/>
              </a:solidFill>
              <a:round/>
              <a:headEnd/>
              <a:tailEnd/>
            </a:ln>
          </p:spPr>
          <p:txBody>
            <a:bodyPr/>
            <a:lstStyle/>
            <a:p>
              <a:endParaRPr lang="en-US"/>
            </a:p>
          </p:txBody>
        </p:sp>
        <p:sp>
          <p:nvSpPr>
            <p:cNvPr id="34" name="Rectangle 33"/>
            <p:cNvSpPr>
              <a:spLocks noChangeArrowheads="1"/>
            </p:cNvSpPr>
            <p:nvPr/>
          </p:nvSpPr>
          <p:spPr bwMode="auto">
            <a:xfrm>
              <a:off x="5218793" y="5340964"/>
              <a:ext cx="666794"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endParaRPr lang="en-US" sz="3800" b="1">
                <a:solidFill>
                  <a:srgbClr val="063DE8"/>
                </a:solidFill>
                <a:latin typeface="Times New Roman" pitchFamily="18" charset="0"/>
                <a:cs typeface="+mn-cs"/>
              </a:endParaRPr>
            </a:p>
            <a:p>
              <a:pPr algn="ctr" eaLnBrk="0" hangingPunct="0">
                <a:lnSpc>
                  <a:spcPct val="40000"/>
                </a:lnSpc>
                <a:defRPr/>
              </a:pPr>
              <a:r>
                <a:rPr lang="en-US" sz="3800" b="1">
                  <a:solidFill>
                    <a:schemeClr val="bg1"/>
                  </a:solidFill>
                  <a:latin typeface="Times New Roman" pitchFamily="18" charset="0"/>
                  <a:cs typeface="+mn-cs"/>
                </a:rPr>
                <a:t>.</a:t>
              </a:r>
            </a:p>
          </p:txBody>
        </p:sp>
        <p:sp>
          <p:nvSpPr>
            <p:cNvPr id="35" name="Straight Connector 12357"/>
            <p:cNvSpPr>
              <a:spLocks noChangeShapeType="1"/>
            </p:cNvSpPr>
            <p:nvPr/>
          </p:nvSpPr>
          <p:spPr bwMode="auto">
            <a:xfrm>
              <a:off x="5217386" y="5545846"/>
              <a:ext cx="663981" cy="0"/>
            </a:xfrm>
            <a:prstGeom prst="line">
              <a:avLst/>
            </a:prstGeom>
            <a:noFill/>
            <a:ln w="12700" algn="ctr">
              <a:solidFill>
                <a:schemeClr val="tx1"/>
              </a:solidFill>
              <a:round/>
              <a:headEnd/>
              <a:tailEnd/>
            </a:ln>
          </p:spPr>
          <p:txBody>
            <a:bodyPr/>
            <a:lstStyle/>
            <a:p>
              <a:endParaRPr lang="en-US"/>
            </a:p>
          </p:txBody>
        </p:sp>
        <p:sp>
          <p:nvSpPr>
            <p:cNvPr id="36" name="Straight Connector 12358"/>
            <p:cNvSpPr>
              <a:spLocks noChangeShapeType="1"/>
            </p:cNvSpPr>
            <p:nvPr/>
          </p:nvSpPr>
          <p:spPr bwMode="auto">
            <a:xfrm>
              <a:off x="5217386" y="5756582"/>
              <a:ext cx="663981" cy="0"/>
            </a:xfrm>
            <a:prstGeom prst="line">
              <a:avLst/>
            </a:prstGeom>
            <a:noFill/>
            <a:ln w="12700" algn="ctr">
              <a:solidFill>
                <a:schemeClr val="tx1"/>
              </a:solidFill>
              <a:round/>
              <a:headEnd/>
              <a:tailEnd/>
            </a:ln>
          </p:spPr>
          <p:txBody>
            <a:bodyPr/>
            <a:lstStyle/>
            <a:p>
              <a:endParaRPr lang="en-US"/>
            </a:p>
          </p:txBody>
        </p:sp>
        <p:sp>
          <p:nvSpPr>
            <p:cNvPr id="37" name="Straight Connector 12359"/>
            <p:cNvSpPr>
              <a:spLocks noChangeShapeType="1"/>
            </p:cNvSpPr>
            <p:nvPr/>
          </p:nvSpPr>
          <p:spPr bwMode="auto">
            <a:xfrm>
              <a:off x="5217386" y="5967318"/>
              <a:ext cx="663981" cy="0"/>
            </a:xfrm>
            <a:prstGeom prst="line">
              <a:avLst/>
            </a:prstGeom>
            <a:noFill/>
            <a:ln w="12700" algn="ctr">
              <a:solidFill>
                <a:schemeClr val="tx1"/>
              </a:solidFill>
              <a:round/>
              <a:headEnd/>
              <a:tailEnd/>
            </a:ln>
          </p:spPr>
          <p:txBody>
            <a:bodyPr/>
            <a:lstStyle/>
            <a:p>
              <a:endParaRPr lang="en-US"/>
            </a:p>
          </p:txBody>
        </p:sp>
        <p:sp>
          <p:nvSpPr>
            <p:cNvPr id="38" name="Rectangle 37"/>
            <p:cNvSpPr>
              <a:spLocks noChangeArrowheads="1"/>
            </p:cNvSpPr>
            <p:nvPr/>
          </p:nvSpPr>
          <p:spPr bwMode="auto">
            <a:xfrm>
              <a:off x="6093785" y="5340964"/>
              <a:ext cx="665387"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chemeClr val="bg1"/>
                  </a:solidFill>
                  <a:latin typeface="Times New Roman" pitchFamily="18" charset="0"/>
                  <a:cs typeface="+mn-cs"/>
                </a:rPr>
                <a:t>.</a:t>
              </a:r>
              <a:endParaRPr lang="en-US" sz="3800" b="1">
                <a:solidFill>
                  <a:srgbClr val="063DE8"/>
                </a:solidFill>
                <a:latin typeface="Times New Roman" pitchFamily="18" charset="0"/>
                <a:cs typeface="+mn-cs"/>
              </a:endParaRPr>
            </a:p>
            <a:p>
              <a:pPr algn="ctr" eaLnBrk="0" hangingPunct="0">
                <a:lnSpc>
                  <a:spcPct val="40000"/>
                </a:lnSpc>
                <a:defRPr/>
              </a:pPr>
              <a:r>
                <a:rPr lang="en-US" sz="3800" b="1">
                  <a:solidFill>
                    <a:schemeClr val="bg1"/>
                  </a:solidFill>
                  <a:latin typeface="Times New Roman" pitchFamily="18" charset="0"/>
                  <a:cs typeface="+mn-cs"/>
                </a:rPr>
                <a:t>.</a:t>
              </a:r>
            </a:p>
          </p:txBody>
        </p:sp>
        <p:sp>
          <p:nvSpPr>
            <p:cNvPr id="39" name="Straight Connector 12353"/>
            <p:cNvSpPr>
              <a:spLocks noChangeShapeType="1"/>
            </p:cNvSpPr>
            <p:nvPr/>
          </p:nvSpPr>
          <p:spPr bwMode="auto">
            <a:xfrm>
              <a:off x="6095191" y="5545846"/>
              <a:ext cx="663981" cy="0"/>
            </a:xfrm>
            <a:prstGeom prst="line">
              <a:avLst/>
            </a:prstGeom>
            <a:noFill/>
            <a:ln w="12700" algn="ctr">
              <a:solidFill>
                <a:schemeClr val="tx1"/>
              </a:solidFill>
              <a:round/>
              <a:headEnd/>
              <a:tailEnd/>
            </a:ln>
          </p:spPr>
          <p:txBody>
            <a:bodyPr/>
            <a:lstStyle/>
            <a:p>
              <a:endParaRPr lang="en-US"/>
            </a:p>
          </p:txBody>
        </p:sp>
        <p:sp>
          <p:nvSpPr>
            <p:cNvPr id="40" name="Straight Connector 12354"/>
            <p:cNvSpPr>
              <a:spLocks noChangeShapeType="1"/>
            </p:cNvSpPr>
            <p:nvPr/>
          </p:nvSpPr>
          <p:spPr bwMode="auto">
            <a:xfrm>
              <a:off x="6095191" y="5756582"/>
              <a:ext cx="663981" cy="0"/>
            </a:xfrm>
            <a:prstGeom prst="line">
              <a:avLst/>
            </a:prstGeom>
            <a:noFill/>
            <a:ln w="12700" algn="ctr">
              <a:solidFill>
                <a:schemeClr val="tx1"/>
              </a:solidFill>
              <a:round/>
              <a:headEnd/>
              <a:tailEnd/>
            </a:ln>
          </p:spPr>
          <p:txBody>
            <a:bodyPr/>
            <a:lstStyle/>
            <a:p>
              <a:endParaRPr lang="en-US"/>
            </a:p>
          </p:txBody>
        </p:sp>
        <p:sp>
          <p:nvSpPr>
            <p:cNvPr id="41" name="Straight Connector 12355"/>
            <p:cNvSpPr>
              <a:spLocks noChangeShapeType="1"/>
            </p:cNvSpPr>
            <p:nvPr/>
          </p:nvSpPr>
          <p:spPr bwMode="auto">
            <a:xfrm>
              <a:off x="6095191" y="5967318"/>
              <a:ext cx="663981" cy="0"/>
            </a:xfrm>
            <a:prstGeom prst="line">
              <a:avLst/>
            </a:prstGeom>
            <a:noFill/>
            <a:ln w="12700" algn="ctr">
              <a:solidFill>
                <a:schemeClr val="tx1"/>
              </a:solidFill>
              <a:round/>
              <a:headEnd/>
              <a:tailEnd/>
            </a:ln>
          </p:spPr>
          <p:txBody>
            <a:bodyPr/>
            <a:lstStyle/>
            <a:p>
              <a:endParaRPr lang="en-US"/>
            </a:p>
          </p:txBody>
        </p:sp>
        <p:sp>
          <p:nvSpPr>
            <p:cNvPr id="42" name="Rectangle 41"/>
            <p:cNvSpPr>
              <a:spLocks noChangeArrowheads="1"/>
            </p:cNvSpPr>
            <p:nvPr/>
          </p:nvSpPr>
          <p:spPr bwMode="auto">
            <a:xfrm>
              <a:off x="2177424" y="4076549"/>
              <a:ext cx="665387"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p:txBody>
        </p:sp>
        <p:sp>
          <p:nvSpPr>
            <p:cNvPr id="43" name="Straight Connector 12349"/>
            <p:cNvSpPr>
              <a:spLocks noChangeShapeType="1"/>
            </p:cNvSpPr>
            <p:nvPr/>
          </p:nvSpPr>
          <p:spPr bwMode="auto">
            <a:xfrm>
              <a:off x="2178831" y="4281431"/>
              <a:ext cx="663981" cy="0"/>
            </a:xfrm>
            <a:prstGeom prst="line">
              <a:avLst/>
            </a:prstGeom>
            <a:noFill/>
            <a:ln w="12700" algn="ctr">
              <a:solidFill>
                <a:schemeClr val="tx1"/>
              </a:solidFill>
              <a:round/>
              <a:headEnd/>
              <a:tailEnd/>
            </a:ln>
          </p:spPr>
          <p:txBody>
            <a:bodyPr/>
            <a:lstStyle/>
            <a:p>
              <a:endParaRPr lang="en-US"/>
            </a:p>
          </p:txBody>
        </p:sp>
        <p:sp>
          <p:nvSpPr>
            <p:cNvPr id="44" name="Straight Connector 12350"/>
            <p:cNvSpPr>
              <a:spLocks noChangeShapeType="1"/>
            </p:cNvSpPr>
            <p:nvPr/>
          </p:nvSpPr>
          <p:spPr bwMode="auto">
            <a:xfrm>
              <a:off x="2178831" y="4492167"/>
              <a:ext cx="663981" cy="0"/>
            </a:xfrm>
            <a:prstGeom prst="line">
              <a:avLst/>
            </a:prstGeom>
            <a:noFill/>
            <a:ln w="12700" algn="ctr">
              <a:solidFill>
                <a:schemeClr val="tx1"/>
              </a:solidFill>
              <a:round/>
              <a:headEnd/>
              <a:tailEnd/>
            </a:ln>
          </p:spPr>
          <p:txBody>
            <a:bodyPr/>
            <a:lstStyle/>
            <a:p>
              <a:endParaRPr lang="en-US"/>
            </a:p>
          </p:txBody>
        </p:sp>
        <p:sp>
          <p:nvSpPr>
            <p:cNvPr id="45" name="Straight Connector 12351"/>
            <p:cNvSpPr>
              <a:spLocks noChangeShapeType="1"/>
            </p:cNvSpPr>
            <p:nvPr/>
          </p:nvSpPr>
          <p:spPr bwMode="auto">
            <a:xfrm>
              <a:off x="2178831" y="4702903"/>
              <a:ext cx="663981" cy="0"/>
            </a:xfrm>
            <a:prstGeom prst="line">
              <a:avLst/>
            </a:prstGeom>
            <a:noFill/>
            <a:ln w="12700" algn="ctr">
              <a:solidFill>
                <a:schemeClr val="tx1"/>
              </a:solidFill>
              <a:round/>
              <a:headEnd/>
              <a:tailEnd/>
            </a:ln>
          </p:spPr>
          <p:txBody>
            <a:bodyPr/>
            <a:lstStyle/>
            <a:p>
              <a:endParaRPr lang="en-US"/>
            </a:p>
          </p:txBody>
        </p:sp>
        <p:sp>
          <p:nvSpPr>
            <p:cNvPr id="46" name="Rectangle 45"/>
            <p:cNvSpPr>
              <a:spLocks noChangeArrowheads="1"/>
            </p:cNvSpPr>
            <p:nvPr/>
          </p:nvSpPr>
          <p:spPr bwMode="auto">
            <a:xfrm>
              <a:off x="3326730" y="4076549"/>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p:txBody>
        </p:sp>
        <p:sp>
          <p:nvSpPr>
            <p:cNvPr id="47" name="Straight Connector 12345"/>
            <p:cNvSpPr>
              <a:spLocks noChangeShapeType="1"/>
            </p:cNvSpPr>
            <p:nvPr/>
          </p:nvSpPr>
          <p:spPr bwMode="auto">
            <a:xfrm>
              <a:off x="3326730" y="4281431"/>
              <a:ext cx="663981" cy="0"/>
            </a:xfrm>
            <a:prstGeom prst="line">
              <a:avLst/>
            </a:prstGeom>
            <a:noFill/>
            <a:ln w="12700" algn="ctr">
              <a:solidFill>
                <a:schemeClr val="tx1"/>
              </a:solidFill>
              <a:round/>
              <a:headEnd/>
              <a:tailEnd/>
            </a:ln>
          </p:spPr>
          <p:txBody>
            <a:bodyPr/>
            <a:lstStyle/>
            <a:p>
              <a:endParaRPr lang="en-US"/>
            </a:p>
          </p:txBody>
        </p:sp>
        <p:sp>
          <p:nvSpPr>
            <p:cNvPr id="48" name="Straight Connector 12346"/>
            <p:cNvSpPr>
              <a:spLocks noChangeShapeType="1"/>
            </p:cNvSpPr>
            <p:nvPr/>
          </p:nvSpPr>
          <p:spPr bwMode="auto">
            <a:xfrm>
              <a:off x="3326730" y="4492167"/>
              <a:ext cx="663981" cy="0"/>
            </a:xfrm>
            <a:prstGeom prst="line">
              <a:avLst/>
            </a:prstGeom>
            <a:noFill/>
            <a:ln w="12700" algn="ctr">
              <a:solidFill>
                <a:schemeClr val="tx1"/>
              </a:solidFill>
              <a:round/>
              <a:headEnd/>
              <a:tailEnd/>
            </a:ln>
          </p:spPr>
          <p:txBody>
            <a:bodyPr/>
            <a:lstStyle/>
            <a:p>
              <a:endParaRPr lang="en-US"/>
            </a:p>
          </p:txBody>
        </p:sp>
        <p:sp>
          <p:nvSpPr>
            <p:cNvPr id="49" name="Straight Connector 12347"/>
            <p:cNvSpPr>
              <a:spLocks noChangeShapeType="1"/>
            </p:cNvSpPr>
            <p:nvPr/>
          </p:nvSpPr>
          <p:spPr bwMode="auto">
            <a:xfrm>
              <a:off x="3326730" y="4702903"/>
              <a:ext cx="663981" cy="0"/>
            </a:xfrm>
            <a:prstGeom prst="line">
              <a:avLst/>
            </a:prstGeom>
            <a:noFill/>
            <a:ln w="12700" algn="ctr">
              <a:solidFill>
                <a:schemeClr val="tx1"/>
              </a:solidFill>
              <a:round/>
              <a:headEnd/>
              <a:tailEnd/>
            </a:ln>
          </p:spPr>
          <p:txBody>
            <a:bodyPr/>
            <a:lstStyle/>
            <a:p>
              <a:endParaRPr lang="en-US"/>
            </a:p>
          </p:txBody>
        </p:sp>
        <p:sp>
          <p:nvSpPr>
            <p:cNvPr id="50" name="Rectangle 49"/>
            <p:cNvSpPr>
              <a:spLocks noChangeArrowheads="1"/>
            </p:cNvSpPr>
            <p:nvPr/>
          </p:nvSpPr>
          <p:spPr bwMode="auto">
            <a:xfrm>
              <a:off x="4474628" y="4076549"/>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p:txBody>
        </p:sp>
        <p:sp>
          <p:nvSpPr>
            <p:cNvPr id="51" name="Straight Connector 12341"/>
            <p:cNvSpPr>
              <a:spLocks noChangeShapeType="1"/>
            </p:cNvSpPr>
            <p:nvPr/>
          </p:nvSpPr>
          <p:spPr bwMode="auto">
            <a:xfrm>
              <a:off x="4474628" y="4281431"/>
              <a:ext cx="663981" cy="0"/>
            </a:xfrm>
            <a:prstGeom prst="line">
              <a:avLst/>
            </a:prstGeom>
            <a:noFill/>
            <a:ln w="12700" algn="ctr">
              <a:solidFill>
                <a:schemeClr val="tx1"/>
              </a:solidFill>
              <a:round/>
              <a:headEnd/>
              <a:tailEnd/>
            </a:ln>
          </p:spPr>
          <p:txBody>
            <a:bodyPr/>
            <a:lstStyle/>
            <a:p>
              <a:endParaRPr lang="en-US"/>
            </a:p>
          </p:txBody>
        </p:sp>
        <p:sp>
          <p:nvSpPr>
            <p:cNvPr id="52" name="Straight Connector 12342"/>
            <p:cNvSpPr>
              <a:spLocks noChangeShapeType="1"/>
            </p:cNvSpPr>
            <p:nvPr/>
          </p:nvSpPr>
          <p:spPr bwMode="auto">
            <a:xfrm>
              <a:off x="4474628" y="4492167"/>
              <a:ext cx="663981" cy="0"/>
            </a:xfrm>
            <a:prstGeom prst="line">
              <a:avLst/>
            </a:prstGeom>
            <a:noFill/>
            <a:ln w="12700" algn="ctr">
              <a:solidFill>
                <a:schemeClr val="tx1"/>
              </a:solidFill>
              <a:round/>
              <a:headEnd/>
              <a:tailEnd/>
            </a:ln>
          </p:spPr>
          <p:txBody>
            <a:bodyPr/>
            <a:lstStyle/>
            <a:p>
              <a:endParaRPr lang="en-US"/>
            </a:p>
          </p:txBody>
        </p:sp>
        <p:sp>
          <p:nvSpPr>
            <p:cNvPr id="53" name="Straight Connector 12343"/>
            <p:cNvSpPr>
              <a:spLocks noChangeShapeType="1"/>
            </p:cNvSpPr>
            <p:nvPr/>
          </p:nvSpPr>
          <p:spPr bwMode="auto">
            <a:xfrm>
              <a:off x="4474628" y="4702903"/>
              <a:ext cx="663981" cy="0"/>
            </a:xfrm>
            <a:prstGeom prst="line">
              <a:avLst/>
            </a:prstGeom>
            <a:noFill/>
            <a:ln w="12700" algn="ctr">
              <a:solidFill>
                <a:schemeClr val="tx1"/>
              </a:solidFill>
              <a:round/>
              <a:headEnd/>
              <a:tailEnd/>
            </a:ln>
          </p:spPr>
          <p:txBody>
            <a:bodyPr/>
            <a:lstStyle/>
            <a:p>
              <a:endParaRPr lang="en-US"/>
            </a:p>
          </p:txBody>
        </p:sp>
        <p:sp>
          <p:nvSpPr>
            <p:cNvPr id="54" name="Rectangle 53"/>
            <p:cNvSpPr>
              <a:spLocks noChangeArrowheads="1"/>
            </p:cNvSpPr>
            <p:nvPr/>
          </p:nvSpPr>
          <p:spPr bwMode="auto">
            <a:xfrm>
              <a:off x="5622527" y="4076549"/>
              <a:ext cx="663981" cy="831236"/>
            </a:xfrm>
            <a:prstGeom prst="rect">
              <a:avLst/>
            </a:prstGeom>
            <a:solidFill>
              <a:schemeClr val="bg1"/>
            </a:solidFill>
            <a:ln w="12700" cap="flat" cmpd="sng" algn="ctr">
              <a:solidFill>
                <a:schemeClr val="tx1"/>
              </a:solidFill>
              <a:prstDash val="solid"/>
              <a:miter lim="800000"/>
              <a:headEnd type="none" w="med" len="med"/>
              <a:tailEnd type="none" w="med" len="med"/>
            </a:ln>
            <a:effectLst>
              <a:outerShdw dist="71842" dir="2700000" algn="ctr" rotWithShape="0">
                <a:schemeClr val="folHlink"/>
              </a:outerShdw>
            </a:effectLst>
          </p:spPr>
          <p:txBody>
            <a:bodyPr wrap="none" lIns="90488" tIns="44450" rIns="90488" bIns="44450" anchor="ctr"/>
            <a:lstStyle/>
            <a:p>
              <a:pPr algn="ctr" eaLnBrk="0" hangingPunct="0">
                <a:lnSpc>
                  <a:spcPct val="40000"/>
                </a:lnSpc>
                <a:defRPr/>
              </a:pPr>
              <a:r>
                <a:rPr lang="en-US" sz="3800" b="1">
                  <a:solidFill>
                    <a:srgbClr val="063DE8"/>
                  </a:solidFill>
                  <a:latin typeface="Times New Roman" pitchFamily="18" charset="0"/>
                  <a:cs typeface="+mn-cs"/>
                </a:rPr>
                <a:t>.</a:t>
              </a:r>
              <a:endParaRPr lang="en-US" sz="1800">
                <a:latin typeface="Arial" pitchFamily="34" charset="0"/>
                <a:cs typeface="+mn-cs"/>
              </a:endParaRP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a:p>
              <a:pPr algn="ctr" eaLnBrk="0" hangingPunct="0">
                <a:lnSpc>
                  <a:spcPct val="40000"/>
                </a:lnSpc>
                <a:defRPr/>
              </a:pPr>
              <a:r>
                <a:rPr lang="en-US" sz="3800" b="1">
                  <a:solidFill>
                    <a:srgbClr val="063DE8"/>
                  </a:solidFill>
                  <a:latin typeface="Times New Roman" pitchFamily="18" charset="0"/>
                  <a:cs typeface="+mn-cs"/>
                </a:rPr>
                <a:t>.</a:t>
              </a:r>
            </a:p>
          </p:txBody>
        </p:sp>
        <p:sp>
          <p:nvSpPr>
            <p:cNvPr id="55" name="Straight Connector 12337"/>
            <p:cNvSpPr>
              <a:spLocks noChangeShapeType="1"/>
            </p:cNvSpPr>
            <p:nvPr/>
          </p:nvSpPr>
          <p:spPr bwMode="auto">
            <a:xfrm>
              <a:off x="5622527" y="4281431"/>
              <a:ext cx="663981" cy="0"/>
            </a:xfrm>
            <a:prstGeom prst="line">
              <a:avLst/>
            </a:prstGeom>
            <a:noFill/>
            <a:ln w="12700" algn="ctr">
              <a:solidFill>
                <a:schemeClr val="tx1"/>
              </a:solidFill>
              <a:round/>
              <a:headEnd/>
              <a:tailEnd/>
            </a:ln>
          </p:spPr>
          <p:txBody>
            <a:bodyPr/>
            <a:lstStyle/>
            <a:p>
              <a:endParaRPr lang="en-US"/>
            </a:p>
          </p:txBody>
        </p:sp>
        <p:sp>
          <p:nvSpPr>
            <p:cNvPr id="56" name="Straight Connector 12338"/>
            <p:cNvSpPr>
              <a:spLocks noChangeShapeType="1"/>
            </p:cNvSpPr>
            <p:nvPr/>
          </p:nvSpPr>
          <p:spPr bwMode="auto">
            <a:xfrm>
              <a:off x="5622527" y="4492167"/>
              <a:ext cx="663981" cy="0"/>
            </a:xfrm>
            <a:prstGeom prst="line">
              <a:avLst/>
            </a:prstGeom>
            <a:noFill/>
            <a:ln w="12700" algn="ctr">
              <a:solidFill>
                <a:schemeClr val="tx1"/>
              </a:solidFill>
              <a:round/>
              <a:headEnd/>
              <a:tailEnd/>
            </a:ln>
          </p:spPr>
          <p:txBody>
            <a:bodyPr/>
            <a:lstStyle/>
            <a:p>
              <a:endParaRPr lang="en-US"/>
            </a:p>
          </p:txBody>
        </p:sp>
        <p:sp>
          <p:nvSpPr>
            <p:cNvPr id="57" name="Straight Connector 12339"/>
            <p:cNvSpPr>
              <a:spLocks noChangeShapeType="1"/>
            </p:cNvSpPr>
            <p:nvPr/>
          </p:nvSpPr>
          <p:spPr bwMode="auto">
            <a:xfrm>
              <a:off x="5622527" y="4702903"/>
              <a:ext cx="663981" cy="0"/>
            </a:xfrm>
            <a:prstGeom prst="line">
              <a:avLst/>
            </a:prstGeom>
            <a:noFill/>
            <a:ln w="12700" algn="ctr">
              <a:solidFill>
                <a:schemeClr val="tx1"/>
              </a:solidFill>
              <a:round/>
              <a:headEnd/>
              <a:tailEnd/>
            </a:ln>
          </p:spPr>
          <p:txBody>
            <a:bodyPr/>
            <a:lstStyle/>
            <a:p>
              <a:endParaRPr lang="en-US"/>
            </a:p>
          </p:txBody>
        </p:sp>
        <p:sp>
          <p:nvSpPr>
            <p:cNvPr id="58" name="Straight Connector 12305"/>
            <p:cNvSpPr>
              <a:spLocks noChangeShapeType="1"/>
            </p:cNvSpPr>
            <p:nvPr/>
          </p:nvSpPr>
          <p:spPr bwMode="auto">
            <a:xfrm flipH="1">
              <a:off x="2028310" y="4849247"/>
              <a:ext cx="488138" cy="598548"/>
            </a:xfrm>
            <a:prstGeom prst="line">
              <a:avLst/>
            </a:prstGeom>
            <a:noFill/>
            <a:ln w="12700" algn="ctr">
              <a:solidFill>
                <a:srgbClr val="063DE8"/>
              </a:solidFill>
              <a:round/>
              <a:headEnd/>
              <a:tailEnd/>
            </a:ln>
          </p:spPr>
          <p:txBody>
            <a:bodyPr/>
            <a:lstStyle/>
            <a:p>
              <a:endParaRPr lang="en-US"/>
            </a:p>
          </p:txBody>
        </p:sp>
        <p:sp>
          <p:nvSpPr>
            <p:cNvPr id="59" name="Straight Connector 12306"/>
            <p:cNvSpPr>
              <a:spLocks noChangeShapeType="1"/>
            </p:cNvSpPr>
            <p:nvPr/>
          </p:nvSpPr>
          <p:spPr bwMode="auto">
            <a:xfrm>
              <a:off x="2508008" y="4208259"/>
              <a:ext cx="393887" cy="1252708"/>
            </a:xfrm>
            <a:prstGeom prst="line">
              <a:avLst/>
            </a:prstGeom>
            <a:noFill/>
            <a:ln w="12700" algn="ctr">
              <a:solidFill>
                <a:srgbClr val="063DE8"/>
              </a:solidFill>
              <a:round/>
              <a:headEnd/>
              <a:tailEnd/>
            </a:ln>
          </p:spPr>
          <p:txBody>
            <a:bodyPr/>
            <a:lstStyle/>
            <a:p>
              <a:endParaRPr lang="en-US"/>
            </a:p>
          </p:txBody>
        </p:sp>
        <p:sp>
          <p:nvSpPr>
            <p:cNvPr id="60" name="Straight Connector 12307"/>
            <p:cNvSpPr>
              <a:spLocks noChangeShapeType="1"/>
            </p:cNvSpPr>
            <p:nvPr/>
          </p:nvSpPr>
          <p:spPr bwMode="auto">
            <a:xfrm>
              <a:off x="2516448" y="4418994"/>
              <a:ext cx="1263251" cy="1252708"/>
            </a:xfrm>
            <a:prstGeom prst="line">
              <a:avLst/>
            </a:prstGeom>
            <a:noFill/>
            <a:ln w="12700" algn="ctr">
              <a:solidFill>
                <a:srgbClr val="063DE8"/>
              </a:solidFill>
              <a:round/>
              <a:headEnd/>
              <a:tailEnd/>
            </a:ln>
          </p:spPr>
          <p:txBody>
            <a:bodyPr/>
            <a:lstStyle/>
            <a:p>
              <a:endParaRPr lang="en-US"/>
            </a:p>
          </p:txBody>
        </p:sp>
        <p:sp>
          <p:nvSpPr>
            <p:cNvPr id="61" name="Straight Connector 12308"/>
            <p:cNvSpPr>
              <a:spLocks noChangeShapeType="1"/>
            </p:cNvSpPr>
            <p:nvPr/>
          </p:nvSpPr>
          <p:spPr bwMode="auto">
            <a:xfrm>
              <a:off x="2508008" y="4620950"/>
              <a:ext cx="2149497" cy="840017"/>
            </a:xfrm>
            <a:prstGeom prst="line">
              <a:avLst/>
            </a:prstGeom>
            <a:noFill/>
            <a:ln w="12700" algn="ctr">
              <a:solidFill>
                <a:srgbClr val="063DE8"/>
              </a:solidFill>
              <a:round/>
              <a:headEnd/>
              <a:tailEnd/>
            </a:ln>
          </p:spPr>
          <p:txBody>
            <a:bodyPr/>
            <a:lstStyle/>
            <a:p>
              <a:endParaRPr lang="en-US"/>
            </a:p>
          </p:txBody>
        </p:sp>
        <p:sp>
          <p:nvSpPr>
            <p:cNvPr id="62" name="Straight Connector 12309"/>
            <p:cNvSpPr>
              <a:spLocks noChangeShapeType="1"/>
            </p:cNvSpPr>
            <p:nvPr/>
          </p:nvSpPr>
          <p:spPr bwMode="auto">
            <a:xfrm>
              <a:off x="3655906" y="4199478"/>
              <a:ext cx="1887843" cy="1261488"/>
            </a:xfrm>
            <a:prstGeom prst="line">
              <a:avLst/>
            </a:prstGeom>
            <a:noFill/>
            <a:ln w="12700" algn="ctr">
              <a:solidFill>
                <a:srgbClr val="063DE8"/>
              </a:solidFill>
              <a:round/>
              <a:headEnd/>
              <a:tailEnd/>
            </a:ln>
          </p:spPr>
          <p:txBody>
            <a:bodyPr/>
            <a:lstStyle/>
            <a:p>
              <a:endParaRPr lang="en-US"/>
            </a:p>
          </p:txBody>
        </p:sp>
        <p:sp>
          <p:nvSpPr>
            <p:cNvPr id="63" name="Straight Connector 12310"/>
            <p:cNvSpPr>
              <a:spLocks noChangeShapeType="1"/>
            </p:cNvSpPr>
            <p:nvPr/>
          </p:nvSpPr>
          <p:spPr bwMode="auto">
            <a:xfrm flipH="1">
              <a:off x="2901895" y="4418994"/>
              <a:ext cx="754012" cy="1252708"/>
            </a:xfrm>
            <a:prstGeom prst="line">
              <a:avLst/>
            </a:prstGeom>
            <a:noFill/>
            <a:ln w="12700" algn="ctr">
              <a:solidFill>
                <a:srgbClr val="063DE8"/>
              </a:solidFill>
              <a:round/>
              <a:headEnd/>
              <a:tailEnd/>
            </a:ln>
          </p:spPr>
          <p:txBody>
            <a:bodyPr/>
            <a:lstStyle/>
            <a:p>
              <a:endParaRPr lang="en-US"/>
            </a:p>
          </p:txBody>
        </p:sp>
        <p:sp>
          <p:nvSpPr>
            <p:cNvPr id="64" name="Straight Connector 12311"/>
            <p:cNvSpPr>
              <a:spLocks noChangeShapeType="1"/>
            </p:cNvSpPr>
            <p:nvPr/>
          </p:nvSpPr>
          <p:spPr bwMode="auto">
            <a:xfrm flipH="1">
              <a:off x="2024090" y="4629730"/>
              <a:ext cx="1640257" cy="1252708"/>
            </a:xfrm>
            <a:prstGeom prst="line">
              <a:avLst/>
            </a:prstGeom>
            <a:noFill/>
            <a:ln w="12700" algn="ctr">
              <a:solidFill>
                <a:srgbClr val="063DE8"/>
              </a:solidFill>
              <a:round/>
              <a:headEnd/>
              <a:tailEnd/>
            </a:ln>
          </p:spPr>
          <p:txBody>
            <a:bodyPr/>
            <a:lstStyle/>
            <a:p>
              <a:endParaRPr lang="en-US"/>
            </a:p>
          </p:txBody>
        </p:sp>
        <p:sp>
          <p:nvSpPr>
            <p:cNvPr id="65" name="Straight Connector 12312"/>
            <p:cNvSpPr>
              <a:spLocks noChangeShapeType="1"/>
            </p:cNvSpPr>
            <p:nvPr/>
          </p:nvSpPr>
          <p:spPr bwMode="auto">
            <a:xfrm>
              <a:off x="3655906" y="4822905"/>
              <a:ext cx="123793" cy="1059533"/>
            </a:xfrm>
            <a:prstGeom prst="line">
              <a:avLst/>
            </a:prstGeom>
            <a:noFill/>
            <a:ln w="12700" algn="ctr">
              <a:solidFill>
                <a:srgbClr val="063DE8"/>
              </a:solidFill>
              <a:round/>
              <a:headEnd/>
              <a:tailEnd/>
            </a:ln>
          </p:spPr>
          <p:txBody>
            <a:bodyPr/>
            <a:lstStyle/>
            <a:p>
              <a:endParaRPr lang="en-US"/>
            </a:p>
          </p:txBody>
        </p:sp>
        <p:sp>
          <p:nvSpPr>
            <p:cNvPr id="66" name="Straight Connector 12313"/>
            <p:cNvSpPr>
              <a:spLocks noChangeShapeType="1"/>
            </p:cNvSpPr>
            <p:nvPr/>
          </p:nvSpPr>
          <p:spPr bwMode="auto">
            <a:xfrm flipH="1">
              <a:off x="4665945" y="4234601"/>
              <a:ext cx="146301" cy="1437102"/>
            </a:xfrm>
            <a:prstGeom prst="line">
              <a:avLst/>
            </a:prstGeom>
            <a:noFill/>
            <a:ln w="12700" algn="ctr">
              <a:solidFill>
                <a:srgbClr val="063DE8"/>
              </a:solidFill>
              <a:round/>
              <a:headEnd/>
              <a:tailEnd/>
            </a:ln>
          </p:spPr>
          <p:txBody>
            <a:bodyPr/>
            <a:lstStyle/>
            <a:p>
              <a:endParaRPr lang="en-US"/>
            </a:p>
          </p:txBody>
        </p:sp>
        <p:sp>
          <p:nvSpPr>
            <p:cNvPr id="67" name="Straight Connector 12314"/>
            <p:cNvSpPr>
              <a:spLocks noChangeShapeType="1"/>
            </p:cNvSpPr>
            <p:nvPr/>
          </p:nvSpPr>
          <p:spPr bwMode="auto">
            <a:xfrm flipH="1">
              <a:off x="3779699" y="4418994"/>
              <a:ext cx="1024106" cy="1041972"/>
            </a:xfrm>
            <a:prstGeom prst="line">
              <a:avLst/>
            </a:prstGeom>
            <a:noFill/>
            <a:ln w="12700" algn="ctr">
              <a:solidFill>
                <a:srgbClr val="063DE8"/>
              </a:solidFill>
              <a:round/>
              <a:headEnd/>
              <a:tailEnd/>
            </a:ln>
          </p:spPr>
          <p:txBody>
            <a:bodyPr/>
            <a:lstStyle/>
            <a:p>
              <a:endParaRPr lang="en-US"/>
            </a:p>
          </p:txBody>
        </p:sp>
        <p:sp>
          <p:nvSpPr>
            <p:cNvPr id="68" name="Straight Connector 12315"/>
            <p:cNvSpPr>
              <a:spLocks noChangeShapeType="1"/>
            </p:cNvSpPr>
            <p:nvPr/>
          </p:nvSpPr>
          <p:spPr bwMode="auto">
            <a:xfrm flipH="1">
              <a:off x="2024090" y="4629730"/>
              <a:ext cx="2779716" cy="1041972"/>
            </a:xfrm>
            <a:prstGeom prst="line">
              <a:avLst/>
            </a:prstGeom>
            <a:noFill/>
            <a:ln w="12700" algn="ctr">
              <a:solidFill>
                <a:srgbClr val="063DE8"/>
              </a:solidFill>
              <a:round/>
              <a:headEnd/>
              <a:tailEnd/>
            </a:ln>
          </p:spPr>
          <p:txBody>
            <a:bodyPr/>
            <a:lstStyle/>
            <a:p>
              <a:endParaRPr lang="en-US"/>
            </a:p>
          </p:txBody>
        </p:sp>
        <p:sp>
          <p:nvSpPr>
            <p:cNvPr id="69" name="Straight Connector 12316"/>
            <p:cNvSpPr>
              <a:spLocks noChangeShapeType="1"/>
            </p:cNvSpPr>
            <p:nvPr/>
          </p:nvSpPr>
          <p:spPr bwMode="auto">
            <a:xfrm flipH="1">
              <a:off x="2901895" y="4858028"/>
              <a:ext cx="1876589" cy="1024411"/>
            </a:xfrm>
            <a:prstGeom prst="line">
              <a:avLst/>
            </a:prstGeom>
            <a:noFill/>
            <a:ln w="12700" algn="ctr">
              <a:solidFill>
                <a:srgbClr val="063DE8"/>
              </a:solidFill>
              <a:round/>
              <a:headEnd/>
              <a:tailEnd/>
            </a:ln>
          </p:spPr>
          <p:txBody>
            <a:bodyPr/>
            <a:lstStyle/>
            <a:p>
              <a:endParaRPr lang="en-US"/>
            </a:p>
          </p:txBody>
        </p:sp>
        <p:sp>
          <p:nvSpPr>
            <p:cNvPr id="70" name="Straight Connector 12317"/>
            <p:cNvSpPr>
              <a:spLocks noChangeShapeType="1"/>
            </p:cNvSpPr>
            <p:nvPr/>
          </p:nvSpPr>
          <p:spPr bwMode="auto">
            <a:xfrm>
              <a:off x="5960144" y="4234601"/>
              <a:ext cx="461410" cy="1226366"/>
            </a:xfrm>
            <a:prstGeom prst="line">
              <a:avLst/>
            </a:prstGeom>
            <a:noFill/>
            <a:ln w="12700" algn="ctr">
              <a:solidFill>
                <a:srgbClr val="063DE8"/>
              </a:solidFill>
              <a:round/>
              <a:headEnd/>
              <a:tailEnd/>
            </a:ln>
          </p:spPr>
          <p:txBody>
            <a:bodyPr/>
            <a:lstStyle/>
            <a:p>
              <a:endParaRPr lang="en-US"/>
            </a:p>
          </p:txBody>
        </p:sp>
        <p:sp>
          <p:nvSpPr>
            <p:cNvPr id="71" name="Straight Connector 12318"/>
            <p:cNvSpPr>
              <a:spLocks noChangeShapeType="1"/>
            </p:cNvSpPr>
            <p:nvPr/>
          </p:nvSpPr>
          <p:spPr bwMode="auto">
            <a:xfrm flipH="1">
              <a:off x="5543750" y="4418994"/>
              <a:ext cx="407954" cy="1252708"/>
            </a:xfrm>
            <a:prstGeom prst="line">
              <a:avLst/>
            </a:prstGeom>
            <a:noFill/>
            <a:ln w="12700" algn="ctr">
              <a:solidFill>
                <a:srgbClr val="063DE8"/>
              </a:solidFill>
              <a:round/>
              <a:headEnd/>
              <a:tailEnd/>
            </a:ln>
          </p:spPr>
          <p:txBody>
            <a:bodyPr/>
            <a:lstStyle/>
            <a:p>
              <a:endParaRPr lang="en-US"/>
            </a:p>
          </p:txBody>
        </p:sp>
        <p:sp>
          <p:nvSpPr>
            <p:cNvPr id="72" name="Straight Connector 12319"/>
            <p:cNvSpPr>
              <a:spLocks noChangeShapeType="1"/>
            </p:cNvSpPr>
            <p:nvPr/>
          </p:nvSpPr>
          <p:spPr bwMode="auto">
            <a:xfrm flipH="1">
              <a:off x="4665945" y="4612169"/>
              <a:ext cx="1302640" cy="1270269"/>
            </a:xfrm>
            <a:prstGeom prst="line">
              <a:avLst/>
            </a:prstGeom>
            <a:noFill/>
            <a:ln w="12700" algn="ctr">
              <a:solidFill>
                <a:srgbClr val="063DE8"/>
              </a:solidFill>
              <a:round/>
              <a:headEnd/>
              <a:tailEnd/>
            </a:ln>
          </p:spPr>
          <p:txBody>
            <a:bodyPr/>
            <a:lstStyle/>
            <a:p>
              <a:endParaRPr lang="en-US"/>
            </a:p>
          </p:txBody>
        </p:sp>
        <p:sp>
          <p:nvSpPr>
            <p:cNvPr id="73" name="Straight Connector 12320"/>
            <p:cNvSpPr>
              <a:spLocks noChangeShapeType="1"/>
            </p:cNvSpPr>
            <p:nvPr/>
          </p:nvSpPr>
          <p:spPr bwMode="auto">
            <a:xfrm>
              <a:off x="5951704" y="4849247"/>
              <a:ext cx="461410" cy="822455"/>
            </a:xfrm>
            <a:prstGeom prst="line">
              <a:avLst/>
            </a:prstGeom>
            <a:noFill/>
            <a:ln w="12700" algn="ctr">
              <a:solidFill>
                <a:srgbClr val="063DE8"/>
              </a:solidFill>
              <a:round/>
              <a:headEnd/>
              <a:tailEnd/>
            </a:ln>
          </p:spPr>
          <p:txBody>
            <a:bodyPr/>
            <a:lstStyle/>
            <a:p>
              <a:endParaRPr lang="en-US"/>
            </a:p>
          </p:txBody>
        </p:sp>
        <p:sp>
          <p:nvSpPr>
            <p:cNvPr id="74" name="Shape 12321"/>
            <p:cNvSpPr>
              <a:spLocks/>
            </p:cNvSpPr>
            <p:nvPr/>
          </p:nvSpPr>
          <p:spPr bwMode="auto">
            <a:xfrm>
              <a:off x="3118532" y="1893091"/>
              <a:ext cx="811688" cy="984898"/>
            </a:xfrm>
            <a:custGeom>
              <a:avLst/>
              <a:gdLst>
                <a:gd name="T0" fmla="*/ 2147477107 w 577"/>
                <a:gd name="T1" fmla="*/ 0 h 673"/>
                <a:gd name="T2" fmla="*/ 0 w 577"/>
                <a:gd name="T3" fmla="*/ 0 h 673"/>
                <a:gd name="T4" fmla="*/ 0 w 577"/>
                <a:gd name="T5" fmla="*/ 2147477237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75" name="Shape 12322"/>
            <p:cNvSpPr>
              <a:spLocks/>
            </p:cNvSpPr>
            <p:nvPr/>
          </p:nvSpPr>
          <p:spPr bwMode="auto">
            <a:xfrm>
              <a:off x="4604048" y="2103826"/>
              <a:ext cx="744165" cy="774162"/>
            </a:xfrm>
            <a:custGeom>
              <a:avLst/>
              <a:gdLst>
                <a:gd name="T0" fmla="*/ 0 w 529"/>
                <a:gd name="T1" fmla="*/ 0 h 529"/>
                <a:gd name="T2" fmla="*/ 2147477025 w 529"/>
                <a:gd name="T3" fmla="*/ 0 h 529"/>
                <a:gd name="T4" fmla="*/ 2147477025 w 529"/>
                <a:gd name="T5" fmla="*/ 2147477025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76" name="Shape 12323"/>
            <p:cNvSpPr>
              <a:spLocks/>
            </p:cNvSpPr>
            <p:nvPr/>
          </p:nvSpPr>
          <p:spPr bwMode="auto">
            <a:xfrm>
              <a:off x="2510821" y="3017015"/>
              <a:ext cx="271501" cy="1055143"/>
            </a:xfrm>
            <a:custGeom>
              <a:avLst/>
              <a:gdLst>
                <a:gd name="T0" fmla="*/ 2147477337 w 193"/>
                <a:gd name="T1" fmla="*/ 0 h 721"/>
                <a:gd name="T2" fmla="*/ 0 w 193"/>
                <a:gd name="T3" fmla="*/ 0 h 721"/>
                <a:gd name="T4" fmla="*/ 0 w 193"/>
                <a:gd name="T5" fmla="*/ 2147477289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77" name="Shape 12324"/>
            <p:cNvSpPr>
              <a:spLocks/>
            </p:cNvSpPr>
            <p:nvPr/>
          </p:nvSpPr>
          <p:spPr bwMode="auto">
            <a:xfrm>
              <a:off x="3456150" y="3227751"/>
              <a:ext cx="203977" cy="844407"/>
            </a:xfrm>
            <a:custGeom>
              <a:avLst/>
              <a:gdLst>
                <a:gd name="T0" fmla="*/ 0 w 145"/>
                <a:gd name="T1" fmla="*/ 0 h 577"/>
                <a:gd name="T2" fmla="*/ 2147477112 w 145"/>
                <a:gd name="T3" fmla="*/ 0 h 577"/>
                <a:gd name="T4" fmla="*/ 2147477112 w 145"/>
                <a:gd name="T5" fmla="*/ 2147477107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78" name="Shape 12325"/>
            <p:cNvSpPr>
              <a:spLocks/>
            </p:cNvSpPr>
            <p:nvPr/>
          </p:nvSpPr>
          <p:spPr bwMode="auto">
            <a:xfrm>
              <a:off x="4739095" y="3017015"/>
              <a:ext cx="271501" cy="1055143"/>
            </a:xfrm>
            <a:custGeom>
              <a:avLst/>
              <a:gdLst>
                <a:gd name="T0" fmla="*/ 2147477337 w 193"/>
                <a:gd name="T1" fmla="*/ 0 h 721"/>
                <a:gd name="T2" fmla="*/ 0 w 193"/>
                <a:gd name="T3" fmla="*/ 0 h 721"/>
                <a:gd name="T4" fmla="*/ 0 w 193"/>
                <a:gd name="T5" fmla="*/ 2147477289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79" name="Shape 12326"/>
            <p:cNvSpPr>
              <a:spLocks/>
            </p:cNvSpPr>
            <p:nvPr/>
          </p:nvSpPr>
          <p:spPr bwMode="auto">
            <a:xfrm>
              <a:off x="5684424" y="3227751"/>
              <a:ext cx="203977" cy="844407"/>
            </a:xfrm>
            <a:custGeom>
              <a:avLst/>
              <a:gdLst>
                <a:gd name="T0" fmla="*/ 0 w 145"/>
                <a:gd name="T1" fmla="*/ 0 h 577"/>
                <a:gd name="T2" fmla="*/ 2147477112 w 145"/>
                <a:gd name="T3" fmla="*/ 0 h 577"/>
                <a:gd name="T4" fmla="*/ 2147477112 w 145"/>
                <a:gd name="T5" fmla="*/ 2147477107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lgn="ctr">
              <a:solidFill>
                <a:srgbClr val="FC0128"/>
              </a:solidFill>
              <a:round/>
              <a:headEnd/>
              <a:tailEnd type="triangle" w="med" len="med"/>
            </a:ln>
          </p:spPr>
          <p:txBody>
            <a:bodyPr/>
            <a:lstStyle/>
            <a:p>
              <a:endParaRPr lang="en-US" sz="1800">
                <a:solidFill>
                  <a:srgbClr val="000000"/>
                </a:solidFill>
                <a:latin typeface="Arial" charset="0"/>
              </a:endParaRPr>
            </a:p>
          </p:txBody>
        </p:sp>
        <p:sp>
          <p:nvSpPr>
            <p:cNvPr id="80" name="Shape 12327"/>
            <p:cNvSpPr>
              <a:spLocks/>
            </p:cNvSpPr>
            <p:nvPr/>
          </p:nvSpPr>
          <p:spPr bwMode="auto">
            <a:xfrm>
              <a:off x="1903110" y="1752600"/>
              <a:ext cx="203977" cy="1968332"/>
            </a:xfrm>
            <a:custGeom>
              <a:avLst/>
              <a:gdLst>
                <a:gd name="T0" fmla="*/ 2147477112 w 145"/>
                <a:gd name="T1" fmla="*/ 0 h 1345"/>
                <a:gd name="T2" fmla="*/ 0 w 145"/>
                <a:gd name="T3" fmla="*/ 0 h 1345"/>
                <a:gd name="T4" fmla="*/ 0 w 145"/>
                <a:gd name="T5" fmla="*/ 2147477236 h 1345"/>
                <a:gd name="T6" fmla="*/ 2147477112 w 145"/>
                <a:gd name="T7" fmla="*/ 2147477236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81" name="Shape 12328"/>
            <p:cNvSpPr>
              <a:spLocks/>
            </p:cNvSpPr>
            <p:nvPr/>
          </p:nvSpPr>
          <p:spPr bwMode="auto">
            <a:xfrm>
              <a:off x="1903110" y="4070695"/>
              <a:ext cx="203977" cy="844407"/>
            </a:xfrm>
            <a:custGeom>
              <a:avLst/>
              <a:gdLst>
                <a:gd name="T0" fmla="*/ 2147477112 w 145"/>
                <a:gd name="T1" fmla="*/ 0 h 577"/>
                <a:gd name="T2" fmla="*/ 0 w 145"/>
                <a:gd name="T3" fmla="*/ 0 h 577"/>
                <a:gd name="T4" fmla="*/ 0 w 145"/>
                <a:gd name="T5" fmla="*/ 2147477107 h 577"/>
                <a:gd name="T6" fmla="*/ 2147477112 w 145"/>
                <a:gd name="T7" fmla="*/ 2147477107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82" name="Shape 12329"/>
            <p:cNvSpPr>
              <a:spLocks/>
            </p:cNvSpPr>
            <p:nvPr/>
          </p:nvSpPr>
          <p:spPr bwMode="auto">
            <a:xfrm>
              <a:off x="6292135" y="1752600"/>
              <a:ext cx="203977" cy="3162502"/>
            </a:xfrm>
            <a:custGeom>
              <a:avLst/>
              <a:gdLst>
                <a:gd name="T0" fmla="*/ 0 w 145"/>
                <a:gd name="T1" fmla="*/ 0 h 2161"/>
                <a:gd name="T2" fmla="*/ 2147477112 w 145"/>
                <a:gd name="T3" fmla="*/ 0 h 2161"/>
                <a:gd name="T4" fmla="*/ 2147477112 w 145"/>
                <a:gd name="T5" fmla="*/ 2147477046 h 2161"/>
                <a:gd name="T6" fmla="*/ 0 w 145"/>
                <a:gd name="T7" fmla="*/ 2147477046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9050" cap="rnd" algn="ctr">
              <a:solidFill>
                <a:schemeClr val="bg2">
                  <a:lumMod val="50000"/>
                </a:schemeClr>
              </a:solidFill>
              <a:round/>
              <a:headEnd/>
              <a:tailEnd/>
            </a:ln>
          </p:spPr>
          <p:txBody>
            <a:bodyPr/>
            <a:lstStyle/>
            <a:p>
              <a:endParaRPr lang="en-US" sz="1800">
                <a:solidFill>
                  <a:srgbClr val="000000"/>
                </a:solidFill>
                <a:latin typeface="Arial" charset="0"/>
              </a:endParaRPr>
            </a:p>
          </p:txBody>
        </p:sp>
        <p:sp>
          <p:nvSpPr>
            <p:cNvPr id="83" name="Rectangle 12330"/>
            <p:cNvSpPr>
              <a:spLocks noChangeArrowheads="1"/>
            </p:cNvSpPr>
            <p:nvPr/>
          </p:nvSpPr>
          <p:spPr bwMode="auto">
            <a:xfrm>
              <a:off x="827102" y="2314562"/>
              <a:ext cx="1078822" cy="643766"/>
            </a:xfrm>
            <a:prstGeom prst="rect">
              <a:avLst/>
            </a:prstGeom>
            <a:noFill/>
            <a:ln w="9525">
              <a:noFill/>
              <a:miter lim="800000"/>
              <a:headEnd/>
              <a:tailEnd/>
            </a:ln>
          </p:spPr>
          <p:txBody>
            <a:bodyPr wrap="none" lIns="90488" tIns="44450" rIns="90488" bIns="44450">
              <a:spAutoFit/>
            </a:bodyPr>
            <a:lstStyle/>
            <a:p>
              <a:pPr algn="r" eaLnBrk="0" hangingPunct="0"/>
              <a:r>
                <a:rPr lang="en-US" sz="1800" dirty="0" smtClean="0">
                  <a:latin typeface="+mj-lt"/>
                </a:rPr>
                <a:t>Non-leaf</a:t>
              </a:r>
              <a:endParaRPr lang="en-US" sz="1800" dirty="0">
                <a:latin typeface="+mj-lt"/>
              </a:endParaRPr>
            </a:p>
            <a:p>
              <a:pPr algn="r" eaLnBrk="0" hangingPunct="0"/>
              <a:r>
                <a:rPr lang="en-US" sz="1800" dirty="0">
                  <a:latin typeface="+mj-lt"/>
                </a:rPr>
                <a:t>Level</a:t>
              </a:r>
            </a:p>
          </p:txBody>
        </p:sp>
        <p:sp>
          <p:nvSpPr>
            <p:cNvPr id="84" name="Rectangle 12331"/>
            <p:cNvSpPr>
              <a:spLocks noChangeArrowheads="1"/>
            </p:cNvSpPr>
            <p:nvPr/>
          </p:nvSpPr>
          <p:spPr bwMode="auto">
            <a:xfrm>
              <a:off x="1268671" y="4211185"/>
              <a:ext cx="635846" cy="643915"/>
            </a:xfrm>
            <a:prstGeom prst="rect">
              <a:avLst/>
            </a:prstGeom>
            <a:noFill/>
            <a:ln w="9525">
              <a:noFill/>
              <a:miter lim="800000"/>
              <a:headEnd/>
              <a:tailEnd/>
            </a:ln>
          </p:spPr>
          <p:txBody>
            <a:bodyPr wrap="none" lIns="90488" tIns="44450" rIns="90488" bIns="44450">
              <a:spAutoFit/>
            </a:bodyPr>
            <a:lstStyle/>
            <a:p>
              <a:pPr algn="r" eaLnBrk="0" hangingPunct="0"/>
              <a:r>
                <a:rPr lang="en-US" sz="1800" dirty="0">
                  <a:latin typeface="+mj-lt"/>
                </a:rPr>
                <a:t>Leaf</a:t>
              </a:r>
            </a:p>
            <a:p>
              <a:pPr algn="r" eaLnBrk="0" hangingPunct="0"/>
              <a:r>
                <a:rPr lang="en-US" sz="1800" dirty="0">
                  <a:latin typeface="+mj-lt"/>
                </a:rPr>
                <a:t>Level</a:t>
              </a:r>
            </a:p>
          </p:txBody>
        </p:sp>
        <p:sp>
          <p:nvSpPr>
            <p:cNvPr id="85" name="Rectangle 12332"/>
            <p:cNvSpPr>
              <a:spLocks noChangeArrowheads="1"/>
            </p:cNvSpPr>
            <p:nvPr/>
          </p:nvSpPr>
          <p:spPr bwMode="auto">
            <a:xfrm>
              <a:off x="6493298" y="2876525"/>
              <a:ext cx="1635064" cy="643766"/>
            </a:xfrm>
            <a:prstGeom prst="rect">
              <a:avLst/>
            </a:prstGeom>
            <a:noFill/>
            <a:ln w="9525">
              <a:noFill/>
              <a:miter lim="800000"/>
              <a:headEnd/>
              <a:tailEnd/>
            </a:ln>
          </p:spPr>
          <p:txBody>
            <a:bodyPr wrap="none" lIns="90488" tIns="44450" rIns="90488" bIns="44450">
              <a:spAutoFit/>
            </a:bodyPr>
            <a:lstStyle/>
            <a:p>
              <a:pPr eaLnBrk="0" hangingPunct="0"/>
              <a:r>
                <a:rPr lang="en-US" sz="1800" dirty="0" smtClean="0">
                  <a:latin typeface="+mj-lt"/>
                </a:rPr>
                <a:t>Non-clustered</a:t>
              </a:r>
              <a:endParaRPr lang="en-US" sz="1800" dirty="0">
                <a:latin typeface="+mj-lt"/>
              </a:endParaRPr>
            </a:p>
            <a:p>
              <a:pPr eaLnBrk="0" hangingPunct="0"/>
              <a:r>
                <a:rPr lang="en-US" sz="1800" dirty="0">
                  <a:latin typeface="+mj-lt"/>
                </a:rPr>
                <a:t>Index Pages</a:t>
              </a:r>
            </a:p>
          </p:txBody>
        </p:sp>
        <p:sp>
          <p:nvSpPr>
            <p:cNvPr id="86" name="Rectangle 12333"/>
            <p:cNvSpPr>
              <a:spLocks noChangeArrowheads="1"/>
            </p:cNvSpPr>
            <p:nvPr/>
          </p:nvSpPr>
          <p:spPr bwMode="auto">
            <a:xfrm>
              <a:off x="6887185" y="5384867"/>
              <a:ext cx="721657" cy="643915"/>
            </a:xfrm>
            <a:prstGeom prst="rect">
              <a:avLst/>
            </a:prstGeom>
            <a:noFill/>
            <a:ln w="9525">
              <a:noFill/>
              <a:miter lim="800000"/>
              <a:headEnd/>
              <a:tailEnd/>
            </a:ln>
          </p:spPr>
          <p:txBody>
            <a:bodyPr wrap="none" lIns="90488" tIns="44450" rIns="90488" bIns="44450">
              <a:spAutoFit/>
            </a:bodyPr>
            <a:lstStyle/>
            <a:p>
              <a:pPr eaLnBrk="0" hangingPunct="0"/>
              <a:r>
                <a:rPr lang="en-US" sz="1800" dirty="0">
                  <a:latin typeface="+mj-lt"/>
                </a:rPr>
                <a:t>Data</a:t>
              </a:r>
            </a:p>
            <a:p>
              <a:pPr eaLnBrk="0" hangingPunct="0"/>
              <a:r>
                <a:rPr lang="en-US" sz="1800" dirty="0">
                  <a:latin typeface="+mj-lt"/>
                </a:rPr>
                <a:t>Pages</a:t>
              </a:r>
            </a:p>
          </p:txBody>
        </p:sp>
      </p:gr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488" y="4066852"/>
            <a:ext cx="2086373" cy="886148"/>
          </a:xfrm>
          <a:prstGeom prst="rect">
            <a:avLst/>
          </a:prstGeom>
        </p:spPr>
      </p:pic>
    </p:spTree>
    <p:extLst>
      <p:ext uri="{BB962C8B-B14F-4D97-AF65-F5344CB8AC3E}">
        <p14:creationId xmlns:p14="http://schemas.microsoft.com/office/powerpoint/2010/main" val="44565343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B648E7-98AC-4273-8F85-FCF2D1E6C2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5D22661E-0BAC-494A-86B4-DD4A1044C6B5}">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10c8cff-f1b9-462f-9532-75272795b72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5336</TotalTime>
  <Words>4325</Words>
  <Application>Microsoft Office PowerPoint</Application>
  <PresentationFormat>On-screen Show (4:3)</PresentationFormat>
  <Paragraphs>527</Paragraphs>
  <Slides>13</Slides>
  <Notes>13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Segoe UI</vt:lpstr>
      <vt:lpstr>Courier New</vt:lpstr>
      <vt:lpstr>Calibri</vt:lpstr>
      <vt:lpstr>Arial</vt:lpstr>
      <vt:lpstr>ＭＳ Ｐゴシック</vt:lpstr>
      <vt:lpstr>Times New Roman</vt:lpstr>
      <vt:lpstr>BuildID_CrsTitle_Template(MS)</vt:lpstr>
      <vt:lpstr>Lesson 8 – Data Access and Index Architecture</vt:lpstr>
      <vt:lpstr>Conditions and Terms of Use </vt:lpstr>
      <vt:lpstr>Students: How to View this Presentation</vt:lpstr>
      <vt:lpstr>Objectives</vt:lpstr>
      <vt:lpstr>Clustered Index—Data Access</vt:lpstr>
      <vt:lpstr>New Text-Only Slide (Hidden)</vt:lpstr>
      <vt:lpstr>Heap – Data Access</vt:lpstr>
      <vt:lpstr>Clustered Index, Non-Clustered Index, and Heap tables</vt:lpstr>
      <vt:lpstr>Non-Clustered Indexes with a Heap</vt:lpstr>
      <vt:lpstr>Non-Clustered Index with a Clustered Index</vt:lpstr>
      <vt:lpstr>New Text-Only Slide (Hidden)</vt:lpstr>
      <vt:lpstr>Clustered and Non-Clustered Index Keys</vt:lpstr>
      <vt:lpstr>Lesson Review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Julie Rasnick</cp:lastModifiedBy>
  <cp:revision>301</cp:revision>
  <dcterms:created xsi:type="dcterms:W3CDTF">2011-05-20T18:05:21Z</dcterms:created>
  <dcterms:modified xsi:type="dcterms:W3CDTF">2013-01-02T20:21:54Z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