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5143500" cx="9144000"/>
  <p:notesSz cx="6858000" cy="9144000"/>
  <p:embeddedFontLst>
    <p:embeddedFont>
      <p:font typeface="Old Standard TT"/>
      <p:regular r:id="rId34"/>
      <p:bold r:id="rId35"/>
      <p: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OldStandardTT-bold.fntdata"/><Relationship Id="rId12" Type="http://schemas.openxmlformats.org/officeDocument/2006/relationships/slide" Target="slides/slide8.xml"/><Relationship Id="rId34" Type="http://schemas.openxmlformats.org/officeDocument/2006/relationships/font" Target="fonts/OldStandardTT-regular.fntdata"/><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font" Target="fonts/OldStandardTT-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1.WH, comparison etc understand the type of the question</a:t>
            </a:r>
          </a:p>
          <a:p>
            <a:pPr lvl="0" rtl="0">
              <a:spcBef>
                <a:spcPts val="0"/>
              </a:spcBef>
              <a:buNone/>
            </a:pPr>
            <a:r>
              <a:rPr lang="en"/>
              <a:t>2.is a, part of, has a</a:t>
            </a:r>
          </a:p>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1.WH, comparison etc understand the type of the question</a:t>
            </a:r>
          </a:p>
          <a:p>
            <a:pPr lvl="0" rtl="0">
              <a:spcBef>
                <a:spcPts val="0"/>
              </a:spcBef>
              <a:buNone/>
            </a:pPr>
            <a:r>
              <a:rPr lang="en"/>
              <a:t>2.is a, part of, has a</a:t>
            </a:r>
          </a:p>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1.WH, comparison etc understand the type of the question</a:t>
            </a:r>
          </a:p>
          <a:p>
            <a:pPr lvl="0" rtl="0">
              <a:spcBef>
                <a:spcPts val="0"/>
              </a:spcBef>
              <a:buNone/>
            </a:pPr>
            <a:r>
              <a:rPr lang="en"/>
              <a:t>2.is a, part of, has a</a:t>
            </a:r>
          </a:p>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1.WH, comparison etc understand the type of the question</a:t>
            </a:r>
          </a:p>
          <a:p>
            <a:pPr lvl="0" rtl="0">
              <a:spcBef>
                <a:spcPts val="0"/>
              </a:spcBef>
              <a:buNone/>
            </a:pPr>
            <a:r>
              <a:rPr lang="en"/>
              <a:t>2.is a, part of, has a</a:t>
            </a:r>
          </a:p>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Clr>
                <a:schemeClr val="dk1"/>
              </a:buClr>
              <a:buSzPct val="100000"/>
              <a:buFont typeface="Arial"/>
              <a:buNone/>
            </a:pPr>
            <a:r>
              <a:rPr lang="en">
                <a:solidFill>
                  <a:schemeClr val="dk1"/>
                </a:solidFill>
              </a:rPr>
              <a:t>Users can ask questions in many different forms some of the terms used in the question are not all relevant to the context of the question </a:t>
            </a:r>
          </a:p>
          <a:p>
            <a:pPr lvl="0">
              <a:spcBef>
                <a:spcPts val="0"/>
              </a:spcBef>
              <a:buClr>
                <a:schemeClr val="dk1"/>
              </a:buClr>
              <a:buSzPct val="100000"/>
              <a:buFont typeface="Arial"/>
              <a:buNone/>
            </a:pPr>
            <a:r>
              <a:rPr lang="en">
                <a:solidFill>
                  <a:schemeClr val="dk1"/>
                </a:solidFill>
              </a:rPr>
              <a:t>The question must be represented in a vector space so that the DNN can process it </a:t>
            </a:r>
          </a:p>
          <a:p>
            <a:pPr lvl="0">
              <a:spcBef>
                <a:spcPts val="0"/>
              </a:spcBef>
              <a:buClr>
                <a:schemeClr val="dk1"/>
              </a:buClr>
              <a:buSzPct val="100000"/>
              <a:buFont typeface="Arial"/>
              <a:buNone/>
            </a:pPr>
            <a:r>
              <a:t/>
            </a:r>
            <a:endParaRPr>
              <a:solidFill>
                <a:schemeClr val="dk1"/>
              </a:solidFill>
            </a:endParaRPr>
          </a:p>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1.WH, comparison etc understand the type of the </a:t>
            </a:r>
            <a:r>
              <a:rPr lang="en"/>
              <a:t>question</a:t>
            </a:r>
          </a:p>
          <a:p>
            <a:pPr lvl="0" rtl="0">
              <a:spcBef>
                <a:spcPts val="0"/>
              </a:spcBef>
              <a:buNone/>
            </a:pPr>
            <a:r>
              <a:rPr lang="en"/>
              <a:t>2.is a, part of, has a</a:t>
            </a:r>
          </a:p>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Drawback: inability to reason over </a:t>
            </a:r>
            <a:r>
              <a:rPr lang="en"/>
              <a:t>relationship</a:t>
            </a:r>
            <a:r>
              <a:rPr lang="en"/>
              <a:t> between multiple entities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50000"/>
              </a:lnSpc>
              <a:spcBef>
                <a:spcPts val="0"/>
              </a:spcBef>
              <a:buClr>
                <a:schemeClr val="dk1"/>
              </a:buClr>
              <a:buSzPct val="91666"/>
              <a:buFont typeface="Arial"/>
              <a:buNone/>
            </a:pPr>
            <a:r>
              <a:rPr lang="en" sz="1200">
                <a:solidFill>
                  <a:schemeClr val="dk1"/>
                </a:solidFill>
                <a:latin typeface="Times New Roman"/>
                <a:ea typeface="Times New Roman"/>
                <a:cs typeface="Times New Roman"/>
                <a:sym typeface="Times New Roman"/>
              </a:rPr>
              <a:t>"Recurrent Neural Networks Tutorial, Part 1 – Introduction to RNNs", WildML, 2017. [Online]. Available: http://www.wildml.com/2015/09/recurrent-neural-networks-tutorial-part-1-introduction-to-rnns/.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29" name="Shape 22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34" name="Shape 23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Explain what is corpus preprocessing</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0" y="100"/>
            <a:ext cx="9144000" cy="1711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cxnSp>
        <p:nvCxnSpPr>
          <p:cNvPr id="11" name="Shape 11"/>
          <p:cNvCxnSpPr/>
          <p:nvPr/>
        </p:nvCxnSpPr>
        <p:spPr>
          <a:xfrm>
            <a:off x="641934" y="3597500"/>
            <a:ext cx="390300" cy="0"/>
          </a:xfrm>
          <a:prstGeom prst="straightConnector1">
            <a:avLst/>
          </a:prstGeom>
          <a:noFill/>
          <a:ln cap="flat" cmpd="sng" w="28575">
            <a:solidFill>
              <a:schemeClr val="accent1"/>
            </a:solidFill>
            <a:prstDash val="solid"/>
            <a:round/>
            <a:headEnd len="med" w="med" type="none"/>
            <a:tailEnd len="med" w="med" type="none"/>
          </a:ln>
        </p:spPr>
      </p:cxnSp>
      <p:sp>
        <p:nvSpPr>
          <p:cNvPr id="12" name="Shape 12"/>
          <p:cNvSpPr txBox="1"/>
          <p:nvPr>
            <p:ph type="ctrTitle"/>
          </p:nvPr>
        </p:nvSpPr>
        <p:spPr>
          <a:xfrm>
            <a:off x="512700" y="1893300"/>
            <a:ext cx="8118600" cy="1522800"/>
          </a:xfrm>
          <a:prstGeom prst="rect">
            <a:avLst/>
          </a:prstGeom>
        </p:spPr>
        <p:txBody>
          <a:bodyPr anchorCtr="0" anchor="b" bIns="91425" lIns="91425" rIns="91425" wrap="square" tIns="91425"/>
          <a:lstStyle>
            <a:lvl1pPr lvl="0">
              <a:spcBef>
                <a:spcPts val="0"/>
              </a:spcBef>
              <a:buClr>
                <a:schemeClr val="accent1"/>
              </a:buClr>
              <a:buSzPct val="100000"/>
              <a:defRPr sz="4200">
                <a:solidFill>
                  <a:schemeClr val="accent1"/>
                </a:solidFill>
              </a:defRPr>
            </a:lvl1pPr>
            <a:lvl2pPr lvl="1">
              <a:spcBef>
                <a:spcPts val="0"/>
              </a:spcBef>
              <a:buClr>
                <a:schemeClr val="accent1"/>
              </a:buClr>
              <a:buSzPct val="100000"/>
              <a:defRPr sz="4200">
                <a:solidFill>
                  <a:schemeClr val="accent1"/>
                </a:solidFill>
              </a:defRPr>
            </a:lvl2pPr>
            <a:lvl3pPr lvl="2">
              <a:spcBef>
                <a:spcPts val="0"/>
              </a:spcBef>
              <a:buClr>
                <a:schemeClr val="accent1"/>
              </a:buClr>
              <a:buSzPct val="100000"/>
              <a:defRPr sz="4200">
                <a:solidFill>
                  <a:schemeClr val="accent1"/>
                </a:solidFill>
              </a:defRPr>
            </a:lvl3pPr>
            <a:lvl4pPr lvl="3">
              <a:spcBef>
                <a:spcPts val="0"/>
              </a:spcBef>
              <a:buClr>
                <a:schemeClr val="accent1"/>
              </a:buClr>
              <a:buSzPct val="100000"/>
              <a:defRPr sz="4200">
                <a:solidFill>
                  <a:schemeClr val="accent1"/>
                </a:solidFill>
              </a:defRPr>
            </a:lvl4pPr>
            <a:lvl5pPr lvl="4">
              <a:spcBef>
                <a:spcPts val="0"/>
              </a:spcBef>
              <a:buClr>
                <a:schemeClr val="accent1"/>
              </a:buClr>
              <a:buSzPct val="100000"/>
              <a:defRPr sz="4200">
                <a:solidFill>
                  <a:schemeClr val="accent1"/>
                </a:solidFill>
              </a:defRPr>
            </a:lvl5pPr>
            <a:lvl6pPr lvl="5">
              <a:spcBef>
                <a:spcPts val="0"/>
              </a:spcBef>
              <a:buClr>
                <a:schemeClr val="accent1"/>
              </a:buClr>
              <a:buSzPct val="100000"/>
              <a:defRPr sz="4200">
                <a:solidFill>
                  <a:schemeClr val="accent1"/>
                </a:solidFill>
              </a:defRPr>
            </a:lvl6pPr>
            <a:lvl7pPr lvl="6">
              <a:spcBef>
                <a:spcPts val="0"/>
              </a:spcBef>
              <a:buClr>
                <a:schemeClr val="accent1"/>
              </a:buClr>
              <a:buSzPct val="100000"/>
              <a:defRPr sz="4200">
                <a:solidFill>
                  <a:schemeClr val="accent1"/>
                </a:solidFill>
              </a:defRPr>
            </a:lvl7pPr>
            <a:lvl8pPr lvl="7">
              <a:spcBef>
                <a:spcPts val="0"/>
              </a:spcBef>
              <a:buClr>
                <a:schemeClr val="accent1"/>
              </a:buClr>
              <a:buSzPct val="100000"/>
              <a:defRPr sz="4200">
                <a:solidFill>
                  <a:schemeClr val="accent1"/>
                </a:solidFill>
              </a:defRPr>
            </a:lvl8pPr>
            <a:lvl9pPr lvl="8">
              <a:spcBef>
                <a:spcPts val="0"/>
              </a:spcBef>
              <a:buClr>
                <a:schemeClr val="accent1"/>
              </a:buClr>
              <a:buSzPct val="100000"/>
              <a:defRPr sz="4200">
                <a:solidFill>
                  <a:schemeClr val="accent1"/>
                </a:solidFill>
              </a:defRPr>
            </a:lvl9pPr>
          </a:lstStyle>
          <a:p/>
        </p:txBody>
      </p:sp>
      <p:sp>
        <p:nvSpPr>
          <p:cNvPr id="13" name="Shape 13"/>
          <p:cNvSpPr txBox="1"/>
          <p:nvPr>
            <p:ph idx="1" type="subTitle"/>
          </p:nvPr>
        </p:nvSpPr>
        <p:spPr>
          <a:xfrm>
            <a:off x="512700" y="3840639"/>
            <a:ext cx="8118600" cy="787500"/>
          </a:xfrm>
          <a:prstGeom prst="rect">
            <a:avLst/>
          </a:prstGeom>
        </p:spPr>
        <p:txBody>
          <a:bodyPr anchorCtr="0" anchor="t" bIns="91425" lIns="91425" rIns="91425" wrap="square" tIns="91425"/>
          <a:lstStyle>
            <a:lvl1pPr lvl="0">
              <a:lnSpc>
                <a:spcPct val="100000"/>
              </a:lnSpc>
              <a:spcBef>
                <a:spcPts val="0"/>
              </a:spcBef>
              <a:spcAft>
                <a:spcPts val="0"/>
              </a:spcAft>
              <a:buClr>
                <a:schemeClr val="accent2"/>
              </a:buClr>
              <a:buSzPct val="100000"/>
              <a:buNone/>
              <a:defRPr sz="2400">
                <a:solidFill>
                  <a:schemeClr val="accent2"/>
                </a:solidFill>
              </a:defRPr>
            </a:lvl1pPr>
            <a:lvl2pPr lvl="1">
              <a:lnSpc>
                <a:spcPct val="100000"/>
              </a:lnSpc>
              <a:spcBef>
                <a:spcPts val="0"/>
              </a:spcBef>
              <a:spcAft>
                <a:spcPts val="0"/>
              </a:spcAft>
              <a:buClr>
                <a:schemeClr val="accent2"/>
              </a:buClr>
              <a:buSzPct val="100000"/>
              <a:buNone/>
              <a:defRPr sz="2400">
                <a:solidFill>
                  <a:schemeClr val="accent2"/>
                </a:solidFill>
              </a:defRPr>
            </a:lvl2pPr>
            <a:lvl3pPr lvl="2">
              <a:lnSpc>
                <a:spcPct val="100000"/>
              </a:lnSpc>
              <a:spcBef>
                <a:spcPts val="0"/>
              </a:spcBef>
              <a:spcAft>
                <a:spcPts val="0"/>
              </a:spcAft>
              <a:buClr>
                <a:schemeClr val="accent2"/>
              </a:buClr>
              <a:buSzPct val="100000"/>
              <a:buNone/>
              <a:defRPr sz="2400">
                <a:solidFill>
                  <a:schemeClr val="accent2"/>
                </a:solidFill>
              </a:defRPr>
            </a:lvl3pPr>
            <a:lvl4pPr lvl="3">
              <a:lnSpc>
                <a:spcPct val="100000"/>
              </a:lnSpc>
              <a:spcBef>
                <a:spcPts val="0"/>
              </a:spcBef>
              <a:spcAft>
                <a:spcPts val="0"/>
              </a:spcAft>
              <a:buClr>
                <a:schemeClr val="accent2"/>
              </a:buClr>
              <a:buSzPct val="100000"/>
              <a:buNone/>
              <a:defRPr sz="2400">
                <a:solidFill>
                  <a:schemeClr val="accent2"/>
                </a:solidFill>
              </a:defRPr>
            </a:lvl4pPr>
            <a:lvl5pPr lvl="4">
              <a:lnSpc>
                <a:spcPct val="100000"/>
              </a:lnSpc>
              <a:spcBef>
                <a:spcPts val="0"/>
              </a:spcBef>
              <a:spcAft>
                <a:spcPts val="0"/>
              </a:spcAft>
              <a:buClr>
                <a:schemeClr val="accent2"/>
              </a:buClr>
              <a:buSzPct val="100000"/>
              <a:buNone/>
              <a:defRPr sz="2400">
                <a:solidFill>
                  <a:schemeClr val="accent2"/>
                </a:solidFill>
              </a:defRPr>
            </a:lvl5pPr>
            <a:lvl6pPr lvl="5">
              <a:lnSpc>
                <a:spcPct val="100000"/>
              </a:lnSpc>
              <a:spcBef>
                <a:spcPts val="0"/>
              </a:spcBef>
              <a:spcAft>
                <a:spcPts val="0"/>
              </a:spcAft>
              <a:buClr>
                <a:schemeClr val="accent2"/>
              </a:buClr>
              <a:buSzPct val="100000"/>
              <a:buNone/>
              <a:defRPr sz="2400">
                <a:solidFill>
                  <a:schemeClr val="accent2"/>
                </a:solidFill>
              </a:defRPr>
            </a:lvl6pPr>
            <a:lvl7pPr lvl="6">
              <a:lnSpc>
                <a:spcPct val="100000"/>
              </a:lnSpc>
              <a:spcBef>
                <a:spcPts val="0"/>
              </a:spcBef>
              <a:spcAft>
                <a:spcPts val="0"/>
              </a:spcAft>
              <a:buClr>
                <a:schemeClr val="accent2"/>
              </a:buClr>
              <a:buSzPct val="100000"/>
              <a:buNone/>
              <a:defRPr sz="2400">
                <a:solidFill>
                  <a:schemeClr val="accent2"/>
                </a:solidFill>
              </a:defRPr>
            </a:lvl7pPr>
            <a:lvl8pPr lvl="7">
              <a:lnSpc>
                <a:spcPct val="100000"/>
              </a:lnSpc>
              <a:spcBef>
                <a:spcPts val="0"/>
              </a:spcBef>
              <a:spcAft>
                <a:spcPts val="0"/>
              </a:spcAft>
              <a:buClr>
                <a:schemeClr val="accent2"/>
              </a:buClr>
              <a:buSzPct val="100000"/>
              <a:buNone/>
              <a:defRPr sz="2400">
                <a:solidFill>
                  <a:schemeClr val="accent2"/>
                </a:solidFill>
              </a:defRPr>
            </a:lvl8pPr>
            <a:lvl9pPr lvl="8">
              <a:lnSpc>
                <a:spcPct val="100000"/>
              </a:lnSpc>
              <a:spcBef>
                <a:spcPts val="0"/>
              </a:spcBef>
              <a:spcAft>
                <a:spcPts val="0"/>
              </a:spcAft>
              <a:buClr>
                <a:schemeClr val="accent2"/>
              </a:buClr>
              <a:buSzPct val="100000"/>
              <a:buNone/>
              <a:defRPr sz="2400">
                <a:solidFill>
                  <a:schemeClr val="accent2"/>
                </a:solidFill>
              </a:defRPr>
            </a:lvl9pPr>
          </a:lstStyle>
          <a:p/>
        </p:txBody>
      </p:sp>
      <p:sp>
        <p:nvSpPr>
          <p:cNvPr id="14" name="Shape 1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039650"/>
            <a:ext cx="8520600" cy="2106300"/>
          </a:xfrm>
          <a:prstGeom prst="rect">
            <a:avLst/>
          </a:prstGeom>
        </p:spPr>
        <p:txBody>
          <a:bodyPr anchorCtr="0" anchor="b" bIns="91425" lIns="91425" rIns="91425" wrap="square" tIns="91425"/>
          <a:lstStyle>
            <a:lvl1pPr lvl="0" algn="ctr">
              <a:spcBef>
                <a:spcPts val="0"/>
              </a:spcBef>
              <a:buSzPct val="100000"/>
              <a:defRPr b="1" sz="14000"/>
            </a:lvl1pPr>
            <a:lvl2pPr lvl="1" algn="ctr">
              <a:spcBef>
                <a:spcPts val="0"/>
              </a:spcBef>
              <a:buSzPct val="100000"/>
              <a:defRPr b="1" sz="14000"/>
            </a:lvl2pPr>
            <a:lvl3pPr lvl="2" algn="ctr">
              <a:spcBef>
                <a:spcPts val="0"/>
              </a:spcBef>
              <a:buSzPct val="100000"/>
              <a:defRPr b="1" sz="14000"/>
            </a:lvl3pPr>
            <a:lvl4pPr lvl="3" algn="ctr">
              <a:spcBef>
                <a:spcPts val="0"/>
              </a:spcBef>
              <a:buSzPct val="100000"/>
              <a:defRPr b="1" sz="14000"/>
            </a:lvl4pPr>
            <a:lvl5pPr lvl="4" algn="ctr">
              <a:spcBef>
                <a:spcPts val="0"/>
              </a:spcBef>
              <a:buSzPct val="100000"/>
              <a:defRPr b="1" sz="14000"/>
            </a:lvl5pPr>
            <a:lvl6pPr lvl="5" algn="ctr">
              <a:spcBef>
                <a:spcPts val="0"/>
              </a:spcBef>
              <a:buSzPct val="100000"/>
              <a:defRPr b="1" sz="14000"/>
            </a:lvl6pPr>
            <a:lvl7pPr lvl="6" algn="ctr">
              <a:spcBef>
                <a:spcPts val="0"/>
              </a:spcBef>
              <a:buSzPct val="100000"/>
              <a:defRPr b="1" sz="14000"/>
            </a:lvl7pPr>
            <a:lvl8pPr lvl="7" algn="ctr">
              <a:spcBef>
                <a:spcPts val="0"/>
              </a:spcBef>
              <a:buSzPct val="100000"/>
              <a:defRPr b="1" sz="14000"/>
            </a:lvl8pPr>
            <a:lvl9pPr lvl="8" algn="ctr">
              <a:spcBef>
                <a:spcPts val="0"/>
              </a:spcBef>
              <a:buSzPct val="100000"/>
              <a:defRPr b="1" sz="14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5" name="Shape 15"/>
        <p:cNvGrpSpPr/>
        <p:nvPr/>
      </p:nvGrpSpPr>
      <p:grpSpPr>
        <a:xfrm>
          <a:off x="0" y="0"/>
          <a:ext cx="0" cy="0"/>
          <a:chOff x="0" y="0"/>
          <a:chExt cx="0" cy="0"/>
        </a:xfrm>
      </p:grpSpPr>
      <p:cxnSp>
        <p:nvCxnSpPr>
          <p:cNvPr id="16" name="Shape 16"/>
          <p:cNvCxnSpPr/>
          <p:nvPr/>
        </p:nvCxnSpPr>
        <p:spPr>
          <a:xfrm>
            <a:off x="641934" y="3597500"/>
            <a:ext cx="390300" cy="0"/>
          </a:xfrm>
          <a:prstGeom prst="straightConnector1">
            <a:avLst/>
          </a:prstGeom>
          <a:noFill/>
          <a:ln cap="flat" cmpd="sng" w="28575">
            <a:solidFill>
              <a:schemeClr val="lt2"/>
            </a:solidFill>
            <a:prstDash val="solid"/>
            <a:round/>
            <a:headEnd len="med" w="med" type="none"/>
            <a:tailEnd len="med" w="med" type="none"/>
          </a:ln>
        </p:spPr>
      </p:cxnSp>
      <p:sp>
        <p:nvSpPr>
          <p:cNvPr id="17" name="Shape 17"/>
          <p:cNvSpPr txBox="1"/>
          <p:nvPr>
            <p:ph type="title"/>
          </p:nvPr>
        </p:nvSpPr>
        <p:spPr>
          <a:xfrm>
            <a:off x="512700" y="1893300"/>
            <a:ext cx="8118600" cy="1522800"/>
          </a:xfrm>
          <a:prstGeom prst="rect">
            <a:avLst/>
          </a:prstGeom>
        </p:spPr>
        <p:txBody>
          <a:bodyPr anchorCtr="0" anchor="b" bIns="91425" lIns="91425" rIns="91425" wrap="square" tIns="91425"/>
          <a:lstStyle>
            <a:lvl1pPr lvl="0">
              <a:spcBef>
                <a:spcPts val="0"/>
              </a:spcBef>
              <a:buClr>
                <a:schemeClr val="accent1"/>
              </a:buClr>
              <a:buSzPct val="100000"/>
              <a:defRPr sz="6000">
                <a:solidFill>
                  <a:schemeClr val="accent1"/>
                </a:solidFill>
              </a:defRPr>
            </a:lvl1pPr>
            <a:lvl2pPr lvl="1">
              <a:spcBef>
                <a:spcPts val="0"/>
              </a:spcBef>
              <a:buClr>
                <a:schemeClr val="accent1"/>
              </a:buClr>
              <a:buSzPct val="100000"/>
              <a:defRPr sz="6000">
                <a:solidFill>
                  <a:schemeClr val="accent1"/>
                </a:solidFill>
              </a:defRPr>
            </a:lvl2pPr>
            <a:lvl3pPr lvl="2">
              <a:spcBef>
                <a:spcPts val="0"/>
              </a:spcBef>
              <a:buClr>
                <a:schemeClr val="accent1"/>
              </a:buClr>
              <a:buSzPct val="100000"/>
              <a:defRPr sz="6000">
                <a:solidFill>
                  <a:schemeClr val="accent1"/>
                </a:solidFill>
              </a:defRPr>
            </a:lvl3pPr>
            <a:lvl4pPr lvl="3">
              <a:spcBef>
                <a:spcPts val="0"/>
              </a:spcBef>
              <a:buClr>
                <a:schemeClr val="accent1"/>
              </a:buClr>
              <a:buSzPct val="100000"/>
              <a:defRPr sz="6000">
                <a:solidFill>
                  <a:schemeClr val="accent1"/>
                </a:solidFill>
              </a:defRPr>
            </a:lvl4pPr>
            <a:lvl5pPr lvl="4">
              <a:spcBef>
                <a:spcPts val="0"/>
              </a:spcBef>
              <a:buClr>
                <a:schemeClr val="accent1"/>
              </a:buClr>
              <a:buSzPct val="100000"/>
              <a:defRPr sz="6000">
                <a:solidFill>
                  <a:schemeClr val="accent1"/>
                </a:solidFill>
              </a:defRPr>
            </a:lvl5pPr>
            <a:lvl6pPr lvl="5">
              <a:spcBef>
                <a:spcPts val="0"/>
              </a:spcBef>
              <a:buClr>
                <a:schemeClr val="accent1"/>
              </a:buClr>
              <a:buSzPct val="100000"/>
              <a:defRPr sz="6000">
                <a:solidFill>
                  <a:schemeClr val="accent1"/>
                </a:solidFill>
              </a:defRPr>
            </a:lvl6pPr>
            <a:lvl7pPr lvl="6">
              <a:spcBef>
                <a:spcPts val="0"/>
              </a:spcBef>
              <a:buClr>
                <a:schemeClr val="accent1"/>
              </a:buClr>
              <a:buSzPct val="100000"/>
              <a:defRPr sz="6000">
                <a:solidFill>
                  <a:schemeClr val="accent1"/>
                </a:solidFill>
              </a:defRPr>
            </a:lvl7pPr>
            <a:lvl8pPr lvl="7">
              <a:spcBef>
                <a:spcPts val="0"/>
              </a:spcBef>
              <a:buClr>
                <a:schemeClr val="accent1"/>
              </a:buClr>
              <a:buSzPct val="100000"/>
              <a:defRPr sz="6000">
                <a:solidFill>
                  <a:schemeClr val="accent1"/>
                </a:solidFill>
              </a:defRPr>
            </a:lvl8pPr>
            <a:lvl9pPr lvl="8">
              <a:spcBef>
                <a:spcPts val="0"/>
              </a:spcBef>
              <a:buClr>
                <a:schemeClr val="accent1"/>
              </a:buClr>
              <a:buSzPct val="100000"/>
              <a:defRPr sz="6000">
                <a:solidFill>
                  <a:schemeClr val="accent1"/>
                </a:solidFill>
              </a:defRPr>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9" name="Shape 19"/>
        <p:cNvGrpSpPr/>
        <p:nvPr/>
      </p:nvGrpSpPr>
      <p:grpSpPr>
        <a:xfrm>
          <a:off x="0" y="0"/>
          <a:ext cx="0" cy="0"/>
          <a:chOff x="0" y="0"/>
          <a:chExt cx="0" cy="0"/>
        </a:xfrm>
      </p:grpSpPr>
      <p:sp>
        <p:nvSpPr>
          <p:cNvPr id="20" name="Shape 20"/>
          <p:cNvSpPr/>
          <p:nvPr/>
        </p:nvSpPr>
        <p:spPr>
          <a:xfrm>
            <a:off x="0" y="5045700"/>
            <a:ext cx="9144000" cy="9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21" name="Shape 21"/>
          <p:cNvSpPr txBox="1"/>
          <p:nvPr>
            <p:ph type="title"/>
          </p:nvPr>
        </p:nvSpPr>
        <p:spPr>
          <a:xfrm>
            <a:off x="311700" y="445025"/>
            <a:ext cx="8520600" cy="6132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71600"/>
            <a:ext cx="8520600" cy="33972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6132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311700" y="1171675"/>
            <a:ext cx="3999900" cy="33972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2" type="body"/>
          </p:nvPr>
        </p:nvSpPr>
        <p:spPr>
          <a:xfrm>
            <a:off x="4832400" y="1171675"/>
            <a:ext cx="3999900" cy="33972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6132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5604000" cy="4090800"/>
          </a:xfrm>
          <a:prstGeom prst="rect">
            <a:avLst/>
          </a:prstGeom>
        </p:spPr>
        <p:txBody>
          <a:bodyPr anchorCtr="0" anchor="ctr" bIns="91425" lIns="91425" rIns="91425" wrap="square" tIns="91425"/>
          <a:lstStyle>
            <a:lvl1pPr lvl="0">
              <a:spcBef>
                <a:spcPts val="0"/>
              </a:spcBef>
              <a:buClr>
                <a:schemeClr val="accent1"/>
              </a:buClr>
              <a:buSzPct val="100000"/>
              <a:defRPr sz="5400">
                <a:solidFill>
                  <a:schemeClr val="accent1"/>
                </a:solidFill>
              </a:defRPr>
            </a:lvl1pPr>
            <a:lvl2pPr lvl="1">
              <a:spcBef>
                <a:spcPts val="0"/>
              </a:spcBef>
              <a:buClr>
                <a:schemeClr val="accent1"/>
              </a:buClr>
              <a:buSzPct val="100000"/>
              <a:defRPr sz="5400">
                <a:solidFill>
                  <a:schemeClr val="accent1"/>
                </a:solidFill>
              </a:defRPr>
            </a:lvl2pPr>
            <a:lvl3pPr lvl="2">
              <a:spcBef>
                <a:spcPts val="0"/>
              </a:spcBef>
              <a:buClr>
                <a:schemeClr val="accent1"/>
              </a:buClr>
              <a:buSzPct val="100000"/>
              <a:defRPr sz="5400">
                <a:solidFill>
                  <a:schemeClr val="accent1"/>
                </a:solidFill>
              </a:defRPr>
            </a:lvl3pPr>
            <a:lvl4pPr lvl="3">
              <a:spcBef>
                <a:spcPts val="0"/>
              </a:spcBef>
              <a:buClr>
                <a:schemeClr val="accent1"/>
              </a:buClr>
              <a:buSzPct val="100000"/>
              <a:defRPr sz="5400">
                <a:solidFill>
                  <a:schemeClr val="accent1"/>
                </a:solidFill>
              </a:defRPr>
            </a:lvl4pPr>
            <a:lvl5pPr lvl="4">
              <a:spcBef>
                <a:spcPts val="0"/>
              </a:spcBef>
              <a:buClr>
                <a:schemeClr val="accent1"/>
              </a:buClr>
              <a:buSzPct val="100000"/>
              <a:defRPr sz="5400">
                <a:solidFill>
                  <a:schemeClr val="accent1"/>
                </a:solidFill>
              </a:defRPr>
            </a:lvl5pPr>
            <a:lvl6pPr lvl="5">
              <a:spcBef>
                <a:spcPts val="0"/>
              </a:spcBef>
              <a:buClr>
                <a:schemeClr val="accent1"/>
              </a:buClr>
              <a:buSzPct val="100000"/>
              <a:defRPr sz="5400">
                <a:solidFill>
                  <a:schemeClr val="accent1"/>
                </a:solidFill>
              </a:defRPr>
            </a:lvl6pPr>
            <a:lvl7pPr lvl="6">
              <a:spcBef>
                <a:spcPts val="0"/>
              </a:spcBef>
              <a:buClr>
                <a:schemeClr val="accent1"/>
              </a:buClr>
              <a:buSzPct val="100000"/>
              <a:defRPr sz="5400">
                <a:solidFill>
                  <a:schemeClr val="accent1"/>
                </a:solidFill>
              </a:defRPr>
            </a:lvl7pPr>
            <a:lvl8pPr lvl="7">
              <a:spcBef>
                <a:spcPts val="0"/>
              </a:spcBef>
              <a:buClr>
                <a:schemeClr val="accent1"/>
              </a:buClr>
              <a:buSzPct val="100000"/>
              <a:defRPr sz="5400">
                <a:solidFill>
                  <a:schemeClr val="accent1"/>
                </a:solidFill>
              </a:defRPr>
            </a:lvl8pPr>
            <a:lvl9pPr lvl="8">
              <a:spcBef>
                <a:spcPts val="0"/>
              </a:spcBef>
              <a:buClr>
                <a:schemeClr val="accent1"/>
              </a:buClr>
              <a:buSzPct val="100000"/>
              <a:defRPr sz="5400">
                <a:solidFill>
                  <a:schemeClr val="accent1"/>
                </a:solidFill>
              </a:defRPr>
            </a:lvl9pPr>
          </a:lstStyle>
          <a:p/>
        </p:txBody>
      </p:sp>
      <p:sp>
        <p:nvSpPr>
          <p:cNvPr id="38" name="Shape 3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25"/>
            <a:ext cx="4572000" cy="51435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cxnSp>
        <p:nvCxnSpPr>
          <p:cNvPr id="41" name="Shape 41"/>
          <p:cNvCxnSpPr/>
          <p:nvPr/>
        </p:nvCxnSpPr>
        <p:spPr>
          <a:xfrm>
            <a:off x="5029675" y="4495500"/>
            <a:ext cx="686400" cy="0"/>
          </a:xfrm>
          <a:prstGeom prst="straightConnector1">
            <a:avLst/>
          </a:prstGeom>
          <a:noFill/>
          <a:ln cap="flat" cmpd="sng" w="19050">
            <a:solidFill>
              <a:schemeClr val="lt2"/>
            </a:solidFill>
            <a:prstDash val="solid"/>
            <a:round/>
            <a:headEnd len="med" w="med" type="none"/>
            <a:tailEnd len="med" w="med" type="none"/>
          </a:ln>
        </p:spPr>
      </p:cxnSp>
      <p:sp>
        <p:nvSpPr>
          <p:cNvPr id="42" name="Shape 42"/>
          <p:cNvSpPr txBox="1"/>
          <p:nvPr>
            <p:ph type="title"/>
          </p:nvPr>
        </p:nvSpPr>
        <p:spPr>
          <a:xfrm>
            <a:off x="265500" y="1382350"/>
            <a:ext cx="4045200" cy="1333200"/>
          </a:xfrm>
          <a:prstGeom prst="rect">
            <a:avLst/>
          </a:prstGeom>
        </p:spPr>
        <p:txBody>
          <a:bodyPr anchorCtr="0" anchor="b" bIns="91425" lIns="91425" rIns="91425" wrap="square" tIns="91425"/>
          <a:lstStyle>
            <a:lvl1pPr lvl="0" algn="ctr">
              <a:spcBef>
                <a:spcPts val="0"/>
              </a:spcBef>
              <a:buClr>
                <a:schemeClr val="lt2"/>
              </a:buClr>
              <a:buSzPct val="100000"/>
              <a:defRPr sz="4200">
                <a:solidFill>
                  <a:schemeClr val="lt2"/>
                </a:solidFill>
              </a:defRPr>
            </a:lvl1pPr>
            <a:lvl2pPr lvl="1" algn="ctr">
              <a:spcBef>
                <a:spcPts val="0"/>
              </a:spcBef>
              <a:buClr>
                <a:schemeClr val="lt2"/>
              </a:buClr>
              <a:buSzPct val="100000"/>
              <a:defRPr sz="4200">
                <a:solidFill>
                  <a:schemeClr val="lt2"/>
                </a:solidFill>
              </a:defRPr>
            </a:lvl2pPr>
            <a:lvl3pPr lvl="2" algn="ctr">
              <a:spcBef>
                <a:spcPts val="0"/>
              </a:spcBef>
              <a:buClr>
                <a:schemeClr val="lt2"/>
              </a:buClr>
              <a:buSzPct val="100000"/>
              <a:defRPr sz="4200">
                <a:solidFill>
                  <a:schemeClr val="lt2"/>
                </a:solidFill>
              </a:defRPr>
            </a:lvl3pPr>
            <a:lvl4pPr lvl="3" algn="ctr">
              <a:spcBef>
                <a:spcPts val="0"/>
              </a:spcBef>
              <a:buClr>
                <a:schemeClr val="lt2"/>
              </a:buClr>
              <a:buSzPct val="100000"/>
              <a:defRPr sz="4200">
                <a:solidFill>
                  <a:schemeClr val="lt2"/>
                </a:solidFill>
              </a:defRPr>
            </a:lvl4pPr>
            <a:lvl5pPr lvl="4" algn="ctr">
              <a:spcBef>
                <a:spcPts val="0"/>
              </a:spcBef>
              <a:buClr>
                <a:schemeClr val="lt2"/>
              </a:buClr>
              <a:buSzPct val="100000"/>
              <a:defRPr sz="4200">
                <a:solidFill>
                  <a:schemeClr val="lt2"/>
                </a:solidFill>
              </a:defRPr>
            </a:lvl5pPr>
            <a:lvl6pPr lvl="5" algn="ctr">
              <a:spcBef>
                <a:spcPts val="0"/>
              </a:spcBef>
              <a:buClr>
                <a:schemeClr val="lt2"/>
              </a:buClr>
              <a:buSzPct val="100000"/>
              <a:defRPr sz="4200">
                <a:solidFill>
                  <a:schemeClr val="lt2"/>
                </a:solidFill>
              </a:defRPr>
            </a:lvl6pPr>
            <a:lvl7pPr lvl="6" algn="ctr">
              <a:spcBef>
                <a:spcPts val="0"/>
              </a:spcBef>
              <a:buClr>
                <a:schemeClr val="lt2"/>
              </a:buClr>
              <a:buSzPct val="100000"/>
              <a:defRPr sz="4200">
                <a:solidFill>
                  <a:schemeClr val="lt2"/>
                </a:solidFill>
              </a:defRPr>
            </a:lvl7pPr>
            <a:lvl8pPr lvl="7" algn="ctr">
              <a:spcBef>
                <a:spcPts val="0"/>
              </a:spcBef>
              <a:buClr>
                <a:schemeClr val="lt2"/>
              </a:buClr>
              <a:buSzPct val="100000"/>
              <a:defRPr sz="4200">
                <a:solidFill>
                  <a:schemeClr val="lt2"/>
                </a:solidFill>
              </a:defRPr>
            </a:lvl8pPr>
            <a:lvl9pPr lvl="8" algn="ctr">
              <a:spcBef>
                <a:spcPts val="0"/>
              </a:spcBef>
              <a:buClr>
                <a:schemeClr val="lt2"/>
              </a:buClr>
              <a:buSzPct val="100000"/>
              <a:defRPr sz="4200">
                <a:solidFill>
                  <a:schemeClr val="lt2"/>
                </a:solidFill>
              </a:defRPr>
            </a:lvl9pPr>
          </a:lstStyle>
          <a:p/>
        </p:txBody>
      </p:sp>
      <p:sp>
        <p:nvSpPr>
          <p:cNvPr id="43" name="Shape 43"/>
          <p:cNvSpPr txBox="1"/>
          <p:nvPr>
            <p:ph idx="1" type="subTitle"/>
          </p:nvPr>
        </p:nvSpPr>
        <p:spPr>
          <a:xfrm>
            <a:off x="265500" y="2769001"/>
            <a:ext cx="4045200" cy="13455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accent1"/>
              </a:buClr>
              <a:defRPr>
                <a:solidFill>
                  <a:schemeClr val="accent1"/>
                </a:solidFill>
              </a:defRPr>
            </a:lvl1pPr>
            <a:lvl2pPr lvl="1">
              <a:spcBef>
                <a:spcPts val="0"/>
              </a:spcBef>
              <a:buClr>
                <a:schemeClr val="accent1"/>
              </a:buClr>
              <a:defRPr>
                <a:solidFill>
                  <a:schemeClr val="accent1"/>
                </a:solidFill>
              </a:defRPr>
            </a:lvl2pPr>
            <a:lvl3pPr lvl="2">
              <a:spcBef>
                <a:spcPts val="0"/>
              </a:spcBef>
              <a:buClr>
                <a:schemeClr val="accent1"/>
              </a:buClr>
              <a:defRPr>
                <a:solidFill>
                  <a:schemeClr val="accent1"/>
                </a:solidFill>
              </a:defRPr>
            </a:lvl3pPr>
            <a:lvl4pPr lvl="3">
              <a:spcBef>
                <a:spcPts val="0"/>
              </a:spcBef>
              <a:buClr>
                <a:schemeClr val="accent1"/>
              </a:buClr>
              <a:defRPr>
                <a:solidFill>
                  <a:schemeClr val="accent1"/>
                </a:solidFill>
              </a:defRPr>
            </a:lvl4pPr>
            <a:lvl5pPr lvl="4">
              <a:spcBef>
                <a:spcPts val="0"/>
              </a:spcBef>
              <a:buClr>
                <a:schemeClr val="accent1"/>
              </a:buClr>
              <a:defRPr>
                <a:solidFill>
                  <a:schemeClr val="accent1"/>
                </a:solidFill>
              </a:defRPr>
            </a:lvl5pPr>
            <a:lvl6pPr lvl="5">
              <a:spcBef>
                <a:spcPts val="0"/>
              </a:spcBef>
              <a:buClr>
                <a:schemeClr val="accent1"/>
              </a:buClr>
              <a:defRPr>
                <a:solidFill>
                  <a:schemeClr val="accent1"/>
                </a:solidFill>
              </a:defRPr>
            </a:lvl6pPr>
            <a:lvl7pPr lvl="6">
              <a:spcBef>
                <a:spcPts val="0"/>
              </a:spcBef>
              <a:buClr>
                <a:schemeClr val="accent1"/>
              </a:buClr>
              <a:defRPr>
                <a:solidFill>
                  <a:schemeClr val="accent1"/>
                </a:solidFill>
              </a:defRPr>
            </a:lvl7pPr>
            <a:lvl8pPr lvl="7">
              <a:spcBef>
                <a:spcPts val="0"/>
              </a:spcBef>
              <a:buClr>
                <a:schemeClr val="accent1"/>
              </a:buClr>
              <a:defRPr>
                <a:solidFill>
                  <a:schemeClr val="accent1"/>
                </a:solidFill>
              </a:defRPr>
            </a:lvl8pPr>
            <a:lvl9pPr lvl="8">
              <a:spcBef>
                <a:spcPts val="0"/>
              </a:spcBef>
              <a:buClr>
                <a:schemeClr val="accent1"/>
              </a:buClr>
              <a:defRPr>
                <a:solidFill>
                  <a:schemeClr val="accent1"/>
                </a:solidFill>
              </a:defRPr>
            </a:lvl9pPr>
          </a:lstStyle>
          <a:p/>
        </p:txBody>
      </p:sp>
      <p:sp>
        <p:nvSpPr>
          <p:cNvPr id="45" name="Shape 4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48" name="Shape 4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back">
    <p:bg>
      <p:bgPr>
        <a:solidFill>
          <a:schemeClr val="accen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613200"/>
          </a:xfrm>
          <a:prstGeom prst="rect">
            <a:avLst/>
          </a:prstGeom>
          <a:noFill/>
          <a:ln>
            <a:noFill/>
          </a:ln>
        </p:spPr>
        <p:txBody>
          <a:bodyPr anchorCtr="0" anchor="t" bIns="91425" lIns="91425" rIns="91425" wrap="square" tIns="91425"/>
          <a:lstStyle>
            <a:lvl1pPr lvl="0">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1pPr>
            <a:lvl2pPr lvl="1">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2pPr>
            <a:lvl3pPr lvl="2">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3pPr>
            <a:lvl4pPr lvl="3">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4pPr>
            <a:lvl5pPr lvl="4">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5pPr>
            <a:lvl6pPr lvl="5">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6pPr>
            <a:lvl7pPr lvl="6">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7pPr>
            <a:lvl8pPr lvl="7">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8pPr>
            <a:lvl9pPr lvl="8">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Shape 7"/>
          <p:cNvSpPr txBox="1"/>
          <p:nvPr>
            <p:ph idx="1" type="body"/>
          </p:nvPr>
        </p:nvSpPr>
        <p:spPr>
          <a:xfrm>
            <a:off x="311700" y="1171600"/>
            <a:ext cx="8520600" cy="33972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1"/>
              </a:buClr>
              <a:buSzPct val="100000"/>
              <a:buFont typeface="Old Standard TT"/>
              <a:buChar char="●"/>
              <a:defRPr sz="1800">
                <a:solidFill>
                  <a:schemeClr val="dk1"/>
                </a:solidFill>
                <a:latin typeface="Old Standard TT"/>
                <a:ea typeface="Old Standard TT"/>
                <a:cs typeface="Old Standard TT"/>
                <a:sym typeface="Old Standard TT"/>
              </a:defRPr>
            </a:lvl1pPr>
            <a:lvl2pPr lvl="1">
              <a:lnSpc>
                <a:spcPct val="115000"/>
              </a:lnSpc>
              <a:spcBef>
                <a:spcPts val="0"/>
              </a:spcBef>
              <a:spcAft>
                <a:spcPts val="1600"/>
              </a:spcAft>
              <a:buClr>
                <a:schemeClr val="dk1"/>
              </a:buClr>
              <a:buFont typeface="Old Standard TT"/>
              <a:buChar char="○"/>
              <a:defRPr>
                <a:solidFill>
                  <a:schemeClr val="dk1"/>
                </a:solidFill>
                <a:latin typeface="Old Standard TT"/>
                <a:ea typeface="Old Standard TT"/>
                <a:cs typeface="Old Standard TT"/>
                <a:sym typeface="Old Standard TT"/>
              </a:defRPr>
            </a:lvl2pPr>
            <a:lvl3pPr lvl="2">
              <a:lnSpc>
                <a:spcPct val="115000"/>
              </a:lnSpc>
              <a:spcBef>
                <a:spcPts val="0"/>
              </a:spcBef>
              <a:spcAft>
                <a:spcPts val="1600"/>
              </a:spcAft>
              <a:buClr>
                <a:schemeClr val="dk1"/>
              </a:buClr>
              <a:buFont typeface="Old Standard TT"/>
              <a:buChar char="■"/>
              <a:defRPr>
                <a:solidFill>
                  <a:schemeClr val="dk1"/>
                </a:solidFill>
                <a:latin typeface="Old Standard TT"/>
                <a:ea typeface="Old Standard TT"/>
                <a:cs typeface="Old Standard TT"/>
                <a:sym typeface="Old Standard TT"/>
              </a:defRPr>
            </a:lvl3pPr>
            <a:lvl4pPr lvl="3">
              <a:lnSpc>
                <a:spcPct val="115000"/>
              </a:lnSpc>
              <a:spcBef>
                <a:spcPts val="0"/>
              </a:spcBef>
              <a:spcAft>
                <a:spcPts val="1600"/>
              </a:spcAft>
              <a:buClr>
                <a:schemeClr val="dk1"/>
              </a:buClr>
              <a:buFont typeface="Old Standard TT"/>
              <a:buChar char="●"/>
              <a:defRPr>
                <a:solidFill>
                  <a:schemeClr val="dk1"/>
                </a:solidFill>
                <a:latin typeface="Old Standard TT"/>
                <a:ea typeface="Old Standard TT"/>
                <a:cs typeface="Old Standard TT"/>
                <a:sym typeface="Old Standard TT"/>
              </a:defRPr>
            </a:lvl4pPr>
            <a:lvl5pPr lvl="4">
              <a:lnSpc>
                <a:spcPct val="115000"/>
              </a:lnSpc>
              <a:spcBef>
                <a:spcPts val="0"/>
              </a:spcBef>
              <a:spcAft>
                <a:spcPts val="1600"/>
              </a:spcAft>
              <a:buClr>
                <a:schemeClr val="dk1"/>
              </a:buClr>
              <a:buFont typeface="Old Standard TT"/>
              <a:buChar char="○"/>
              <a:defRPr>
                <a:solidFill>
                  <a:schemeClr val="dk1"/>
                </a:solidFill>
                <a:latin typeface="Old Standard TT"/>
                <a:ea typeface="Old Standard TT"/>
                <a:cs typeface="Old Standard TT"/>
                <a:sym typeface="Old Standard TT"/>
              </a:defRPr>
            </a:lvl5pPr>
            <a:lvl6pPr lvl="5">
              <a:lnSpc>
                <a:spcPct val="115000"/>
              </a:lnSpc>
              <a:spcBef>
                <a:spcPts val="0"/>
              </a:spcBef>
              <a:spcAft>
                <a:spcPts val="1600"/>
              </a:spcAft>
              <a:buClr>
                <a:schemeClr val="dk1"/>
              </a:buClr>
              <a:buFont typeface="Old Standard TT"/>
              <a:buChar char="■"/>
              <a:defRPr>
                <a:solidFill>
                  <a:schemeClr val="dk1"/>
                </a:solidFill>
                <a:latin typeface="Old Standard TT"/>
                <a:ea typeface="Old Standard TT"/>
                <a:cs typeface="Old Standard TT"/>
                <a:sym typeface="Old Standard TT"/>
              </a:defRPr>
            </a:lvl6pPr>
            <a:lvl7pPr lvl="6">
              <a:lnSpc>
                <a:spcPct val="115000"/>
              </a:lnSpc>
              <a:spcBef>
                <a:spcPts val="0"/>
              </a:spcBef>
              <a:spcAft>
                <a:spcPts val="1600"/>
              </a:spcAft>
              <a:buClr>
                <a:schemeClr val="dk1"/>
              </a:buClr>
              <a:buFont typeface="Old Standard TT"/>
              <a:buChar char="●"/>
              <a:defRPr>
                <a:solidFill>
                  <a:schemeClr val="dk1"/>
                </a:solidFill>
                <a:latin typeface="Old Standard TT"/>
                <a:ea typeface="Old Standard TT"/>
                <a:cs typeface="Old Standard TT"/>
                <a:sym typeface="Old Standard TT"/>
              </a:defRPr>
            </a:lvl7pPr>
            <a:lvl8pPr lvl="7">
              <a:lnSpc>
                <a:spcPct val="115000"/>
              </a:lnSpc>
              <a:spcBef>
                <a:spcPts val="0"/>
              </a:spcBef>
              <a:spcAft>
                <a:spcPts val="1600"/>
              </a:spcAft>
              <a:buClr>
                <a:schemeClr val="dk1"/>
              </a:buClr>
              <a:buFont typeface="Old Standard TT"/>
              <a:buChar char="○"/>
              <a:defRPr>
                <a:solidFill>
                  <a:schemeClr val="dk1"/>
                </a:solidFill>
                <a:latin typeface="Old Standard TT"/>
                <a:ea typeface="Old Standard TT"/>
                <a:cs typeface="Old Standard TT"/>
                <a:sym typeface="Old Standard TT"/>
              </a:defRPr>
            </a:lvl8pPr>
            <a:lvl9pPr lvl="8">
              <a:lnSpc>
                <a:spcPct val="115000"/>
              </a:lnSpc>
              <a:spcBef>
                <a:spcPts val="0"/>
              </a:spcBef>
              <a:spcAft>
                <a:spcPts val="1600"/>
              </a:spcAft>
              <a:buClr>
                <a:schemeClr val="dk1"/>
              </a:buClr>
              <a:buFont typeface="Old Standard TT"/>
              <a:buChar char="■"/>
              <a:defRPr>
                <a:solidFill>
                  <a:schemeClr val="dk1"/>
                </a:solidFill>
                <a:latin typeface="Old Standard TT"/>
                <a:ea typeface="Old Standard TT"/>
                <a:cs typeface="Old Standard TT"/>
                <a:sym typeface="Old Standard TT"/>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dk1"/>
                </a:solidFill>
                <a:latin typeface="Old Standard TT"/>
                <a:ea typeface="Old Standard TT"/>
                <a:cs typeface="Old Standard TT"/>
                <a:sym typeface="Old Standard TT"/>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6.png"/><Relationship Id="rId4" Type="http://schemas.openxmlformats.org/officeDocument/2006/relationships/hyperlink" Target="http://www.wildml.com/2015/09/"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ctrTitle"/>
          </p:nvPr>
        </p:nvSpPr>
        <p:spPr>
          <a:xfrm>
            <a:off x="512700" y="1893300"/>
            <a:ext cx="8118600" cy="1522800"/>
          </a:xfrm>
          <a:prstGeom prst="rect">
            <a:avLst/>
          </a:prstGeom>
        </p:spPr>
        <p:txBody>
          <a:bodyPr anchorCtr="0" anchor="b" bIns="91425" lIns="91425" rIns="91425" wrap="square" tIns="91425">
            <a:noAutofit/>
          </a:bodyPr>
          <a:lstStyle/>
          <a:p>
            <a:pPr lvl="0">
              <a:spcBef>
                <a:spcPts val="0"/>
              </a:spcBef>
              <a:buNone/>
            </a:pPr>
            <a:r>
              <a:rPr lang="en"/>
              <a:t>Adaptive </a:t>
            </a:r>
            <a:r>
              <a:rPr lang="en"/>
              <a:t>Artificial</a:t>
            </a:r>
            <a:r>
              <a:rPr lang="en"/>
              <a:t> Intelligent</a:t>
            </a:r>
          </a:p>
          <a:p>
            <a:pPr lvl="0">
              <a:spcBef>
                <a:spcPts val="0"/>
              </a:spcBef>
              <a:buNone/>
            </a:pPr>
            <a:r>
              <a:rPr lang="en"/>
              <a:t>QA System</a:t>
            </a:r>
          </a:p>
        </p:txBody>
      </p:sp>
      <p:sp>
        <p:nvSpPr>
          <p:cNvPr id="60" name="Shape 60"/>
          <p:cNvSpPr txBox="1"/>
          <p:nvPr>
            <p:ph idx="1" type="subTitle"/>
          </p:nvPr>
        </p:nvSpPr>
        <p:spPr>
          <a:xfrm>
            <a:off x="512700" y="3840639"/>
            <a:ext cx="8118600" cy="787500"/>
          </a:xfrm>
          <a:prstGeom prst="rect">
            <a:avLst/>
          </a:prstGeom>
        </p:spPr>
        <p:txBody>
          <a:bodyPr anchorCtr="0" anchor="t" bIns="91425" lIns="91425" rIns="91425" wrap="square" tIns="91425">
            <a:noAutofit/>
          </a:bodyPr>
          <a:lstStyle/>
          <a:p>
            <a:pPr lvl="0">
              <a:spcBef>
                <a:spcPts val="0"/>
              </a:spcBef>
              <a:buNone/>
            </a:pPr>
            <a:r>
              <a:rPr lang="en"/>
              <a:t>Group - 17-107</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445025"/>
            <a:ext cx="8520600" cy="613200"/>
          </a:xfrm>
          <a:prstGeom prst="rect">
            <a:avLst/>
          </a:prstGeom>
        </p:spPr>
        <p:txBody>
          <a:bodyPr anchorCtr="0" anchor="t" bIns="91425" lIns="91425" rIns="91425" wrap="square" tIns="91425">
            <a:noAutofit/>
          </a:bodyPr>
          <a:lstStyle/>
          <a:p>
            <a:pPr lvl="0" rtl="0">
              <a:spcBef>
                <a:spcPts val="0"/>
              </a:spcBef>
              <a:buNone/>
            </a:pPr>
            <a:r>
              <a:rPr lang="en"/>
              <a:t>How to Pre-Process Corpus</a:t>
            </a:r>
          </a:p>
        </p:txBody>
      </p:sp>
      <p:sp>
        <p:nvSpPr>
          <p:cNvPr id="115" name="Shape 115"/>
          <p:cNvSpPr txBox="1"/>
          <p:nvPr>
            <p:ph idx="1" type="body"/>
          </p:nvPr>
        </p:nvSpPr>
        <p:spPr>
          <a:xfrm>
            <a:off x="311700" y="1171600"/>
            <a:ext cx="8520600" cy="3397200"/>
          </a:xfrm>
          <a:prstGeom prst="rect">
            <a:avLst/>
          </a:prstGeom>
        </p:spPr>
        <p:txBody>
          <a:bodyPr anchorCtr="0" anchor="t" bIns="91425" lIns="91425" rIns="91425" wrap="square" tIns="91425">
            <a:noAutofit/>
          </a:bodyPr>
          <a:lstStyle/>
          <a:p>
            <a:pPr indent="-228600" lvl="0" marL="457200" rtl="0">
              <a:spcBef>
                <a:spcPts val="0"/>
              </a:spcBef>
            </a:pPr>
            <a:r>
              <a:rPr lang="en"/>
              <a:t>Punctuation removal</a:t>
            </a:r>
          </a:p>
          <a:p>
            <a:pPr indent="-228600" lvl="1" marL="914400" rtl="0">
              <a:spcBef>
                <a:spcPts val="0"/>
              </a:spcBef>
            </a:pPr>
            <a:r>
              <a:rPr lang="en"/>
              <a:t>Eg: obesity vs obesity.</a:t>
            </a:r>
          </a:p>
          <a:p>
            <a:pPr indent="-228600" lvl="0" marL="457200" rtl="0">
              <a:spcBef>
                <a:spcPts val="0"/>
              </a:spcBef>
            </a:pPr>
            <a:r>
              <a:rPr lang="en"/>
              <a:t>Transformation to lower case</a:t>
            </a:r>
          </a:p>
          <a:p>
            <a:pPr indent="-228600" lvl="1" marL="914400" rtl="0">
              <a:spcBef>
                <a:spcPts val="0"/>
              </a:spcBef>
            </a:pPr>
            <a:r>
              <a:rPr lang="en"/>
              <a:t>Eg: OBESITY vs obesity</a:t>
            </a:r>
          </a:p>
          <a:p>
            <a:pPr indent="-228600" lvl="0" marL="457200" rtl="0">
              <a:spcBef>
                <a:spcPts val="0"/>
              </a:spcBef>
            </a:pPr>
            <a:r>
              <a:rPr lang="en"/>
              <a:t>Stopwords removal</a:t>
            </a:r>
          </a:p>
          <a:p>
            <a:pPr indent="-228600" lvl="1" marL="914400" rtl="0">
              <a:spcBef>
                <a:spcPts val="0"/>
              </a:spcBef>
            </a:pPr>
            <a:r>
              <a:rPr lang="en"/>
              <a:t>Eg: the, is, was, etc.</a:t>
            </a:r>
          </a:p>
          <a:p>
            <a:pPr indent="-228600" lvl="0" marL="457200" rtl="0">
              <a:spcBef>
                <a:spcPts val="0"/>
              </a:spcBef>
            </a:pPr>
            <a:r>
              <a:rPr lang="en"/>
              <a:t>Merging multi-word terms</a:t>
            </a:r>
          </a:p>
          <a:p>
            <a:pPr indent="-228600" lvl="1" marL="914400" rtl="0">
              <a:spcBef>
                <a:spcPts val="0"/>
              </a:spcBef>
            </a:pPr>
            <a:r>
              <a:rPr lang="en"/>
              <a:t>Eg: Human Immunodeficiency Virus transformed to human_i</a:t>
            </a:r>
            <a:r>
              <a:rPr lang="en"/>
              <a:t>mmunodeficiency_virus</a:t>
            </a:r>
          </a:p>
          <a:p>
            <a:pPr indent="-228600" lvl="1" marL="914400" rtl="0">
              <a:spcBef>
                <a:spcPts val="0"/>
              </a:spcBef>
            </a:pPr>
            <a:r>
              <a:rPr lang="en"/>
              <a:t>Reference: Dependency-Based Semantic Parsing for Concept-Level Text Analysis</a:t>
            </a:r>
          </a:p>
          <a:p>
            <a:pPr indent="-228600" lvl="0" marL="457200" rtl="0">
              <a:spcBef>
                <a:spcPts val="0"/>
              </a:spcBef>
            </a:pPr>
            <a:r>
              <a:rPr lang="en"/>
              <a:t>Applying word embedding</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311700" y="445025"/>
            <a:ext cx="8520600" cy="613200"/>
          </a:xfrm>
          <a:prstGeom prst="rect">
            <a:avLst/>
          </a:prstGeom>
        </p:spPr>
        <p:txBody>
          <a:bodyPr anchorCtr="0" anchor="t" bIns="91425" lIns="91425" rIns="91425" wrap="square" tIns="91425">
            <a:noAutofit/>
          </a:bodyPr>
          <a:lstStyle/>
          <a:p>
            <a:pPr lvl="0" rtl="0">
              <a:spcBef>
                <a:spcPts val="0"/>
              </a:spcBef>
              <a:buNone/>
            </a:pPr>
            <a:r>
              <a:rPr lang="en"/>
              <a:t>word2vec vs GloVe</a:t>
            </a:r>
          </a:p>
        </p:txBody>
      </p:sp>
      <p:sp>
        <p:nvSpPr>
          <p:cNvPr id="121" name="Shape 121"/>
          <p:cNvSpPr txBox="1"/>
          <p:nvPr>
            <p:ph idx="1" type="body"/>
          </p:nvPr>
        </p:nvSpPr>
        <p:spPr>
          <a:xfrm>
            <a:off x="311700" y="1171600"/>
            <a:ext cx="8520600" cy="3397200"/>
          </a:xfrm>
          <a:prstGeom prst="rect">
            <a:avLst/>
          </a:prstGeom>
        </p:spPr>
        <p:txBody>
          <a:bodyPr anchorCtr="0" anchor="t" bIns="91425" lIns="91425" rIns="91425" wrap="square" tIns="91425">
            <a:noAutofit/>
          </a:bodyPr>
          <a:lstStyle/>
          <a:p>
            <a:pPr lvl="0" rtl="0">
              <a:spcBef>
                <a:spcPts val="0"/>
              </a:spcBef>
              <a:buNone/>
            </a:pPr>
            <a:r>
              <a:rPr lang="en"/>
              <a:t>Both models, transforms vectors of words in a vector space with low dimension.</a:t>
            </a:r>
          </a:p>
          <a:p>
            <a:pPr indent="-228600" lvl="0" marL="457200" rtl="0">
              <a:spcBef>
                <a:spcPts val="0"/>
              </a:spcBef>
            </a:pPr>
            <a:r>
              <a:rPr lang="en"/>
              <a:t>What is GloVe?</a:t>
            </a:r>
          </a:p>
          <a:p>
            <a:pPr indent="-228600" lvl="1" marL="914400" rtl="0">
              <a:spcBef>
                <a:spcPts val="0"/>
              </a:spcBef>
            </a:pPr>
            <a:r>
              <a:rPr lang="en"/>
              <a:t>Count-based </a:t>
            </a:r>
            <a:r>
              <a:rPr lang="en"/>
              <a:t>mode</a:t>
            </a:r>
            <a:r>
              <a:rPr lang="en"/>
              <a:t>l - learn their vectors by essentially doing dimensionality reduction on the co-occurrence count</a:t>
            </a:r>
          </a:p>
          <a:p>
            <a:pPr indent="-228600" lvl="1" marL="914400" rtl="0">
              <a:spcBef>
                <a:spcPts val="0"/>
              </a:spcBef>
            </a:pPr>
            <a:r>
              <a:rPr lang="en"/>
              <a:t>Semantic (sensible)</a:t>
            </a:r>
          </a:p>
          <a:p>
            <a:pPr indent="-228600" lvl="0" marL="457200" rtl="0">
              <a:spcBef>
                <a:spcPts val="0"/>
              </a:spcBef>
            </a:pPr>
            <a:r>
              <a:rPr lang="en"/>
              <a:t>What is word2vec?</a:t>
            </a:r>
          </a:p>
          <a:p>
            <a:pPr indent="-228600" lvl="1" marL="914400" rtl="0">
              <a:spcBef>
                <a:spcPts val="0"/>
              </a:spcBef>
            </a:pPr>
            <a:r>
              <a:rPr lang="en"/>
              <a:t>Predictive model - learn their vectors in order to improve their predictive ability</a:t>
            </a:r>
          </a:p>
          <a:p>
            <a:pPr indent="-228600" lvl="1" marL="914400" rtl="0">
              <a:spcBef>
                <a:spcPts val="0"/>
              </a:spcBef>
            </a:pPr>
            <a:r>
              <a:rPr lang="en"/>
              <a:t>Semantic (sensible) and Syntactic (grammatical)</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445025"/>
            <a:ext cx="8520600" cy="613200"/>
          </a:xfrm>
          <a:prstGeom prst="rect">
            <a:avLst/>
          </a:prstGeom>
        </p:spPr>
        <p:txBody>
          <a:bodyPr anchorCtr="0" anchor="t" bIns="91425" lIns="91425" rIns="91425" wrap="square" tIns="91425">
            <a:noAutofit/>
          </a:bodyPr>
          <a:lstStyle/>
          <a:p>
            <a:pPr lvl="0" rtl="0">
              <a:spcBef>
                <a:spcPts val="0"/>
              </a:spcBef>
              <a:buNone/>
            </a:pPr>
            <a:r>
              <a:rPr lang="en"/>
              <a:t>word2vec vs GloVe</a:t>
            </a:r>
          </a:p>
        </p:txBody>
      </p:sp>
      <p:sp>
        <p:nvSpPr>
          <p:cNvPr id="127" name="Shape 127"/>
          <p:cNvSpPr txBox="1"/>
          <p:nvPr>
            <p:ph idx="1" type="body"/>
          </p:nvPr>
        </p:nvSpPr>
        <p:spPr>
          <a:xfrm>
            <a:off x="311700" y="1171600"/>
            <a:ext cx="8520600" cy="3397200"/>
          </a:xfrm>
          <a:prstGeom prst="rect">
            <a:avLst/>
          </a:prstGeom>
        </p:spPr>
        <p:txBody>
          <a:bodyPr anchorCtr="0" anchor="t" bIns="91425" lIns="91425" rIns="91425" wrap="square" tIns="91425">
            <a:noAutofit/>
          </a:bodyPr>
          <a:lstStyle/>
          <a:p>
            <a:pPr indent="0" lvl="0" marL="0" rtl="0">
              <a:spcBef>
                <a:spcPts val="0"/>
              </a:spcBef>
              <a:buNone/>
            </a:pPr>
            <a:r>
              <a:t/>
            </a:r>
            <a:endParaRPr/>
          </a:p>
          <a:p>
            <a:pPr indent="0" lvl="0" marL="0" rtl="0">
              <a:spcBef>
                <a:spcPts val="0"/>
              </a:spcBef>
              <a:buNone/>
            </a:pPr>
            <a:r>
              <a:t/>
            </a:r>
            <a:endParaRPr/>
          </a:p>
          <a:p>
            <a:pPr indent="0" lvl="0" marL="0" rtl="0">
              <a:spcBef>
                <a:spcPts val="0"/>
              </a:spcBef>
              <a:buNone/>
            </a:pPr>
            <a:r>
              <a:t/>
            </a:r>
            <a:endParaRPr/>
          </a:p>
          <a:p>
            <a:pPr indent="0" lvl="0" marL="0" rtl="0">
              <a:spcBef>
                <a:spcPts val="0"/>
              </a:spcBef>
              <a:buNone/>
            </a:pPr>
            <a:r>
              <a:t/>
            </a:r>
            <a:endParaRPr/>
          </a:p>
          <a:p>
            <a:pPr indent="0" lvl="0" marL="0" rtl="0">
              <a:spcBef>
                <a:spcPts val="0"/>
              </a:spcBef>
              <a:buNone/>
            </a:pPr>
            <a:r>
              <a:t/>
            </a:r>
            <a:endParaRPr/>
          </a:p>
          <a:p>
            <a:pPr indent="0" lvl="0" marL="0" rtl="0">
              <a:spcBef>
                <a:spcPts val="0"/>
              </a:spcBef>
              <a:buNone/>
            </a:pPr>
            <a:r>
              <a:t/>
            </a:r>
            <a:endParaRPr/>
          </a:p>
          <a:p>
            <a:pPr indent="0" lvl="0" marL="0" rtl="0">
              <a:spcBef>
                <a:spcPts val="0"/>
              </a:spcBef>
              <a:buNone/>
            </a:pPr>
            <a:r>
              <a:t/>
            </a:r>
            <a:endParaRPr/>
          </a:p>
          <a:p>
            <a:pPr lvl="0" rtl="0" algn="ctr">
              <a:spcBef>
                <a:spcPts val="0"/>
              </a:spcBef>
              <a:buNone/>
            </a:pPr>
            <a:r>
              <a:rPr i="1" lang="en" sz="1400"/>
              <a:t>https://github.com/piskvorky/word_embeddings</a:t>
            </a:r>
          </a:p>
        </p:txBody>
      </p:sp>
      <p:pic>
        <p:nvPicPr>
          <p:cNvPr id="128" name="Shape 128"/>
          <p:cNvPicPr preferRelativeResize="0"/>
          <p:nvPr/>
        </p:nvPicPr>
        <p:blipFill>
          <a:blip r:embed="rId3">
            <a:alphaModFix/>
          </a:blip>
          <a:stretch>
            <a:fillRect/>
          </a:stretch>
        </p:blipFill>
        <p:spPr>
          <a:xfrm>
            <a:off x="757525" y="1058225"/>
            <a:ext cx="7356600" cy="3780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type="title"/>
          </p:nvPr>
        </p:nvSpPr>
        <p:spPr>
          <a:xfrm>
            <a:off x="311700" y="445025"/>
            <a:ext cx="8520600" cy="613200"/>
          </a:xfrm>
          <a:prstGeom prst="rect">
            <a:avLst/>
          </a:prstGeom>
        </p:spPr>
        <p:txBody>
          <a:bodyPr anchorCtr="0" anchor="t" bIns="91425" lIns="91425" rIns="91425" wrap="square" tIns="91425">
            <a:noAutofit/>
          </a:bodyPr>
          <a:lstStyle/>
          <a:p>
            <a:pPr lvl="0" rtl="0">
              <a:spcBef>
                <a:spcPts val="0"/>
              </a:spcBef>
              <a:buNone/>
            </a:pPr>
            <a:r>
              <a:rPr lang="en"/>
              <a:t>Summary of Corpus Pre-Processing</a:t>
            </a:r>
          </a:p>
        </p:txBody>
      </p:sp>
      <p:pic>
        <p:nvPicPr>
          <p:cNvPr id="134" name="Shape 134"/>
          <p:cNvPicPr preferRelativeResize="0"/>
          <p:nvPr/>
        </p:nvPicPr>
        <p:blipFill>
          <a:blip r:embed="rId3">
            <a:alphaModFix/>
          </a:blip>
          <a:stretch>
            <a:fillRect/>
          </a:stretch>
        </p:blipFill>
        <p:spPr>
          <a:xfrm>
            <a:off x="1712350" y="1095400"/>
            <a:ext cx="5122650" cy="3686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138" name="Shape 138"/>
        <p:cNvGrpSpPr/>
        <p:nvPr/>
      </p:nvGrpSpPr>
      <p:grpSpPr>
        <a:xfrm>
          <a:off x="0" y="0"/>
          <a:ext cx="0" cy="0"/>
          <a:chOff x="0" y="0"/>
          <a:chExt cx="0" cy="0"/>
        </a:xfrm>
      </p:grpSpPr>
      <p:sp>
        <p:nvSpPr>
          <p:cNvPr id="139" name="Shape 139"/>
          <p:cNvSpPr txBox="1"/>
          <p:nvPr>
            <p:ph type="title"/>
          </p:nvPr>
        </p:nvSpPr>
        <p:spPr>
          <a:xfrm>
            <a:off x="512700" y="1394550"/>
            <a:ext cx="8118600" cy="2021700"/>
          </a:xfrm>
          <a:prstGeom prst="rect">
            <a:avLst/>
          </a:prstGeom>
        </p:spPr>
        <p:txBody>
          <a:bodyPr anchorCtr="0" anchor="b" bIns="91425" lIns="91425" rIns="91425" wrap="square" tIns="91425">
            <a:noAutofit/>
          </a:bodyPr>
          <a:lstStyle/>
          <a:p>
            <a:pPr lvl="0" rtl="0">
              <a:spcBef>
                <a:spcPts val="0"/>
              </a:spcBef>
              <a:buNone/>
            </a:pPr>
            <a:r>
              <a:rPr lang="en"/>
              <a:t>Question Pre-Processing</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title"/>
          </p:nvPr>
        </p:nvSpPr>
        <p:spPr>
          <a:xfrm>
            <a:off x="265500" y="1382350"/>
            <a:ext cx="4045200" cy="1333200"/>
          </a:xfrm>
          <a:prstGeom prst="rect">
            <a:avLst/>
          </a:prstGeom>
        </p:spPr>
        <p:txBody>
          <a:bodyPr anchorCtr="0" anchor="b" bIns="91425" lIns="91425" rIns="91425" wrap="square" tIns="91425">
            <a:noAutofit/>
          </a:bodyPr>
          <a:lstStyle/>
          <a:p>
            <a:pPr lvl="0" rtl="0">
              <a:spcBef>
                <a:spcPts val="0"/>
              </a:spcBef>
              <a:buNone/>
            </a:pPr>
            <a:r>
              <a:rPr lang="en"/>
              <a:t>Why Pre-Process Questions ?</a:t>
            </a:r>
          </a:p>
        </p:txBody>
      </p:sp>
      <p:sp>
        <p:nvSpPr>
          <p:cNvPr id="145" name="Shape 145"/>
          <p:cNvSpPr txBox="1"/>
          <p:nvPr>
            <p:ph idx="1" type="subTitle"/>
          </p:nvPr>
        </p:nvSpPr>
        <p:spPr>
          <a:xfrm>
            <a:off x="265500" y="2769000"/>
            <a:ext cx="4045200" cy="1933500"/>
          </a:xfrm>
          <a:prstGeom prst="rect">
            <a:avLst/>
          </a:prstGeom>
        </p:spPr>
        <p:txBody>
          <a:bodyPr anchorCtr="0" anchor="t" bIns="91425" lIns="91425" rIns="91425" wrap="square" tIns="91425">
            <a:noAutofit/>
          </a:bodyPr>
          <a:lstStyle/>
          <a:p>
            <a:pPr lvl="0" rtl="0">
              <a:spcBef>
                <a:spcPts val="0"/>
              </a:spcBef>
              <a:buNone/>
            </a:pPr>
            <a:r>
              <a:rPr lang="en"/>
              <a:t>Questions can be open ended and asked in many different forms, our goal is to simplify the question and present it in a form that the DNN can process</a:t>
            </a:r>
          </a:p>
        </p:txBody>
      </p:sp>
      <p:sp>
        <p:nvSpPr>
          <p:cNvPr id="146" name="Shape 146"/>
          <p:cNvSpPr txBox="1"/>
          <p:nvPr>
            <p:ph idx="2" type="body"/>
          </p:nvPr>
        </p:nvSpPr>
        <p:spPr>
          <a:xfrm>
            <a:off x="4957850" y="1021075"/>
            <a:ext cx="3837000" cy="2493600"/>
          </a:xfrm>
          <a:prstGeom prst="rect">
            <a:avLst/>
          </a:prstGeom>
        </p:spPr>
        <p:txBody>
          <a:bodyPr anchorCtr="0" anchor="ctr" bIns="91425" lIns="91425" rIns="91425" wrap="square" tIns="91425">
            <a:noAutofit/>
          </a:bodyPr>
          <a:lstStyle/>
          <a:p>
            <a:pPr indent="-228600" lvl="0" marL="457200" rtl="0">
              <a:spcBef>
                <a:spcPts val="0"/>
              </a:spcBef>
            </a:pPr>
            <a:r>
              <a:rPr lang="en"/>
              <a:t>Garbage text removal</a:t>
            </a:r>
          </a:p>
          <a:p>
            <a:pPr indent="-228600" lvl="0" marL="457200" rtl="0">
              <a:spcBef>
                <a:spcPts val="0"/>
              </a:spcBef>
            </a:pPr>
            <a:r>
              <a:rPr lang="en"/>
              <a:t>Vector representation</a:t>
            </a:r>
          </a:p>
          <a:p>
            <a:pPr indent="-228600" lvl="0" marL="457200" rtl="0">
              <a:spcBef>
                <a:spcPts val="0"/>
              </a:spcBef>
            </a:pPr>
            <a:r>
              <a:rPr lang="en"/>
              <a:t>Wh analysis</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p:nvPr/>
        </p:nvSpPr>
        <p:spPr>
          <a:xfrm>
            <a:off x="5996075" y="3429000"/>
            <a:ext cx="2398500" cy="1002600"/>
          </a:xfrm>
          <a:prstGeom prst="rect">
            <a:avLst/>
          </a:prstGeom>
          <a:solidFill>
            <a:schemeClr val="accent4"/>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69850" lvl="0" marL="0" rtl="0">
              <a:spcBef>
                <a:spcPts val="0"/>
              </a:spcBef>
              <a:spcAft>
                <a:spcPts val="1000"/>
              </a:spcAft>
              <a:buClr>
                <a:schemeClr val="dk1"/>
              </a:buClr>
              <a:buSzPct val="61111"/>
              <a:buFont typeface="Arial"/>
              <a:buNone/>
            </a:pPr>
            <a:r>
              <a:rPr lang="en" sz="1800">
                <a:solidFill>
                  <a:schemeClr val="dk1"/>
                </a:solidFill>
                <a:latin typeface="Old Standard TT"/>
                <a:ea typeface="Old Standard TT"/>
                <a:cs typeface="Old Standard TT"/>
                <a:sym typeface="Old Standard TT"/>
              </a:rPr>
              <a:t>  Word Embedding </a:t>
            </a:r>
          </a:p>
          <a:p>
            <a:pPr indent="-304800" lvl="0" marL="457200" rtl="0">
              <a:spcBef>
                <a:spcPts val="0"/>
              </a:spcBef>
              <a:spcAft>
                <a:spcPts val="1000"/>
              </a:spcAft>
              <a:buClr>
                <a:schemeClr val="dk1"/>
              </a:buClr>
              <a:buSzPct val="100000"/>
              <a:buFont typeface="Old Standard TT"/>
              <a:buChar char="●"/>
            </a:pPr>
            <a:r>
              <a:rPr lang="en" sz="1200">
                <a:solidFill>
                  <a:schemeClr val="dk1"/>
                </a:solidFill>
                <a:latin typeface="Old Standard TT"/>
                <a:ea typeface="Old Standard TT"/>
                <a:cs typeface="Old Standard TT"/>
                <a:sym typeface="Old Standard TT"/>
              </a:rPr>
              <a:t>Word2Vec / Glove</a:t>
            </a:r>
          </a:p>
        </p:txBody>
      </p:sp>
      <p:sp>
        <p:nvSpPr>
          <p:cNvPr id="152" name="Shape 152"/>
          <p:cNvSpPr txBox="1"/>
          <p:nvPr>
            <p:ph idx="1" type="body"/>
          </p:nvPr>
        </p:nvSpPr>
        <p:spPr>
          <a:xfrm>
            <a:off x="311700" y="1171675"/>
            <a:ext cx="3999900" cy="3397200"/>
          </a:xfrm>
          <a:prstGeom prst="rect">
            <a:avLst/>
          </a:prstGeom>
        </p:spPr>
        <p:txBody>
          <a:bodyPr anchorCtr="0" anchor="t" bIns="91425" lIns="91425" rIns="91425" wrap="square" tIns="91425">
            <a:noAutofit/>
          </a:bodyPr>
          <a:lstStyle/>
          <a:p>
            <a:pPr lvl="0">
              <a:spcBef>
                <a:spcPts val="0"/>
              </a:spcBef>
              <a:buNone/>
            </a:pPr>
            <a:r>
              <a:rPr b="1" lang="en"/>
              <a:t>Garbage Text Removal </a:t>
            </a:r>
          </a:p>
          <a:p>
            <a:pPr indent="-304800" lvl="0" marL="457200" rtl="0">
              <a:spcBef>
                <a:spcPts val="0"/>
              </a:spcBef>
              <a:buSzPct val="100000"/>
            </a:pPr>
            <a:r>
              <a:rPr b="1" lang="en" sz="1200"/>
              <a:t>Eg - </a:t>
            </a:r>
            <a:r>
              <a:rPr b="1" lang="en" sz="1200">
                <a:solidFill>
                  <a:srgbClr val="CC0000"/>
                </a:solidFill>
              </a:rPr>
              <a:t>Help me </a:t>
            </a:r>
            <a:r>
              <a:rPr b="1" lang="en" sz="1200"/>
              <a:t>with the </a:t>
            </a:r>
            <a:r>
              <a:rPr b="1" lang="en" sz="1200">
                <a:solidFill>
                  <a:schemeClr val="lt2"/>
                </a:solidFill>
              </a:rPr>
              <a:t>rash </a:t>
            </a:r>
            <a:r>
              <a:rPr b="1" lang="en" sz="1200"/>
              <a:t>in my </a:t>
            </a:r>
            <a:r>
              <a:rPr b="1" lang="en" sz="1200">
                <a:solidFill>
                  <a:schemeClr val="lt2"/>
                </a:solidFill>
              </a:rPr>
              <a:t>hand </a:t>
            </a:r>
            <a:r>
              <a:rPr b="1" lang="en" sz="1200">
                <a:solidFill>
                  <a:srgbClr val="CC0000"/>
                </a:solidFill>
              </a:rPr>
              <a:t>?</a:t>
            </a:r>
          </a:p>
          <a:p>
            <a:pPr indent="-304800" lvl="0" marL="457200" rtl="0">
              <a:spcBef>
                <a:spcPts val="0"/>
              </a:spcBef>
              <a:buClr>
                <a:srgbClr val="000000"/>
              </a:buClr>
              <a:buSzPct val="100000"/>
            </a:pPr>
            <a:r>
              <a:rPr b="1" lang="en" sz="1200">
                <a:solidFill>
                  <a:srgbClr val="000000"/>
                </a:solidFill>
              </a:rPr>
              <a:t>Requires Syntactic and Semantic Analysis</a:t>
            </a:r>
          </a:p>
          <a:p>
            <a:pPr lvl="0" rtl="0">
              <a:lnSpc>
                <a:spcPct val="100000"/>
              </a:lnSpc>
              <a:spcBef>
                <a:spcPts val="0"/>
              </a:spcBef>
              <a:spcAft>
                <a:spcPts val="700"/>
              </a:spcAft>
              <a:buNone/>
            </a:pPr>
            <a:r>
              <a:rPr b="1" lang="en">
                <a:solidFill>
                  <a:srgbClr val="000000"/>
                </a:solidFill>
              </a:rPr>
              <a:t>Wh Analysis </a:t>
            </a:r>
          </a:p>
          <a:p>
            <a:pPr indent="-304800" lvl="0" marL="457200" rtl="0">
              <a:lnSpc>
                <a:spcPct val="100000"/>
              </a:lnSpc>
              <a:spcBef>
                <a:spcPts val="0"/>
              </a:spcBef>
              <a:buClr>
                <a:srgbClr val="000000"/>
              </a:buClr>
              <a:buSzPct val="100000"/>
            </a:pPr>
            <a:r>
              <a:rPr b="1" lang="en" sz="1200">
                <a:solidFill>
                  <a:srgbClr val="000000"/>
                </a:solidFill>
              </a:rPr>
              <a:t>Questions can be asked in different forms</a:t>
            </a:r>
          </a:p>
          <a:p>
            <a:pPr indent="-304800" lvl="0" marL="457200" rtl="0">
              <a:lnSpc>
                <a:spcPct val="100000"/>
              </a:lnSpc>
              <a:spcBef>
                <a:spcPts val="0"/>
              </a:spcBef>
              <a:buClr>
                <a:srgbClr val="000000"/>
              </a:buClr>
              <a:buSzPct val="100000"/>
            </a:pPr>
            <a:r>
              <a:rPr b="1" lang="en" sz="1200">
                <a:solidFill>
                  <a:srgbClr val="000000"/>
                </a:solidFill>
              </a:rPr>
              <a:t>Eg - What, Who, How, Where</a:t>
            </a:r>
          </a:p>
          <a:p>
            <a:pPr indent="-304800" lvl="0" marL="457200" rtl="0">
              <a:lnSpc>
                <a:spcPct val="100000"/>
              </a:lnSpc>
              <a:spcBef>
                <a:spcPts val="0"/>
              </a:spcBef>
              <a:buClr>
                <a:srgbClr val="000000"/>
              </a:buClr>
              <a:buSzPct val="100000"/>
            </a:pPr>
            <a:r>
              <a:rPr b="1" lang="en" sz="1200">
                <a:solidFill>
                  <a:srgbClr val="000000"/>
                </a:solidFill>
              </a:rPr>
              <a:t>Vital for answer generation</a:t>
            </a:r>
          </a:p>
          <a:p>
            <a:pPr lvl="0" rtl="0">
              <a:spcBef>
                <a:spcPts val="0"/>
              </a:spcBef>
              <a:buNone/>
            </a:pPr>
            <a:r>
              <a:rPr b="1" lang="en"/>
              <a:t>Vector Representation</a:t>
            </a:r>
          </a:p>
          <a:p>
            <a:pPr indent="-304800" lvl="0" marL="457200" rtl="0">
              <a:spcBef>
                <a:spcPts val="0"/>
              </a:spcBef>
              <a:buSzPct val="100000"/>
            </a:pPr>
            <a:r>
              <a:rPr b="1" lang="en" sz="1200"/>
              <a:t>Neural Networks can only process numbers</a:t>
            </a:r>
          </a:p>
          <a:p>
            <a:pPr indent="-304800" lvl="0" marL="457200" rtl="0">
              <a:spcBef>
                <a:spcPts val="0"/>
              </a:spcBef>
              <a:buSzPct val="100000"/>
            </a:pPr>
            <a:r>
              <a:rPr b="1" lang="en" sz="1200"/>
              <a:t>Question is represented in a vector space preserving its context and semantics</a:t>
            </a:r>
          </a:p>
        </p:txBody>
      </p:sp>
      <p:sp>
        <p:nvSpPr>
          <p:cNvPr id="153" name="Shape 153"/>
          <p:cNvSpPr txBox="1"/>
          <p:nvPr>
            <p:ph type="title"/>
          </p:nvPr>
        </p:nvSpPr>
        <p:spPr>
          <a:xfrm>
            <a:off x="311700" y="445025"/>
            <a:ext cx="8520600" cy="613200"/>
          </a:xfrm>
          <a:prstGeom prst="rect">
            <a:avLst/>
          </a:prstGeom>
        </p:spPr>
        <p:txBody>
          <a:bodyPr anchorCtr="0" anchor="t" bIns="91425" lIns="91425" rIns="91425" wrap="square" tIns="91425">
            <a:noAutofit/>
          </a:bodyPr>
          <a:lstStyle/>
          <a:p>
            <a:pPr lvl="0">
              <a:spcBef>
                <a:spcPts val="0"/>
              </a:spcBef>
              <a:buNone/>
            </a:pPr>
            <a:r>
              <a:rPr lang="en"/>
              <a:t>Approach </a:t>
            </a:r>
          </a:p>
        </p:txBody>
      </p:sp>
      <p:sp>
        <p:nvSpPr>
          <p:cNvPr id="154" name="Shape 154"/>
          <p:cNvSpPr/>
          <p:nvPr/>
        </p:nvSpPr>
        <p:spPr>
          <a:xfrm>
            <a:off x="4407050" y="1894675"/>
            <a:ext cx="1114800" cy="7215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55" name="Shape 155"/>
          <p:cNvSpPr/>
          <p:nvPr/>
        </p:nvSpPr>
        <p:spPr>
          <a:xfrm>
            <a:off x="5996075" y="1730750"/>
            <a:ext cx="2398500" cy="1002600"/>
          </a:xfrm>
          <a:prstGeom prst="rect">
            <a:avLst/>
          </a:prstGeom>
          <a:solidFill>
            <a:schemeClr val="accent4"/>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sz="1800">
                <a:latin typeface="Old Standard TT"/>
                <a:ea typeface="Old Standard TT"/>
                <a:cs typeface="Old Standard TT"/>
                <a:sym typeface="Old Standard TT"/>
              </a:rPr>
              <a:t>   Syntactic Analysis</a:t>
            </a:r>
          </a:p>
          <a:p>
            <a:pPr indent="-304800" lvl="0" marL="457200">
              <a:spcBef>
                <a:spcPts val="0"/>
              </a:spcBef>
              <a:buSzPct val="100000"/>
              <a:buFont typeface="Old Standard TT"/>
              <a:buChar char="●"/>
            </a:pPr>
            <a:r>
              <a:rPr lang="en" sz="1200">
                <a:latin typeface="Old Standard TT"/>
                <a:ea typeface="Old Standard TT"/>
                <a:cs typeface="Old Standard TT"/>
                <a:sym typeface="Old Standard TT"/>
              </a:rPr>
              <a:t>Stanford Parser</a:t>
            </a:r>
          </a:p>
        </p:txBody>
      </p:sp>
      <p:sp>
        <p:nvSpPr>
          <p:cNvPr id="156" name="Shape 156"/>
          <p:cNvSpPr/>
          <p:nvPr/>
        </p:nvSpPr>
        <p:spPr>
          <a:xfrm>
            <a:off x="4407050" y="3541075"/>
            <a:ext cx="1114800" cy="7215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57" name="Shape 157"/>
          <p:cNvSpPr/>
          <p:nvPr/>
        </p:nvSpPr>
        <p:spPr>
          <a:xfrm>
            <a:off x="3700700" y="1283525"/>
            <a:ext cx="534000" cy="1958100"/>
          </a:xfrm>
          <a:prstGeom prst="rightBrace">
            <a:avLst>
              <a:gd fmla="val 8333" name="adj1"/>
              <a:gd fmla="val 50000" name="adj2"/>
            </a:avLst>
          </a:prstGeom>
          <a:no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58" name="Shape 158"/>
          <p:cNvSpPr/>
          <p:nvPr/>
        </p:nvSpPr>
        <p:spPr>
          <a:xfrm>
            <a:off x="3738175" y="3354050"/>
            <a:ext cx="534000" cy="1077600"/>
          </a:xfrm>
          <a:prstGeom prst="rightBrace">
            <a:avLst>
              <a:gd fmla="val 8333" name="adj1"/>
              <a:gd fmla="val 50000" name="adj2"/>
            </a:avLst>
          </a:prstGeom>
          <a:no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59" name="Shape 159"/>
          <p:cNvSpPr txBox="1"/>
          <p:nvPr/>
        </p:nvSpPr>
        <p:spPr>
          <a:xfrm>
            <a:off x="206100" y="4731250"/>
            <a:ext cx="8834700" cy="346500"/>
          </a:xfrm>
          <a:prstGeom prst="rect">
            <a:avLst/>
          </a:prstGeom>
          <a:noFill/>
          <a:ln>
            <a:noFill/>
          </a:ln>
        </p:spPr>
        <p:txBody>
          <a:bodyPr anchorCtr="0" anchor="t" bIns="91425" lIns="91425" rIns="91425" wrap="square" tIns="91425">
            <a:noAutofit/>
          </a:bodyPr>
          <a:lstStyle/>
          <a:p>
            <a:pPr lvl="0">
              <a:spcBef>
                <a:spcPts val="0"/>
              </a:spcBef>
              <a:buNone/>
            </a:pPr>
            <a:r>
              <a:rPr b="1" lang="en" sz="900"/>
              <a:t>Reference </a:t>
            </a:r>
            <a:r>
              <a:rPr lang="en" sz="900"/>
              <a:t>- Exploring Question Understanding and Adaptation in Neural-Network-Based Question Answering by Junbei Zhang1 , Xiaodan Zhu2 , Qian Chen1 , Lirong </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154"/>
                                        </p:tgtEl>
                                        <p:attrNameLst>
                                          <p:attrName>style.visibility</p:attrName>
                                        </p:attrNameLst>
                                      </p:cBhvr>
                                      <p:to>
                                        <p:strVal val="visible"/>
                                      </p:to>
                                    </p:set>
                                    <p:anim calcmode="lin" valueType="num">
                                      <p:cBhvr additive="base">
                                        <p:cTn dur="1000"/>
                                        <p:tgtEl>
                                          <p:spTgt spid="154"/>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400"/>
                                        <p:tgtEl>
                                          <p:spTgt spid="1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156"/>
                                        </p:tgtEl>
                                        <p:attrNameLst>
                                          <p:attrName>style.visibility</p:attrName>
                                        </p:attrNameLst>
                                      </p:cBhvr>
                                      <p:to>
                                        <p:strVal val="visible"/>
                                      </p:to>
                                    </p:set>
                                    <p:anim calcmode="lin" valueType="num">
                                      <p:cBhvr additive="base">
                                        <p:cTn dur="1000"/>
                                        <p:tgtEl>
                                          <p:spTgt spid="156"/>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311700" y="445025"/>
            <a:ext cx="8520600" cy="613200"/>
          </a:xfrm>
          <a:prstGeom prst="rect">
            <a:avLst/>
          </a:prstGeom>
        </p:spPr>
        <p:txBody>
          <a:bodyPr anchorCtr="0" anchor="t" bIns="91425" lIns="91425" rIns="91425" wrap="square" tIns="91425">
            <a:noAutofit/>
          </a:bodyPr>
          <a:lstStyle/>
          <a:p>
            <a:pPr lvl="0" rtl="0">
              <a:spcBef>
                <a:spcPts val="0"/>
              </a:spcBef>
              <a:buNone/>
            </a:pPr>
            <a:r>
              <a:rPr lang="en"/>
              <a:t>Unified Embedding Techniques</a:t>
            </a:r>
          </a:p>
        </p:txBody>
      </p:sp>
      <p:sp>
        <p:nvSpPr>
          <p:cNvPr id="165" name="Shape 165"/>
          <p:cNvSpPr txBox="1"/>
          <p:nvPr/>
        </p:nvSpPr>
        <p:spPr>
          <a:xfrm>
            <a:off x="206100" y="4731250"/>
            <a:ext cx="8834700" cy="346500"/>
          </a:xfrm>
          <a:prstGeom prst="rect">
            <a:avLst/>
          </a:prstGeom>
          <a:noFill/>
          <a:ln>
            <a:noFill/>
          </a:ln>
        </p:spPr>
        <p:txBody>
          <a:bodyPr anchorCtr="0" anchor="t" bIns="91425" lIns="91425" rIns="91425" wrap="square" tIns="91425">
            <a:noAutofit/>
          </a:bodyPr>
          <a:lstStyle/>
          <a:p>
            <a:pPr lvl="0" rtl="0">
              <a:spcBef>
                <a:spcPts val="0"/>
              </a:spcBef>
              <a:buNone/>
            </a:pPr>
            <a:r>
              <a:rPr b="1" lang="en" sz="900"/>
              <a:t>Reference </a:t>
            </a:r>
            <a:r>
              <a:rPr lang="en" sz="900"/>
              <a:t>- Exploring Question Understanding and Adaptation in Neural-Network-Based Question Answering by Junbei Zhang1 , Xiaodan Zhu2 , Qian Chen1 , Lirong </a:t>
            </a:r>
          </a:p>
        </p:txBody>
      </p:sp>
      <p:sp>
        <p:nvSpPr>
          <p:cNvPr id="166" name="Shape 166"/>
          <p:cNvSpPr txBox="1"/>
          <p:nvPr/>
        </p:nvSpPr>
        <p:spPr>
          <a:xfrm>
            <a:off x="552750" y="1189850"/>
            <a:ext cx="7476300" cy="3138600"/>
          </a:xfrm>
          <a:prstGeom prst="rect">
            <a:avLst/>
          </a:prstGeom>
          <a:noFill/>
          <a:ln>
            <a:noFill/>
          </a:ln>
        </p:spPr>
        <p:txBody>
          <a:bodyPr anchorCtr="0" anchor="t" bIns="91425" lIns="91425" rIns="91425" wrap="square" tIns="91425">
            <a:noAutofit/>
          </a:bodyPr>
          <a:lstStyle/>
          <a:p>
            <a:pPr lvl="0">
              <a:spcBef>
                <a:spcPts val="0"/>
              </a:spcBef>
              <a:buNone/>
            </a:pPr>
            <a:r>
              <a:rPr lang="en" sz="1600">
                <a:latin typeface="Old Standard TT"/>
                <a:ea typeface="Old Standard TT"/>
                <a:cs typeface="Old Standard TT"/>
                <a:sym typeface="Old Standard TT"/>
              </a:rPr>
              <a:t>Why Does Corpus Pre-Processing and Question Preprocessing use the same embedding technique ?</a:t>
            </a:r>
          </a:p>
          <a:p>
            <a:pPr lvl="0">
              <a:spcBef>
                <a:spcPts val="0"/>
              </a:spcBef>
              <a:buNone/>
            </a:pPr>
            <a:r>
              <a:t/>
            </a:r>
            <a:endParaRPr>
              <a:latin typeface="Old Standard TT"/>
              <a:ea typeface="Old Standard TT"/>
              <a:cs typeface="Old Standard TT"/>
              <a:sym typeface="Old Standard TT"/>
            </a:endParaRPr>
          </a:p>
          <a:p>
            <a:pPr indent="-228600" lvl="0" marL="457200" rtl="0">
              <a:spcBef>
                <a:spcPts val="0"/>
              </a:spcBef>
              <a:buFont typeface="Old Standard TT"/>
              <a:buChar char="●"/>
            </a:pPr>
            <a:r>
              <a:rPr lang="en">
                <a:latin typeface="Old Standard TT"/>
                <a:ea typeface="Old Standard TT"/>
                <a:cs typeface="Old Standard TT"/>
                <a:sym typeface="Old Standard TT"/>
              </a:rPr>
              <a:t>DNN depends on the pre processed corpus to extract the answer - knowledge base</a:t>
            </a:r>
          </a:p>
          <a:p>
            <a:pPr indent="-228600" lvl="0" marL="457200">
              <a:spcBef>
                <a:spcPts val="0"/>
              </a:spcBef>
              <a:buFont typeface="Old Standard TT"/>
              <a:buChar char="●"/>
            </a:pPr>
            <a:r>
              <a:rPr lang="en">
                <a:latin typeface="Old Standard TT"/>
                <a:ea typeface="Old Standard TT"/>
                <a:cs typeface="Old Standard TT"/>
                <a:sym typeface="Old Standard TT"/>
              </a:rPr>
              <a:t>DNN depends on the pre processed question to identify the exact answer - Information base</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title"/>
          </p:nvPr>
        </p:nvSpPr>
        <p:spPr>
          <a:xfrm>
            <a:off x="311700" y="445025"/>
            <a:ext cx="8520600" cy="613200"/>
          </a:xfrm>
          <a:prstGeom prst="rect">
            <a:avLst/>
          </a:prstGeom>
        </p:spPr>
        <p:txBody>
          <a:bodyPr anchorCtr="0" anchor="t" bIns="91425" lIns="91425" rIns="91425" wrap="square" tIns="91425">
            <a:noAutofit/>
          </a:bodyPr>
          <a:lstStyle/>
          <a:p>
            <a:pPr lvl="0" rtl="0">
              <a:spcBef>
                <a:spcPts val="0"/>
              </a:spcBef>
              <a:buNone/>
            </a:pPr>
            <a:r>
              <a:rPr lang="en"/>
              <a:t>Overall Approach</a:t>
            </a:r>
          </a:p>
        </p:txBody>
      </p:sp>
      <p:sp>
        <p:nvSpPr>
          <p:cNvPr id="172" name="Shape 172"/>
          <p:cNvSpPr txBox="1"/>
          <p:nvPr/>
        </p:nvSpPr>
        <p:spPr>
          <a:xfrm>
            <a:off x="206100" y="4731250"/>
            <a:ext cx="8834700" cy="346500"/>
          </a:xfrm>
          <a:prstGeom prst="rect">
            <a:avLst/>
          </a:prstGeom>
          <a:noFill/>
          <a:ln>
            <a:noFill/>
          </a:ln>
        </p:spPr>
        <p:txBody>
          <a:bodyPr anchorCtr="0" anchor="t" bIns="91425" lIns="91425" rIns="91425" wrap="square" tIns="91425">
            <a:noAutofit/>
          </a:bodyPr>
          <a:lstStyle/>
          <a:p>
            <a:pPr lvl="0" rtl="0">
              <a:spcBef>
                <a:spcPts val="0"/>
              </a:spcBef>
              <a:buNone/>
            </a:pPr>
            <a:r>
              <a:rPr b="1" lang="en" sz="900"/>
              <a:t>Reference </a:t>
            </a:r>
            <a:r>
              <a:rPr lang="en" sz="900"/>
              <a:t>- Exploring Question Understanding and Adaptation in Neural-Network-Based Question Answering by Junbei Zhang1 , Xiaodan Zhu2 , Qian Chen1 , Lirong </a:t>
            </a:r>
          </a:p>
        </p:txBody>
      </p:sp>
      <p:pic>
        <p:nvPicPr>
          <p:cNvPr descr="qp.jpg" id="173" name="Shape 173"/>
          <p:cNvPicPr preferRelativeResize="0"/>
          <p:nvPr/>
        </p:nvPicPr>
        <p:blipFill>
          <a:blip r:embed="rId3">
            <a:alphaModFix/>
          </a:blip>
          <a:stretch>
            <a:fillRect/>
          </a:stretch>
        </p:blipFill>
        <p:spPr>
          <a:xfrm>
            <a:off x="1704975" y="1173150"/>
            <a:ext cx="5734050" cy="32670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177" name="Shape 177"/>
        <p:cNvGrpSpPr/>
        <p:nvPr/>
      </p:nvGrpSpPr>
      <p:grpSpPr>
        <a:xfrm>
          <a:off x="0" y="0"/>
          <a:ext cx="0" cy="0"/>
          <a:chOff x="0" y="0"/>
          <a:chExt cx="0" cy="0"/>
        </a:xfrm>
      </p:grpSpPr>
      <p:sp>
        <p:nvSpPr>
          <p:cNvPr id="178" name="Shape 178"/>
          <p:cNvSpPr txBox="1"/>
          <p:nvPr>
            <p:ph type="title"/>
          </p:nvPr>
        </p:nvSpPr>
        <p:spPr>
          <a:xfrm>
            <a:off x="512700" y="1394550"/>
            <a:ext cx="8118600" cy="2021700"/>
          </a:xfrm>
          <a:prstGeom prst="rect">
            <a:avLst/>
          </a:prstGeom>
        </p:spPr>
        <p:txBody>
          <a:bodyPr anchorCtr="0" anchor="b" bIns="91425" lIns="91425" rIns="91425" wrap="square" tIns="91425">
            <a:noAutofit/>
          </a:bodyPr>
          <a:lstStyle/>
          <a:p>
            <a:pPr lvl="0" rtl="0">
              <a:spcBef>
                <a:spcPts val="0"/>
              </a:spcBef>
              <a:buClr>
                <a:srgbClr val="000000"/>
              </a:buClr>
              <a:buSzPct val="25000"/>
              <a:buFont typeface="Arial"/>
              <a:buNone/>
            </a:pPr>
            <a:r>
              <a:rPr lang="en"/>
              <a:t>DNN for </a:t>
            </a:r>
            <a:r>
              <a:rPr lang="en"/>
              <a:t>Answer</a:t>
            </a:r>
            <a:r>
              <a:rPr lang="en"/>
              <a:t> Extraction</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64" name="Shape 64"/>
        <p:cNvGrpSpPr/>
        <p:nvPr/>
      </p:nvGrpSpPr>
      <p:grpSpPr>
        <a:xfrm>
          <a:off x="0" y="0"/>
          <a:ext cx="0" cy="0"/>
          <a:chOff x="0" y="0"/>
          <a:chExt cx="0" cy="0"/>
        </a:xfrm>
      </p:grpSpPr>
      <p:sp>
        <p:nvSpPr>
          <p:cNvPr id="65" name="Shape 65"/>
          <p:cNvSpPr txBox="1"/>
          <p:nvPr>
            <p:ph type="title"/>
          </p:nvPr>
        </p:nvSpPr>
        <p:spPr>
          <a:xfrm>
            <a:off x="512700" y="1893300"/>
            <a:ext cx="8118600" cy="1522800"/>
          </a:xfrm>
          <a:prstGeom prst="rect">
            <a:avLst/>
          </a:prstGeom>
        </p:spPr>
        <p:txBody>
          <a:bodyPr anchorCtr="0" anchor="b" bIns="91425" lIns="91425" rIns="91425" wrap="square" tIns="91425">
            <a:noAutofit/>
          </a:bodyPr>
          <a:lstStyle/>
          <a:p>
            <a:pPr lvl="0">
              <a:spcBef>
                <a:spcPts val="0"/>
              </a:spcBef>
              <a:buNone/>
            </a:pPr>
            <a:r>
              <a:rPr lang="en"/>
              <a:t>Introduction</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ph type="title"/>
          </p:nvPr>
        </p:nvSpPr>
        <p:spPr>
          <a:xfrm>
            <a:off x="311700" y="445025"/>
            <a:ext cx="8520600" cy="613200"/>
          </a:xfrm>
          <a:prstGeom prst="rect">
            <a:avLst/>
          </a:prstGeom>
        </p:spPr>
        <p:txBody>
          <a:bodyPr anchorCtr="0" anchor="t" bIns="91425" lIns="91425" rIns="91425" wrap="square" tIns="91425">
            <a:noAutofit/>
          </a:bodyPr>
          <a:lstStyle/>
          <a:p>
            <a:pPr lvl="0">
              <a:spcBef>
                <a:spcPts val="0"/>
              </a:spcBef>
              <a:buNone/>
            </a:pPr>
            <a:r>
              <a:rPr lang="en"/>
              <a:t>What is Answer Extraction</a:t>
            </a:r>
          </a:p>
        </p:txBody>
      </p:sp>
      <p:sp>
        <p:nvSpPr>
          <p:cNvPr id="184" name="Shape 184"/>
          <p:cNvSpPr txBox="1"/>
          <p:nvPr>
            <p:ph idx="1" type="body"/>
          </p:nvPr>
        </p:nvSpPr>
        <p:spPr>
          <a:xfrm>
            <a:off x="311700" y="1171600"/>
            <a:ext cx="8520600" cy="3397200"/>
          </a:xfrm>
          <a:prstGeom prst="rect">
            <a:avLst/>
          </a:prstGeom>
        </p:spPr>
        <p:txBody>
          <a:bodyPr anchorCtr="0" anchor="t" bIns="91425" lIns="91425" rIns="91425" wrap="square" tIns="91425">
            <a:noAutofit/>
          </a:bodyPr>
          <a:lstStyle/>
          <a:p>
            <a:pPr lvl="0" rtl="0">
              <a:spcBef>
                <a:spcPts val="0"/>
              </a:spcBef>
              <a:buNone/>
            </a:pPr>
            <a:r>
              <a:rPr lang="en"/>
              <a:t>Here what we are trying to do is </a:t>
            </a:r>
            <a:r>
              <a:rPr lang="en"/>
              <a:t>generate</a:t>
            </a:r>
            <a:r>
              <a:rPr lang="en"/>
              <a:t> answer by looking at the pre-</a:t>
            </a:r>
            <a:r>
              <a:rPr lang="en"/>
              <a:t>structured</a:t>
            </a:r>
            <a:r>
              <a:rPr lang="en"/>
              <a:t> dataset.</a:t>
            </a:r>
          </a:p>
          <a:p>
            <a:pPr indent="-228600" lvl="0" marL="457200" rtl="0">
              <a:spcBef>
                <a:spcPts val="0"/>
              </a:spcBef>
            </a:pPr>
            <a:r>
              <a:rPr lang="en"/>
              <a:t>Identify</a:t>
            </a:r>
            <a:r>
              <a:rPr lang="en"/>
              <a:t> the pattern of the question asked.</a:t>
            </a:r>
          </a:p>
          <a:p>
            <a:pPr indent="-228600" lvl="0" marL="457200" rtl="0">
              <a:spcBef>
                <a:spcPts val="0"/>
              </a:spcBef>
            </a:pPr>
            <a:r>
              <a:rPr lang="en"/>
              <a:t>Identify</a:t>
            </a:r>
            <a:r>
              <a:rPr lang="en"/>
              <a:t> the relationships between entities.</a:t>
            </a:r>
          </a:p>
          <a:p>
            <a:pPr indent="-228600" lvl="0" marL="457200">
              <a:spcBef>
                <a:spcPts val="0"/>
              </a:spcBef>
            </a:pPr>
            <a:r>
              <a:rPr lang="en"/>
              <a:t>Generate an accurate unstructured answer.</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ph type="title"/>
          </p:nvPr>
        </p:nvSpPr>
        <p:spPr>
          <a:xfrm>
            <a:off x="311700" y="445025"/>
            <a:ext cx="8520600" cy="613200"/>
          </a:xfrm>
          <a:prstGeom prst="rect">
            <a:avLst/>
          </a:prstGeom>
        </p:spPr>
        <p:txBody>
          <a:bodyPr anchorCtr="0" anchor="t" bIns="91425" lIns="91425" rIns="91425" wrap="square" tIns="91425">
            <a:noAutofit/>
          </a:bodyPr>
          <a:lstStyle/>
          <a:p>
            <a:pPr lvl="0" rtl="0">
              <a:spcBef>
                <a:spcPts val="0"/>
              </a:spcBef>
              <a:buNone/>
            </a:pPr>
            <a:r>
              <a:rPr lang="en"/>
              <a:t>Why Deep Neural Networks</a:t>
            </a:r>
          </a:p>
        </p:txBody>
      </p:sp>
      <p:sp>
        <p:nvSpPr>
          <p:cNvPr id="190" name="Shape 190"/>
          <p:cNvSpPr txBox="1"/>
          <p:nvPr>
            <p:ph idx="1" type="body"/>
          </p:nvPr>
        </p:nvSpPr>
        <p:spPr>
          <a:xfrm>
            <a:off x="311700" y="1171600"/>
            <a:ext cx="8520600" cy="3397200"/>
          </a:xfrm>
          <a:prstGeom prst="rect">
            <a:avLst/>
          </a:prstGeom>
        </p:spPr>
        <p:txBody>
          <a:bodyPr anchorCtr="0" anchor="t" bIns="91425" lIns="91425" rIns="91425" wrap="square" tIns="91425">
            <a:noAutofit/>
          </a:bodyPr>
          <a:lstStyle/>
          <a:p>
            <a:pPr indent="-228600" lvl="0" marL="457200">
              <a:spcBef>
                <a:spcPts val="0"/>
              </a:spcBef>
            </a:pPr>
            <a:r>
              <a:rPr lang="en"/>
              <a:t>Drawbacks in other alternatives such as ontologies and </a:t>
            </a:r>
            <a:r>
              <a:rPr lang="en"/>
              <a:t>knowledge</a:t>
            </a:r>
            <a:r>
              <a:rPr lang="en"/>
              <a:t> bases.</a:t>
            </a:r>
          </a:p>
          <a:p>
            <a:pPr indent="-228600" lvl="0" marL="457200" rtl="0">
              <a:spcBef>
                <a:spcPts val="0"/>
              </a:spcBef>
            </a:pPr>
            <a:r>
              <a:rPr lang="en"/>
              <a:t>Ability to recognize complex hidden patterns and relationshi</a:t>
            </a:r>
            <a:r>
              <a:rPr lang="en"/>
              <a:t>ps.</a:t>
            </a:r>
          </a:p>
          <a:p>
            <a:pPr indent="-228600" lvl="0" marL="457200" rtl="0">
              <a:spcBef>
                <a:spcPts val="0"/>
              </a:spcBef>
            </a:pPr>
            <a:r>
              <a:rPr lang="en"/>
              <a:t>Can handle complex tensor data flows.</a:t>
            </a:r>
          </a:p>
          <a:p>
            <a:pPr indent="-228600" lvl="0" marL="457200" rtl="0">
              <a:spcBef>
                <a:spcPts val="0"/>
              </a:spcBef>
            </a:pPr>
            <a:r>
              <a:rPr lang="en"/>
              <a:t>Possible candidate would be Neural Tensor Networks.</a:t>
            </a:r>
          </a:p>
          <a:p>
            <a:pPr lvl="0">
              <a:spcBef>
                <a:spcPts val="0"/>
              </a:spcBef>
              <a:buNone/>
            </a:pPr>
            <a:r>
              <a:t/>
            </a:r>
            <a:endParaRPr/>
          </a:p>
          <a:p>
            <a:pPr lvl="0" rtl="0">
              <a:spcBef>
                <a:spcPts val="0"/>
              </a:spcBef>
              <a:buNone/>
            </a:pPr>
            <a:r>
              <a:t/>
            </a:r>
            <a:endParaRPr/>
          </a:p>
        </p:txBody>
      </p:sp>
      <p:pic>
        <p:nvPicPr>
          <p:cNvPr id="191" name="Shape 191"/>
          <p:cNvPicPr preferRelativeResize="0"/>
          <p:nvPr/>
        </p:nvPicPr>
        <p:blipFill>
          <a:blip r:embed="rId3">
            <a:alphaModFix/>
          </a:blip>
          <a:stretch>
            <a:fillRect/>
          </a:stretch>
        </p:blipFill>
        <p:spPr>
          <a:xfrm>
            <a:off x="3255263" y="2744700"/>
            <a:ext cx="2633475" cy="1824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Shape 196"/>
          <p:cNvSpPr txBox="1"/>
          <p:nvPr>
            <p:ph type="title"/>
          </p:nvPr>
        </p:nvSpPr>
        <p:spPr>
          <a:xfrm>
            <a:off x="311700" y="445025"/>
            <a:ext cx="8520600" cy="613200"/>
          </a:xfrm>
          <a:prstGeom prst="rect">
            <a:avLst/>
          </a:prstGeom>
        </p:spPr>
        <p:txBody>
          <a:bodyPr anchorCtr="0" anchor="t" bIns="91425" lIns="91425" rIns="91425" wrap="square" tIns="91425">
            <a:noAutofit/>
          </a:bodyPr>
          <a:lstStyle/>
          <a:p>
            <a:pPr lvl="0" rtl="0">
              <a:spcBef>
                <a:spcPts val="0"/>
              </a:spcBef>
              <a:buNone/>
            </a:pPr>
            <a:r>
              <a:rPr lang="en"/>
              <a:t>How it works</a:t>
            </a:r>
          </a:p>
        </p:txBody>
      </p:sp>
      <p:pic>
        <p:nvPicPr>
          <p:cNvPr id="197" name="Shape 197"/>
          <p:cNvPicPr preferRelativeResize="0"/>
          <p:nvPr/>
        </p:nvPicPr>
        <p:blipFill>
          <a:blip r:embed="rId3">
            <a:alphaModFix/>
          </a:blip>
          <a:stretch>
            <a:fillRect/>
          </a:stretch>
        </p:blipFill>
        <p:spPr>
          <a:xfrm>
            <a:off x="1397525" y="1270275"/>
            <a:ext cx="6348950" cy="3316925"/>
          </a:xfrm>
          <a:prstGeom prst="rect">
            <a:avLst/>
          </a:prstGeom>
          <a:noFill/>
          <a:ln>
            <a:noFill/>
          </a:ln>
        </p:spPr>
      </p:pic>
      <p:sp>
        <p:nvSpPr>
          <p:cNvPr id="198" name="Shape 198"/>
          <p:cNvSpPr txBox="1"/>
          <p:nvPr/>
        </p:nvSpPr>
        <p:spPr>
          <a:xfrm>
            <a:off x="356025" y="4675050"/>
            <a:ext cx="8520600" cy="281100"/>
          </a:xfrm>
          <a:prstGeom prst="rect">
            <a:avLst/>
          </a:prstGeom>
          <a:noFill/>
          <a:ln>
            <a:noFill/>
          </a:ln>
        </p:spPr>
        <p:txBody>
          <a:bodyPr anchorCtr="0" anchor="t" bIns="91425" lIns="91425" rIns="91425" wrap="square" tIns="91425">
            <a:noAutofit/>
          </a:bodyPr>
          <a:lstStyle/>
          <a:p>
            <a:pPr lvl="0">
              <a:spcBef>
                <a:spcPts val="0"/>
              </a:spcBef>
              <a:buNone/>
            </a:pPr>
            <a:r>
              <a:rPr lang="en" sz="900"/>
              <a:t>Reference - Reasoning With Neural Tensor Networks for Knowledge Base Completion by Richard Socher∗ , Danqi Chen*, Christopher D. Manning, Andrew Y. Ng</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202" name="Shape 202"/>
        <p:cNvGrpSpPr/>
        <p:nvPr/>
      </p:nvGrpSpPr>
      <p:grpSpPr>
        <a:xfrm>
          <a:off x="0" y="0"/>
          <a:ext cx="0" cy="0"/>
          <a:chOff x="0" y="0"/>
          <a:chExt cx="0" cy="0"/>
        </a:xfrm>
      </p:grpSpPr>
      <p:sp>
        <p:nvSpPr>
          <p:cNvPr id="203" name="Shape 203"/>
          <p:cNvSpPr txBox="1"/>
          <p:nvPr>
            <p:ph type="title"/>
          </p:nvPr>
        </p:nvSpPr>
        <p:spPr>
          <a:xfrm>
            <a:off x="512700" y="1893300"/>
            <a:ext cx="8118600" cy="1522800"/>
          </a:xfrm>
          <a:prstGeom prst="rect">
            <a:avLst/>
          </a:prstGeom>
        </p:spPr>
        <p:txBody>
          <a:bodyPr anchorCtr="0" anchor="b" bIns="91425" lIns="91425" rIns="91425" wrap="square" tIns="91425">
            <a:noAutofit/>
          </a:bodyPr>
          <a:lstStyle/>
          <a:p>
            <a:pPr lvl="0" rtl="0">
              <a:spcBef>
                <a:spcPts val="0"/>
              </a:spcBef>
              <a:buNone/>
            </a:pPr>
            <a:r>
              <a:rPr lang="en"/>
              <a:t>Answer Generation</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Shape 208"/>
          <p:cNvSpPr txBox="1"/>
          <p:nvPr>
            <p:ph idx="1" type="body"/>
          </p:nvPr>
        </p:nvSpPr>
        <p:spPr>
          <a:xfrm>
            <a:off x="311700" y="1171675"/>
            <a:ext cx="3999900" cy="3397200"/>
          </a:xfrm>
          <a:prstGeom prst="rect">
            <a:avLst/>
          </a:prstGeom>
        </p:spPr>
        <p:txBody>
          <a:bodyPr anchorCtr="0" anchor="t" bIns="91425" lIns="91425" rIns="91425" wrap="square" tIns="91425">
            <a:noAutofit/>
          </a:bodyPr>
          <a:lstStyle/>
          <a:p>
            <a:pPr lvl="0" rtl="0">
              <a:spcBef>
                <a:spcPts val="0"/>
              </a:spcBef>
              <a:buNone/>
            </a:pPr>
            <a:r>
              <a:rPr b="1" lang="en" sz="1800"/>
              <a:t>Because of user friendliness..</a:t>
            </a:r>
          </a:p>
          <a:p>
            <a:pPr lvl="0" rtl="0">
              <a:spcBef>
                <a:spcPts val="0"/>
              </a:spcBef>
              <a:buNone/>
            </a:pPr>
            <a:r>
              <a:rPr lang="en" sz="1600"/>
              <a:t>One of the key points in this system is that it would be user friendly. This means the user must be able to use the system as if they were interacting with a person.</a:t>
            </a:r>
          </a:p>
        </p:txBody>
      </p:sp>
      <p:sp>
        <p:nvSpPr>
          <p:cNvPr id="209" name="Shape 209"/>
          <p:cNvSpPr txBox="1"/>
          <p:nvPr>
            <p:ph idx="2" type="body"/>
          </p:nvPr>
        </p:nvSpPr>
        <p:spPr>
          <a:xfrm>
            <a:off x="4832400" y="1171675"/>
            <a:ext cx="3999900" cy="3397200"/>
          </a:xfrm>
          <a:prstGeom prst="rect">
            <a:avLst/>
          </a:prstGeom>
        </p:spPr>
        <p:txBody>
          <a:bodyPr anchorCtr="0" anchor="t" bIns="91425" lIns="91425" rIns="91425" wrap="square" tIns="91425">
            <a:noAutofit/>
          </a:bodyPr>
          <a:lstStyle/>
          <a:p>
            <a:pPr lvl="0" rtl="0">
              <a:spcBef>
                <a:spcPts val="0"/>
              </a:spcBef>
              <a:buNone/>
            </a:pPr>
            <a:r>
              <a:rPr b="1" lang="en" sz="1800"/>
              <a:t>Because it is a key point that is yet to be addressed by other systems..</a:t>
            </a:r>
          </a:p>
          <a:p>
            <a:pPr lvl="0" rtl="0" algn="just">
              <a:lnSpc>
                <a:spcPct val="150000"/>
              </a:lnSpc>
              <a:spcBef>
                <a:spcPts val="0"/>
              </a:spcBef>
              <a:spcAft>
                <a:spcPts val="0"/>
              </a:spcAft>
              <a:buClr>
                <a:schemeClr val="dk1"/>
              </a:buClr>
              <a:buSzPct val="68750"/>
              <a:buFont typeface="Arial"/>
              <a:buNone/>
            </a:pPr>
            <a:r>
              <a:rPr lang="en" sz="1600"/>
              <a:t>The objective of this component is to generate answers in natural language form after the correct answer has been identified. </a:t>
            </a:r>
          </a:p>
          <a:p>
            <a:pPr lvl="0" rtl="0">
              <a:spcBef>
                <a:spcPts val="0"/>
              </a:spcBef>
              <a:buNone/>
            </a:pPr>
            <a:r>
              <a:t/>
            </a:r>
            <a:endParaRPr sz="1600"/>
          </a:p>
        </p:txBody>
      </p:sp>
      <p:sp>
        <p:nvSpPr>
          <p:cNvPr id="210" name="Shape 210"/>
          <p:cNvSpPr txBox="1"/>
          <p:nvPr>
            <p:ph type="title"/>
          </p:nvPr>
        </p:nvSpPr>
        <p:spPr>
          <a:xfrm>
            <a:off x="311700" y="445025"/>
            <a:ext cx="8520600" cy="613200"/>
          </a:xfrm>
          <a:prstGeom prst="rect">
            <a:avLst/>
          </a:prstGeom>
        </p:spPr>
        <p:txBody>
          <a:bodyPr anchorCtr="0" anchor="t" bIns="91425" lIns="91425" rIns="91425" wrap="square" tIns="91425">
            <a:noAutofit/>
          </a:bodyPr>
          <a:lstStyle/>
          <a:p>
            <a:pPr lvl="0" rtl="0">
              <a:spcBef>
                <a:spcPts val="0"/>
              </a:spcBef>
              <a:buNone/>
            </a:pPr>
            <a:r>
              <a:rPr lang="en"/>
              <a:t>Why ‘Answer Generation’?</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Shape 215"/>
          <p:cNvSpPr txBox="1"/>
          <p:nvPr>
            <p:ph idx="1" type="body"/>
          </p:nvPr>
        </p:nvSpPr>
        <p:spPr>
          <a:xfrm>
            <a:off x="311700" y="1171675"/>
            <a:ext cx="8377200" cy="1978800"/>
          </a:xfrm>
          <a:prstGeom prst="rect">
            <a:avLst/>
          </a:prstGeom>
        </p:spPr>
        <p:txBody>
          <a:bodyPr anchorCtr="0" anchor="t" bIns="91425" lIns="91425" rIns="91425" wrap="square" tIns="91425">
            <a:noAutofit/>
          </a:bodyPr>
          <a:lstStyle/>
          <a:p>
            <a:pPr lvl="0" rtl="0" algn="just">
              <a:lnSpc>
                <a:spcPct val="150000"/>
              </a:lnSpc>
              <a:spcBef>
                <a:spcPts val="0"/>
              </a:spcBef>
              <a:spcAft>
                <a:spcPts val="0"/>
              </a:spcAft>
              <a:buNone/>
            </a:pPr>
            <a:r>
              <a:rPr lang="en" sz="1600"/>
              <a:t>Usually deep neural networks are used to identify patterns and are used as predictive models. In this case the DNN must be used as a generative model instead</a:t>
            </a:r>
          </a:p>
          <a:p>
            <a:pPr lvl="0" rtl="0" algn="just">
              <a:lnSpc>
                <a:spcPct val="150000"/>
              </a:lnSpc>
              <a:spcBef>
                <a:spcPts val="0"/>
              </a:spcBef>
              <a:spcAft>
                <a:spcPts val="0"/>
              </a:spcAft>
              <a:buNone/>
            </a:pPr>
            <a:r>
              <a:t/>
            </a:r>
            <a:endParaRPr sz="1600"/>
          </a:p>
          <a:p>
            <a:pPr lvl="0" rtl="0" algn="just">
              <a:lnSpc>
                <a:spcPct val="150000"/>
              </a:lnSpc>
              <a:spcBef>
                <a:spcPts val="0"/>
              </a:spcBef>
              <a:spcAft>
                <a:spcPts val="0"/>
              </a:spcAft>
              <a:buClr>
                <a:schemeClr val="dk1"/>
              </a:buClr>
              <a:buSzPct val="68750"/>
              <a:buFont typeface="Arial"/>
              <a:buNone/>
            </a:pPr>
            <a:r>
              <a:rPr lang="en" sz="1600"/>
              <a:t>Limited research done into a system using a recursive auto encoder model. The most promising research has used a RNN.</a:t>
            </a:r>
          </a:p>
        </p:txBody>
      </p:sp>
      <p:sp>
        <p:nvSpPr>
          <p:cNvPr id="216" name="Shape 216"/>
          <p:cNvSpPr txBox="1"/>
          <p:nvPr>
            <p:ph type="title"/>
          </p:nvPr>
        </p:nvSpPr>
        <p:spPr>
          <a:xfrm>
            <a:off x="311700" y="445025"/>
            <a:ext cx="8520600" cy="613200"/>
          </a:xfrm>
          <a:prstGeom prst="rect">
            <a:avLst/>
          </a:prstGeom>
        </p:spPr>
        <p:txBody>
          <a:bodyPr anchorCtr="0" anchor="t" bIns="91425" lIns="91425" rIns="91425" wrap="square" tIns="91425">
            <a:noAutofit/>
          </a:bodyPr>
          <a:lstStyle/>
          <a:p>
            <a:pPr lvl="0" rtl="0">
              <a:spcBef>
                <a:spcPts val="0"/>
              </a:spcBef>
              <a:buNone/>
            </a:pPr>
            <a:r>
              <a:rPr lang="en"/>
              <a:t>Recurrent Neural Networks</a:t>
            </a:r>
          </a:p>
        </p:txBody>
      </p:sp>
      <p:pic>
        <p:nvPicPr>
          <p:cNvPr id="217" name="Shape 217"/>
          <p:cNvPicPr preferRelativeResize="0"/>
          <p:nvPr/>
        </p:nvPicPr>
        <p:blipFill>
          <a:blip r:embed="rId3">
            <a:alphaModFix/>
          </a:blip>
          <a:stretch>
            <a:fillRect/>
          </a:stretch>
        </p:blipFill>
        <p:spPr>
          <a:xfrm>
            <a:off x="5422350" y="3164500"/>
            <a:ext cx="3409950" cy="1362075"/>
          </a:xfrm>
          <a:prstGeom prst="rect">
            <a:avLst/>
          </a:prstGeom>
          <a:noFill/>
          <a:ln>
            <a:noFill/>
          </a:ln>
        </p:spPr>
      </p:pic>
      <p:sp>
        <p:nvSpPr>
          <p:cNvPr id="218" name="Shape 218"/>
          <p:cNvSpPr txBox="1"/>
          <p:nvPr>
            <p:ph idx="1" type="body"/>
          </p:nvPr>
        </p:nvSpPr>
        <p:spPr>
          <a:xfrm>
            <a:off x="314600" y="3182025"/>
            <a:ext cx="4550700" cy="1805400"/>
          </a:xfrm>
          <a:prstGeom prst="rect">
            <a:avLst/>
          </a:prstGeom>
        </p:spPr>
        <p:txBody>
          <a:bodyPr anchorCtr="0" anchor="t" bIns="91425" lIns="91425" rIns="91425" wrap="square" tIns="91425">
            <a:noAutofit/>
          </a:bodyPr>
          <a:lstStyle/>
          <a:p>
            <a:pPr lvl="0" rtl="0" algn="just">
              <a:lnSpc>
                <a:spcPct val="150000"/>
              </a:lnSpc>
              <a:spcBef>
                <a:spcPts val="0"/>
              </a:spcBef>
              <a:spcAft>
                <a:spcPts val="0"/>
              </a:spcAft>
              <a:buNone/>
            </a:pPr>
            <a:r>
              <a:rPr lang="en" sz="1600"/>
              <a:t>RNN’s are capable of forming a time series which makes them ideal for forecasting information. A well trained RNN could be capable of predicting the next character in a sequence of characters.</a:t>
            </a:r>
          </a:p>
        </p:txBody>
      </p:sp>
      <p:sp>
        <p:nvSpPr>
          <p:cNvPr id="219" name="Shape 219"/>
          <p:cNvSpPr txBox="1"/>
          <p:nvPr/>
        </p:nvSpPr>
        <p:spPr>
          <a:xfrm>
            <a:off x="297550" y="4724125"/>
            <a:ext cx="8458500" cy="267000"/>
          </a:xfrm>
          <a:prstGeom prst="rect">
            <a:avLst/>
          </a:prstGeom>
          <a:noFill/>
          <a:ln>
            <a:noFill/>
          </a:ln>
        </p:spPr>
        <p:txBody>
          <a:bodyPr anchorCtr="0" anchor="t" bIns="91425" lIns="91425" rIns="91425" wrap="square" tIns="91425">
            <a:noAutofit/>
          </a:bodyPr>
          <a:lstStyle/>
          <a:p>
            <a:pPr lvl="0" rtl="0">
              <a:spcBef>
                <a:spcPts val="0"/>
              </a:spcBef>
              <a:buNone/>
            </a:pPr>
            <a:r>
              <a:rPr b="1" lang="en" sz="800">
                <a:latin typeface="Old Standard TT"/>
                <a:ea typeface="Old Standard TT"/>
                <a:cs typeface="Old Standard TT"/>
                <a:sym typeface="Old Standard TT"/>
              </a:rPr>
              <a:t>Reference </a:t>
            </a:r>
            <a:r>
              <a:rPr lang="en" sz="800">
                <a:latin typeface="Old Standard TT"/>
                <a:ea typeface="Old Standard TT"/>
                <a:cs typeface="Old Standard TT"/>
                <a:sym typeface="Old Standard TT"/>
              </a:rPr>
              <a:t>- </a:t>
            </a:r>
            <a:r>
              <a:rPr lang="en" sz="800">
                <a:solidFill>
                  <a:schemeClr val="dk1"/>
                </a:solidFill>
                <a:latin typeface="Old Standard TT"/>
                <a:ea typeface="Old Standard TT"/>
                <a:cs typeface="Old Standard TT"/>
                <a:sym typeface="Old Standard TT"/>
              </a:rPr>
              <a:t>"Recurrent Neural Networks Tutorial, Part 1 – Introduction to RNNs", WildML, 2017. [Online]. Available:   </a:t>
            </a:r>
            <a:r>
              <a:rPr lang="en" sz="800" u="sng">
                <a:solidFill>
                  <a:schemeClr val="hlink"/>
                </a:solidFill>
                <a:latin typeface="Old Standard TT"/>
                <a:ea typeface="Old Standard TT"/>
                <a:cs typeface="Old Standard TT"/>
                <a:sym typeface="Old Standard TT"/>
                <a:hlinkClick r:id="rId4"/>
              </a:rPr>
              <a:t>http://www.wildml.com/2015/09/</a:t>
            </a:r>
            <a:r>
              <a:rPr lang="en" sz="800">
                <a:solidFill>
                  <a:schemeClr val="dk1"/>
                </a:solidFill>
                <a:latin typeface="Old Standard TT"/>
                <a:ea typeface="Old Standard TT"/>
                <a:cs typeface="Old Standard TT"/>
                <a:sym typeface="Old Standard TT"/>
              </a:rPr>
              <a:t> recurrent-neural-networks-tutorial-part-1-introduction-to-rnns/.</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Shape 224"/>
          <p:cNvSpPr txBox="1"/>
          <p:nvPr>
            <p:ph idx="1" type="body"/>
          </p:nvPr>
        </p:nvSpPr>
        <p:spPr>
          <a:xfrm>
            <a:off x="311700" y="1171675"/>
            <a:ext cx="8377200" cy="1978800"/>
          </a:xfrm>
          <a:prstGeom prst="rect">
            <a:avLst/>
          </a:prstGeom>
        </p:spPr>
        <p:txBody>
          <a:bodyPr anchorCtr="0" anchor="t" bIns="91425" lIns="91425" rIns="91425" wrap="square" tIns="91425">
            <a:noAutofit/>
          </a:bodyPr>
          <a:lstStyle/>
          <a:p>
            <a:pPr lvl="0" rtl="0" algn="just">
              <a:lnSpc>
                <a:spcPct val="150000"/>
              </a:lnSpc>
              <a:spcBef>
                <a:spcPts val="0"/>
              </a:spcBef>
              <a:spcAft>
                <a:spcPts val="0"/>
              </a:spcAft>
              <a:buNone/>
            </a:pPr>
            <a:r>
              <a:rPr lang="en" sz="1600"/>
              <a:t>Existing research done by Andrej Karpathy has created a successful RNN that is capable of generating such text using a neural net called Char-RNN. </a:t>
            </a:r>
          </a:p>
        </p:txBody>
      </p:sp>
      <p:sp>
        <p:nvSpPr>
          <p:cNvPr id="225" name="Shape 225"/>
          <p:cNvSpPr txBox="1"/>
          <p:nvPr>
            <p:ph type="title"/>
          </p:nvPr>
        </p:nvSpPr>
        <p:spPr>
          <a:xfrm>
            <a:off x="311700" y="445025"/>
            <a:ext cx="8520600" cy="613200"/>
          </a:xfrm>
          <a:prstGeom prst="rect">
            <a:avLst/>
          </a:prstGeom>
        </p:spPr>
        <p:txBody>
          <a:bodyPr anchorCtr="0" anchor="t" bIns="91425" lIns="91425" rIns="91425" wrap="square" tIns="91425">
            <a:noAutofit/>
          </a:bodyPr>
          <a:lstStyle/>
          <a:p>
            <a:pPr lvl="0" rtl="0">
              <a:spcBef>
                <a:spcPts val="0"/>
              </a:spcBef>
              <a:buNone/>
            </a:pPr>
            <a:r>
              <a:rPr lang="en"/>
              <a:t>Expected outcome</a:t>
            </a:r>
          </a:p>
        </p:txBody>
      </p:sp>
      <p:sp>
        <p:nvSpPr>
          <p:cNvPr id="226" name="Shape 226"/>
          <p:cNvSpPr txBox="1"/>
          <p:nvPr>
            <p:ph idx="1" type="body"/>
          </p:nvPr>
        </p:nvSpPr>
        <p:spPr>
          <a:xfrm>
            <a:off x="311700" y="2128250"/>
            <a:ext cx="6969000" cy="2293500"/>
          </a:xfrm>
          <a:prstGeom prst="rect">
            <a:avLst/>
          </a:prstGeom>
        </p:spPr>
        <p:txBody>
          <a:bodyPr anchorCtr="0" anchor="t" bIns="91425" lIns="91425" rIns="91425" wrap="square" tIns="91425">
            <a:noAutofit/>
          </a:bodyPr>
          <a:lstStyle/>
          <a:p>
            <a:pPr indent="-1714500" lvl="0" marL="1699682" rtl="0" algn="just">
              <a:lnSpc>
                <a:spcPct val="150000"/>
              </a:lnSpc>
              <a:spcBef>
                <a:spcPts val="0"/>
              </a:spcBef>
              <a:spcAft>
                <a:spcPts val="0"/>
              </a:spcAft>
              <a:buNone/>
            </a:pPr>
            <a:r>
              <a:rPr lang="en" sz="1600"/>
              <a:t>Question			  : When was Sri Lanka railways founded?</a:t>
            </a:r>
          </a:p>
          <a:p>
            <a:pPr lvl="0" rtl="0" algn="just">
              <a:lnSpc>
                <a:spcPct val="150000"/>
              </a:lnSpc>
              <a:spcBef>
                <a:spcPts val="0"/>
              </a:spcBef>
              <a:spcAft>
                <a:spcPts val="0"/>
              </a:spcAft>
              <a:buNone/>
            </a:pPr>
            <a:r>
              <a:rPr lang="en" sz="1600"/>
              <a:t>Identified answer sentence : Sri Lanka railways has not been profitable since </a:t>
            </a:r>
          </a:p>
          <a:p>
            <a:pPr indent="0" lvl="0" marL="2286000" rtl="0" algn="just">
              <a:lnSpc>
                <a:spcPct val="150000"/>
              </a:lnSpc>
              <a:spcBef>
                <a:spcPts val="0"/>
              </a:spcBef>
              <a:spcAft>
                <a:spcPts val="0"/>
              </a:spcAft>
              <a:buNone/>
            </a:pPr>
            <a:r>
              <a:rPr lang="en" sz="1600"/>
              <a:t>    it was founded in 1858</a:t>
            </a:r>
          </a:p>
          <a:p>
            <a:pPr lvl="0" rtl="0" algn="just">
              <a:lnSpc>
                <a:spcPct val="150000"/>
              </a:lnSpc>
              <a:spcBef>
                <a:spcPts val="0"/>
              </a:spcBef>
              <a:spcAft>
                <a:spcPts val="0"/>
              </a:spcAft>
              <a:buNone/>
            </a:pPr>
            <a:r>
              <a:rPr lang="en" sz="1600"/>
              <a:t>Primetext		       		  : Sri Lanka railways founded 1858</a:t>
            </a:r>
          </a:p>
          <a:p>
            <a:pPr lvl="0" rtl="0" algn="just">
              <a:lnSpc>
                <a:spcPct val="150000"/>
              </a:lnSpc>
              <a:spcBef>
                <a:spcPts val="0"/>
              </a:spcBef>
              <a:spcAft>
                <a:spcPts val="0"/>
              </a:spcAft>
              <a:buNone/>
            </a:pPr>
            <a:r>
              <a:rPr lang="en" sz="1600"/>
              <a:t>Expected output	          : Sri Lanka railways was founded in 1858</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Shape 231"/>
          <p:cNvSpPr txBox="1"/>
          <p:nvPr>
            <p:ph type="title"/>
          </p:nvPr>
        </p:nvSpPr>
        <p:spPr>
          <a:xfrm>
            <a:off x="490250" y="526350"/>
            <a:ext cx="5604000" cy="4090800"/>
          </a:xfrm>
          <a:prstGeom prst="rect">
            <a:avLst/>
          </a:prstGeom>
        </p:spPr>
        <p:txBody>
          <a:bodyPr anchorCtr="0" anchor="ctr" bIns="91425" lIns="91425" rIns="91425" wrap="square" tIns="91425">
            <a:noAutofit/>
          </a:bodyPr>
          <a:lstStyle/>
          <a:p>
            <a:pPr lvl="0" rtl="0">
              <a:spcBef>
                <a:spcPts val="0"/>
              </a:spcBef>
              <a:buNone/>
            </a:pPr>
            <a:r>
              <a:rPr lang="en" sz="3600"/>
              <a:t>What if users could ask questions in natural form and obtain answers in natural form, similar to conversing with a human?</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235" name="Shape 235"/>
        <p:cNvGrpSpPr/>
        <p:nvPr/>
      </p:nvGrpSpPr>
      <p:grpSpPr>
        <a:xfrm>
          <a:off x="0" y="0"/>
          <a:ext cx="0" cy="0"/>
          <a:chOff x="0" y="0"/>
          <a:chExt cx="0" cy="0"/>
        </a:xfrm>
      </p:grpSpPr>
      <p:sp>
        <p:nvSpPr>
          <p:cNvPr id="236" name="Shape 236"/>
          <p:cNvSpPr txBox="1"/>
          <p:nvPr>
            <p:ph type="title"/>
          </p:nvPr>
        </p:nvSpPr>
        <p:spPr>
          <a:xfrm>
            <a:off x="512700" y="1893300"/>
            <a:ext cx="8118600" cy="1522800"/>
          </a:xfrm>
          <a:prstGeom prst="rect">
            <a:avLst/>
          </a:prstGeom>
        </p:spPr>
        <p:txBody>
          <a:bodyPr anchorCtr="0" anchor="b" bIns="91425" lIns="91425" rIns="91425" wrap="square" tIns="91425">
            <a:noAutofit/>
          </a:bodyPr>
          <a:lstStyle/>
          <a:p>
            <a:pPr lvl="0" rtl="0">
              <a:spcBef>
                <a:spcPts val="0"/>
              </a:spcBef>
              <a:buNone/>
            </a:pPr>
            <a:r>
              <a:rPr lang="en"/>
              <a:t>Appendix</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Shape 241"/>
          <p:cNvSpPr txBox="1"/>
          <p:nvPr>
            <p:ph idx="1" type="body"/>
          </p:nvPr>
        </p:nvSpPr>
        <p:spPr>
          <a:xfrm>
            <a:off x="311700" y="1171675"/>
            <a:ext cx="8377200" cy="768300"/>
          </a:xfrm>
          <a:prstGeom prst="rect">
            <a:avLst/>
          </a:prstGeom>
        </p:spPr>
        <p:txBody>
          <a:bodyPr anchorCtr="0" anchor="t" bIns="91425" lIns="91425" rIns="91425" wrap="square" tIns="91425">
            <a:noAutofit/>
          </a:bodyPr>
          <a:lstStyle/>
          <a:p>
            <a:pPr lvl="0" rtl="0" algn="just">
              <a:lnSpc>
                <a:spcPct val="150000"/>
              </a:lnSpc>
              <a:spcBef>
                <a:spcPts val="0"/>
              </a:spcBef>
              <a:spcAft>
                <a:spcPts val="0"/>
              </a:spcAft>
              <a:buNone/>
            </a:pPr>
            <a:r>
              <a:rPr lang="en" sz="1600"/>
              <a:t>The following diagram depicts a RNN that is being trained on a language model of four letters (‘E’, ‘H’, ‘L’, ‘O’) to generate the word ‘hello’</a:t>
            </a:r>
          </a:p>
        </p:txBody>
      </p:sp>
      <p:sp>
        <p:nvSpPr>
          <p:cNvPr id="242" name="Shape 242"/>
          <p:cNvSpPr txBox="1"/>
          <p:nvPr>
            <p:ph type="title"/>
          </p:nvPr>
        </p:nvSpPr>
        <p:spPr>
          <a:xfrm>
            <a:off x="311700" y="445025"/>
            <a:ext cx="8520600" cy="613200"/>
          </a:xfrm>
          <a:prstGeom prst="rect">
            <a:avLst/>
          </a:prstGeom>
        </p:spPr>
        <p:txBody>
          <a:bodyPr anchorCtr="0" anchor="t" bIns="91425" lIns="91425" rIns="91425" wrap="square" tIns="91425">
            <a:noAutofit/>
          </a:bodyPr>
          <a:lstStyle/>
          <a:p>
            <a:pPr lvl="0" rtl="0">
              <a:spcBef>
                <a:spcPts val="0"/>
              </a:spcBef>
              <a:buNone/>
            </a:pPr>
            <a:r>
              <a:rPr lang="en"/>
              <a:t>Char-RNN</a:t>
            </a:r>
          </a:p>
        </p:txBody>
      </p:sp>
      <p:pic>
        <p:nvPicPr>
          <p:cNvPr id="243" name="Shape 243"/>
          <p:cNvPicPr preferRelativeResize="0"/>
          <p:nvPr/>
        </p:nvPicPr>
        <p:blipFill>
          <a:blip r:embed="rId3">
            <a:alphaModFix/>
          </a:blip>
          <a:stretch>
            <a:fillRect/>
          </a:stretch>
        </p:blipFill>
        <p:spPr>
          <a:xfrm>
            <a:off x="1018500" y="2110175"/>
            <a:ext cx="3814444" cy="2898725"/>
          </a:xfrm>
          <a:prstGeom prst="rect">
            <a:avLst/>
          </a:prstGeom>
          <a:noFill/>
          <a:ln>
            <a:noFill/>
          </a:ln>
        </p:spPr>
      </p:pic>
      <p:sp>
        <p:nvSpPr>
          <p:cNvPr id="244" name="Shape 244"/>
          <p:cNvSpPr txBox="1"/>
          <p:nvPr>
            <p:ph idx="1" type="body"/>
          </p:nvPr>
        </p:nvSpPr>
        <p:spPr>
          <a:xfrm>
            <a:off x="5301000" y="2946788"/>
            <a:ext cx="3531300" cy="768300"/>
          </a:xfrm>
          <a:prstGeom prst="rect">
            <a:avLst/>
          </a:prstGeom>
        </p:spPr>
        <p:txBody>
          <a:bodyPr anchorCtr="0" anchor="t" bIns="91425" lIns="91425" rIns="91425" wrap="square" tIns="91425">
            <a:noAutofit/>
          </a:bodyPr>
          <a:lstStyle/>
          <a:p>
            <a:pPr lvl="0" rtl="0" algn="just">
              <a:lnSpc>
                <a:spcPct val="150000"/>
              </a:lnSpc>
              <a:spcBef>
                <a:spcPts val="0"/>
              </a:spcBef>
              <a:spcAft>
                <a:spcPts val="0"/>
              </a:spcAft>
              <a:buNone/>
            </a:pPr>
            <a:r>
              <a:rPr lang="en" sz="1600"/>
              <a:t>This can be extended to a vocabulary of entire words.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Shape 70"/>
          <p:cNvSpPr txBox="1"/>
          <p:nvPr>
            <p:ph type="title"/>
          </p:nvPr>
        </p:nvSpPr>
        <p:spPr>
          <a:xfrm>
            <a:off x="265500" y="1382350"/>
            <a:ext cx="4045200" cy="1333200"/>
          </a:xfrm>
          <a:prstGeom prst="rect">
            <a:avLst/>
          </a:prstGeom>
        </p:spPr>
        <p:txBody>
          <a:bodyPr anchorCtr="0" anchor="b" bIns="91425" lIns="91425" rIns="91425" wrap="square" tIns="91425">
            <a:noAutofit/>
          </a:bodyPr>
          <a:lstStyle/>
          <a:p>
            <a:pPr lvl="0">
              <a:spcBef>
                <a:spcPts val="0"/>
              </a:spcBef>
              <a:buNone/>
            </a:pPr>
            <a:r>
              <a:rPr lang="en"/>
              <a:t>A QA system for the growing information problem</a:t>
            </a:r>
          </a:p>
        </p:txBody>
      </p:sp>
      <p:sp>
        <p:nvSpPr>
          <p:cNvPr id="71" name="Shape 71"/>
          <p:cNvSpPr txBox="1"/>
          <p:nvPr>
            <p:ph idx="1" type="subTitle"/>
          </p:nvPr>
        </p:nvSpPr>
        <p:spPr>
          <a:xfrm>
            <a:off x="265500" y="2769000"/>
            <a:ext cx="4045200" cy="1933500"/>
          </a:xfrm>
          <a:prstGeom prst="rect">
            <a:avLst/>
          </a:prstGeom>
        </p:spPr>
        <p:txBody>
          <a:bodyPr anchorCtr="0" anchor="t" bIns="91425" lIns="91425" rIns="91425" wrap="square" tIns="91425">
            <a:noAutofit/>
          </a:bodyPr>
          <a:lstStyle/>
          <a:p>
            <a:pPr lvl="0">
              <a:spcBef>
                <a:spcPts val="0"/>
              </a:spcBef>
              <a:buNone/>
            </a:pPr>
            <a:r>
              <a:rPr lang="en"/>
              <a:t>The high rate of growth of data means humans cannot keep up. A question answer system should be capable of operating in any domain.</a:t>
            </a:r>
          </a:p>
        </p:txBody>
      </p:sp>
      <p:sp>
        <p:nvSpPr>
          <p:cNvPr id="72" name="Shape 72"/>
          <p:cNvSpPr txBox="1"/>
          <p:nvPr>
            <p:ph idx="2" type="body"/>
          </p:nvPr>
        </p:nvSpPr>
        <p:spPr>
          <a:xfrm>
            <a:off x="4957850" y="1021075"/>
            <a:ext cx="3837000" cy="2493600"/>
          </a:xfrm>
          <a:prstGeom prst="rect">
            <a:avLst/>
          </a:prstGeom>
        </p:spPr>
        <p:txBody>
          <a:bodyPr anchorCtr="0" anchor="ctr" bIns="91425" lIns="91425" rIns="91425" wrap="square" tIns="91425">
            <a:noAutofit/>
          </a:bodyPr>
          <a:lstStyle/>
          <a:p>
            <a:pPr indent="-228600" lvl="0" marL="457200">
              <a:spcBef>
                <a:spcPts val="0"/>
              </a:spcBef>
              <a:buNone/>
            </a:pPr>
            <a:r>
              <a:rPr lang="en"/>
              <a:t>High rate of information growth</a:t>
            </a:r>
          </a:p>
          <a:p>
            <a:pPr indent="-228600" lvl="0" marL="457200">
              <a:spcBef>
                <a:spcPts val="0"/>
              </a:spcBef>
              <a:buNone/>
            </a:pPr>
            <a:r>
              <a:rPr lang="en"/>
              <a:t>QA system that can understand a given corpus.</a:t>
            </a:r>
          </a:p>
          <a:p>
            <a:pPr indent="-228600" lvl="0" marL="457200">
              <a:spcBef>
                <a:spcPts val="0"/>
              </a:spcBef>
              <a:buNone/>
            </a:pPr>
            <a:r>
              <a:rPr lang="en"/>
              <a:t>Allow the user to ask questions in natural language form</a:t>
            </a:r>
          </a:p>
          <a:p>
            <a:pPr indent="-228600" lvl="0" marL="457200">
              <a:spcBef>
                <a:spcPts val="0"/>
              </a:spcBef>
              <a:buNone/>
            </a:pPr>
            <a:r>
              <a:rPr lang="en"/>
              <a:t>Produce answers in natural language form</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title"/>
          </p:nvPr>
        </p:nvSpPr>
        <p:spPr>
          <a:xfrm>
            <a:off x="311700" y="342525"/>
            <a:ext cx="8520600" cy="613200"/>
          </a:xfrm>
          <a:prstGeom prst="rect">
            <a:avLst/>
          </a:prstGeom>
        </p:spPr>
        <p:txBody>
          <a:bodyPr anchorCtr="0" anchor="t" bIns="91425" lIns="91425" rIns="91425" wrap="square" tIns="91425">
            <a:noAutofit/>
          </a:bodyPr>
          <a:lstStyle/>
          <a:p>
            <a:pPr lvl="0">
              <a:spcBef>
                <a:spcPts val="0"/>
              </a:spcBef>
              <a:buNone/>
            </a:pPr>
            <a:r>
              <a:rPr lang="en"/>
              <a:t>Existing solutions</a:t>
            </a:r>
          </a:p>
        </p:txBody>
      </p:sp>
      <p:sp>
        <p:nvSpPr>
          <p:cNvPr id="78" name="Shape 78"/>
          <p:cNvSpPr txBox="1"/>
          <p:nvPr>
            <p:ph idx="1" type="body"/>
          </p:nvPr>
        </p:nvSpPr>
        <p:spPr>
          <a:xfrm>
            <a:off x="311700" y="1171675"/>
            <a:ext cx="8312700" cy="3209400"/>
          </a:xfrm>
          <a:prstGeom prst="rect">
            <a:avLst/>
          </a:prstGeom>
        </p:spPr>
        <p:txBody>
          <a:bodyPr anchorCtr="0" anchor="t" bIns="91425" lIns="91425" rIns="91425" wrap="square" tIns="91425">
            <a:noAutofit/>
          </a:bodyPr>
          <a:lstStyle/>
          <a:p>
            <a:pPr indent="-330200" lvl="0" marL="457200" rtl="0" algn="just">
              <a:lnSpc>
                <a:spcPct val="150000"/>
              </a:lnSpc>
              <a:spcBef>
                <a:spcPts val="0"/>
              </a:spcBef>
              <a:spcAft>
                <a:spcPts val="0"/>
              </a:spcAft>
              <a:buSzPct val="100000"/>
              <a:buNone/>
            </a:pPr>
            <a:r>
              <a:rPr lang="en" sz="1600"/>
              <a:t>Natural Language Database Interfaces (NLDBIS) make use of NLP techniques to understand the question and to generate database queries to retrieve information from an underlying database.</a:t>
            </a:r>
          </a:p>
          <a:p>
            <a:pPr indent="-330200" lvl="0" marL="457200">
              <a:spcBef>
                <a:spcPts val="0"/>
              </a:spcBef>
              <a:buSzPct val="100000"/>
              <a:buNone/>
            </a:pPr>
            <a:r>
              <a:rPr lang="en" sz="1600"/>
              <a:t>Information </a:t>
            </a:r>
            <a:r>
              <a:rPr lang="en" sz="1600"/>
              <a:t>Retrieval</a:t>
            </a:r>
            <a:r>
              <a:rPr lang="en" sz="1600"/>
              <a:t> (IR) systems allow </a:t>
            </a:r>
            <a:r>
              <a:rPr lang="en" sz="1600"/>
              <a:t> a user to make a query and the system is able to to return a document or a collection of artifacts that relate to the query</a:t>
            </a:r>
          </a:p>
          <a:p>
            <a:pPr indent="-330200" lvl="0" marL="457200" rtl="0" algn="just">
              <a:lnSpc>
                <a:spcPct val="150000"/>
              </a:lnSpc>
              <a:spcBef>
                <a:spcPts val="0"/>
              </a:spcBef>
              <a:spcAft>
                <a:spcPts val="0"/>
              </a:spcAft>
              <a:buSzPct val="100000"/>
              <a:buAutoNum type="arabicPeriod"/>
            </a:pPr>
            <a:r>
              <a:rPr lang="en" sz="1600"/>
              <a:t>Template based question answering is another technique that has been used for QA and is currently being used by the START system which has answered over a million questions since 1993</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311700" y="342525"/>
            <a:ext cx="8520600" cy="613200"/>
          </a:xfrm>
          <a:prstGeom prst="rect">
            <a:avLst/>
          </a:prstGeom>
        </p:spPr>
        <p:txBody>
          <a:bodyPr anchorCtr="0" anchor="t" bIns="91425" lIns="91425" rIns="91425" wrap="square" tIns="91425">
            <a:noAutofit/>
          </a:bodyPr>
          <a:lstStyle/>
          <a:p>
            <a:pPr lvl="0" rtl="0">
              <a:spcBef>
                <a:spcPts val="0"/>
              </a:spcBef>
              <a:buNone/>
            </a:pPr>
            <a:r>
              <a:rPr lang="en"/>
              <a:t>Why our system? (Research Gap)</a:t>
            </a:r>
          </a:p>
        </p:txBody>
      </p:sp>
      <p:sp>
        <p:nvSpPr>
          <p:cNvPr id="84" name="Shape 84"/>
          <p:cNvSpPr txBox="1"/>
          <p:nvPr>
            <p:ph idx="1" type="body"/>
          </p:nvPr>
        </p:nvSpPr>
        <p:spPr>
          <a:xfrm>
            <a:off x="311700" y="1171675"/>
            <a:ext cx="8312700" cy="3471000"/>
          </a:xfrm>
          <a:prstGeom prst="rect">
            <a:avLst/>
          </a:prstGeom>
        </p:spPr>
        <p:txBody>
          <a:bodyPr anchorCtr="0" anchor="t" bIns="91425" lIns="91425" rIns="91425" wrap="square" tIns="91425">
            <a:noAutofit/>
          </a:bodyPr>
          <a:lstStyle/>
          <a:p>
            <a:pPr lvl="0" rtl="0" algn="just">
              <a:lnSpc>
                <a:spcPct val="150000"/>
              </a:lnSpc>
              <a:spcBef>
                <a:spcPts val="0"/>
              </a:spcBef>
              <a:spcAft>
                <a:spcPts val="0"/>
              </a:spcAft>
              <a:buNone/>
            </a:pPr>
            <a:r>
              <a:rPr lang="en" sz="1600"/>
              <a:t>Previously highlighted systems have serious drawbacks such as:</a:t>
            </a:r>
          </a:p>
          <a:p>
            <a:pPr indent="-330200" lvl="0" marL="457200" rtl="0" algn="just">
              <a:lnSpc>
                <a:spcPct val="150000"/>
              </a:lnSpc>
              <a:spcBef>
                <a:spcPts val="0"/>
              </a:spcBef>
              <a:spcAft>
                <a:spcPts val="0"/>
              </a:spcAft>
              <a:buSzPct val="100000"/>
            </a:pPr>
            <a:r>
              <a:rPr lang="en" sz="1600"/>
              <a:t>Low accuracy</a:t>
            </a:r>
          </a:p>
          <a:p>
            <a:pPr indent="-330200" lvl="0" marL="457200" rtl="0" algn="just">
              <a:lnSpc>
                <a:spcPct val="150000"/>
              </a:lnSpc>
              <a:spcBef>
                <a:spcPts val="0"/>
              </a:spcBef>
              <a:spcAft>
                <a:spcPts val="0"/>
              </a:spcAft>
              <a:buSzPct val="100000"/>
            </a:pPr>
            <a:r>
              <a:rPr lang="en" sz="1600"/>
              <a:t>Needs a lot of manual preprocessing of the data to add to database</a:t>
            </a:r>
          </a:p>
          <a:p>
            <a:pPr indent="-330200" lvl="0" marL="457200" rtl="0" algn="just">
              <a:lnSpc>
                <a:spcPct val="150000"/>
              </a:lnSpc>
              <a:spcBef>
                <a:spcPts val="0"/>
              </a:spcBef>
              <a:spcAft>
                <a:spcPts val="0"/>
              </a:spcAft>
              <a:buSzPct val="100000"/>
            </a:pPr>
            <a:r>
              <a:rPr lang="en" sz="1600"/>
              <a:t>Creating question templates</a:t>
            </a:r>
          </a:p>
          <a:p>
            <a:pPr indent="-330200" lvl="0" marL="457200" rtl="0" algn="just">
              <a:lnSpc>
                <a:spcPct val="150000"/>
              </a:lnSpc>
              <a:spcBef>
                <a:spcPts val="0"/>
              </a:spcBef>
              <a:spcAft>
                <a:spcPts val="0"/>
              </a:spcAft>
              <a:buSzPct val="100000"/>
            </a:pPr>
            <a:r>
              <a:rPr lang="en" sz="1600"/>
              <a:t>Organising data documents and linking to questions</a:t>
            </a:r>
          </a:p>
          <a:p>
            <a:pPr indent="-330200" lvl="0" marL="457200" rtl="0" algn="just">
              <a:lnSpc>
                <a:spcPct val="150000"/>
              </a:lnSpc>
              <a:spcBef>
                <a:spcPts val="0"/>
              </a:spcBef>
              <a:spcAft>
                <a:spcPts val="0"/>
              </a:spcAft>
              <a:buSzPct val="100000"/>
            </a:pPr>
            <a:r>
              <a:rPr lang="en" sz="1600"/>
              <a:t>Many usability issues that keep these systems from becoming commercially viable</a:t>
            </a:r>
          </a:p>
          <a:p>
            <a:pPr indent="-330200" lvl="0" marL="457200" rtl="0" algn="just">
              <a:lnSpc>
                <a:spcPct val="150000"/>
              </a:lnSpc>
              <a:spcBef>
                <a:spcPts val="0"/>
              </a:spcBef>
              <a:spcAft>
                <a:spcPts val="0"/>
              </a:spcAft>
              <a:buSzPct val="100000"/>
            </a:pPr>
            <a:r>
              <a:rPr lang="en" sz="1600"/>
              <a:t>Users’ want to be able to use such systems seamlessly. </a:t>
            </a:r>
          </a:p>
          <a:p>
            <a:pPr lvl="0" rtl="0" algn="just">
              <a:lnSpc>
                <a:spcPct val="150000"/>
              </a:lnSpc>
              <a:spcBef>
                <a:spcPts val="0"/>
              </a:spcBef>
              <a:spcAft>
                <a:spcPts val="0"/>
              </a:spcAft>
              <a:buNone/>
            </a:pPr>
            <a:r>
              <a:t/>
            </a:r>
            <a:endParaRPr sz="1600"/>
          </a:p>
          <a:p>
            <a:pPr lvl="0" rtl="0" algn="just">
              <a:lnSpc>
                <a:spcPct val="150000"/>
              </a:lnSpc>
              <a:spcBef>
                <a:spcPts val="0"/>
              </a:spcBef>
              <a:spcAft>
                <a:spcPts val="0"/>
              </a:spcAft>
              <a:buNone/>
            </a:pPr>
            <a:r>
              <a:rPr lang="en" sz="1600"/>
              <a:t>Use Deep Neural Network technologies to overcome these issues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title"/>
          </p:nvPr>
        </p:nvSpPr>
        <p:spPr>
          <a:xfrm>
            <a:off x="490250" y="526350"/>
            <a:ext cx="5604000" cy="4090800"/>
          </a:xfrm>
          <a:prstGeom prst="rect">
            <a:avLst/>
          </a:prstGeom>
        </p:spPr>
        <p:txBody>
          <a:bodyPr anchorCtr="0" anchor="ctr" bIns="91425" lIns="91425" rIns="91425" wrap="square" tIns="91425">
            <a:noAutofit/>
          </a:bodyPr>
          <a:lstStyle/>
          <a:p>
            <a:pPr lvl="0">
              <a:spcBef>
                <a:spcPts val="0"/>
              </a:spcBef>
              <a:buNone/>
            </a:pPr>
            <a:r>
              <a:rPr lang="en" sz="3600"/>
              <a:t>What if users could ask questions in natural form and obtain answers in natural form, similar to conversing with a human?</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type="title"/>
          </p:nvPr>
        </p:nvSpPr>
        <p:spPr>
          <a:xfrm>
            <a:off x="311700" y="342525"/>
            <a:ext cx="8520600" cy="613200"/>
          </a:xfrm>
          <a:prstGeom prst="rect">
            <a:avLst/>
          </a:prstGeom>
        </p:spPr>
        <p:txBody>
          <a:bodyPr anchorCtr="0" anchor="t" bIns="91425" lIns="91425" rIns="91425" wrap="square" tIns="91425">
            <a:noAutofit/>
          </a:bodyPr>
          <a:lstStyle/>
          <a:p>
            <a:pPr lvl="0" rtl="0">
              <a:spcBef>
                <a:spcPts val="0"/>
              </a:spcBef>
              <a:buNone/>
            </a:pPr>
            <a:r>
              <a:rPr lang="en"/>
              <a:t>Proof of concept</a:t>
            </a:r>
          </a:p>
        </p:txBody>
      </p:sp>
      <p:sp>
        <p:nvSpPr>
          <p:cNvPr id="95" name="Shape 95"/>
          <p:cNvSpPr txBox="1"/>
          <p:nvPr>
            <p:ph idx="1" type="body"/>
          </p:nvPr>
        </p:nvSpPr>
        <p:spPr>
          <a:xfrm>
            <a:off x="311700" y="1171675"/>
            <a:ext cx="8312700" cy="2327700"/>
          </a:xfrm>
          <a:prstGeom prst="rect">
            <a:avLst/>
          </a:prstGeom>
        </p:spPr>
        <p:txBody>
          <a:bodyPr anchorCtr="0" anchor="t" bIns="91425" lIns="91425" rIns="91425" wrap="square" tIns="91425">
            <a:noAutofit/>
          </a:bodyPr>
          <a:lstStyle/>
          <a:p>
            <a:pPr indent="-330200" lvl="0" marL="457200" rtl="0" algn="just">
              <a:lnSpc>
                <a:spcPct val="150000"/>
              </a:lnSpc>
              <a:spcBef>
                <a:spcPts val="0"/>
              </a:spcBef>
              <a:spcAft>
                <a:spcPts val="0"/>
              </a:spcAft>
              <a:buSzPct val="100000"/>
            </a:pPr>
            <a:r>
              <a:rPr lang="en" sz="1600"/>
              <a:t>Create a proof of concept for the </a:t>
            </a:r>
            <a:r>
              <a:rPr b="1" lang="en" sz="1600"/>
              <a:t>medical emergency domain</a:t>
            </a:r>
            <a:r>
              <a:rPr lang="en" sz="1600"/>
              <a:t>.</a:t>
            </a:r>
          </a:p>
          <a:p>
            <a:pPr indent="-330200" lvl="0" marL="457200" rtl="0" algn="just">
              <a:lnSpc>
                <a:spcPct val="150000"/>
              </a:lnSpc>
              <a:spcBef>
                <a:spcPts val="0"/>
              </a:spcBef>
              <a:spcAft>
                <a:spcPts val="0"/>
              </a:spcAft>
              <a:buSzPct val="100000"/>
            </a:pPr>
            <a:r>
              <a:rPr lang="en" sz="1600"/>
              <a:t>Request for the NHS ECDS dataset has been forwarded.</a:t>
            </a:r>
          </a:p>
          <a:p>
            <a:pPr lvl="0" rtl="0" algn="just">
              <a:lnSpc>
                <a:spcPct val="150000"/>
              </a:lnSpc>
              <a:spcBef>
                <a:spcPts val="0"/>
              </a:spcBef>
              <a:spcAft>
                <a:spcPts val="0"/>
              </a:spcAft>
              <a:buNone/>
            </a:pPr>
            <a:r>
              <a:t/>
            </a:r>
            <a:endParaRPr sz="1600"/>
          </a:p>
        </p:txBody>
      </p:sp>
      <p:pic>
        <p:nvPicPr>
          <p:cNvPr descr="Screen Shot 2017-04-06 at 8.25.00 am.png" id="96" name="Shape 96"/>
          <p:cNvPicPr preferRelativeResize="0"/>
          <p:nvPr/>
        </p:nvPicPr>
        <p:blipFill>
          <a:blip r:embed="rId3">
            <a:alphaModFix/>
          </a:blip>
          <a:stretch>
            <a:fillRect/>
          </a:stretch>
        </p:blipFill>
        <p:spPr>
          <a:xfrm>
            <a:off x="963525" y="1967025"/>
            <a:ext cx="7216950" cy="2592775"/>
          </a:xfrm>
          <a:prstGeom prst="rect">
            <a:avLst/>
          </a:prstGeom>
          <a:noFill/>
          <a:ln>
            <a:noFill/>
          </a:ln>
        </p:spPr>
      </p:pic>
      <p:sp>
        <p:nvSpPr>
          <p:cNvPr id="97" name="Shape 97"/>
          <p:cNvSpPr txBox="1"/>
          <p:nvPr/>
        </p:nvSpPr>
        <p:spPr>
          <a:xfrm>
            <a:off x="387900" y="4671825"/>
            <a:ext cx="8001600" cy="267000"/>
          </a:xfrm>
          <a:prstGeom prst="rect">
            <a:avLst/>
          </a:prstGeom>
          <a:noFill/>
          <a:ln>
            <a:noFill/>
          </a:ln>
        </p:spPr>
        <p:txBody>
          <a:bodyPr anchorCtr="0" anchor="t" bIns="91425" lIns="91425" rIns="91425" wrap="square" tIns="91425">
            <a:noAutofit/>
          </a:bodyPr>
          <a:lstStyle/>
          <a:p>
            <a:pPr indent="-330200" lvl="0" marL="457200" rtl="0" algn="just">
              <a:lnSpc>
                <a:spcPct val="150000"/>
              </a:lnSpc>
              <a:spcBef>
                <a:spcPts val="0"/>
              </a:spcBef>
              <a:buClr>
                <a:schemeClr val="dk1"/>
              </a:buClr>
              <a:buSzPct val="100000"/>
              <a:buFont typeface="Old Standard TT"/>
              <a:buChar char="●"/>
            </a:pPr>
            <a:r>
              <a:rPr lang="en" sz="1600">
                <a:solidFill>
                  <a:schemeClr val="dk1"/>
                </a:solidFill>
                <a:latin typeface="Old Standard TT"/>
                <a:ea typeface="Old Standard TT"/>
                <a:cs typeface="Old Standard TT"/>
                <a:sym typeface="Old Standard TT"/>
              </a:rPr>
              <a:t>Use Keras on top of Tensorflow for the Deep Neural Networks.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101" name="Shape 101"/>
        <p:cNvGrpSpPr/>
        <p:nvPr/>
      </p:nvGrpSpPr>
      <p:grpSpPr>
        <a:xfrm>
          <a:off x="0" y="0"/>
          <a:ext cx="0" cy="0"/>
          <a:chOff x="0" y="0"/>
          <a:chExt cx="0" cy="0"/>
        </a:xfrm>
      </p:grpSpPr>
      <p:sp>
        <p:nvSpPr>
          <p:cNvPr id="102" name="Shape 102"/>
          <p:cNvSpPr txBox="1"/>
          <p:nvPr>
            <p:ph type="title"/>
          </p:nvPr>
        </p:nvSpPr>
        <p:spPr>
          <a:xfrm>
            <a:off x="512700" y="1394550"/>
            <a:ext cx="8118600" cy="2021700"/>
          </a:xfrm>
          <a:prstGeom prst="rect">
            <a:avLst/>
          </a:prstGeom>
        </p:spPr>
        <p:txBody>
          <a:bodyPr anchorCtr="0" anchor="b" bIns="91425" lIns="91425" rIns="91425" wrap="square" tIns="91425">
            <a:noAutofit/>
          </a:bodyPr>
          <a:lstStyle/>
          <a:p>
            <a:pPr lvl="0">
              <a:spcBef>
                <a:spcPts val="0"/>
              </a:spcBef>
              <a:buNone/>
            </a:pPr>
            <a:r>
              <a:rPr lang="en"/>
              <a:t>Corpus</a:t>
            </a:r>
          </a:p>
          <a:p>
            <a:pPr lvl="0">
              <a:spcBef>
                <a:spcPts val="0"/>
              </a:spcBef>
              <a:buNone/>
            </a:pPr>
            <a:r>
              <a:rPr lang="en"/>
              <a:t>Pre-Processing</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265500" y="1382350"/>
            <a:ext cx="4045200" cy="1333200"/>
          </a:xfrm>
          <a:prstGeom prst="rect">
            <a:avLst/>
          </a:prstGeom>
        </p:spPr>
        <p:txBody>
          <a:bodyPr anchorCtr="0" anchor="b" bIns="91425" lIns="91425" rIns="91425" wrap="square" tIns="91425">
            <a:noAutofit/>
          </a:bodyPr>
          <a:lstStyle/>
          <a:p>
            <a:pPr lvl="0" rtl="0">
              <a:spcBef>
                <a:spcPts val="0"/>
              </a:spcBef>
              <a:buNone/>
            </a:pPr>
            <a:r>
              <a:rPr lang="en"/>
              <a:t>Why Pre-Process Corpus</a:t>
            </a:r>
          </a:p>
        </p:txBody>
      </p:sp>
      <p:sp>
        <p:nvSpPr>
          <p:cNvPr id="108" name="Shape 108"/>
          <p:cNvSpPr txBox="1"/>
          <p:nvPr>
            <p:ph idx="1" type="subTitle"/>
          </p:nvPr>
        </p:nvSpPr>
        <p:spPr>
          <a:xfrm>
            <a:off x="265500" y="2769000"/>
            <a:ext cx="4045200" cy="1933500"/>
          </a:xfrm>
          <a:prstGeom prst="rect">
            <a:avLst/>
          </a:prstGeom>
        </p:spPr>
        <p:txBody>
          <a:bodyPr anchorCtr="0" anchor="t" bIns="91425" lIns="91425" rIns="91425" wrap="square" tIns="91425">
            <a:noAutofit/>
          </a:bodyPr>
          <a:lstStyle/>
          <a:p>
            <a:pPr lvl="0" rtl="0">
              <a:spcBef>
                <a:spcPts val="0"/>
              </a:spcBef>
              <a:buNone/>
            </a:pPr>
            <a:r>
              <a:rPr lang="en"/>
              <a:t>Corpus contains </a:t>
            </a:r>
            <a:r>
              <a:rPr lang="en"/>
              <a:t>unstructured</a:t>
            </a:r>
            <a:r>
              <a:rPr lang="en"/>
              <a:t> raw, text data which can be understood by humans, not machines. Arises a need to transform such data into vectors.</a:t>
            </a:r>
          </a:p>
        </p:txBody>
      </p:sp>
      <p:sp>
        <p:nvSpPr>
          <p:cNvPr id="109" name="Shape 109"/>
          <p:cNvSpPr txBox="1"/>
          <p:nvPr>
            <p:ph idx="2" type="body"/>
          </p:nvPr>
        </p:nvSpPr>
        <p:spPr>
          <a:xfrm>
            <a:off x="4957850" y="1021075"/>
            <a:ext cx="3837000" cy="2493600"/>
          </a:xfrm>
          <a:prstGeom prst="rect">
            <a:avLst/>
          </a:prstGeom>
        </p:spPr>
        <p:txBody>
          <a:bodyPr anchorCtr="0" anchor="ctr" bIns="91425" lIns="91425" rIns="91425" wrap="square" tIns="91425">
            <a:noAutofit/>
          </a:bodyPr>
          <a:lstStyle/>
          <a:p>
            <a:pPr lvl="0" rtl="0">
              <a:spcBef>
                <a:spcPts val="0"/>
              </a:spcBef>
              <a:buNone/>
            </a:pPr>
            <a:r>
              <a:rPr lang="en"/>
              <a:t>How to pre-process corpus</a:t>
            </a:r>
          </a:p>
          <a:p>
            <a:pPr lvl="0" rtl="0">
              <a:spcBef>
                <a:spcPts val="0"/>
              </a:spcBef>
              <a:buNone/>
            </a:pPr>
            <a:r>
              <a:rPr lang="en"/>
              <a:t>Word2vec vs GloVe</a:t>
            </a:r>
          </a:p>
          <a:p>
            <a:pPr lvl="0" rtl="0">
              <a:spcBef>
                <a:spcPts val="0"/>
              </a:spcBef>
              <a:buNone/>
            </a:pPr>
            <a:r>
              <a:rPr lang="en"/>
              <a:t>Summary of corpus pre-processing</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