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ldStandardT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As you can see this image contains the S2S model of Google translator. This is the same model we used in our project and it contains an encoder to receive a word or sequence of words and decoder to generate the output as a word or sequence of words.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solidFill>
                  <a:srgbClr val="545454"/>
                </a:solidFill>
                <a:highlight>
                  <a:srgbClr val="FFFFFF"/>
                </a:highlight>
              </a:rPr>
              <a:t>To make it easier to understand, debug, and optimize TensorFlow programs, The lower the Loss, the better a model (unless the model has over-fitted to the training data). The loss is calculated on training and validation and its interperation is how well the model is doing for these two sets. Loss is not in percentage as opposed to accuracy and it is a summation of the errors made for each example in training or validation sets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Vinyals, O. and V. Le, Q. (2015). A Neural Conversational Model. Cornell University Library. [online] Available at: https://arxiv.org/abs/1506.05869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"Recurrent Neural Networks Tutorial, Part 1 – Introduction to RNNs", WildML, 2017. [Online]. Available: http://www.wildml.com/2015/09/recurrent-neural-networks-tutorial-part-1-introduction-to-rnns/.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"Recurrent Neural Networks Tutorial, Part 1 – Introduction to RNNs", WildML, 2017. [Online]. Available: http://www.wildml.com/2015/09/recurrent-neural-networks-tutorial-part-1-introduction-to-rnns/.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91666"/>
              <a:buFont typeface="Arial"/>
              <a:buNone/>
            </a:pPr>
            <a:r>
              <a:rPr lang="en" sz="1200">
                <a:solidFill>
                  <a:schemeClr val="dk1"/>
                </a:solidFill>
                <a:latin typeface="Times New Roman"/>
                <a:ea typeface="Times New Roman"/>
                <a:cs typeface="Times New Roman"/>
                <a:sym typeface="Times New Roman"/>
              </a:rPr>
              <a:t>"Recurrent Neural Networks Tutorial, Part 1 – Introduction to RNNs", WildML, 2017. [Online]. Available: http://www.wildml.com/2015/09/recurrent-neural-networks-tutorial-part-1-introduction-to-rnns/.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50000"/>
              </a:lnSpc>
              <a:spcBef>
                <a:spcPts val="0"/>
              </a:spcBef>
              <a:buClr>
                <a:schemeClr val="dk1"/>
              </a:buClr>
              <a:buSzPct val="1000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need our network to remember the past in order to answer the questions, but default RNNs can't handle this issue in the practical environment. LSTM is a special type of network built to support this problem. It has cell based structure with 4 NN layer in each which have ability to add or remove information.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cxnSp>
        <p:nvCxnSpPr>
          <p:cNvPr id="11" name="Shape 11"/>
          <p:cNvCxnSpPr/>
          <p:nvPr/>
        </p:nvCxnSpPr>
        <p:spPr>
          <a:xfrm>
            <a:off x="641934" y="3597500"/>
            <a:ext cx="390300"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wrap="square"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300"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wrap="square"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wrap="square"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wrap="square"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Old Standard TT"/>
              <a:buChar char="●"/>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buChar char="■"/>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hyperlink" Target="http://www.wildml.com/2015/0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Adaptive Artificial Intelligent</a:t>
            </a:r>
          </a:p>
          <a:p>
            <a:pPr lvl="0" rtl="0">
              <a:spcBef>
                <a:spcPts val="0"/>
              </a:spcBef>
              <a:buNone/>
            </a:pPr>
            <a:r>
              <a:rPr lang="en"/>
              <a:t>QA System</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wrap="square" tIns="91425">
            <a:noAutofit/>
          </a:bodyPr>
          <a:lstStyle/>
          <a:p>
            <a:pPr lvl="0" rtl="0">
              <a:spcBef>
                <a:spcPts val="0"/>
              </a:spcBef>
              <a:buNone/>
            </a:pPr>
            <a:r>
              <a:rPr lang="en"/>
              <a:t>Group - 17-107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Sequence-to-Sequence Model</a:t>
            </a:r>
          </a:p>
        </p:txBody>
      </p:sp>
      <p:sp>
        <p:nvSpPr>
          <p:cNvPr id="116" name="Shape 116"/>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rPr lang="en"/>
              <a:t>A basic sequence-to-sequence model, as introduced in Cho et al., 2014, consists of two recurrent neural networks (RNNs): an encoder that processes the input and a decoder that generates the output.</a:t>
            </a:r>
          </a:p>
        </p:txBody>
      </p:sp>
      <p:pic>
        <p:nvPicPr>
          <p:cNvPr id="117" name="Shape 117"/>
          <p:cNvPicPr preferRelativeResize="0"/>
          <p:nvPr/>
        </p:nvPicPr>
        <p:blipFill rotWithShape="1">
          <a:blip r:embed="rId3">
            <a:alphaModFix/>
          </a:blip>
          <a:srcRect b="0" l="0" r="0" t="25406"/>
          <a:stretch/>
        </p:blipFill>
        <p:spPr>
          <a:xfrm>
            <a:off x="465475" y="2251000"/>
            <a:ext cx="7967076" cy="249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Performance benchmark and limitations</a:t>
            </a:r>
          </a:p>
        </p:txBody>
      </p:sp>
      <p:sp>
        <p:nvSpPr>
          <p:cNvPr id="123" name="Shape 123"/>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24" name="Shape 124"/>
          <p:cNvPicPr preferRelativeResize="0"/>
          <p:nvPr/>
        </p:nvPicPr>
        <p:blipFill>
          <a:blip r:embed="rId3">
            <a:alphaModFix/>
          </a:blip>
          <a:stretch>
            <a:fillRect/>
          </a:stretch>
        </p:blipFill>
        <p:spPr>
          <a:xfrm>
            <a:off x="311700" y="1171600"/>
            <a:ext cx="4984314" cy="3397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TensorBoard</a:t>
            </a:r>
          </a:p>
        </p:txBody>
      </p:sp>
      <p:sp>
        <p:nvSpPr>
          <p:cNvPr id="130" name="Shape 130"/>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31" name="Shape 131"/>
          <p:cNvPicPr preferRelativeResize="0"/>
          <p:nvPr/>
        </p:nvPicPr>
        <p:blipFill>
          <a:blip r:embed="rId3">
            <a:alphaModFix/>
          </a:blip>
          <a:stretch>
            <a:fillRect/>
          </a:stretch>
        </p:blipFill>
        <p:spPr>
          <a:xfrm>
            <a:off x="311700" y="1171600"/>
            <a:ext cx="7763227" cy="3630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35" name="Shape 135"/>
        <p:cNvGrpSpPr/>
        <p:nvPr/>
      </p:nvGrpSpPr>
      <p:grpSpPr>
        <a:xfrm>
          <a:off x="0" y="0"/>
          <a:ext cx="0" cy="0"/>
          <a:chOff x="0" y="0"/>
          <a:chExt cx="0" cy="0"/>
        </a:xfrm>
      </p:grpSpPr>
      <p:sp>
        <p:nvSpPr>
          <p:cNvPr id="136" name="Shape 136"/>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Question Pre-Processing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How does Pre-processing work ?</a:t>
            </a:r>
          </a:p>
        </p:txBody>
      </p:sp>
      <p:pic>
        <p:nvPicPr>
          <p:cNvPr descr="Untitled Diagram.png" id="142" name="Shape 142"/>
          <p:cNvPicPr preferRelativeResize="0"/>
          <p:nvPr/>
        </p:nvPicPr>
        <p:blipFill>
          <a:blip r:embed="rId3">
            <a:alphaModFix/>
          </a:blip>
          <a:stretch>
            <a:fillRect/>
          </a:stretch>
        </p:blipFill>
        <p:spPr>
          <a:xfrm>
            <a:off x="1385875" y="1210625"/>
            <a:ext cx="5915025" cy="3152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Improvements</a:t>
            </a:r>
          </a:p>
        </p:txBody>
      </p:sp>
      <p:pic>
        <p:nvPicPr>
          <p:cNvPr descr="future.png" id="148" name="Shape 148"/>
          <p:cNvPicPr preferRelativeResize="0"/>
          <p:nvPr/>
        </p:nvPicPr>
        <p:blipFill>
          <a:blip r:embed="rId3">
            <a:alphaModFix/>
          </a:blip>
          <a:stretch>
            <a:fillRect/>
          </a:stretch>
        </p:blipFill>
        <p:spPr>
          <a:xfrm>
            <a:off x="1425425" y="1058225"/>
            <a:ext cx="5576425" cy="378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52" name="Shape 152"/>
        <p:cNvGrpSpPr/>
        <p:nvPr/>
      </p:nvGrpSpPr>
      <p:grpSpPr>
        <a:xfrm>
          <a:off x="0" y="0"/>
          <a:ext cx="0" cy="0"/>
          <a:chOff x="0" y="0"/>
          <a:chExt cx="0" cy="0"/>
        </a:xfrm>
      </p:grpSpPr>
      <p:sp>
        <p:nvSpPr>
          <p:cNvPr id="153" name="Shape 153"/>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Answer Generation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1" type="body"/>
          </p:nvPr>
        </p:nvSpPr>
        <p:spPr>
          <a:xfrm>
            <a:off x="311700" y="1171675"/>
            <a:ext cx="8377200" cy="1978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Clr>
                <a:schemeClr val="dk1"/>
              </a:buClr>
              <a:buSzPct val="68750"/>
              <a:buFont typeface="Arial"/>
              <a:buNone/>
            </a:pPr>
            <a:r>
              <a:rPr lang="en" sz="1600"/>
              <a:t>Once the question has been processed, the neural network will map the answer using the sequence to sequence model. </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rPr lang="en" sz="1600"/>
              <a:t>We use a predictive RNN to predict what the next word of the answer sentence will be.</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rPr lang="en" sz="1600"/>
              <a:t>The input sequence is the conversation that has been carried out so far. The output from the model is the reply to the question.</a:t>
            </a:r>
          </a:p>
        </p:txBody>
      </p:sp>
      <p:sp>
        <p:nvSpPr>
          <p:cNvPr id="159" name="Shape 159"/>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How are we getting answers?</a:t>
            </a:r>
          </a:p>
        </p:txBody>
      </p:sp>
      <p:pic>
        <p:nvPicPr>
          <p:cNvPr id="160" name="Shape 160"/>
          <p:cNvPicPr preferRelativeResize="0"/>
          <p:nvPr/>
        </p:nvPicPr>
        <p:blipFill>
          <a:blip r:embed="rId3">
            <a:alphaModFix/>
          </a:blip>
          <a:stretch>
            <a:fillRect/>
          </a:stretch>
        </p:blipFill>
        <p:spPr>
          <a:xfrm>
            <a:off x="5401826" y="3488825"/>
            <a:ext cx="3057400" cy="1513500"/>
          </a:xfrm>
          <a:prstGeom prst="rect">
            <a:avLst/>
          </a:prstGeom>
          <a:noFill/>
          <a:ln>
            <a:noFill/>
          </a:ln>
        </p:spPr>
      </p:pic>
      <p:sp>
        <p:nvSpPr>
          <p:cNvPr id="161" name="Shape 161"/>
          <p:cNvSpPr txBox="1"/>
          <p:nvPr/>
        </p:nvSpPr>
        <p:spPr>
          <a:xfrm>
            <a:off x="297550" y="4724125"/>
            <a:ext cx="5104200" cy="267000"/>
          </a:xfrm>
          <a:prstGeom prst="rect">
            <a:avLst/>
          </a:prstGeom>
          <a:noFill/>
          <a:ln>
            <a:noFill/>
          </a:ln>
        </p:spPr>
        <p:txBody>
          <a:bodyPr anchorCtr="0" anchor="t" bIns="91425" lIns="91425" rIns="91425" wrap="square" tIns="91425">
            <a:noAutofit/>
          </a:bodyPr>
          <a:lstStyle/>
          <a:p>
            <a:pPr lvl="0">
              <a:spcBef>
                <a:spcPts val="0"/>
              </a:spcBef>
              <a:buNone/>
            </a:pPr>
            <a:r>
              <a:rPr b="1" lang="en" sz="800">
                <a:latin typeface="Old Standard TT"/>
                <a:ea typeface="Old Standard TT"/>
                <a:cs typeface="Old Standard TT"/>
                <a:sym typeface="Old Standard TT"/>
              </a:rPr>
              <a:t>Reference </a:t>
            </a:r>
            <a:r>
              <a:rPr lang="en" sz="800">
                <a:latin typeface="Old Standard TT"/>
                <a:ea typeface="Old Standard TT"/>
                <a:cs typeface="Old Standard TT"/>
                <a:sym typeface="Old Standard TT"/>
              </a:rPr>
              <a:t>- </a:t>
            </a:r>
            <a:r>
              <a:rPr lang="en" sz="800">
                <a:solidFill>
                  <a:schemeClr val="dk1"/>
                </a:solidFill>
                <a:latin typeface="Times New Roman"/>
                <a:ea typeface="Times New Roman"/>
                <a:cs typeface="Times New Roman"/>
                <a:sym typeface="Times New Roman"/>
              </a:rPr>
              <a:t>Vinyals, O. and V. Le, Q. (2015). A Neural Conversational Model. Cornell University Library. [online] Available at: https://arxiv.org/abs/1506.05869 </a:t>
            </a:r>
          </a:p>
          <a:p>
            <a:pPr lvl="0" rtl="0">
              <a:spcBef>
                <a:spcPts val="0"/>
              </a:spcBef>
              <a:buNone/>
            </a:pPr>
            <a:r>
              <a:t/>
            </a:r>
            <a:endParaRPr sz="800">
              <a:solidFill>
                <a:schemeClr val="dk1"/>
              </a:solidFill>
              <a:latin typeface="Old Standard TT"/>
              <a:ea typeface="Old Standard TT"/>
              <a:cs typeface="Old Standard TT"/>
              <a:sym typeface="Old Standard T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311700" y="1171675"/>
            <a:ext cx="8377200" cy="1978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Usually deep neural networks are used to identify patterns and are used as predictive models. In this case the DNN must be used as a generative model instead</a:t>
            </a:r>
          </a:p>
          <a:p>
            <a:pPr lvl="0" rtl="0" algn="just">
              <a:lnSpc>
                <a:spcPct val="150000"/>
              </a:lnSpc>
              <a:spcBef>
                <a:spcPts val="0"/>
              </a:spcBef>
              <a:spcAft>
                <a:spcPts val="0"/>
              </a:spcAft>
              <a:buNone/>
            </a:pPr>
            <a:r>
              <a:t/>
            </a:r>
            <a:endParaRPr sz="1600"/>
          </a:p>
          <a:p>
            <a:pPr lvl="0" rtl="0" algn="just">
              <a:lnSpc>
                <a:spcPct val="150000"/>
              </a:lnSpc>
              <a:spcBef>
                <a:spcPts val="0"/>
              </a:spcBef>
              <a:spcAft>
                <a:spcPts val="0"/>
              </a:spcAft>
              <a:buClr>
                <a:schemeClr val="dk1"/>
              </a:buClr>
              <a:buSzPct val="68750"/>
              <a:buFont typeface="Arial"/>
              <a:buNone/>
            </a:pPr>
            <a:r>
              <a:rPr lang="en" sz="1600"/>
              <a:t>Limited research done into a system using a recursive auto encoder model. The most promising research has used a RNN.</a:t>
            </a:r>
          </a:p>
        </p:txBody>
      </p:sp>
      <p:sp>
        <p:nvSpPr>
          <p:cNvPr id="167" name="Shape 16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Why are we using a RNN?</a:t>
            </a:r>
          </a:p>
        </p:txBody>
      </p:sp>
      <p:pic>
        <p:nvPicPr>
          <p:cNvPr id="168" name="Shape 168"/>
          <p:cNvPicPr preferRelativeResize="0"/>
          <p:nvPr/>
        </p:nvPicPr>
        <p:blipFill>
          <a:blip r:embed="rId3">
            <a:alphaModFix/>
          </a:blip>
          <a:stretch>
            <a:fillRect/>
          </a:stretch>
        </p:blipFill>
        <p:spPr>
          <a:xfrm>
            <a:off x="5422350" y="3164500"/>
            <a:ext cx="3409950" cy="1362075"/>
          </a:xfrm>
          <a:prstGeom prst="rect">
            <a:avLst/>
          </a:prstGeom>
          <a:noFill/>
          <a:ln>
            <a:noFill/>
          </a:ln>
        </p:spPr>
      </p:pic>
      <p:sp>
        <p:nvSpPr>
          <p:cNvPr id="169" name="Shape 169"/>
          <p:cNvSpPr txBox="1"/>
          <p:nvPr>
            <p:ph idx="1" type="body"/>
          </p:nvPr>
        </p:nvSpPr>
        <p:spPr>
          <a:xfrm>
            <a:off x="314600" y="3182025"/>
            <a:ext cx="4550700" cy="18054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RNN’s are capable of forming a time series which makes them ideal for forecasting information. A well trained RNN could be capable of predicting the next character in a sequence of characters.</a:t>
            </a:r>
          </a:p>
        </p:txBody>
      </p:sp>
      <p:sp>
        <p:nvSpPr>
          <p:cNvPr id="170" name="Shape 170"/>
          <p:cNvSpPr txBox="1"/>
          <p:nvPr/>
        </p:nvSpPr>
        <p:spPr>
          <a:xfrm>
            <a:off x="297550" y="4724125"/>
            <a:ext cx="8458500" cy="267000"/>
          </a:xfrm>
          <a:prstGeom prst="rect">
            <a:avLst/>
          </a:prstGeom>
          <a:noFill/>
          <a:ln>
            <a:noFill/>
          </a:ln>
        </p:spPr>
        <p:txBody>
          <a:bodyPr anchorCtr="0" anchor="t" bIns="91425" lIns="91425" rIns="91425" wrap="square" tIns="91425">
            <a:noAutofit/>
          </a:bodyPr>
          <a:lstStyle/>
          <a:p>
            <a:pPr lvl="0" rtl="0">
              <a:spcBef>
                <a:spcPts val="0"/>
              </a:spcBef>
              <a:buNone/>
            </a:pPr>
            <a:r>
              <a:rPr b="1" lang="en" sz="800">
                <a:latin typeface="Old Standard TT"/>
                <a:ea typeface="Old Standard TT"/>
                <a:cs typeface="Old Standard TT"/>
                <a:sym typeface="Old Standard TT"/>
              </a:rPr>
              <a:t>Reference </a:t>
            </a:r>
            <a:r>
              <a:rPr lang="en" sz="800">
                <a:latin typeface="Old Standard TT"/>
                <a:ea typeface="Old Standard TT"/>
                <a:cs typeface="Old Standard TT"/>
                <a:sym typeface="Old Standard TT"/>
              </a:rPr>
              <a:t>- </a:t>
            </a:r>
            <a:r>
              <a:rPr lang="en" sz="800">
                <a:solidFill>
                  <a:schemeClr val="dk1"/>
                </a:solidFill>
                <a:latin typeface="Old Standard TT"/>
                <a:ea typeface="Old Standard TT"/>
                <a:cs typeface="Old Standard TT"/>
                <a:sym typeface="Old Standard TT"/>
              </a:rPr>
              <a:t>"Recurrent Neural Networks Tutorial, Part 1 – Introduction to RNNs", WildML, 2017. [Online]. Available:   </a:t>
            </a:r>
            <a:r>
              <a:rPr lang="en" sz="800" u="sng">
                <a:solidFill>
                  <a:schemeClr val="hlink"/>
                </a:solidFill>
                <a:latin typeface="Old Standard TT"/>
                <a:ea typeface="Old Standard TT"/>
                <a:cs typeface="Old Standard TT"/>
                <a:sym typeface="Old Standard TT"/>
                <a:hlinkClick r:id="rId4"/>
              </a:rPr>
              <a:t>http://www.wildml.com/2015/09/</a:t>
            </a:r>
            <a:r>
              <a:rPr lang="en" sz="800">
                <a:solidFill>
                  <a:schemeClr val="dk1"/>
                </a:solidFill>
                <a:latin typeface="Old Standard TT"/>
                <a:ea typeface="Old Standard TT"/>
                <a:cs typeface="Old Standard TT"/>
                <a:sym typeface="Old Standard TT"/>
              </a:rPr>
              <a:t> recurrent-neural-networks-tutorial-part-1-introduction-to-rnns/.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idx="1" type="body"/>
          </p:nvPr>
        </p:nvSpPr>
        <p:spPr>
          <a:xfrm>
            <a:off x="311700" y="1171675"/>
            <a:ext cx="8377200" cy="36237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Poor performance in answer text generation because of the token based predictive model. A character based model would be better.</a:t>
            </a:r>
          </a:p>
          <a:p>
            <a:pPr lvl="0" rtl="0" algn="just">
              <a:lnSpc>
                <a:spcPct val="150000"/>
              </a:lnSpc>
              <a:spcBef>
                <a:spcPts val="0"/>
              </a:spcBef>
              <a:spcAft>
                <a:spcPts val="0"/>
              </a:spcAft>
              <a:buNone/>
            </a:pPr>
            <a:r>
              <a:t/>
            </a:r>
            <a:endParaRPr sz="1600"/>
          </a:p>
          <a:p>
            <a:pPr lvl="0" rtl="0" algn="just">
              <a:lnSpc>
                <a:spcPct val="150000"/>
              </a:lnSpc>
              <a:spcBef>
                <a:spcPts val="0"/>
              </a:spcBef>
              <a:spcAft>
                <a:spcPts val="0"/>
              </a:spcAft>
              <a:buClr>
                <a:schemeClr val="dk1"/>
              </a:buClr>
              <a:buSzPct val="68750"/>
              <a:buFont typeface="Arial"/>
              <a:buNone/>
            </a:pPr>
            <a:r>
              <a:rPr lang="en" sz="1600"/>
              <a:t>The current RNN is trained on a QA dataset. Not a long running conversational dataset. Attempt to train on a better dataset to see improvements.</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t/>
            </a:r>
            <a:endParaRPr sz="1600"/>
          </a:p>
        </p:txBody>
      </p:sp>
      <p:sp>
        <p:nvSpPr>
          <p:cNvPr id="176" name="Shape 17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Improvements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idx="1" type="body"/>
          </p:nvPr>
        </p:nvSpPr>
        <p:spPr>
          <a:xfrm>
            <a:off x="311700" y="1171675"/>
            <a:ext cx="8377200" cy="36237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Clr>
                <a:schemeClr val="dk1"/>
              </a:buClr>
              <a:buSzPct val="68750"/>
              <a:buFont typeface="Arial"/>
              <a:buNone/>
            </a:pPr>
            <a:r>
              <a:rPr lang="en" sz="1600"/>
              <a:t>Sample output from 128-cell, 2-layer RNN.</a:t>
            </a:r>
          </a:p>
        </p:txBody>
      </p:sp>
      <p:sp>
        <p:nvSpPr>
          <p:cNvPr id="182" name="Shape 18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Improvements</a:t>
            </a:r>
          </a:p>
        </p:txBody>
      </p:sp>
      <p:pic>
        <p:nvPicPr>
          <p:cNvPr id="183" name="Shape 183"/>
          <p:cNvPicPr preferRelativeResize="0"/>
          <p:nvPr/>
        </p:nvPicPr>
        <p:blipFill>
          <a:blip r:embed="rId3">
            <a:alphaModFix/>
          </a:blip>
          <a:stretch>
            <a:fillRect/>
          </a:stretch>
        </p:blipFill>
        <p:spPr>
          <a:xfrm>
            <a:off x="0" y="2712003"/>
            <a:ext cx="9144001" cy="22606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87" name="Shape 187"/>
        <p:cNvGrpSpPr/>
        <p:nvPr/>
      </p:nvGrpSpPr>
      <p:grpSpPr>
        <a:xfrm>
          <a:off x="0" y="0"/>
          <a:ext cx="0" cy="0"/>
          <a:chOff x="0" y="0"/>
          <a:chExt cx="0" cy="0"/>
        </a:xfrm>
      </p:grpSpPr>
      <p:sp>
        <p:nvSpPr>
          <p:cNvPr id="188" name="Shape 188"/>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Productising</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idx="1" type="body"/>
          </p:nvPr>
        </p:nvSpPr>
        <p:spPr>
          <a:xfrm>
            <a:off x="311700" y="1171675"/>
            <a:ext cx="8377200" cy="37698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Focus on easy instance deployment by using containerization techniques (using Docker)</a:t>
            </a:r>
          </a:p>
          <a:p>
            <a:pPr indent="-330200" lvl="0" marL="457200" rtl="0" algn="just">
              <a:lnSpc>
                <a:spcPct val="150000"/>
              </a:lnSpc>
              <a:spcBef>
                <a:spcPts val="0"/>
              </a:spcBef>
              <a:spcAft>
                <a:spcPts val="0"/>
              </a:spcAft>
              <a:buSzPct val="100000"/>
            </a:pPr>
            <a:r>
              <a:rPr lang="en" sz="1600"/>
              <a:t>Interfaces decoupled from QA engine</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rPr lang="en" sz="1600"/>
              <a:t>Automating the ‘pluggability’ of datasets into the system by using automation scripts for formatting the dataset. Possibility of having an easy to use web interface for this task.</a:t>
            </a:r>
          </a:p>
          <a:p>
            <a:pPr lvl="0" rtl="0" algn="just">
              <a:lnSpc>
                <a:spcPct val="150000"/>
              </a:lnSpc>
              <a:spcBef>
                <a:spcPts val="0"/>
              </a:spcBef>
              <a:spcAft>
                <a:spcPts val="0"/>
              </a:spcAft>
              <a:buClr>
                <a:schemeClr val="dk1"/>
              </a:buClr>
              <a:buSzPct val="68750"/>
              <a:buFont typeface="Arial"/>
              <a:buNone/>
            </a:pPr>
            <a:r>
              <a:t/>
            </a:r>
            <a:endParaRPr sz="1600"/>
          </a:p>
          <a:p>
            <a:pPr lvl="0" rtl="0" algn="just">
              <a:lnSpc>
                <a:spcPct val="150000"/>
              </a:lnSpc>
              <a:spcBef>
                <a:spcPts val="0"/>
              </a:spcBef>
              <a:spcAft>
                <a:spcPts val="0"/>
              </a:spcAft>
              <a:buClr>
                <a:schemeClr val="dk1"/>
              </a:buClr>
              <a:buSzPct val="68750"/>
              <a:buFont typeface="Arial"/>
              <a:buNone/>
            </a:pPr>
            <a:r>
              <a:rPr lang="en" sz="1600"/>
              <a:t>Identification of important aspects of target markets</a:t>
            </a:r>
          </a:p>
          <a:p>
            <a:pPr indent="-330200" lvl="0" marL="457200" rtl="0" algn="just">
              <a:lnSpc>
                <a:spcPct val="150000"/>
              </a:lnSpc>
              <a:spcBef>
                <a:spcPts val="0"/>
              </a:spcBef>
              <a:spcAft>
                <a:spcPts val="0"/>
              </a:spcAft>
              <a:buSzPct val="100000"/>
            </a:pPr>
            <a:r>
              <a:rPr lang="en" sz="1600"/>
              <a:t>Availability of data in text format</a:t>
            </a:r>
          </a:p>
          <a:p>
            <a:pPr indent="-330200" lvl="0" marL="457200" rtl="0" algn="just">
              <a:lnSpc>
                <a:spcPct val="150000"/>
              </a:lnSpc>
              <a:spcBef>
                <a:spcPts val="0"/>
              </a:spcBef>
              <a:spcAft>
                <a:spcPts val="0"/>
              </a:spcAft>
              <a:buSzPct val="100000"/>
            </a:pPr>
            <a:r>
              <a:rPr lang="en" sz="1600"/>
              <a:t>Data collected over at least 3 years</a:t>
            </a:r>
          </a:p>
          <a:p>
            <a:pPr indent="-330200" lvl="0" marL="457200" rtl="0" algn="just">
              <a:lnSpc>
                <a:spcPct val="150000"/>
              </a:lnSpc>
              <a:spcBef>
                <a:spcPts val="0"/>
              </a:spcBef>
              <a:spcAft>
                <a:spcPts val="0"/>
              </a:spcAft>
              <a:buSzPct val="100000"/>
            </a:pPr>
            <a:r>
              <a:rPr lang="en" sz="1600"/>
              <a:t>Heavy use of natural QA format, such as call center operations</a:t>
            </a:r>
          </a:p>
          <a:p>
            <a:pPr lvl="0" rtl="0" algn="just">
              <a:lnSpc>
                <a:spcPct val="150000"/>
              </a:lnSpc>
              <a:spcBef>
                <a:spcPts val="0"/>
              </a:spcBef>
              <a:spcAft>
                <a:spcPts val="0"/>
              </a:spcAft>
              <a:buNone/>
            </a:pPr>
            <a:r>
              <a:t/>
            </a:r>
            <a:endParaRPr sz="1600"/>
          </a:p>
        </p:txBody>
      </p:sp>
      <p:sp>
        <p:nvSpPr>
          <p:cNvPr id="194" name="Shape 194"/>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Productising the system</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Appendix</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 type="body"/>
          </p:nvPr>
        </p:nvSpPr>
        <p:spPr>
          <a:xfrm>
            <a:off x="311700" y="1171675"/>
            <a:ext cx="8377200" cy="7683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The following diagram depicts a RNN that is being trained on a language model of four letters (‘E’, ‘H’, ‘L’, ‘O’) to generate the word ‘hello’</a:t>
            </a:r>
          </a:p>
        </p:txBody>
      </p:sp>
      <p:sp>
        <p:nvSpPr>
          <p:cNvPr id="205" name="Shape 205"/>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Char-RNN</a:t>
            </a:r>
          </a:p>
        </p:txBody>
      </p:sp>
      <p:pic>
        <p:nvPicPr>
          <p:cNvPr id="206" name="Shape 206"/>
          <p:cNvPicPr preferRelativeResize="0"/>
          <p:nvPr/>
        </p:nvPicPr>
        <p:blipFill>
          <a:blip r:embed="rId3">
            <a:alphaModFix/>
          </a:blip>
          <a:stretch>
            <a:fillRect/>
          </a:stretch>
        </p:blipFill>
        <p:spPr>
          <a:xfrm>
            <a:off x="1018500" y="2110175"/>
            <a:ext cx="3814444" cy="2898725"/>
          </a:xfrm>
          <a:prstGeom prst="rect">
            <a:avLst/>
          </a:prstGeom>
          <a:noFill/>
          <a:ln>
            <a:noFill/>
          </a:ln>
        </p:spPr>
      </p:pic>
      <p:sp>
        <p:nvSpPr>
          <p:cNvPr id="207" name="Shape 207"/>
          <p:cNvSpPr txBox="1"/>
          <p:nvPr>
            <p:ph idx="1" type="body"/>
          </p:nvPr>
        </p:nvSpPr>
        <p:spPr>
          <a:xfrm>
            <a:off x="5301000" y="2946788"/>
            <a:ext cx="3531300" cy="768300"/>
          </a:xfrm>
          <a:prstGeom prst="rect">
            <a:avLst/>
          </a:prstGeom>
        </p:spPr>
        <p:txBody>
          <a:bodyPr anchorCtr="0" anchor="t" bIns="91425" lIns="91425" rIns="91425" wrap="square" tIns="91425">
            <a:noAutofit/>
          </a:bodyPr>
          <a:lstStyle/>
          <a:p>
            <a:pPr lvl="0" rtl="0" algn="just">
              <a:lnSpc>
                <a:spcPct val="150000"/>
              </a:lnSpc>
              <a:spcBef>
                <a:spcPts val="0"/>
              </a:spcBef>
              <a:spcAft>
                <a:spcPts val="0"/>
              </a:spcAft>
              <a:buNone/>
            </a:pPr>
            <a:r>
              <a:rPr lang="en" sz="1600"/>
              <a:t>This can be extended to a vocabulary of entire words.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265500" y="1382350"/>
            <a:ext cx="4045200" cy="1333200"/>
          </a:xfrm>
          <a:prstGeom prst="rect">
            <a:avLst/>
          </a:prstGeom>
        </p:spPr>
        <p:txBody>
          <a:bodyPr anchorCtr="0" anchor="b" bIns="91425" lIns="91425" rIns="91425" wrap="square" tIns="91425">
            <a:noAutofit/>
          </a:bodyPr>
          <a:lstStyle/>
          <a:p>
            <a:pPr lvl="0" rtl="0">
              <a:spcBef>
                <a:spcPts val="0"/>
              </a:spcBef>
              <a:buNone/>
            </a:pPr>
            <a:r>
              <a:rPr lang="en"/>
              <a:t>A QA system for the growing information problem</a:t>
            </a:r>
          </a:p>
        </p:txBody>
      </p:sp>
      <p:sp>
        <p:nvSpPr>
          <p:cNvPr id="71" name="Shape 71"/>
          <p:cNvSpPr txBox="1"/>
          <p:nvPr>
            <p:ph idx="1" type="subTitle"/>
          </p:nvPr>
        </p:nvSpPr>
        <p:spPr>
          <a:xfrm>
            <a:off x="265500" y="2769000"/>
            <a:ext cx="4045200" cy="1933500"/>
          </a:xfrm>
          <a:prstGeom prst="rect">
            <a:avLst/>
          </a:prstGeom>
        </p:spPr>
        <p:txBody>
          <a:bodyPr anchorCtr="0" anchor="t" bIns="91425" lIns="91425" rIns="91425" wrap="square" tIns="91425">
            <a:noAutofit/>
          </a:bodyPr>
          <a:lstStyle/>
          <a:p>
            <a:pPr lvl="0" rtl="0">
              <a:spcBef>
                <a:spcPts val="0"/>
              </a:spcBef>
              <a:buNone/>
            </a:pPr>
            <a:r>
              <a:rPr lang="en"/>
              <a:t>The high rate of growth of data means humans cannot keep up. A question answer system should be capable of operating in any domain.</a:t>
            </a:r>
          </a:p>
        </p:txBody>
      </p:sp>
      <p:sp>
        <p:nvSpPr>
          <p:cNvPr id="72" name="Shape 72"/>
          <p:cNvSpPr txBox="1"/>
          <p:nvPr>
            <p:ph idx="2" type="body"/>
          </p:nvPr>
        </p:nvSpPr>
        <p:spPr>
          <a:xfrm>
            <a:off x="4957850" y="1021075"/>
            <a:ext cx="3837000" cy="2493600"/>
          </a:xfrm>
          <a:prstGeom prst="rect">
            <a:avLst/>
          </a:prstGeom>
        </p:spPr>
        <p:txBody>
          <a:bodyPr anchorCtr="0" anchor="ctr" bIns="91425" lIns="91425" rIns="91425" wrap="square" tIns="91425">
            <a:noAutofit/>
          </a:bodyPr>
          <a:lstStyle/>
          <a:p>
            <a:pPr indent="-228600" lvl="0" marL="457200" rtl="0">
              <a:spcBef>
                <a:spcPts val="0"/>
              </a:spcBef>
            </a:pPr>
            <a:r>
              <a:rPr lang="en"/>
              <a:t>High rate of information growth</a:t>
            </a:r>
          </a:p>
          <a:p>
            <a:pPr indent="-228600" lvl="0" marL="457200" rtl="0">
              <a:spcBef>
                <a:spcPts val="0"/>
              </a:spcBef>
            </a:pPr>
            <a:r>
              <a:rPr lang="en"/>
              <a:t>QA system that can understand a given corpus.</a:t>
            </a:r>
          </a:p>
          <a:p>
            <a:pPr indent="-228600" lvl="0" marL="457200" rtl="0">
              <a:spcBef>
                <a:spcPts val="0"/>
              </a:spcBef>
            </a:pPr>
            <a:r>
              <a:rPr lang="en"/>
              <a:t>Allow the user to ask questions in natural language form</a:t>
            </a:r>
          </a:p>
          <a:p>
            <a:pPr indent="-228600" lvl="0" marL="457200" rtl="0">
              <a:spcBef>
                <a:spcPts val="0"/>
              </a:spcBef>
            </a:pPr>
            <a:r>
              <a:rPr lang="en"/>
              <a:t>Produce answers in natural language form</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76" name="Shape 76"/>
        <p:cNvGrpSpPr/>
        <p:nvPr/>
      </p:nvGrpSpPr>
      <p:grpSpPr>
        <a:xfrm>
          <a:off x="0" y="0"/>
          <a:ext cx="0" cy="0"/>
          <a:chOff x="0" y="0"/>
          <a:chExt cx="0" cy="0"/>
        </a:xfrm>
      </p:grpSpPr>
      <p:sp>
        <p:nvSpPr>
          <p:cNvPr id="77" name="Shape 77"/>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a:spcBef>
                <a:spcPts val="0"/>
              </a:spcBef>
              <a:buNone/>
            </a:pPr>
            <a:r>
              <a:rPr lang="en"/>
              <a:t>Corpus </a:t>
            </a:r>
          </a:p>
          <a:p>
            <a:pPr lvl="0" rtl="0">
              <a:spcBef>
                <a:spcPts val="0"/>
              </a:spcBef>
              <a:buNone/>
            </a:pPr>
            <a:r>
              <a:rPr lang="en"/>
              <a:t>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How?</a:t>
            </a:r>
          </a:p>
        </p:txBody>
      </p:sp>
      <p:sp>
        <p:nvSpPr>
          <p:cNvPr id="83" name="Shape 83"/>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rPr lang="en"/>
              <a:t> Current dataset are of Q&amp;A pairs.</a:t>
            </a:r>
          </a:p>
          <a:p>
            <a:pPr lvl="0">
              <a:spcBef>
                <a:spcPts val="0"/>
              </a:spcBef>
              <a:buNone/>
            </a:pPr>
            <a:r>
              <a:rPr lang="en"/>
              <a:t> Following steps needs to be done for the dataset.</a:t>
            </a:r>
          </a:p>
          <a:p>
            <a:pPr indent="-228600" lvl="0" marL="914400" rtl="0">
              <a:spcBef>
                <a:spcPts val="0"/>
              </a:spcBef>
              <a:buChar char="-"/>
            </a:pPr>
            <a:r>
              <a:rPr lang="en"/>
              <a:t>Shuffle</a:t>
            </a:r>
          </a:p>
          <a:p>
            <a:pPr indent="-228600" lvl="0" marL="914400" rtl="0">
              <a:spcBef>
                <a:spcPts val="0"/>
              </a:spcBef>
              <a:buChar char="-"/>
            </a:pPr>
            <a:r>
              <a:rPr lang="en"/>
              <a:t>Batch</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Why Shuffling?							Why Batching?</a:t>
            </a:r>
          </a:p>
        </p:txBody>
      </p:sp>
      <p:sp>
        <p:nvSpPr>
          <p:cNvPr id="89" name="Shape 89"/>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rtl="0">
              <a:spcBef>
                <a:spcPts val="0"/>
              </a:spcBef>
              <a:buNone/>
            </a:pPr>
            <a:r>
              <a:rPr lang="en"/>
              <a:t> </a:t>
            </a:r>
          </a:p>
        </p:txBody>
      </p:sp>
      <p:pic>
        <p:nvPicPr>
          <p:cNvPr descr="cp-next.png" id="90" name="Shape 90"/>
          <p:cNvPicPr preferRelativeResize="0"/>
          <p:nvPr/>
        </p:nvPicPr>
        <p:blipFill>
          <a:blip r:embed="rId3">
            <a:alphaModFix/>
          </a:blip>
          <a:stretch>
            <a:fillRect/>
          </a:stretch>
        </p:blipFill>
        <p:spPr>
          <a:xfrm>
            <a:off x="5573453" y="1546400"/>
            <a:ext cx="3122450" cy="2524275"/>
          </a:xfrm>
          <a:prstGeom prst="rect">
            <a:avLst/>
          </a:prstGeom>
          <a:noFill/>
          <a:ln>
            <a:noFill/>
          </a:ln>
        </p:spPr>
      </p:pic>
      <p:pic>
        <p:nvPicPr>
          <p:cNvPr descr="cp.png" id="91" name="Shape 91"/>
          <p:cNvPicPr preferRelativeResize="0"/>
          <p:nvPr/>
        </p:nvPicPr>
        <p:blipFill>
          <a:blip r:embed="rId4">
            <a:alphaModFix/>
          </a:blip>
          <a:stretch>
            <a:fillRect/>
          </a:stretch>
        </p:blipFill>
        <p:spPr>
          <a:xfrm>
            <a:off x="311688" y="1375013"/>
            <a:ext cx="3057525" cy="286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rtl="0">
              <a:spcBef>
                <a:spcPts val="0"/>
              </a:spcBef>
              <a:buNone/>
            </a:pPr>
            <a:r>
              <a:rPr lang="en"/>
              <a:t>Improvements</a:t>
            </a:r>
          </a:p>
        </p:txBody>
      </p:sp>
      <p:sp>
        <p:nvSpPr>
          <p:cNvPr id="97" name="Shape 97"/>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rPr lang="en"/>
              <a:t>Plug medical corpus to existing implementation to support medical domain.</a:t>
            </a:r>
          </a:p>
          <a:p>
            <a:pPr lvl="0">
              <a:spcBef>
                <a:spcPts val="0"/>
              </a:spcBef>
              <a:buNone/>
            </a:pPr>
            <a:r>
              <a:rPr lang="en"/>
              <a:t>In depth pre-process of the corpus to support the current implementation.</a:t>
            </a:r>
          </a:p>
          <a:p>
            <a:pPr lvl="0" rtl="0" algn="just">
              <a:lnSpc>
                <a:spcPct val="150000"/>
              </a:lnSpc>
              <a:spcBef>
                <a:spcPts val="0"/>
              </a:spcBef>
              <a:spcAft>
                <a:spcPts val="0"/>
              </a:spcAft>
              <a:buClr>
                <a:schemeClr val="dk1"/>
              </a:buClr>
              <a:buSzPct val="61111"/>
              <a:buFont typeface="Arial"/>
              <a:buNone/>
            </a:pPr>
            <a:r>
              <a:rPr lang="en"/>
              <a:t>Automating the ‘pluggability’ of datasets into the system</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01" name="Shape 101"/>
        <p:cNvGrpSpPr/>
        <p:nvPr/>
      </p:nvGrpSpPr>
      <p:grpSpPr>
        <a:xfrm>
          <a:off x="0" y="0"/>
          <a:ext cx="0" cy="0"/>
          <a:chOff x="0" y="0"/>
          <a:chExt cx="0" cy="0"/>
        </a:xfrm>
      </p:grpSpPr>
      <p:sp>
        <p:nvSpPr>
          <p:cNvPr id="102" name="Shape 102"/>
          <p:cNvSpPr txBox="1"/>
          <p:nvPr>
            <p:ph type="title"/>
          </p:nvPr>
        </p:nvSpPr>
        <p:spPr>
          <a:xfrm>
            <a:off x="512700" y="1893300"/>
            <a:ext cx="8118600" cy="1522800"/>
          </a:xfrm>
          <a:prstGeom prst="rect">
            <a:avLst/>
          </a:prstGeom>
        </p:spPr>
        <p:txBody>
          <a:bodyPr anchorCtr="0" anchor="b" bIns="91425" lIns="91425" rIns="91425" wrap="square" tIns="91425">
            <a:noAutofit/>
          </a:bodyPr>
          <a:lstStyle/>
          <a:p>
            <a:pPr lvl="0" rtl="0">
              <a:spcBef>
                <a:spcPts val="0"/>
              </a:spcBef>
              <a:buNone/>
            </a:pPr>
            <a:r>
              <a:rPr lang="en"/>
              <a:t>Model Creation using LSTM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613200"/>
          </a:xfrm>
          <a:prstGeom prst="rect">
            <a:avLst/>
          </a:prstGeom>
        </p:spPr>
        <p:txBody>
          <a:bodyPr anchorCtr="0" anchor="t" bIns="91425" lIns="91425" rIns="91425" wrap="square" tIns="91425">
            <a:noAutofit/>
          </a:bodyPr>
          <a:lstStyle/>
          <a:p>
            <a:pPr lvl="0">
              <a:spcBef>
                <a:spcPts val="0"/>
              </a:spcBef>
              <a:buNone/>
            </a:pPr>
            <a:r>
              <a:rPr lang="en"/>
              <a:t>Why LSTM?</a:t>
            </a:r>
          </a:p>
        </p:txBody>
      </p:sp>
      <p:sp>
        <p:nvSpPr>
          <p:cNvPr id="108" name="Shape 108"/>
          <p:cNvSpPr txBox="1"/>
          <p:nvPr>
            <p:ph idx="1" type="body"/>
          </p:nvPr>
        </p:nvSpPr>
        <p:spPr>
          <a:xfrm>
            <a:off x="311700" y="1171600"/>
            <a:ext cx="8520600" cy="3397200"/>
          </a:xfrm>
          <a:prstGeom prst="rect">
            <a:avLst/>
          </a:prstGeom>
        </p:spPr>
        <p:txBody>
          <a:bodyPr anchorCtr="0" anchor="t" bIns="91425" lIns="91425" rIns="91425" wrap="square" tIns="91425">
            <a:noAutofit/>
          </a:bodyPr>
          <a:lstStyle/>
          <a:p>
            <a:pPr lvl="0">
              <a:spcBef>
                <a:spcPts val="0"/>
              </a:spcBef>
              <a:buNone/>
            </a:pPr>
            <a:r>
              <a:rPr lang="en"/>
              <a:t> “the clouds are in the </a:t>
            </a:r>
            <a:r>
              <a:rPr i="1" lang="en" u="sng"/>
              <a:t>sky</a:t>
            </a:r>
            <a:r>
              <a:rPr lang="en"/>
              <a:t>” vs “I grew up in France… I speak fluent </a:t>
            </a:r>
            <a:r>
              <a:rPr i="1" lang="en" u="sng"/>
              <a:t>French</a:t>
            </a:r>
            <a:r>
              <a:rPr lang="en"/>
              <a:t>.”</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LSTMs are a special kind of RNN, capable of learning long-term dependencies</a:t>
            </a:r>
          </a:p>
        </p:txBody>
      </p:sp>
      <p:pic>
        <p:nvPicPr>
          <p:cNvPr id="109" name="Shape 109"/>
          <p:cNvPicPr preferRelativeResize="0"/>
          <p:nvPr/>
        </p:nvPicPr>
        <p:blipFill>
          <a:blip r:embed="rId3">
            <a:alphaModFix/>
          </a:blip>
          <a:stretch>
            <a:fillRect/>
          </a:stretch>
        </p:blipFill>
        <p:spPr>
          <a:xfrm>
            <a:off x="555650" y="1816050"/>
            <a:ext cx="3106825" cy="1147050"/>
          </a:xfrm>
          <a:prstGeom prst="rect">
            <a:avLst/>
          </a:prstGeom>
          <a:noFill/>
          <a:ln>
            <a:noFill/>
          </a:ln>
        </p:spPr>
      </p:pic>
      <p:pic>
        <p:nvPicPr>
          <p:cNvPr id="110" name="Shape 110"/>
          <p:cNvPicPr preferRelativeResize="0"/>
          <p:nvPr/>
        </p:nvPicPr>
        <p:blipFill>
          <a:blip r:embed="rId4">
            <a:alphaModFix/>
          </a:blip>
          <a:stretch>
            <a:fillRect/>
          </a:stretch>
        </p:blipFill>
        <p:spPr>
          <a:xfrm>
            <a:off x="4456775" y="1816050"/>
            <a:ext cx="2517878" cy="114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