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embeddedFontLst>
    <p:embeddedFont>
      <p:font typeface="Old Standard TT"/>
      <p:regular r:id="rId41"/>
      <p:bold r:id="rId42"/>
      <p: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OldStandardTT-bold.fntdata"/><Relationship Id="rId41" Type="http://schemas.openxmlformats.org/officeDocument/2006/relationships/font" Target="fonts/OldStandardTT-regular.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OldStandardTT-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50000"/>
              </a:lnSpc>
              <a:spcBef>
                <a:spcPts val="0"/>
              </a:spcBef>
              <a:buClr>
                <a:schemeClr val="dk1"/>
              </a:buClr>
              <a:buSzPct val="91666"/>
              <a:buFont typeface="Arial"/>
              <a:buNone/>
            </a:pPr>
            <a:r>
              <a:rPr lang="en" sz="1200">
                <a:solidFill>
                  <a:schemeClr val="dk1"/>
                </a:solidFill>
                <a:latin typeface="Times New Roman"/>
                <a:ea typeface="Times New Roman"/>
                <a:cs typeface="Times New Roman"/>
                <a:sym typeface="Times New Roman"/>
              </a:rPr>
              <a:t>Vinyals, O. and V. Le, Q. (2015). A Neural Conversational Model. Cornell University Library. [online] Available at: https://arxiv.org/abs/1506.05869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50000"/>
              </a:lnSpc>
              <a:spcBef>
                <a:spcPts val="0"/>
              </a:spcBef>
              <a:buClr>
                <a:schemeClr val="dk1"/>
              </a:buClr>
              <a:buSzPct val="1000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50000"/>
              </a:lnSpc>
              <a:spcBef>
                <a:spcPts val="0"/>
              </a:spcBef>
              <a:buClr>
                <a:schemeClr val="dk1"/>
              </a:buClr>
              <a:buSzPct val="1000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50000"/>
              </a:lnSpc>
              <a:spcBef>
                <a:spcPts val="0"/>
              </a:spcBef>
              <a:buClr>
                <a:schemeClr val="dk1"/>
              </a:buClr>
              <a:buSzPct val="1000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50000"/>
              </a:lnSpc>
              <a:spcBef>
                <a:spcPts val="0"/>
              </a:spcBef>
              <a:buClr>
                <a:schemeClr val="dk1"/>
              </a:buClr>
              <a:buSzPct val="100000"/>
              <a:buFont typeface="Arial"/>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50000"/>
              </a:lnSpc>
              <a:spcBef>
                <a:spcPts val="0"/>
              </a:spcBef>
              <a:buClr>
                <a:schemeClr val="dk1"/>
              </a:buClr>
              <a:buSzPct val="100000"/>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50000"/>
              </a:lnSpc>
              <a:spcBef>
                <a:spcPts val="0"/>
              </a:spcBef>
              <a:buClr>
                <a:schemeClr val="dk1"/>
              </a:buClr>
              <a:buSzPct val="100000"/>
              <a:buFont typeface="Arial"/>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solidFill>
                  <a:srgbClr val="545454"/>
                </a:solidFill>
                <a:highlight>
                  <a:srgbClr val="FFFFFF"/>
                </a:highlight>
              </a:rPr>
              <a:t>To make it easier to understand, debug, and optimize TensorFlow programs, The lower the Loss, the better a model (unless the model has over-fitted to the training data). The loss is calculated on training and validation and its interperation is how well the model is doing for these two sets. Loss is not in percentage as opposed to accuracy and it is a summation of the errors made for each example in training or validation sets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We need our network to remember the past in order to answer the questions, but default RNNs can't handle this issue in the practical environment. LSTM is a special type of network built to support this problem. It has cell based structure with 4 NN layer in each which have ability to add or remove information.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50000"/>
              </a:lnSpc>
              <a:spcBef>
                <a:spcPts val="0"/>
              </a:spcBef>
              <a:buClr>
                <a:schemeClr val="dk1"/>
              </a:buClr>
              <a:buSzPct val="91666"/>
              <a:buFont typeface="Arial"/>
              <a:buNone/>
            </a:pPr>
            <a:r>
              <a:rPr lang="en" sz="1200">
                <a:solidFill>
                  <a:schemeClr val="dk1"/>
                </a:solidFill>
                <a:latin typeface="Times New Roman"/>
                <a:ea typeface="Times New Roman"/>
                <a:cs typeface="Times New Roman"/>
                <a:sym typeface="Times New Roman"/>
              </a:rPr>
              <a:t>"Recurrent Neural Networks Tutorial, Part 1 – Introduction to RNNs", WildML, 2017. [Online]. Available: http://www.wildml.com/2015/09/recurrent-neural-networks-tutorial-part-1-introduction-to-rnns/.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50000"/>
              </a:lnSpc>
              <a:spcBef>
                <a:spcPts val="0"/>
              </a:spcBef>
              <a:buClr>
                <a:schemeClr val="dk1"/>
              </a:buClr>
              <a:buSzPct val="91666"/>
              <a:buFont typeface="Arial"/>
              <a:buNone/>
            </a:pPr>
            <a:r>
              <a:rPr lang="en" sz="1200">
                <a:solidFill>
                  <a:schemeClr val="dk1"/>
                </a:solidFill>
                <a:latin typeface="Times New Roman"/>
                <a:ea typeface="Times New Roman"/>
                <a:cs typeface="Times New Roman"/>
                <a:sym typeface="Times New Roman"/>
              </a:rPr>
              <a:t>"Recurrent Neural Networks Tutorial, Part 1 – Introduction to RNNs", WildML, 2017. [Online]. Available: http://www.wildml.com/2015/09/recurrent-neural-networks-tutorial-part-1-introduction-to-rnns/.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50000"/>
              </a:lnSpc>
              <a:spcBef>
                <a:spcPts val="0"/>
              </a:spcBef>
              <a:buClr>
                <a:schemeClr val="dk1"/>
              </a:buClr>
              <a:buSzPct val="91666"/>
              <a:buFont typeface="Arial"/>
              <a:buNone/>
            </a:pPr>
            <a:r>
              <a:rPr lang="en" sz="1200">
                <a:solidFill>
                  <a:schemeClr val="dk1"/>
                </a:solidFill>
                <a:latin typeface="Times New Roman"/>
                <a:ea typeface="Times New Roman"/>
                <a:cs typeface="Times New Roman"/>
                <a:sym typeface="Times New Roman"/>
              </a:rPr>
              <a:t>"Recurrent Neural Networks Tutorial, Part 1 – Introduction to RNNs", WildML, 2017. [Online]. Available: http://www.wildml.com/2015/09/recurrent-neural-networks-tutorial-part-1-introduction-to-rnns/.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As you can see this image contains the S2S model of Google translator. This is the same model we used in our project and it contains an encoder to receive a word or sequence of words and decoder to generate the output as a word or sequence of words.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cxnSp>
        <p:nvCxnSpPr>
          <p:cNvPr id="11" name="Shape 11"/>
          <p:cNvCxnSpPr/>
          <p:nvPr/>
        </p:nvCxnSpPr>
        <p:spPr>
          <a:xfrm>
            <a:off x="641934" y="3597500"/>
            <a:ext cx="390300"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512700" y="1893300"/>
            <a:ext cx="8118600" cy="1522800"/>
          </a:xfrm>
          <a:prstGeom prst="rect">
            <a:avLst/>
          </a:prstGeom>
        </p:spPr>
        <p:txBody>
          <a:bodyPr anchorCtr="0" anchor="b" bIns="91425" lIns="91425" rIns="91425" wrap="square" tIns="91425"/>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p:txBody>
      </p:sp>
      <p:sp>
        <p:nvSpPr>
          <p:cNvPr id="13" name="Shape 13"/>
          <p:cNvSpPr txBox="1"/>
          <p:nvPr>
            <p:ph idx="1" type="subTitle"/>
          </p:nvPr>
        </p:nvSpPr>
        <p:spPr>
          <a:xfrm>
            <a:off x="512700" y="3840639"/>
            <a:ext cx="8118600" cy="787500"/>
          </a:xfrm>
          <a:prstGeom prst="rect">
            <a:avLst/>
          </a:prstGeom>
        </p:spPr>
        <p:txBody>
          <a:bodyPr anchorCtr="0" anchor="t" bIns="91425" lIns="91425" rIns="91425" wrap="square" tIns="91425"/>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600" cy="2106300"/>
          </a:xfrm>
          <a:prstGeom prst="rect">
            <a:avLst/>
          </a:prstGeom>
        </p:spPr>
        <p:txBody>
          <a:bodyPr anchorCtr="0" anchor="b" bIns="91425" lIns="91425" rIns="91425" wrap="square"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512700" y="1893300"/>
            <a:ext cx="8118600" cy="1522800"/>
          </a:xfrm>
          <a:prstGeom prst="rect">
            <a:avLst/>
          </a:prstGeom>
        </p:spPr>
        <p:txBody>
          <a:bodyPr anchorCtr="0" anchor="b" bIns="91425" lIns="91425" rIns="91425" wrap="square" tIns="91425"/>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txBox="1"/>
          <p:nvPr>
            <p:ph type="title"/>
          </p:nvPr>
        </p:nvSpPr>
        <p:spPr>
          <a:xfrm>
            <a:off x="311700" y="445025"/>
            <a:ext cx="8520600" cy="613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71600"/>
            <a:ext cx="8520600" cy="3397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613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71675"/>
            <a:ext cx="3999900" cy="33972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71675"/>
            <a:ext cx="3999900" cy="33972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613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rIns="91425" wrap="square" tIns="91425"/>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41" name="Shape 41"/>
          <p:cNvCxnSpPr/>
          <p:nvPr/>
        </p:nvCxnSpPr>
        <p:spPr>
          <a:xfrm>
            <a:off x="5029675" y="4495500"/>
            <a:ext cx="686400"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382350"/>
            <a:ext cx="4045200" cy="1333200"/>
          </a:xfrm>
          <a:prstGeom prst="rect">
            <a:avLst/>
          </a:prstGeom>
        </p:spPr>
        <p:txBody>
          <a:bodyPr anchorCtr="0" anchor="b" bIns="91425" lIns="91425" rIns="91425" wrap="square" tIns="91425"/>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p:txBody>
      </p:sp>
      <p:sp>
        <p:nvSpPr>
          <p:cNvPr id="43" name="Shape 43"/>
          <p:cNvSpPr txBox="1"/>
          <p:nvPr>
            <p:ph idx="1" type="subTitle"/>
          </p:nvPr>
        </p:nvSpPr>
        <p:spPr>
          <a:xfrm>
            <a:off x="265500" y="27690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rIns="91425" wrap="square" tIns="91425"/>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1"/>
              </a:buClr>
              <a:buSzPct val="100000"/>
              <a:buFont typeface="Old Standard TT"/>
              <a:buChar char="●"/>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12.png"/><Relationship Id="rId7"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hyperlink" Target="http://www.wildml.com/2015/0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2700" y="1893300"/>
            <a:ext cx="8118600" cy="1522800"/>
          </a:xfrm>
          <a:prstGeom prst="rect">
            <a:avLst/>
          </a:prstGeom>
        </p:spPr>
        <p:txBody>
          <a:bodyPr anchorCtr="0" anchor="b" bIns="91425" lIns="91425" rIns="91425" wrap="square" tIns="91425">
            <a:noAutofit/>
          </a:bodyPr>
          <a:lstStyle/>
          <a:p>
            <a:pPr lvl="0" rtl="0">
              <a:spcBef>
                <a:spcPts val="0"/>
              </a:spcBef>
              <a:buNone/>
            </a:pPr>
            <a:r>
              <a:rPr lang="en"/>
              <a:t>Adaptive Artificial Intelligent</a:t>
            </a:r>
          </a:p>
          <a:p>
            <a:pPr lvl="0" rtl="0">
              <a:spcBef>
                <a:spcPts val="0"/>
              </a:spcBef>
              <a:buNone/>
            </a:pPr>
            <a:r>
              <a:rPr lang="en"/>
              <a:t>QA System</a:t>
            </a:r>
          </a:p>
        </p:txBody>
      </p:sp>
      <p:sp>
        <p:nvSpPr>
          <p:cNvPr id="60" name="Shape 60"/>
          <p:cNvSpPr txBox="1"/>
          <p:nvPr>
            <p:ph idx="1" type="subTitle"/>
          </p:nvPr>
        </p:nvSpPr>
        <p:spPr>
          <a:xfrm>
            <a:off x="512700" y="3840639"/>
            <a:ext cx="8118600" cy="787500"/>
          </a:xfrm>
          <a:prstGeom prst="rect">
            <a:avLst/>
          </a:prstGeom>
        </p:spPr>
        <p:txBody>
          <a:bodyPr anchorCtr="0" anchor="t" bIns="91425" lIns="91425" rIns="91425" wrap="square" tIns="91425">
            <a:noAutofit/>
          </a:bodyPr>
          <a:lstStyle/>
          <a:p>
            <a:pPr lvl="0" rtl="0">
              <a:spcBef>
                <a:spcPts val="0"/>
              </a:spcBef>
              <a:buNone/>
            </a:pPr>
            <a:r>
              <a:rPr lang="en"/>
              <a:t>Group - 17-107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19" name="Shape 119"/>
        <p:cNvGrpSpPr/>
        <p:nvPr/>
      </p:nvGrpSpPr>
      <p:grpSpPr>
        <a:xfrm>
          <a:off x="0" y="0"/>
          <a:ext cx="0" cy="0"/>
          <a:chOff x="0" y="0"/>
          <a:chExt cx="0" cy="0"/>
        </a:xfrm>
      </p:grpSpPr>
      <p:sp>
        <p:nvSpPr>
          <p:cNvPr id="120" name="Shape 120"/>
          <p:cNvSpPr txBox="1"/>
          <p:nvPr>
            <p:ph type="title"/>
          </p:nvPr>
        </p:nvSpPr>
        <p:spPr>
          <a:xfrm>
            <a:off x="512700" y="1893300"/>
            <a:ext cx="8118600" cy="1522800"/>
          </a:xfrm>
          <a:prstGeom prst="rect">
            <a:avLst/>
          </a:prstGeom>
        </p:spPr>
        <p:txBody>
          <a:bodyPr anchorCtr="0" anchor="b" bIns="91425" lIns="91425" rIns="91425" wrap="square" tIns="91425">
            <a:noAutofit/>
          </a:bodyPr>
          <a:lstStyle/>
          <a:p>
            <a:pPr lvl="0" rtl="0">
              <a:spcBef>
                <a:spcPts val="0"/>
              </a:spcBef>
              <a:buNone/>
            </a:pPr>
            <a:r>
              <a:rPr lang="en"/>
              <a:t>Question Pre-Processing</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a:spcBef>
                <a:spcPts val="0"/>
              </a:spcBef>
              <a:buNone/>
            </a:pPr>
            <a:r>
              <a:rPr lang="en"/>
              <a:t>How does Pre-processing work ?</a:t>
            </a:r>
          </a:p>
        </p:txBody>
      </p:sp>
      <p:pic>
        <p:nvPicPr>
          <p:cNvPr descr="Untitled Diagram.png" id="126" name="Shape 126"/>
          <p:cNvPicPr preferRelativeResize="0"/>
          <p:nvPr/>
        </p:nvPicPr>
        <p:blipFill>
          <a:blip r:embed="rId3">
            <a:alphaModFix/>
          </a:blip>
          <a:stretch>
            <a:fillRect/>
          </a:stretch>
        </p:blipFill>
        <p:spPr>
          <a:xfrm>
            <a:off x="1385875" y="1210625"/>
            <a:ext cx="5915025" cy="3152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30" name="Shape 130"/>
        <p:cNvGrpSpPr/>
        <p:nvPr/>
      </p:nvGrpSpPr>
      <p:grpSpPr>
        <a:xfrm>
          <a:off x="0" y="0"/>
          <a:ext cx="0" cy="0"/>
          <a:chOff x="0" y="0"/>
          <a:chExt cx="0" cy="0"/>
        </a:xfrm>
      </p:grpSpPr>
      <p:sp>
        <p:nvSpPr>
          <p:cNvPr id="131" name="Shape 131"/>
          <p:cNvSpPr txBox="1"/>
          <p:nvPr>
            <p:ph type="title"/>
          </p:nvPr>
        </p:nvSpPr>
        <p:spPr>
          <a:xfrm>
            <a:off x="512700" y="1893300"/>
            <a:ext cx="8118600" cy="1522800"/>
          </a:xfrm>
          <a:prstGeom prst="rect">
            <a:avLst/>
          </a:prstGeom>
        </p:spPr>
        <p:txBody>
          <a:bodyPr anchorCtr="0" anchor="b" bIns="91425" lIns="91425" rIns="91425" wrap="square" tIns="91425">
            <a:noAutofit/>
          </a:bodyPr>
          <a:lstStyle/>
          <a:p>
            <a:pPr lvl="0" rtl="0">
              <a:spcBef>
                <a:spcPts val="0"/>
              </a:spcBef>
              <a:buNone/>
            </a:pPr>
            <a:r>
              <a:rPr lang="en"/>
              <a:t>Answer Generation</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idx="1" type="body"/>
          </p:nvPr>
        </p:nvSpPr>
        <p:spPr>
          <a:xfrm>
            <a:off x="311700" y="1171675"/>
            <a:ext cx="8377200" cy="1978800"/>
          </a:xfrm>
          <a:prstGeom prst="rect">
            <a:avLst/>
          </a:prstGeom>
        </p:spPr>
        <p:txBody>
          <a:bodyPr anchorCtr="0" anchor="t" bIns="91425" lIns="91425" rIns="91425" wrap="square" tIns="91425">
            <a:noAutofit/>
          </a:bodyPr>
          <a:lstStyle/>
          <a:p>
            <a:pPr lvl="0" rtl="0" algn="just">
              <a:lnSpc>
                <a:spcPct val="150000"/>
              </a:lnSpc>
              <a:spcBef>
                <a:spcPts val="0"/>
              </a:spcBef>
              <a:spcAft>
                <a:spcPts val="0"/>
              </a:spcAft>
              <a:buClr>
                <a:schemeClr val="dk1"/>
              </a:buClr>
              <a:buSzPct val="68750"/>
              <a:buFont typeface="Arial"/>
              <a:buNone/>
            </a:pPr>
            <a:r>
              <a:rPr lang="en" sz="1600"/>
              <a:t>Once the question has been processed, the neural network will map the answer using the sequence to sequence model. </a:t>
            </a:r>
          </a:p>
          <a:p>
            <a:pPr lvl="0" rtl="0" algn="just">
              <a:lnSpc>
                <a:spcPct val="150000"/>
              </a:lnSpc>
              <a:spcBef>
                <a:spcPts val="0"/>
              </a:spcBef>
              <a:spcAft>
                <a:spcPts val="0"/>
              </a:spcAft>
              <a:buClr>
                <a:schemeClr val="dk1"/>
              </a:buClr>
              <a:buSzPct val="68750"/>
              <a:buFont typeface="Arial"/>
              <a:buNone/>
            </a:pPr>
            <a:r>
              <a:t/>
            </a:r>
            <a:endParaRPr sz="1600"/>
          </a:p>
          <a:p>
            <a:pPr lvl="0" rtl="0" algn="just">
              <a:lnSpc>
                <a:spcPct val="150000"/>
              </a:lnSpc>
              <a:spcBef>
                <a:spcPts val="0"/>
              </a:spcBef>
              <a:spcAft>
                <a:spcPts val="0"/>
              </a:spcAft>
              <a:buClr>
                <a:schemeClr val="dk1"/>
              </a:buClr>
              <a:buSzPct val="68750"/>
              <a:buFont typeface="Arial"/>
              <a:buNone/>
            </a:pPr>
            <a:r>
              <a:rPr lang="en" sz="1600"/>
              <a:t>We use a predictive RNN to predict what the next word of the answer sentence will be.</a:t>
            </a:r>
          </a:p>
          <a:p>
            <a:pPr lvl="0" rtl="0" algn="just">
              <a:lnSpc>
                <a:spcPct val="150000"/>
              </a:lnSpc>
              <a:spcBef>
                <a:spcPts val="0"/>
              </a:spcBef>
              <a:spcAft>
                <a:spcPts val="0"/>
              </a:spcAft>
              <a:buClr>
                <a:schemeClr val="dk1"/>
              </a:buClr>
              <a:buSzPct val="68750"/>
              <a:buFont typeface="Arial"/>
              <a:buNone/>
            </a:pPr>
            <a:r>
              <a:t/>
            </a:r>
            <a:endParaRPr sz="1600"/>
          </a:p>
          <a:p>
            <a:pPr lvl="0" rtl="0" algn="just">
              <a:lnSpc>
                <a:spcPct val="150000"/>
              </a:lnSpc>
              <a:spcBef>
                <a:spcPts val="0"/>
              </a:spcBef>
              <a:spcAft>
                <a:spcPts val="0"/>
              </a:spcAft>
              <a:buClr>
                <a:schemeClr val="dk1"/>
              </a:buClr>
              <a:buSzPct val="68750"/>
              <a:buFont typeface="Arial"/>
              <a:buNone/>
            </a:pPr>
            <a:r>
              <a:rPr lang="en" sz="1600"/>
              <a:t>The input sequence is the conversation that has been carried out so far. The output from the model is the reply to the question.</a:t>
            </a:r>
          </a:p>
        </p:txBody>
      </p:sp>
      <p:sp>
        <p:nvSpPr>
          <p:cNvPr id="137" name="Shape 137"/>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How are we getting answers?</a:t>
            </a:r>
          </a:p>
        </p:txBody>
      </p:sp>
      <p:pic>
        <p:nvPicPr>
          <p:cNvPr id="138" name="Shape 138"/>
          <p:cNvPicPr preferRelativeResize="0"/>
          <p:nvPr/>
        </p:nvPicPr>
        <p:blipFill>
          <a:blip r:embed="rId3">
            <a:alphaModFix/>
          </a:blip>
          <a:stretch>
            <a:fillRect/>
          </a:stretch>
        </p:blipFill>
        <p:spPr>
          <a:xfrm>
            <a:off x="5401826" y="3488825"/>
            <a:ext cx="3057400" cy="1513500"/>
          </a:xfrm>
          <a:prstGeom prst="rect">
            <a:avLst/>
          </a:prstGeom>
          <a:noFill/>
          <a:ln>
            <a:noFill/>
          </a:ln>
        </p:spPr>
      </p:pic>
      <p:sp>
        <p:nvSpPr>
          <p:cNvPr id="139" name="Shape 139"/>
          <p:cNvSpPr txBox="1"/>
          <p:nvPr/>
        </p:nvSpPr>
        <p:spPr>
          <a:xfrm>
            <a:off x="297550" y="4724125"/>
            <a:ext cx="5104200" cy="267000"/>
          </a:xfrm>
          <a:prstGeom prst="rect">
            <a:avLst/>
          </a:prstGeom>
          <a:noFill/>
          <a:ln>
            <a:noFill/>
          </a:ln>
        </p:spPr>
        <p:txBody>
          <a:bodyPr anchorCtr="0" anchor="t" bIns="91425" lIns="91425" rIns="91425" wrap="square" tIns="91425">
            <a:noAutofit/>
          </a:bodyPr>
          <a:lstStyle/>
          <a:p>
            <a:pPr lvl="0">
              <a:spcBef>
                <a:spcPts val="0"/>
              </a:spcBef>
              <a:buNone/>
            </a:pPr>
            <a:r>
              <a:rPr b="1" lang="en" sz="800">
                <a:latin typeface="Old Standard TT"/>
                <a:ea typeface="Old Standard TT"/>
                <a:cs typeface="Old Standard TT"/>
                <a:sym typeface="Old Standard TT"/>
              </a:rPr>
              <a:t>Reference </a:t>
            </a:r>
            <a:r>
              <a:rPr lang="en" sz="800">
                <a:latin typeface="Old Standard TT"/>
                <a:ea typeface="Old Standard TT"/>
                <a:cs typeface="Old Standard TT"/>
                <a:sym typeface="Old Standard TT"/>
              </a:rPr>
              <a:t>- </a:t>
            </a:r>
            <a:r>
              <a:rPr lang="en" sz="800">
                <a:solidFill>
                  <a:schemeClr val="dk1"/>
                </a:solidFill>
                <a:latin typeface="Times New Roman"/>
                <a:ea typeface="Times New Roman"/>
                <a:cs typeface="Times New Roman"/>
                <a:sym typeface="Times New Roman"/>
              </a:rPr>
              <a:t>Vinyals, O. and V. Le, Q. (2015). A Neural Conversational Model. Cornell University Library. [online] Available at: https://arxiv.org/abs/1506.05869 </a:t>
            </a:r>
          </a:p>
          <a:p>
            <a:pPr lvl="0" rtl="0">
              <a:spcBef>
                <a:spcPts val="0"/>
              </a:spcBef>
              <a:buNone/>
            </a:pPr>
            <a:r>
              <a:t/>
            </a:r>
            <a:endParaRPr sz="800">
              <a:solidFill>
                <a:schemeClr val="dk1"/>
              </a:solidFill>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43" name="Shape 143"/>
        <p:cNvGrpSpPr/>
        <p:nvPr/>
      </p:nvGrpSpPr>
      <p:grpSpPr>
        <a:xfrm>
          <a:off x="0" y="0"/>
          <a:ext cx="0" cy="0"/>
          <a:chOff x="0" y="0"/>
          <a:chExt cx="0" cy="0"/>
        </a:xfrm>
      </p:grpSpPr>
      <p:sp>
        <p:nvSpPr>
          <p:cNvPr id="144" name="Shape 144"/>
          <p:cNvSpPr txBox="1"/>
          <p:nvPr>
            <p:ph type="title"/>
          </p:nvPr>
        </p:nvSpPr>
        <p:spPr>
          <a:xfrm>
            <a:off x="512700" y="1893300"/>
            <a:ext cx="8118600" cy="1522800"/>
          </a:xfrm>
          <a:prstGeom prst="rect">
            <a:avLst/>
          </a:prstGeom>
        </p:spPr>
        <p:txBody>
          <a:bodyPr anchorCtr="0" anchor="b" bIns="91425" lIns="91425" rIns="91425" wrap="square" tIns="91425">
            <a:noAutofit/>
          </a:bodyPr>
          <a:lstStyle/>
          <a:p>
            <a:pPr lvl="0" rtl="0">
              <a:spcBef>
                <a:spcPts val="0"/>
              </a:spcBef>
              <a:buNone/>
            </a:pPr>
            <a:r>
              <a:rPr lang="en"/>
              <a:t>Demo</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48" name="Shape 148"/>
        <p:cNvGrpSpPr/>
        <p:nvPr/>
      </p:nvGrpSpPr>
      <p:grpSpPr>
        <a:xfrm>
          <a:off x="0" y="0"/>
          <a:ext cx="0" cy="0"/>
          <a:chOff x="0" y="0"/>
          <a:chExt cx="0" cy="0"/>
        </a:xfrm>
      </p:grpSpPr>
      <p:sp>
        <p:nvSpPr>
          <p:cNvPr id="149" name="Shape 149"/>
          <p:cNvSpPr txBox="1"/>
          <p:nvPr>
            <p:ph type="title"/>
          </p:nvPr>
        </p:nvSpPr>
        <p:spPr>
          <a:xfrm>
            <a:off x="512700" y="1893300"/>
            <a:ext cx="8118600" cy="1522800"/>
          </a:xfrm>
          <a:prstGeom prst="rect">
            <a:avLst/>
          </a:prstGeom>
        </p:spPr>
        <p:txBody>
          <a:bodyPr anchorCtr="0" anchor="b" bIns="91425" lIns="91425" rIns="91425" wrap="square" tIns="91425">
            <a:noAutofit/>
          </a:bodyPr>
          <a:lstStyle/>
          <a:p>
            <a:pPr lvl="0" rtl="0">
              <a:spcBef>
                <a:spcPts val="0"/>
              </a:spcBef>
              <a:buNone/>
            </a:pPr>
            <a:r>
              <a:rPr lang="en"/>
              <a:t>Performance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Dataset used</a:t>
            </a:r>
          </a:p>
        </p:txBody>
      </p:sp>
      <p:sp>
        <p:nvSpPr>
          <p:cNvPr id="155" name="Shape 155"/>
          <p:cNvSpPr txBox="1"/>
          <p:nvPr>
            <p:ph idx="1" type="body"/>
          </p:nvPr>
        </p:nvSpPr>
        <p:spPr>
          <a:xfrm>
            <a:off x="311700" y="1171600"/>
            <a:ext cx="3964800" cy="3397200"/>
          </a:xfrm>
          <a:prstGeom prst="rect">
            <a:avLst/>
          </a:prstGeom>
        </p:spPr>
        <p:txBody>
          <a:bodyPr anchorCtr="0" anchor="t" bIns="91425" lIns="91425" rIns="91425" wrap="square" tIns="91425">
            <a:noAutofit/>
          </a:bodyPr>
          <a:lstStyle/>
          <a:p>
            <a:pPr lvl="0">
              <a:spcBef>
                <a:spcPts val="0"/>
              </a:spcBef>
              <a:buNone/>
            </a:pPr>
            <a:r>
              <a:rPr b="1" lang="en" sz="1400"/>
              <a:t>Cornell Movie Dialogues Corpus</a:t>
            </a:r>
          </a:p>
          <a:p>
            <a:pPr lvl="0">
              <a:spcBef>
                <a:spcPts val="0"/>
              </a:spcBef>
              <a:buClr>
                <a:schemeClr val="dk1"/>
              </a:buClr>
              <a:buSzPct val="78571"/>
              <a:buFont typeface="Arial"/>
              <a:buNone/>
            </a:pPr>
            <a:r>
              <a:rPr lang="en" sz="1400"/>
              <a:t>220,579 conversational exchanges between 10,292 pairs of movie characters</a:t>
            </a:r>
          </a:p>
          <a:p>
            <a:pPr lvl="0">
              <a:spcBef>
                <a:spcPts val="0"/>
              </a:spcBef>
              <a:buClr>
                <a:schemeClr val="dk1"/>
              </a:buClr>
              <a:buSzPct val="78571"/>
              <a:buFont typeface="Arial"/>
              <a:buNone/>
            </a:pPr>
            <a:r>
              <a:rPr lang="en" sz="1400"/>
              <a:t>9,035 characters from 617 movies</a:t>
            </a:r>
          </a:p>
          <a:p>
            <a:pPr lvl="0">
              <a:spcBef>
                <a:spcPts val="0"/>
              </a:spcBef>
              <a:buClr>
                <a:schemeClr val="dk1"/>
              </a:buClr>
              <a:buSzPct val="78571"/>
              <a:buFont typeface="Arial"/>
              <a:buNone/>
            </a:pPr>
            <a:r>
              <a:rPr lang="en" sz="1400"/>
              <a:t>304,713 total utterances</a:t>
            </a:r>
          </a:p>
          <a:p>
            <a:pPr lvl="0">
              <a:spcBef>
                <a:spcPts val="0"/>
              </a:spcBef>
              <a:buClr>
                <a:schemeClr val="dk1"/>
              </a:buClr>
              <a:buSzPct val="78571"/>
              <a:buFont typeface="Arial"/>
              <a:buNone/>
            </a:pPr>
            <a:r>
              <a:rPr lang="en" sz="1400"/>
              <a:t>Movie metadata including: genres, release year, IMDB rating, IMDB votes</a:t>
            </a:r>
          </a:p>
          <a:p>
            <a:pPr lvl="0">
              <a:spcBef>
                <a:spcPts val="0"/>
              </a:spcBef>
              <a:buNone/>
            </a:pPr>
            <a:r>
              <a:rPr lang="en" sz="1400"/>
              <a:t>Character metadata: gender, position on movie credits</a:t>
            </a:r>
          </a:p>
          <a:p>
            <a:pPr lvl="0">
              <a:spcBef>
                <a:spcPts val="0"/>
              </a:spcBef>
              <a:buClr>
                <a:schemeClr val="dk1"/>
              </a:buClr>
              <a:buSzPct val="110000"/>
              <a:buFont typeface="Arial"/>
              <a:buNone/>
            </a:pPr>
            <a:r>
              <a:rPr i="1" lang="en" sz="1000"/>
              <a:t>A. Garg and V. Polamreddi, "Understanding Hollywood through Dialogues", Stanford, 2017.</a:t>
            </a:r>
          </a:p>
          <a:p>
            <a:pPr lvl="0" rtl="0">
              <a:spcBef>
                <a:spcPts val="0"/>
              </a:spcBef>
              <a:buNone/>
            </a:pPr>
            <a:r>
              <a:t/>
            </a:r>
            <a:endParaRPr sz="1400"/>
          </a:p>
        </p:txBody>
      </p:sp>
      <p:sp>
        <p:nvSpPr>
          <p:cNvPr id="156" name="Shape 156"/>
          <p:cNvSpPr txBox="1"/>
          <p:nvPr>
            <p:ph idx="1" type="body"/>
          </p:nvPr>
        </p:nvSpPr>
        <p:spPr>
          <a:xfrm>
            <a:off x="4635150" y="1171600"/>
            <a:ext cx="3964800" cy="3397200"/>
          </a:xfrm>
          <a:prstGeom prst="rect">
            <a:avLst/>
          </a:prstGeom>
        </p:spPr>
        <p:txBody>
          <a:bodyPr anchorCtr="0" anchor="t" bIns="91425" lIns="91425" rIns="91425" wrap="square" tIns="91425">
            <a:noAutofit/>
          </a:bodyPr>
          <a:lstStyle/>
          <a:p>
            <a:pPr lvl="0">
              <a:spcBef>
                <a:spcPts val="0"/>
              </a:spcBef>
              <a:buNone/>
            </a:pPr>
            <a:r>
              <a:rPr b="1" lang="en" sz="1400"/>
              <a:t>Ubuntu Dialogue Corpus</a:t>
            </a:r>
          </a:p>
          <a:p>
            <a:pPr lvl="0">
              <a:spcBef>
                <a:spcPts val="0"/>
              </a:spcBef>
              <a:buNone/>
            </a:pPr>
            <a:r>
              <a:rPr lang="en" sz="1400"/>
              <a:t>930,000 dialogues</a:t>
            </a:r>
          </a:p>
          <a:p>
            <a:pPr lvl="0">
              <a:spcBef>
                <a:spcPts val="0"/>
              </a:spcBef>
              <a:buNone/>
            </a:pPr>
            <a:r>
              <a:rPr lang="en" sz="1400"/>
              <a:t>269 million words of text, spread out over 26 million turns</a:t>
            </a:r>
          </a:p>
          <a:p>
            <a:pPr lvl="0">
              <a:spcBef>
                <a:spcPts val="0"/>
              </a:spcBef>
              <a:buNone/>
            </a:pPr>
            <a:r>
              <a:rPr lang="en" sz="1400"/>
              <a:t>7,100,000 total utterances</a:t>
            </a:r>
          </a:p>
          <a:p>
            <a:pPr lvl="0">
              <a:spcBef>
                <a:spcPts val="0"/>
              </a:spcBef>
              <a:buNone/>
            </a:pPr>
            <a:r>
              <a:rPr lang="en" sz="1400"/>
              <a:t>Conversations have an average of 8 turns each, with a minimum of 3 turns</a:t>
            </a:r>
          </a:p>
          <a:p>
            <a:pPr lvl="0">
              <a:spcBef>
                <a:spcPts val="0"/>
              </a:spcBef>
              <a:buNone/>
            </a:pPr>
            <a:r>
              <a:t/>
            </a:r>
            <a:endParaRPr sz="1400"/>
          </a:p>
          <a:p>
            <a:pPr lvl="0" rtl="0">
              <a:spcBef>
                <a:spcPts val="0"/>
              </a:spcBef>
              <a:buNone/>
            </a:pPr>
            <a:r>
              <a:rPr i="1" lang="en" sz="1000"/>
              <a:t>R. Lowe, N. Pow, I. Serban and J. Pineau, "The Ubuntu Dialogue Corpus: A Large Dataset for Research in Unstructured Multi-Turn Dialogue Systems", Cornell University Library, 2015.</a:t>
            </a:r>
          </a:p>
          <a:p>
            <a:pPr lvl="0" rtl="0">
              <a:spcBef>
                <a:spcPts val="0"/>
              </a:spcBef>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a:spcBef>
                <a:spcPts val="0"/>
              </a:spcBef>
              <a:buNone/>
            </a:pPr>
            <a:r>
              <a:rPr lang="en"/>
              <a:t>Performance benchmark and limitations</a:t>
            </a:r>
          </a:p>
        </p:txBody>
      </p:sp>
      <p:sp>
        <p:nvSpPr>
          <p:cNvPr id="162" name="Shape 162"/>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lvl="0">
              <a:spcBef>
                <a:spcPts val="0"/>
              </a:spcBef>
              <a:buNone/>
            </a:pPr>
            <a:r>
              <a:rPr lang="en"/>
              <a:t>Perplexity at 30-35</a:t>
            </a:r>
          </a:p>
          <a:p>
            <a:pPr lvl="0">
              <a:spcBef>
                <a:spcPts val="0"/>
              </a:spcBef>
              <a:buNone/>
            </a:pPr>
            <a:r>
              <a:rPr lang="en"/>
              <a:t>Epochs - 30</a:t>
            </a:r>
          </a:p>
          <a:p>
            <a:pPr lvl="0">
              <a:spcBef>
                <a:spcPts val="0"/>
              </a:spcBef>
              <a:buNone/>
            </a:pPr>
            <a:r>
              <a:rPr lang="en"/>
              <a:t>Hours to train - 14 hours</a:t>
            </a:r>
          </a:p>
        </p:txBody>
      </p:sp>
      <p:pic>
        <p:nvPicPr>
          <p:cNvPr id="163" name="Shape 163"/>
          <p:cNvPicPr preferRelativeResize="0"/>
          <p:nvPr/>
        </p:nvPicPr>
        <p:blipFill>
          <a:blip r:embed="rId3">
            <a:alphaModFix/>
          </a:blip>
          <a:stretch>
            <a:fillRect/>
          </a:stretch>
        </p:blipFill>
        <p:spPr>
          <a:xfrm>
            <a:off x="2987675" y="1095400"/>
            <a:ext cx="5899752" cy="36301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Industry benchmarks</a:t>
            </a:r>
          </a:p>
        </p:txBody>
      </p:sp>
      <p:pic>
        <p:nvPicPr>
          <p:cNvPr id="169" name="Shape 169"/>
          <p:cNvPicPr preferRelativeResize="0"/>
          <p:nvPr/>
        </p:nvPicPr>
        <p:blipFill>
          <a:blip r:embed="rId3">
            <a:alphaModFix/>
          </a:blip>
          <a:stretch>
            <a:fillRect/>
          </a:stretch>
        </p:blipFill>
        <p:spPr>
          <a:xfrm>
            <a:off x="795338" y="1058225"/>
            <a:ext cx="7553325" cy="3448050"/>
          </a:xfrm>
          <a:prstGeom prst="rect">
            <a:avLst/>
          </a:prstGeom>
          <a:noFill/>
          <a:ln>
            <a:noFill/>
          </a:ln>
        </p:spPr>
      </p:pic>
      <p:sp>
        <p:nvSpPr>
          <p:cNvPr id="170" name="Shape 170"/>
          <p:cNvSpPr txBox="1"/>
          <p:nvPr/>
        </p:nvSpPr>
        <p:spPr>
          <a:xfrm>
            <a:off x="384450" y="4582475"/>
            <a:ext cx="8832300" cy="445200"/>
          </a:xfrm>
          <a:prstGeom prst="rect">
            <a:avLst/>
          </a:prstGeom>
          <a:noFill/>
          <a:ln>
            <a:noFill/>
          </a:ln>
        </p:spPr>
        <p:txBody>
          <a:bodyPr anchorCtr="0" anchor="ctr" bIns="91425" lIns="91425" rIns="91425" wrap="square" tIns="91425">
            <a:noAutofit/>
          </a:bodyPr>
          <a:lstStyle/>
          <a:p>
            <a:pPr lvl="0" rtl="0">
              <a:spcBef>
                <a:spcPts val="0"/>
              </a:spcBef>
              <a:buNone/>
            </a:pPr>
            <a:r>
              <a:rPr i="1" lang="en" sz="1200">
                <a:latin typeface="Old Standard TT"/>
                <a:ea typeface="Old Standard TT"/>
                <a:cs typeface="Old Standard TT"/>
                <a:sym typeface="Old Standard TT"/>
              </a:rPr>
              <a:t>[1]P. Koehn and T. Robinson, "One Billion Word Benchmark for Measuring Progress in Statistical Language Modeling", 2013.</a:t>
            </a:r>
          </a:p>
        </p:txBody>
      </p:sp>
      <p:sp>
        <p:nvSpPr>
          <p:cNvPr id="171" name="Shape 171"/>
          <p:cNvSpPr/>
          <p:nvPr/>
        </p:nvSpPr>
        <p:spPr>
          <a:xfrm>
            <a:off x="795400" y="3327450"/>
            <a:ext cx="7553400" cy="7497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75" name="Shape 175"/>
        <p:cNvGrpSpPr/>
        <p:nvPr/>
      </p:nvGrpSpPr>
      <p:grpSpPr>
        <a:xfrm>
          <a:off x="0" y="0"/>
          <a:ext cx="0" cy="0"/>
          <a:chOff x="0" y="0"/>
          <a:chExt cx="0" cy="0"/>
        </a:xfrm>
      </p:grpSpPr>
      <p:sp>
        <p:nvSpPr>
          <p:cNvPr id="176" name="Shape 176"/>
          <p:cNvSpPr txBox="1"/>
          <p:nvPr>
            <p:ph type="title"/>
          </p:nvPr>
        </p:nvSpPr>
        <p:spPr>
          <a:xfrm>
            <a:off x="512700" y="1893300"/>
            <a:ext cx="8118600" cy="1522800"/>
          </a:xfrm>
          <a:prstGeom prst="rect">
            <a:avLst/>
          </a:prstGeom>
        </p:spPr>
        <p:txBody>
          <a:bodyPr anchorCtr="0" anchor="b" bIns="91425" lIns="91425" rIns="91425" wrap="square" tIns="91425">
            <a:noAutofit/>
          </a:bodyPr>
          <a:lstStyle/>
          <a:p>
            <a:pPr lvl="0" rtl="0">
              <a:spcBef>
                <a:spcPts val="0"/>
              </a:spcBef>
              <a:buNone/>
            </a:pPr>
            <a:r>
              <a:rPr lang="en"/>
              <a:t>Business Model</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64" name="Shape 64"/>
        <p:cNvGrpSpPr/>
        <p:nvPr/>
      </p:nvGrpSpPr>
      <p:grpSpPr>
        <a:xfrm>
          <a:off x="0" y="0"/>
          <a:ext cx="0" cy="0"/>
          <a:chOff x="0" y="0"/>
          <a:chExt cx="0" cy="0"/>
        </a:xfrm>
      </p:grpSpPr>
      <p:sp>
        <p:nvSpPr>
          <p:cNvPr id="65" name="Shape 65"/>
          <p:cNvSpPr txBox="1"/>
          <p:nvPr>
            <p:ph type="title"/>
          </p:nvPr>
        </p:nvSpPr>
        <p:spPr>
          <a:xfrm>
            <a:off x="512700" y="1893300"/>
            <a:ext cx="8118600" cy="1522800"/>
          </a:xfrm>
          <a:prstGeom prst="rect">
            <a:avLst/>
          </a:prstGeom>
        </p:spPr>
        <p:txBody>
          <a:bodyPr anchorCtr="0" anchor="b" bIns="91425" lIns="91425" rIns="91425" wrap="square" tIns="91425">
            <a:noAutofit/>
          </a:bodyPr>
          <a:lstStyle/>
          <a:p>
            <a:pPr lvl="0" rtl="0">
              <a:spcBef>
                <a:spcPts val="0"/>
              </a:spcBef>
              <a:buNone/>
            </a:pPr>
            <a:r>
              <a:rPr lang="en"/>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High level interaction</a:t>
            </a:r>
          </a:p>
        </p:txBody>
      </p:sp>
      <p:pic>
        <p:nvPicPr>
          <p:cNvPr id="182" name="Shape 182"/>
          <p:cNvPicPr preferRelativeResize="0"/>
          <p:nvPr/>
        </p:nvPicPr>
        <p:blipFill>
          <a:blip r:embed="rId3">
            <a:alphaModFix/>
          </a:blip>
          <a:stretch>
            <a:fillRect/>
          </a:stretch>
        </p:blipFill>
        <p:spPr>
          <a:xfrm>
            <a:off x="477525" y="1262325"/>
            <a:ext cx="6154475" cy="3356175"/>
          </a:xfrm>
          <a:prstGeom prst="rect">
            <a:avLst/>
          </a:prstGeom>
          <a:noFill/>
          <a:ln>
            <a:noFill/>
          </a:ln>
        </p:spPr>
      </p:pic>
      <p:sp>
        <p:nvSpPr>
          <p:cNvPr id="183" name="Shape 183"/>
          <p:cNvSpPr txBox="1"/>
          <p:nvPr>
            <p:ph idx="1" type="body"/>
          </p:nvPr>
        </p:nvSpPr>
        <p:spPr>
          <a:xfrm>
            <a:off x="6695275" y="1171675"/>
            <a:ext cx="2283600" cy="3623700"/>
          </a:xfrm>
          <a:prstGeom prst="rect">
            <a:avLst/>
          </a:prstGeom>
        </p:spPr>
        <p:txBody>
          <a:bodyPr anchorCtr="0" anchor="t" bIns="91425" lIns="91425" rIns="91425" wrap="square" tIns="91425">
            <a:noAutofit/>
          </a:bodyPr>
          <a:lstStyle/>
          <a:p>
            <a:pPr indent="-330200" lvl="0" marL="457200" rtl="0">
              <a:lnSpc>
                <a:spcPct val="150000"/>
              </a:lnSpc>
              <a:spcBef>
                <a:spcPts val="0"/>
              </a:spcBef>
              <a:spcAft>
                <a:spcPts val="0"/>
              </a:spcAft>
              <a:buSzPct val="100000"/>
            </a:pPr>
            <a:r>
              <a:rPr lang="en" sz="1600"/>
              <a:t>Cloud based architecture</a:t>
            </a:r>
          </a:p>
          <a:p>
            <a:pPr indent="-330200" lvl="0" marL="457200" rtl="0">
              <a:lnSpc>
                <a:spcPct val="150000"/>
              </a:lnSpc>
              <a:spcBef>
                <a:spcPts val="0"/>
              </a:spcBef>
              <a:spcAft>
                <a:spcPts val="0"/>
              </a:spcAft>
              <a:buSzPct val="100000"/>
            </a:pPr>
            <a:r>
              <a:rPr lang="en" sz="1600"/>
              <a:t>Easy to use interfaces</a:t>
            </a:r>
          </a:p>
          <a:p>
            <a:pPr indent="-330200" lvl="0" marL="457200" rtl="0">
              <a:lnSpc>
                <a:spcPct val="150000"/>
              </a:lnSpc>
              <a:spcBef>
                <a:spcPts val="0"/>
              </a:spcBef>
              <a:spcAft>
                <a:spcPts val="0"/>
              </a:spcAft>
              <a:buSzPct val="100000"/>
            </a:pPr>
            <a:r>
              <a:rPr lang="en" sz="1600"/>
              <a:t>Client has freedom to select how fast/efficient the training process is</a:t>
            </a:r>
          </a:p>
          <a:p>
            <a:pPr lvl="0" rtl="0">
              <a:lnSpc>
                <a:spcPct val="150000"/>
              </a:lnSpc>
              <a:spcBef>
                <a:spcPts val="0"/>
              </a:spcBef>
              <a:spcAft>
                <a:spcPts val="0"/>
              </a:spcAft>
              <a:buClr>
                <a:schemeClr val="dk1"/>
              </a:buClr>
              <a:buSzPct val="68750"/>
              <a:buFont typeface="Arial"/>
              <a:buNone/>
            </a:pPr>
            <a:r>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idx="1" type="body"/>
          </p:nvPr>
        </p:nvSpPr>
        <p:spPr>
          <a:xfrm>
            <a:off x="311700" y="1171675"/>
            <a:ext cx="8377200" cy="3769800"/>
          </a:xfrm>
          <a:prstGeom prst="rect">
            <a:avLst/>
          </a:prstGeom>
        </p:spPr>
        <p:txBody>
          <a:bodyPr anchorCtr="0" anchor="t" bIns="91425" lIns="91425" rIns="91425" wrap="square" tIns="91425">
            <a:noAutofit/>
          </a:bodyPr>
          <a:lstStyle/>
          <a:p>
            <a:pPr lvl="0" rtl="0" algn="just">
              <a:lnSpc>
                <a:spcPct val="150000"/>
              </a:lnSpc>
              <a:spcBef>
                <a:spcPts val="0"/>
              </a:spcBef>
              <a:spcAft>
                <a:spcPts val="0"/>
              </a:spcAft>
              <a:buNone/>
            </a:pPr>
            <a:r>
              <a:rPr lang="en" sz="1600"/>
              <a:t>Focus on easy instance deployment by using containerization techniques (using Docker)</a:t>
            </a:r>
          </a:p>
          <a:p>
            <a:pPr indent="-330200" lvl="0" marL="457200" rtl="0" algn="just">
              <a:lnSpc>
                <a:spcPct val="150000"/>
              </a:lnSpc>
              <a:spcBef>
                <a:spcPts val="0"/>
              </a:spcBef>
              <a:spcAft>
                <a:spcPts val="0"/>
              </a:spcAft>
              <a:buSzPct val="100000"/>
            </a:pPr>
            <a:r>
              <a:rPr lang="en" sz="1600"/>
              <a:t>Interfaces decoupled from QA engine</a:t>
            </a:r>
          </a:p>
          <a:p>
            <a:pPr lvl="0" rtl="0" algn="just">
              <a:lnSpc>
                <a:spcPct val="150000"/>
              </a:lnSpc>
              <a:spcBef>
                <a:spcPts val="0"/>
              </a:spcBef>
              <a:spcAft>
                <a:spcPts val="0"/>
              </a:spcAft>
              <a:buClr>
                <a:schemeClr val="dk1"/>
              </a:buClr>
              <a:buSzPct val="68750"/>
              <a:buFont typeface="Arial"/>
              <a:buNone/>
            </a:pPr>
            <a:r>
              <a:t/>
            </a:r>
            <a:endParaRPr sz="1600"/>
          </a:p>
          <a:p>
            <a:pPr lvl="0" rtl="0" algn="just">
              <a:lnSpc>
                <a:spcPct val="150000"/>
              </a:lnSpc>
              <a:spcBef>
                <a:spcPts val="0"/>
              </a:spcBef>
              <a:spcAft>
                <a:spcPts val="0"/>
              </a:spcAft>
              <a:buClr>
                <a:schemeClr val="dk1"/>
              </a:buClr>
              <a:buSzPct val="68750"/>
              <a:buFont typeface="Arial"/>
              <a:buNone/>
            </a:pPr>
            <a:r>
              <a:rPr lang="en" sz="1600"/>
              <a:t>Automating the ‘pluggability’ of datasets into the system by using automation scripts for formatting the dataset. Possibility of having an easy to use web interface for this task.</a:t>
            </a:r>
          </a:p>
          <a:p>
            <a:pPr lvl="0" rtl="0" algn="just">
              <a:lnSpc>
                <a:spcPct val="150000"/>
              </a:lnSpc>
              <a:spcBef>
                <a:spcPts val="0"/>
              </a:spcBef>
              <a:spcAft>
                <a:spcPts val="0"/>
              </a:spcAft>
              <a:buClr>
                <a:schemeClr val="dk1"/>
              </a:buClr>
              <a:buSzPct val="68750"/>
              <a:buFont typeface="Arial"/>
              <a:buNone/>
            </a:pPr>
            <a:r>
              <a:t/>
            </a:r>
            <a:endParaRPr sz="1600"/>
          </a:p>
          <a:p>
            <a:pPr lvl="0" rtl="0" algn="just">
              <a:lnSpc>
                <a:spcPct val="150000"/>
              </a:lnSpc>
              <a:spcBef>
                <a:spcPts val="0"/>
              </a:spcBef>
              <a:spcAft>
                <a:spcPts val="0"/>
              </a:spcAft>
              <a:buClr>
                <a:schemeClr val="dk1"/>
              </a:buClr>
              <a:buSzPct val="68750"/>
              <a:buFont typeface="Arial"/>
              <a:buNone/>
            </a:pPr>
            <a:r>
              <a:rPr lang="en" sz="1600"/>
              <a:t>Identification of important aspects of target markets</a:t>
            </a:r>
          </a:p>
          <a:p>
            <a:pPr indent="-330200" lvl="0" marL="457200" rtl="0" algn="just">
              <a:lnSpc>
                <a:spcPct val="150000"/>
              </a:lnSpc>
              <a:spcBef>
                <a:spcPts val="0"/>
              </a:spcBef>
              <a:spcAft>
                <a:spcPts val="0"/>
              </a:spcAft>
              <a:buSzPct val="100000"/>
            </a:pPr>
            <a:r>
              <a:rPr lang="en" sz="1600"/>
              <a:t>Availability of data in text format</a:t>
            </a:r>
          </a:p>
          <a:p>
            <a:pPr indent="-330200" lvl="0" marL="457200" rtl="0" algn="just">
              <a:lnSpc>
                <a:spcPct val="150000"/>
              </a:lnSpc>
              <a:spcBef>
                <a:spcPts val="0"/>
              </a:spcBef>
              <a:spcAft>
                <a:spcPts val="0"/>
              </a:spcAft>
              <a:buSzPct val="100000"/>
            </a:pPr>
            <a:r>
              <a:rPr lang="en" sz="1600"/>
              <a:t>Data collected over at least 3 years</a:t>
            </a:r>
          </a:p>
          <a:p>
            <a:pPr indent="-330200" lvl="0" marL="457200" rtl="0" algn="just">
              <a:lnSpc>
                <a:spcPct val="150000"/>
              </a:lnSpc>
              <a:spcBef>
                <a:spcPts val="0"/>
              </a:spcBef>
              <a:spcAft>
                <a:spcPts val="0"/>
              </a:spcAft>
              <a:buSzPct val="100000"/>
            </a:pPr>
            <a:r>
              <a:rPr lang="en" sz="1600"/>
              <a:t>Heavy use of natural QA format, such as call center operations</a:t>
            </a:r>
          </a:p>
          <a:p>
            <a:pPr lvl="0" rtl="0" algn="just">
              <a:lnSpc>
                <a:spcPct val="150000"/>
              </a:lnSpc>
              <a:spcBef>
                <a:spcPts val="0"/>
              </a:spcBef>
              <a:spcAft>
                <a:spcPts val="0"/>
              </a:spcAft>
              <a:buNone/>
            </a:pPr>
            <a:r>
              <a:t/>
            </a:r>
            <a:endParaRPr sz="1600"/>
          </a:p>
        </p:txBody>
      </p:sp>
      <p:sp>
        <p:nvSpPr>
          <p:cNvPr id="189" name="Shape 189"/>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Unique selling points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140225"/>
            <a:ext cx="8520600" cy="613200"/>
          </a:xfrm>
          <a:prstGeom prst="rect">
            <a:avLst/>
          </a:prstGeom>
        </p:spPr>
        <p:txBody>
          <a:bodyPr anchorCtr="0" anchor="t" bIns="91425" lIns="91425" rIns="91425" wrap="square" tIns="91425">
            <a:noAutofit/>
          </a:bodyPr>
          <a:lstStyle/>
          <a:p>
            <a:pPr lvl="0" rtl="0">
              <a:spcBef>
                <a:spcPts val="0"/>
              </a:spcBef>
              <a:buNone/>
            </a:pPr>
            <a:r>
              <a:rPr lang="en"/>
              <a:t>Customer Journey</a:t>
            </a:r>
          </a:p>
        </p:txBody>
      </p:sp>
      <p:sp>
        <p:nvSpPr>
          <p:cNvPr id="195" name="Shape 195"/>
          <p:cNvSpPr/>
          <p:nvPr/>
        </p:nvSpPr>
        <p:spPr>
          <a:xfrm>
            <a:off x="1383050" y="878575"/>
            <a:ext cx="1569900" cy="386700"/>
          </a:xfrm>
          <a:prstGeom prst="homePlate">
            <a:avLst>
              <a:gd fmla="val 50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sz="1200">
                <a:solidFill>
                  <a:srgbClr val="FFFFFF"/>
                </a:solidFill>
                <a:latin typeface="Old Standard TT"/>
                <a:ea typeface="Old Standard TT"/>
                <a:cs typeface="Old Standard TT"/>
                <a:sym typeface="Old Standard TT"/>
              </a:rPr>
              <a:t>Customer Acquisition</a:t>
            </a:r>
          </a:p>
        </p:txBody>
      </p:sp>
      <p:sp>
        <p:nvSpPr>
          <p:cNvPr id="196" name="Shape 196"/>
          <p:cNvSpPr/>
          <p:nvPr/>
        </p:nvSpPr>
        <p:spPr>
          <a:xfrm>
            <a:off x="3263750" y="878575"/>
            <a:ext cx="1569900" cy="386700"/>
          </a:xfrm>
          <a:prstGeom prst="homePlate">
            <a:avLst>
              <a:gd fmla="val 50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1200">
                <a:solidFill>
                  <a:srgbClr val="FFFFFF"/>
                </a:solidFill>
                <a:latin typeface="Old Standard TT"/>
                <a:ea typeface="Old Standard TT"/>
                <a:cs typeface="Old Standard TT"/>
                <a:sym typeface="Old Standard TT"/>
              </a:rPr>
              <a:t>Implementation</a:t>
            </a:r>
          </a:p>
        </p:txBody>
      </p:sp>
      <p:sp>
        <p:nvSpPr>
          <p:cNvPr id="197" name="Shape 197"/>
          <p:cNvSpPr/>
          <p:nvPr/>
        </p:nvSpPr>
        <p:spPr>
          <a:xfrm>
            <a:off x="5135125" y="878575"/>
            <a:ext cx="1569900" cy="386700"/>
          </a:xfrm>
          <a:prstGeom prst="homePlate">
            <a:avLst>
              <a:gd fmla="val 50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1200">
                <a:solidFill>
                  <a:srgbClr val="FFFFFF"/>
                </a:solidFill>
                <a:latin typeface="Old Standard TT"/>
                <a:ea typeface="Old Standard TT"/>
                <a:cs typeface="Old Standard TT"/>
                <a:sym typeface="Old Standard TT"/>
              </a:rPr>
              <a:t>Handover</a:t>
            </a:r>
          </a:p>
        </p:txBody>
      </p:sp>
      <p:sp>
        <p:nvSpPr>
          <p:cNvPr id="198" name="Shape 198"/>
          <p:cNvSpPr/>
          <p:nvPr/>
        </p:nvSpPr>
        <p:spPr>
          <a:xfrm>
            <a:off x="7074150" y="878575"/>
            <a:ext cx="1569900" cy="386700"/>
          </a:xfrm>
          <a:prstGeom prst="homePlate">
            <a:avLst>
              <a:gd fmla="val 50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1200">
                <a:solidFill>
                  <a:srgbClr val="FFFFFF"/>
                </a:solidFill>
                <a:latin typeface="Old Standard TT"/>
                <a:ea typeface="Old Standard TT"/>
                <a:cs typeface="Old Standard TT"/>
                <a:sym typeface="Old Standard TT"/>
              </a:rPr>
              <a:t>Maintenance</a:t>
            </a:r>
          </a:p>
        </p:txBody>
      </p:sp>
      <p:sp>
        <p:nvSpPr>
          <p:cNvPr id="199" name="Shape 199"/>
          <p:cNvSpPr/>
          <p:nvPr/>
        </p:nvSpPr>
        <p:spPr>
          <a:xfrm>
            <a:off x="1383100" y="1517050"/>
            <a:ext cx="1569900" cy="11718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 sz="1200">
                <a:latin typeface="Old Standard TT"/>
                <a:ea typeface="Old Standard TT"/>
                <a:cs typeface="Old Standard TT"/>
                <a:sym typeface="Old Standard TT"/>
              </a:rPr>
              <a:t>Analyse the business and break down into multiple domains</a:t>
            </a:r>
          </a:p>
        </p:txBody>
      </p:sp>
      <p:sp>
        <p:nvSpPr>
          <p:cNvPr id="200" name="Shape 200"/>
          <p:cNvSpPr/>
          <p:nvPr/>
        </p:nvSpPr>
        <p:spPr>
          <a:xfrm>
            <a:off x="3263750" y="1517050"/>
            <a:ext cx="1569900" cy="11718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sz="1200">
                <a:latin typeface="Old Standard TT"/>
                <a:ea typeface="Old Standard TT"/>
                <a:cs typeface="Old Standard TT"/>
                <a:sym typeface="Old Standard TT"/>
              </a:rPr>
              <a:t>Train different models for each of the domains</a:t>
            </a:r>
          </a:p>
        </p:txBody>
      </p:sp>
      <p:sp>
        <p:nvSpPr>
          <p:cNvPr id="201" name="Shape 201"/>
          <p:cNvSpPr/>
          <p:nvPr/>
        </p:nvSpPr>
        <p:spPr>
          <a:xfrm>
            <a:off x="5144400" y="1517050"/>
            <a:ext cx="1569900" cy="11718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sz="1200">
                <a:latin typeface="Old Standard TT"/>
                <a:ea typeface="Old Standard TT"/>
                <a:cs typeface="Old Standard TT"/>
                <a:sym typeface="Old Standard TT"/>
              </a:rPr>
              <a:t>Implement the white labeled applications and </a:t>
            </a:r>
            <a:r>
              <a:rPr lang="en" sz="1200">
                <a:latin typeface="Old Standard TT"/>
                <a:ea typeface="Old Standard TT"/>
                <a:cs typeface="Old Standard TT"/>
                <a:sym typeface="Old Standard TT"/>
              </a:rPr>
              <a:t>customized</a:t>
            </a:r>
            <a:r>
              <a:rPr lang="en" sz="1200">
                <a:latin typeface="Old Standard TT"/>
                <a:ea typeface="Old Standard TT"/>
                <a:cs typeface="Old Standard TT"/>
                <a:sym typeface="Old Standard TT"/>
              </a:rPr>
              <a:t> UI’s as required</a:t>
            </a:r>
          </a:p>
        </p:txBody>
      </p:sp>
      <p:sp>
        <p:nvSpPr>
          <p:cNvPr id="202" name="Shape 202"/>
          <p:cNvSpPr/>
          <p:nvPr/>
        </p:nvSpPr>
        <p:spPr>
          <a:xfrm>
            <a:off x="7074150" y="1517050"/>
            <a:ext cx="1569900" cy="11718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sz="1200">
                <a:latin typeface="Old Standard TT"/>
                <a:ea typeface="Old Standard TT"/>
                <a:cs typeface="Old Standard TT"/>
                <a:sym typeface="Old Standard TT"/>
              </a:rPr>
              <a:t>New data that is collected will be given and models will be re-trained from time to time</a:t>
            </a:r>
          </a:p>
        </p:txBody>
      </p:sp>
      <p:sp>
        <p:nvSpPr>
          <p:cNvPr id="203" name="Shape 203"/>
          <p:cNvSpPr/>
          <p:nvPr/>
        </p:nvSpPr>
        <p:spPr>
          <a:xfrm>
            <a:off x="1383050" y="2788225"/>
            <a:ext cx="1569900" cy="1171800"/>
          </a:xfrm>
          <a:prstGeom prst="rect">
            <a:avLst/>
          </a:prstGeom>
          <a:solidFill>
            <a:srgbClr val="D9D2E9"/>
          </a:solidFill>
          <a:ln cap="flat" cmpd="sng" w="9525">
            <a:solidFill>
              <a:schemeClr val="dk2"/>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sz="1200">
                <a:latin typeface="Old Standard TT"/>
                <a:ea typeface="Old Standard TT"/>
                <a:cs typeface="Old Standard TT"/>
                <a:sym typeface="Old Standard TT"/>
              </a:rPr>
              <a:t>User provides the required data, in the format we request.</a:t>
            </a:r>
          </a:p>
        </p:txBody>
      </p:sp>
      <p:sp>
        <p:nvSpPr>
          <p:cNvPr id="204" name="Shape 204"/>
          <p:cNvSpPr/>
          <p:nvPr/>
        </p:nvSpPr>
        <p:spPr>
          <a:xfrm>
            <a:off x="3263750" y="2788225"/>
            <a:ext cx="1569900" cy="1171800"/>
          </a:xfrm>
          <a:prstGeom prst="rect">
            <a:avLst/>
          </a:prstGeom>
          <a:solidFill>
            <a:srgbClr val="D9D2E9"/>
          </a:solidFill>
          <a:ln cap="flat" cmpd="sng" w="9525">
            <a:solidFill>
              <a:schemeClr val="dk2"/>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sz="1200">
                <a:latin typeface="Old Standard TT"/>
                <a:ea typeface="Old Standard TT"/>
                <a:cs typeface="Old Standard TT"/>
                <a:sym typeface="Old Standard TT"/>
              </a:rPr>
              <a:t>Using Agile methodologies, the customer is always kept in the loop for testing</a:t>
            </a:r>
          </a:p>
        </p:txBody>
      </p:sp>
      <p:sp>
        <p:nvSpPr>
          <p:cNvPr id="205" name="Shape 205"/>
          <p:cNvSpPr/>
          <p:nvPr/>
        </p:nvSpPr>
        <p:spPr>
          <a:xfrm>
            <a:off x="5144450" y="2788225"/>
            <a:ext cx="1569900" cy="1171800"/>
          </a:xfrm>
          <a:prstGeom prst="rect">
            <a:avLst/>
          </a:prstGeom>
          <a:solidFill>
            <a:srgbClr val="D9D2E9"/>
          </a:solidFill>
          <a:ln cap="flat" cmpd="sng" w="9525">
            <a:solidFill>
              <a:schemeClr val="dk2"/>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sz="1200">
                <a:latin typeface="Old Standard TT"/>
                <a:ea typeface="Old Standard TT"/>
                <a:cs typeface="Old Standard TT"/>
                <a:sym typeface="Old Standard TT"/>
              </a:rPr>
              <a:t>Conduct the User Acceptance Testing and put into place the new processes</a:t>
            </a:r>
          </a:p>
        </p:txBody>
      </p:sp>
      <p:sp>
        <p:nvSpPr>
          <p:cNvPr id="206" name="Shape 206"/>
          <p:cNvSpPr/>
          <p:nvPr/>
        </p:nvSpPr>
        <p:spPr>
          <a:xfrm>
            <a:off x="7074150" y="2788225"/>
            <a:ext cx="1569900" cy="1171800"/>
          </a:xfrm>
          <a:prstGeom prst="rect">
            <a:avLst/>
          </a:prstGeom>
          <a:solidFill>
            <a:srgbClr val="D9D2E9"/>
          </a:solidFill>
          <a:ln cap="flat" cmpd="sng" w="9525">
            <a:solidFill>
              <a:schemeClr val="dk2"/>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sz="1200">
                <a:latin typeface="Old Standard TT"/>
                <a:ea typeface="Old Standard TT"/>
                <a:cs typeface="Old Standard TT"/>
                <a:sym typeface="Old Standard TT"/>
              </a:rPr>
              <a:t>Continuously</a:t>
            </a:r>
            <a:r>
              <a:rPr lang="en" sz="1200">
                <a:latin typeface="Old Standard TT"/>
                <a:ea typeface="Old Standard TT"/>
                <a:cs typeface="Old Standard TT"/>
                <a:sym typeface="Old Standard TT"/>
              </a:rPr>
              <a:t> collect data in the given domains and document evolving use cases</a:t>
            </a:r>
          </a:p>
        </p:txBody>
      </p:sp>
      <p:pic>
        <p:nvPicPr>
          <p:cNvPr id="207" name="Shape 207"/>
          <p:cNvPicPr preferRelativeResize="0"/>
          <p:nvPr/>
        </p:nvPicPr>
        <p:blipFill>
          <a:blip r:embed="rId3">
            <a:alphaModFix/>
          </a:blip>
          <a:stretch>
            <a:fillRect/>
          </a:stretch>
        </p:blipFill>
        <p:spPr>
          <a:xfrm>
            <a:off x="463075" y="1836413"/>
            <a:ext cx="533075" cy="533075"/>
          </a:xfrm>
          <a:prstGeom prst="rect">
            <a:avLst/>
          </a:prstGeom>
          <a:noFill/>
          <a:ln>
            <a:noFill/>
          </a:ln>
        </p:spPr>
      </p:pic>
      <p:pic>
        <p:nvPicPr>
          <p:cNvPr id="208" name="Shape 208"/>
          <p:cNvPicPr preferRelativeResize="0"/>
          <p:nvPr/>
        </p:nvPicPr>
        <p:blipFill>
          <a:blip r:embed="rId4">
            <a:alphaModFix/>
          </a:blip>
          <a:stretch>
            <a:fillRect/>
          </a:stretch>
        </p:blipFill>
        <p:spPr>
          <a:xfrm>
            <a:off x="336675" y="3006338"/>
            <a:ext cx="735576" cy="735576"/>
          </a:xfrm>
          <a:prstGeom prst="rect">
            <a:avLst/>
          </a:prstGeom>
          <a:noFill/>
          <a:ln>
            <a:noFill/>
          </a:ln>
        </p:spPr>
      </p:pic>
      <p:pic>
        <p:nvPicPr>
          <p:cNvPr id="209" name="Shape 209"/>
          <p:cNvPicPr preferRelativeResize="0"/>
          <p:nvPr/>
        </p:nvPicPr>
        <p:blipFill>
          <a:blip r:embed="rId5">
            <a:alphaModFix/>
          </a:blip>
          <a:stretch>
            <a:fillRect/>
          </a:stretch>
        </p:blipFill>
        <p:spPr>
          <a:xfrm>
            <a:off x="1732671" y="4112425"/>
            <a:ext cx="870650" cy="950923"/>
          </a:xfrm>
          <a:prstGeom prst="rect">
            <a:avLst/>
          </a:prstGeom>
          <a:noFill/>
          <a:ln>
            <a:noFill/>
          </a:ln>
        </p:spPr>
      </p:pic>
      <p:pic>
        <p:nvPicPr>
          <p:cNvPr id="210" name="Shape 210"/>
          <p:cNvPicPr preferRelativeResize="0"/>
          <p:nvPr/>
        </p:nvPicPr>
        <p:blipFill>
          <a:blip r:embed="rId6">
            <a:alphaModFix/>
          </a:blip>
          <a:stretch>
            <a:fillRect/>
          </a:stretch>
        </p:blipFill>
        <p:spPr>
          <a:xfrm>
            <a:off x="3329558" y="4097350"/>
            <a:ext cx="1438275" cy="828675"/>
          </a:xfrm>
          <a:prstGeom prst="rect">
            <a:avLst/>
          </a:prstGeom>
          <a:noFill/>
          <a:ln>
            <a:noFill/>
          </a:ln>
        </p:spPr>
      </p:pic>
      <p:pic>
        <p:nvPicPr>
          <p:cNvPr id="211" name="Shape 211"/>
          <p:cNvPicPr preferRelativeResize="0"/>
          <p:nvPr/>
        </p:nvPicPr>
        <p:blipFill>
          <a:blip r:embed="rId7">
            <a:alphaModFix/>
          </a:blip>
          <a:stretch>
            <a:fillRect/>
          </a:stretch>
        </p:blipFill>
        <p:spPr>
          <a:xfrm>
            <a:off x="5286471" y="4159263"/>
            <a:ext cx="1285875" cy="704850"/>
          </a:xfrm>
          <a:prstGeom prst="rect">
            <a:avLst/>
          </a:prstGeom>
          <a:noFill/>
          <a:ln>
            <a:noFill/>
          </a:ln>
        </p:spPr>
      </p:pic>
      <p:sp>
        <p:nvSpPr>
          <p:cNvPr id="212" name="Shape 212"/>
          <p:cNvSpPr txBox="1"/>
          <p:nvPr/>
        </p:nvSpPr>
        <p:spPr>
          <a:xfrm>
            <a:off x="162900" y="4378775"/>
            <a:ext cx="1285800" cy="386700"/>
          </a:xfrm>
          <a:prstGeom prst="rect">
            <a:avLst/>
          </a:prstGeom>
          <a:noFill/>
          <a:ln>
            <a:noFill/>
          </a:ln>
        </p:spPr>
        <p:txBody>
          <a:bodyPr anchorCtr="0" anchor="t" bIns="91425" lIns="91425" rIns="91425" wrap="square" tIns="91425">
            <a:noAutofit/>
          </a:bodyPr>
          <a:lstStyle/>
          <a:p>
            <a:pPr lvl="0">
              <a:spcBef>
                <a:spcPts val="0"/>
              </a:spcBef>
              <a:buNone/>
            </a:pPr>
            <a:r>
              <a:rPr b="1" lang="en">
                <a:latin typeface="Old Standard TT"/>
                <a:ea typeface="Old Standard TT"/>
                <a:cs typeface="Old Standard TT"/>
                <a:sym typeface="Old Standard TT"/>
              </a:rPr>
              <a:t>Deliverables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Pricing model</a:t>
            </a:r>
          </a:p>
        </p:txBody>
      </p:sp>
      <p:pic>
        <p:nvPicPr>
          <p:cNvPr id="218" name="Shape 218"/>
          <p:cNvPicPr preferRelativeResize="0"/>
          <p:nvPr/>
        </p:nvPicPr>
        <p:blipFill>
          <a:blip r:embed="rId3">
            <a:alphaModFix/>
          </a:blip>
          <a:stretch>
            <a:fillRect/>
          </a:stretch>
        </p:blipFill>
        <p:spPr>
          <a:xfrm>
            <a:off x="445325" y="1198900"/>
            <a:ext cx="4033688" cy="2540825"/>
          </a:xfrm>
          <a:prstGeom prst="rect">
            <a:avLst/>
          </a:prstGeom>
          <a:noFill/>
          <a:ln>
            <a:noFill/>
          </a:ln>
        </p:spPr>
      </p:pic>
      <p:pic>
        <p:nvPicPr>
          <p:cNvPr id="219" name="Shape 219"/>
          <p:cNvPicPr preferRelativeResize="0"/>
          <p:nvPr/>
        </p:nvPicPr>
        <p:blipFill>
          <a:blip r:embed="rId4">
            <a:alphaModFix/>
          </a:blip>
          <a:stretch>
            <a:fillRect/>
          </a:stretch>
        </p:blipFill>
        <p:spPr>
          <a:xfrm>
            <a:off x="4867050" y="1198900"/>
            <a:ext cx="3894949" cy="2540816"/>
          </a:xfrm>
          <a:prstGeom prst="rect">
            <a:avLst/>
          </a:prstGeom>
          <a:noFill/>
          <a:ln>
            <a:noFill/>
          </a:ln>
        </p:spPr>
      </p:pic>
      <p:sp>
        <p:nvSpPr>
          <p:cNvPr id="220" name="Shape 220"/>
          <p:cNvSpPr txBox="1"/>
          <p:nvPr/>
        </p:nvSpPr>
        <p:spPr>
          <a:xfrm>
            <a:off x="527250" y="4053875"/>
            <a:ext cx="6748500" cy="702900"/>
          </a:xfrm>
          <a:prstGeom prst="rect">
            <a:avLst/>
          </a:prstGeom>
          <a:noFill/>
          <a:ln>
            <a:noFill/>
          </a:ln>
        </p:spPr>
        <p:txBody>
          <a:bodyPr anchorCtr="0" anchor="t" bIns="91425" lIns="91425" rIns="91425" wrap="square" tIns="91425">
            <a:noAutofit/>
          </a:bodyPr>
          <a:lstStyle/>
          <a:p>
            <a:pPr lvl="0">
              <a:spcBef>
                <a:spcPts val="0"/>
              </a:spcBef>
              <a:buNone/>
            </a:pPr>
            <a:r>
              <a:rPr lang="en">
                <a:latin typeface="Old Standard TT"/>
                <a:ea typeface="Old Standard TT"/>
                <a:cs typeface="Old Standard TT"/>
                <a:sym typeface="Old Standard TT"/>
              </a:rPr>
              <a:t>Scalable training based on Google Cloud Platform pricing</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224" name="Shape 224"/>
        <p:cNvGrpSpPr/>
        <p:nvPr/>
      </p:nvGrpSpPr>
      <p:grpSpPr>
        <a:xfrm>
          <a:off x="0" y="0"/>
          <a:ext cx="0" cy="0"/>
          <a:chOff x="0" y="0"/>
          <a:chExt cx="0" cy="0"/>
        </a:xfrm>
      </p:grpSpPr>
      <p:sp>
        <p:nvSpPr>
          <p:cNvPr id="225" name="Shape 225"/>
          <p:cNvSpPr txBox="1"/>
          <p:nvPr>
            <p:ph type="title"/>
          </p:nvPr>
        </p:nvSpPr>
        <p:spPr>
          <a:xfrm>
            <a:off x="512700" y="1893300"/>
            <a:ext cx="8118600" cy="1522800"/>
          </a:xfrm>
          <a:prstGeom prst="rect">
            <a:avLst/>
          </a:prstGeom>
        </p:spPr>
        <p:txBody>
          <a:bodyPr anchorCtr="0" anchor="b" bIns="91425" lIns="91425" rIns="91425" wrap="square" tIns="91425">
            <a:noAutofit/>
          </a:bodyPr>
          <a:lstStyle/>
          <a:p>
            <a:pPr lvl="0" rtl="0">
              <a:spcBef>
                <a:spcPts val="0"/>
              </a:spcBef>
              <a:buNone/>
            </a:pPr>
            <a:r>
              <a:rPr lang="en"/>
              <a:t>Challenges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idx="1" type="body"/>
          </p:nvPr>
        </p:nvSpPr>
        <p:spPr>
          <a:xfrm>
            <a:off x="311700" y="1171675"/>
            <a:ext cx="8377200" cy="3769800"/>
          </a:xfrm>
          <a:prstGeom prst="rect">
            <a:avLst/>
          </a:prstGeom>
        </p:spPr>
        <p:txBody>
          <a:bodyPr anchorCtr="0" anchor="t" bIns="91425" lIns="91425" rIns="91425" wrap="square" tIns="91425">
            <a:noAutofit/>
          </a:bodyPr>
          <a:lstStyle/>
          <a:p>
            <a:pPr lvl="0" rtl="0" algn="just">
              <a:lnSpc>
                <a:spcPct val="150000"/>
              </a:lnSpc>
              <a:spcBef>
                <a:spcPts val="0"/>
              </a:spcBef>
              <a:spcAft>
                <a:spcPts val="0"/>
              </a:spcAft>
              <a:buNone/>
            </a:pPr>
            <a:r>
              <a:rPr lang="en" sz="1600"/>
              <a:t>Availability of usable datasets was a big problem. Most datasets contain private information and therefore requires more bargaining power/legitimacy to obtain.</a:t>
            </a:r>
          </a:p>
          <a:p>
            <a:pPr lvl="0" rtl="0" algn="just">
              <a:lnSpc>
                <a:spcPct val="150000"/>
              </a:lnSpc>
              <a:spcBef>
                <a:spcPts val="0"/>
              </a:spcBef>
              <a:spcAft>
                <a:spcPts val="0"/>
              </a:spcAft>
              <a:buNone/>
            </a:pPr>
            <a:r>
              <a:t/>
            </a:r>
            <a:endParaRPr sz="1600"/>
          </a:p>
          <a:p>
            <a:pPr lvl="0" rtl="0" algn="just">
              <a:lnSpc>
                <a:spcPct val="150000"/>
              </a:lnSpc>
              <a:spcBef>
                <a:spcPts val="0"/>
              </a:spcBef>
              <a:spcAft>
                <a:spcPts val="0"/>
              </a:spcAft>
              <a:buNone/>
            </a:pPr>
            <a:r>
              <a:rPr lang="en" sz="1600"/>
              <a:t>Training models on GPU enabled instances is expensive. One estimate came up to around $4000 a month!</a:t>
            </a:r>
          </a:p>
          <a:p>
            <a:pPr lvl="0" rtl="0" algn="just">
              <a:lnSpc>
                <a:spcPct val="150000"/>
              </a:lnSpc>
              <a:spcBef>
                <a:spcPts val="0"/>
              </a:spcBef>
              <a:spcAft>
                <a:spcPts val="0"/>
              </a:spcAft>
              <a:buNone/>
            </a:pPr>
            <a:r>
              <a:t/>
            </a:r>
            <a:endParaRPr sz="1600"/>
          </a:p>
          <a:p>
            <a:pPr lvl="0" rtl="0" algn="just">
              <a:lnSpc>
                <a:spcPct val="150000"/>
              </a:lnSpc>
              <a:spcBef>
                <a:spcPts val="0"/>
              </a:spcBef>
              <a:spcAft>
                <a:spcPts val="0"/>
              </a:spcAft>
              <a:buNone/>
            </a:pPr>
            <a:r>
              <a:rPr lang="en" sz="1600"/>
              <a:t>From other researchers we found that at least 1000 epochs were required to get a </a:t>
            </a:r>
            <a:r>
              <a:rPr lang="en" sz="1600"/>
              <a:t>reasonable</a:t>
            </a:r>
            <a:r>
              <a:rPr lang="en" sz="1600"/>
              <a:t> accuracy. 30 epochs take 12 hours approximately.</a:t>
            </a:r>
          </a:p>
        </p:txBody>
      </p:sp>
      <p:sp>
        <p:nvSpPr>
          <p:cNvPr id="231" name="Shape 231"/>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Challenges faced</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Community support</a:t>
            </a:r>
          </a:p>
        </p:txBody>
      </p:sp>
      <p:pic>
        <p:nvPicPr>
          <p:cNvPr id="237" name="Shape 237"/>
          <p:cNvPicPr preferRelativeResize="0"/>
          <p:nvPr/>
        </p:nvPicPr>
        <p:blipFill>
          <a:blip r:embed="rId3">
            <a:alphaModFix/>
          </a:blip>
          <a:stretch>
            <a:fillRect/>
          </a:stretch>
        </p:blipFill>
        <p:spPr>
          <a:xfrm>
            <a:off x="369100" y="1286825"/>
            <a:ext cx="4216049" cy="2456600"/>
          </a:xfrm>
          <a:prstGeom prst="rect">
            <a:avLst/>
          </a:prstGeom>
          <a:noFill/>
          <a:ln>
            <a:noFill/>
          </a:ln>
        </p:spPr>
      </p:pic>
      <p:pic>
        <p:nvPicPr>
          <p:cNvPr id="238" name="Shape 238"/>
          <p:cNvPicPr preferRelativeResize="0"/>
          <p:nvPr/>
        </p:nvPicPr>
        <p:blipFill>
          <a:blip r:embed="rId4">
            <a:alphaModFix/>
          </a:blip>
          <a:stretch>
            <a:fillRect/>
          </a:stretch>
        </p:blipFill>
        <p:spPr>
          <a:xfrm>
            <a:off x="4737549" y="1286825"/>
            <a:ext cx="4177851" cy="2513661"/>
          </a:xfrm>
          <a:prstGeom prst="rect">
            <a:avLst/>
          </a:prstGeom>
          <a:noFill/>
          <a:ln>
            <a:noFill/>
          </a:ln>
        </p:spPr>
      </p:pic>
      <p:sp>
        <p:nvSpPr>
          <p:cNvPr id="239" name="Shape 239"/>
          <p:cNvSpPr txBox="1"/>
          <p:nvPr>
            <p:ph idx="1" type="body"/>
          </p:nvPr>
        </p:nvSpPr>
        <p:spPr>
          <a:xfrm>
            <a:off x="311700" y="4029075"/>
            <a:ext cx="8377200" cy="912300"/>
          </a:xfrm>
          <a:prstGeom prst="rect">
            <a:avLst/>
          </a:prstGeom>
        </p:spPr>
        <p:txBody>
          <a:bodyPr anchorCtr="0" anchor="t" bIns="91425" lIns="91425" rIns="91425" wrap="square" tIns="91425">
            <a:noAutofit/>
          </a:bodyPr>
          <a:lstStyle/>
          <a:p>
            <a:pPr lvl="0" rtl="0" algn="just">
              <a:lnSpc>
                <a:spcPct val="150000"/>
              </a:lnSpc>
              <a:spcBef>
                <a:spcPts val="0"/>
              </a:spcBef>
              <a:spcAft>
                <a:spcPts val="0"/>
              </a:spcAft>
              <a:buNone/>
            </a:pPr>
            <a:r>
              <a:rPr lang="en" sz="1600"/>
              <a:t>Working with the deep learning community was challenging sometimes because they did not recognise our work sometimes.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243" name="Shape 243"/>
        <p:cNvGrpSpPr/>
        <p:nvPr/>
      </p:nvGrpSpPr>
      <p:grpSpPr>
        <a:xfrm>
          <a:off x="0" y="0"/>
          <a:ext cx="0" cy="0"/>
          <a:chOff x="0" y="0"/>
          <a:chExt cx="0" cy="0"/>
        </a:xfrm>
      </p:grpSpPr>
      <p:sp>
        <p:nvSpPr>
          <p:cNvPr id="244" name="Shape 244"/>
          <p:cNvSpPr txBox="1"/>
          <p:nvPr>
            <p:ph type="title"/>
          </p:nvPr>
        </p:nvSpPr>
        <p:spPr>
          <a:xfrm>
            <a:off x="512700" y="1893300"/>
            <a:ext cx="8118600" cy="1522800"/>
          </a:xfrm>
          <a:prstGeom prst="rect">
            <a:avLst/>
          </a:prstGeom>
        </p:spPr>
        <p:txBody>
          <a:bodyPr anchorCtr="0" anchor="b" bIns="91425" lIns="91425" rIns="91425" wrap="square" tIns="91425">
            <a:noAutofit/>
          </a:bodyPr>
          <a:lstStyle/>
          <a:p>
            <a:pPr lvl="0" rtl="0">
              <a:spcBef>
                <a:spcPts val="0"/>
              </a:spcBef>
              <a:buNone/>
            </a:pPr>
            <a:r>
              <a:rPr lang="en"/>
              <a:t>Appendix</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a:spcBef>
                <a:spcPts val="0"/>
              </a:spcBef>
              <a:buNone/>
            </a:pPr>
            <a:r>
              <a:rPr lang="en"/>
              <a:t>TensorBoard</a:t>
            </a:r>
          </a:p>
        </p:txBody>
      </p:sp>
      <p:sp>
        <p:nvSpPr>
          <p:cNvPr id="250" name="Shape 250"/>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251" name="Shape 251"/>
          <p:cNvPicPr preferRelativeResize="0"/>
          <p:nvPr/>
        </p:nvPicPr>
        <p:blipFill>
          <a:blip r:embed="rId3">
            <a:alphaModFix/>
          </a:blip>
          <a:stretch>
            <a:fillRect/>
          </a:stretch>
        </p:blipFill>
        <p:spPr>
          <a:xfrm>
            <a:off x="311700" y="1171600"/>
            <a:ext cx="7763227" cy="3630124"/>
          </a:xfrm>
          <a:prstGeom prst="rect">
            <a:avLst/>
          </a:prstGeom>
          <a:noFill/>
          <a:ln>
            <a:noFill/>
          </a:ln>
        </p:spPr>
      </p:pic>
      <p:cxnSp>
        <p:nvCxnSpPr>
          <p:cNvPr id="252" name="Shape 252"/>
          <p:cNvCxnSpPr/>
          <p:nvPr/>
        </p:nvCxnSpPr>
        <p:spPr>
          <a:xfrm>
            <a:off x="128300" y="303250"/>
            <a:ext cx="8630700" cy="43272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a:spcBef>
                <a:spcPts val="0"/>
              </a:spcBef>
              <a:buNone/>
            </a:pPr>
            <a:r>
              <a:rPr lang="en"/>
              <a:t>Why LSTM?</a:t>
            </a:r>
          </a:p>
        </p:txBody>
      </p:sp>
      <p:sp>
        <p:nvSpPr>
          <p:cNvPr id="258" name="Shape 258"/>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lvl="0">
              <a:spcBef>
                <a:spcPts val="0"/>
              </a:spcBef>
              <a:buNone/>
            </a:pPr>
            <a:r>
              <a:rPr lang="en"/>
              <a:t> “the clouds are in the </a:t>
            </a:r>
            <a:r>
              <a:rPr i="1" lang="en" u="sng"/>
              <a:t>sky</a:t>
            </a:r>
            <a:r>
              <a:rPr lang="en"/>
              <a:t>” vs “I grew up in France… I speak fluent </a:t>
            </a:r>
            <a:r>
              <a:rPr i="1" lang="en" u="sng"/>
              <a:t>French</a:t>
            </a:r>
            <a:r>
              <a:rPr lang="en"/>
              <a:t>.”</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a:t>LSTMs are a special kind of RNN, capable of learning long-term dependencies</a:t>
            </a:r>
          </a:p>
        </p:txBody>
      </p:sp>
      <p:pic>
        <p:nvPicPr>
          <p:cNvPr id="259" name="Shape 259"/>
          <p:cNvPicPr preferRelativeResize="0"/>
          <p:nvPr/>
        </p:nvPicPr>
        <p:blipFill>
          <a:blip r:embed="rId3">
            <a:alphaModFix/>
          </a:blip>
          <a:stretch>
            <a:fillRect/>
          </a:stretch>
        </p:blipFill>
        <p:spPr>
          <a:xfrm>
            <a:off x="555650" y="1816050"/>
            <a:ext cx="3106825" cy="1147050"/>
          </a:xfrm>
          <a:prstGeom prst="rect">
            <a:avLst/>
          </a:prstGeom>
          <a:noFill/>
          <a:ln>
            <a:noFill/>
          </a:ln>
        </p:spPr>
      </p:pic>
      <p:pic>
        <p:nvPicPr>
          <p:cNvPr id="260" name="Shape 260"/>
          <p:cNvPicPr preferRelativeResize="0"/>
          <p:nvPr/>
        </p:nvPicPr>
        <p:blipFill>
          <a:blip r:embed="rId4">
            <a:alphaModFix/>
          </a:blip>
          <a:stretch>
            <a:fillRect/>
          </a:stretch>
        </p:blipFill>
        <p:spPr>
          <a:xfrm>
            <a:off x="4456775" y="1816050"/>
            <a:ext cx="2517878" cy="1147050"/>
          </a:xfrm>
          <a:prstGeom prst="rect">
            <a:avLst/>
          </a:prstGeom>
          <a:noFill/>
          <a:ln>
            <a:noFill/>
          </a:ln>
        </p:spPr>
      </p:pic>
      <p:cxnSp>
        <p:nvCxnSpPr>
          <p:cNvPr id="261" name="Shape 261"/>
          <p:cNvCxnSpPr/>
          <p:nvPr/>
        </p:nvCxnSpPr>
        <p:spPr>
          <a:xfrm>
            <a:off x="174950" y="116625"/>
            <a:ext cx="8339100" cy="46419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265500" y="1382350"/>
            <a:ext cx="4045200" cy="1333200"/>
          </a:xfrm>
          <a:prstGeom prst="rect">
            <a:avLst/>
          </a:prstGeom>
        </p:spPr>
        <p:txBody>
          <a:bodyPr anchorCtr="0" anchor="b" bIns="91425" lIns="91425" rIns="91425" wrap="square" tIns="91425">
            <a:noAutofit/>
          </a:bodyPr>
          <a:lstStyle/>
          <a:p>
            <a:pPr lvl="0" rtl="0">
              <a:spcBef>
                <a:spcPts val="0"/>
              </a:spcBef>
              <a:buNone/>
            </a:pPr>
            <a:r>
              <a:rPr lang="en"/>
              <a:t>A QA system for the growing information problem</a:t>
            </a:r>
          </a:p>
        </p:txBody>
      </p:sp>
      <p:sp>
        <p:nvSpPr>
          <p:cNvPr id="71" name="Shape 71"/>
          <p:cNvSpPr txBox="1"/>
          <p:nvPr>
            <p:ph idx="1" type="subTitle"/>
          </p:nvPr>
        </p:nvSpPr>
        <p:spPr>
          <a:xfrm>
            <a:off x="265500" y="2769000"/>
            <a:ext cx="4045200" cy="1933500"/>
          </a:xfrm>
          <a:prstGeom prst="rect">
            <a:avLst/>
          </a:prstGeom>
        </p:spPr>
        <p:txBody>
          <a:bodyPr anchorCtr="0" anchor="t" bIns="91425" lIns="91425" rIns="91425" wrap="square" tIns="91425">
            <a:noAutofit/>
          </a:bodyPr>
          <a:lstStyle/>
          <a:p>
            <a:pPr lvl="0" rtl="0">
              <a:spcBef>
                <a:spcPts val="0"/>
              </a:spcBef>
              <a:buNone/>
            </a:pPr>
            <a:r>
              <a:rPr lang="en"/>
              <a:t>The high rate of growth of data means humans cannot keep up. A question answer system should be capable of operating in any domain.</a:t>
            </a:r>
          </a:p>
        </p:txBody>
      </p:sp>
      <p:sp>
        <p:nvSpPr>
          <p:cNvPr id="72" name="Shape 72"/>
          <p:cNvSpPr txBox="1"/>
          <p:nvPr>
            <p:ph idx="2" type="body"/>
          </p:nvPr>
        </p:nvSpPr>
        <p:spPr>
          <a:xfrm>
            <a:off x="4957850" y="1021075"/>
            <a:ext cx="3837000" cy="2493600"/>
          </a:xfrm>
          <a:prstGeom prst="rect">
            <a:avLst/>
          </a:prstGeom>
        </p:spPr>
        <p:txBody>
          <a:bodyPr anchorCtr="0" anchor="ctr" bIns="91425" lIns="91425" rIns="91425" wrap="square" tIns="91425">
            <a:noAutofit/>
          </a:bodyPr>
          <a:lstStyle/>
          <a:p>
            <a:pPr indent="-228600" lvl="0" marL="457200" rtl="0">
              <a:spcBef>
                <a:spcPts val="0"/>
              </a:spcBef>
            </a:pPr>
            <a:r>
              <a:rPr lang="en"/>
              <a:t>High rate of information growth</a:t>
            </a:r>
          </a:p>
          <a:p>
            <a:pPr indent="-228600" lvl="0" marL="457200" rtl="0">
              <a:spcBef>
                <a:spcPts val="0"/>
              </a:spcBef>
            </a:pPr>
            <a:r>
              <a:rPr lang="en"/>
              <a:t>QA system that can understand a given corpus.</a:t>
            </a:r>
          </a:p>
          <a:p>
            <a:pPr indent="-228600" lvl="0" marL="457200" rtl="0">
              <a:spcBef>
                <a:spcPts val="0"/>
              </a:spcBef>
            </a:pPr>
            <a:r>
              <a:rPr lang="en"/>
              <a:t>Allow the user to ask questions in natural language form</a:t>
            </a:r>
          </a:p>
          <a:p>
            <a:pPr indent="-228600" lvl="0" marL="457200" rtl="0">
              <a:spcBef>
                <a:spcPts val="0"/>
              </a:spcBef>
            </a:pPr>
            <a:r>
              <a:rPr lang="en"/>
              <a:t>Produce answers in natural language form</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   Why Shuffling?					   Why Batching?</a:t>
            </a:r>
          </a:p>
        </p:txBody>
      </p:sp>
      <p:sp>
        <p:nvSpPr>
          <p:cNvPr id="267" name="Shape 267"/>
          <p:cNvSpPr txBox="1"/>
          <p:nvPr>
            <p:ph idx="1" type="body"/>
          </p:nvPr>
        </p:nvSpPr>
        <p:spPr>
          <a:xfrm>
            <a:off x="311700" y="1171600"/>
            <a:ext cx="8520600" cy="2583900"/>
          </a:xfrm>
          <a:prstGeom prst="rect">
            <a:avLst/>
          </a:prstGeom>
        </p:spPr>
        <p:txBody>
          <a:bodyPr anchorCtr="0" anchor="t" bIns="91425" lIns="91425" rIns="91425" wrap="square" tIns="91425">
            <a:noAutofit/>
          </a:bodyPr>
          <a:lstStyle/>
          <a:p>
            <a:pPr lvl="0" rtl="0">
              <a:spcBef>
                <a:spcPts val="0"/>
              </a:spcBef>
              <a:buNone/>
            </a:pPr>
            <a:r>
              <a:rPr lang="en"/>
              <a:t> </a:t>
            </a:r>
          </a:p>
        </p:txBody>
      </p:sp>
      <p:pic>
        <p:nvPicPr>
          <p:cNvPr descr="cp-next.png" id="268" name="Shape 268"/>
          <p:cNvPicPr preferRelativeResize="0"/>
          <p:nvPr/>
        </p:nvPicPr>
        <p:blipFill>
          <a:blip r:embed="rId3">
            <a:alphaModFix/>
          </a:blip>
          <a:stretch>
            <a:fillRect/>
          </a:stretch>
        </p:blipFill>
        <p:spPr>
          <a:xfrm>
            <a:off x="5865025" y="1363375"/>
            <a:ext cx="2645320" cy="2138550"/>
          </a:xfrm>
          <a:prstGeom prst="rect">
            <a:avLst/>
          </a:prstGeom>
          <a:noFill/>
          <a:ln>
            <a:noFill/>
          </a:ln>
        </p:spPr>
      </p:pic>
      <p:pic>
        <p:nvPicPr>
          <p:cNvPr descr="cp.png" id="269" name="Shape 269"/>
          <p:cNvPicPr preferRelativeResize="0"/>
          <p:nvPr/>
        </p:nvPicPr>
        <p:blipFill>
          <a:blip r:embed="rId4">
            <a:alphaModFix/>
          </a:blip>
          <a:stretch>
            <a:fillRect/>
          </a:stretch>
        </p:blipFill>
        <p:spPr>
          <a:xfrm>
            <a:off x="754898" y="1363373"/>
            <a:ext cx="2475825" cy="2321575"/>
          </a:xfrm>
          <a:prstGeom prst="rect">
            <a:avLst/>
          </a:prstGeom>
          <a:noFill/>
          <a:ln>
            <a:noFill/>
          </a:ln>
        </p:spPr>
      </p:pic>
      <p:cxnSp>
        <p:nvCxnSpPr>
          <p:cNvPr id="270" name="Shape 270"/>
          <p:cNvCxnSpPr/>
          <p:nvPr/>
        </p:nvCxnSpPr>
        <p:spPr>
          <a:xfrm>
            <a:off x="233275" y="128300"/>
            <a:ext cx="8187600" cy="42921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How?</a:t>
            </a:r>
          </a:p>
        </p:txBody>
      </p:sp>
      <p:sp>
        <p:nvSpPr>
          <p:cNvPr id="276" name="Shape 276"/>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lvl="0">
              <a:spcBef>
                <a:spcPts val="0"/>
              </a:spcBef>
              <a:buNone/>
            </a:pPr>
            <a:r>
              <a:rPr lang="en"/>
              <a:t> Current dataset are of Q&amp;A pairs.</a:t>
            </a:r>
          </a:p>
          <a:p>
            <a:pPr lvl="0">
              <a:spcBef>
                <a:spcPts val="0"/>
              </a:spcBef>
              <a:buNone/>
            </a:pPr>
            <a:r>
              <a:rPr lang="en"/>
              <a:t> Following steps needs to be done for the dataset.</a:t>
            </a:r>
          </a:p>
          <a:p>
            <a:pPr indent="-228600" lvl="0" marL="914400" rtl="0">
              <a:spcBef>
                <a:spcPts val="0"/>
              </a:spcBef>
              <a:buChar char="-"/>
            </a:pPr>
            <a:r>
              <a:rPr lang="en"/>
              <a:t>Shuffle</a:t>
            </a:r>
          </a:p>
          <a:p>
            <a:pPr indent="-228600" lvl="0" marL="914400" rtl="0">
              <a:spcBef>
                <a:spcPts val="0"/>
              </a:spcBef>
              <a:buChar char="-"/>
            </a:pPr>
            <a:r>
              <a:rPr lang="en"/>
              <a:t>Batch</a:t>
            </a:r>
          </a:p>
          <a:p>
            <a:pPr lvl="0" rtl="0">
              <a:spcBef>
                <a:spcPts val="0"/>
              </a:spcBef>
              <a:buNone/>
            </a:pPr>
            <a:r>
              <a:t/>
            </a:r>
            <a:endParaRPr/>
          </a:p>
        </p:txBody>
      </p:sp>
      <p:cxnSp>
        <p:nvCxnSpPr>
          <p:cNvPr id="277" name="Shape 277"/>
          <p:cNvCxnSpPr/>
          <p:nvPr/>
        </p:nvCxnSpPr>
        <p:spPr>
          <a:xfrm>
            <a:off x="116625" y="104975"/>
            <a:ext cx="8735700" cy="47004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a:spcBef>
                <a:spcPts val="0"/>
              </a:spcBef>
              <a:buNone/>
            </a:pPr>
            <a:r>
              <a:rPr lang="en"/>
              <a:t>Improvements</a:t>
            </a:r>
          </a:p>
        </p:txBody>
      </p:sp>
      <p:pic>
        <p:nvPicPr>
          <p:cNvPr descr="future.png" id="283" name="Shape 283"/>
          <p:cNvPicPr preferRelativeResize="0"/>
          <p:nvPr/>
        </p:nvPicPr>
        <p:blipFill>
          <a:blip r:embed="rId3">
            <a:alphaModFix/>
          </a:blip>
          <a:stretch>
            <a:fillRect/>
          </a:stretch>
        </p:blipFill>
        <p:spPr>
          <a:xfrm>
            <a:off x="1425425" y="1058225"/>
            <a:ext cx="5576425" cy="3780475"/>
          </a:xfrm>
          <a:prstGeom prst="rect">
            <a:avLst/>
          </a:prstGeom>
          <a:noFill/>
          <a:ln>
            <a:noFill/>
          </a:ln>
        </p:spPr>
      </p:pic>
      <p:cxnSp>
        <p:nvCxnSpPr>
          <p:cNvPr id="284" name="Shape 284"/>
          <p:cNvCxnSpPr/>
          <p:nvPr/>
        </p:nvCxnSpPr>
        <p:spPr>
          <a:xfrm>
            <a:off x="116625" y="174950"/>
            <a:ext cx="8817300" cy="45603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idx="1" type="body"/>
          </p:nvPr>
        </p:nvSpPr>
        <p:spPr>
          <a:xfrm>
            <a:off x="311700" y="1171675"/>
            <a:ext cx="8377200" cy="3623700"/>
          </a:xfrm>
          <a:prstGeom prst="rect">
            <a:avLst/>
          </a:prstGeom>
        </p:spPr>
        <p:txBody>
          <a:bodyPr anchorCtr="0" anchor="t" bIns="91425" lIns="91425" rIns="91425" wrap="square" tIns="91425">
            <a:noAutofit/>
          </a:bodyPr>
          <a:lstStyle/>
          <a:p>
            <a:pPr lvl="0" rtl="0" algn="just">
              <a:lnSpc>
                <a:spcPct val="150000"/>
              </a:lnSpc>
              <a:spcBef>
                <a:spcPts val="0"/>
              </a:spcBef>
              <a:spcAft>
                <a:spcPts val="0"/>
              </a:spcAft>
              <a:buNone/>
            </a:pPr>
            <a:r>
              <a:rPr lang="en" sz="1600"/>
              <a:t>Poor performance in answer text generation because of the token based predictive model. A character based model would be better.</a:t>
            </a:r>
          </a:p>
          <a:p>
            <a:pPr lvl="0" rtl="0" algn="just">
              <a:lnSpc>
                <a:spcPct val="150000"/>
              </a:lnSpc>
              <a:spcBef>
                <a:spcPts val="0"/>
              </a:spcBef>
              <a:spcAft>
                <a:spcPts val="0"/>
              </a:spcAft>
              <a:buNone/>
            </a:pPr>
            <a:r>
              <a:t/>
            </a:r>
            <a:endParaRPr sz="1600"/>
          </a:p>
          <a:p>
            <a:pPr lvl="0" rtl="0" algn="just">
              <a:lnSpc>
                <a:spcPct val="150000"/>
              </a:lnSpc>
              <a:spcBef>
                <a:spcPts val="0"/>
              </a:spcBef>
              <a:spcAft>
                <a:spcPts val="0"/>
              </a:spcAft>
              <a:buClr>
                <a:schemeClr val="dk1"/>
              </a:buClr>
              <a:buSzPct val="68750"/>
              <a:buFont typeface="Arial"/>
              <a:buNone/>
            </a:pPr>
            <a:r>
              <a:rPr lang="en" sz="1600"/>
              <a:t>The current RNN is trained on a QA dataset. Not a long running conversational dataset. Attempt to train on a better dataset to see improvements.</a:t>
            </a:r>
          </a:p>
          <a:p>
            <a:pPr lvl="0" rtl="0" algn="just">
              <a:lnSpc>
                <a:spcPct val="150000"/>
              </a:lnSpc>
              <a:spcBef>
                <a:spcPts val="0"/>
              </a:spcBef>
              <a:spcAft>
                <a:spcPts val="0"/>
              </a:spcAft>
              <a:buClr>
                <a:schemeClr val="dk1"/>
              </a:buClr>
              <a:buSzPct val="68750"/>
              <a:buFont typeface="Arial"/>
              <a:buNone/>
            </a:pPr>
            <a:r>
              <a:t/>
            </a:r>
            <a:endParaRPr sz="1600"/>
          </a:p>
          <a:p>
            <a:pPr lvl="0" rtl="0" algn="just">
              <a:lnSpc>
                <a:spcPct val="150000"/>
              </a:lnSpc>
              <a:spcBef>
                <a:spcPts val="0"/>
              </a:spcBef>
              <a:spcAft>
                <a:spcPts val="0"/>
              </a:spcAft>
              <a:buClr>
                <a:schemeClr val="dk1"/>
              </a:buClr>
              <a:buSzPct val="68750"/>
              <a:buFont typeface="Arial"/>
              <a:buNone/>
            </a:pPr>
            <a:r>
              <a:t/>
            </a:r>
            <a:endParaRPr sz="1600"/>
          </a:p>
        </p:txBody>
      </p:sp>
      <p:sp>
        <p:nvSpPr>
          <p:cNvPr id="290" name="Shape 290"/>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Improvements</a:t>
            </a:r>
          </a:p>
        </p:txBody>
      </p:sp>
      <p:cxnSp>
        <p:nvCxnSpPr>
          <p:cNvPr id="291" name="Shape 291"/>
          <p:cNvCxnSpPr/>
          <p:nvPr/>
        </p:nvCxnSpPr>
        <p:spPr>
          <a:xfrm>
            <a:off x="198275" y="326575"/>
            <a:ext cx="8094300" cy="43971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idx="1" type="body"/>
          </p:nvPr>
        </p:nvSpPr>
        <p:spPr>
          <a:xfrm>
            <a:off x="311700" y="1171675"/>
            <a:ext cx="8377200" cy="3623700"/>
          </a:xfrm>
          <a:prstGeom prst="rect">
            <a:avLst/>
          </a:prstGeom>
        </p:spPr>
        <p:txBody>
          <a:bodyPr anchorCtr="0" anchor="t" bIns="91425" lIns="91425" rIns="91425" wrap="square" tIns="91425">
            <a:noAutofit/>
          </a:bodyPr>
          <a:lstStyle/>
          <a:p>
            <a:pPr lvl="0" rtl="0" algn="just">
              <a:lnSpc>
                <a:spcPct val="150000"/>
              </a:lnSpc>
              <a:spcBef>
                <a:spcPts val="0"/>
              </a:spcBef>
              <a:spcAft>
                <a:spcPts val="0"/>
              </a:spcAft>
              <a:buClr>
                <a:schemeClr val="dk1"/>
              </a:buClr>
              <a:buSzPct val="68750"/>
              <a:buFont typeface="Arial"/>
              <a:buNone/>
            </a:pPr>
            <a:r>
              <a:rPr lang="en" sz="1600"/>
              <a:t>Sample output from 128-cell, 2-layer RNN.</a:t>
            </a:r>
          </a:p>
        </p:txBody>
      </p:sp>
      <p:sp>
        <p:nvSpPr>
          <p:cNvPr id="297" name="Shape 297"/>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Improvements</a:t>
            </a:r>
          </a:p>
        </p:txBody>
      </p:sp>
      <p:pic>
        <p:nvPicPr>
          <p:cNvPr id="298" name="Shape 298"/>
          <p:cNvPicPr preferRelativeResize="0"/>
          <p:nvPr/>
        </p:nvPicPr>
        <p:blipFill>
          <a:blip r:embed="rId3">
            <a:alphaModFix/>
          </a:blip>
          <a:stretch>
            <a:fillRect/>
          </a:stretch>
        </p:blipFill>
        <p:spPr>
          <a:xfrm>
            <a:off x="0" y="2712003"/>
            <a:ext cx="9144001" cy="2260694"/>
          </a:xfrm>
          <a:prstGeom prst="rect">
            <a:avLst/>
          </a:prstGeom>
          <a:noFill/>
          <a:ln>
            <a:noFill/>
          </a:ln>
        </p:spPr>
      </p:pic>
      <p:cxnSp>
        <p:nvCxnSpPr>
          <p:cNvPr id="299" name="Shape 299"/>
          <p:cNvCxnSpPr/>
          <p:nvPr/>
        </p:nvCxnSpPr>
        <p:spPr>
          <a:xfrm>
            <a:off x="116625" y="209950"/>
            <a:ext cx="8245800" cy="41754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305" name="Shape 305"/>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306" name="Shape 306"/>
          <p:cNvSpPr txBox="1"/>
          <p:nvPr>
            <p:ph idx="2" type="body"/>
          </p:nvPr>
        </p:nvSpPr>
        <p:spPr>
          <a:xfrm>
            <a:off x="4832400" y="1171675"/>
            <a:ext cx="3999900" cy="33972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ph idx="1" type="body"/>
          </p:nvPr>
        </p:nvSpPr>
        <p:spPr>
          <a:xfrm>
            <a:off x="311700" y="1171675"/>
            <a:ext cx="8377200" cy="768300"/>
          </a:xfrm>
          <a:prstGeom prst="rect">
            <a:avLst/>
          </a:prstGeom>
        </p:spPr>
        <p:txBody>
          <a:bodyPr anchorCtr="0" anchor="t" bIns="91425" lIns="91425" rIns="91425" wrap="square" tIns="91425">
            <a:noAutofit/>
          </a:bodyPr>
          <a:lstStyle/>
          <a:p>
            <a:pPr lvl="0" rtl="0" algn="just">
              <a:lnSpc>
                <a:spcPct val="150000"/>
              </a:lnSpc>
              <a:spcBef>
                <a:spcPts val="0"/>
              </a:spcBef>
              <a:spcAft>
                <a:spcPts val="0"/>
              </a:spcAft>
              <a:buNone/>
            </a:pPr>
            <a:r>
              <a:rPr lang="en" sz="1600"/>
              <a:t>The following diagram depicts a RNN that is being trained on a language model of four letters (‘E’, ‘H’, ‘L’, ‘O’) to generate the word ‘hello’</a:t>
            </a:r>
          </a:p>
        </p:txBody>
      </p:sp>
      <p:sp>
        <p:nvSpPr>
          <p:cNvPr id="312" name="Shape 312"/>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Char-RNN</a:t>
            </a:r>
          </a:p>
        </p:txBody>
      </p:sp>
      <p:pic>
        <p:nvPicPr>
          <p:cNvPr id="313" name="Shape 313"/>
          <p:cNvPicPr preferRelativeResize="0"/>
          <p:nvPr/>
        </p:nvPicPr>
        <p:blipFill>
          <a:blip r:embed="rId3">
            <a:alphaModFix/>
          </a:blip>
          <a:stretch>
            <a:fillRect/>
          </a:stretch>
        </p:blipFill>
        <p:spPr>
          <a:xfrm>
            <a:off x="1018500" y="2110175"/>
            <a:ext cx="3814444" cy="2898725"/>
          </a:xfrm>
          <a:prstGeom prst="rect">
            <a:avLst/>
          </a:prstGeom>
          <a:noFill/>
          <a:ln>
            <a:noFill/>
          </a:ln>
        </p:spPr>
      </p:pic>
      <p:sp>
        <p:nvSpPr>
          <p:cNvPr id="314" name="Shape 314"/>
          <p:cNvSpPr txBox="1"/>
          <p:nvPr>
            <p:ph idx="1" type="body"/>
          </p:nvPr>
        </p:nvSpPr>
        <p:spPr>
          <a:xfrm>
            <a:off x="5301000" y="2946788"/>
            <a:ext cx="3531300" cy="768300"/>
          </a:xfrm>
          <a:prstGeom prst="rect">
            <a:avLst/>
          </a:prstGeom>
        </p:spPr>
        <p:txBody>
          <a:bodyPr anchorCtr="0" anchor="t" bIns="91425" lIns="91425" rIns="91425" wrap="square" tIns="91425">
            <a:noAutofit/>
          </a:bodyPr>
          <a:lstStyle/>
          <a:p>
            <a:pPr lvl="0" rtl="0" algn="just">
              <a:lnSpc>
                <a:spcPct val="150000"/>
              </a:lnSpc>
              <a:spcBef>
                <a:spcPts val="0"/>
              </a:spcBef>
              <a:spcAft>
                <a:spcPts val="0"/>
              </a:spcAft>
              <a:buNone/>
            </a:pPr>
            <a:r>
              <a:rPr lang="en" sz="1600"/>
              <a:t>This can be extended to a vocabulary of entire words.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Research Gap</a:t>
            </a:r>
          </a:p>
        </p:txBody>
      </p:sp>
      <p:sp>
        <p:nvSpPr>
          <p:cNvPr id="78" name="Shape 78"/>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lvl="0" rtl="0">
              <a:spcBef>
                <a:spcPts val="0"/>
              </a:spcBef>
              <a:buNone/>
            </a:pPr>
            <a:r>
              <a:rPr lang="en"/>
              <a:t>Natural language question answering is not a new field. Research since the 1970’s have looked at NLP, Information Retrieval and Template based question answering.</a:t>
            </a:r>
          </a:p>
          <a:p>
            <a:pPr lvl="0" rtl="0">
              <a:spcBef>
                <a:spcPts val="0"/>
              </a:spcBef>
              <a:buNone/>
            </a:pPr>
            <a:r>
              <a:rPr lang="en"/>
              <a:t>We used Deep Learning techniques to address this problem.</a:t>
            </a:r>
          </a:p>
          <a:p>
            <a:pPr lvl="0" rtl="0">
              <a:spcBef>
                <a:spcPts val="0"/>
              </a:spcBef>
              <a:buNone/>
            </a:pPr>
            <a:r>
              <a:rPr lang="en"/>
              <a:t>The goal is to allow a person to interact with a knowledge base as naturally as possible via the question-answer format.</a:t>
            </a: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82" name="Shape 82"/>
        <p:cNvGrpSpPr/>
        <p:nvPr/>
      </p:nvGrpSpPr>
      <p:grpSpPr>
        <a:xfrm>
          <a:off x="0" y="0"/>
          <a:ext cx="0" cy="0"/>
          <a:chOff x="0" y="0"/>
          <a:chExt cx="0" cy="0"/>
        </a:xfrm>
      </p:grpSpPr>
      <p:sp>
        <p:nvSpPr>
          <p:cNvPr id="83" name="Shape 83"/>
          <p:cNvSpPr txBox="1"/>
          <p:nvPr>
            <p:ph type="title"/>
          </p:nvPr>
        </p:nvSpPr>
        <p:spPr>
          <a:xfrm>
            <a:off x="512700" y="1893300"/>
            <a:ext cx="8118600" cy="1522800"/>
          </a:xfrm>
          <a:prstGeom prst="rect">
            <a:avLst/>
          </a:prstGeom>
        </p:spPr>
        <p:txBody>
          <a:bodyPr anchorCtr="0" anchor="b" bIns="91425" lIns="91425" rIns="91425" wrap="square" tIns="91425">
            <a:noAutofit/>
          </a:bodyPr>
          <a:lstStyle/>
          <a:p>
            <a:pPr lvl="0">
              <a:spcBef>
                <a:spcPts val="0"/>
              </a:spcBef>
              <a:buNone/>
            </a:pPr>
            <a:r>
              <a:rPr lang="en"/>
              <a:t>Corpus </a:t>
            </a:r>
          </a:p>
          <a:p>
            <a:pPr lvl="0" rtl="0">
              <a:spcBef>
                <a:spcPts val="0"/>
              </a:spcBef>
              <a:buNone/>
            </a:pPr>
            <a:r>
              <a:rPr lang="en"/>
              <a:t>Pre-Processing</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Corpus Preprocessing In a Nutshell</a:t>
            </a:r>
          </a:p>
        </p:txBody>
      </p:sp>
      <p:sp>
        <p:nvSpPr>
          <p:cNvPr id="89" name="Shape 89"/>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lvl="0" rtl="0" algn="just">
              <a:lnSpc>
                <a:spcPct val="150000"/>
              </a:lnSpc>
              <a:spcBef>
                <a:spcPts val="0"/>
              </a:spcBef>
              <a:spcAft>
                <a:spcPts val="0"/>
              </a:spcAft>
              <a:buClr>
                <a:schemeClr val="dk1"/>
              </a:buClr>
              <a:buSzPct val="61111"/>
              <a:buFont typeface="Arial"/>
              <a:buNone/>
            </a:pPr>
            <a:r>
              <a:rPr lang="en"/>
              <a:t>Automating the ‘pluggability’ of datasets into the system</a:t>
            </a:r>
          </a:p>
          <a:p>
            <a:pPr lvl="0" rtl="0" algn="just">
              <a:lnSpc>
                <a:spcPct val="150000"/>
              </a:lnSpc>
              <a:spcBef>
                <a:spcPts val="0"/>
              </a:spcBef>
              <a:spcAft>
                <a:spcPts val="0"/>
              </a:spcAft>
              <a:buClr>
                <a:schemeClr val="dk1"/>
              </a:buClr>
              <a:buSzPct val="61111"/>
              <a:buFont typeface="Arial"/>
              <a:buNone/>
            </a:pPr>
            <a:r>
              <a:rPr lang="en"/>
              <a:t>Batching Process of the dataset</a:t>
            </a:r>
          </a:p>
          <a:p>
            <a:pPr lvl="0" rtl="0" algn="just">
              <a:lnSpc>
                <a:spcPct val="150000"/>
              </a:lnSpc>
              <a:spcBef>
                <a:spcPts val="0"/>
              </a:spcBef>
              <a:spcAft>
                <a:spcPts val="0"/>
              </a:spcAft>
              <a:buClr>
                <a:schemeClr val="dk1"/>
              </a:buClr>
              <a:buSzPct val="61111"/>
              <a:buFont typeface="Arial"/>
              <a:buNone/>
            </a:pPr>
            <a:r>
              <a:rPr lang="en"/>
              <a:t>Shuffling Process of the dataset</a:t>
            </a:r>
          </a:p>
          <a:p>
            <a:pPr lvl="0" rtl="0">
              <a:spcBef>
                <a:spcPts val="0"/>
              </a:spcBef>
              <a:buNone/>
            </a:pPr>
            <a:r>
              <a:t/>
            </a:r>
            <a:endParaRPr/>
          </a:p>
        </p:txBody>
      </p:sp>
      <p:pic>
        <p:nvPicPr>
          <p:cNvPr descr="cp.png" id="90" name="Shape 90"/>
          <p:cNvPicPr preferRelativeResize="0"/>
          <p:nvPr/>
        </p:nvPicPr>
        <p:blipFill>
          <a:blip r:embed="rId3">
            <a:alphaModFix/>
          </a:blip>
          <a:stretch>
            <a:fillRect/>
          </a:stretch>
        </p:blipFill>
        <p:spPr>
          <a:xfrm>
            <a:off x="5260100" y="2472750"/>
            <a:ext cx="2064400" cy="1883100"/>
          </a:xfrm>
          <a:prstGeom prst="rect">
            <a:avLst/>
          </a:prstGeom>
          <a:noFill/>
          <a:ln>
            <a:noFill/>
          </a:ln>
        </p:spPr>
      </p:pic>
      <p:sp>
        <p:nvSpPr>
          <p:cNvPr id="91" name="Shape 91"/>
          <p:cNvSpPr txBox="1"/>
          <p:nvPr/>
        </p:nvSpPr>
        <p:spPr>
          <a:xfrm>
            <a:off x="5767450" y="4467025"/>
            <a:ext cx="1422900" cy="326700"/>
          </a:xfrm>
          <a:prstGeom prst="rect">
            <a:avLst/>
          </a:prstGeom>
          <a:noFill/>
          <a:ln>
            <a:noFill/>
          </a:ln>
        </p:spPr>
        <p:txBody>
          <a:bodyPr anchorCtr="0" anchor="t" bIns="91425" lIns="91425" rIns="91425" wrap="square" tIns="91425">
            <a:noAutofit/>
          </a:bodyPr>
          <a:lstStyle/>
          <a:p>
            <a:pPr lvl="0" rtl="0">
              <a:spcBef>
                <a:spcPts val="0"/>
              </a:spcBef>
              <a:buNone/>
            </a:pPr>
            <a:r>
              <a:rPr lang="en" sz="1000"/>
              <a:t>Shuffling Process</a:t>
            </a:r>
          </a:p>
        </p:txBody>
      </p:sp>
      <p:pic>
        <p:nvPicPr>
          <p:cNvPr descr="cp-next.png" id="92" name="Shape 92"/>
          <p:cNvPicPr preferRelativeResize="0"/>
          <p:nvPr/>
        </p:nvPicPr>
        <p:blipFill>
          <a:blip r:embed="rId4">
            <a:alphaModFix/>
          </a:blip>
          <a:stretch>
            <a:fillRect/>
          </a:stretch>
        </p:blipFill>
        <p:spPr>
          <a:xfrm>
            <a:off x="1094775" y="2499111"/>
            <a:ext cx="2264175" cy="1830400"/>
          </a:xfrm>
          <a:prstGeom prst="rect">
            <a:avLst/>
          </a:prstGeom>
          <a:noFill/>
          <a:ln>
            <a:noFill/>
          </a:ln>
        </p:spPr>
      </p:pic>
      <p:sp>
        <p:nvSpPr>
          <p:cNvPr id="93" name="Shape 93"/>
          <p:cNvSpPr txBox="1"/>
          <p:nvPr/>
        </p:nvSpPr>
        <p:spPr>
          <a:xfrm>
            <a:off x="1515400" y="4467025"/>
            <a:ext cx="1422900" cy="326700"/>
          </a:xfrm>
          <a:prstGeom prst="rect">
            <a:avLst/>
          </a:prstGeom>
          <a:noFill/>
          <a:ln>
            <a:noFill/>
          </a:ln>
        </p:spPr>
        <p:txBody>
          <a:bodyPr anchorCtr="0" anchor="t" bIns="91425" lIns="91425" rIns="91425" wrap="square" tIns="91425">
            <a:noAutofit/>
          </a:bodyPr>
          <a:lstStyle/>
          <a:p>
            <a:pPr lvl="0" rtl="0">
              <a:spcBef>
                <a:spcPts val="0"/>
              </a:spcBef>
              <a:buNone/>
            </a:pPr>
            <a:r>
              <a:rPr lang="en" sz="1000"/>
              <a:t>Batching Process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97" name="Shape 97"/>
        <p:cNvGrpSpPr/>
        <p:nvPr/>
      </p:nvGrpSpPr>
      <p:grpSpPr>
        <a:xfrm>
          <a:off x="0" y="0"/>
          <a:ext cx="0" cy="0"/>
          <a:chOff x="0" y="0"/>
          <a:chExt cx="0" cy="0"/>
        </a:xfrm>
      </p:grpSpPr>
      <p:sp>
        <p:nvSpPr>
          <p:cNvPr id="98" name="Shape 98"/>
          <p:cNvSpPr txBox="1"/>
          <p:nvPr>
            <p:ph type="title"/>
          </p:nvPr>
        </p:nvSpPr>
        <p:spPr>
          <a:xfrm>
            <a:off x="512700" y="1893300"/>
            <a:ext cx="8118600" cy="1522800"/>
          </a:xfrm>
          <a:prstGeom prst="rect">
            <a:avLst/>
          </a:prstGeom>
        </p:spPr>
        <p:txBody>
          <a:bodyPr anchorCtr="0" anchor="b" bIns="91425" lIns="91425" rIns="91425" wrap="square" tIns="91425">
            <a:noAutofit/>
          </a:bodyPr>
          <a:lstStyle/>
          <a:p>
            <a:pPr lvl="0" rtl="0">
              <a:spcBef>
                <a:spcPts val="0"/>
              </a:spcBef>
              <a:buNone/>
            </a:pPr>
            <a:r>
              <a:rPr lang="en"/>
              <a:t>Model Creation using LSTM</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idx="1" type="body"/>
          </p:nvPr>
        </p:nvSpPr>
        <p:spPr>
          <a:xfrm>
            <a:off x="311700" y="1171675"/>
            <a:ext cx="8377200" cy="1978800"/>
          </a:xfrm>
          <a:prstGeom prst="rect">
            <a:avLst/>
          </a:prstGeom>
        </p:spPr>
        <p:txBody>
          <a:bodyPr anchorCtr="0" anchor="t" bIns="91425" lIns="91425" rIns="91425" wrap="square" tIns="91425">
            <a:noAutofit/>
          </a:bodyPr>
          <a:lstStyle/>
          <a:p>
            <a:pPr lvl="0" rtl="0" algn="just">
              <a:lnSpc>
                <a:spcPct val="150000"/>
              </a:lnSpc>
              <a:spcBef>
                <a:spcPts val="0"/>
              </a:spcBef>
              <a:spcAft>
                <a:spcPts val="0"/>
              </a:spcAft>
              <a:buNone/>
            </a:pPr>
            <a:r>
              <a:rPr lang="en" sz="1600"/>
              <a:t>RNN is special kind of NN which can store previous data but it does not support long term dependencies.</a:t>
            </a:r>
          </a:p>
          <a:p>
            <a:pPr indent="-330200" lvl="0" marL="457200" rtl="0" algn="just">
              <a:lnSpc>
                <a:spcPct val="150000"/>
              </a:lnSpc>
              <a:spcBef>
                <a:spcPts val="0"/>
              </a:spcBef>
              <a:spcAft>
                <a:spcPts val="0"/>
              </a:spcAft>
              <a:buSzPct val="100000"/>
              <a:buChar char="●"/>
            </a:pPr>
            <a:r>
              <a:rPr lang="en" sz="1600"/>
              <a:t>The clouds are in the </a:t>
            </a:r>
            <a:r>
              <a:rPr b="1" i="1" lang="en" sz="1600" u="sng"/>
              <a:t>sky </a:t>
            </a:r>
            <a:r>
              <a:rPr lang="en" sz="1600"/>
              <a:t>- Using RNN</a:t>
            </a:r>
          </a:p>
          <a:p>
            <a:pPr indent="-330200" lvl="0" marL="457200" rtl="0" algn="just">
              <a:lnSpc>
                <a:spcPct val="150000"/>
              </a:lnSpc>
              <a:spcBef>
                <a:spcPts val="0"/>
              </a:spcBef>
              <a:spcAft>
                <a:spcPts val="0"/>
              </a:spcAft>
              <a:buSzPct val="100000"/>
              <a:buChar char="●"/>
            </a:pPr>
            <a:r>
              <a:rPr lang="en" sz="1600"/>
              <a:t>I grew up in </a:t>
            </a:r>
            <a:r>
              <a:rPr b="1" lang="en" sz="1600"/>
              <a:t>France</a:t>
            </a:r>
            <a:r>
              <a:rPr lang="en" sz="1600"/>
              <a:t>… I speak fluent </a:t>
            </a:r>
            <a:r>
              <a:rPr b="1" i="1" lang="en" sz="1600" u="sng"/>
              <a:t>French</a:t>
            </a:r>
            <a:r>
              <a:rPr lang="en" sz="1600"/>
              <a:t>. - RNN does not support this.</a:t>
            </a:r>
          </a:p>
          <a:p>
            <a:pPr lvl="0" rtl="0" algn="just">
              <a:lnSpc>
                <a:spcPct val="150000"/>
              </a:lnSpc>
              <a:spcBef>
                <a:spcPts val="0"/>
              </a:spcBef>
              <a:spcAft>
                <a:spcPts val="0"/>
              </a:spcAft>
              <a:buClr>
                <a:schemeClr val="dk1"/>
              </a:buClr>
              <a:buSzPct val="68750"/>
              <a:buFont typeface="Arial"/>
              <a:buNone/>
            </a:pPr>
            <a:r>
              <a:t/>
            </a:r>
            <a:endParaRPr sz="1600"/>
          </a:p>
        </p:txBody>
      </p:sp>
      <p:sp>
        <p:nvSpPr>
          <p:cNvPr id="104" name="Shape 104"/>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Why are we using a LSTM?</a:t>
            </a:r>
          </a:p>
        </p:txBody>
      </p:sp>
      <p:pic>
        <p:nvPicPr>
          <p:cNvPr id="105" name="Shape 105"/>
          <p:cNvPicPr preferRelativeResize="0"/>
          <p:nvPr/>
        </p:nvPicPr>
        <p:blipFill>
          <a:blip r:embed="rId3">
            <a:alphaModFix/>
          </a:blip>
          <a:stretch>
            <a:fillRect/>
          </a:stretch>
        </p:blipFill>
        <p:spPr>
          <a:xfrm>
            <a:off x="5422350" y="3164500"/>
            <a:ext cx="3409950" cy="1362075"/>
          </a:xfrm>
          <a:prstGeom prst="rect">
            <a:avLst/>
          </a:prstGeom>
          <a:noFill/>
          <a:ln>
            <a:noFill/>
          </a:ln>
        </p:spPr>
      </p:pic>
      <p:sp>
        <p:nvSpPr>
          <p:cNvPr id="106" name="Shape 106"/>
          <p:cNvSpPr txBox="1"/>
          <p:nvPr>
            <p:ph idx="1" type="body"/>
          </p:nvPr>
        </p:nvSpPr>
        <p:spPr>
          <a:xfrm>
            <a:off x="297550" y="2835575"/>
            <a:ext cx="4550700" cy="1805400"/>
          </a:xfrm>
          <a:prstGeom prst="rect">
            <a:avLst/>
          </a:prstGeom>
        </p:spPr>
        <p:txBody>
          <a:bodyPr anchorCtr="0" anchor="t" bIns="91425" lIns="91425" rIns="91425" wrap="square" tIns="91425">
            <a:noAutofit/>
          </a:bodyPr>
          <a:lstStyle/>
          <a:p>
            <a:pPr lvl="0" rtl="0" algn="just">
              <a:lnSpc>
                <a:spcPct val="150000"/>
              </a:lnSpc>
              <a:spcBef>
                <a:spcPts val="0"/>
              </a:spcBef>
              <a:spcAft>
                <a:spcPts val="0"/>
              </a:spcAft>
              <a:buNone/>
            </a:pPr>
            <a:r>
              <a:rPr lang="en" sz="1600"/>
              <a:t>LSTM - are a special kind of RNN(4NN layers inside), capable of learning long-term dependencies and they work tremendously well on a large variety of problems, and are now widely used.</a:t>
            </a:r>
          </a:p>
        </p:txBody>
      </p:sp>
      <p:sp>
        <p:nvSpPr>
          <p:cNvPr id="107" name="Shape 107"/>
          <p:cNvSpPr txBox="1"/>
          <p:nvPr/>
        </p:nvSpPr>
        <p:spPr>
          <a:xfrm>
            <a:off x="297550" y="4724125"/>
            <a:ext cx="8458500" cy="267000"/>
          </a:xfrm>
          <a:prstGeom prst="rect">
            <a:avLst/>
          </a:prstGeom>
          <a:noFill/>
          <a:ln>
            <a:noFill/>
          </a:ln>
        </p:spPr>
        <p:txBody>
          <a:bodyPr anchorCtr="0" anchor="t" bIns="91425" lIns="91425" rIns="91425" wrap="square" tIns="91425">
            <a:noAutofit/>
          </a:bodyPr>
          <a:lstStyle/>
          <a:p>
            <a:pPr lvl="0" rtl="0">
              <a:spcBef>
                <a:spcPts val="0"/>
              </a:spcBef>
              <a:buNone/>
            </a:pPr>
            <a:r>
              <a:rPr b="1" lang="en" sz="800">
                <a:latin typeface="Old Standard TT"/>
                <a:ea typeface="Old Standard TT"/>
                <a:cs typeface="Old Standard TT"/>
                <a:sym typeface="Old Standard TT"/>
              </a:rPr>
              <a:t>Reference </a:t>
            </a:r>
            <a:r>
              <a:rPr lang="en" sz="800">
                <a:latin typeface="Old Standard TT"/>
                <a:ea typeface="Old Standard TT"/>
                <a:cs typeface="Old Standard TT"/>
                <a:sym typeface="Old Standard TT"/>
              </a:rPr>
              <a:t>- </a:t>
            </a:r>
            <a:r>
              <a:rPr lang="en" sz="800">
                <a:solidFill>
                  <a:schemeClr val="dk1"/>
                </a:solidFill>
                <a:latin typeface="Old Standard TT"/>
                <a:ea typeface="Old Standard TT"/>
                <a:cs typeface="Old Standard TT"/>
                <a:sym typeface="Old Standard TT"/>
              </a:rPr>
              <a:t>"Recurrent Neural Networks Tutorial, Part 1 – Introduction to RNNs", WildML, 2017. [Online]. Available:   </a:t>
            </a:r>
            <a:r>
              <a:rPr lang="en" sz="800" u="sng">
                <a:solidFill>
                  <a:schemeClr val="hlink"/>
                </a:solidFill>
                <a:latin typeface="Old Standard TT"/>
                <a:ea typeface="Old Standard TT"/>
                <a:cs typeface="Old Standard TT"/>
                <a:sym typeface="Old Standard TT"/>
                <a:hlinkClick r:id="rId4"/>
              </a:rPr>
              <a:t>http://www.wildml.com/2015/09/</a:t>
            </a:r>
            <a:r>
              <a:rPr lang="en" sz="800">
                <a:solidFill>
                  <a:schemeClr val="dk1"/>
                </a:solidFill>
                <a:latin typeface="Old Standard TT"/>
                <a:ea typeface="Old Standard TT"/>
                <a:cs typeface="Old Standard TT"/>
                <a:sym typeface="Old Standard TT"/>
              </a:rPr>
              <a:t> recurrent-neural-networks-tutorial-part-1-introduction-to-rnns/.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a:spcBef>
                <a:spcPts val="0"/>
              </a:spcBef>
              <a:buNone/>
            </a:pPr>
            <a:r>
              <a:rPr lang="en"/>
              <a:t>Sequence-to-Sequence Model</a:t>
            </a:r>
          </a:p>
        </p:txBody>
      </p:sp>
      <p:sp>
        <p:nvSpPr>
          <p:cNvPr id="113" name="Shape 113"/>
          <p:cNvSpPr txBox="1"/>
          <p:nvPr>
            <p:ph idx="1" type="body"/>
          </p:nvPr>
        </p:nvSpPr>
        <p:spPr>
          <a:xfrm>
            <a:off x="311700" y="1136600"/>
            <a:ext cx="8520600" cy="3397200"/>
          </a:xfrm>
          <a:prstGeom prst="rect">
            <a:avLst/>
          </a:prstGeom>
        </p:spPr>
        <p:txBody>
          <a:bodyPr anchorCtr="0" anchor="t" bIns="91425" lIns="91425" rIns="91425" wrap="square" tIns="91425">
            <a:noAutofit/>
          </a:bodyPr>
          <a:lstStyle/>
          <a:p>
            <a:pPr lvl="0">
              <a:spcBef>
                <a:spcPts val="0"/>
              </a:spcBef>
              <a:buNone/>
            </a:pPr>
            <a:r>
              <a:rPr lang="en"/>
              <a:t>A basic sequence-to-sequence model, as introduced in Cho et al., 2014, consists of two recurrent neural networks (RNNs): an encoder that processes the input and a decoder that generates the output.</a:t>
            </a:r>
          </a:p>
        </p:txBody>
      </p:sp>
      <p:pic>
        <p:nvPicPr>
          <p:cNvPr id="114" name="Shape 114"/>
          <p:cNvPicPr preferRelativeResize="0"/>
          <p:nvPr/>
        </p:nvPicPr>
        <p:blipFill rotWithShape="1">
          <a:blip r:embed="rId3">
            <a:alphaModFix/>
          </a:blip>
          <a:srcRect b="0" l="0" r="0" t="25406"/>
          <a:stretch/>
        </p:blipFill>
        <p:spPr>
          <a:xfrm>
            <a:off x="4315400" y="2146050"/>
            <a:ext cx="4373726" cy="2493900"/>
          </a:xfrm>
          <a:prstGeom prst="rect">
            <a:avLst/>
          </a:prstGeom>
          <a:noFill/>
          <a:ln>
            <a:noFill/>
          </a:ln>
        </p:spPr>
      </p:pic>
      <p:sp>
        <p:nvSpPr>
          <p:cNvPr id="115" name="Shape 115"/>
          <p:cNvSpPr txBox="1"/>
          <p:nvPr/>
        </p:nvSpPr>
        <p:spPr>
          <a:xfrm>
            <a:off x="431550" y="2274325"/>
            <a:ext cx="3627300" cy="2192700"/>
          </a:xfrm>
          <a:prstGeom prst="rect">
            <a:avLst/>
          </a:prstGeom>
          <a:noFill/>
          <a:ln>
            <a:noFill/>
          </a:ln>
        </p:spPr>
        <p:txBody>
          <a:bodyPr anchorCtr="0" anchor="t" bIns="91425" lIns="91425" rIns="91425" wrap="square" tIns="91425">
            <a:noAutofit/>
          </a:bodyPr>
          <a:lstStyle/>
          <a:p>
            <a:pPr indent="-228600" lvl="0" marL="457200">
              <a:spcBef>
                <a:spcPts val="0"/>
              </a:spcBef>
              <a:buChar char="-"/>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