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49" r:id="rId2"/>
    <p:sldId id="353" r:id="rId3"/>
    <p:sldId id="354" r:id="rId4"/>
    <p:sldId id="355" r:id="rId5"/>
    <p:sldId id="356" r:id="rId6"/>
    <p:sldId id="358" r:id="rId7"/>
    <p:sldId id="357" r:id="rId8"/>
    <p:sldId id="352" r:id="rId9"/>
    <p:sldId id="360" r:id="rId10"/>
    <p:sldId id="361" r:id="rId11"/>
    <p:sldId id="359" r:id="rId12"/>
    <p:sldId id="364" r:id="rId13"/>
    <p:sldId id="365" r:id="rId14"/>
    <p:sldId id="366" r:id="rId15"/>
    <p:sldId id="367" r:id="rId16"/>
    <p:sldId id="368" r:id="rId17"/>
    <p:sldId id="363" r:id="rId18"/>
    <p:sldId id="362" r:id="rId19"/>
    <p:sldId id="369" r:id="rId20"/>
    <p:sldId id="370" r:id="rId21"/>
    <p:sldId id="388" r:id="rId22"/>
    <p:sldId id="390" r:id="rId23"/>
    <p:sldId id="391" r:id="rId24"/>
    <p:sldId id="375" r:id="rId25"/>
    <p:sldId id="376" r:id="rId26"/>
    <p:sldId id="389" r:id="rId27"/>
    <p:sldId id="392" r:id="rId28"/>
    <p:sldId id="372" r:id="rId29"/>
    <p:sldId id="373" r:id="rId30"/>
    <p:sldId id="374" r:id="rId31"/>
    <p:sldId id="377" r:id="rId32"/>
    <p:sldId id="378" r:id="rId33"/>
    <p:sldId id="379" r:id="rId34"/>
    <p:sldId id="380" r:id="rId35"/>
    <p:sldId id="381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393" r:id="rId44"/>
    <p:sldId id="382" r:id="rId45"/>
    <p:sldId id="403" r:id="rId46"/>
    <p:sldId id="401" r:id="rId47"/>
    <p:sldId id="402" r:id="rId48"/>
    <p:sldId id="384" r:id="rId49"/>
    <p:sldId id="385" r:id="rId50"/>
    <p:sldId id="387" r:id="rId51"/>
    <p:sldId id="404" r:id="rId5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04D391-BBD8-474A-B3AE-6CEBC7595160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C5B82-B8CF-4625-895C-5FC01B14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58184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1490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24796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08102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/>
              <a:t>ELEC 121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58184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1490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24796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08102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/>
              <a:t>January 2004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58184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1490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24796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08102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/>
              <a:t>Introduction to FET's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BA53A73-3468-4694-AC9C-163F402A6E5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437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98F-2C6B-4E91-9E8D-0D1D0BF2911C}" type="datetime1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617-7ADC-4087-93BC-70CAB5E1AA48}" type="datetime1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A368-0806-462B-936F-0210368223D1}" type="datetime1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D8F3-952E-4366-A48B-267402E0E461}" type="datetime1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3F7D-BCDB-47FA-A939-A1138896D5A5}" type="datetime1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0C01-FA33-4162-8603-3B14E238F658}" type="datetime1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C95F-EF6D-4624-9AA5-B092E69AF727}" type="datetime1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2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65D5-F980-4AC4-AD7C-B185F192A9F6}" type="datetime1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C767-BCC1-4F08-BBB5-2079B0E699EC}" type="datetime1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5B70-D132-4A2F-91BB-B54121543F1C}" type="datetime1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930B-C0C7-4502-AAF0-B5D5FA35C0F8}" type="datetime1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5C8E-5773-4445-AC05-D33B35B6300D}" type="datetime1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DE9A-D112-4889-B6FC-682DE4C6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80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1.wmf"/><Relationship Id="rId9" Type="http://schemas.openxmlformats.org/officeDocument/2006/relationships/image" Target="../media/image8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7074" y="377993"/>
            <a:ext cx="3091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Field-Effect Transistors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485" y="925896"/>
            <a:ext cx="8209006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the construction and operating characteristics of Junction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Effect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(JFET), Metal-Oxide Semiconductor FET (MOSFET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sketch the transfer characteristics from the drain characteristics of a JFET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MOSFET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194" y="2773980"/>
            <a:ext cx="801129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BJT transistor is a current-controlled device as depicted in Fig. </a:t>
            </a:r>
            <a:r>
              <a:rPr lang="en-US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6.1a , whereas the JFET </a:t>
            </a: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is a voltage-controlled device as shown in Fig. 6.1b 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98" y="3507878"/>
            <a:ext cx="4225110" cy="30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519113"/>
            <a:ext cx="3449638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922BA-9612-40E4-80F9-38C16FB2240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I</a:t>
            </a:r>
            <a:r>
              <a:rPr lang="en-US" altLang="en-US" sz="2000" smtClean="0"/>
              <a:t>D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</a:t>
            </a:r>
            <a:r>
              <a:rPr lang="en-US" altLang="en-US" smtClean="0"/>
              <a:t> I</a:t>
            </a:r>
            <a:r>
              <a:rPr lang="en-US" altLang="en-US" sz="2000" smtClean="0"/>
              <a:t>DSS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228600" y="4495800"/>
            <a:ext cx="8534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As V</a:t>
            </a:r>
            <a:r>
              <a:rPr lang="en-US" altLang="en-US" sz="1800" baseline="-25000" dirty="0"/>
              <a:t>GS</a:t>
            </a:r>
            <a:r>
              <a:rPr lang="en-US" altLang="en-US" sz="1800" dirty="0"/>
              <a:t> becomes more negative: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• </a:t>
            </a:r>
            <a:r>
              <a:rPr lang="en-US" altLang="en-US" sz="1800" dirty="0"/>
              <a:t>the JFET will pinch-off at a lower voltage (</a:t>
            </a:r>
            <a:r>
              <a:rPr lang="en-US" altLang="en-US" sz="1800" dirty="0" err="1"/>
              <a:t>Vp</a:t>
            </a:r>
            <a:r>
              <a:rPr lang="en-US" altLang="en-US" sz="1800" dirty="0"/>
              <a:t>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• </a:t>
            </a:r>
            <a:r>
              <a:rPr lang="en-US" altLang="en-US" sz="1800" dirty="0"/>
              <a:t>I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decreases (I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&lt; I</a:t>
            </a:r>
            <a:r>
              <a:rPr lang="en-US" altLang="en-US" sz="1800" baseline="-25000" dirty="0"/>
              <a:t>DSS</a:t>
            </a:r>
            <a:r>
              <a:rPr lang="en-US" altLang="en-US" sz="1800" dirty="0"/>
              <a:t>) even though V</a:t>
            </a:r>
            <a:r>
              <a:rPr lang="en-US" altLang="en-US" sz="1800" baseline="-25000" dirty="0"/>
              <a:t>DS</a:t>
            </a:r>
            <a:r>
              <a:rPr lang="en-US" altLang="en-US" sz="1800" dirty="0"/>
              <a:t> is increased.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• </a:t>
            </a:r>
            <a:r>
              <a:rPr lang="en-US" altLang="en-US" sz="1800" dirty="0"/>
              <a:t>Eventually I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will reach 0A. V</a:t>
            </a:r>
            <a:r>
              <a:rPr lang="en-US" altLang="en-US" sz="1800" baseline="-25000" dirty="0"/>
              <a:t>GS</a:t>
            </a:r>
            <a:r>
              <a:rPr lang="en-US" altLang="en-US" sz="1800" dirty="0"/>
              <a:t> at this point is called </a:t>
            </a:r>
            <a:r>
              <a:rPr lang="en-US" altLang="en-US" sz="1800" dirty="0" err="1"/>
              <a:t>Vp</a:t>
            </a:r>
            <a:r>
              <a:rPr lang="en-US" altLang="en-US" sz="1800" dirty="0"/>
              <a:t> or V</a:t>
            </a:r>
            <a:r>
              <a:rPr lang="en-US" altLang="en-US" sz="1800" baseline="-25000" dirty="0"/>
              <a:t>GS(off)</a:t>
            </a:r>
            <a:r>
              <a:rPr lang="en-US" altLang="en-US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• Also note that at high levels of V</a:t>
            </a:r>
            <a:r>
              <a:rPr lang="en-US" altLang="en-US" sz="1800" baseline="-25000" dirty="0"/>
              <a:t>DS </a:t>
            </a:r>
            <a:r>
              <a:rPr lang="en-US" altLang="en-US" sz="1800" dirty="0"/>
              <a:t>the JFET reaches a breakdown situation. </a:t>
            </a:r>
            <a:br>
              <a:rPr lang="en-US" altLang="en-US" sz="1800" dirty="0"/>
            </a:br>
            <a:r>
              <a:rPr lang="en-US" altLang="en-US" sz="1800" dirty="0"/>
              <a:t>	  ID will increases uncontrollably if V</a:t>
            </a:r>
            <a:r>
              <a:rPr lang="en-US" altLang="en-US" sz="1800" baseline="-25000" dirty="0"/>
              <a:t>DS </a:t>
            </a:r>
            <a:r>
              <a:rPr lang="en-US" altLang="en-US" sz="1800" dirty="0"/>
              <a:t>&gt; </a:t>
            </a:r>
            <a:r>
              <a:rPr lang="en-US" altLang="en-US" sz="1800" dirty="0" err="1"/>
              <a:t>V</a:t>
            </a:r>
            <a:r>
              <a:rPr lang="en-US" altLang="en-US" sz="1800" baseline="-25000" dirty="0" err="1"/>
              <a:t>DSmax</a:t>
            </a:r>
            <a:r>
              <a:rPr lang="en-US" altLang="en-US" sz="1800" dirty="0"/>
              <a:t>.</a:t>
            </a:r>
          </a:p>
        </p:txBody>
      </p:sp>
      <p:pic>
        <p:nvPicPr>
          <p:cNvPr id="14345" name="Picture 8" descr="f_05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762000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2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020" y="45994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2" y="997780"/>
            <a:ext cx="4354518" cy="3111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13" y="85154"/>
            <a:ext cx="3520259" cy="2305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489" y="2283255"/>
            <a:ext cx="2605932" cy="1983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444" y="4562432"/>
            <a:ext cx="2832022" cy="19764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0020" y="48120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AutoNum type="alphaLcParenBoth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V,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buAutoNum type="alphaLcParenBoth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cutoff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A)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the pinch-off level;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lphaLcParenBoth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between 0 A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V and greater than the pinch-off 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7074" y="377993"/>
            <a:ext cx="4641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CHARACTERISTICS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9" y="1152897"/>
            <a:ext cx="7590653" cy="214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87" y="3748215"/>
            <a:ext cx="8267532" cy="255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39" y="4968164"/>
            <a:ext cx="5133070" cy="15870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7074" y="377993"/>
            <a:ext cx="4641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CHARACTERISTICS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8" y="1011190"/>
            <a:ext cx="6711662" cy="46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7" y="1713031"/>
            <a:ext cx="5583967" cy="3015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2112" y="1502350"/>
            <a:ext cx="2373170" cy="502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428" y="2004231"/>
            <a:ext cx="2270945" cy="4769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59328" y="2595606"/>
            <a:ext cx="2499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Shockley’s Equation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5525" y="3077329"/>
            <a:ext cx="2338623" cy="631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671" y="3874922"/>
            <a:ext cx="2030477" cy="5988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3308" y="4639607"/>
            <a:ext cx="1981723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7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7074" y="377993"/>
            <a:ext cx="4641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CHARACTERISTICS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8" y="1011190"/>
            <a:ext cx="6711662" cy="461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" y="1773756"/>
            <a:ext cx="5583967" cy="3015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127" y="2038045"/>
            <a:ext cx="2464086" cy="82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08" y="5279164"/>
            <a:ext cx="3799645" cy="13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47074" y="377993"/>
            <a:ext cx="4641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CHARACTERISTICS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255" y="1044832"/>
            <a:ext cx="2271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Shorthand Method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42" y="1146032"/>
            <a:ext cx="5583967" cy="3015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4" y="1658147"/>
            <a:ext cx="3701408" cy="1687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28" y="4467534"/>
            <a:ext cx="4340305" cy="1602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616" y="4333102"/>
            <a:ext cx="3428070" cy="23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4" y="417664"/>
            <a:ext cx="7835317" cy="2535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97" y="2582339"/>
            <a:ext cx="3684993" cy="39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74" y="662730"/>
            <a:ext cx="7485269" cy="46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9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2325" y="550561"/>
            <a:ext cx="3459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AEF0"/>
                </a:solidFill>
                <a:latin typeface="Formata-BoldCondensed"/>
              </a:rPr>
              <a:t>IMPORTANT RELATIONSHIPS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00" y="1019262"/>
            <a:ext cx="4820120" cy="53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MOSFET’s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B2F9C2-8956-4A57-ABF3-D8861D215B6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98081" y="382272"/>
            <a:ext cx="2077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FET’s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485" y="925896"/>
            <a:ext cx="8209006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JFET – Junction Field Effect Transistor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 – Metal Oxide Semiconductor Field Effect Transistor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D-MOSFET - Depletion Mode MOSFET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 MOSFET - Enhancement Mode MOSFET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A5B6B9-BC3B-4E83-97E5-0660CF03D6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BE0000"/>
                </a:solidFill>
                <a:latin typeface="Times New Roman" panose="02020603050405020304" pitchFamily="18" charset="0"/>
              </a:rPr>
              <a:t>MOSFETs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28600" y="881448"/>
            <a:ext cx="7696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5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MOSFETs have characteristics similar to JFETs and additional characteristics that make then very useful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There are 2 types of MOSFET’s: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</a:rPr>
              <a:t>Depletion mode MOSFET (D-MOSFET)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</a:rPr>
              <a:t>Operates in Depletion mode the same way as a JFET when V</a:t>
            </a:r>
            <a:r>
              <a:rPr lang="en-US" altLang="en-US" sz="1200" dirty="0">
                <a:latin typeface="Times New Roman" panose="02020603050405020304" pitchFamily="18" charset="0"/>
              </a:rPr>
              <a:t>GS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 0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Operates in Enhancement mode like E-MOSFET when V</a:t>
            </a:r>
            <a:r>
              <a:rPr lang="en-US" altLang="en-US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GS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&gt; 0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Enhancement Mode MOSFET (E-MOSFET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Operates in Enhancement mode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DSS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= 0 until V</a:t>
            </a:r>
            <a:r>
              <a:rPr lang="en-US" altLang="en-US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GS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&gt; V</a:t>
            </a:r>
            <a:r>
              <a:rPr lang="en-US" altLang="en-US" sz="12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(threshold voltage)</a:t>
            </a:r>
          </a:p>
        </p:txBody>
      </p:sp>
    </p:spTree>
    <p:extLst>
      <p:ext uri="{BB962C8B-B14F-4D97-AF65-F5344CB8AC3E}">
        <p14:creationId xmlns:p14="http://schemas.microsoft.com/office/powerpoint/2010/main" val="28207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5950" y="321445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-channel depletion-type MOSFET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83" y="954932"/>
            <a:ext cx="7590431" cy="513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" y="1836518"/>
            <a:ext cx="3939585" cy="41998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73611" y="156175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insulating layer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MOSFET construction that accounts for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very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desirable high input impedance of the device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very high input impedance, the gate current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essentially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~0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biased configurations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0442" y="368337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 and Characteristics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254" y="5027650"/>
            <a:ext cx="8340812" cy="1200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gate-to-source voltage is set to 0 V by the direct connection from one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to the other, and a voltage 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applied across the drain-to-source terminals.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a current similar to that flowing in the channel of the JFET. In fact, the resulting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with V 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V continues to be labeled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" y="1327661"/>
            <a:ext cx="3636780" cy="3295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340" y="1429421"/>
            <a:ext cx="5314361" cy="309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5950" y="321445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 and Characteristics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10" y="782427"/>
            <a:ext cx="3119454" cy="2826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0485"/>
            <a:ext cx="5314361" cy="3091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678" y="321445"/>
            <a:ext cx="2672862" cy="35027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14361" y="3954551"/>
            <a:ext cx="3768811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thaiDist"/>
            <a:r>
              <a:rPr lang="en-US" sz="1200" b="1" i="1" dirty="0" smtClean="0">
                <a:solidFill>
                  <a:srgbClr val="FF0000"/>
                </a:solidFill>
              </a:rPr>
              <a:t>Depletion </a:t>
            </a:r>
            <a:r>
              <a:rPr lang="en-US" sz="1200" b="1" i="1" dirty="0">
                <a:solidFill>
                  <a:srgbClr val="FF0000"/>
                </a:solidFill>
              </a:rPr>
              <a:t>region</a:t>
            </a:r>
            <a:endParaRPr lang="en-US" sz="1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negative the bias, the higher is the rate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recombination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level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drain current is therefore reduced with increasing negative bias for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marL="285750" indent="-285750" algn="thaiDist">
              <a:buFont typeface="Arial" panose="020B0604020202020204" pitchFamily="34" charset="0"/>
              <a:buChar char="•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thaiDist"/>
            <a:r>
              <a:rPr lang="en-US" sz="1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 </a:t>
            </a:r>
            <a:r>
              <a:rPr lang="en-US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values of V GS , the positive gate will draw additional electrons (free carriers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 -type substrate</a:t>
            </a:r>
          </a:p>
        </p:txBody>
      </p:sp>
    </p:spTree>
    <p:extLst>
      <p:ext uri="{BB962C8B-B14F-4D97-AF65-F5344CB8AC3E}">
        <p14:creationId xmlns:p14="http://schemas.microsoft.com/office/powerpoint/2010/main" val="25420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BCED20-769E-4385-9433-F1FA10B5133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3796" name="Picture 8" descr="f_05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3"/>
          <a:stretch>
            <a:fillRect/>
          </a:stretch>
        </p:blipFill>
        <p:spPr bwMode="auto">
          <a:xfrm>
            <a:off x="457200" y="9144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BE0000"/>
                </a:solidFill>
                <a:latin typeface="Times New Roman" panose="02020603050405020304" pitchFamily="18" charset="0"/>
              </a:rPr>
              <a:t>Basic Operation</a:t>
            </a:r>
          </a:p>
        </p:txBody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533400" y="7620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A D-MOSFET may be biased to operate in two modes: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the </a:t>
            </a:r>
            <a:r>
              <a:rPr lang="en-US" altLang="en-US" sz="20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Depletion</a:t>
            </a:r>
            <a:r>
              <a:rPr lang="en-US" altLang="en-US" sz="2000" dirty="0">
                <a:latin typeface="Times New Roman" panose="02020603050405020304" pitchFamily="18" charset="0"/>
              </a:rPr>
              <a:t> mode or the </a:t>
            </a:r>
            <a:r>
              <a:rPr lang="en-US" altLang="en-US" sz="20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Enhancement</a:t>
            </a:r>
            <a:r>
              <a:rPr lang="en-US" altLang="en-US" sz="2000" dirty="0">
                <a:latin typeface="Times New Roman" panose="02020603050405020304" pitchFamily="18" charset="0"/>
              </a:rPr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31579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87D754-850B-498D-B5E2-B7D0563D9F6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4819" name="Picture 9" descr="f_05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b="11667"/>
          <a:stretch>
            <a:fillRect/>
          </a:stretch>
        </p:blipFill>
        <p:spPr bwMode="auto">
          <a:xfrm>
            <a:off x="914400" y="533400"/>
            <a:ext cx="7404100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2" name="Rectangle 1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smtClean="0"/>
              <a:t>D-MOSFET Depletion Mode Operation</a:t>
            </a:r>
            <a:endParaRPr lang="en-US" sz="2400" smtClean="0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04800" y="4495800"/>
            <a:ext cx="76962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The transfer characteristics are similar to the JFET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 Depletion Mode operation: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When V</a:t>
            </a:r>
            <a:r>
              <a:rPr lang="en-US" altLang="en-US" sz="1200">
                <a:latin typeface="Times New Roman" panose="02020603050405020304" pitchFamily="18" charset="0"/>
              </a:rPr>
              <a:t>GS</a:t>
            </a:r>
            <a:r>
              <a:rPr lang="en-US" altLang="en-US" sz="1800">
                <a:latin typeface="Times New Roman" panose="02020603050405020304" pitchFamily="18" charset="0"/>
              </a:rPr>
              <a:t> = 0V, I</a:t>
            </a:r>
            <a:r>
              <a:rPr lang="en-US" altLang="en-US" sz="1200">
                <a:latin typeface="Times New Roman" panose="02020603050405020304" pitchFamily="18" charset="0"/>
              </a:rPr>
              <a:t>D</a:t>
            </a:r>
            <a:r>
              <a:rPr lang="en-US" altLang="en-US" sz="1800">
                <a:latin typeface="Times New Roman" panose="02020603050405020304" pitchFamily="18" charset="0"/>
              </a:rPr>
              <a:t> = I</a:t>
            </a:r>
            <a:r>
              <a:rPr lang="en-US" altLang="en-US" sz="1200">
                <a:latin typeface="Times New Roman" panose="02020603050405020304" pitchFamily="18" charset="0"/>
              </a:rPr>
              <a:t>DSS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When V</a:t>
            </a:r>
            <a:r>
              <a:rPr lang="en-US" altLang="en-US" sz="1200">
                <a:latin typeface="Times New Roman" panose="02020603050405020304" pitchFamily="18" charset="0"/>
              </a:rPr>
              <a:t>GS</a:t>
            </a:r>
            <a:r>
              <a:rPr lang="en-US" altLang="en-US" sz="1800" baseline="-25000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&lt; 0V, I</a:t>
            </a:r>
            <a:r>
              <a:rPr lang="en-US" altLang="en-US" sz="1200">
                <a:latin typeface="Times New Roman" panose="02020603050405020304" pitchFamily="18" charset="0"/>
              </a:rPr>
              <a:t>D</a:t>
            </a:r>
            <a:r>
              <a:rPr lang="en-US" altLang="en-US" sz="1800">
                <a:latin typeface="Times New Roman" panose="02020603050405020304" pitchFamily="18" charset="0"/>
              </a:rPr>
              <a:t> &lt; I</a:t>
            </a:r>
            <a:r>
              <a:rPr lang="en-US" altLang="en-US" sz="1200">
                <a:latin typeface="Times New Roman" panose="02020603050405020304" pitchFamily="18" charset="0"/>
              </a:rPr>
              <a:t>DSS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When V</a:t>
            </a:r>
            <a:r>
              <a:rPr lang="en-US" altLang="en-US" sz="1200">
                <a:latin typeface="Times New Roman" panose="02020603050405020304" pitchFamily="18" charset="0"/>
              </a:rPr>
              <a:t>GS</a:t>
            </a:r>
            <a:r>
              <a:rPr lang="en-US" altLang="en-US" sz="1800">
                <a:latin typeface="Times New Roman" panose="02020603050405020304" pitchFamily="18" charset="0"/>
              </a:rPr>
              <a:t> &gt; 0V, I</a:t>
            </a:r>
            <a:r>
              <a:rPr lang="en-US" altLang="en-US" sz="1200">
                <a:latin typeface="Times New Roman" panose="02020603050405020304" pitchFamily="18" charset="0"/>
              </a:rPr>
              <a:t>D</a:t>
            </a:r>
            <a:r>
              <a:rPr lang="en-US" altLang="en-US" sz="1800">
                <a:latin typeface="Times New Roman" panose="02020603050405020304" pitchFamily="18" charset="0"/>
              </a:rPr>
              <a:t> &gt; I</a:t>
            </a:r>
            <a:r>
              <a:rPr lang="en-US" altLang="en-US" sz="1200">
                <a:latin typeface="Times New Roman" panose="02020603050405020304" pitchFamily="18" charset="0"/>
              </a:rPr>
              <a:t>DSS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The formula used to plot the Transfer Curve, is:  </a:t>
            </a:r>
          </a:p>
        </p:txBody>
      </p:sp>
      <p:graphicFrame>
        <p:nvGraphicFramePr>
          <p:cNvPr id="34824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5105400" y="5638800"/>
          <a:ext cx="19621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1308100" imgH="469900" progId="Equation.DSMT4">
                  <p:embed/>
                </p:oleObj>
              </mc:Choice>
              <mc:Fallback>
                <p:oleObj name="Equation" r:id="rId4" imgW="1308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38800"/>
                        <a:ext cx="19621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" y="193817"/>
            <a:ext cx="6172250" cy="2060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42" y="2147157"/>
            <a:ext cx="4614834" cy="1160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61" y="1441622"/>
            <a:ext cx="3197550" cy="4346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77" y="3466078"/>
            <a:ext cx="5124692" cy="17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739" y="800492"/>
            <a:ext cx="87359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drain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would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 exactly as in Fig. 6.26 , but with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negative values,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indicated (since the defined direction is now reversed), and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opposite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polarities as shown in Fig. 6.29c . The reversal in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result in a mirror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axis) for the transfer characteristics as shown in Fig. 6.29b 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739" y="319901"/>
            <a:ext cx="3867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-Channel Depletion-Type MOSFET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68" y="2281881"/>
            <a:ext cx="7438882" cy="35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929DD0-2452-4F6B-884D-35FC275D589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BE0000"/>
                </a:solidFill>
                <a:latin typeface="Times New Roman" panose="02020603050405020304" pitchFamily="18" charset="0"/>
              </a:rPr>
              <a:t>D-MOSFET Symbols</a:t>
            </a:r>
          </a:p>
        </p:txBody>
      </p:sp>
      <p:pic>
        <p:nvPicPr>
          <p:cNvPr id="30727" name="Picture 6" descr="boy_f_0503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8" r="33333"/>
          <a:stretch>
            <a:fillRect/>
          </a:stretch>
        </p:blipFill>
        <p:spPr bwMode="auto">
          <a:xfrm>
            <a:off x="1600200" y="838200"/>
            <a:ext cx="2819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7" descr="boy_f_0503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8" r="32407"/>
          <a:stretch>
            <a:fillRect/>
          </a:stretch>
        </p:blipFill>
        <p:spPr bwMode="auto">
          <a:xfrm>
            <a:off x="4343400" y="838200"/>
            <a:ext cx="2895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D77F79-8E07-47BC-A9FA-04D2F9BD43F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914400" y="228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solidFill>
                  <a:srgbClr val="BE0000"/>
                </a:solidFill>
                <a:latin typeface="Times New Roman" panose="02020603050405020304" pitchFamily="18" charset="0"/>
              </a:rPr>
              <a:t>Specification Sheet</a:t>
            </a:r>
          </a:p>
        </p:txBody>
      </p:sp>
      <p:pic>
        <p:nvPicPr>
          <p:cNvPr id="31751" name="Picture 6" descr="boy_f_05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05887" y="324608"/>
            <a:ext cx="4668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the n -channel JFET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052593"/>
            <a:ext cx="3280791" cy="3455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95" y="1271662"/>
            <a:ext cx="3260855" cy="32367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1999" y="4774686"/>
            <a:ext cx="71957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JFET’s: n-channel and p-channel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n-channel is more widely used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terminals: Drain (D) and Source (S) are connected to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n-channel Gate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is connected to the p-type material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6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1EF13-A506-4B70-9DEB-7CAB313F35F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2771" name="Picture 8" descr="boy_f_05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457200"/>
            <a:ext cx="6554787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838200" y="228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BE0000"/>
                </a:solidFill>
                <a:latin typeface="Times New Roman" panose="02020603050405020304" pitchFamily="18" charset="0"/>
              </a:rPr>
              <a:t>Depletion Mode MOSFET Construction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533400" y="5128649"/>
            <a:ext cx="8534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thaiDi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Drain (D) and Source (S) leads connect to the to n-doped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regions These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N-doped regions are connected via an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n-channel This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n-channel is connected to the Gate (G) via a thin insulating layer of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alt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n-doped material lies on a p-doped substrate that may have an additional terminal connection called SS</a:t>
            </a:r>
          </a:p>
        </p:txBody>
      </p:sp>
    </p:spTree>
    <p:extLst>
      <p:ext uri="{BB962C8B-B14F-4D97-AF65-F5344CB8AC3E}">
        <p14:creationId xmlns:p14="http://schemas.microsoft.com/office/powerpoint/2010/main" val="9247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1E650B-B654-4E12-B57A-F6DB969D49F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5843" name="Picture 9" descr="f_05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7"/>
          <a:stretch>
            <a:fillRect/>
          </a:stretch>
        </p:blipFill>
        <p:spPr bwMode="auto">
          <a:xfrm>
            <a:off x="838200" y="152400"/>
            <a:ext cx="7404100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D-MOSFET Enhancement Mode Operation</a:t>
            </a: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4495800"/>
            <a:ext cx="853440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 Mode operation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mode, the transistor operates with V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0V, and I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above I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Shockley’s equation, the formula used to plot the Transfer Curve, still applies but V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positive: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en-US"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848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600200" y="5486400"/>
          <a:ext cx="1981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1320227" imgH="469696" progId="Equation.DSMT4">
                  <p:embed/>
                </p:oleObj>
              </mc:Choice>
              <mc:Fallback>
                <p:oleObj name="Equation" r:id="rId4" imgW="1320227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86400"/>
                        <a:ext cx="19812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32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CADA28-5B85-4408-99D3-BBA02A1EB4B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6868" name="Picture 2" descr="f_05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BE0000"/>
                </a:solidFill>
                <a:latin typeface="Times New Roman" panose="02020603050405020304" pitchFamily="18" charset="0"/>
              </a:rPr>
              <a:t>p-Channel Depletion Mode MOSFET</a:t>
            </a:r>
          </a:p>
        </p:txBody>
      </p:sp>
      <p:sp>
        <p:nvSpPr>
          <p:cNvPr id="36873" name="Text Box 7"/>
          <p:cNvSpPr txBox="1">
            <a:spLocks noChangeArrowheads="1"/>
          </p:cNvSpPr>
          <p:nvPr/>
        </p:nvSpPr>
        <p:spPr bwMode="auto">
          <a:xfrm>
            <a:off x="381000" y="5181600"/>
            <a:ext cx="853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p-channel Depletion mode MOSFET is similar to the  n-channel except that the voltage polarities and current directions are reversed</a:t>
            </a:r>
          </a:p>
        </p:txBody>
      </p:sp>
    </p:spTree>
    <p:extLst>
      <p:ext uri="{BB962C8B-B14F-4D97-AF65-F5344CB8AC3E}">
        <p14:creationId xmlns:p14="http://schemas.microsoft.com/office/powerpoint/2010/main" val="25067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Enhancement Mode</a:t>
            </a:r>
            <a:br>
              <a:rPr lang="en-US" altLang="en-US" smtClean="0"/>
            </a:br>
            <a:r>
              <a:rPr lang="en-US" altLang="en-US" smtClean="0"/>
              <a:t>MOSFET’s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9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5B1386-327B-4F06-A3D7-BABE4B51503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E2E354-B70B-4ECA-86FE-445BFEC59F9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7342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BE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b="1">
                <a:solidFill>
                  <a:srgbClr val="BE0000"/>
                </a:solidFill>
                <a:latin typeface="Times New Roman" panose="02020603050405020304" pitchFamily="18" charset="0"/>
              </a:rPr>
              <a:t>-Channel E-MOSFET showing channel length L and channel width W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67588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EB6104-C109-46C9-B9E0-88066D9AB90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BE0000"/>
                </a:solidFill>
                <a:latin typeface="Times New Roman" panose="02020603050405020304" pitchFamily="18" charset="0"/>
              </a:rPr>
              <a:t>Enhancement Mode MOSFET Construction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04800" y="4724400"/>
            <a:ext cx="8534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Drain (D) and Source (S) connect to the to n-doped regions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n-doped regions are not connected via an n-channel without an external voltage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Gate (G) connects to the p-doped substrate via a thin insulating layer of SiO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n-doped material lies on a p-doped substrate that may have an additional terminal connection called SS</a:t>
            </a:r>
          </a:p>
        </p:txBody>
      </p:sp>
      <p:pic>
        <p:nvPicPr>
          <p:cNvPr id="39944" name="Picture 8" descr="boy_f_050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6161088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7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EB6104-C109-46C9-B9E0-88066D9AB90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Basic Operation and Characteristics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399" y="841973"/>
            <a:ext cx="8530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set at 0 V and a voltage applied between the drain and the source of the device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654908" y="1243056"/>
            <a:ext cx="72698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an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-channel (with its generous number of free carriers) will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current of effectively 0 A—quite different from the depletion-type MOSFET and JFET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in fact two reverse-biased p – n junctions between the n -doped regions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-substrate to oppose any significant flow between drain and source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96" y="2899803"/>
            <a:ext cx="2996543" cy="32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EB6104-C109-46C9-B9E0-88066D9AB90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Basic Operation and Characteristics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399" y="841973"/>
            <a:ext cx="8530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set at some positive voltage greater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establishing the drain and the gate at a positive potential with respect to the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5" y="1638730"/>
            <a:ext cx="3922721" cy="50827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85436" y="165167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in magnitude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electrons near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increases until eventually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induced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 region can support a measurable flow between drain and source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the significant increase in drain current is called the </a:t>
            </a:r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voltage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symbol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86184" y="3036672"/>
            <a:ext cx="0" cy="2430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766619" y="5466834"/>
            <a:ext cx="2869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73761" y="5617260"/>
            <a:ext cx="51702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a positive gate-to-source voltage, this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 is called an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enhancement-type MOSFET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68159" y="5282168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804204" y="2767054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36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6" y="747597"/>
            <a:ext cx="3318202" cy="4354899"/>
          </a:xfrm>
          <a:prstGeom prst="rect">
            <a:avLst/>
          </a:prstGeom>
        </p:spPr>
      </p:pic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EB6104-C109-46C9-B9E0-88066D9AB90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Basic Operation and Characteristics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2248" y="696957"/>
            <a:ext cx="5387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increased beyond the threshold level, the density of free carriers in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induced channel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increase, resulting in an increased level of drain current.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we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 V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and increase the level of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drain current will eventually reach a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 level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occurred for the JFET and depletion-type MOSFET.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leveling off of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a pinching-off process depicted by the narrower channel at the drain end of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induced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as shown in Fig. 6.34 .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56376" y="4674542"/>
            <a:ext cx="19565" cy="16031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756377" y="6277661"/>
            <a:ext cx="2176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933227" y="6000235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4884577" y="4254753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baseline="-25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167" y="2760033"/>
            <a:ext cx="2579566" cy="7656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78510" y="3565371"/>
            <a:ext cx="5389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held fixed at some value such as 8 V and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increased from 2 V to 5 V,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voltage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DG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[by Eq. (6.13)] will increase from -6 V to -3 V and the gate will become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and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positive with respect to the drain.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3054" y="5238437"/>
            <a:ext cx="4418292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Eventually, the channel will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reduced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point of pinch-off and a saturation condition will be established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fixed value of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affect the saturation level of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conditions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encountered.</a:t>
            </a:r>
          </a:p>
        </p:txBody>
      </p:sp>
    </p:spTree>
    <p:extLst>
      <p:ext uri="{BB962C8B-B14F-4D97-AF65-F5344CB8AC3E}">
        <p14:creationId xmlns:p14="http://schemas.microsoft.com/office/powerpoint/2010/main" val="27305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EB6104-C109-46C9-B9E0-88066D9AB90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Basic Operation and Characteristics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3227" y="6000235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endParaRPr lang="en-US" baseline="-2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51" y="922297"/>
            <a:ext cx="6868297" cy="17356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724243"/>
            <a:ext cx="4790675" cy="4059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5355" y="2986133"/>
            <a:ext cx="4554415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of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4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2 V, as revealed by the fact that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drain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has dropped to 0 mA. In general, therefore:</a:t>
            </a:r>
          </a:p>
          <a:p>
            <a:r>
              <a:rPr lang="en-US" sz="1400" b="1" i="1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values of V GS less than the threshold level, the drain current of an </a:t>
            </a:r>
            <a:r>
              <a:rPr lang="en-US" sz="1400" b="1" i="1" dirty="0" smtClean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 type MOSFET </a:t>
            </a:r>
            <a:r>
              <a:rPr lang="en-US" sz="1400" b="1" i="1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0 mA.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526" y="1232972"/>
            <a:ext cx="393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Formata-BoldCondensedItalic"/>
              </a:rPr>
              <a:t>V</a:t>
            </a:r>
            <a:r>
              <a:rPr lang="en-US" sz="1100" i="1" dirty="0">
                <a:latin typeface="Formata-BoldCondensedItalic"/>
              </a:rPr>
              <a:t>GS </a:t>
            </a:r>
            <a:r>
              <a:rPr lang="en-US" dirty="0">
                <a:latin typeface="MathematicalPi-Four"/>
              </a:rPr>
              <a:t> </a:t>
            </a:r>
            <a:r>
              <a:rPr lang="en-US" dirty="0" smtClean="0">
                <a:latin typeface="MathematicalPi-Four"/>
              </a:rPr>
              <a:t>= </a:t>
            </a:r>
            <a:r>
              <a:rPr lang="en-US" dirty="0" smtClean="0">
                <a:latin typeface="Formata-BoldCondensed"/>
              </a:rPr>
              <a:t>0 </a:t>
            </a:r>
            <a:r>
              <a:rPr lang="en-US" dirty="0">
                <a:latin typeface="Formata-BoldCondensed"/>
              </a:rPr>
              <a:t>V, </a:t>
            </a:r>
            <a:r>
              <a:rPr lang="en-US" i="1" dirty="0">
                <a:latin typeface="Formata-BoldCondensedItalic"/>
              </a:rPr>
              <a:t>V</a:t>
            </a:r>
            <a:r>
              <a:rPr lang="en-US" sz="1100" i="1" dirty="0">
                <a:latin typeface="Formata-BoldCondensedItalic"/>
              </a:rPr>
              <a:t>DS </a:t>
            </a:r>
            <a:r>
              <a:rPr lang="en-US" dirty="0">
                <a:latin typeface="Formata-BoldCondensed"/>
              </a:rPr>
              <a:t>Some Positive Value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8302" y="1692231"/>
            <a:ext cx="49468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applied, the electrons are drawn to the drain terminal, establishing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current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defined direction of Fig. 6.5 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of charge flow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 reveals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drain and source currents are equivalent 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Under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Fig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6.5 , the flow of charge is relatively uninhibited and is limited solely by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of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-channel between drain and source.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34" y="462049"/>
            <a:ext cx="2555521" cy="325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53" y="3715265"/>
            <a:ext cx="2625697" cy="28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EB6104-C109-46C9-B9E0-88066D9AB90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0238" y="288494"/>
            <a:ext cx="7638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n-channel enhancement-type MOSFET from the drain characteristics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30" y="966576"/>
            <a:ext cx="6050236" cy="3322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0109" y="4435214"/>
            <a:ext cx="8283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levels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drain current is related to the applied gate-to-source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nonlinear relationship: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65" y="5227705"/>
            <a:ext cx="2271395" cy="6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EB6104-C109-46C9-B9E0-88066D9AB90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0238" y="288494"/>
            <a:ext cx="7638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n-channel enhancement-type MOSFET from the drain characteristics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341"/>
            <a:ext cx="4808166" cy="26403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97394" y="1041917"/>
            <a:ext cx="397475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is a constant that is a function of the construction of the device.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determined from the following equation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(on) are the values for each at a particular point on the characteristics of the device.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64" y="2164254"/>
            <a:ext cx="1952816" cy="765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184" y="4020641"/>
            <a:ext cx="6635884" cy="26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EB6104-C109-46C9-B9E0-88066D9AB90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0238" y="288494"/>
            <a:ext cx="7638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n-channel enhancement-type MOSFET from the drain characteristics</a:t>
            </a:r>
          </a:p>
        </p:txBody>
      </p:sp>
      <p:sp>
        <p:nvSpPr>
          <p:cNvPr id="7" name="Rectangle 6"/>
          <p:cNvSpPr/>
          <p:nvPr/>
        </p:nvSpPr>
        <p:spPr>
          <a:xfrm>
            <a:off x="275967" y="1092196"/>
            <a:ext cx="8620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remembered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drain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is 0 mA for VGS … VT. As V GS is increased beyond V T , the drain current 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to flow at an increasing rate in accordance with Eq. (6.15).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3" y="2866234"/>
            <a:ext cx="2947423" cy="705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6" y="4000911"/>
            <a:ext cx="6576734" cy="2720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924" y="1883729"/>
            <a:ext cx="4914946" cy="19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43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09135" y="420300"/>
            <a:ext cx="6750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-Channel Enhancement-Type MOSFETs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01" y="998492"/>
            <a:ext cx="8456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terminals remain as identified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voltage polarities and the current directions are reversed.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7" y="1578920"/>
            <a:ext cx="7713894" cy="36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F001A4-6925-49F2-9A46-CD1538971B2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5334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endParaRPr lang="en-US" altLang="en-US" smtClean="0"/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BE0000"/>
                </a:solidFill>
                <a:latin typeface="Times New Roman" panose="02020603050405020304" pitchFamily="18" charset="0"/>
              </a:rPr>
              <a:t>Specification Sheet</a:t>
            </a:r>
          </a:p>
        </p:txBody>
      </p:sp>
      <p:pic>
        <p:nvPicPr>
          <p:cNvPr id="40968" name="Picture 8" descr="boy_f_050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9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3762" y="377048"/>
            <a:ext cx="8184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6.4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data provided on the specification sheet of Fig. 6.40 and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average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voltage of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 V, determine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resulting value of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MOSFET.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The transfer characteristics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3" y="1820562"/>
            <a:ext cx="4211224" cy="1416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3" y="3315898"/>
            <a:ext cx="4657759" cy="14208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832" y="1577377"/>
            <a:ext cx="3856332" cy="337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46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09135" y="420300"/>
            <a:ext cx="6750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-Channel Enhancement-Type MOSFETs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01" y="998492"/>
            <a:ext cx="8456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terminals remain as identified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voltage polarities and the current directions are reversed.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7" y="1578920"/>
            <a:ext cx="7713894" cy="36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47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34" y="1112796"/>
            <a:ext cx="4500616" cy="5128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762" y="296732"/>
            <a:ext cx="7665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AE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Symbols, Specification Sheets, and Case Construction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0E2760-706D-45C4-851F-AE7D742F907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 smtClean="0">
                <a:solidFill>
                  <a:srgbClr val="BE0000"/>
                </a:solidFill>
                <a:latin typeface="Times New Roman" panose="02020603050405020304" pitchFamily="18" charset="0"/>
              </a:rPr>
              <a:t>Wrap up: Basic </a:t>
            </a: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Operation</a:t>
            </a:r>
          </a:p>
        </p:txBody>
      </p:sp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228600" y="762000"/>
            <a:ext cx="853440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The Enhancement mode MOSFET only operates in the enhancement mode.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V</a:t>
            </a:r>
            <a:r>
              <a:rPr lang="en-US" altLang="en-US" sz="1200" dirty="0">
                <a:latin typeface="Times New Roman" panose="02020603050405020304" pitchFamily="18" charset="0"/>
              </a:rPr>
              <a:t>GS</a:t>
            </a:r>
            <a:r>
              <a:rPr lang="en-US" altLang="en-US" sz="1800" dirty="0">
                <a:latin typeface="Times New Roman" panose="02020603050405020304" pitchFamily="18" charset="0"/>
              </a:rPr>
              <a:t> is always positive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I</a:t>
            </a:r>
            <a:r>
              <a:rPr lang="en-US" altLang="en-US" sz="1200" dirty="0">
                <a:latin typeface="Times New Roman" panose="02020603050405020304" pitchFamily="18" charset="0"/>
              </a:rPr>
              <a:t>DSS</a:t>
            </a:r>
            <a:r>
              <a:rPr lang="en-US" altLang="en-US" sz="1800" dirty="0">
                <a:latin typeface="Times New Roman" panose="02020603050405020304" pitchFamily="18" charset="0"/>
              </a:rPr>
              <a:t> = 0 when V</a:t>
            </a:r>
            <a:r>
              <a:rPr lang="en-US" altLang="en-US" sz="1200" dirty="0">
                <a:latin typeface="Times New Roman" panose="02020603050405020304" pitchFamily="18" charset="0"/>
              </a:rPr>
              <a:t>GS</a:t>
            </a:r>
            <a:r>
              <a:rPr lang="en-US" altLang="en-US" sz="1800" dirty="0">
                <a:latin typeface="Times New Roman" panose="02020603050405020304" pitchFamily="18" charset="0"/>
              </a:rPr>
              <a:t> &lt; V</a:t>
            </a:r>
            <a:r>
              <a:rPr lang="en-US" altLang="en-US" sz="1200" dirty="0">
                <a:latin typeface="Times New Roman" panose="02020603050405020304" pitchFamily="18" charset="0"/>
              </a:rPr>
              <a:t>T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As V</a:t>
            </a:r>
            <a:r>
              <a:rPr lang="en-US" altLang="en-US" sz="1200" dirty="0">
                <a:latin typeface="Times New Roman" panose="02020603050405020304" pitchFamily="18" charset="0"/>
              </a:rPr>
              <a:t>GS</a:t>
            </a:r>
            <a:r>
              <a:rPr lang="en-US" altLang="en-US" sz="1800" dirty="0">
                <a:latin typeface="Times New Roman" panose="02020603050405020304" pitchFamily="18" charset="0"/>
              </a:rPr>
              <a:t> increases above V</a:t>
            </a:r>
            <a:r>
              <a:rPr lang="en-US" altLang="en-US" sz="1200" dirty="0">
                <a:latin typeface="Times New Roman" panose="02020603050405020304" pitchFamily="18" charset="0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</a:rPr>
              <a:t>, I</a:t>
            </a:r>
            <a:r>
              <a:rPr lang="en-US" altLang="en-US" sz="1200" dirty="0">
                <a:latin typeface="Times New Roman" panose="02020603050405020304" pitchFamily="18" charset="0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</a:rPr>
              <a:t> increases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If V</a:t>
            </a:r>
            <a:r>
              <a:rPr lang="en-US" altLang="en-US" sz="1200" dirty="0">
                <a:latin typeface="Times New Roman" panose="02020603050405020304" pitchFamily="18" charset="0"/>
              </a:rPr>
              <a:t>GS</a:t>
            </a:r>
            <a:r>
              <a:rPr lang="en-US" altLang="en-US" sz="1800" dirty="0">
                <a:latin typeface="Times New Roman" panose="02020603050405020304" pitchFamily="18" charset="0"/>
              </a:rPr>
              <a:t> is kept constant and V</a:t>
            </a:r>
            <a:r>
              <a:rPr lang="en-US" altLang="en-US" sz="1200" dirty="0">
                <a:latin typeface="Times New Roman" panose="02020603050405020304" pitchFamily="18" charset="0"/>
              </a:rPr>
              <a:t>DS</a:t>
            </a:r>
            <a:r>
              <a:rPr lang="en-US" altLang="en-US" sz="1800" dirty="0">
                <a:latin typeface="Times New Roman" panose="02020603050405020304" pitchFamily="18" charset="0"/>
              </a:rPr>
              <a:t> is increased, then I</a:t>
            </a:r>
            <a:r>
              <a:rPr lang="en-US" altLang="en-US" sz="1200" dirty="0">
                <a:latin typeface="Times New Roman" panose="02020603050405020304" pitchFamily="18" charset="0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</a:rPr>
              <a:t> saturates (I</a:t>
            </a:r>
            <a:r>
              <a:rPr lang="en-US" altLang="en-US" sz="1200" dirty="0">
                <a:latin typeface="Times New Roman" panose="02020603050405020304" pitchFamily="18" charset="0"/>
              </a:rPr>
              <a:t>DSS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The saturation level, </a:t>
            </a:r>
            <a:r>
              <a:rPr lang="en-US" altLang="en-US" sz="1800" dirty="0" err="1">
                <a:latin typeface="Times New Roman" panose="02020603050405020304" pitchFamily="18" charset="0"/>
              </a:rPr>
              <a:t>V</a:t>
            </a:r>
            <a:r>
              <a:rPr lang="en-US" altLang="en-US" sz="1200" dirty="0" err="1">
                <a:latin typeface="Times New Roman" panose="02020603050405020304" pitchFamily="18" charset="0"/>
              </a:rPr>
              <a:t>DSsat</a:t>
            </a:r>
            <a:r>
              <a:rPr lang="en-US" altLang="en-US" sz="1800" dirty="0">
                <a:latin typeface="Times New Roman" panose="02020603050405020304" pitchFamily="18" charset="0"/>
              </a:rPr>
              <a:t>  is reached.</a:t>
            </a:r>
          </a:p>
        </p:txBody>
      </p:sp>
      <p:pic>
        <p:nvPicPr>
          <p:cNvPr id="43017" name="Picture 9" descr="f_050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 b="12500"/>
          <a:stretch>
            <a:fillRect/>
          </a:stretch>
        </p:blipFill>
        <p:spPr bwMode="auto">
          <a:xfrm>
            <a:off x="990600" y="1143000"/>
            <a:ext cx="731520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2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2047F3-2CA2-40C5-B0BE-D299EAF733C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 smtClean="0">
                <a:solidFill>
                  <a:srgbClr val="BE0000"/>
                </a:solidFill>
                <a:latin typeface="Times New Roman" panose="02020603050405020304" pitchFamily="18" charset="0"/>
              </a:rPr>
              <a:t>Wrap up: Transfer </a:t>
            </a: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Curve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94392" y="4097870"/>
            <a:ext cx="8534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spcBef>
                <a:spcPct val="0"/>
              </a:spcBef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ID given VGS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285750" indent="-285750">
              <a:spcBef>
                <a:spcPct val="0"/>
              </a:spcBef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VT = threshold voltage or voltage at which the MOSFET turns on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spcBef>
                <a:spcPct val="0"/>
              </a:spcBef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constant found in the specification sheet</a:t>
            </a:r>
          </a:p>
          <a:p>
            <a:pPr marL="285750" indent="-285750">
              <a:spcBef>
                <a:spcPct val="0"/>
              </a:spcBef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PSpice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determination of k is based on the geometry of the device:		 				</a:t>
            </a:r>
          </a:p>
        </p:txBody>
      </p:sp>
      <p:graphicFrame>
        <p:nvGraphicFramePr>
          <p:cNvPr id="440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727738"/>
              </p:ext>
            </p:extLst>
          </p:nvPr>
        </p:nvGraphicFramePr>
        <p:xfrm>
          <a:off x="2887662" y="6151562"/>
          <a:ext cx="16589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1091726" imgH="228501" progId="Equation.DSMT4">
                  <p:embed/>
                </p:oleObj>
              </mc:Choice>
              <mc:Fallback>
                <p:oleObj name="Equation" r:id="rId3" imgW="109172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2" y="6151562"/>
                        <a:ext cx="16589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369806"/>
              </p:ext>
            </p:extLst>
          </p:nvPr>
        </p:nvGraphicFramePr>
        <p:xfrm>
          <a:off x="546100" y="6071503"/>
          <a:ext cx="176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5" imgW="1168400" imgH="419100" progId="Equation.DSMT4">
                  <p:embed/>
                </p:oleObj>
              </mc:Choice>
              <mc:Fallback>
                <p:oleObj name="Equation" r:id="rId5" imgW="1168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6071503"/>
                        <a:ext cx="17653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43" name="Picture 11" descr="f_050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5277"/>
          <a:stretch>
            <a:fillRect/>
          </a:stretch>
        </p:blipFill>
        <p:spPr bwMode="auto">
          <a:xfrm>
            <a:off x="1600200" y="762000"/>
            <a:ext cx="6629400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43491"/>
              </p:ext>
            </p:extLst>
          </p:nvPr>
        </p:nvGraphicFramePr>
        <p:xfrm>
          <a:off x="546100" y="5344818"/>
          <a:ext cx="38735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8" imgW="2578100" imgH="431800" progId="Equation.DSMT4">
                  <p:embed/>
                </p:oleObj>
              </mc:Choice>
              <mc:Fallback>
                <p:oleObj name="Equation" r:id="rId8" imgW="2578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5344818"/>
                        <a:ext cx="38735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387893" y="204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526" y="853556"/>
            <a:ext cx="356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 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Positive Value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159" y="1338759"/>
            <a:ext cx="82723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horizontal the curve, the higher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resistance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that the resistance is approaching “infinite” ohms in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region.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DS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increased to a level where it appears that the two depletion regions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would“touch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as shown in Fig. 6.8 , a condition referred to as pinch-off will result. The level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V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that establishes this condition is referred to as the pinch-off voltage and is denoted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VP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shown in Fig. 6.7 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8" y="2702029"/>
            <a:ext cx="2197956" cy="31366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771" y="2702029"/>
            <a:ext cx="3727109" cy="32719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165" y="3219907"/>
            <a:ext cx="1765695" cy="17285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38" y="6113290"/>
            <a:ext cx="7372712" cy="5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A0CA8-0F50-42E9-A387-32C94CF6174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152400" y="6324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700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781800" y="632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  <a:t/>
            </a:r>
            <a:br>
              <a:rPr lang="en-US" altLang="en-US" sz="600" b="1">
                <a:solidFill>
                  <a:srgbClr val="BE0000"/>
                </a:solidFill>
                <a:latin typeface="Times New Roman" panose="02020603050405020304" pitchFamily="18" charset="0"/>
              </a:rPr>
            </a:br>
            <a:endParaRPr lang="en-US" altLang="en-US" b="1">
              <a:solidFill>
                <a:srgbClr val="BE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Summary Table</a:t>
            </a:r>
          </a:p>
        </p:txBody>
      </p:sp>
      <p:pic>
        <p:nvPicPr>
          <p:cNvPr id="46087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143000"/>
            <a:ext cx="7623175" cy="4953000"/>
          </a:xfrm>
          <a:noFill/>
        </p:spPr>
      </p:pic>
      <p:sp>
        <p:nvSpPr>
          <p:cNvPr id="46088" name="Text Box 12"/>
          <p:cNvSpPr txBox="1">
            <a:spLocks noChangeArrowheads="1"/>
          </p:cNvSpPr>
          <p:nvPr/>
        </p:nvSpPr>
        <p:spPr bwMode="auto">
          <a:xfrm>
            <a:off x="1828800" y="10668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E0000"/>
                </a:solidFill>
                <a:latin typeface="Times New Roman" panose="02020603050405020304" pitchFamily="18" charset="0"/>
              </a:rPr>
              <a:t>JFET</a:t>
            </a:r>
          </a:p>
        </p:txBody>
      </p:sp>
      <p:sp>
        <p:nvSpPr>
          <p:cNvPr id="46089" name="Text Box 13"/>
          <p:cNvSpPr txBox="1">
            <a:spLocks noChangeArrowheads="1"/>
          </p:cNvSpPr>
          <p:nvPr/>
        </p:nvSpPr>
        <p:spPr bwMode="auto">
          <a:xfrm>
            <a:off x="3657600" y="1066800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E0000"/>
                </a:solidFill>
                <a:latin typeface="Times New Roman" panose="02020603050405020304" pitchFamily="18" charset="0"/>
              </a:rPr>
              <a:t>D-MOSFET</a:t>
            </a:r>
          </a:p>
        </p:txBody>
      </p:sp>
      <p:sp>
        <p:nvSpPr>
          <p:cNvPr id="46090" name="Text Box 14"/>
          <p:cNvSpPr txBox="1">
            <a:spLocks noChangeArrowheads="1"/>
          </p:cNvSpPr>
          <p:nvPr/>
        </p:nvSpPr>
        <p:spPr bwMode="auto">
          <a:xfrm>
            <a:off x="6400800" y="10668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BE0000"/>
                </a:solidFill>
                <a:latin typeface="Times New Roman" panose="02020603050405020304" pitchFamily="18" charset="0"/>
              </a:rPr>
              <a:t>E-MOSFET</a:t>
            </a:r>
          </a:p>
        </p:txBody>
      </p:sp>
    </p:spTree>
    <p:extLst>
      <p:ext uri="{BB962C8B-B14F-4D97-AF65-F5344CB8AC3E}">
        <p14:creationId xmlns:p14="http://schemas.microsoft.com/office/powerpoint/2010/main" val="4474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6" y="461318"/>
            <a:ext cx="4646596" cy="1904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6" y="2580662"/>
            <a:ext cx="4742344" cy="1523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41" y="4358754"/>
            <a:ext cx="3998095" cy="2243381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0" y="114262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Summary Table</a:t>
            </a:r>
          </a:p>
        </p:txBody>
      </p:sp>
    </p:spTree>
    <p:extLst>
      <p:ext uri="{BB962C8B-B14F-4D97-AF65-F5344CB8AC3E}">
        <p14:creationId xmlns:p14="http://schemas.microsoft.com/office/powerpoint/2010/main" val="6608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366526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526" y="853556"/>
            <a:ext cx="1260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GS </a:t>
            </a:r>
            <a:r>
              <a:rPr lang="en-US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 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748" y="1169940"/>
            <a:ext cx="8699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voltage from gate to source, denoted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the controlling voltage of the JFET.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curves for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versus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established for different levels of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BJT transistor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curves of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versus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various levels of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developed for the JFET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26" y="2368894"/>
            <a:ext cx="3285987" cy="3867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83" y="2780786"/>
            <a:ext cx="4526051" cy="3360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360" y="6356351"/>
            <a:ext cx="5717430" cy="38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366526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Characteristics: 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7997" y="386834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-Channel Devices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9" y="992320"/>
            <a:ext cx="3528008" cy="3970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19" y="1348948"/>
            <a:ext cx="4094782" cy="31602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0175" y="5169231"/>
            <a:ext cx="8725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thaiDi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 -channel device, the channel will be constricted by increasing positive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voltages from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to source and the double-subscript notation for V DS will result 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voltages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 DS on the characteristics of Fig. 6.13 , which has an I DSS of 6 mA and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pinch off voltage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VGS = +6 V.</a:t>
            </a:r>
          </a:p>
        </p:txBody>
      </p:sp>
    </p:spTree>
    <p:extLst>
      <p:ext uri="{BB962C8B-B14F-4D97-AF65-F5344CB8AC3E}">
        <p14:creationId xmlns:p14="http://schemas.microsoft.com/office/powerpoint/2010/main" val="8847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DE9A-D112-4889-B6FC-682DE4C6C3C0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600" y="1295400"/>
            <a:ext cx="80772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There are three basic operating conditions for a JFET: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JFET’s operate in the </a:t>
            </a:r>
            <a:r>
              <a:rPr lang="en-US" altLang="en-US" sz="2400" b="1" dirty="0">
                <a:solidFill>
                  <a:srgbClr val="BE0000"/>
                </a:solidFill>
                <a:latin typeface="Times New Roman" panose="02020603050405020304" pitchFamily="18" charset="0"/>
              </a:rPr>
              <a:t>depletion mode only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V</a:t>
            </a:r>
            <a:r>
              <a:rPr lang="en-US" altLang="en-US" sz="1400" dirty="0">
                <a:latin typeface="Times New Roman" panose="02020603050405020304" pitchFamily="18" charset="0"/>
              </a:rPr>
              <a:t>GS</a:t>
            </a:r>
            <a:r>
              <a:rPr lang="en-US" altLang="en-US" sz="2400" dirty="0">
                <a:latin typeface="Times New Roman" panose="02020603050405020304" pitchFamily="18" charset="0"/>
              </a:rPr>
              <a:t> = 0, V</a:t>
            </a:r>
            <a:r>
              <a:rPr lang="en-US" altLang="en-US" sz="1400" dirty="0">
                <a:latin typeface="Times New Roman" panose="02020603050405020304" pitchFamily="18" charset="0"/>
              </a:rPr>
              <a:t>DS</a:t>
            </a:r>
            <a:r>
              <a:rPr lang="en-US" altLang="en-US" sz="2400" dirty="0">
                <a:latin typeface="Times New Roman" panose="02020603050405020304" pitchFamily="18" charset="0"/>
              </a:rPr>
              <a:t> is a minimum value depending on I</a:t>
            </a:r>
            <a:r>
              <a:rPr lang="en-US" altLang="en-US" sz="1400" dirty="0">
                <a:latin typeface="Times New Roman" panose="02020603050405020304" pitchFamily="18" charset="0"/>
              </a:rPr>
              <a:t>DSS</a:t>
            </a:r>
            <a:r>
              <a:rPr lang="en-US" altLang="en-US" sz="2400" dirty="0">
                <a:latin typeface="Times New Roman" panose="02020603050405020304" pitchFamily="18" charset="0"/>
              </a:rPr>
              <a:t> and the drain and source resistance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V</a:t>
            </a:r>
            <a:r>
              <a:rPr lang="en-US" altLang="en-US" sz="1400" dirty="0">
                <a:latin typeface="Times New Roman" panose="02020603050405020304" pitchFamily="18" charset="0"/>
              </a:rPr>
              <a:t>GS</a:t>
            </a:r>
            <a:r>
              <a:rPr lang="en-US" altLang="en-US" sz="2400" dirty="0">
                <a:latin typeface="Times New Roman" panose="02020603050405020304" pitchFamily="18" charset="0"/>
              </a:rPr>
              <a:t> &lt; 0, V</a:t>
            </a:r>
            <a:r>
              <a:rPr lang="en-US" altLang="en-US" sz="1400" dirty="0">
                <a:latin typeface="Times New Roman" panose="02020603050405020304" pitchFamily="18" charset="0"/>
              </a:rPr>
              <a:t>DS</a:t>
            </a:r>
            <a:r>
              <a:rPr lang="en-US" altLang="en-US" sz="2400" dirty="0">
                <a:latin typeface="Times New Roman" panose="02020603050405020304" pitchFamily="18" charset="0"/>
              </a:rPr>
              <a:t> at some positive value and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Device is operating as a Voltage-Controlled Resistor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For an n channel JFET, V</a:t>
            </a:r>
            <a:r>
              <a:rPr lang="en-US" altLang="en-US" sz="1600" dirty="0">
                <a:latin typeface="Times New Roman" panose="02020603050405020304" pitchFamily="18" charset="0"/>
              </a:rPr>
              <a:t>GS</a:t>
            </a:r>
            <a:r>
              <a:rPr lang="en-US" altLang="en-US" sz="2400" dirty="0">
                <a:latin typeface="Times New Roman" panose="02020603050405020304" pitchFamily="18" charset="0"/>
              </a:rPr>
              <a:t> may never be positive*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For an p channel JFET, V</a:t>
            </a:r>
            <a:r>
              <a:rPr lang="en-US" altLang="en-US" sz="1400" dirty="0">
                <a:latin typeface="Times New Roman" panose="02020603050405020304" pitchFamily="18" charset="0"/>
              </a:rPr>
              <a:t>GS</a:t>
            </a:r>
            <a:r>
              <a:rPr lang="en-US" altLang="en-US" sz="2400" dirty="0">
                <a:latin typeface="Times New Roman" panose="02020603050405020304" pitchFamily="18" charset="0"/>
              </a:rPr>
              <a:t> may never be negative*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91A25-2245-4384-BD78-14A0E246801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758825" y="5334000"/>
            <a:ext cx="762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The nonconductive depletion region becomes thicker with increased reverse bias.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(</a:t>
            </a:r>
            <a:r>
              <a:rPr lang="en-US" altLang="en-US" sz="1800" i="1">
                <a:latin typeface="Times New Roman" panose="02020603050405020304" pitchFamily="18" charset="0"/>
              </a:rPr>
              <a:t>Note:</a:t>
            </a:r>
            <a:r>
              <a:rPr lang="en-US" altLang="en-US" sz="1800">
                <a:latin typeface="Times New Roman" panose="02020603050405020304" pitchFamily="18" charset="0"/>
              </a:rPr>
              <a:t> The two gate regions of each FET are connected to each other.)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143000"/>
            <a:ext cx="7367587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N-Channel JFET Operation</a:t>
            </a:r>
          </a:p>
        </p:txBody>
      </p:sp>
    </p:spTree>
    <p:extLst>
      <p:ext uri="{BB962C8B-B14F-4D97-AF65-F5344CB8AC3E}">
        <p14:creationId xmlns:p14="http://schemas.microsoft.com/office/powerpoint/2010/main" val="14948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3285</TotalTime>
  <Words>2066</Words>
  <Application>Microsoft Office PowerPoint</Application>
  <PresentationFormat>On-screen Show (4:3)</PresentationFormat>
  <Paragraphs>281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Calibri Light</vt:lpstr>
      <vt:lpstr>Formata-BoldCondensed</vt:lpstr>
      <vt:lpstr>Formata-BoldCondensedItalic</vt:lpstr>
      <vt:lpstr>MathematicalPi-Four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JFET Operating Characteristics </vt:lpstr>
      <vt:lpstr>JFET Operating Characteristics </vt:lpstr>
      <vt:lpstr>JFET Operating Characteristics </vt:lpstr>
      <vt:lpstr>JFET Operating Characteristics: </vt:lpstr>
      <vt:lpstr>JFET Operating Characteristics </vt:lpstr>
      <vt:lpstr>N-Channel JFET Operation</vt:lpstr>
      <vt:lpstr>ID  IDSS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MOSFET’s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D-MOSFET Depletion Mode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D-MOSFET Enhancement Mode Operation</vt:lpstr>
      <vt:lpstr>PowerPoint Presentation</vt:lpstr>
      <vt:lpstr>Enhancement Mode MOSFET’s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srisonphan</dc:creator>
  <cp:lastModifiedBy>srisonphan</cp:lastModifiedBy>
  <cp:revision>292</cp:revision>
  <dcterms:created xsi:type="dcterms:W3CDTF">2017-01-18T05:11:34Z</dcterms:created>
  <dcterms:modified xsi:type="dcterms:W3CDTF">2018-03-14T02:56:49Z</dcterms:modified>
</cp:coreProperties>
</file>