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69" r:id="rId2"/>
    <p:sldId id="370" r:id="rId3"/>
    <p:sldId id="373" r:id="rId4"/>
    <p:sldId id="374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8" r:id="rId17"/>
    <p:sldId id="389" r:id="rId18"/>
    <p:sldId id="390" r:id="rId19"/>
    <p:sldId id="391" r:id="rId20"/>
    <p:sldId id="409" r:id="rId21"/>
    <p:sldId id="387" r:id="rId22"/>
    <p:sldId id="392" r:id="rId23"/>
    <p:sldId id="393" r:id="rId24"/>
    <p:sldId id="372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371" r:id="rId33"/>
    <p:sldId id="401" r:id="rId34"/>
    <p:sldId id="402" r:id="rId35"/>
    <p:sldId id="403" r:id="rId36"/>
    <p:sldId id="404" r:id="rId37"/>
    <p:sldId id="405" r:id="rId38"/>
    <p:sldId id="406" r:id="rId39"/>
    <p:sldId id="408" r:id="rId40"/>
    <p:sldId id="40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4D391-BBD8-474A-B3AE-6CEBC759516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5B82-B8CF-4625-895C-5FC01B14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98F-2C6B-4E91-9E8D-0D1D0BF2911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617-7ADC-4087-93BC-70CAB5E1AA48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A368-0806-462B-936F-0210368223D1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8F3-952E-4366-A48B-267402E0E461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3F7D-BCDB-47FA-A939-A1138896D5A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0C01-FA33-4162-8603-3B14E238F658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95F-EF6D-4624-9AA5-B092E69AF727}" type="datetime1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65D5-F980-4AC4-AD7C-B185F192A9F6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C767-BCC1-4F08-BBB5-2079B0E699EC}" type="datetime1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5B70-D132-4A2F-91BB-B54121543F1C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30B-C0C7-4502-AAF0-B5D5FA35C0F8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5C8E-5773-4445-AC05-D33B35B6300D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1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FET Biasing</a:t>
            </a:r>
            <a:endParaRPr lang="en-US" altLang="en-US" dirty="0" smtClean="0"/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2F9C2-8956-4A57-ABF3-D8861D215B6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782" y="728636"/>
            <a:ext cx="8441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levels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measured by the meters of Fig. 7.5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815"/>
            <a:ext cx="4562741" cy="5373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62741" y="12251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Drain-to-source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of the output section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09" y="1644364"/>
            <a:ext cx="2486515" cy="1070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29" y="2669005"/>
            <a:ext cx="1281081" cy="592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054" y="3261797"/>
            <a:ext cx="1386956" cy="61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366" y="3777050"/>
            <a:ext cx="1362644" cy="6475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61452" y="4646763"/>
            <a:ext cx="4177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fairly obvious from the fact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V</a:t>
            </a:r>
          </a:p>
        </p:txBody>
      </p:sp>
    </p:spTree>
    <p:extLst>
      <p:ext uri="{BB962C8B-B14F-4D97-AF65-F5344CB8AC3E}">
        <p14:creationId xmlns:p14="http://schemas.microsoft.com/office/powerpoint/2010/main" val="916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95130"/>
            <a:ext cx="4052226" cy="4462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9657" y="946666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following for the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17" y="1570382"/>
            <a:ext cx="1431771" cy="24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816" y="2128426"/>
            <a:ext cx="4052226" cy="4462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4190" y="783090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following for the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32452"/>
            <a:ext cx="1431771" cy="24927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610" y="1232452"/>
            <a:ext cx="5177390" cy="3038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443" y="4905956"/>
            <a:ext cx="456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Graphical Approach?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9" y="2174582"/>
            <a:ext cx="5667255" cy="2861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37" y="1910398"/>
            <a:ext cx="5406663" cy="4628515"/>
          </a:xfrm>
          <a:prstGeom prst="rect">
            <a:avLst/>
          </a:prstGeom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83" y="712754"/>
            <a:ext cx="288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Approach</a:t>
            </a:r>
            <a:endParaRPr lang="en-US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642" y="1289241"/>
            <a:ext cx="4939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Shockley curve and the vertical line at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 V</a:t>
            </a:r>
          </a:p>
        </p:txBody>
      </p:sp>
    </p:spTree>
    <p:extLst>
      <p:ext uri="{BB962C8B-B14F-4D97-AF65-F5344CB8AC3E}">
        <p14:creationId xmlns:p14="http://schemas.microsoft.com/office/powerpoint/2010/main" val="34093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92571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self-bias configuration eliminates the need for two dc supplies. The controlling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to-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is now determined by the voltage across a resistor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of the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01194"/>
            <a:ext cx="4204454" cy="35054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736" y="5491924"/>
            <a:ext cx="290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self-bias configuration.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13" y="1475272"/>
            <a:ext cx="2871808" cy="45604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880113" y="2743200"/>
            <a:ext cx="1033670" cy="526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694100"/>
            <a:ext cx="290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self-bias configuration.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8" y="1466456"/>
            <a:ext cx="2580028" cy="4097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3395" y="776873"/>
            <a:ext cx="1198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9397" y="1323299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through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source current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96" y="2012665"/>
            <a:ext cx="2089781" cy="14809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09340" y="3785885"/>
            <a:ext cx="5529860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in this case that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the output current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fixed in 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as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 for the fixed-bias configuration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Shockley’s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relates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quantities of the device.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relate the same two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permitting either a mathematical or a graphical solution.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4" y="513867"/>
            <a:ext cx="2219956" cy="7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95" y="760200"/>
            <a:ext cx="844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solution could be obtained simply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into Shockley’s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as follows: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58" y="2100399"/>
            <a:ext cx="2812841" cy="214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6" y="4407242"/>
            <a:ext cx="2414064" cy="4462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3198" y="1568799"/>
            <a:ext cx="2565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approach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1151" y="1568799"/>
            <a:ext cx="260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approach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89" y="2100399"/>
            <a:ext cx="1525521" cy="520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79" y="2996790"/>
            <a:ext cx="4936877" cy="32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" y="505599"/>
            <a:ext cx="2815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" y="937278"/>
            <a:ext cx="8757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chosen 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level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other quantity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then define another point on the straight line and permit the drawing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" y="2749788"/>
            <a:ext cx="857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that we choose a level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one-half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saturation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1" y="3290358"/>
            <a:ext cx="2782765" cy="12949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" y="4836620"/>
            <a:ext cx="3940534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straight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drawn and the quiescent point obtained at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straight-line plot and the device characteristic curve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quiescent values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be determined and used to find the other quantities of interest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58" y="3177304"/>
            <a:ext cx="3550383" cy="35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647260"/>
            <a:ext cx="4158746" cy="4126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891180"/>
            <a:ext cx="3739426" cy="37182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60" y="4867556"/>
            <a:ext cx="893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voltage law to the output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circuit, with the result that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69" y="5624329"/>
            <a:ext cx="4622462" cy="7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597932"/>
            <a:ext cx="4158746" cy="4126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26" y="1169988"/>
            <a:ext cx="4687445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MOSFETs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881448"/>
            <a:ext cx="8610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5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Be able to perform a dc analysis of JFET,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MOSFET networks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Become </a:t>
            </a:r>
            <a:r>
              <a:rPr lang="en-US" altLang="en-US" sz="2000" dirty="0">
                <a:latin typeface="Times New Roman" panose="02020603050405020304" pitchFamily="18" charset="0"/>
              </a:rPr>
              <a:t>proficient in the use of load-line analysis to examine FET networks.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Develop </a:t>
            </a:r>
            <a:r>
              <a:rPr lang="en-US" altLang="en-US" sz="2000" dirty="0">
                <a:latin typeface="Times New Roman" panose="02020603050405020304" pitchFamily="18" charset="0"/>
              </a:rPr>
              <a:t>confidence in the dc analysis of networks with both FETs and BJTs.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Understand </a:t>
            </a:r>
            <a:r>
              <a:rPr lang="en-US" altLang="en-US" sz="2000" dirty="0">
                <a:latin typeface="Times New Roman" panose="02020603050405020304" pitchFamily="18" charset="0"/>
              </a:rPr>
              <a:t>how to use the Universal JFET Bias Curve to analyze the various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FET configurations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0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0" y="1602627"/>
            <a:ext cx="3393687" cy="3785365"/>
          </a:xfrm>
          <a:prstGeom prst="rect">
            <a:avLst/>
          </a:prstGeom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706443"/>
            <a:ext cx="1190773" cy="19080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1567" y="871298"/>
            <a:ext cx="3526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following for the network</a:t>
            </a:r>
          </a:p>
        </p:txBody>
      </p:sp>
    </p:spTree>
    <p:extLst>
      <p:ext uri="{BB962C8B-B14F-4D97-AF65-F5344CB8AC3E}">
        <p14:creationId xmlns:p14="http://schemas.microsoft.com/office/powerpoint/2010/main" val="2281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7465"/>
            <a:ext cx="3393687" cy="3785365"/>
          </a:xfrm>
          <a:prstGeom prst="rect">
            <a:avLst/>
          </a:prstGeom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3" y="4630876"/>
            <a:ext cx="1190773" cy="190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22" y="677446"/>
            <a:ext cx="4990078" cy="193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535" y="2976320"/>
            <a:ext cx="5728265" cy="37451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112830"/>
            <a:ext cx="3526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following for the network</a:t>
            </a:r>
          </a:p>
        </p:txBody>
      </p:sp>
    </p:spTree>
    <p:extLst>
      <p:ext uri="{BB962C8B-B14F-4D97-AF65-F5344CB8AC3E}">
        <p14:creationId xmlns:p14="http://schemas.microsoft.com/office/powerpoint/2010/main" val="1057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0" y="916474"/>
            <a:ext cx="2657378" cy="2964077"/>
          </a:xfrm>
          <a:prstGeom prst="rect">
            <a:avLst/>
          </a:prstGeom>
        </p:spPr>
      </p:pic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5" y="652325"/>
            <a:ext cx="844403" cy="1353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947033"/>
            <a:ext cx="6724410" cy="340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76" y="1483277"/>
            <a:ext cx="1862372" cy="370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1498" y="616760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Sketching the device characteristics for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JFET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463" y="543789"/>
            <a:ext cx="4472085" cy="753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48462" y="6263766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Q-point for the network</a:t>
            </a:r>
          </a:p>
        </p:txBody>
      </p:sp>
    </p:spTree>
    <p:extLst>
      <p:ext uri="{BB962C8B-B14F-4D97-AF65-F5344CB8AC3E}">
        <p14:creationId xmlns:p14="http://schemas.microsoft.com/office/powerpoint/2010/main" val="9775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SELF-BIAS </a:t>
            </a: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CONFIGURATION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5" y="652325"/>
            <a:ext cx="844403" cy="1353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78" y="652325"/>
            <a:ext cx="2285641" cy="2549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00" y="1765445"/>
            <a:ext cx="5123744" cy="118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46" y="3688442"/>
            <a:ext cx="6958124" cy="20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7" y="262332"/>
            <a:ext cx="4712044" cy="2827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4" y="3247539"/>
            <a:ext cx="5179797" cy="3218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111" y="262332"/>
            <a:ext cx="2810973" cy="2756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111" y="3657601"/>
            <a:ext cx="2545735" cy="26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02" y="286950"/>
            <a:ext cx="340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638" y="874924"/>
            <a:ext cx="827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construction is exactly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BJT,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 analysis of each is quite different.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 for FET amplifiers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1739897"/>
            <a:ext cx="3985887" cy="31081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2913" y="1416731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Since </a:t>
            </a:r>
            <a:r>
              <a:rPr lang="en-US" i="1" dirty="0">
                <a:latin typeface="Times-Italic"/>
              </a:rPr>
              <a:t>I</a:t>
            </a:r>
            <a:r>
              <a:rPr lang="en-US" sz="800" i="1" dirty="0">
                <a:latin typeface="Times-Italic"/>
              </a:rPr>
              <a:t>G </a:t>
            </a:r>
            <a:r>
              <a:rPr lang="en-US" dirty="0">
                <a:latin typeface="PearsonMATH08"/>
              </a:rPr>
              <a:t>= </a:t>
            </a:r>
            <a:r>
              <a:rPr lang="en-US" dirty="0">
                <a:latin typeface="Times-Roman"/>
              </a:rPr>
              <a:t>0 A, Kirchhoff’s current law requires that </a:t>
            </a:r>
            <a:r>
              <a:rPr lang="en-US" i="1" dirty="0">
                <a:latin typeface="Times-Italic"/>
              </a:rPr>
              <a:t>I</a:t>
            </a:r>
            <a:r>
              <a:rPr lang="en-US" sz="800" i="1" dirty="0">
                <a:latin typeface="Times-Italic"/>
              </a:rPr>
              <a:t>R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PearsonMATH08"/>
              </a:rPr>
              <a:t>= </a:t>
            </a:r>
            <a:r>
              <a:rPr lang="en-US" i="1" dirty="0">
                <a:latin typeface="Times-Italic"/>
              </a:rPr>
              <a:t>I</a:t>
            </a:r>
            <a:r>
              <a:rPr lang="en-US" sz="800" i="1" dirty="0">
                <a:latin typeface="Times-Italic"/>
              </a:rPr>
              <a:t>R</a:t>
            </a:r>
            <a:r>
              <a:rPr lang="en-US" sz="800" dirty="0">
                <a:latin typeface="Times-Roman"/>
              </a:rPr>
              <a:t>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78" y="2321686"/>
            <a:ext cx="3892343" cy="3776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68" y="5083702"/>
            <a:ext cx="3283826" cy="101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46" y="6060740"/>
            <a:ext cx="2179847" cy="5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02" y="286950"/>
            <a:ext cx="340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6" y="884583"/>
            <a:ext cx="2861371" cy="4589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2" y="5688013"/>
            <a:ext cx="2981065" cy="745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46" y="884583"/>
            <a:ext cx="5488558" cy="3262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867" y="4489622"/>
            <a:ext cx="2201769" cy="11346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767" y="4374954"/>
            <a:ext cx="2177583" cy="15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02" y="286950"/>
            <a:ext cx="340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6" y="884583"/>
            <a:ext cx="2861371" cy="4589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2" y="5688013"/>
            <a:ext cx="2981065" cy="745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75" y="159198"/>
            <a:ext cx="3986725" cy="2696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3604" y="2679712"/>
            <a:ext cx="2511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resulting Q-point.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569" y="3416986"/>
            <a:ext cx="3096953" cy="2555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986" y="212574"/>
            <a:ext cx="1483169" cy="1083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129" y="1507524"/>
            <a:ext cx="1471717" cy="7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02" y="286950"/>
            <a:ext cx="380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ENHANCEMENT-TYPE MOSFETs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675" y="776507"/>
            <a:ext cx="7797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enhancement-type MOSFET, the drain current is zero for levels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to- source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less than the threshold level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 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drain current is defined by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15" y="1816164"/>
            <a:ext cx="2293396" cy="4617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675" y="2307870"/>
            <a:ext cx="838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specification sheets typically provide the threshold voltage and a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 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D(on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its corresponding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GS(on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2" y="3624519"/>
            <a:ext cx="3018232" cy="8088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34" y="3226389"/>
            <a:ext cx="4185958" cy="3229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75" y="4642032"/>
            <a:ext cx="3038372" cy="10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02" y="286950"/>
            <a:ext cx="330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Biasing Arrangement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010" y="850211"/>
            <a:ext cx="7080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mA,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V and the dc equivalent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96"/>
            <a:ext cx="3835957" cy="2003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3" y="3611735"/>
            <a:ext cx="1798389" cy="292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978" y="6423500"/>
            <a:ext cx="2442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equivalent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53" y="1359150"/>
            <a:ext cx="5123779" cy="166413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1227438" y="3196464"/>
            <a:ext cx="304800" cy="815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214" y="3119642"/>
            <a:ext cx="2342151" cy="536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099" y="2980337"/>
            <a:ext cx="2419169" cy="631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424" y="2949522"/>
            <a:ext cx="1791060" cy="7359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289" y="3875531"/>
            <a:ext cx="4240946" cy="22907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603258" y="6356759"/>
            <a:ext cx="401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Q-point for the network</a:t>
            </a:r>
          </a:p>
        </p:txBody>
      </p:sp>
    </p:spTree>
    <p:extLst>
      <p:ext uri="{BB962C8B-B14F-4D97-AF65-F5344CB8AC3E}">
        <p14:creationId xmlns:p14="http://schemas.microsoft.com/office/powerpoint/2010/main" val="29929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MOSFETs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881448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5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For the field-effect transistor, the relationship between input and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output quantities is nonlinear </a:t>
            </a:r>
            <a:r>
              <a:rPr lang="en-US" altLang="en-US" sz="2000" dirty="0">
                <a:latin typeface="Times New Roman" panose="02020603050405020304" pitchFamily="18" charset="0"/>
              </a:rPr>
              <a:t>due to the squared term in Shockley’s equation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A graphical approach may limit solutions to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tenths-place accuracy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but it is a quicker method for most FET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amplifiers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Since the graphical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approach is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in general the most popular, the analysis of this chapter will have graphical </a:t>
            </a:r>
            <a:r>
              <a:rPr lang="en-US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solutions rather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than mathematical solutions.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7443" y="4994918"/>
            <a:ext cx="809790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controlling variable for a BJT transistor is a current level, whereas for the FET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voltage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controlling variable.</a:t>
            </a:r>
          </a:p>
        </p:txBody>
      </p:sp>
    </p:spTree>
    <p:extLst>
      <p:ext uri="{BB962C8B-B14F-4D97-AF65-F5344CB8AC3E}">
        <p14:creationId xmlns:p14="http://schemas.microsoft.com/office/powerpoint/2010/main" val="15873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96732"/>
            <a:ext cx="6229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IDQ and VDSQ for the enhancement-type MOSFET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9687"/>
            <a:ext cx="3249198" cy="259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52" y="1104709"/>
            <a:ext cx="5697148" cy="2018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14182"/>
            <a:ext cx="3612560" cy="3005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353" y="4209423"/>
            <a:ext cx="4929070" cy="15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96732"/>
            <a:ext cx="6229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IDQ and VDSQ for the enhancement-type MOSFET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7" y="708454"/>
            <a:ext cx="3592678" cy="28667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99" y="396446"/>
            <a:ext cx="3780902" cy="29893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6462" y="3284521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Q-point for the network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60399"/>
            <a:ext cx="4448921" cy="24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972" y="229286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 Arrangement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394" y="802328"/>
            <a:ext cx="842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mA results in the following equation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the voltage-divider rule: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12" y="1581664"/>
            <a:ext cx="1677404" cy="794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4" y="2572374"/>
            <a:ext cx="2561592" cy="3783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573" y="1581664"/>
            <a:ext cx="6169643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043" y="3137069"/>
            <a:ext cx="4932215" cy="14187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30398" y="4924513"/>
            <a:ext cx="5553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thaiDi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characteristics are a plot of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two curves can be plotted on the same graph and a solution determined at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intersection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thaiDist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thaiDi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known, all the remaining quantities of the network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3848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972" y="229286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 Arrangement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3" y="2967806"/>
            <a:ext cx="3589451" cy="3020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0" y="757985"/>
            <a:ext cx="4618429" cy="3820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3" y="1761734"/>
            <a:ext cx="3452027" cy="77389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72045" y="16846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45" y="2399176"/>
            <a:ext cx="3751883" cy="18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972" y="229286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 Arrangement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3" y="2967806"/>
            <a:ext cx="3589451" cy="3020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0" y="757985"/>
            <a:ext cx="4618429" cy="3820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3" y="1761734"/>
            <a:ext cx="3452027" cy="773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11" y="1237140"/>
            <a:ext cx="4749485" cy="19007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432" y="3234926"/>
            <a:ext cx="4658872" cy="2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972" y="229286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Biasing Arrangement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6" y="1433383"/>
            <a:ext cx="2549205" cy="2145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0" y="757985"/>
            <a:ext cx="4618429" cy="3820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2" y="3669602"/>
            <a:ext cx="4658872" cy="2869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929" y="1549300"/>
            <a:ext cx="4492689" cy="20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2916" y="311664"/>
            <a:ext cx="408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COMMON-GATE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56" y="749295"/>
            <a:ext cx="8470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configuration is one in which the gate terminal is grounded and the input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typically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 source terminal and the output signal obtained at the drain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12" y="2034744"/>
            <a:ext cx="5782688" cy="2852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" y="1873477"/>
            <a:ext cx="3214645" cy="31753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14152" y="5437287"/>
            <a:ext cx="557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common-gate configuration</a:t>
            </a:r>
            <a:r>
              <a:rPr lang="en-US" i="1" dirty="0">
                <a:latin typeface="Times-Italic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2916" y="311664"/>
            <a:ext cx="408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COMMON-GATE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56" y="749295"/>
            <a:ext cx="8470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configuration is one in which the gate terminal is grounded and the input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typically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 source terminal and the output signal obtained at the drain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as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" y="1272515"/>
            <a:ext cx="2569593" cy="2538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6" y="4027875"/>
            <a:ext cx="1956038" cy="25257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161" y="1769932"/>
            <a:ext cx="2522617" cy="1616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86" y="3563467"/>
            <a:ext cx="2351843" cy="92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172" y="4668972"/>
            <a:ext cx="2132027" cy="923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647" y="1769932"/>
            <a:ext cx="3134595" cy="2729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41570" y="4668972"/>
            <a:ext cx="2690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Q-point for the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2916" y="311664"/>
            <a:ext cx="408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COMMON-GATE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56" y="749295"/>
            <a:ext cx="8470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configuration is one in which the gate terminal is grounded and the input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typically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 source terminal and the output signal obtained at the drain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as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" y="1980424"/>
            <a:ext cx="3048982" cy="3011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08" y="2041301"/>
            <a:ext cx="4342536" cy="402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187" y="3015049"/>
            <a:ext cx="4638777" cy="24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4253" y="371024"/>
            <a:ext cx="776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following for the common-gate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75" y="897622"/>
            <a:ext cx="3555993" cy="3753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3" y="897622"/>
            <a:ext cx="1034644" cy="157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8" y="5125864"/>
            <a:ext cx="2977010" cy="1595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63" y="4637729"/>
            <a:ext cx="1821681" cy="501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264" y="1004196"/>
            <a:ext cx="2023246" cy="7590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83374" y="1977262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Choosing </a:t>
            </a:r>
            <a:r>
              <a:rPr lang="en-US" i="1" dirty="0">
                <a:latin typeface="Times-Italic"/>
              </a:rPr>
              <a:t>I</a:t>
            </a:r>
            <a:r>
              <a:rPr lang="en-US" sz="800" i="1" dirty="0">
                <a:latin typeface="Times-Italic"/>
              </a:rPr>
              <a:t>D </a:t>
            </a:r>
            <a:r>
              <a:rPr lang="en-US" dirty="0">
                <a:latin typeface="PearsonMATH08"/>
              </a:rPr>
              <a:t>= </a:t>
            </a:r>
            <a:r>
              <a:rPr lang="en-US" dirty="0">
                <a:latin typeface="Times-Roman"/>
              </a:rPr>
              <a:t>6 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3164" y="2560568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latin typeface="Times-Italic"/>
              </a:rPr>
              <a:t>V</a:t>
            </a:r>
            <a:r>
              <a:rPr lang="fr-FR" sz="800" i="1" dirty="0">
                <a:latin typeface="Times-Italic"/>
              </a:rPr>
              <a:t>GS </a:t>
            </a:r>
            <a:r>
              <a:rPr lang="fr-FR" dirty="0">
                <a:latin typeface="PearsonMATH08"/>
              </a:rPr>
              <a:t>= </a:t>
            </a:r>
            <a:r>
              <a:rPr lang="fr-FR" dirty="0">
                <a:latin typeface="PearsonMATH02"/>
              </a:rPr>
              <a:t>-</a:t>
            </a:r>
            <a:r>
              <a:rPr lang="fr-FR" i="1" dirty="0">
                <a:latin typeface="Times-Italic"/>
              </a:rPr>
              <a:t>I</a:t>
            </a:r>
            <a:r>
              <a:rPr lang="fr-FR" sz="800" i="1" dirty="0">
                <a:latin typeface="Times-Italic"/>
              </a:rPr>
              <a:t>D</a:t>
            </a:r>
            <a:r>
              <a:rPr lang="fr-FR" i="1" dirty="0">
                <a:latin typeface="Times-Italic"/>
              </a:rPr>
              <a:t>R</a:t>
            </a:r>
            <a:r>
              <a:rPr lang="fr-FR" sz="800" i="1" dirty="0">
                <a:latin typeface="Times-Italic"/>
              </a:rPr>
              <a:t>S </a:t>
            </a:r>
            <a:r>
              <a:rPr lang="fr-FR" dirty="0">
                <a:latin typeface="PearsonMATH08"/>
              </a:rPr>
              <a:t>= </a:t>
            </a:r>
            <a:r>
              <a:rPr lang="fr-FR" dirty="0">
                <a:latin typeface="PearsonMATH02"/>
              </a:rPr>
              <a:t>-</a:t>
            </a:r>
            <a:r>
              <a:rPr lang="fr-FR" dirty="0">
                <a:latin typeface="Times-Roman"/>
              </a:rPr>
              <a:t>(6 mA)(680 ) </a:t>
            </a:r>
            <a:r>
              <a:rPr lang="fr-FR" dirty="0">
                <a:latin typeface="PearsonMATH08"/>
              </a:rPr>
              <a:t>= </a:t>
            </a:r>
            <a:r>
              <a:rPr lang="fr-FR" dirty="0">
                <a:latin typeface="PearsonMATH02"/>
              </a:rPr>
              <a:t>-</a:t>
            </a:r>
            <a:r>
              <a:rPr lang="fr-FR" dirty="0">
                <a:latin typeface="Times-Roman"/>
              </a:rPr>
              <a:t>4.08 V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843" y="3082952"/>
            <a:ext cx="3509795" cy="34559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05198" y="3705978"/>
            <a:ext cx="285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device transfer curve is sketched</a:t>
            </a:r>
          </a:p>
        </p:txBody>
      </p:sp>
    </p:spTree>
    <p:extLst>
      <p:ext uri="{BB962C8B-B14F-4D97-AF65-F5344CB8AC3E}">
        <p14:creationId xmlns:p14="http://schemas.microsoft.com/office/powerpoint/2010/main" val="3370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FETs Biasing</a:t>
            </a:r>
            <a:endParaRPr lang="en-US" altLang="en-US" sz="1800" b="1" dirty="0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477" y="799957"/>
            <a:ext cx="8746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relationships that can be applied to the dc analysis of all FET amplifiers 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88" y="1422684"/>
            <a:ext cx="1927404" cy="76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60" y="1380216"/>
            <a:ext cx="1575218" cy="77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7300" y="2481861"/>
            <a:ext cx="1236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For JFETs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7" y="2838554"/>
            <a:ext cx="2998334" cy="9941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5892" y="2481861"/>
            <a:ext cx="362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For enhancement-type MOSFETs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83" y="2855681"/>
            <a:ext cx="3757351" cy="939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316" y="4016276"/>
            <a:ext cx="8499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particularly important to realize that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equations above are for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effect transistor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do not change with each network configuration so long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active region.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simply defines the level of current and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associated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operating poin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through its own set of equations.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reality, the dc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BJT and FET networks is the solution of simultaneous equations established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device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network</a:t>
            </a:r>
          </a:p>
        </p:txBody>
      </p:sp>
    </p:spTree>
    <p:extLst>
      <p:ext uri="{BB962C8B-B14F-4D97-AF65-F5344CB8AC3E}">
        <p14:creationId xmlns:p14="http://schemas.microsoft.com/office/powerpoint/2010/main" val="21690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6" y="0"/>
            <a:ext cx="6392467" cy="4383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6" y="4460820"/>
            <a:ext cx="1901856" cy="380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34" y="4460820"/>
            <a:ext cx="3145623" cy="27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58" y="5209563"/>
            <a:ext cx="1355321" cy="53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1585520"/>
            <a:ext cx="2551816" cy="19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477" y="799957"/>
            <a:ext cx="8746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of biasing arrangements for the n -channel JFET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477" y="1371314"/>
            <a:ext cx="7881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fixed-bias configuration, it is one of the few FET configurations that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solved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directly using either a mathematical or a graphical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5" y="2464918"/>
            <a:ext cx="4388670" cy="38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98" y="1807545"/>
            <a:ext cx="3523403" cy="439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03" y="860628"/>
            <a:ext cx="3311173" cy="708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" y="2008715"/>
            <a:ext cx="4795990" cy="445656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59333" y="2242277"/>
            <a:ext cx="1559606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8092"/>
            <a:ext cx="3523403" cy="439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30" y="801388"/>
            <a:ext cx="3311173" cy="708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1950" y="107176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voltage law in the clockwise direction of the indicated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18" y="1932949"/>
            <a:ext cx="2086430" cy="10188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85590" y="3385427"/>
            <a:ext cx="4853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fixed dc supply, the voltage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fixed in magnitude, resulting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fixed-bias configuration.”</a:t>
            </a:r>
          </a:p>
        </p:txBody>
      </p:sp>
    </p:spTree>
    <p:extLst>
      <p:ext uri="{BB962C8B-B14F-4D97-AF65-F5344CB8AC3E}">
        <p14:creationId xmlns:p14="http://schemas.microsoft.com/office/powerpoint/2010/main" val="24535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8092"/>
            <a:ext cx="3523403" cy="439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89437"/>
            <a:ext cx="3311173" cy="708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13593"/>
            <a:ext cx="2086430" cy="1018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71950" y="741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level of drain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now controlled by Shockley’s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523" y="1810919"/>
            <a:ext cx="2666854" cy="744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950" y="4795567"/>
            <a:ext cx="474427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thai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fixed quantity for this configuration, its magnitude and sign can simply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substituted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Shockley’s equation and the resulting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5811" y="3438737"/>
            <a:ext cx="438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solution to a FET configuration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1274" y="301067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FIXED-BIAS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8092"/>
            <a:ext cx="3523403" cy="439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789437"/>
            <a:ext cx="2936799" cy="628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1553539"/>
            <a:ext cx="1821387" cy="8894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6577" y="7894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level of drain current I D is now controlled by Shockley’s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753" y="1713593"/>
            <a:ext cx="2404368" cy="670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753" y="2388095"/>
            <a:ext cx="3425649" cy="40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3616</TotalTime>
  <Words>1291</Words>
  <Application>Microsoft Office PowerPoint</Application>
  <PresentationFormat>On-screen Show (4:3)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PearsonMATH02</vt:lpstr>
      <vt:lpstr>PearsonMATH08</vt:lpstr>
      <vt:lpstr>Symbol</vt:lpstr>
      <vt:lpstr>Times New Roman</vt:lpstr>
      <vt:lpstr>Times-Italic</vt:lpstr>
      <vt:lpstr>Times-Roman</vt:lpstr>
      <vt:lpstr>Office Theme</vt:lpstr>
      <vt:lpstr>FET Biasing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srisonphan</dc:creator>
  <cp:lastModifiedBy>srisonphan</cp:lastModifiedBy>
  <cp:revision>344</cp:revision>
  <dcterms:created xsi:type="dcterms:W3CDTF">2017-01-18T05:11:34Z</dcterms:created>
  <dcterms:modified xsi:type="dcterms:W3CDTF">2018-03-19T02:53:05Z</dcterms:modified>
</cp:coreProperties>
</file>