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49" r:id="rId2"/>
    <p:sldId id="353" r:id="rId3"/>
    <p:sldId id="354" r:id="rId4"/>
    <p:sldId id="355" r:id="rId5"/>
    <p:sldId id="369" r:id="rId6"/>
    <p:sldId id="370" r:id="rId7"/>
    <p:sldId id="356" r:id="rId8"/>
    <p:sldId id="358" r:id="rId9"/>
    <p:sldId id="357" r:id="rId10"/>
    <p:sldId id="372" r:id="rId11"/>
    <p:sldId id="352" r:id="rId12"/>
    <p:sldId id="373" r:id="rId13"/>
    <p:sldId id="360" r:id="rId14"/>
    <p:sldId id="361" r:id="rId15"/>
    <p:sldId id="359" r:id="rId16"/>
    <p:sldId id="364" r:id="rId17"/>
    <p:sldId id="365" r:id="rId18"/>
    <p:sldId id="366" r:id="rId19"/>
    <p:sldId id="367" r:id="rId20"/>
    <p:sldId id="368" r:id="rId21"/>
    <p:sldId id="363" r:id="rId22"/>
    <p:sldId id="362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04D391-BBD8-474A-B3AE-6CEBC759516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C5B82-B8CF-4625-895C-5FC01B14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98F-2C6B-4E91-9E8D-0D1D0BF2911C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617-7ADC-4087-93BC-70CAB5E1AA48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A368-0806-462B-936F-0210368223D1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D8F3-952E-4366-A48B-267402E0E461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3F7D-BCDB-47FA-A939-A1138896D5A5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0C01-FA33-4162-8603-3B14E238F658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95F-EF6D-4624-9AA5-B092E69AF727}" type="datetime1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2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65D5-F980-4AC4-AD7C-B185F192A9F6}" type="datetime1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C767-BCC1-4F08-BBB5-2079B0E699EC}" type="datetime1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5B70-D132-4A2F-91BB-B54121543F1C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30B-C0C7-4502-AAF0-B5D5FA35C0F8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5C8E-5773-4445-AC05-D33B35B6300D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7074" y="377993"/>
            <a:ext cx="3091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Field-Effect Transistors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485" y="839658"/>
            <a:ext cx="820900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the construction and operating characteristics of Junction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Effect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(JFET), Metal-Oxide Semiconductor FET (MOSFET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sketch the transfer characteristics from the drain characteristics of a JFET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MOSFET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194" y="2532429"/>
            <a:ext cx="801129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BJT transistor is a current-controlled device as depicted in Fig. </a:t>
            </a:r>
            <a:r>
              <a:rPr lang="en-US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6.1a , </a:t>
            </a:r>
            <a:endParaRPr lang="en-US" sz="1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US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JFET 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is a voltage-controlled device as shown in Fig. 6.1b 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38" y="3497922"/>
            <a:ext cx="4222602" cy="30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366526" y="0"/>
            <a:ext cx="8229600" cy="1143000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Symbols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5" y="1068959"/>
            <a:ext cx="8242221" cy="1042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08" y="2785469"/>
            <a:ext cx="5058537" cy="33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1295400"/>
            <a:ext cx="80772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There are three basic operating conditions for a JFET: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JFET’s operate in the </a:t>
            </a:r>
            <a:r>
              <a:rPr lang="en-US" altLang="en-US" sz="24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depletion mode only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V</a:t>
            </a:r>
            <a:r>
              <a:rPr lang="en-US" altLang="en-US" sz="1400" dirty="0">
                <a:latin typeface="Times New Roman" panose="02020603050405020304" pitchFamily="18" charset="0"/>
              </a:rPr>
              <a:t>GS</a:t>
            </a:r>
            <a:r>
              <a:rPr lang="en-US" altLang="en-US" sz="2400" dirty="0">
                <a:latin typeface="Times New Roman" panose="02020603050405020304" pitchFamily="18" charset="0"/>
              </a:rPr>
              <a:t> = 0, V</a:t>
            </a:r>
            <a:r>
              <a:rPr lang="en-US" altLang="en-US" sz="1400" dirty="0">
                <a:latin typeface="Times New Roman" panose="02020603050405020304" pitchFamily="18" charset="0"/>
              </a:rPr>
              <a:t>DS</a:t>
            </a:r>
            <a:r>
              <a:rPr lang="en-US" altLang="en-US" sz="2400" dirty="0">
                <a:latin typeface="Times New Roman" panose="02020603050405020304" pitchFamily="18" charset="0"/>
              </a:rPr>
              <a:t> is a minimum value depending on I</a:t>
            </a:r>
            <a:r>
              <a:rPr lang="en-US" altLang="en-US" sz="1400" dirty="0">
                <a:latin typeface="Times New Roman" panose="02020603050405020304" pitchFamily="18" charset="0"/>
              </a:rPr>
              <a:t>DSS</a:t>
            </a:r>
            <a:r>
              <a:rPr lang="en-US" altLang="en-US" sz="2400" dirty="0">
                <a:latin typeface="Times New Roman" panose="02020603050405020304" pitchFamily="18" charset="0"/>
              </a:rPr>
              <a:t> and the drain and source resistance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V</a:t>
            </a:r>
            <a:r>
              <a:rPr lang="en-US" altLang="en-US" sz="1400" dirty="0">
                <a:latin typeface="Times New Roman" panose="02020603050405020304" pitchFamily="18" charset="0"/>
              </a:rPr>
              <a:t>GS</a:t>
            </a:r>
            <a:r>
              <a:rPr lang="en-US" altLang="en-US" sz="2400" dirty="0">
                <a:latin typeface="Times New Roman" panose="02020603050405020304" pitchFamily="18" charset="0"/>
              </a:rPr>
              <a:t> &lt; 0, V</a:t>
            </a:r>
            <a:r>
              <a:rPr lang="en-US" altLang="en-US" sz="1400" dirty="0">
                <a:latin typeface="Times New Roman" panose="02020603050405020304" pitchFamily="18" charset="0"/>
              </a:rPr>
              <a:t>DS</a:t>
            </a:r>
            <a:r>
              <a:rPr lang="en-US" altLang="en-US" sz="2400" dirty="0">
                <a:latin typeface="Times New Roman" panose="02020603050405020304" pitchFamily="18" charset="0"/>
              </a:rPr>
              <a:t> at some positive value and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Device is operating as a Voltage-Controlled Resistor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For an n channel JFET, V</a:t>
            </a:r>
            <a:r>
              <a:rPr lang="en-US" altLang="en-US" sz="1600" dirty="0">
                <a:latin typeface="Times New Roman" panose="02020603050405020304" pitchFamily="18" charset="0"/>
              </a:rPr>
              <a:t>GS</a:t>
            </a:r>
            <a:r>
              <a:rPr lang="en-US" altLang="en-US" sz="2400" dirty="0">
                <a:latin typeface="Times New Roman" panose="02020603050405020304" pitchFamily="18" charset="0"/>
              </a:rPr>
              <a:t> may never be positive*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For an p channel JFET, V</a:t>
            </a:r>
            <a:r>
              <a:rPr lang="en-US" altLang="en-US" sz="1400" dirty="0">
                <a:latin typeface="Times New Roman" panose="02020603050405020304" pitchFamily="18" charset="0"/>
              </a:rPr>
              <a:t>GS</a:t>
            </a:r>
            <a:r>
              <a:rPr lang="en-US" altLang="en-US" sz="2400" dirty="0">
                <a:latin typeface="Times New Roman" panose="02020603050405020304" pitchFamily="18" charset="0"/>
              </a:rPr>
              <a:t> may never be negative*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06" y="259965"/>
            <a:ext cx="6303601" cy="1638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53" y="1988112"/>
            <a:ext cx="5693454" cy="3505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" y="5581049"/>
            <a:ext cx="7585940" cy="6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91A25-2245-4384-BD78-14A0E246801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758825" y="5334000"/>
            <a:ext cx="762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The nonconductive depletion region becomes thicker with increased reverse bias.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(</a:t>
            </a:r>
            <a:r>
              <a:rPr lang="en-US" altLang="en-US" sz="1800" i="1">
                <a:latin typeface="Times New Roman" panose="02020603050405020304" pitchFamily="18" charset="0"/>
              </a:rPr>
              <a:t>Note:</a:t>
            </a:r>
            <a:r>
              <a:rPr lang="en-US" altLang="en-US" sz="1800">
                <a:latin typeface="Times New Roman" panose="02020603050405020304" pitchFamily="18" charset="0"/>
              </a:rPr>
              <a:t> The two gate regions of each FET are connected to each other.)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143000"/>
            <a:ext cx="7367587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N-Channel JFET Operation</a:t>
            </a:r>
          </a:p>
        </p:txBody>
      </p:sp>
    </p:spTree>
    <p:extLst>
      <p:ext uri="{BB962C8B-B14F-4D97-AF65-F5344CB8AC3E}">
        <p14:creationId xmlns:p14="http://schemas.microsoft.com/office/powerpoint/2010/main" val="14948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519113"/>
            <a:ext cx="3449638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922BA-9612-40E4-80F9-38C16FB2240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</a:t>
            </a:r>
            <a:r>
              <a:rPr lang="en-US" altLang="en-US" sz="2000" smtClean="0"/>
              <a:t>D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</a:t>
            </a:r>
            <a:r>
              <a:rPr lang="en-US" altLang="en-US" smtClean="0"/>
              <a:t> I</a:t>
            </a:r>
            <a:r>
              <a:rPr lang="en-US" altLang="en-US" sz="2000" smtClean="0"/>
              <a:t>DSS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228600" y="4495800"/>
            <a:ext cx="8534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 V</a:t>
            </a:r>
            <a:r>
              <a:rPr lang="en-US" altLang="en-US" sz="1800" baseline="-25000" dirty="0"/>
              <a:t>GS</a:t>
            </a:r>
            <a:r>
              <a:rPr lang="en-US" altLang="en-US" sz="1800" dirty="0"/>
              <a:t> becomes more negative: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• </a:t>
            </a:r>
            <a:r>
              <a:rPr lang="en-US" altLang="en-US" sz="1800" dirty="0"/>
              <a:t>the JFET will pinch-off at a lower voltage (</a:t>
            </a:r>
            <a:r>
              <a:rPr lang="en-US" altLang="en-US" sz="1800" dirty="0" err="1"/>
              <a:t>Vp</a:t>
            </a:r>
            <a:r>
              <a:rPr lang="en-US" altLang="en-US" sz="1800" dirty="0"/>
              <a:t>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• </a:t>
            </a:r>
            <a:r>
              <a:rPr lang="en-US" altLang="en-US" sz="1800" dirty="0"/>
              <a:t>I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decreases (I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&lt; I</a:t>
            </a:r>
            <a:r>
              <a:rPr lang="en-US" altLang="en-US" sz="1800" baseline="-25000" dirty="0"/>
              <a:t>DSS</a:t>
            </a:r>
            <a:r>
              <a:rPr lang="en-US" altLang="en-US" sz="1800" dirty="0"/>
              <a:t>) even though V</a:t>
            </a:r>
            <a:r>
              <a:rPr lang="en-US" altLang="en-US" sz="1800" baseline="-25000" dirty="0"/>
              <a:t>DS</a:t>
            </a:r>
            <a:r>
              <a:rPr lang="en-US" altLang="en-US" sz="1800" dirty="0"/>
              <a:t> is increased.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• </a:t>
            </a:r>
            <a:r>
              <a:rPr lang="en-US" altLang="en-US" sz="1800" dirty="0"/>
              <a:t>Eventually I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will reach 0A. V</a:t>
            </a:r>
            <a:r>
              <a:rPr lang="en-US" altLang="en-US" sz="1800" baseline="-25000" dirty="0"/>
              <a:t>GS</a:t>
            </a:r>
            <a:r>
              <a:rPr lang="en-US" altLang="en-US" sz="1800" dirty="0"/>
              <a:t> at this point is called </a:t>
            </a:r>
            <a:r>
              <a:rPr lang="en-US" altLang="en-US" sz="1800" dirty="0" err="1"/>
              <a:t>Vp</a:t>
            </a:r>
            <a:r>
              <a:rPr lang="en-US" altLang="en-US" sz="1800" dirty="0"/>
              <a:t> or V</a:t>
            </a:r>
            <a:r>
              <a:rPr lang="en-US" altLang="en-US" sz="1800" baseline="-25000" dirty="0"/>
              <a:t>GS(off)</a:t>
            </a:r>
            <a:r>
              <a:rPr lang="en-US" altLang="en-US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• Also note that at high levels of V</a:t>
            </a:r>
            <a:r>
              <a:rPr lang="en-US" altLang="en-US" sz="1800" baseline="-25000" dirty="0"/>
              <a:t>DS </a:t>
            </a:r>
            <a:r>
              <a:rPr lang="en-US" altLang="en-US" sz="1800" dirty="0"/>
              <a:t>the JFET reaches a breakdown situation. </a:t>
            </a:r>
            <a:br>
              <a:rPr lang="en-US" altLang="en-US" sz="1800" dirty="0"/>
            </a:br>
            <a:r>
              <a:rPr lang="en-US" altLang="en-US" sz="1800" dirty="0"/>
              <a:t>	  ID will increases uncontrollably if V</a:t>
            </a:r>
            <a:r>
              <a:rPr lang="en-US" altLang="en-US" sz="1800" baseline="-25000" dirty="0"/>
              <a:t>DS </a:t>
            </a:r>
            <a:r>
              <a:rPr lang="en-US" altLang="en-US" sz="1800" dirty="0"/>
              <a:t>&gt; 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DSmax</a:t>
            </a:r>
            <a:r>
              <a:rPr lang="en-US" altLang="en-US" sz="1800" dirty="0"/>
              <a:t>.</a:t>
            </a:r>
          </a:p>
        </p:txBody>
      </p:sp>
      <p:pic>
        <p:nvPicPr>
          <p:cNvPr id="14345" name="Picture 8" descr="f_05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762000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2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020" y="45994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2" y="997780"/>
            <a:ext cx="4354518" cy="3111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13" y="85154"/>
            <a:ext cx="3520259" cy="2305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489" y="2283255"/>
            <a:ext cx="2605932" cy="1983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444" y="4562432"/>
            <a:ext cx="2832022" cy="19764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0020" y="48120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AutoNum type="alphaLcParenBoth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V,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AutoNum type="alphaLcParenBoth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cutoff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A)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the pinch-off level;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lphaLcParenBoth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between 0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V and greater than the pinch-off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44446" y="354547"/>
            <a:ext cx="4641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CHARACTERISTICS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7" y="3748215"/>
            <a:ext cx="8267532" cy="2554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4" y="1058514"/>
            <a:ext cx="8573477" cy="23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9" y="4968164"/>
            <a:ext cx="5133070" cy="15870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7074" y="377993"/>
            <a:ext cx="4641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CHARACTERISTICS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8" y="1011190"/>
            <a:ext cx="6711662" cy="46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7" y="1713031"/>
            <a:ext cx="5583967" cy="3015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203" y="1473028"/>
            <a:ext cx="2511606" cy="5319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533" y="2005026"/>
            <a:ext cx="2270945" cy="4769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59328" y="2595606"/>
            <a:ext cx="2499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Shockley’s Equation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525" y="3077329"/>
            <a:ext cx="2338623" cy="631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671" y="3874922"/>
            <a:ext cx="2030477" cy="5988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3308" y="4639607"/>
            <a:ext cx="1981723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7074" y="377993"/>
            <a:ext cx="4641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CHARACTERISTICS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8" y="1011190"/>
            <a:ext cx="6711662" cy="46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" y="1773756"/>
            <a:ext cx="5583967" cy="3015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607" y="3862833"/>
            <a:ext cx="2464086" cy="82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08" y="5279164"/>
            <a:ext cx="3799645" cy="13051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68394" y="1398954"/>
            <a:ext cx="34915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obvious from the above that given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 is normally provided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specification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sheets), the level of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found for any level of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Conversely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basic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 we can obtain [from Eq. (6.3)] an equation for the resulting level of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given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derivation is quite straightforward and results in</a:t>
            </a:r>
          </a:p>
        </p:txBody>
      </p:sp>
    </p:spTree>
    <p:extLst>
      <p:ext uri="{BB962C8B-B14F-4D97-AF65-F5344CB8AC3E}">
        <p14:creationId xmlns:p14="http://schemas.microsoft.com/office/powerpoint/2010/main" val="31643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7074" y="377993"/>
            <a:ext cx="4641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CHARACTERISTICS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255" y="1044832"/>
            <a:ext cx="2271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Shorthand Method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42" y="1146032"/>
            <a:ext cx="5583967" cy="3015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4" y="1658147"/>
            <a:ext cx="3701408" cy="1687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28" y="4467534"/>
            <a:ext cx="4340305" cy="1602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616" y="4333102"/>
            <a:ext cx="3428070" cy="23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98081" y="382272"/>
            <a:ext cx="2077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FET’s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485" y="925896"/>
            <a:ext cx="8209006" cy="3228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JFET – Junction Field Effect Transistor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 – Metal Oxide Semiconductor Field Effect Transistor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D-MOSFET - Depletion Mode MOSFET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 MOSFET - Enhancement Mode MOSFET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4" y="417664"/>
            <a:ext cx="7835317" cy="2535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97" y="2582339"/>
            <a:ext cx="3684993" cy="39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4" y="662730"/>
            <a:ext cx="7485269" cy="46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2325" y="550561"/>
            <a:ext cx="3459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AEF0"/>
                </a:solidFill>
                <a:latin typeface="Formata-BoldCondensed"/>
              </a:rPr>
              <a:t>IMPORTANT RELATIONSHIPS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0" y="1019262"/>
            <a:ext cx="4820120" cy="53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05887" y="324608"/>
            <a:ext cx="4668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the n -channel JFET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95" y="1271662"/>
            <a:ext cx="3260855" cy="32367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1999" y="4774686"/>
            <a:ext cx="71957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JFET’s: n-channel and p-channel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n-channel is more widely used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terminals: Drain (D) and Source (S) are connected to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n-channel Gate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is connected to the p-type material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22" y="1172308"/>
            <a:ext cx="2818444" cy="300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526" y="1232972"/>
            <a:ext cx="379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VGS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VDS </a:t>
            </a:r>
            <a:r>
              <a:rPr lang="en-US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302" y="1692231"/>
            <a:ext cx="38535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(=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applied, the electrons are drawn to the drain terminal, establishing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current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defined direction of Fig. 6.5 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of charge flow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 reveals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drain and source currents are equivalent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Under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Fig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6.5 , the flow of charge is relatively uninhibited and is limited solely by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of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-channel between drain and source.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859" y="1188733"/>
            <a:ext cx="4218668" cy="53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526" y="1232972"/>
            <a:ext cx="379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VGS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VDS </a:t>
            </a:r>
            <a:r>
              <a:rPr lang="en-US" i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302" y="1692231"/>
            <a:ext cx="50023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note that the depletion region is wider near the top of both p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–type materials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a uniform resistance in the n -channel, we can break down the resistance of the channel into the divisions appearing in Fig. 6.6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that the upper region of the p -type material will be reverse-biased by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1.5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with the lower region only reverse-biased by 0.5 V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from the discussion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operation that the greater the applied reverse bias, the wider is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 region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74" y="1173974"/>
            <a:ext cx="3530257" cy="43598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9608" y="5987019"/>
            <a:ext cx="60007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A is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characteristic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JFET.</a:t>
            </a:r>
          </a:p>
        </p:txBody>
      </p:sp>
    </p:spTree>
    <p:extLst>
      <p:ext uri="{BB962C8B-B14F-4D97-AF65-F5344CB8AC3E}">
        <p14:creationId xmlns:p14="http://schemas.microsoft.com/office/powerpoint/2010/main" val="22756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14" y="192578"/>
            <a:ext cx="3727109" cy="32719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387893" y="204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526" y="853556"/>
            <a:ext cx="356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Positive Value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938" y="1443499"/>
            <a:ext cx="47694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voltage V DS is increased from 0 V to a few volts, the current will increase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determined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Ohm’s law and the plot of I D versus V DS will appear as shown in Fig.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6.7.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horizontal the curve, the higher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resistance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that the resistance is approaching “infinite” ohms in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region.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increased to a level where it appears that the two depletion regions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would“touch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shown in Fig. 6.8 , a condition referred to as pinch-off will result. The level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establishes this condition is referred to as the pinch-off voltage and is denoted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V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shown in Fig. 6.7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897" y="3448531"/>
            <a:ext cx="2120962" cy="30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387893" y="204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526" y="853556"/>
            <a:ext cx="356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Positive Value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996" y="3564417"/>
            <a:ext cx="1407863" cy="2009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202" y="390138"/>
            <a:ext cx="3495291" cy="30684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847" y="3584240"/>
            <a:ext cx="2032000" cy="1989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1634" y="1543707"/>
            <a:ext cx="466735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increased beyond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region of close encounter between the two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 regions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in length along the channel, but the level of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 essentially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essence, therefore, once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JFET has the characteristics of a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source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in Fig. 6.9 , the current is fixed at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voltage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levels &gt;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determined by the applied load.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notation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the fact that it is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drain-to- source current with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short-circuit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from gate to source. 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634" y="4317270"/>
            <a:ext cx="466735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-25000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r>
              <a:rPr lang="en-US" sz="1400" i="1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maximum drain current for a JFET and is defined by the </a:t>
            </a:r>
            <a:r>
              <a:rPr lang="en-US" sz="1400" i="1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V</a:t>
            </a:r>
            <a:r>
              <a:rPr lang="en-US" sz="1400" i="1" baseline="-25000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400" i="1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400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400" i="1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and V</a:t>
            </a:r>
            <a:r>
              <a:rPr lang="en-US" sz="1400" i="1" baseline="-25000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400" i="1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|</a:t>
            </a:r>
            <a:r>
              <a:rPr lang="en-US" sz="1400" i="1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i="1" baseline="-25000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i="1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400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366526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526" y="853556"/>
            <a:ext cx="126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GS </a:t>
            </a:r>
            <a:r>
              <a:rPr lang="en-US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 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748" y="1169940"/>
            <a:ext cx="8699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voltage from gate to source, denoted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the controlling voltage of the JFET.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curves for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established for different levels of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BJT transistor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curves of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various levels of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developed for the JFET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85" y="2370269"/>
            <a:ext cx="3015982" cy="3549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83" y="2380129"/>
            <a:ext cx="4852221" cy="3602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67" y="6100746"/>
            <a:ext cx="5717430" cy="385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6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366526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Characteristics: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7997" y="386834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-Channel Devices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26" y="1053529"/>
            <a:ext cx="3075591" cy="3461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90" y="1052855"/>
            <a:ext cx="4094782" cy="31602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3019" y="4515272"/>
            <a:ext cx="87255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 -channel device, the channel will be constricted by increasing positive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voltages from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to source and the double-subscript notation for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result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voltages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characteristics of Fig. 6.13 , which has an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6 mA and a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pinch off voltage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+6 V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region to the right of the pinch-off locus of Fig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6.11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region typically employed in linear amplifiers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3077</TotalTime>
  <Words>1107</Words>
  <Application>Microsoft Office PowerPoint</Application>
  <PresentationFormat>On-screen Show (4:3)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Formata-BoldCondensed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JFET Operating Characteristics </vt:lpstr>
      <vt:lpstr>JFET Operating Characteristics </vt:lpstr>
      <vt:lpstr>JFET Operating Characteristics </vt:lpstr>
      <vt:lpstr>JFET Operating Characteristics </vt:lpstr>
      <vt:lpstr>JFET Operating Characteristics </vt:lpstr>
      <vt:lpstr>JFET Operating Characteristics: </vt:lpstr>
      <vt:lpstr>JFET – Symbols</vt:lpstr>
      <vt:lpstr>JFET Operating Characteristics </vt:lpstr>
      <vt:lpstr>PowerPoint Presentation</vt:lpstr>
      <vt:lpstr>N-Channel JFET Operation</vt:lpstr>
      <vt:lpstr>ID  IDSS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srisonphan</dc:creator>
  <cp:lastModifiedBy>srisonphan</cp:lastModifiedBy>
  <cp:revision>282</cp:revision>
  <cp:lastPrinted>2018-03-12T07:22:42Z</cp:lastPrinted>
  <dcterms:created xsi:type="dcterms:W3CDTF">2017-01-18T05:11:34Z</dcterms:created>
  <dcterms:modified xsi:type="dcterms:W3CDTF">2018-03-12T07:22:44Z</dcterms:modified>
</cp:coreProperties>
</file>