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1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3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1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7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3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5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7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9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2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6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11BE-6622-CD4C-8C5D-5629A2802A6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3BF2-2BD1-CB4B-B3C8-D49381BF3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94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-agent_system" TargetMode="External"/><Relationship Id="rId2" Type="http://schemas.openxmlformats.org/officeDocument/2006/relationships/hyperlink" Target="https://en.wikipedia.org/wiki/Distributed_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ult_tolera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一致性协议及其在分布式系统中的实际应用</a:t>
            </a:r>
          </a:p>
        </p:txBody>
      </p:sp>
    </p:spTree>
    <p:extLst>
      <p:ext uri="{BB962C8B-B14F-4D97-AF65-F5344CB8AC3E}">
        <p14:creationId xmlns:p14="http://schemas.microsoft.com/office/powerpoint/2010/main" val="130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5B88-EEEC-D149-8F4D-3FE1BEF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– </a:t>
            </a:r>
            <a:r>
              <a:rPr kumimoji="1" lang="zh-Hans" altLang="en-US" dirty="0"/>
              <a:t>朴素的 </a:t>
            </a:r>
            <a:r>
              <a:rPr kumimoji="1" lang="en-US" altLang="zh-Hans" dirty="0" err="1"/>
              <a:t>Paxos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BAC63-42E6-D64C-B9B2-8B01406A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54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Consensus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分布式系统核心问题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fundamental problem in </a:t>
            </a:r>
            <a:r>
              <a:rPr lang="en-US" altLang="zh-CN" dirty="0">
                <a:hlinkClick r:id="rId2" tooltip="Distributed computing"/>
              </a:rPr>
              <a:t>distributed computing</a:t>
            </a:r>
            <a:r>
              <a:rPr lang="en-US" altLang="zh-CN" dirty="0"/>
              <a:t> and </a:t>
            </a:r>
            <a:r>
              <a:rPr lang="en-US" altLang="zh-CN" dirty="0">
                <a:hlinkClick r:id="rId3" tooltip="Multi-agent system"/>
              </a:rPr>
              <a:t>multi-agent systems</a:t>
            </a:r>
            <a:r>
              <a:rPr lang="en-US" altLang="zh-CN" dirty="0"/>
              <a:t> is to achieve overall system reliability in the presence of a number of faulty processes. </a:t>
            </a:r>
          </a:p>
          <a:p>
            <a:r>
              <a:rPr lang="en-US" altLang="zh-CN" dirty="0"/>
              <a:t>The consensus problem requires agreement among a number of processes (or agents) for a single data value. Some of the processes (agents) may fail or be unreliable in other ways, so consensus protocols must be </a:t>
            </a:r>
            <a:r>
              <a:rPr lang="en-US" altLang="zh-CN" dirty="0">
                <a:hlinkClick r:id="rId4" tooltip="Fault tolerant"/>
              </a:rPr>
              <a:t>fault tolerant</a:t>
            </a:r>
            <a:r>
              <a:rPr lang="en-US" altLang="zh-CN" dirty="0"/>
              <a:t> or resilient.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6DA68-D3AC-BC4E-9879-9C7AA29D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Consensus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2PC?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D7F6BF-CD21-714E-86E5-528E727C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861" y="2014151"/>
            <a:ext cx="4432300" cy="3949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51DE97-3C99-6842-BF80-E0ED16703037}"/>
              </a:ext>
            </a:extLst>
          </p:cNvPr>
          <p:cNvSpPr txBox="1"/>
          <p:nvPr/>
        </p:nvSpPr>
        <p:spPr>
          <a:xfrm>
            <a:off x="6969211" y="2099963"/>
            <a:ext cx="4384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阻塞协议，不能容忍故障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lang="en-US" altLang="zh-CN" dirty="0"/>
              <a:t>The greatest disadvantage of the two-phase commit protocol is that it is a blocking protocol.  If the coordinator fails permanently, some cohorts will never resolve their transactions: After a cohort has sent an </a:t>
            </a:r>
            <a:r>
              <a:rPr lang="en-US" altLang="zh-CN" b="1" dirty="0"/>
              <a:t>agreement</a:t>
            </a:r>
            <a:r>
              <a:rPr lang="en-US" altLang="zh-CN" dirty="0"/>
              <a:t> message to the coordinator, it will block until a </a:t>
            </a:r>
            <a:r>
              <a:rPr lang="en-US" altLang="zh-CN" b="1" dirty="0"/>
              <a:t>commit</a:t>
            </a:r>
            <a:r>
              <a:rPr lang="en-US" altLang="zh-CN" dirty="0"/>
              <a:t> or </a:t>
            </a:r>
            <a:r>
              <a:rPr lang="en-US" altLang="zh-CN" b="1" dirty="0"/>
              <a:t>rollback</a:t>
            </a:r>
            <a:r>
              <a:rPr lang="en-US" altLang="zh-CN" dirty="0"/>
              <a:t> is received. </a:t>
            </a:r>
            <a:r>
              <a:rPr lang="zh-Hans" altLang="en-US" dirty="0"/>
              <a:t> </a:t>
            </a:r>
            <a:r>
              <a:rPr lang="en-US" altLang="zh-Hans" dirty="0"/>
              <a:t>-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Wikipedia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6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6DA68-D3AC-BC4E-9879-9C7AA29D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Consensus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3PC?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E6A3C9-48F8-8C47-9A0D-AEB44A4E0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79" y="1888803"/>
            <a:ext cx="7759700" cy="4076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4323F1-D789-6844-A21F-A49BC1A894DF}"/>
              </a:ext>
            </a:extLst>
          </p:cNvPr>
          <p:cNvSpPr txBox="1"/>
          <p:nvPr/>
        </p:nvSpPr>
        <p:spPr>
          <a:xfrm>
            <a:off x="8612660" y="2174789"/>
            <a:ext cx="33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无法容忍网络分区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lang="en-US" altLang="zh-CN" dirty="0"/>
              <a:t>The main disadvantage to this algorithm is that it cannot recover in the event the network is segmented in any manner. </a:t>
            </a:r>
            <a:r>
              <a:rPr lang="zh-Hans" altLang="en-US" dirty="0"/>
              <a:t> </a:t>
            </a:r>
            <a:r>
              <a:rPr lang="en-US" altLang="zh-Hans" dirty="0"/>
              <a:t>-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Wikipedia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9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1F05A-6514-FB4A-BBEB-65637755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Consensus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Paxos</a:t>
            </a:r>
            <a:r>
              <a:rPr kumimoji="1" lang="en-US" altLang="zh-Hans" dirty="0"/>
              <a:t>!!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86571-B441-D147-BE63-27D010F9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Lesli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Lamport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1980s,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Turing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Award</a:t>
            </a:r>
          </a:p>
          <a:p>
            <a:r>
              <a:rPr kumimoji="1" lang="en-US" altLang="zh-Hans" dirty="0" err="1"/>
              <a:t>Paxos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Simple,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2001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There is only one consensus protocol, and that’s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Paxos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– all other approaches are just broken versions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Paxos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– From Mike Burrows, Author of Google’s Chubby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Widely used in 21</a:t>
            </a:r>
            <a:r>
              <a:rPr kumimoji="1"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centry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6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7FCB-0A2F-9546-A6B4-A4CF1613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Applications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71760-F981-CA48-AED9-FBAAEACF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Lock Service	</a:t>
            </a:r>
          </a:p>
          <a:p>
            <a:pPr lvl="1"/>
            <a:r>
              <a:rPr kumimoji="1" lang="en-US" altLang="zh-CN" dirty="0"/>
              <a:t>Chubby </a:t>
            </a:r>
            <a:r>
              <a:rPr kumimoji="1" lang="en-US" altLang="zh-CN" dirty="0">
                <a:sym typeface="Wingdings" pitchFamily="2" charset="2"/>
              </a:rPr>
              <a:t>==&gt; GFS, </a:t>
            </a:r>
            <a:r>
              <a:rPr kumimoji="1" lang="en-US" altLang="zh-CN" dirty="0" err="1">
                <a:sym typeface="Wingdings" pitchFamily="2" charset="2"/>
              </a:rPr>
              <a:t>BigTable</a:t>
            </a:r>
            <a:r>
              <a:rPr kumimoji="1" lang="en-US" altLang="zh-CN" dirty="0">
                <a:sym typeface="Wingdings" pitchFamily="2" charset="2"/>
              </a:rPr>
              <a:t>, Spanner</a:t>
            </a:r>
          </a:p>
          <a:p>
            <a:pPr lvl="1"/>
            <a:r>
              <a:rPr kumimoji="1" lang="en-US" altLang="zh-CN" dirty="0"/>
              <a:t>Autopilot </a:t>
            </a:r>
            <a:r>
              <a:rPr kumimoji="1" lang="en-US" altLang="zh-CN" dirty="0">
                <a:sym typeface="Wingdings" pitchFamily="2" charset="2"/>
              </a:rPr>
              <a:t>==&gt; Bing, Azure Storage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Zookeeper - ZAB</a:t>
            </a:r>
          </a:p>
          <a:p>
            <a:pPr lvl="1"/>
            <a:r>
              <a:rPr kumimoji="1" lang="en-US" altLang="zh-CN" dirty="0" err="1"/>
              <a:t>Etcd</a:t>
            </a:r>
            <a:r>
              <a:rPr kumimoji="1" lang="en-US" altLang="zh-CN" dirty="0"/>
              <a:t> - Raft</a:t>
            </a:r>
          </a:p>
          <a:p>
            <a:r>
              <a:rPr kumimoji="1" lang="en-US" altLang="zh-CN" dirty="0"/>
              <a:t>Replication</a:t>
            </a:r>
          </a:p>
          <a:p>
            <a:pPr lvl="1"/>
            <a:r>
              <a:rPr kumimoji="1" lang="en-US" altLang="zh-CN" dirty="0" err="1"/>
              <a:t>Mysql</a:t>
            </a:r>
            <a:r>
              <a:rPr kumimoji="1" lang="en-US" altLang="zh-CN" dirty="0"/>
              <a:t> Group replication</a:t>
            </a:r>
          </a:p>
          <a:p>
            <a:pPr lvl="1"/>
            <a:r>
              <a:rPr kumimoji="1" lang="en-US" altLang="zh-CN" dirty="0" err="1"/>
              <a:t>CockroachDB</a:t>
            </a:r>
            <a:r>
              <a:rPr kumimoji="1" lang="en-US" altLang="zh-CN" dirty="0"/>
              <a:t> - Raft</a:t>
            </a:r>
          </a:p>
          <a:p>
            <a:pPr lvl="1"/>
            <a:r>
              <a:rPr kumimoji="1" lang="en-US" altLang="zh-CN" dirty="0" err="1"/>
              <a:t>TiDB</a:t>
            </a:r>
            <a:r>
              <a:rPr kumimoji="1" lang="en-US" altLang="zh-CN" dirty="0"/>
              <a:t> – Raft</a:t>
            </a:r>
          </a:p>
          <a:p>
            <a:pPr lvl="1"/>
            <a:r>
              <a:rPr kumimoji="1" lang="en-US" altLang="zh-CN" dirty="0"/>
              <a:t>Kudu - Raft</a:t>
            </a:r>
          </a:p>
          <a:p>
            <a:pPr lvl="1"/>
            <a:r>
              <a:rPr kumimoji="1" lang="en-US" altLang="zh-CN" dirty="0" err="1"/>
              <a:t>PhxStore</a:t>
            </a:r>
            <a:r>
              <a:rPr kumimoji="1" lang="en-US" altLang="zh-CN" dirty="0"/>
              <a:t> (from </a:t>
            </a:r>
            <a:r>
              <a:rPr kumimoji="1" lang="en-US" altLang="zh-CN" dirty="0" err="1"/>
              <a:t>Tencent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Ceph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AliSQL</a:t>
            </a:r>
            <a:r>
              <a:rPr kumimoji="1" lang="en-US" altLang="zh-CN" dirty="0"/>
              <a:t>  - </a:t>
            </a:r>
            <a:r>
              <a:rPr kumimoji="1" lang="en-US" altLang="zh-CN" dirty="0" err="1"/>
              <a:t>xPaxos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PolarDB</a:t>
            </a:r>
            <a:r>
              <a:rPr kumimoji="1" lang="en-US" altLang="zh-CN" dirty="0"/>
              <a:t> – Raft</a:t>
            </a:r>
          </a:p>
          <a:p>
            <a:pPr lvl="1"/>
            <a:r>
              <a:rPr kumimoji="1" lang="en-US" altLang="zh-CN" dirty="0"/>
              <a:t>Neo4j / </a:t>
            </a:r>
            <a:r>
              <a:rPr kumimoji="1" lang="en-US" altLang="zh-CN" dirty="0" err="1"/>
              <a:t>dGraph</a:t>
            </a:r>
            <a:r>
              <a:rPr kumimoji="1" lang="en-US" altLang="zh-CN" dirty="0"/>
              <a:t> –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/ Raft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8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5B88-EEEC-D149-8F4D-3FE1BEF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– </a:t>
            </a:r>
            <a:r>
              <a:rPr kumimoji="1" lang="zh-Hans" altLang="en-US" dirty="0"/>
              <a:t>朴素的 </a:t>
            </a:r>
            <a:r>
              <a:rPr kumimoji="1" lang="en-US" altLang="zh-Hans" dirty="0" err="1"/>
              <a:t>Paxos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BAC63-42E6-D64C-B9B2-8B01406A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角色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Proposer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提交请求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Acceptor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批准请求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Learner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应用请求</a:t>
            </a:r>
            <a:endParaRPr kumimoji="1" lang="en-US" altLang="zh-Hans" dirty="0"/>
          </a:p>
          <a:p>
            <a:r>
              <a:rPr kumimoji="1" lang="zh-Hans" altLang="en-US" dirty="0"/>
              <a:t>确定一个值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一旦被确定，不会被更改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0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5B88-EEEC-D149-8F4D-3FE1BEF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– </a:t>
            </a:r>
            <a:r>
              <a:rPr kumimoji="1" lang="zh-Hans" altLang="en-US" dirty="0"/>
              <a:t>朴素的 </a:t>
            </a:r>
            <a:r>
              <a:rPr kumimoji="1" lang="en-US" altLang="zh-Hans" dirty="0" err="1"/>
              <a:t>Paxos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BAC63-42E6-D64C-B9B2-8B01406A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</a:p>
          <a:p>
            <a:pPr lvl="1"/>
            <a:r>
              <a:rPr kumimoji="1" lang="en-US" altLang="zh-CN" dirty="0"/>
              <a:t>(a) A proposer selects a proposal number n and sends a prepare request with number n to a majority of acceptors.</a:t>
            </a:r>
          </a:p>
          <a:p>
            <a:pPr lvl="1"/>
            <a:r>
              <a:rPr kumimoji="1" lang="en-US" altLang="zh-CN" dirty="0"/>
              <a:t>(b) If an acceptor receives a prepare request with number n greater than that of any prepare request to which it has already responded, then it responds to the request with a promise not to accept any more proposals numbered less than n and with the highest-numbered proposal (if any) that it has accepted.</a:t>
            </a:r>
          </a:p>
        </p:txBody>
      </p:sp>
    </p:spTree>
    <p:extLst>
      <p:ext uri="{BB962C8B-B14F-4D97-AF65-F5344CB8AC3E}">
        <p14:creationId xmlns:p14="http://schemas.microsoft.com/office/powerpoint/2010/main" val="22691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5B88-EEEC-D149-8F4D-3FE1BEF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– </a:t>
            </a:r>
            <a:r>
              <a:rPr kumimoji="1" lang="zh-Hans" altLang="en-US" dirty="0"/>
              <a:t>朴素的 </a:t>
            </a:r>
            <a:r>
              <a:rPr kumimoji="1" lang="en-US" altLang="zh-Hans" dirty="0" err="1"/>
              <a:t>Paxos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BAC63-42E6-D64C-B9B2-8B01406A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Phase 2. </a:t>
            </a:r>
          </a:p>
          <a:p>
            <a:pPr lvl="1"/>
            <a:r>
              <a:rPr kumimoji="1" lang="en-US" altLang="zh-CN" dirty="0"/>
              <a:t>(a) If the proposer receives a response to its prepare requests (numbered n) from a majority of acceptors, then it sends an accept request to each of those acceptors for a proposal numbered n with a value v, where v is the value of the highest-numbered proposal among the responses, or is any value if the responses reported no proposals.</a:t>
            </a:r>
          </a:p>
          <a:p>
            <a:pPr lvl="1"/>
            <a:r>
              <a:rPr kumimoji="1" lang="en-US" altLang="zh-CN" dirty="0"/>
              <a:t>(b) If an acceptor receives an accept request for a proposal numbered n, it accepts the proposal unless it has already responded to a prepare request having a number greater than 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61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370</Words>
  <Application>Microsoft Macintosh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Arial</vt:lpstr>
      <vt:lpstr>Calibri</vt:lpstr>
      <vt:lpstr>Wingdings</vt:lpstr>
      <vt:lpstr>Office 主题</vt:lpstr>
      <vt:lpstr>一致性协议及其在分布式系统中的实际应用</vt:lpstr>
      <vt:lpstr>Consensus – 分布式系统核心问题</vt:lpstr>
      <vt:lpstr>Consensus – by 2PC?</vt:lpstr>
      <vt:lpstr>Consensus – by 3PC?</vt:lpstr>
      <vt:lpstr>Consensus – Paxos!!</vt:lpstr>
      <vt:lpstr>Paxos Applications</vt:lpstr>
      <vt:lpstr>Paxos – 朴素的 Paxos</vt:lpstr>
      <vt:lpstr>Paxos – 朴素的 Paxos</vt:lpstr>
      <vt:lpstr>Paxos – 朴素的 Paxos</vt:lpstr>
      <vt:lpstr>Paxos – 朴素的 Paxos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一致性协议及其在分布式系统中的实际应用</dc:title>
  <dc:creator>Jun Guo</dc:creator>
  <cp:lastModifiedBy>Jun Guo</cp:lastModifiedBy>
  <cp:revision>9</cp:revision>
  <dcterms:created xsi:type="dcterms:W3CDTF">2018-01-14T05:47:26Z</dcterms:created>
  <dcterms:modified xsi:type="dcterms:W3CDTF">2018-01-24T17:27:31Z</dcterms:modified>
</cp:coreProperties>
</file>