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70" r:id="rId13"/>
    <p:sldId id="272" r:id="rId14"/>
    <p:sldId id="273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7D2C-0B50-400D-92CE-1DB3F061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C3F5A-A88F-4E7C-ABB7-286F6423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DCC8-423A-4AAC-9F54-40197009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7889-63BD-4EC5-A91C-3EF439FC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382A-042E-440B-B41D-B71C2C5D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1EB8-3F98-4701-AFCB-8B59766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86782-BB7E-4203-A4EE-839F6E58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9E65-42EF-45CF-B44C-96952D72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BF53-33AC-4EB9-B1A6-784C643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98DD-9C06-4690-B380-9A84B95B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ABDB-5ADC-4382-823B-CDA059A39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F5606-747C-41D0-A0F4-225603DB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250A-E59C-4CA2-8154-7E57E124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7E82-BEB3-4D52-A4FB-F2452044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0523-C552-421A-8234-1C28CDAB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A043-FB2C-4F81-9177-7F495B06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723D-0AB1-48F0-9656-07A95620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8D6C-B20A-479C-B98E-5FBB7EF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CAB3-F726-4D35-9DB3-B4D256F7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B6D6-F6FA-44AE-A67C-4CD2C90E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21E-462C-4741-9C78-E3EE07DE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2590-51C2-48D9-B7B1-0F8A7AEB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0301-A947-4967-A648-98645ED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1C7D-474F-456D-8E05-0E39BCC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37B5-3D51-496B-BC7E-B0D21E6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3D44-B866-448F-8D87-3F164BD7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BB2B-B446-4FCC-A175-42B70C96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22BB4-516A-4664-85AF-35FBD48E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A4B1-D496-47DE-8C6C-2A74E49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A885-5E92-4A94-A7D8-52D438A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A78CE-0859-436E-8DCF-B6A7A56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D36C-2370-45E1-8F8F-2254ABD7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EB0D-8C60-4794-AC87-BCF0072B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3233-0681-481C-839A-BA0F072D2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5D94-F4ED-492D-B06A-6388D403D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4CA56-D2A4-460D-907A-C7E20F71A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29030-3253-447E-A6D6-D0811452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1E02D-0C00-4558-B059-C05CD9EE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004E-FA22-4AB4-88F4-84BBCBD2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0B68-DC63-4DAE-A5E4-CA539329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D2EF5-7271-433B-B69D-A8C75DFB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28E9A-EC88-4F0D-9DE9-5A30228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A25D-6528-4E08-B224-7E990352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F1687-CD88-4564-85F2-2C895DBA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A40D4-9F80-4509-984E-32FA53A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03F6-E139-4251-90A7-A0C402D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ED0-0D5D-4F31-AEEE-33B6FF4E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EE6A-CB60-4A5B-AB1D-AF6CCB6F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CD04-FF31-4301-9F3C-4B02EAEA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9077-72F4-43A4-A7EE-EB10BF3F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07F74-97C8-4022-8111-741A8C22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9BA6A-7B22-42E8-9589-904CE48D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1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1CC7-E3F1-4FD6-9273-24FB37DD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A8AC6-641D-47E2-BF06-BB5A2274D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DBEF8-7187-498C-A161-254664E19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19BF1-B940-411A-B9FB-A5851E9B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9366-0FA6-4111-9C2F-CC317E12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EA37-CE6B-4CEA-B50F-07FA5B40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F3479-3CC7-4BDD-AADD-DAB859D2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89CEA-83ED-42FD-9F68-89A576DE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262E-41A3-46C4-A0CB-0D7A32A0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4B47-A156-4B95-AC0E-5A2BD9A91158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65F8-9D73-4B36-B54D-63BF969A2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60D5-36CE-4FD6-A101-BF20EFD8E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1C13-96F8-4117-85A9-C571FD1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os/etcd/blob/master/raft/design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C3FB-7809-4CB4-BFE7-DA3670EBE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Raft Part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396D-E355-4FB2-9D59-9418DC54D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41F6-4977-40F0-9ED1-A54F072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Multi-Raft</a:t>
            </a:r>
          </a:p>
        </p:txBody>
      </p:sp>
      <p:pic>
        <p:nvPicPr>
          <p:cNvPr id="4" name="Picture 4" descr="https://www.cockroachlabs.com/uploads/2015/06/multinode1.png">
            <a:extLst>
              <a:ext uri="{FF2B5EF4-FFF2-40B4-BE49-F238E27FC236}">
                <a16:creationId xmlns:a16="http://schemas.microsoft.com/office/drawing/2014/main" id="{B56A4D6A-B658-496D-9D9B-24F4E0AF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0" y="2480639"/>
            <a:ext cx="4595562" cy="33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www.cockroachlabs.com/uploads/2015/06/multinode2.png">
            <a:extLst>
              <a:ext uri="{FF2B5EF4-FFF2-40B4-BE49-F238E27FC236}">
                <a16:creationId xmlns:a16="http://schemas.microsoft.com/office/drawing/2014/main" id="{8071EDB3-25E2-469B-9AEB-F3C56480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3846"/>
            <a:ext cx="5448148" cy="39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5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41F6-4977-40F0-9ED1-A54F072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Multi-Raft</a:t>
            </a:r>
          </a:p>
        </p:txBody>
      </p:sp>
      <p:pic>
        <p:nvPicPr>
          <p:cNvPr id="2050" name="Picture 2" descr="https://www.cockroachlabs.com/uploads/2015/06/multinode3.png">
            <a:extLst>
              <a:ext uri="{FF2B5EF4-FFF2-40B4-BE49-F238E27FC236}">
                <a16:creationId xmlns:a16="http://schemas.microsoft.com/office/drawing/2014/main" id="{172F04AD-12C6-4019-B0B5-EF3FDC5A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685" y="1376161"/>
            <a:ext cx="70675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7D021C-E952-4C18-9BA0-8794D85B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Batching</a:t>
            </a:r>
          </a:p>
          <a:p>
            <a:r>
              <a:rPr lang="en-US" altLang="zh-CN" dirty="0"/>
              <a:t>Aggregation</a:t>
            </a:r>
          </a:p>
          <a:p>
            <a:endParaRPr lang="en-US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TiDB</a:t>
            </a:r>
            <a:r>
              <a:rPr lang="en-US" altLang="zh-CN" dirty="0"/>
              <a:t>/</a:t>
            </a:r>
            <a:r>
              <a:rPr lang="en-US" altLang="zh-CN" dirty="0" err="1"/>
              <a:t>CockroachDB</a:t>
            </a:r>
            <a:endParaRPr lang="en-US" altLang="zh-CN" dirty="0"/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Shard Group </a:t>
            </a:r>
            <a:r>
              <a:rPr lang="zh-CN" altLang="en-US" dirty="0"/>
              <a:t>对应一个 </a:t>
            </a:r>
            <a:r>
              <a:rPr lang="en-US" altLang="zh-CN" dirty="0" err="1"/>
              <a:t>RocksDB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每个实例大小 </a:t>
            </a:r>
            <a:r>
              <a:rPr lang="en-US" altLang="zh-CN" dirty="0"/>
              <a:t>64MB-128MB</a:t>
            </a:r>
          </a:p>
          <a:p>
            <a:pPr lvl="1"/>
            <a:r>
              <a:rPr lang="zh-CN" altLang="en-US" dirty="0"/>
              <a:t>大量的 </a:t>
            </a:r>
            <a:r>
              <a:rPr lang="en-US" altLang="zh-CN" dirty="0"/>
              <a:t>Raft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41F6-4977-40F0-9ED1-A54F072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Multi-Raft </a:t>
            </a:r>
            <a:r>
              <a:rPr lang="en-US" altLang="zh-CN" dirty="0"/>
              <a:t>– Group Split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7D021C-E952-4C18-9BA0-8794D85B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写入 </a:t>
            </a:r>
            <a:r>
              <a:rPr lang="en-US" altLang="zh-CN" dirty="0"/>
              <a:t>Split Log </a:t>
            </a:r>
            <a:r>
              <a:rPr lang="zh-CN" altLang="en-US" dirty="0"/>
              <a:t>通过 </a:t>
            </a:r>
            <a:r>
              <a:rPr lang="en-US" altLang="zh-CN" dirty="0"/>
              <a:t>Raft Replication </a:t>
            </a:r>
            <a:r>
              <a:rPr lang="zh-CN" altLang="en-US" dirty="0"/>
              <a:t>协调所有节点</a:t>
            </a:r>
            <a:endParaRPr lang="en-US" altLang="zh-CN" dirty="0"/>
          </a:p>
          <a:p>
            <a:r>
              <a:rPr lang="zh-CN" altLang="en-US" dirty="0"/>
              <a:t>快速的转移数据到新的 </a:t>
            </a:r>
            <a:r>
              <a:rPr lang="en-US" altLang="zh-CN" dirty="0"/>
              <a:t>Group</a:t>
            </a:r>
          </a:p>
          <a:p>
            <a:pPr lvl="1"/>
            <a:r>
              <a:rPr lang="zh-CN" altLang="en-US" dirty="0"/>
              <a:t>以 </a:t>
            </a:r>
            <a:r>
              <a:rPr lang="en-US" altLang="zh-CN" dirty="0" err="1"/>
              <a:t>TiDB</a:t>
            </a:r>
            <a:r>
              <a:rPr lang="en-US" altLang="zh-CN" dirty="0"/>
              <a:t> </a:t>
            </a:r>
            <a:r>
              <a:rPr lang="zh-CN" altLang="en-US" dirty="0"/>
              <a:t>为例，基于 </a:t>
            </a:r>
            <a:r>
              <a:rPr lang="en-US" altLang="zh-CN" dirty="0"/>
              <a:t>Rocks DB </a:t>
            </a:r>
            <a:r>
              <a:rPr lang="zh-CN" altLang="en-US" dirty="0"/>
              <a:t>存储，直接把 </a:t>
            </a:r>
            <a:r>
              <a:rPr lang="en-US" altLang="zh-CN" dirty="0" err="1"/>
              <a:t>SSTable</a:t>
            </a:r>
            <a:r>
              <a:rPr lang="en-US" altLang="zh-CN" dirty="0"/>
              <a:t> file </a:t>
            </a:r>
            <a:r>
              <a:rPr lang="zh-CN" altLang="en-US" dirty="0"/>
              <a:t>传送给新的 </a:t>
            </a:r>
            <a:r>
              <a:rPr lang="en-US" altLang="zh-CN" dirty="0"/>
              <a:t>Group</a:t>
            </a:r>
            <a:r>
              <a:rPr lang="zh-CN" altLang="en-US" dirty="0"/>
              <a:t>，避免 </a:t>
            </a:r>
            <a:r>
              <a:rPr lang="en-US" altLang="zh-CN" dirty="0"/>
              <a:t>DB Scan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359C-EA2F-4FEE-BBA7-6D5D5A77D898}"/>
              </a:ext>
            </a:extLst>
          </p:cNvPr>
          <p:cNvSpPr/>
          <p:nvPr/>
        </p:nvSpPr>
        <p:spPr>
          <a:xfrm>
            <a:off x="600520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http://www.infoq.com/cn/presentations/dynamic-multi-raft-design-and-practice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95A0F-FC45-494A-9052-9CEEBDEC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72" y="3386138"/>
            <a:ext cx="8343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9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41F6-4977-40F0-9ED1-A54F072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 </a:t>
            </a:r>
            <a:r>
              <a:rPr lang="en-US" dirty="0"/>
              <a:t>Multi-Raft </a:t>
            </a:r>
            <a:r>
              <a:rPr lang="en-US" altLang="zh-CN" dirty="0"/>
              <a:t>– Group Split - Abnormal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7D021C-E952-4C18-9BA0-8794D85B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Network Partition </a:t>
            </a:r>
            <a:r>
              <a:rPr lang="zh-CN" altLang="en-US" dirty="0"/>
              <a:t>时异常场景复杂。。。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359C-EA2F-4FEE-BBA7-6D5D5A77D898}"/>
              </a:ext>
            </a:extLst>
          </p:cNvPr>
          <p:cNvSpPr/>
          <p:nvPr/>
        </p:nvSpPr>
        <p:spPr>
          <a:xfrm>
            <a:off x="600520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http://www.infoq.com/cn/presentations/dynamic-multi-raft-design-and-practice</a:t>
            </a:r>
          </a:p>
        </p:txBody>
      </p:sp>
    </p:spTree>
    <p:extLst>
      <p:ext uri="{BB962C8B-B14F-4D97-AF65-F5344CB8AC3E}">
        <p14:creationId xmlns:p14="http://schemas.microsoft.com/office/powerpoint/2010/main" val="131806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41F6-4977-40F0-9ED1-A54F072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 </a:t>
            </a:r>
            <a:r>
              <a:rPr lang="en-US" dirty="0"/>
              <a:t>Multi-Raft </a:t>
            </a:r>
            <a:r>
              <a:rPr lang="en-US" altLang="zh-CN" dirty="0"/>
              <a:t>– Group Merge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7D021C-E952-4C18-9BA0-8794D85B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难度大， </a:t>
            </a:r>
            <a:r>
              <a:rPr lang="en-US" altLang="zh-CN" dirty="0"/>
              <a:t>5~10 </a:t>
            </a:r>
            <a:r>
              <a:rPr lang="zh-CN" altLang="en-US" dirty="0"/>
              <a:t>倍的代价相比于 </a:t>
            </a:r>
            <a:r>
              <a:rPr lang="en-US" altLang="zh-CN" dirty="0"/>
              <a:t>Split</a:t>
            </a:r>
          </a:p>
          <a:p>
            <a:r>
              <a:rPr lang="zh-CN" altLang="en-US" dirty="0"/>
              <a:t>搬迁 </a:t>
            </a:r>
            <a:r>
              <a:rPr lang="en-US" altLang="zh-CN" dirty="0"/>
              <a:t>Group </a:t>
            </a:r>
            <a:r>
              <a:rPr lang="zh-CN" altLang="en-US" dirty="0"/>
              <a:t>到相同节点</a:t>
            </a:r>
            <a:endParaRPr lang="en-US" altLang="zh-CN" dirty="0"/>
          </a:p>
          <a:p>
            <a:r>
              <a:rPr lang="zh-CN" altLang="en-US" dirty="0"/>
              <a:t>禁止 </a:t>
            </a:r>
            <a:r>
              <a:rPr lang="en-US" altLang="zh-CN" dirty="0"/>
              <a:t>Group </a:t>
            </a:r>
            <a:r>
              <a:rPr lang="en-US" altLang="zh-CN" dirty="0" err="1"/>
              <a:t>Reblance</a:t>
            </a:r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Merge Log</a:t>
            </a:r>
          </a:p>
          <a:p>
            <a:r>
              <a:rPr lang="zh-CN" altLang="en-US" dirty="0"/>
              <a:t>。。。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359C-EA2F-4FEE-BBA7-6D5D5A77D898}"/>
              </a:ext>
            </a:extLst>
          </p:cNvPr>
          <p:cNvSpPr/>
          <p:nvPr/>
        </p:nvSpPr>
        <p:spPr>
          <a:xfrm>
            <a:off x="600520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http://www.infoq.com/cn/presentations/dynamic-multi-raft-design-and-practice</a:t>
            </a:r>
          </a:p>
        </p:txBody>
      </p:sp>
    </p:spTree>
    <p:extLst>
      <p:ext uri="{BB962C8B-B14F-4D97-AF65-F5344CB8AC3E}">
        <p14:creationId xmlns:p14="http://schemas.microsoft.com/office/powerpoint/2010/main" val="254901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ECD3-CFCD-481E-8FB8-28E96DEB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Optimization - Pipelining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41AD-E389-4B86-ADC4-B22A727E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Batching is as easy as Multi-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>
                <a:hlinkClick r:id="rId2"/>
              </a:rPr>
              <a:t>https://github.com/coreos/etcd/blob/master/raft/design.md</a:t>
            </a:r>
            <a:endParaRPr lang="en-US" dirty="0"/>
          </a:p>
          <a:p>
            <a:r>
              <a:rPr lang="zh-CN" altLang="en-US" dirty="0"/>
              <a:t>并发 </a:t>
            </a:r>
            <a:r>
              <a:rPr lang="en-US" altLang="zh-CN" dirty="0"/>
              <a:t>Replicate Log</a:t>
            </a:r>
            <a:r>
              <a:rPr lang="zh-CN" altLang="en-US" dirty="0"/>
              <a:t>，维持动态的窗口大小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ECD3-CFCD-481E-8FB8-28E96DEB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Optimization - Pipelining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1A4A2-BA89-4F00-BD13-283B7838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E8D6F-1371-4A53-BE6D-C6A8EA51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89" y="1486694"/>
            <a:ext cx="769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ECD3-CFCD-481E-8FB8-28E96DEB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Optimization - Pipelining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41AD-E389-4B86-ADC4-B22A727E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不容忍空洞，不容忍 </a:t>
            </a:r>
            <a:r>
              <a:rPr lang="en-US" altLang="zh-CN" dirty="0"/>
              <a:t>No-OP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PolarDB’s</a:t>
            </a:r>
            <a:r>
              <a:rPr lang="en-US" altLang="zh-CN" dirty="0"/>
              <a:t> Parallel Raft</a:t>
            </a:r>
          </a:p>
          <a:p>
            <a:pPr lvl="1"/>
            <a:r>
              <a:rPr lang="en-US" altLang="zh-CN" dirty="0"/>
              <a:t>Parallel-Raft</a:t>
            </a:r>
            <a:r>
              <a:rPr lang="zh-CN" altLang="en-US" dirty="0"/>
              <a:t>是在</a:t>
            </a:r>
            <a:r>
              <a:rPr lang="en-US" altLang="zh-CN" dirty="0"/>
              <a:t>Raft</a:t>
            </a:r>
            <a:r>
              <a:rPr lang="zh-CN" altLang="en-US" dirty="0"/>
              <a:t>协议的基础上，针对</a:t>
            </a:r>
            <a:r>
              <a:rPr lang="en-US" altLang="zh-CN" dirty="0" err="1"/>
              <a:t>PolarDB</a:t>
            </a:r>
            <a:r>
              <a:rPr lang="en-US" altLang="zh-CN" dirty="0"/>
              <a:t> chunk Server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模型，进行改良的一致性算法。</a:t>
            </a:r>
            <a:r>
              <a:rPr lang="en-US" altLang="zh-CN" dirty="0"/>
              <a:t>Raft</a:t>
            </a:r>
            <a:r>
              <a:rPr lang="zh-CN" altLang="en-US" dirty="0"/>
              <a:t>协议基于</a:t>
            </a:r>
            <a:r>
              <a:rPr lang="en-US" altLang="zh-CN" dirty="0"/>
              <a:t>Log</a:t>
            </a:r>
            <a:r>
              <a:rPr lang="zh-CN" altLang="en-US" dirty="0"/>
              <a:t>是连续的，</a:t>
            </a:r>
            <a:r>
              <a:rPr lang="en-US" altLang="zh-CN" dirty="0" err="1"/>
              <a:t>log#n</a:t>
            </a:r>
            <a:r>
              <a:rPr lang="zh-CN" altLang="en-US" dirty="0"/>
              <a:t>没有提交的话，后面的</a:t>
            </a:r>
            <a:r>
              <a:rPr lang="en-US" altLang="zh-CN" dirty="0"/>
              <a:t>Log</a:t>
            </a:r>
            <a:r>
              <a:rPr lang="zh-CN" altLang="en-US" dirty="0"/>
              <a:t>不允许提交。而</a:t>
            </a:r>
            <a:r>
              <a:rPr lang="en-US" altLang="zh-CN" dirty="0" err="1"/>
              <a:t>PolarDB</a:t>
            </a:r>
            <a:r>
              <a:rPr lang="zh-CN" altLang="en-US" dirty="0"/>
              <a:t>实现的</a:t>
            </a:r>
            <a:r>
              <a:rPr lang="en-US" altLang="zh-CN" dirty="0"/>
              <a:t>Parallel-Raft</a:t>
            </a:r>
            <a:r>
              <a:rPr lang="zh-CN" altLang="en-US" dirty="0"/>
              <a:t>允许并行的提交，打破了</a:t>
            </a:r>
            <a:r>
              <a:rPr lang="en-US" altLang="zh-CN" dirty="0"/>
              <a:t>Raft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是连续的假设，提高并发度，通过额外的限制来确保一致性。</a:t>
            </a:r>
            <a:endParaRPr lang="en-US" altLang="zh-CN" dirty="0"/>
          </a:p>
          <a:p>
            <a:pPr lvl="1"/>
            <a:r>
              <a:rPr lang="en-US" altLang="zh-CN" dirty="0"/>
              <a:t>https://yq.aliyun.com/articles/173291</a:t>
            </a:r>
          </a:p>
          <a:p>
            <a:endParaRPr lang="en-US" altLang="zh-CN" dirty="0"/>
          </a:p>
          <a:p>
            <a:r>
              <a:rPr lang="zh-CN" altLang="en-US" dirty="0"/>
              <a:t>思考</a:t>
            </a:r>
            <a:r>
              <a:rPr lang="en-US" altLang="zh-CN" dirty="0"/>
              <a:t>: </a:t>
            </a:r>
            <a:r>
              <a:rPr lang="zh-CN" altLang="en-US" dirty="0"/>
              <a:t>可不可以把 </a:t>
            </a:r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No-OP </a:t>
            </a:r>
            <a:r>
              <a:rPr lang="zh-CN" altLang="en-US" dirty="0"/>
              <a:t>引入进来，修改 </a:t>
            </a:r>
            <a:r>
              <a:rPr lang="en-US" altLang="zh-CN" dirty="0"/>
              <a:t>Leader Election </a:t>
            </a:r>
            <a:r>
              <a:rPr lang="zh-CN" altLang="en-US" dirty="0"/>
              <a:t>算法加以限制？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15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520-43B2-4DC1-94AA-760AF45F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应用到我们的存储系统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0BC3-FF0C-4460-8B0E-43AA8FB4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AP not AA</a:t>
            </a:r>
          </a:p>
          <a:p>
            <a:r>
              <a:rPr lang="en-US" dirty="0"/>
              <a:t>Persistence Layer</a:t>
            </a:r>
          </a:p>
          <a:p>
            <a:pPr lvl="1"/>
            <a:r>
              <a:rPr lang="en-US" dirty="0" err="1"/>
              <a:t>PolarDB’s</a:t>
            </a:r>
            <a:r>
              <a:rPr lang="en-US" dirty="0"/>
              <a:t> Persistence Layer</a:t>
            </a:r>
          </a:p>
          <a:p>
            <a:pPr lvl="1"/>
            <a:r>
              <a:rPr lang="zh-CN" altLang="en-US" dirty="0"/>
              <a:t>把 </a:t>
            </a:r>
            <a:r>
              <a:rPr lang="en-US" altLang="zh-CN" dirty="0" err="1"/>
              <a:t>Plog</a:t>
            </a:r>
            <a:r>
              <a:rPr lang="en-US" altLang="zh-CN" dirty="0"/>
              <a:t> </a:t>
            </a:r>
            <a:r>
              <a:rPr lang="zh-CN" altLang="en-US" dirty="0"/>
              <a:t>分成细粒度的 </a:t>
            </a:r>
            <a:r>
              <a:rPr lang="en-US" altLang="zh-CN" dirty="0"/>
              <a:t>Raft Group</a:t>
            </a:r>
          </a:p>
          <a:p>
            <a:pPr lvl="1"/>
            <a:r>
              <a:rPr lang="en-US" altLang="zh-CN" dirty="0" err="1"/>
              <a:t>Plog</a:t>
            </a:r>
            <a:r>
              <a:rPr lang="en-US" altLang="zh-CN" dirty="0"/>
              <a:t> </a:t>
            </a:r>
            <a:r>
              <a:rPr lang="zh-CN" altLang="en-US" dirty="0"/>
              <a:t>创建算法限制 </a:t>
            </a:r>
            <a:r>
              <a:rPr lang="en-US" altLang="zh-CN" dirty="0"/>
              <a:t>Group </a:t>
            </a:r>
            <a:r>
              <a:rPr lang="zh-CN" altLang="en-US" dirty="0"/>
              <a:t>内 </a:t>
            </a:r>
            <a:r>
              <a:rPr lang="en-US" altLang="zh-CN" dirty="0"/>
              <a:t>Unsealed </a:t>
            </a:r>
            <a:r>
              <a:rPr lang="en-US" altLang="zh-CN" dirty="0" err="1"/>
              <a:t>Plog</a:t>
            </a:r>
            <a:r>
              <a:rPr lang="en-US" altLang="zh-CN" dirty="0"/>
              <a:t> 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多数派比现有的全部确认性能要高，类似 慢</a:t>
            </a:r>
            <a:r>
              <a:rPr lang="en-US" altLang="zh-CN" dirty="0"/>
              <a:t>IO</a:t>
            </a:r>
          </a:p>
          <a:p>
            <a:pPr lvl="2"/>
            <a:r>
              <a:rPr lang="zh-CN" altLang="en-US" dirty="0"/>
              <a:t>严格的一致性模型，完全基于 </a:t>
            </a:r>
            <a:r>
              <a:rPr lang="en-US" altLang="zh-CN" dirty="0"/>
              <a:t>Log</a:t>
            </a:r>
          </a:p>
          <a:p>
            <a:pPr lvl="3"/>
            <a:r>
              <a:rPr lang="zh-CN" altLang="en-US" dirty="0"/>
              <a:t>基于 </a:t>
            </a:r>
            <a:r>
              <a:rPr lang="en-US" altLang="zh-CN" dirty="0"/>
              <a:t>Log </a:t>
            </a:r>
            <a:r>
              <a:rPr lang="zh-CN" altLang="en-US" dirty="0"/>
              <a:t>可能带来写放大，但是利用 </a:t>
            </a:r>
            <a:r>
              <a:rPr lang="en-US" altLang="zh-CN" dirty="0"/>
              <a:t>Journal Drive/Cache </a:t>
            </a:r>
            <a:r>
              <a:rPr lang="zh-CN" altLang="en-US" dirty="0"/>
              <a:t>可以完全转换成 顺序写，性能高</a:t>
            </a:r>
            <a:endParaRPr lang="en-US" altLang="zh-CN" dirty="0"/>
          </a:p>
          <a:p>
            <a:pPr lvl="3"/>
            <a:r>
              <a:rPr lang="zh-CN" altLang="en-US" dirty="0"/>
              <a:t>不用等 主存 </a:t>
            </a:r>
            <a:r>
              <a:rPr lang="en-US" altLang="zh-CN" dirty="0"/>
              <a:t>Commit</a:t>
            </a:r>
            <a:r>
              <a:rPr lang="zh-CN" altLang="en-US" dirty="0"/>
              <a:t>，</a:t>
            </a:r>
            <a:r>
              <a:rPr lang="en-US" altLang="zh-CN" dirty="0"/>
              <a:t>DFV Persistence Layer </a:t>
            </a:r>
            <a:r>
              <a:rPr lang="zh-CN" altLang="en-US" dirty="0"/>
              <a:t>主存随机写</a:t>
            </a:r>
            <a:endParaRPr lang="en-US" altLang="zh-CN" dirty="0"/>
          </a:p>
          <a:p>
            <a:pPr lvl="2"/>
            <a:r>
              <a:rPr lang="zh-CN" altLang="en-US" dirty="0"/>
              <a:t>简洁的代码实现</a:t>
            </a:r>
            <a:endParaRPr lang="en-US" altLang="zh-CN" dirty="0"/>
          </a:p>
          <a:p>
            <a:pPr lvl="3"/>
            <a:r>
              <a:rPr lang="zh-CN" altLang="en-US" dirty="0"/>
              <a:t>现有的系统</a:t>
            </a:r>
            <a:r>
              <a:rPr lang="en-US" altLang="zh-CN" dirty="0"/>
              <a:t>: </a:t>
            </a:r>
            <a:r>
              <a:rPr lang="zh-CN" altLang="en-US" dirty="0"/>
              <a:t>切主同步、数据同步、慢</a:t>
            </a:r>
            <a:r>
              <a:rPr lang="en-US" altLang="zh-CN" dirty="0"/>
              <a:t>IO</a:t>
            </a:r>
            <a:r>
              <a:rPr lang="zh-CN" altLang="en-US" dirty="0"/>
              <a:t>补数据、</a:t>
            </a:r>
            <a:r>
              <a:rPr lang="en-US" altLang="zh-CN" dirty="0"/>
              <a:t>Seal</a:t>
            </a:r>
            <a:r>
              <a:rPr lang="zh-CN" altLang="en-US" dirty="0"/>
              <a:t>协商， </a:t>
            </a:r>
            <a:r>
              <a:rPr lang="en-US" altLang="zh-CN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409217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A332-E4EF-47FC-AA4C-3174AFB0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0D13-B65C-44EF-AA2E-D853697F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Leader election</a:t>
            </a:r>
          </a:p>
          <a:p>
            <a:pPr lvl="1"/>
            <a:r>
              <a:rPr lang="en-US" dirty="0"/>
              <a:t>Select one of the servers to act as cluster leader</a:t>
            </a:r>
          </a:p>
          <a:p>
            <a:pPr lvl="1"/>
            <a:r>
              <a:rPr lang="en-US" dirty="0"/>
              <a:t>Detect crashes, choose new leader</a:t>
            </a:r>
          </a:p>
          <a:p>
            <a:r>
              <a:rPr lang="en-US" dirty="0"/>
              <a:t>Log replication</a:t>
            </a:r>
          </a:p>
          <a:p>
            <a:pPr lvl="1"/>
            <a:r>
              <a:rPr lang="en-US" dirty="0"/>
              <a:t>Leader takes commands from clients, appends to its log</a:t>
            </a:r>
          </a:p>
          <a:p>
            <a:pPr lvl="1"/>
            <a:r>
              <a:rPr lang="en-US" dirty="0"/>
              <a:t>Leader replicates its log to other servers (overwriting inconsistencies)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nodes other than Leader can propose or commit</a:t>
            </a:r>
          </a:p>
          <a:p>
            <a:r>
              <a:rPr lang="en-US" dirty="0"/>
              <a:t>Safety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a server with an up-to-date log can become leader</a:t>
            </a:r>
          </a:p>
        </p:txBody>
      </p:sp>
    </p:spTree>
    <p:extLst>
      <p:ext uri="{BB962C8B-B14F-4D97-AF65-F5344CB8AC3E}">
        <p14:creationId xmlns:p14="http://schemas.microsoft.com/office/powerpoint/2010/main" val="24349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465C-9D2B-403A-A085-9F123D81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Node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8CF8-6A24-4F0A-9529-449DF270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random timeout in leader election to avoid confliction</a:t>
            </a:r>
          </a:p>
          <a:p>
            <a:r>
              <a:rPr lang="en-US" dirty="0"/>
              <a:t>Leader send heartbeat to extend Leader lease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59B76-2493-4131-882F-BF635400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65" y="3259717"/>
            <a:ext cx="6890535" cy="291724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980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F176-388E-4C53-8D4B-8FD30A81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– Terms and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719E9-DEBC-418E-B61D-A25D77CE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===&gt; Proposal ID in Multi-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Term ID incremented after Leader Election</a:t>
            </a:r>
          </a:p>
          <a:p>
            <a:r>
              <a:rPr lang="en-US" dirty="0"/>
              <a:t>One Term contains many Indexes as long as the Leader holds</a:t>
            </a:r>
          </a:p>
          <a:p>
            <a:pPr lvl="1"/>
            <a:r>
              <a:rPr lang="en-US" dirty="0"/>
              <a:t>Index ===&gt; Instance in Multi-</a:t>
            </a:r>
            <a:r>
              <a:rPr lang="en-US" dirty="0" err="1"/>
              <a:t>Paxos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627F0B9-046B-42DF-9668-1E595A20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897" y="3648058"/>
            <a:ext cx="6544844" cy="26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DB2A-CA9F-4D54-9B76-3D05972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 </a:t>
            </a:r>
            <a:r>
              <a:rPr lang="en-US" dirty="0"/>
              <a:t>Raft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3879-1E12-4BE7-8845-7FF22D13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7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69F5-5B68-4D36-BE23-58933A85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-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D156-7FC7-4651-8F99-E48E9096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Follower </a:t>
            </a:r>
            <a:r>
              <a:rPr lang="zh-CN" altLang="en-US" dirty="0"/>
              <a:t>超时未收到 </a:t>
            </a:r>
            <a:r>
              <a:rPr lang="en-US" altLang="zh-CN" dirty="0"/>
              <a:t>Leader </a:t>
            </a:r>
            <a:r>
              <a:rPr lang="zh-CN" altLang="en-US" dirty="0"/>
              <a:t>心跳，升级成 </a:t>
            </a:r>
            <a:r>
              <a:rPr lang="en-US" altLang="zh-CN" dirty="0"/>
              <a:t>Candidate</a:t>
            </a:r>
            <a:r>
              <a:rPr lang="zh-CN" altLang="en-US" dirty="0"/>
              <a:t>，发起 </a:t>
            </a:r>
            <a:r>
              <a:rPr lang="en-US" altLang="zh-CN" dirty="0"/>
              <a:t>Leader Election</a:t>
            </a:r>
          </a:p>
          <a:p>
            <a:r>
              <a:rPr lang="en-US" altLang="zh-CN" dirty="0" err="1"/>
              <a:t>TermID</a:t>
            </a:r>
            <a:r>
              <a:rPr lang="en-US" altLang="zh-CN" dirty="0"/>
              <a:t>++, </a:t>
            </a:r>
            <a:r>
              <a:rPr lang="zh-CN" altLang="en-US" dirty="0"/>
              <a:t>投票给自己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RequestVote</a:t>
            </a:r>
            <a:r>
              <a:rPr lang="en-US" altLang="zh-CN" b="1" dirty="0">
                <a:solidFill>
                  <a:srgbClr val="FF0000"/>
                </a:solidFill>
              </a:rPr>
              <a:t> RPC</a:t>
            </a:r>
            <a:r>
              <a:rPr lang="en-US" altLang="zh-CN" dirty="0"/>
              <a:t> to other nodes</a:t>
            </a:r>
          </a:p>
          <a:p>
            <a:pPr lvl="1"/>
            <a:r>
              <a:rPr lang="zh-CN" altLang="en-US" dirty="0"/>
              <a:t>选举成功如果收到多数派的 </a:t>
            </a:r>
            <a:r>
              <a:rPr lang="en-US" altLang="zh-CN" dirty="0"/>
              <a:t>Vote ACK</a:t>
            </a:r>
          </a:p>
          <a:p>
            <a:r>
              <a:rPr lang="zh-CN" altLang="en-US" dirty="0"/>
              <a:t>一个节点 一个 </a:t>
            </a:r>
            <a:r>
              <a:rPr lang="en-US" altLang="zh-CN" dirty="0"/>
              <a:t>Term </a:t>
            </a:r>
            <a:r>
              <a:rPr lang="zh-CN" altLang="en-US" dirty="0"/>
              <a:t>最多只投一次票</a:t>
            </a:r>
            <a:endParaRPr lang="en-US" altLang="zh-CN" dirty="0"/>
          </a:p>
          <a:p>
            <a:pPr lvl="1"/>
            <a:r>
              <a:rPr lang="zh-CN" altLang="en-US" dirty="0"/>
              <a:t>要求 </a:t>
            </a:r>
            <a:r>
              <a:rPr lang="en-US" altLang="zh-CN" dirty="0"/>
              <a:t>Candidate </a:t>
            </a:r>
            <a:r>
              <a:rPr lang="zh-CN" altLang="en-US" dirty="0"/>
              <a:t>的 </a:t>
            </a:r>
            <a:r>
              <a:rPr lang="en-US" altLang="zh-CN" dirty="0"/>
              <a:t>Log </a:t>
            </a:r>
            <a:r>
              <a:rPr lang="zh-CN" altLang="en-US" dirty="0"/>
              <a:t>不比本地的旧才 </a:t>
            </a:r>
            <a:r>
              <a:rPr lang="en-US" altLang="zh-CN" dirty="0"/>
              <a:t>Approve Vote</a:t>
            </a:r>
          </a:p>
          <a:p>
            <a:r>
              <a:rPr lang="zh-CN" altLang="en-US" dirty="0"/>
              <a:t>如果收到其他</a:t>
            </a:r>
            <a:r>
              <a:rPr lang="en-US" altLang="zh-CN" dirty="0"/>
              <a:t>Leader </a:t>
            </a:r>
            <a:r>
              <a:rPr lang="zh-CN" altLang="en-US" dirty="0"/>
              <a:t>节点的心跳，且 </a:t>
            </a:r>
            <a:r>
              <a:rPr lang="en-US" altLang="zh-CN" dirty="0"/>
              <a:t>Term </a:t>
            </a:r>
            <a:r>
              <a:rPr lang="zh-CN" altLang="en-US" dirty="0"/>
              <a:t>不小于当前 </a:t>
            </a:r>
            <a:r>
              <a:rPr lang="en-US" altLang="zh-CN" dirty="0"/>
              <a:t>Term</a:t>
            </a:r>
            <a:r>
              <a:rPr lang="zh-CN" altLang="en-US" dirty="0"/>
              <a:t>，则重新变成  </a:t>
            </a:r>
            <a:r>
              <a:rPr lang="en-US" altLang="zh-CN" dirty="0"/>
              <a:t>Follower</a:t>
            </a:r>
          </a:p>
          <a:p>
            <a:r>
              <a:rPr lang="zh-CN" altLang="en-US" dirty="0"/>
              <a:t>如果多个 </a:t>
            </a:r>
            <a:r>
              <a:rPr lang="en-US" altLang="zh-CN" dirty="0"/>
              <a:t>Candidate </a:t>
            </a:r>
            <a:r>
              <a:rPr lang="zh-CN" altLang="en-US" dirty="0"/>
              <a:t>投票冲突，导致无法形成多数派，则 </a:t>
            </a:r>
            <a:r>
              <a:rPr lang="en-US" altLang="zh-CN" dirty="0" err="1"/>
              <a:t>TermID</a:t>
            </a:r>
            <a:r>
              <a:rPr lang="en-US" altLang="zh-CN" dirty="0"/>
              <a:t>++, </a:t>
            </a:r>
            <a:r>
              <a:rPr lang="zh-CN" altLang="en-US" dirty="0"/>
              <a:t>重试</a:t>
            </a:r>
            <a:endParaRPr lang="en-US" altLang="zh-CN" dirty="0"/>
          </a:p>
          <a:p>
            <a:pPr lvl="1"/>
            <a:r>
              <a:rPr lang="zh-CN" altLang="en-US" dirty="0"/>
              <a:t>通过设置随机时延避免冲突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83A-8841-4979-B97B-0E35A6EF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Log 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DE88-C14C-44FE-BC3C-A4E1BA39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AppendEntries</a:t>
            </a:r>
            <a:r>
              <a:rPr lang="en-US" altLang="zh-CN" b="1" dirty="0">
                <a:solidFill>
                  <a:srgbClr val="FF0000"/>
                </a:solidFill>
              </a:rPr>
              <a:t> RPC</a:t>
            </a:r>
          </a:p>
          <a:p>
            <a:r>
              <a:rPr lang="en-US" altLang="zh-CN" dirty="0"/>
              <a:t>Leader </a:t>
            </a:r>
            <a:r>
              <a:rPr lang="zh-CN" altLang="en-US" dirty="0"/>
              <a:t>维护每个 </a:t>
            </a:r>
            <a:r>
              <a:rPr lang="en-US" altLang="zh-CN" dirty="0"/>
              <a:t>Follower </a:t>
            </a:r>
            <a:r>
              <a:rPr lang="zh-CN" altLang="en-US" dirty="0"/>
              <a:t>上的 </a:t>
            </a:r>
            <a:r>
              <a:rPr lang="en-US" altLang="zh-CN" dirty="0"/>
              <a:t>Log </a:t>
            </a:r>
            <a:r>
              <a:rPr lang="zh-CN" altLang="en-US" dirty="0"/>
              <a:t>进度，并发送新的 </a:t>
            </a:r>
            <a:r>
              <a:rPr lang="en-US" altLang="zh-CN" dirty="0"/>
              <a:t>Log </a:t>
            </a:r>
          </a:p>
          <a:p>
            <a:pPr lvl="1"/>
            <a:r>
              <a:rPr lang="en-US" altLang="zh-CN" dirty="0"/>
              <a:t>Leader </a:t>
            </a:r>
            <a:r>
              <a:rPr lang="zh-CN" altLang="en-US" dirty="0"/>
              <a:t>会带上最新的已经 </a:t>
            </a:r>
            <a:r>
              <a:rPr lang="en-US" altLang="zh-CN" dirty="0"/>
              <a:t>Commit </a:t>
            </a:r>
            <a:r>
              <a:rPr lang="zh-CN" altLang="en-US" dirty="0"/>
              <a:t>的 </a:t>
            </a:r>
            <a:r>
              <a:rPr lang="en-US" altLang="zh-CN" dirty="0"/>
              <a:t>Log Index (</a:t>
            </a:r>
            <a:r>
              <a:rPr lang="en-US" altLang="zh-CN" dirty="0" err="1"/>
              <a:t>LeaderCommitIndex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Follower </a:t>
            </a:r>
            <a:r>
              <a:rPr lang="zh-CN" altLang="en-US" dirty="0"/>
              <a:t>要求 </a:t>
            </a:r>
            <a:r>
              <a:rPr lang="en-US" altLang="zh-CN" dirty="0"/>
              <a:t>Leader </a:t>
            </a:r>
            <a:r>
              <a:rPr lang="zh-CN" altLang="en-US" dirty="0"/>
              <a:t>发来的</a:t>
            </a:r>
            <a:r>
              <a:rPr lang="en-US" altLang="zh-CN" dirty="0"/>
              <a:t>Log</a:t>
            </a:r>
            <a:r>
              <a:rPr lang="zh-CN" altLang="en-US" dirty="0"/>
              <a:t>在本地是连续的</a:t>
            </a:r>
            <a:endParaRPr lang="en-US" altLang="zh-CN" dirty="0"/>
          </a:p>
          <a:p>
            <a:pPr lvl="1"/>
            <a:r>
              <a:rPr lang="zh-CN" altLang="en-US" dirty="0"/>
              <a:t>如果 </a:t>
            </a:r>
            <a:r>
              <a:rPr lang="en-US" altLang="zh-CN" dirty="0" err="1"/>
              <a:t>LeaderCommitIndex</a:t>
            </a:r>
            <a:r>
              <a:rPr lang="en-US" altLang="zh-CN" dirty="0"/>
              <a:t> &gt; </a:t>
            </a:r>
            <a:r>
              <a:rPr lang="en-US" altLang="zh-CN" dirty="0" err="1"/>
              <a:t>LocalCommitIndex</a:t>
            </a:r>
            <a:r>
              <a:rPr lang="en-US" altLang="zh-CN" dirty="0"/>
              <a:t>, </a:t>
            </a:r>
            <a:r>
              <a:rPr lang="zh-CN" altLang="en-US" dirty="0"/>
              <a:t>则本地 </a:t>
            </a:r>
            <a:r>
              <a:rPr lang="en-US" altLang="zh-CN" dirty="0"/>
              <a:t>Apply Log</a:t>
            </a:r>
          </a:p>
          <a:p>
            <a:pPr lvl="1"/>
            <a:r>
              <a:rPr lang="en-US" altLang="zh-CN" dirty="0"/>
              <a:t>Leader Log </a:t>
            </a:r>
            <a:r>
              <a:rPr lang="zh-CN" altLang="en-US" dirty="0"/>
              <a:t>与本地冲突，以 </a:t>
            </a:r>
            <a:r>
              <a:rPr lang="en-US" altLang="zh-CN" dirty="0"/>
              <a:t>Leader </a:t>
            </a:r>
            <a:r>
              <a:rPr lang="zh-CN" altLang="en-US" dirty="0"/>
              <a:t>为准</a:t>
            </a:r>
            <a:r>
              <a:rPr lang="en-US" altLang="zh-CN" dirty="0"/>
              <a:t>(</a:t>
            </a:r>
            <a:r>
              <a:rPr lang="zh-CN" altLang="en-US" dirty="0"/>
              <a:t>故障场景导致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C22-20BA-4635-9889-DDE6E337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 – Safety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A8D-D95B-4585-9659-83275B81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 Process </a:t>
            </a:r>
            <a:r>
              <a:rPr lang="zh-CN" altLang="en-US" dirty="0"/>
              <a:t>保证 </a:t>
            </a:r>
            <a:r>
              <a:rPr lang="en-US" altLang="zh-CN" dirty="0"/>
              <a:t>Leader </a:t>
            </a:r>
            <a:r>
              <a:rPr lang="zh-CN" altLang="en-US" dirty="0"/>
              <a:t>上的</a:t>
            </a:r>
            <a:r>
              <a:rPr lang="en-US" altLang="zh-CN" dirty="0"/>
              <a:t>Log </a:t>
            </a:r>
            <a:r>
              <a:rPr lang="zh-CN" altLang="en-US" dirty="0"/>
              <a:t>至少是比多数派的节点上的 </a:t>
            </a:r>
            <a:r>
              <a:rPr lang="en-US" altLang="zh-CN" dirty="0"/>
              <a:t>Log </a:t>
            </a:r>
            <a:r>
              <a:rPr lang="zh-CN" altLang="en-US" dirty="0"/>
              <a:t>要新</a:t>
            </a:r>
            <a:endParaRPr lang="en-US" altLang="zh-CN" dirty="0"/>
          </a:p>
          <a:p>
            <a:r>
              <a:rPr lang="en-US" altLang="zh-CN" dirty="0"/>
              <a:t>Leader Election </a:t>
            </a:r>
            <a:r>
              <a:rPr lang="zh-CN" altLang="en-US" dirty="0"/>
              <a:t>完成后需要 通过 </a:t>
            </a:r>
            <a:r>
              <a:rPr lang="en-US" altLang="zh-CN" dirty="0"/>
              <a:t>Raft </a:t>
            </a:r>
            <a:r>
              <a:rPr lang="zh-CN" altLang="en-US" dirty="0"/>
              <a:t>算法提交一条 </a:t>
            </a:r>
            <a:r>
              <a:rPr lang="en-US" altLang="zh-CN" dirty="0"/>
              <a:t>Leader Change </a:t>
            </a:r>
            <a:r>
              <a:rPr lang="zh-CN" altLang="en-US" dirty="0"/>
              <a:t>的 </a:t>
            </a:r>
            <a:r>
              <a:rPr lang="en-US" altLang="zh-CN" dirty="0"/>
              <a:t>Log </a:t>
            </a:r>
            <a:r>
              <a:rPr lang="zh-CN" altLang="en-US" dirty="0"/>
              <a:t>确保一致性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基础上加了限制</a:t>
            </a:r>
            <a:endParaRPr lang="en-US" altLang="zh-CN" dirty="0"/>
          </a:p>
          <a:p>
            <a:pPr lvl="1"/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不限制 </a:t>
            </a:r>
            <a:r>
              <a:rPr lang="en-US" altLang="zh-CN" dirty="0"/>
              <a:t>Leader Election</a:t>
            </a:r>
          </a:p>
          <a:p>
            <a:pPr lvl="1"/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通过 </a:t>
            </a:r>
            <a:r>
              <a:rPr lang="en-US" altLang="zh-CN" dirty="0"/>
              <a:t>P2a </a:t>
            </a:r>
            <a:r>
              <a:rPr lang="zh-CN" altLang="en-US" dirty="0"/>
              <a:t>阶段 </a:t>
            </a:r>
            <a:r>
              <a:rPr lang="en-US" altLang="zh-CN" dirty="0"/>
              <a:t>Value </a:t>
            </a:r>
            <a:r>
              <a:rPr lang="zh-CN" altLang="en-US" dirty="0"/>
              <a:t>的选取来保证一致性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2D4E-A7FE-4B6F-B782-A8EB5652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6CA2-42EE-493D-8BD0-AB97EE23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 </a:t>
            </a:r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Multi </a:t>
            </a:r>
            <a:r>
              <a:rPr lang="zh-CN" altLang="en-US" dirty="0"/>
              <a:t>含义不同！！</a:t>
            </a:r>
            <a:endParaRPr lang="en-US" dirty="0"/>
          </a:p>
          <a:p>
            <a:r>
              <a:rPr lang="en-US" dirty="0"/>
              <a:t>Raft Scale out</a:t>
            </a:r>
          </a:p>
          <a:p>
            <a:r>
              <a:rPr lang="en-US" dirty="0" err="1"/>
              <a:t>Sharding</a:t>
            </a:r>
            <a:r>
              <a:rPr lang="en-US" dirty="0"/>
              <a:t>, one raft group per shard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C18F-AF60-4264-B9D3-10CA77749C53}"/>
              </a:ext>
            </a:extLst>
          </p:cNvPr>
          <p:cNvSpPr/>
          <p:nvPr/>
        </p:nvSpPr>
        <p:spPr>
          <a:xfrm>
            <a:off x="6542499" y="6311900"/>
            <a:ext cx="494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https://www.cockroachlabs.com/blog/scaling-raft/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F9C6-8DCC-4338-9587-B4CDAB28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3" y="3535634"/>
            <a:ext cx="8700013" cy="25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804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Raft Part</vt:lpstr>
      <vt:lpstr>Raft</vt:lpstr>
      <vt:lpstr>Raft Node Roles</vt:lpstr>
      <vt:lpstr>Raft – Terms and Indexes</vt:lpstr>
      <vt:lpstr>TODO Raft Diagram</vt:lpstr>
      <vt:lpstr>Raft - Leader Election</vt:lpstr>
      <vt:lpstr>Raft – Log Replication</vt:lpstr>
      <vt:lpstr>Raft – Safety</vt:lpstr>
      <vt:lpstr>Multi-Raft</vt:lpstr>
      <vt:lpstr>Multi-Raft</vt:lpstr>
      <vt:lpstr>Multi-Raft</vt:lpstr>
      <vt:lpstr>Multi-Raft – Group Split</vt:lpstr>
      <vt:lpstr>TODO Multi-Raft – Group Split - Abnormal</vt:lpstr>
      <vt:lpstr>TODO Multi-Raft – Group Merge</vt:lpstr>
      <vt:lpstr>Raft – Optimization - Pipelining</vt:lpstr>
      <vt:lpstr>Raft – Optimization - Pipelining</vt:lpstr>
      <vt:lpstr>Raft – Optimization - Pipelining</vt:lpstr>
      <vt:lpstr>应用到我们的存储系统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Part</dc:title>
  <dc:creator>Jun Guo</dc:creator>
  <cp:lastModifiedBy>Jun Guo</cp:lastModifiedBy>
  <cp:revision>17</cp:revision>
  <dcterms:created xsi:type="dcterms:W3CDTF">2018-01-31T15:48:15Z</dcterms:created>
  <dcterms:modified xsi:type="dcterms:W3CDTF">2018-01-31T16:56:15Z</dcterms:modified>
</cp:coreProperties>
</file>