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66"/>
  </p:notesMasterIdLst>
  <p:sldIdLst>
    <p:sldId id="260" r:id="rId2"/>
    <p:sldId id="262" r:id="rId3"/>
    <p:sldId id="269" r:id="rId4"/>
    <p:sldId id="261" r:id="rId5"/>
    <p:sldId id="263" r:id="rId6"/>
    <p:sldId id="314" r:id="rId7"/>
    <p:sldId id="315" r:id="rId8"/>
    <p:sldId id="270" r:id="rId9"/>
    <p:sldId id="316" r:id="rId10"/>
    <p:sldId id="317" r:id="rId11"/>
    <p:sldId id="277" r:id="rId12"/>
    <p:sldId id="278" r:id="rId13"/>
    <p:sldId id="280" r:id="rId14"/>
    <p:sldId id="318" r:id="rId15"/>
    <p:sldId id="319" r:id="rId16"/>
    <p:sldId id="283" r:id="rId17"/>
    <p:sldId id="320" r:id="rId18"/>
    <p:sldId id="286" r:id="rId19"/>
    <p:sldId id="288" r:id="rId20"/>
    <p:sldId id="289" r:id="rId21"/>
    <p:sldId id="339" r:id="rId22"/>
    <p:sldId id="321" r:id="rId23"/>
    <p:sldId id="322" r:id="rId24"/>
    <p:sldId id="340" r:id="rId25"/>
    <p:sldId id="290" r:id="rId26"/>
    <p:sldId id="292" r:id="rId27"/>
    <p:sldId id="323" r:id="rId28"/>
    <p:sldId id="333" r:id="rId29"/>
    <p:sldId id="324" r:id="rId30"/>
    <p:sldId id="325" r:id="rId31"/>
    <p:sldId id="326" r:id="rId32"/>
    <p:sldId id="327" r:id="rId33"/>
    <p:sldId id="328" r:id="rId34"/>
    <p:sldId id="329" r:id="rId35"/>
    <p:sldId id="331" r:id="rId36"/>
    <p:sldId id="341" r:id="rId37"/>
    <p:sldId id="330" r:id="rId38"/>
    <p:sldId id="332" r:id="rId39"/>
    <p:sldId id="295" r:id="rId40"/>
    <p:sldId id="271" r:id="rId41"/>
    <p:sldId id="342" r:id="rId42"/>
    <p:sldId id="296" r:id="rId43"/>
    <p:sldId id="272" r:id="rId44"/>
    <p:sldId id="343" r:id="rId45"/>
    <p:sldId id="273" r:id="rId46"/>
    <p:sldId id="344" r:id="rId47"/>
    <p:sldId id="334" r:id="rId48"/>
    <p:sldId id="335" r:id="rId49"/>
    <p:sldId id="336" r:id="rId50"/>
    <p:sldId id="297" r:id="rId51"/>
    <p:sldId id="298" r:id="rId52"/>
    <p:sldId id="274" r:id="rId53"/>
    <p:sldId id="299" r:id="rId54"/>
    <p:sldId id="337" r:id="rId55"/>
    <p:sldId id="345" r:id="rId56"/>
    <p:sldId id="275" r:id="rId57"/>
    <p:sldId id="304" r:id="rId58"/>
    <p:sldId id="306" r:id="rId59"/>
    <p:sldId id="307" r:id="rId60"/>
    <p:sldId id="308" r:id="rId61"/>
    <p:sldId id="276" r:id="rId62"/>
    <p:sldId id="313" r:id="rId63"/>
    <p:sldId id="338" r:id="rId64"/>
    <p:sldId id="392" r:id="rId6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6FF"/>
    <a:srgbClr val="0072FF"/>
    <a:srgbClr val="1CB5E0"/>
    <a:srgbClr val="000046"/>
    <a:srgbClr val="00F7FF"/>
    <a:srgbClr val="0A4671"/>
    <a:srgbClr val="114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3"/>
    <p:restoredTop sz="94694"/>
  </p:normalViewPr>
  <p:slideViewPr>
    <p:cSldViewPr snapToGrid="0">
      <p:cViewPr varScale="1">
        <p:scale>
          <a:sx n="62" d="100"/>
          <a:sy n="62" d="100"/>
        </p:scale>
        <p:origin x="9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02/15/2024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9F204-C7F4-F140-967F-D2FA889DA617}" type="slidenum">
              <a:rPr lang="en-VN" smtClean="0"/>
              <a:t>35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919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9F204-C7F4-F140-967F-D2FA889DA617}" type="slidenum">
              <a:rPr lang="en-VN" smtClean="0"/>
              <a:t>37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537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9F204-C7F4-F140-967F-D2FA889DA617}" type="slidenum">
              <a:rPr lang="en-VN" smtClean="0"/>
              <a:t>64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035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54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970" y="4963048"/>
            <a:ext cx="2830058" cy="345005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18BC0B81-9708-34C0-3CBB-EA50270B9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50807" y="3630811"/>
            <a:ext cx="8490387" cy="6442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spc="150" baseline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): 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  <a:endParaRPr lang="en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February 15, 2024</a:t>
            </a:fld>
            <a:endParaRPr lang="en-US" dirty="0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7BD9BBA7-C6A9-A933-A8DD-665F20B4484A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Isosceles Triangle 12">
            <a:extLst>
              <a:ext uri="{FF2B5EF4-FFF2-40B4-BE49-F238E27FC236}">
                <a16:creationId xmlns:a16="http://schemas.microsoft.com/office/drawing/2014/main" id="{208ED47F-495D-D3FD-C26D-8C0541960F0E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311074-3352-55D4-BE06-4D0E5E253C4A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CF2021-9F01-52F2-E226-8423ED4C1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0A8A242-DF2F-D58C-44D9-D55DDCE2EE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A04236F-9572-9835-715E-5D39A6989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C5BFE42-E866-3D6D-3925-06A27615C8DF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B82524-7CF1-DEA6-9F83-1E9BBE430270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632D6A-F6FF-CAA7-2940-F8865001B9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C7E81CD-B831-AE10-D752-22659612A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95AA18-2344-D652-A5B0-0DEF6444E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Freeform 17">
            <a:extLst>
              <a:ext uri="{FF2B5EF4-FFF2-40B4-BE49-F238E27FC236}">
                <a16:creationId xmlns:a16="http://schemas.microsoft.com/office/drawing/2014/main" id="{FB3B947A-5F59-FED9-51AC-4F440F3E2CA5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1581383F-946C-2528-0615-5EB5BF4B6BCA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35" name="Picture 34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C319714D-83CE-1A77-4983-667239C49F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8369A83-3A2F-856B-A3A8-7EB1F932AA23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265186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February 15, 2024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6667629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096008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1259888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8607643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11924591" y="658314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00400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144" y="1286346"/>
            <a:ext cx="6721714" cy="4699000"/>
          </a:xfrm>
        </p:spPr>
        <p:txBody>
          <a:bodyPr anchor="ctr">
            <a:normAutofit/>
          </a:bodyPr>
          <a:lstStyle>
            <a:lvl1pPr marL="514350" indent="-514350" algn="just">
              <a:buFont typeface="+mj-lt"/>
              <a:buAutoNum type="arabicPeriod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59A81B3C-3C09-2267-567B-AD3F47296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February 15,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5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A66F8-E091-9C03-CD6B-317D0180ADDD}"/>
              </a:ext>
            </a:extLst>
          </p:cNvPr>
          <p:cNvSpPr/>
          <p:nvPr userDrawn="1"/>
        </p:nvSpPr>
        <p:spPr>
          <a:xfrm>
            <a:off x="16026" y="4629289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5F01B-1418-7515-A2D9-40BE42BE32BD}"/>
              </a:ext>
            </a:extLst>
          </p:cNvPr>
          <p:cNvSpPr/>
          <p:nvPr userDrawn="1"/>
        </p:nvSpPr>
        <p:spPr>
          <a:xfrm>
            <a:off x="16026" y="5005641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161D7-9C70-83EF-EE51-E59464E9FF79}"/>
              </a:ext>
            </a:extLst>
          </p:cNvPr>
          <p:cNvSpPr/>
          <p:nvPr userDrawn="1"/>
        </p:nvSpPr>
        <p:spPr>
          <a:xfrm>
            <a:off x="16026" y="5381993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94F566-E8F9-197C-FC4C-0E96F2163AA2}"/>
              </a:ext>
            </a:extLst>
          </p:cNvPr>
          <p:cNvSpPr/>
          <p:nvPr userDrawn="1"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20CF87-B708-06C0-11BA-20052748E49F}"/>
              </a:ext>
            </a:extLst>
          </p:cNvPr>
          <p:cNvSpPr/>
          <p:nvPr userDrawn="1"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E2ADF-9658-9B1B-7EA8-E37B1FC3CB44}"/>
              </a:ext>
            </a:extLst>
          </p:cNvPr>
          <p:cNvSpPr/>
          <p:nvPr userDrawn="1"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1192873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89939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30" y="2095027"/>
            <a:ext cx="6264164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8913813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1.x.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01.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8382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February 15,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677478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7217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1924591" y="658314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11894359" y="6566401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gradFill>
                    <a:gsLst>
                      <a:gs pos="0">
                        <a:srgbClr val="000046"/>
                      </a:gs>
                      <a:gs pos="100000">
                        <a:srgbClr val="1CB5E0"/>
                      </a:gs>
                    </a:gsLst>
                    <a:lin ang="5400000" scaled="1"/>
                  </a:gradFill>
                </a:ln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2000" b="1" kern="1200" dirty="0">
                <a:gradFill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0970" y="4963048"/>
            <a:ext cx="2830058" cy="345005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14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18BC0B81-9708-34C0-3CBB-EA50270B91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50807" y="3630811"/>
            <a:ext cx="8490387" cy="6442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spc="150" baseline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): 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  <a:endParaRPr lang="en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February 15,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1259888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8607643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11924591" y="658314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900400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r>
              <a:rPr lang="en-V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144" y="1286346"/>
            <a:ext cx="6721714" cy="4699000"/>
          </a:xfrm>
        </p:spPr>
        <p:txBody>
          <a:bodyPr anchor="ctr">
            <a:normAutofit/>
          </a:bodyPr>
          <a:lstStyle>
            <a:lvl1pPr marL="514350" indent="-514350" algn="just">
              <a:buFont typeface="+mj-lt"/>
              <a:buAutoNum type="arabicPeriod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59A81B3C-3C09-2267-567B-AD3F47296C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February 15,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February 15, 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30019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February 15, 2024</a:t>
            </a:fld>
            <a:endParaRPr lang="en-VN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065921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pPr/>
              <a:t>February 15, 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507019A3-9178-513B-9CAA-350463CE7F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B7C1DB-CA43-4893-50E3-41415CBEF5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B6F04-4A58-46BF-EB5E-8A229D2B1858}"/>
              </a:ext>
            </a:extLst>
          </p:cNvPr>
          <p:cNvSpPr/>
          <p:nvPr userDrawn="1"/>
        </p:nvSpPr>
        <p:spPr>
          <a:xfrm>
            <a:off x="16026" y="4629289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268FC0-1129-CEFE-4255-2C1A03697208}"/>
              </a:ext>
            </a:extLst>
          </p:cNvPr>
          <p:cNvSpPr/>
          <p:nvPr userDrawn="1"/>
        </p:nvSpPr>
        <p:spPr>
          <a:xfrm>
            <a:off x="16026" y="5005641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7DF6A1-705A-8D23-6877-EE080CA8C949}"/>
              </a:ext>
            </a:extLst>
          </p:cNvPr>
          <p:cNvSpPr/>
          <p:nvPr userDrawn="1"/>
        </p:nvSpPr>
        <p:spPr>
          <a:xfrm>
            <a:off x="16026" y="5381993"/>
            <a:ext cx="434350" cy="346950"/>
          </a:xfrm>
          <a:prstGeom prst="rect">
            <a:avLst/>
          </a:prstGeom>
          <a:solidFill>
            <a:srgbClr val="00F7FF"/>
          </a:solidFill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7AF6CB-D9A0-65F3-3200-2E225B9A2EBA}"/>
              </a:ext>
            </a:extLst>
          </p:cNvPr>
          <p:cNvSpPr/>
          <p:nvPr userDrawn="1"/>
        </p:nvSpPr>
        <p:spPr>
          <a:xfrm>
            <a:off x="16026" y="5758345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FAD94B-03D5-0314-CCBA-C5D2E5EFAD2C}"/>
              </a:ext>
            </a:extLst>
          </p:cNvPr>
          <p:cNvSpPr/>
          <p:nvPr userDrawn="1"/>
        </p:nvSpPr>
        <p:spPr>
          <a:xfrm>
            <a:off x="16026" y="6134697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03F1AF-8EFD-BC53-2208-E696CBF7C184}"/>
              </a:ext>
            </a:extLst>
          </p:cNvPr>
          <p:cNvSpPr/>
          <p:nvPr userDrawn="1"/>
        </p:nvSpPr>
        <p:spPr>
          <a:xfrm>
            <a:off x="16026" y="6511050"/>
            <a:ext cx="434350" cy="346950"/>
          </a:xfrm>
          <a:prstGeom prst="rect">
            <a:avLst/>
          </a:prstGeom>
          <a:noFill/>
          <a:ln>
            <a:solidFill>
              <a:srgbClr val="00F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12">
            <a:extLst>
              <a:ext uri="{FF2B5EF4-FFF2-40B4-BE49-F238E27FC236}">
                <a16:creationId xmlns:a16="http://schemas.microsoft.com/office/drawing/2014/main" id="{1B3A22A6-0630-0590-D672-81331D2EDAEC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0CE8CD-7AE9-5458-0C75-65C660876339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3911773-E56C-A14C-4A0E-ECD4E23CF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83AFEB-A74C-8194-6512-60220D547D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C7F7DC-990D-E7D1-DEF2-D9B835C6A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Isosceles Triangle 12">
            <a:extLst>
              <a:ext uri="{FF2B5EF4-FFF2-40B4-BE49-F238E27FC236}">
                <a16:creationId xmlns:a16="http://schemas.microsoft.com/office/drawing/2014/main" id="{AF65D4CC-0632-CF1D-2635-317F5A82517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4C8A65-45CA-2BD1-D861-892D30026113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260DF9-E376-DEA5-72D9-D3DCFBEF2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C49F1F-73A2-9FFA-EA96-FB12F1CD56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0FCA355-92B1-3366-193C-D07C66998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Freeform 30">
            <a:extLst>
              <a:ext uri="{FF2B5EF4-FFF2-40B4-BE49-F238E27FC236}">
                <a16:creationId xmlns:a16="http://schemas.microsoft.com/office/drawing/2014/main" id="{00546AF1-A497-1DAF-6DA7-8170A5C5601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50" name="Slide Number Placeholder 4">
            <a:extLst>
              <a:ext uri="{FF2B5EF4-FFF2-40B4-BE49-F238E27FC236}">
                <a16:creationId xmlns:a16="http://schemas.microsoft.com/office/drawing/2014/main" id="{4E98E455-B71A-98E5-A355-CBA360A7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9939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BB83BC43-88D8-B23D-5EB0-B1A444B40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930" y="2095027"/>
            <a:ext cx="6264164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7765B251-376F-B6AF-B68C-0FBB1E441D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930" y="3169159"/>
            <a:ext cx="8913813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1.x. TÊN MỤC CON (NẾU CÓ)</a:t>
            </a:r>
          </a:p>
        </p:txBody>
      </p:sp>
      <p:sp>
        <p:nvSpPr>
          <p:cNvPr id="53" name="Text Placeholder 36">
            <a:extLst>
              <a:ext uri="{FF2B5EF4-FFF2-40B4-BE49-F238E27FC236}">
                <a16:creationId xmlns:a16="http://schemas.microsoft.com/office/drawing/2014/main" id="{33843D39-61E6-FAAA-8AA0-779D8371E2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A62599-DEB8-2FE4-F5DA-A0D09487A5A8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25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233824"/>
            <a:ext cx="10579654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February 15, 2024</a:t>
            </a:fld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403938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February 15, 2024</a:t>
            </a:fld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7188517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February 15, 2024</a:t>
            </a:fld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5592955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February 15, 2024</a:t>
            </a:fld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9510622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6CDDB1B-AAE9-1649-A755-11FADEB7E97E}" type="datetime4">
              <a:rPr lang="en-US" smtClean="0"/>
              <a:t>February 15, 2024</a:t>
            </a:fld>
            <a:endParaRPr lang="en-VN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48345579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DB1B-AAE9-1649-A755-11FADEB7E97E}" type="datetime4">
              <a:rPr lang="en-US" smtClean="0"/>
              <a:t>February 15, 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375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49" r:id="rId14"/>
    <p:sldLayoutId id="2147483664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 flip="none" rotWithShape="1"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  <a:tileRect/>
          </a:gradFill>
          <a:effectLst>
            <a:innerShdw blurRad="114300">
              <a:schemeClr val="bg1"/>
            </a:innerShdw>
          </a:effectLst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72110C-D077-8C1D-3057-3378C02C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DCF8-0D88-9852-95C4-4F568F0A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F55CA5-843C-3510-DCA9-291216FC76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HỆ ĐIỀU HÀNH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113BCF-E52A-540A-4540-2833CA1A0E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3"/>
                    </a:gs>
                  </a:gsLst>
                  <a:lin ang="5400000" scaled="1"/>
                  <a:tileRect/>
                </a:gradFill>
              </a:rPr>
              <a:t>CHƯƠNG 3: TIẾN TRÌNH</a:t>
            </a:r>
            <a:endParaRPr lang="en-VN" dirty="0">
              <a:gradFill flip="none" rotWithShape="1"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41A4B7-48D3-1CAE-C056-FDAD586D04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: ...</a:t>
            </a:r>
            <a:endParaRPr lang="en-V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673612D-1002-64DC-D3C2-F4E546D792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3C36C02-D07F-350E-FFAF-5A6A840EE53F}"/>
              </a:ext>
            </a:extLst>
          </p:cNvPr>
          <p:cNvSpPr txBox="1">
            <a:spLocks/>
          </p:cNvSpPr>
          <p:nvPr/>
        </p:nvSpPr>
        <p:spPr>
          <a:xfrm>
            <a:off x="4680970" y="4959362"/>
            <a:ext cx="2830058" cy="48823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i="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Trình bày: ...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7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10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US" dirty="0"/>
              <a:t>TRẠNG THÁI TIẾN TRÌNH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063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new</a:t>
            </a:r>
            <a:r>
              <a:rPr lang="vi-VN" dirty="0"/>
              <a:t>: tiến trình vừa được tạo</a:t>
            </a:r>
          </a:p>
          <a:p>
            <a:pPr>
              <a:lnSpc>
                <a:spcPct val="150000"/>
              </a:lnSpc>
            </a:pP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ready</a:t>
            </a:r>
            <a:r>
              <a:rPr lang="vi-VN" dirty="0"/>
              <a:t>: tiến trình đã có đủ tài nguyên, chỉ còn cần CPU</a:t>
            </a:r>
          </a:p>
          <a:p>
            <a:pPr>
              <a:lnSpc>
                <a:spcPct val="150000"/>
              </a:lnSpc>
            </a:pP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running</a:t>
            </a:r>
            <a:r>
              <a:rPr lang="vi-VN" dirty="0"/>
              <a:t>: các lệnh của tiến trình đang được thực thi</a:t>
            </a:r>
          </a:p>
          <a:p>
            <a:pPr>
              <a:lnSpc>
                <a:spcPct val="150000"/>
              </a:lnSpc>
            </a:pP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waiting </a:t>
            </a:r>
            <a:r>
              <a:rPr lang="vi-VN" dirty="0"/>
              <a:t>(hay </a:t>
            </a: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blocked</a:t>
            </a:r>
            <a:r>
              <a:rPr lang="vi-VN" dirty="0"/>
              <a:t>): tiến trình đợi I/O hoàn tất, hoặc đợi tín hiệu</a:t>
            </a:r>
          </a:p>
          <a:p>
            <a:pPr>
              <a:lnSpc>
                <a:spcPct val="150000"/>
              </a:lnSpc>
            </a:pP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terminated</a:t>
            </a:r>
            <a:r>
              <a:rPr lang="vi-VN" dirty="0"/>
              <a:t>: tiến trình đã kết thúc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11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79660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12</a:t>
            </a:fld>
            <a:endParaRPr lang="en-VN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CA61CD2-9460-2A1C-48D7-37C69DEE0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755" y="5783538"/>
            <a:ext cx="6710491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vert="horz" wrap="none" lIns="91440" tIns="45720" rIns="91440" bIns="45720" rtlCol="0" anchor="ctr">
            <a:sp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>
                <a:solidFill>
                  <a:schemeClr val="bg1"/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Chuyển đổi giữa các trạng thái của tiến trình</a:t>
            </a:r>
            <a:endParaRPr lang="vi-VN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2621CE-F67C-D2BF-5BEB-767DB1664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2438401"/>
            <a:ext cx="1446212" cy="94456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0FD44F-9802-DAB8-483A-2DD7418CD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4" y="2514601"/>
            <a:ext cx="1538287" cy="868363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running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C2000CA-40CC-CACB-5A74-8F2EC2FFB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464" y="1790701"/>
            <a:ext cx="11953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dispatch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DA90D8A-CBAF-CC9E-F3BB-0C703A31A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3670300"/>
            <a:ext cx="15938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interrupt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76F9A594-27D3-754C-85D1-38EE80713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3971925"/>
            <a:ext cx="1433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I/O or event completion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EC2A9934-27D7-D9E4-D0CF-9A8E7D978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576" y="3962400"/>
            <a:ext cx="1323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I/O or event wait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9BBAAF19-3C1A-E910-0E4D-758545C1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1676400"/>
            <a:ext cx="1066800" cy="6096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new</a:t>
            </a:r>
          </a:p>
        </p:txBody>
      </p:sp>
      <p:cxnSp>
        <p:nvCxnSpPr>
          <p:cNvPr id="14" name="AutoShape 10">
            <a:extLst>
              <a:ext uri="{FF2B5EF4-FFF2-40B4-BE49-F238E27FC236}">
                <a16:creationId xmlns:a16="http://schemas.microsoft.com/office/drawing/2014/main" id="{DCF4B119-0C04-0575-9B70-3689473FA0D6}"/>
              </a:ext>
            </a:extLst>
          </p:cNvPr>
          <p:cNvCxnSpPr>
            <a:cxnSpLocks noChangeShapeType="1"/>
            <a:stCxn id="13" idx="6"/>
            <a:endCxn id="6" idx="1"/>
          </p:cNvCxnSpPr>
          <p:nvPr/>
        </p:nvCxnSpPr>
        <p:spPr bwMode="auto">
          <a:xfrm>
            <a:off x="3308350" y="1981201"/>
            <a:ext cx="730250" cy="595313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8E9AAB9-377C-6FD2-E957-FFB87E023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350" y="1524000"/>
            <a:ext cx="1447800" cy="6096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terminated</a:t>
            </a:r>
          </a:p>
        </p:txBody>
      </p:sp>
      <p:cxnSp>
        <p:nvCxnSpPr>
          <p:cNvPr id="16" name="AutoShape 12">
            <a:extLst>
              <a:ext uri="{FF2B5EF4-FFF2-40B4-BE49-F238E27FC236}">
                <a16:creationId xmlns:a16="http://schemas.microsoft.com/office/drawing/2014/main" id="{D85D58E0-87BF-0E29-7993-79D94E2181C6}"/>
              </a:ext>
            </a:extLst>
          </p:cNvPr>
          <p:cNvCxnSpPr>
            <a:cxnSpLocks noChangeShapeType="1"/>
            <a:stCxn id="7" idx="7"/>
            <a:endCxn id="15" idx="2"/>
          </p:cNvCxnSpPr>
          <p:nvPr/>
        </p:nvCxnSpPr>
        <p:spPr bwMode="auto">
          <a:xfrm rot="16200000">
            <a:off x="7932738" y="1931988"/>
            <a:ext cx="812800" cy="60642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AE03F68F-EE48-0EE7-C8A4-649A62689F8D}"/>
              </a:ext>
            </a:extLst>
          </p:cNvPr>
          <p:cNvCxnSpPr>
            <a:cxnSpLocks noChangeShapeType="1"/>
            <a:stCxn id="6" idx="7"/>
            <a:endCxn id="7" idx="1"/>
          </p:cNvCxnSpPr>
          <p:nvPr/>
        </p:nvCxnSpPr>
        <p:spPr bwMode="auto">
          <a:xfrm rot="5400000" flipV="1">
            <a:off x="5972970" y="1666082"/>
            <a:ext cx="65087" cy="1885950"/>
          </a:xfrm>
          <a:prstGeom prst="curvedConnector3">
            <a:avLst>
              <a:gd name="adj1" fmla="val -563417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4">
            <a:extLst>
              <a:ext uri="{FF2B5EF4-FFF2-40B4-BE49-F238E27FC236}">
                <a16:creationId xmlns:a16="http://schemas.microsoft.com/office/drawing/2014/main" id="{FC1057A5-AF34-280B-5B94-CA1F3829A5E6}"/>
              </a:ext>
            </a:extLst>
          </p:cNvPr>
          <p:cNvCxnSpPr>
            <a:cxnSpLocks noChangeShapeType="1"/>
            <a:stCxn id="7" idx="3"/>
            <a:endCxn id="6" idx="5"/>
          </p:cNvCxnSpPr>
          <p:nvPr/>
        </p:nvCxnSpPr>
        <p:spPr bwMode="auto">
          <a:xfrm rot="16200000" flipV="1">
            <a:off x="5999957" y="2307432"/>
            <a:ext cx="11113" cy="1885950"/>
          </a:xfrm>
          <a:prstGeom prst="curvedConnector3">
            <a:avLst>
              <a:gd name="adj1" fmla="val -3185713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6A55D61E-0C2A-2B0D-1678-67949A9CFFDE}"/>
              </a:ext>
            </a:extLst>
          </p:cNvPr>
          <p:cNvCxnSpPr>
            <a:cxnSpLocks noChangeShapeType="1"/>
            <a:stCxn id="7" idx="4"/>
            <a:endCxn id="20" idx="6"/>
          </p:cNvCxnSpPr>
          <p:nvPr/>
        </p:nvCxnSpPr>
        <p:spPr bwMode="auto">
          <a:xfrm rot="5400000">
            <a:off x="6326188" y="3717926"/>
            <a:ext cx="1501775" cy="8318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D4DC29-094B-8263-DAB0-3ABC7E46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4419601"/>
            <a:ext cx="1371600" cy="930275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waiting</a:t>
            </a:r>
          </a:p>
        </p:txBody>
      </p:sp>
      <p:cxnSp>
        <p:nvCxnSpPr>
          <p:cNvPr id="21" name="AutoShape 17">
            <a:extLst>
              <a:ext uri="{FF2B5EF4-FFF2-40B4-BE49-F238E27FC236}">
                <a16:creationId xmlns:a16="http://schemas.microsoft.com/office/drawing/2014/main" id="{0BF3A5B4-E930-1B13-FC0E-7AB6BA1E12EB}"/>
              </a:ext>
            </a:extLst>
          </p:cNvPr>
          <p:cNvCxnSpPr>
            <a:cxnSpLocks noChangeShapeType="1"/>
            <a:stCxn id="20" idx="2"/>
            <a:endCxn id="6" idx="4"/>
          </p:cNvCxnSpPr>
          <p:nvPr/>
        </p:nvCxnSpPr>
        <p:spPr bwMode="auto">
          <a:xfrm rot="10800000">
            <a:off x="4551364" y="3382964"/>
            <a:ext cx="738187" cy="15017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18">
            <a:extLst>
              <a:ext uri="{FF2B5EF4-FFF2-40B4-BE49-F238E27FC236}">
                <a16:creationId xmlns:a16="http://schemas.microsoft.com/office/drawing/2014/main" id="{107DEFD5-269B-06F3-0C95-B865F633C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0" y="1778001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admit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B0938D5A-4D66-C00E-4A6B-2AA9FCB91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4450" y="1803401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>
                <a:latin typeface="Arial" panose="020B0604020202020204" pitchFamily="34" charset="0"/>
                <a:ea typeface="DFKai-SB" pitchFamily="65" charset="-128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9721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1" grpId="0"/>
      <p:bldP spid="12" grpId="0"/>
      <p:bldP spid="13" grpId="0" animBg="1"/>
      <p:bldP spid="15" grpId="0" animBg="1"/>
      <p:bldP spid="20" grpId="0" animBg="1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105593"/>
            <a:ext cx="5562397" cy="5250755"/>
          </a:xfrm>
        </p:spPr>
        <p:txBody>
          <a:bodyPr>
            <a:normAutofit lnSpcReduction="10000"/>
          </a:bodyPr>
          <a:lstStyle/>
          <a:p>
            <a:r>
              <a:rPr lang="vi-VN" dirty="0"/>
              <a:t>Chuỗi trạng thái của tiến trình test như sau (trường hợp tốt nhất):</a:t>
            </a:r>
          </a:p>
          <a:p>
            <a:pPr lvl="1"/>
            <a:r>
              <a:rPr lang="vi-VN" dirty="0">
                <a:solidFill>
                  <a:schemeClr val="accent2"/>
                </a:solidFill>
              </a:rPr>
              <a:t>new</a:t>
            </a:r>
          </a:p>
          <a:p>
            <a:pPr lvl="1"/>
            <a:r>
              <a:rPr lang="vi-VN" dirty="0">
                <a:solidFill>
                  <a:schemeClr val="accent3"/>
                </a:solidFill>
              </a:rPr>
              <a:t>ready</a:t>
            </a:r>
          </a:p>
          <a:p>
            <a:pPr lvl="1"/>
            <a:r>
              <a:rPr lang="vi-VN" dirty="0">
                <a:solidFill>
                  <a:schemeClr val="accent5"/>
                </a:solidFill>
              </a:rPr>
              <a:t>running</a:t>
            </a:r>
          </a:p>
          <a:p>
            <a:pPr lvl="1"/>
            <a:r>
              <a:rPr lang="vi-VN" dirty="0">
                <a:solidFill>
                  <a:schemeClr val="accent6"/>
                </a:solidFill>
              </a:rPr>
              <a:t>waiting</a:t>
            </a:r>
            <a:r>
              <a:rPr lang="vi-VN" dirty="0"/>
              <a:t> (do chờ I/O khi gọi printf)</a:t>
            </a:r>
          </a:p>
          <a:p>
            <a:pPr lvl="1"/>
            <a:r>
              <a:rPr lang="vi-VN" dirty="0">
                <a:solidFill>
                  <a:schemeClr val="accent3"/>
                </a:solidFill>
              </a:rPr>
              <a:t>ready</a:t>
            </a:r>
          </a:p>
          <a:p>
            <a:pPr lvl="1"/>
            <a:r>
              <a:rPr lang="vi-VN" dirty="0">
                <a:solidFill>
                  <a:schemeClr val="accent5"/>
                </a:solidFill>
              </a:rPr>
              <a:t>running</a:t>
            </a:r>
          </a:p>
          <a:p>
            <a:pPr lvl="1"/>
            <a:r>
              <a:rPr lang="vi-VN" dirty="0">
                <a:solidFill>
                  <a:schemeClr val="accent4">
                    <a:lumMod val="75000"/>
                  </a:schemeClr>
                </a:solidFill>
              </a:rPr>
              <a:t>terminated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13</a:t>
            </a:fld>
            <a:endParaRPr lang="en-V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6B8017-EB8A-AB0D-575B-9DD31CD5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797" y="1105593"/>
            <a:ext cx="4419600" cy="2323407"/>
          </a:xfrm>
          <a:prstGeom prst="roundRect">
            <a:avLst>
              <a:gd name="adj" fmla="val 1759"/>
            </a:avLst>
          </a:prstGeom>
          <a:noFill/>
          <a:ln w="19050" cap="rnd"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270000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char**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      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world\n");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exit(0);</a:t>
            </a:r>
          </a:p>
          <a:p>
            <a:pPr>
              <a:spcBef>
                <a:spcPts val="788"/>
              </a:spcBef>
              <a:buClr>
                <a:srgbClr val="000000"/>
              </a:buClr>
              <a:buSzPct val="100000"/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097FC-196B-C50B-2E50-5122D67AB927}"/>
              </a:ext>
            </a:extLst>
          </p:cNvPr>
          <p:cNvSpPr txBox="1"/>
          <p:nvPr/>
        </p:nvSpPr>
        <p:spPr>
          <a:xfrm>
            <a:off x="1142797" y="3688951"/>
            <a:ext cx="4419600" cy="26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7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altLang="en-US" sz="2200" dirty="0">
                <a:solidFill>
                  <a:srgbClr val="000000"/>
                </a:solidFill>
              </a:rPr>
              <a:t>Biên dịch chương trình trong Linux</a:t>
            </a:r>
            <a:r>
              <a:rPr lang="en-US" altLang="en-US" sz="2200" dirty="0">
                <a:solidFill>
                  <a:srgbClr val="000000"/>
                </a:solidFill>
              </a:rPr>
              <a:t>: </a:t>
            </a:r>
            <a:r>
              <a:rPr lang="en-US" altLang="en-US" sz="2200" b="1" dirty="0" err="1">
                <a:solidFill>
                  <a:srgbClr val="000000"/>
                </a:solidFill>
              </a:rPr>
              <a:t>gcc</a:t>
            </a:r>
            <a:r>
              <a:rPr lang="en-US" altLang="en-US" sz="2200" b="1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 err="1">
                <a:solidFill>
                  <a:srgbClr val="000000"/>
                </a:solidFill>
              </a:rPr>
              <a:t>test.c</a:t>
            </a:r>
            <a:r>
              <a:rPr lang="en-US" altLang="en-US" sz="2200" b="1" dirty="0">
                <a:solidFill>
                  <a:srgbClr val="000000"/>
                </a:solidFill>
              </a:rPr>
              <a:t> –o test</a:t>
            </a:r>
          </a:p>
          <a:p>
            <a:pPr marL="342900" indent="-342900">
              <a:spcBef>
                <a:spcPts val="7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altLang="en-US" sz="2200" dirty="0">
                <a:solidFill>
                  <a:srgbClr val="000000"/>
                </a:solidFill>
              </a:rPr>
              <a:t>Thực thi chương trình test</a:t>
            </a:r>
            <a:r>
              <a:rPr lang="en-US" altLang="en-US" sz="2200" dirty="0">
                <a:solidFill>
                  <a:srgbClr val="000000"/>
                </a:solidFill>
              </a:rPr>
              <a:t>: </a:t>
            </a:r>
            <a:r>
              <a:rPr lang="en-US" altLang="en-US" sz="2200" b="1" dirty="0">
                <a:solidFill>
                  <a:srgbClr val="000000"/>
                </a:solidFill>
              </a:rPr>
              <a:t>./test</a:t>
            </a:r>
          </a:p>
          <a:p>
            <a:pPr marL="342900" indent="-342900">
              <a:spcBef>
                <a:spcPts val="788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vi-VN" altLang="en-US" sz="2200" dirty="0">
                <a:solidFill>
                  <a:srgbClr val="000000"/>
                </a:solidFill>
              </a:rPr>
              <a:t>Trong hệ thống sẽ có một tiến trình test được tạo ra, thực thi và kết thúc.</a:t>
            </a:r>
          </a:p>
        </p:txBody>
      </p:sp>
    </p:spTree>
    <p:extLst>
      <p:ext uri="{BB962C8B-B14F-4D97-AF65-F5344CB8AC3E}">
        <p14:creationId xmlns:p14="http://schemas.microsoft.com/office/powerpoint/2010/main" val="169436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2343" y="1195821"/>
            <a:ext cx="5976054" cy="1778873"/>
          </a:xfrm>
        </p:spPr>
        <p:txBody>
          <a:bodyPr>
            <a:normAutofit/>
          </a:bodyPr>
          <a:lstStyle/>
          <a:p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chạy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waiting bao </a:t>
            </a:r>
            <a:r>
              <a:rPr lang="en-US" sz="2400" dirty="0" err="1"/>
              <a:t>nhiêu</a:t>
            </a:r>
            <a:r>
              <a:rPr lang="en-US" sz="2400" dirty="0"/>
              <a:t> </a:t>
            </a:r>
            <a:r>
              <a:rPr lang="en-US" sz="2400" dirty="0" err="1"/>
              <a:t>lần</a:t>
            </a:r>
            <a:r>
              <a:rPr lang="en-US" sz="2400" dirty="0"/>
              <a:t>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14</a:t>
            </a:fld>
            <a:endParaRPr lang="en-VN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6B8017-EB8A-AB0D-575B-9DD31CD5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797" y="1105592"/>
            <a:ext cx="4419600" cy="5310187"/>
          </a:xfrm>
          <a:prstGeom prst="rect">
            <a:avLst/>
          </a:prstGeom>
          <a:noFill/>
          <a:ln w="19050" cap="rnd">
            <a:gradFill flip="none" rotWithShape="1"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2700000" scaled="1"/>
              <a:tileRect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VN"/>
            </a:defPPr>
            <a:lvl1pPr>
              <a:spcBef>
                <a:spcPts val="788"/>
              </a:spcBef>
              <a:buClr>
                <a:srgbClr val="000000"/>
              </a:buClr>
              <a:buSzPct val="100000"/>
              <a:defRPr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int main (int </a:t>
            </a:r>
            <a:r>
              <a:rPr lang="en-US" dirty="0" err="1"/>
              <a:t>argc</a:t>
            </a:r>
            <a:r>
              <a:rPr lang="en-US" dirty="0"/>
              <a:t>, char** </a:t>
            </a:r>
            <a:r>
              <a:rPr lang="en-US" dirty="0" err="1"/>
              <a:t>argv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{       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   	int </a:t>
            </a:r>
            <a:r>
              <a:rPr lang="en-US" dirty="0" err="1"/>
              <a:t>i</a:t>
            </a:r>
            <a:r>
              <a:rPr lang="en-US" dirty="0"/>
              <a:t> = 2;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while (</a:t>
            </a:r>
            <a:r>
              <a:rPr lang="en-US" dirty="0" err="1"/>
              <a:t>i</a:t>
            </a:r>
            <a:r>
              <a:rPr lang="en-US" dirty="0"/>
              <a:t> &lt; 5)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{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if (</a:t>
            </a:r>
            <a:r>
              <a:rPr lang="en-US" dirty="0" err="1"/>
              <a:t>i</a:t>
            </a:r>
            <a:r>
              <a:rPr lang="en-US" dirty="0"/>
              <a:t> % 2 == 0)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{   		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 (“Hello”);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 (“Hi”);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}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else 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{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	</a:t>
            </a:r>
            <a:r>
              <a:rPr lang="en-US" dirty="0" err="1"/>
              <a:t>printf</a:t>
            </a:r>
            <a:r>
              <a:rPr lang="en-US" dirty="0"/>
              <a:t> (“Bye”);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	}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	}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   	exit (0);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r>
              <a:rPr lang="en-US" dirty="0"/>
              <a:t>}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tabLst>
                <a:tab pos="484188" algn="l"/>
                <a:tab pos="922338" algn="l"/>
                <a:tab pos="1373188" algn="l"/>
              </a:tabLst>
            </a:pPr>
            <a:endParaRPr lang="vi-V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9BF2D-1EB0-61D8-F70B-B5B97FDA2B4D}"/>
              </a:ext>
            </a:extLst>
          </p:cNvPr>
          <p:cNvSpPr txBox="1"/>
          <p:nvPr/>
        </p:nvSpPr>
        <p:spPr>
          <a:xfrm>
            <a:off x="5943600" y="3160655"/>
            <a:ext cx="5714797" cy="1962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V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15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1801591"/>
            <a:ext cx="8913812" cy="1178092"/>
          </a:xfrm>
        </p:spPr>
        <p:txBody>
          <a:bodyPr>
            <a:normAutofit/>
          </a:bodyPr>
          <a:lstStyle/>
          <a:p>
            <a:r>
              <a:rPr lang="en-US" dirty="0"/>
              <a:t>PROCESS CONTROL BLOCK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5281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Process Control Block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7166088" cy="4943139"/>
          </a:xfrm>
        </p:spPr>
        <p:txBody>
          <a:bodyPr>
            <a:normAutofit fontScale="77500" lnSpcReduction="20000"/>
          </a:bodyPr>
          <a:lstStyle/>
          <a:p>
            <a:r>
              <a:rPr lang="vi-VN" dirty="0"/>
              <a:t>Mỗi tiến trình trong hệ thống đều được cấp phát một </a:t>
            </a:r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Process Control Block </a:t>
            </a:r>
            <a:r>
              <a:rPr lang="vi-VN" dirty="0"/>
              <a:t>(PCB)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vi-VN" dirty="0"/>
              <a:t>PCB là một trong các cấu trúc dữ liệu quan trọng nhất của hệ điều hành</a:t>
            </a:r>
            <a:r>
              <a:rPr lang="en-US" dirty="0"/>
              <a:t>.</a:t>
            </a:r>
            <a:endParaRPr lang="vi-VN" dirty="0"/>
          </a:p>
          <a:p>
            <a:r>
              <a:rPr lang="vi-VN" dirty="0"/>
              <a:t>PCB gồm:</a:t>
            </a:r>
          </a:p>
          <a:p>
            <a:pPr lvl="1"/>
            <a:r>
              <a:rPr lang="vi-VN" dirty="0"/>
              <a:t>Trạng thái tiến trình: new, ready, running,…</a:t>
            </a:r>
          </a:p>
          <a:p>
            <a:pPr lvl="1"/>
            <a:r>
              <a:rPr lang="vi-VN" dirty="0"/>
              <a:t>Bộ đếm chương trình</a:t>
            </a:r>
          </a:p>
          <a:p>
            <a:pPr lvl="1"/>
            <a:r>
              <a:rPr lang="vi-VN" dirty="0"/>
              <a:t>Các thanh ghi</a:t>
            </a:r>
          </a:p>
          <a:p>
            <a:pPr lvl="1"/>
            <a:r>
              <a:rPr lang="vi-VN" dirty="0"/>
              <a:t>Thông tin lập thời biểu CPU: độ ưu tiên, …</a:t>
            </a:r>
          </a:p>
          <a:p>
            <a:pPr lvl="1"/>
            <a:r>
              <a:rPr lang="vi-VN" dirty="0"/>
              <a:t>Thông tin quản lý bộ nhớ</a:t>
            </a:r>
          </a:p>
          <a:p>
            <a:pPr lvl="1"/>
            <a:r>
              <a:rPr lang="vi-VN" dirty="0"/>
              <a:t>Thông tin: lượng CPU, thời gian sử dụng,</a:t>
            </a:r>
          </a:p>
          <a:p>
            <a:pPr lvl="1"/>
            <a:r>
              <a:rPr lang="vi-VN" dirty="0"/>
              <a:t>Thông tin trạng thái I/O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16</a:t>
            </a:fld>
            <a:endParaRPr lang="en-V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E5828D0-3732-9CA4-1E62-3CD4CED0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7" t="731" r="28017" b="540"/>
          <a:stretch>
            <a:fillRect/>
          </a:stretch>
        </p:blipFill>
        <p:spPr bwMode="auto">
          <a:xfrm>
            <a:off x="8681724" y="1411572"/>
            <a:ext cx="2499419" cy="4490907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CE343-1DB9-C8B0-856E-D81197C236F2}"/>
              </a:ext>
            </a:extLst>
          </p:cNvPr>
          <p:cNvSpPr txBox="1"/>
          <p:nvPr/>
        </p:nvSpPr>
        <p:spPr>
          <a:xfrm>
            <a:off x="8631577" y="891234"/>
            <a:ext cx="779381" cy="461217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5400000" scaled="1"/>
          </a:gradFill>
          <a:ln w="25400" cap="rnd">
            <a:gradFill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5400000" scaled="1"/>
            </a:gradFill>
          </a:ln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VN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60278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17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VN" dirty="0"/>
              <a:t>4. ĐỊNH THỜI TIẾN TRÌNH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9952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 </a:t>
            </a:r>
            <a:r>
              <a:rPr lang="en-US" sz="4000" dirty="0" err="1"/>
              <a:t>Định</a:t>
            </a:r>
            <a:r>
              <a:rPr lang="en-US" sz="4000" dirty="0"/>
              <a:t> </a:t>
            </a:r>
            <a:r>
              <a:rPr lang="en-US" sz="4000" dirty="0" err="1"/>
              <a:t>thời</a:t>
            </a:r>
            <a:r>
              <a:rPr lang="en-US" sz="4000" dirty="0"/>
              <a:t> </a:t>
            </a:r>
            <a:r>
              <a:rPr lang="en-US" sz="4000" dirty="0" err="1"/>
              <a:t>tiến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2115882"/>
            <a:ext cx="10579654" cy="3891379"/>
          </a:xfrm>
        </p:spPr>
        <p:txBody>
          <a:bodyPr>
            <a:normAutofit/>
          </a:bodyPr>
          <a:lstStyle/>
          <a:p>
            <a:r>
              <a:rPr lang="vi-VN" sz="2400" dirty="0"/>
              <a:t>Hỗ trợ sự thực thi luân phiên giữa nhiều tiến trình</a:t>
            </a:r>
            <a:r>
              <a:rPr lang="en-US" sz="2400" dirty="0"/>
              <a:t>:</a:t>
            </a:r>
            <a:endParaRPr lang="vi-VN" sz="2400" dirty="0"/>
          </a:p>
          <a:p>
            <a:pPr lvl="1"/>
            <a:r>
              <a:rPr lang="vi-VN" sz="2000" dirty="0"/>
              <a:t>Hiệu suất sử dụng CPU</a:t>
            </a:r>
          </a:p>
          <a:p>
            <a:pPr lvl="1"/>
            <a:r>
              <a:rPr lang="vi-VN" sz="2000" dirty="0"/>
              <a:t>Thời gian đáp ứng</a:t>
            </a:r>
          </a:p>
          <a:p>
            <a:r>
              <a:rPr lang="vi-VN" sz="2400" dirty="0"/>
              <a:t>Phân phối tài nguyên hệ thống hợp lý</a:t>
            </a:r>
            <a:r>
              <a:rPr lang="en-US" sz="2400" dirty="0"/>
              <a:t>.</a:t>
            </a:r>
            <a:endParaRPr lang="vi-VN" sz="2400" dirty="0"/>
          </a:p>
          <a:p>
            <a:r>
              <a:rPr lang="vi-VN" sz="2400" dirty="0"/>
              <a:t>Tránh deadlock, trì hoãn vô hạn định</a:t>
            </a:r>
            <a:r>
              <a:rPr lang="en-US" sz="2400" dirty="0"/>
              <a:t>.</a:t>
            </a:r>
            <a:endParaRPr lang="vi-VN" sz="2400" dirty="0"/>
          </a:p>
          <a:p>
            <a:r>
              <a:rPr lang="vi-VN" sz="2400" dirty="0"/>
              <a:t>Cung cấp cơ chế giao tiếp và đồng bộ hoạt động các tiến trình</a:t>
            </a:r>
            <a:r>
              <a:rPr lang="en-US" sz="2400" dirty="0"/>
              <a:t>.</a:t>
            </a:r>
            <a:endParaRPr lang="vi-VN" sz="2400" dirty="0"/>
          </a:p>
          <a:p>
            <a:r>
              <a:rPr lang="vi-VN" sz="2400" dirty="0"/>
              <a:t>Cung cấp cơ chế hỗ trợ user tạo/kết thúc tiến trình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18</a:t>
            </a:fld>
            <a:endParaRPr lang="en-V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37F8DE-ED66-F712-5874-D87EBAA2ADE0}"/>
              </a:ext>
            </a:extLst>
          </p:cNvPr>
          <p:cNvSpPr txBox="1">
            <a:spLocks/>
          </p:cNvSpPr>
          <p:nvPr/>
        </p:nvSpPr>
        <p:spPr>
          <a:xfrm>
            <a:off x="774145" y="1316975"/>
            <a:ext cx="7523213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245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8439303" cy="4171553"/>
          </a:xfrm>
        </p:spPr>
        <p:txBody>
          <a:bodyPr>
            <a:normAutofit/>
          </a:bodyPr>
          <a:lstStyle/>
          <a:p>
            <a:r>
              <a:rPr lang="vi-VN" sz="2400" dirty="0"/>
              <a:t>Tại sao phải định thời?</a:t>
            </a:r>
          </a:p>
          <a:p>
            <a:pPr lvl="1"/>
            <a:r>
              <a:rPr lang="vi-VN" dirty="0"/>
              <a:t>Đa chương</a:t>
            </a:r>
          </a:p>
          <a:p>
            <a:pPr lvl="2"/>
            <a:r>
              <a:rPr lang="vi-VN" sz="2400" dirty="0"/>
              <a:t>Có vài tiến trình chạy tại các thời điểm</a:t>
            </a:r>
            <a:r>
              <a:rPr lang="en-US" sz="2400" dirty="0"/>
              <a:t>.</a:t>
            </a:r>
            <a:endParaRPr lang="vi-VN" sz="2400" dirty="0"/>
          </a:p>
          <a:p>
            <a:pPr lvl="2"/>
            <a:r>
              <a:rPr lang="vi-VN" sz="2400" dirty="0"/>
              <a:t>Mục tiêu: tận dụng tối đa CPU</a:t>
            </a:r>
            <a:r>
              <a:rPr lang="en-US" sz="2400" dirty="0"/>
              <a:t>.</a:t>
            </a:r>
            <a:endParaRPr lang="vi-VN" sz="2400" dirty="0"/>
          </a:p>
          <a:p>
            <a:pPr lvl="1"/>
            <a:r>
              <a:rPr lang="vi-VN" dirty="0"/>
              <a:t>Chia thời</a:t>
            </a:r>
          </a:p>
          <a:p>
            <a:pPr lvl="2"/>
            <a:r>
              <a:rPr lang="vi-VN" sz="2400" dirty="0"/>
              <a:t>User tương tác với mỗi chương trình đang thực thi</a:t>
            </a:r>
            <a:r>
              <a:rPr lang="en-US" sz="2400" dirty="0"/>
              <a:t>.</a:t>
            </a:r>
            <a:endParaRPr lang="vi-VN" sz="2400" dirty="0"/>
          </a:p>
          <a:p>
            <a:pPr lvl="2"/>
            <a:r>
              <a:rPr lang="vi-VN" sz="2400" dirty="0"/>
              <a:t>Mục tiêu: tối thiểu thời gian đáp ứng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19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7092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6FCBF-4D71-BDAD-8392-99213DE0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BD337-3CBD-0719-2FDF-03E1A468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CC069-E19E-B22C-6D85-1188A3E8F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Hiểu được khái niệm và các trạng thái của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Biết được các thông số của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Biết được các khái niệm về định thời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Biết được các tác vụ cơ bản của một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Hiểu được cách giao tiếp giữa các tiến trình</a:t>
            </a:r>
          </a:p>
        </p:txBody>
      </p:sp>
    </p:spTree>
    <p:extLst>
      <p:ext uri="{BB962C8B-B14F-4D97-AF65-F5344CB8AC3E}">
        <p14:creationId xmlns:p14="http://schemas.microsoft.com/office/powerpoint/2010/main" val="27599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20</a:t>
            </a:fld>
            <a:endParaRPr lang="en-VN" dirty="0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2C94E1E-E650-9384-23DB-AFC957CB0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87" y="2667207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zh-TW" sz="1400">
                <a:latin typeface="Arial" panose="020B0604020202020204" pitchFamily="34" charset="0"/>
                <a:ea typeface="DFKai-SB" pitchFamily="65" charset="-128"/>
              </a:rPr>
              <a:t>running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6E5EDA51-0082-63B6-6403-568A200F7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87" y="3594307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zh-TW" sz="1400">
                <a:latin typeface="Arial" panose="020B0604020202020204" pitchFamily="34" charset="0"/>
                <a:ea typeface="DFKai-SB" pitchFamily="65" charset="-128"/>
              </a:rPr>
              <a:t>ready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9E2EAEA-E63E-E75F-AB6D-C979438F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187" y="4559507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zh-TW" sz="1400">
                <a:latin typeface="Arial" panose="020B0604020202020204" pitchFamily="34" charset="0"/>
                <a:ea typeface="DFKai-SB" pitchFamily="65" charset="-128"/>
              </a:rPr>
              <a:t>waiting</a:t>
            </a:r>
          </a:p>
        </p:txBody>
      </p:sp>
      <p:graphicFrame>
        <p:nvGraphicFramePr>
          <p:cNvPr id="12" name="Group 163">
            <a:extLst>
              <a:ext uri="{FF2B5EF4-FFF2-40B4-BE49-F238E27FC236}">
                <a16:creationId xmlns:a16="http://schemas.microsoft.com/office/drawing/2014/main" id="{85FBDAEE-4BCD-D15E-E09D-E9E462034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71966"/>
              </p:ext>
            </p:extLst>
          </p:nvPr>
        </p:nvGraphicFramePr>
        <p:xfrm>
          <a:off x="6690187" y="2541796"/>
          <a:ext cx="609600" cy="884237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Group 39">
            <a:extLst>
              <a:ext uri="{FF2B5EF4-FFF2-40B4-BE49-F238E27FC236}">
                <a16:creationId xmlns:a16="http://schemas.microsoft.com/office/drawing/2014/main" id="{0D36A091-18C7-5277-3B00-C9A4FE867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35507"/>
              </p:ext>
            </p:extLst>
          </p:nvPr>
        </p:nvGraphicFramePr>
        <p:xfrm>
          <a:off x="6690187" y="40134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roup 47">
            <a:extLst>
              <a:ext uri="{FF2B5EF4-FFF2-40B4-BE49-F238E27FC236}">
                <a16:creationId xmlns:a16="http://schemas.microsoft.com/office/drawing/2014/main" id="{B32BDDC0-A3D0-B6A9-F855-4A228C358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914988"/>
              </p:ext>
            </p:extLst>
          </p:nvPr>
        </p:nvGraphicFramePr>
        <p:xfrm>
          <a:off x="7756987" y="40134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Group 55">
            <a:extLst>
              <a:ext uri="{FF2B5EF4-FFF2-40B4-BE49-F238E27FC236}">
                <a16:creationId xmlns:a16="http://schemas.microsoft.com/office/drawing/2014/main" id="{C968B949-E551-82B5-5044-38F804ADC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83268"/>
              </p:ext>
            </p:extLst>
          </p:nvPr>
        </p:nvGraphicFramePr>
        <p:xfrm>
          <a:off x="8823787" y="40134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Group 63">
            <a:extLst>
              <a:ext uri="{FF2B5EF4-FFF2-40B4-BE49-F238E27FC236}">
                <a16:creationId xmlns:a16="http://schemas.microsoft.com/office/drawing/2014/main" id="{F8AC0409-949B-89AE-6B7E-5561E27A5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25786"/>
              </p:ext>
            </p:extLst>
          </p:nvPr>
        </p:nvGraphicFramePr>
        <p:xfrm>
          <a:off x="9890587" y="40134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111">
            <a:extLst>
              <a:ext uri="{FF2B5EF4-FFF2-40B4-BE49-F238E27FC236}">
                <a16:creationId xmlns:a16="http://schemas.microsoft.com/office/drawing/2014/main" id="{7F8E6A58-60A6-7F01-2037-A3A39B2B3B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787" y="41150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2">
            <a:extLst>
              <a:ext uri="{FF2B5EF4-FFF2-40B4-BE49-F238E27FC236}">
                <a16:creationId xmlns:a16="http://schemas.microsoft.com/office/drawing/2014/main" id="{3A063E0E-FD28-D1D3-FA0C-8211BBA0A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6112" y="41150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13">
            <a:extLst>
              <a:ext uri="{FF2B5EF4-FFF2-40B4-BE49-F238E27FC236}">
                <a16:creationId xmlns:a16="http://schemas.microsoft.com/office/drawing/2014/main" id="{A1A0808A-A611-28E7-1564-2EA61EE44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2437" y="41150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14">
            <a:extLst>
              <a:ext uri="{FF2B5EF4-FFF2-40B4-BE49-F238E27FC236}">
                <a16:creationId xmlns:a16="http://schemas.microsoft.com/office/drawing/2014/main" id="{4BA0A6EE-5995-2B55-EF7A-67F49CC48D23}"/>
              </a:ext>
            </a:extLst>
          </p:cNvPr>
          <p:cNvSpPr>
            <a:spLocks/>
          </p:cNvSpPr>
          <p:nvPr/>
        </p:nvSpPr>
        <p:spPr bwMode="auto">
          <a:xfrm>
            <a:off x="5864687" y="3745121"/>
            <a:ext cx="825500" cy="369887"/>
          </a:xfrm>
          <a:custGeom>
            <a:avLst/>
            <a:gdLst>
              <a:gd name="T0" fmla="*/ 0 w 520"/>
              <a:gd name="T1" fmla="*/ 0 h 233"/>
              <a:gd name="T2" fmla="*/ 2147483646 w 520"/>
              <a:gd name="T3" fmla="*/ 2147483646 h 233"/>
              <a:gd name="T4" fmla="*/ 2147483646 w 520"/>
              <a:gd name="T5" fmla="*/ 2147483646 h 233"/>
              <a:gd name="T6" fmla="*/ 2147483646 w 520"/>
              <a:gd name="T7" fmla="*/ 2147483646 h 2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" h="233">
                <a:moveTo>
                  <a:pt x="0" y="0"/>
                </a:moveTo>
                <a:lnTo>
                  <a:pt x="250" y="3"/>
                </a:lnTo>
                <a:lnTo>
                  <a:pt x="252" y="232"/>
                </a:lnTo>
                <a:lnTo>
                  <a:pt x="520" y="23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" name="Group 115">
            <a:extLst>
              <a:ext uri="{FF2B5EF4-FFF2-40B4-BE49-F238E27FC236}">
                <a16:creationId xmlns:a16="http://schemas.microsoft.com/office/drawing/2014/main" id="{D57FEEA3-507C-6D78-A021-202F07EDA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73065"/>
              </p:ext>
            </p:extLst>
          </p:nvPr>
        </p:nvGraphicFramePr>
        <p:xfrm>
          <a:off x="6690187" y="55628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23">
            <a:extLst>
              <a:ext uri="{FF2B5EF4-FFF2-40B4-BE49-F238E27FC236}">
                <a16:creationId xmlns:a16="http://schemas.microsoft.com/office/drawing/2014/main" id="{87795D17-441D-BE17-B104-7B66AA9AF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58113"/>
              </p:ext>
            </p:extLst>
          </p:nvPr>
        </p:nvGraphicFramePr>
        <p:xfrm>
          <a:off x="7756987" y="5562808"/>
          <a:ext cx="609600" cy="912813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VNI-Helve" pitchFamily="2" charset="0"/>
                          <a:ea typeface="DFKai-SB" panose="03000509000000000000" pitchFamily="65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DFKai-SB" panose="03000509000000000000" pitchFamily="65" charset="-12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Line 147">
            <a:extLst>
              <a:ext uri="{FF2B5EF4-FFF2-40B4-BE49-F238E27FC236}">
                <a16:creationId xmlns:a16="http://schemas.microsoft.com/office/drawing/2014/main" id="{610B53A3-80F8-01F9-2213-58FCA130A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787" y="56644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159">
            <a:extLst>
              <a:ext uri="{FF2B5EF4-FFF2-40B4-BE49-F238E27FC236}">
                <a16:creationId xmlns:a16="http://schemas.microsoft.com/office/drawing/2014/main" id="{4E4F32F6-FC19-3A2E-41E3-1D9EC20F9C24}"/>
              </a:ext>
            </a:extLst>
          </p:cNvPr>
          <p:cNvSpPr>
            <a:spLocks/>
          </p:cNvSpPr>
          <p:nvPr/>
        </p:nvSpPr>
        <p:spPr bwMode="auto">
          <a:xfrm>
            <a:off x="5864687" y="4723020"/>
            <a:ext cx="825500" cy="944562"/>
          </a:xfrm>
          <a:custGeom>
            <a:avLst/>
            <a:gdLst>
              <a:gd name="T0" fmla="*/ 0 w 520"/>
              <a:gd name="T1" fmla="*/ 0 h 595"/>
              <a:gd name="T2" fmla="*/ 2147483646 w 520"/>
              <a:gd name="T3" fmla="*/ 2147483646 h 595"/>
              <a:gd name="T4" fmla="*/ 2147483646 w 520"/>
              <a:gd name="T5" fmla="*/ 2147483646 h 595"/>
              <a:gd name="T6" fmla="*/ 2147483646 w 520"/>
              <a:gd name="T7" fmla="*/ 2147483646 h 5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20" h="595">
                <a:moveTo>
                  <a:pt x="0" y="0"/>
                </a:moveTo>
                <a:lnTo>
                  <a:pt x="242" y="3"/>
                </a:lnTo>
                <a:lnTo>
                  <a:pt x="242" y="595"/>
                </a:lnTo>
                <a:lnTo>
                  <a:pt x="520" y="59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" name="AutoShape 164">
            <a:extLst>
              <a:ext uri="{FF2B5EF4-FFF2-40B4-BE49-F238E27FC236}">
                <a16:creationId xmlns:a16="http://schemas.microsoft.com/office/drawing/2014/main" id="{FAA0EFA6-8EC9-AB7D-159F-A38C29615D8A}"/>
              </a:ext>
            </a:extLst>
          </p:cNvPr>
          <p:cNvCxnSpPr>
            <a:cxnSpLocks noChangeShapeType="1"/>
            <a:stCxn id="9" idx="3"/>
          </p:cNvCxnSpPr>
          <p:nvPr/>
        </p:nvCxnSpPr>
        <p:spPr bwMode="auto">
          <a:xfrm flipV="1">
            <a:off x="5851987" y="2627521"/>
            <a:ext cx="812800" cy="1920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171">
            <a:extLst>
              <a:ext uri="{FF2B5EF4-FFF2-40B4-BE49-F238E27FC236}">
                <a16:creationId xmlns:a16="http://schemas.microsoft.com/office/drawing/2014/main" id="{4B547971-A9DB-E925-81C2-E2C1099DD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187" y="2722771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7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7" name="Rectangle 172">
            <a:extLst>
              <a:ext uri="{FF2B5EF4-FFF2-40B4-BE49-F238E27FC236}">
                <a16:creationId xmlns:a16="http://schemas.microsoft.com/office/drawing/2014/main" id="{4CE22DCF-0E05-5394-1AD3-ADD1B19C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187" y="4218196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11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8" name="Rectangle 173">
            <a:extLst>
              <a:ext uri="{FF2B5EF4-FFF2-40B4-BE49-F238E27FC236}">
                <a16:creationId xmlns:a16="http://schemas.microsoft.com/office/drawing/2014/main" id="{B0418DAA-E543-4238-A31D-74053EEDA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987" y="4218196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4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29" name="Rectangle 174">
            <a:extLst>
              <a:ext uri="{FF2B5EF4-FFF2-40B4-BE49-F238E27FC236}">
                <a16:creationId xmlns:a16="http://schemas.microsoft.com/office/drawing/2014/main" id="{C56965BC-8138-0AF0-FA7E-F7FEBEA2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3787" y="4221371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2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0" name="Rectangle 175">
            <a:extLst>
              <a:ext uri="{FF2B5EF4-FFF2-40B4-BE49-F238E27FC236}">
                <a16:creationId xmlns:a16="http://schemas.microsoft.com/office/drawing/2014/main" id="{3E3DC1AD-D545-D3CF-D020-512F8FBE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587" y="4221371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17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1" name="Rectangle 176">
            <a:extLst>
              <a:ext uri="{FF2B5EF4-FFF2-40B4-BE49-F238E27FC236}">
                <a16:creationId xmlns:a16="http://schemas.microsoft.com/office/drawing/2014/main" id="{2B0D52BB-3D68-0E59-F00E-C8D5A5EC6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187" y="5770771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19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2" name="Rectangle 177">
            <a:extLst>
              <a:ext uri="{FF2B5EF4-FFF2-40B4-BE49-F238E27FC236}">
                <a16:creationId xmlns:a16="http://schemas.microsoft.com/office/drawing/2014/main" id="{6FFF12EE-638F-E5E5-C828-3548AB1EC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987" y="5773946"/>
            <a:ext cx="609600" cy="180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r>
              <a:rPr lang="en-US" altLang="en-US" sz="1200">
                <a:latin typeface="Arial" panose="020B0604020202020204" pitchFamily="34" charset="0"/>
                <a:ea typeface="DFKai-SB" pitchFamily="65" charset="-128"/>
              </a:rPr>
              <a:t>11</a:t>
            </a:r>
            <a:endParaRPr lang="vi-VN" altLang="en-US" sz="12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3" name="Text Box 181">
            <a:extLst>
              <a:ext uri="{FF2B5EF4-FFF2-40B4-BE49-F238E27FC236}">
                <a16:creationId xmlns:a16="http://schemas.microsoft.com/office/drawing/2014/main" id="{E195D4AF-398C-1A5A-48D8-69505CDD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733" y="2616407"/>
            <a:ext cx="2021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000000"/>
              </a:buClr>
              <a:buSzTx/>
              <a:buFontTx/>
              <a:buNone/>
              <a:defRPr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process number</a:t>
            </a:r>
            <a:endParaRPr lang="vi-V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utoShape 183">
            <a:extLst>
              <a:ext uri="{FF2B5EF4-FFF2-40B4-BE49-F238E27FC236}">
                <a16:creationId xmlns:a16="http://schemas.microsoft.com/office/drawing/2014/main" id="{E998ABB9-E7C9-05CC-03D5-A42466E1ED62}"/>
              </a:ext>
            </a:extLst>
          </p:cNvPr>
          <p:cNvSpPr>
            <a:spLocks/>
          </p:cNvSpPr>
          <p:nvPr/>
        </p:nvSpPr>
        <p:spPr bwMode="auto">
          <a:xfrm rot="5400000">
            <a:off x="8449138" y="217695"/>
            <a:ext cx="261937" cy="3976688"/>
          </a:xfrm>
          <a:prstGeom prst="leftBrace">
            <a:avLst>
              <a:gd name="adj1" fmla="val 12651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</a:pPr>
            <a:endParaRPr lang="en-US" altLang="en-US" sz="1600">
              <a:latin typeface="Arial" panose="020B0604020202020204" pitchFamily="34" charset="0"/>
              <a:ea typeface="DFKai-SB" pitchFamily="65" charset="-128"/>
            </a:endParaRPr>
          </a:p>
        </p:txBody>
      </p:sp>
      <p:sp>
        <p:nvSpPr>
          <p:cNvPr id="35" name="Text Box 184">
            <a:extLst>
              <a:ext uri="{FF2B5EF4-FFF2-40B4-BE49-F238E27FC236}">
                <a16:creationId xmlns:a16="http://schemas.microsoft.com/office/drawing/2014/main" id="{49D4479D-1B20-40C7-6E67-D091BEFC8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376" y="1714707"/>
            <a:ext cx="11833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PCB</a:t>
            </a:r>
            <a:endParaRPr lang="vi-V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51C237CD-2774-C7B8-3865-8CAB1330F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145" y="5664407"/>
            <a:ext cx="4107215" cy="461665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395C5C-00A5-C163-636D-78EF6143600E}"/>
              </a:ext>
            </a:extLst>
          </p:cNvPr>
          <p:cNvSpPr txBox="1">
            <a:spLocks/>
          </p:cNvSpPr>
          <p:nvPr/>
        </p:nvSpPr>
        <p:spPr>
          <a:xfrm>
            <a:off x="774145" y="1129468"/>
            <a:ext cx="5408853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8051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21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VN" dirty="0"/>
              <a:t>4. ĐỊNH THỜI TIẾN TRÌNH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sz="2800" dirty="0"/>
              <a:t>4.1. Các hàng đợi định thời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59229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4983-9024-D2BA-272F-4A3B681E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412776"/>
            <a:ext cx="3392741" cy="4824536"/>
          </a:xfrm>
        </p:spPr>
        <p:txBody>
          <a:bodyPr>
            <a:normAutofit/>
          </a:bodyPr>
          <a:lstStyle/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-Job queue </a:t>
            </a:r>
          </a:p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sẵn</a:t>
            </a:r>
            <a:r>
              <a:rPr lang="en-US" sz="2400" dirty="0"/>
              <a:t> </a:t>
            </a:r>
            <a:r>
              <a:rPr lang="en-US" sz="2400" dirty="0" err="1"/>
              <a:t>sàng</a:t>
            </a:r>
            <a:r>
              <a:rPr lang="en-US" sz="2400" dirty="0"/>
              <a:t> -Ready queue</a:t>
            </a:r>
          </a:p>
          <a:p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đợi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 -Device queues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22</a:t>
            </a:fld>
            <a:endParaRPr lang="en-V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E47E03B-B2F7-0F55-597B-6063018B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5" t="679" r="7777" b="1550"/>
          <a:stretch>
            <a:fillRect/>
          </a:stretch>
        </p:blipFill>
        <p:spPr bwMode="auto">
          <a:xfrm>
            <a:off x="4845291" y="1182712"/>
            <a:ext cx="5943600" cy="5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CC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5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23</a:t>
            </a:fld>
            <a:endParaRPr lang="en-VN" dirty="0"/>
          </a:p>
        </p:txBody>
      </p:sp>
      <p:pic>
        <p:nvPicPr>
          <p:cNvPr id="9" name="Picture 4" descr="3">
            <a:extLst>
              <a:ext uri="{FF2B5EF4-FFF2-40B4-BE49-F238E27FC236}">
                <a16:creationId xmlns:a16="http://schemas.microsoft.com/office/drawing/2014/main" id="{F11505FE-4572-FEA9-3A0C-DC4ED6D9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13" y="1323976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4C07CE87-A901-3A49-7C7B-E77E799E9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509" y="5553076"/>
            <a:ext cx="5117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0000"/>
              <a:buFont typeface="Wingdings" panose="05000000000000000000" pitchFamily="2" charset="2"/>
              <a:buChar char="Ø"/>
              <a:defRPr kumimoji="1" sz="24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VNI-Helve" pitchFamily="2" charset="0"/>
                <a:ea typeface="DFKai-SB" panose="03000509000000000000" pitchFamily="65" charset="-120"/>
              </a:defRPr>
            </a:lvl9pPr>
          </a:lstStyle>
          <a:p>
            <a:pPr algn="ctr"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vi-VN" dirty="0">
                <a:latin typeface="+mn-lt"/>
              </a:rPr>
              <a:t>Lưu đồ hàng đợi của định thời tiến trình</a:t>
            </a:r>
          </a:p>
        </p:txBody>
      </p:sp>
    </p:spTree>
    <p:extLst>
      <p:ext uri="{BB962C8B-B14F-4D97-AF65-F5344CB8AC3E}">
        <p14:creationId xmlns:p14="http://schemas.microsoft.com/office/powerpoint/2010/main" val="390784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24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VN" dirty="0"/>
              <a:t>4. ĐỊNH THỜI TIẾN TRÌNH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sz="2800" dirty="0"/>
              <a:t>4.2. Bộ định thời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46002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50" y="1962615"/>
            <a:ext cx="5202794" cy="4214349"/>
          </a:xfrm>
          <a:ln w="19050" cap="rnd">
            <a:gradFill flip="none" rotWithShape="1">
              <a:gsLst>
                <a:gs pos="0">
                  <a:srgbClr val="0072FF"/>
                </a:gs>
                <a:gs pos="99000">
                  <a:srgbClr val="00C6FF"/>
                </a:gs>
              </a:gsLst>
              <a:lin ang="27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vi-VN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Bộ định thời công việc </a:t>
            </a:r>
            <a:r>
              <a:rPr lang="vi-VN" sz="2400" dirty="0"/>
              <a:t>(Job scheduler) hay </a:t>
            </a:r>
            <a:r>
              <a:rPr lang="vi-VN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bộ định thời dài </a:t>
            </a:r>
            <a:r>
              <a:rPr lang="vi-VN" sz="2400" dirty="0"/>
              <a:t>(long-term scheduler)</a:t>
            </a:r>
            <a:r>
              <a:rPr lang="en-US" sz="2400" dirty="0"/>
              <a:t>.</a:t>
            </a:r>
            <a:endParaRPr lang="vi-VN" sz="2400" dirty="0"/>
          </a:p>
          <a:p>
            <a:r>
              <a:rPr lang="vi-VN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Bộ định thời CPU </a:t>
            </a:r>
            <a:r>
              <a:rPr lang="vi-VN" sz="2400" dirty="0"/>
              <a:t>hay </a:t>
            </a:r>
            <a:r>
              <a:rPr lang="vi-VN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bộ định thời ngắn</a:t>
            </a:r>
            <a:r>
              <a:rPr lang="en-US" sz="2400" b="1" dirty="0"/>
              <a:t>.</a:t>
            </a:r>
            <a:endParaRPr lang="vi-VN" sz="24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25</a:t>
            </a:fld>
            <a:endParaRPr lang="en-V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41F218-5DF8-3508-9073-609C551634E6}"/>
              </a:ext>
            </a:extLst>
          </p:cNvPr>
          <p:cNvSpPr>
            <a:spLocks noGrp="1"/>
          </p:cNvSpPr>
          <p:nvPr>
            <p:ph idx="15"/>
          </p:nvPr>
        </p:nvSpPr>
        <p:spPr>
          <a:ln w="19050" cap="rnd">
            <a:gradFill flip="none" rotWithShape="1">
              <a:gsLst>
                <a:gs pos="0">
                  <a:schemeClr val="accent3"/>
                </a:gs>
                <a:gs pos="99000">
                  <a:schemeClr val="accent2"/>
                </a:gs>
              </a:gsLst>
              <a:lin ang="2700000" scaled="1"/>
              <a:tileRect/>
            </a:gradFill>
          </a:ln>
        </p:spPr>
        <p:txBody>
          <a:bodyPr>
            <a:normAutofit/>
          </a:bodyPr>
          <a:lstStyle/>
          <a:p>
            <a:r>
              <a:rPr lang="vi-VN" sz="2400" dirty="0"/>
              <a:t>Các tiến trình có thể mô tả như:</a:t>
            </a:r>
          </a:p>
          <a:p>
            <a:pPr lvl="1"/>
            <a:r>
              <a:rPr lang="vi-VN" b="1" dirty="0">
                <a:gradFill>
                  <a:gsLst>
                    <a:gs pos="0">
                      <a:schemeClr val="accent3"/>
                    </a:gs>
                    <a:gs pos="99000">
                      <a:schemeClr val="accent2"/>
                    </a:gs>
                  </a:gsLst>
                  <a:lin ang="2700000" scaled="1"/>
                </a:gradFill>
              </a:rPr>
              <a:t>tiến trình hướng I/O</a:t>
            </a:r>
          </a:p>
          <a:p>
            <a:pPr lvl="1"/>
            <a:r>
              <a:rPr lang="vi-VN" b="1" dirty="0">
                <a:gradFill>
                  <a:gsLst>
                    <a:gs pos="0">
                      <a:schemeClr val="accent3"/>
                    </a:gs>
                    <a:gs pos="99000">
                      <a:schemeClr val="accent2"/>
                    </a:gs>
                  </a:gsLst>
                  <a:lin ang="2700000" scaled="1"/>
                </a:gradFill>
              </a:rPr>
              <a:t>tiến trình hướng CPU</a:t>
            </a:r>
          </a:p>
          <a:p>
            <a:r>
              <a:rPr lang="vi-VN" sz="2400" dirty="0"/>
              <a:t>Thời gian thực hiện khác nhau -&gt; kết hợp hài hòa giữa chúng</a:t>
            </a:r>
            <a:r>
              <a:rPr lang="en-US" sz="2400" dirty="0"/>
              <a:t>.</a:t>
            </a:r>
            <a:endParaRPr lang="vi-VN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A8E27C-C1AF-FE1F-19B0-720731DB57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VN" dirty="0"/>
              <a:t>Phân loại bộ định thời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B14B2FA-2FD0-6877-D87E-34D896F6D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gradFill>
            <a:gsLst>
              <a:gs pos="0">
                <a:schemeClr val="accent3"/>
              </a:gs>
              <a:gs pos="99000">
                <a:schemeClr val="accent2"/>
              </a:gs>
            </a:gsLst>
          </a:gradFill>
        </p:spPr>
        <p:txBody>
          <a:bodyPr/>
          <a:lstStyle/>
          <a:p>
            <a:r>
              <a:rPr lang="en-VN" dirty="0"/>
              <a:t>Phân loại tiến trình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1357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13" y="1958439"/>
            <a:ext cx="5389941" cy="1887951"/>
          </a:xfrm>
        </p:spPr>
        <p:txBody>
          <a:bodyPr>
            <a:noAutofit/>
          </a:bodyPr>
          <a:lstStyle/>
          <a:p>
            <a:r>
              <a:rPr lang="vi-VN" sz="2200" dirty="0"/>
              <a:t>Đôi khi hệ điều hành (như time-sharing system) có thêm </a:t>
            </a:r>
            <a:r>
              <a:rPr lang="vi-VN" sz="22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medium-term scheduling</a:t>
            </a:r>
            <a:r>
              <a:rPr lang="vi-VN" sz="2200" dirty="0"/>
              <a:t> để điều chỉnh mức độ đa chương của hệ thống</a:t>
            </a:r>
            <a:r>
              <a:rPr lang="en-US" sz="2200" dirty="0"/>
              <a:t>.</a:t>
            </a:r>
            <a:endParaRPr lang="vi-VN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26</a:t>
            </a:fld>
            <a:endParaRPr lang="en-VN" dirty="0"/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F43F8749-BB4B-2F8C-8B59-8C4ED8990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4089251"/>
            <a:ext cx="6642100" cy="241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80D4A07-1E10-FFB5-C131-28AE5DB79421}"/>
              </a:ext>
            </a:extLst>
          </p:cNvPr>
          <p:cNvSpPr txBox="1">
            <a:spLocks/>
          </p:cNvSpPr>
          <p:nvPr/>
        </p:nvSpPr>
        <p:spPr>
          <a:xfrm>
            <a:off x="838201" y="1220827"/>
            <a:ext cx="4245073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/</a:t>
            </a:r>
            <a:r>
              <a:rPr lang="en-US" dirty="0" err="1"/>
              <a:t>vừa</a:t>
            </a:r>
            <a:endParaRPr lang="en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F10AC-BB08-18A8-179C-24AB68D04C69}"/>
              </a:ext>
            </a:extLst>
          </p:cNvPr>
          <p:cNvSpPr txBox="1"/>
          <p:nvPr/>
        </p:nvSpPr>
        <p:spPr>
          <a:xfrm>
            <a:off x="6522334" y="1956952"/>
            <a:ext cx="556163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b="1" dirty="0"/>
              <a:t>Medium-term scheduler: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dirty="0"/>
              <a:t>chuyển tiến trình từ bộ nhớ sang đĩa (swap out)</a:t>
            </a:r>
            <a:r>
              <a:rPr lang="en-US" sz="2200" dirty="0"/>
              <a:t>.</a:t>
            </a:r>
            <a:endParaRPr lang="vi-VN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200" dirty="0"/>
              <a:t>chuyển tiến trình từ đĩa vào bộ nhớ (swap in)</a:t>
            </a:r>
            <a:r>
              <a:rPr lang="en-US" sz="2200" dirty="0"/>
              <a:t>.</a:t>
            </a:r>
            <a:endParaRPr lang="vi-VN" sz="2200" dirty="0"/>
          </a:p>
        </p:txBody>
      </p:sp>
    </p:spTree>
    <p:extLst>
      <p:ext uri="{BB962C8B-B14F-4D97-AF65-F5344CB8AC3E}">
        <p14:creationId xmlns:p14="http://schemas.microsoft.com/office/powerpoint/2010/main" val="9306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4.2.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27</a:t>
            </a:fld>
            <a:endParaRPr lang="en-VN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D6A3BB80-8DF6-07AB-A509-116A7459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145" y="1905001"/>
            <a:ext cx="415667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</a:pPr>
            <a:r>
              <a:rPr lang="en-US" altLang="en-US" sz="2400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Chuyển</a:t>
            </a:r>
            <a:r>
              <a:rPr lang="en-US" altLang="en-US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ngữ</a:t>
            </a:r>
            <a:r>
              <a:rPr lang="en-US" altLang="en-US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cảnh</a:t>
            </a:r>
            <a:r>
              <a:rPr lang="en-US" altLang="en-US" sz="2400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0" indent="0" algn="just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0000"/>
            </a:pP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Quá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trình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CPU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chuyển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từ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tiến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trình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này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tiến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trình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khác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vi-VN" altLang="en-US" sz="24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398C79A-9980-632B-9D96-6B3A1332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381" y="1989854"/>
            <a:ext cx="5226111" cy="427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A402F1B-8ABE-B306-79F1-95AE3CCCA224}"/>
              </a:ext>
            </a:extLst>
          </p:cNvPr>
          <p:cNvSpPr txBox="1">
            <a:spLocks/>
          </p:cNvSpPr>
          <p:nvPr/>
        </p:nvSpPr>
        <p:spPr>
          <a:xfrm>
            <a:off x="837861" y="1105195"/>
            <a:ext cx="5226111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Chuyển ngữ cảnh</a:t>
            </a:r>
            <a:r>
              <a:rPr lang="en-US" dirty="0"/>
              <a:t> (context switch)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4401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28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8" y="1801591"/>
            <a:ext cx="9814387" cy="1178092"/>
          </a:xfrm>
        </p:spPr>
        <p:txBody>
          <a:bodyPr>
            <a:normAutofit/>
          </a:bodyPr>
          <a:lstStyle/>
          <a:p>
            <a:r>
              <a:rPr lang="en-US" dirty="0"/>
              <a:t>CÁC TÁC VỤ ĐỐI VỚI TIẾN TRÌNH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33205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Tạo tiến trình mới:</a:t>
            </a:r>
          </a:p>
          <a:p>
            <a:pPr lvl="1"/>
            <a:r>
              <a:rPr lang="vi-VN" dirty="0"/>
              <a:t>Một tiến trình có thể tạo nhiều tiến trình mới thông qua một </a:t>
            </a:r>
            <a:r>
              <a:rPr lang="vi-VN" b="1" dirty="0"/>
              <a:t>lời gọi hệ thống </a:t>
            </a:r>
            <a:r>
              <a:rPr lang="vi-VN" dirty="0"/>
              <a:t>create-process (vd: hàm fork trong Unix)</a:t>
            </a:r>
            <a:r>
              <a:rPr lang="en-US" dirty="0"/>
              <a:t>.</a:t>
            </a:r>
            <a:endParaRPr lang="vi-VN" dirty="0"/>
          </a:p>
          <a:p>
            <a:pPr lvl="2"/>
            <a:r>
              <a:rPr lang="vi-VN" dirty="0"/>
              <a:t>Ví dụ: (Unix) Khi user đăng nhập hệ thống, một command interpreter (shell) sẽ được tạo ra cho user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en-US" dirty="0"/>
              <a:t>T</a:t>
            </a:r>
            <a:r>
              <a:rPr lang="vi-VN" dirty="0"/>
              <a:t>iến trình được tạo là tiến trình con của tiến trình tạo (tiến trình cha)</a:t>
            </a:r>
          </a:p>
          <a:p>
            <a:pPr lvl="2"/>
            <a:r>
              <a:rPr lang="vi-VN" dirty="0"/>
              <a:t>Quan hệ cha-con định nghĩa một cây tiến trình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29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88323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B6FCBF-4D71-BDAD-8392-99213DE0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9BD337-3CBD-0719-2FDF-03E1A468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</a:t>
            </a:fld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D77E0-7814-E542-0144-95AEF5C06A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5442" y="1286346"/>
            <a:ext cx="5261115" cy="4699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Khái niệm cơ bản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Trạng thái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Khối điều khiển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Định thời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Các tác vụ đối với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Sự cộng tác giữa các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Giao tiếp giữa các tiến trình</a:t>
            </a: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400" dirty="0"/>
              <a:t>Tiểu trình</a:t>
            </a:r>
          </a:p>
        </p:txBody>
      </p:sp>
    </p:spTree>
    <p:extLst>
      <p:ext uri="{BB962C8B-B14F-4D97-AF65-F5344CB8AC3E}">
        <p14:creationId xmlns:p14="http://schemas.microsoft.com/office/powerpoint/2010/main" val="22190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30</a:t>
            </a:fld>
            <a:endParaRPr lang="en-VN" dirty="0"/>
          </a:p>
        </p:txBody>
      </p:sp>
      <p:pic>
        <p:nvPicPr>
          <p:cNvPr id="8" name="Picture 1" descr="3_08.pdf">
            <a:extLst>
              <a:ext uri="{FF2B5EF4-FFF2-40B4-BE49-F238E27FC236}">
                <a16:creationId xmlns:a16="http://schemas.microsoft.com/office/drawing/2014/main" id="{BC850FF1-62DA-81D1-3A04-ECF79844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557" y="2055577"/>
            <a:ext cx="7801619" cy="4133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D49050C-6613-7DDE-4E1E-3F922C1A8F13}"/>
              </a:ext>
            </a:extLst>
          </p:cNvPr>
          <p:cNvSpPr txBox="1">
            <a:spLocks/>
          </p:cNvSpPr>
          <p:nvPr/>
        </p:nvSpPr>
        <p:spPr>
          <a:xfrm>
            <a:off x="864045" y="1295918"/>
            <a:ext cx="467628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Cây tiến trình trong</a:t>
            </a:r>
            <a:r>
              <a:rPr lang="en-US" dirty="0"/>
              <a:t> Linux/Unix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15634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Tạo</a:t>
            </a:r>
            <a:r>
              <a:rPr lang="en-US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 </a:t>
            </a:r>
            <a:r>
              <a:rPr lang="en-US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tiến</a:t>
            </a:r>
            <a:r>
              <a:rPr lang="en-US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 </a:t>
            </a:r>
            <a:r>
              <a:rPr lang="en-US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trình</a:t>
            </a:r>
            <a:r>
              <a:rPr lang="en-US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 </a:t>
            </a:r>
            <a:r>
              <a:rPr lang="en-US" b="1" dirty="0" err="1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mới</a:t>
            </a:r>
            <a:r>
              <a:rPr lang="en-US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:</a:t>
            </a:r>
          </a:p>
          <a:p>
            <a:pPr lvl="1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HĐH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cha.</a:t>
            </a:r>
          </a:p>
          <a:p>
            <a:pPr lvl="1"/>
            <a:r>
              <a:rPr lang="en-US" dirty="0"/>
              <a:t>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cha: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 </a:t>
            </a:r>
            <a:r>
              <a:rPr lang="en-US" dirty="0" err="1"/>
              <a:t>và</a:t>
            </a:r>
            <a:r>
              <a:rPr lang="en-US" dirty="0"/>
              <a:t> con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.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cha.</a:t>
            </a:r>
          </a:p>
          <a:p>
            <a:pPr lvl="1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 </a:t>
            </a:r>
            <a:r>
              <a:rPr lang="en-US" dirty="0" err="1"/>
              <a:t>và</a:t>
            </a:r>
            <a:r>
              <a:rPr lang="en-US" dirty="0"/>
              <a:t> con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(concurrently).</a:t>
            </a:r>
          </a:p>
          <a:p>
            <a:pPr lvl="2"/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cha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con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31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913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795591"/>
            <a:ext cx="10579654" cy="4063117"/>
          </a:xfrm>
        </p:spPr>
        <p:txBody>
          <a:bodyPr>
            <a:normAutofit/>
          </a:bodyPr>
          <a:lstStyle/>
          <a:p>
            <a:r>
              <a:rPr lang="vi-VN" dirty="0"/>
              <a:t>Không gian địa chỉ:</a:t>
            </a:r>
          </a:p>
          <a:p>
            <a:pPr lvl="1"/>
            <a:r>
              <a:rPr lang="vi-VN" dirty="0"/>
              <a:t>Không gian địa chỉ của tiến trình con được nhân bản từ cha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vi-VN" dirty="0"/>
              <a:t>Không gian địa chỉ của tiến trình con được khởi tạo từ t</a:t>
            </a:r>
            <a:r>
              <a:rPr lang="en-US" dirty="0"/>
              <a:t>e</a:t>
            </a:r>
            <a:r>
              <a:rPr lang="vi-VN" dirty="0"/>
              <a:t>mplate</a:t>
            </a:r>
            <a:r>
              <a:rPr lang="en-US" dirty="0"/>
              <a:t>.</a:t>
            </a:r>
            <a:endParaRPr lang="vi-VN" dirty="0"/>
          </a:p>
          <a:p>
            <a:r>
              <a:rPr lang="vi-VN" dirty="0"/>
              <a:t>Ví dụ trong Unix/Linux</a:t>
            </a:r>
          </a:p>
          <a:p>
            <a:pPr lvl="1"/>
            <a:r>
              <a:rPr lang="vi-VN" dirty="0"/>
              <a:t>System call fork() tạo một tiến trình mới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vi-VN" dirty="0"/>
              <a:t>System call exec() dùng sau fork() để nạp một chương trình mới vào không gian nhớ của tiến trình mới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32</a:t>
            </a:fld>
            <a:endParaRPr lang="en-VN" dirty="0"/>
          </a:p>
        </p:txBody>
      </p:sp>
      <p:pic>
        <p:nvPicPr>
          <p:cNvPr id="6" name="Picture 4" descr="3">
            <a:extLst>
              <a:ext uri="{FF2B5EF4-FFF2-40B4-BE49-F238E27FC236}">
                <a16:creationId xmlns:a16="http://schemas.microsoft.com/office/drawing/2014/main" id="{D4B78D5D-D9F7-7168-B719-D4252C26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441" y="5342049"/>
            <a:ext cx="5132413" cy="129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BA2D6A-C1EB-6B5F-502D-951B8A863E21}"/>
              </a:ext>
            </a:extLst>
          </p:cNvPr>
          <p:cNvSpPr txBox="1">
            <a:spLocks/>
          </p:cNvSpPr>
          <p:nvPr/>
        </p:nvSpPr>
        <p:spPr>
          <a:xfrm>
            <a:off x="894522" y="1150148"/>
            <a:ext cx="3071675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cha/con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36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33</a:t>
            </a:fld>
            <a:endParaRPr lang="en-VN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3BDF45-9B74-50A1-9FD8-FAB94CC6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482" y="1225270"/>
            <a:ext cx="4953000" cy="5410200"/>
          </a:xfrm>
          <a:prstGeom prst="roundRect">
            <a:avLst>
              <a:gd name="adj" fmla="val 1243"/>
            </a:avLst>
          </a:prstGeom>
          <a:noFill/>
          <a:ln w="19050" cap="rnd">
            <a:gradFill>
              <a:gsLst>
                <a:gs pos="0">
                  <a:srgbClr val="0072FF"/>
                </a:gs>
                <a:gs pos="99000">
                  <a:srgbClr val="00C6FF"/>
                </a:gs>
              </a:gsLst>
              <a:lin ang="5400000" scaled="1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unistd.h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int	</a:t>
            </a:r>
            <a:r>
              <a:rPr lang="en-US" alt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/* create a new process */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 = fork();	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if (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 &gt; 0){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(“This is parent process”);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wait(NULL);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exit(0);}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else if (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 == 0) 	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(“This is child process”);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execlp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(“/bin/ls”, “ls”, NULL);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exit(0);}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else {   // 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 &lt; 0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500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(“Fork error\n”);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	exit(-1);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chemeClr val="tx1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8A5E93-924E-8E03-4C32-B896D058E3D7}"/>
              </a:ext>
            </a:extLst>
          </p:cNvPr>
          <p:cNvSpPr/>
          <p:nvPr/>
        </p:nvSpPr>
        <p:spPr>
          <a:xfrm>
            <a:off x="1661720" y="2329758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6066AF-201F-119A-DF64-1087CC22812A}"/>
              </a:ext>
            </a:extLst>
          </p:cNvPr>
          <p:cNvSpPr/>
          <p:nvPr/>
        </p:nvSpPr>
        <p:spPr>
          <a:xfrm>
            <a:off x="1687718" y="4271445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A965CD-67D3-ACC0-2C19-6C5C2DB40D67}"/>
              </a:ext>
            </a:extLst>
          </p:cNvPr>
          <p:cNvSpPr/>
          <p:nvPr/>
        </p:nvSpPr>
        <p:spPr>
          <a:xfrm>
            <a:off x="4251003" y="4271445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86742D-D511-4274-BC97-DB3133CF2210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2042720" y="2732030"/>
            <a:ext cx="25998" cy="1539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7690B8-A534-C1AA-647B-4F99637AB541}"/>
              </a:ext>
            </a:extLst>
          </p:cNvPr>
          <p:cNvCxnSpPr>
            <a:stCxn id="10" idx="4"/>
            <a:endCxn id="12" idx="0"/>
          </p:cNvCxnSpPr>
          <p:nvPr/>
        </p:nvCxnSpPr>
        <p:spPr>
          <a:xfrm>
            <a:off x="2042720" y="2732030"/>
            <a:ext cx="2589283" cy="15394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37B963-0925-136D-A19A-935A6D3D7B20}"/>
              </a:ext>
            </a:extLst>
          </p:cNvPr>
          <p:cNvSpPr txBox="1"/>
          <p:nvPr/>
        </p:nvSpPr>
        <p:spPr>
          <a:xfrm>
            <a:off x="984518" y="4986000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pid &gt; 0</a:t>
            </a:r>
          </a:p>
          <a:p>
            <a:pPr algn="ctr"/>
            <a:r>
              <a:rPr lang="en-US"/>
              <a:t>This is parent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7961CA-7EF1-97EA-FEE1-EDE24758D0D1}"/>
              </a:ext>
            </a:extLst>
          </p:cNvPr>
          <p:cNvSpPr txBox="1"/>
          <p:nvPr/>
        </p:nvSpPr>
        <p:spPr>
          <a:xfrm>
            <a:off x="3593899" y="4986399"/>
            <a:ext cx="2076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pid = 0</a:t>
            </a:r>
          </a:p>
          <a:p>
            <a:pPr algn="ctr"/>
            <a:r>
              <a:rPr lang="en-US"/>
              <a:t>This is child process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5774F1-87D3-3EFD-7EBA-6F92B3685F40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>
            <a:off x="2068718" y="4673717"/>
            <a:ext cx="11613" cy="312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127A79-44A9-C05A-C058-C59EA70C1990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4632003" y="4673717"/>
            <a:ext cx="1" cy="3126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623B8E-72F9-77C4-FD9E-23824E982A6D}"/>
              </a:ext>
            </a:extLst>
          </p:cNvPr>
          <p:cNvSpPr txBox="1"/>
          <p:nvPr/>
        </p:nvSpPr>
        <p:spPr>
          <a:xfrm>
            <a:off x="2655171" y="257963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pid = 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D876A3-3897-D685-E786-3A4D420ACA5A}"/>
              </a:ext>
            </a:extLst>
          </p:cNvPr>
          <p:cNvSpPr txBox="1">
            <a:spLocks/>
          </p:cNvSpPr>
          <p:nvPr/>
        </p:nvSpPr>
        <p:spPr>
          <a:xfrm>
            <a:off x="1148747" y="1225270"/>
            <a:ext cx="4180953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Ví dụ tạo process với fork()</a:t>
            </a:r>
            <a:endParaRPr lang="en-VN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44CA308-E51F-F4AC-E4F9-4A58D85B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8660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/>
      <p:bldP spid="1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34</a:t>
            </a:fld>
            <a:endParaRPr lang="en-VN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5F0E206-6F18-61CD-BD79-4CF9ED670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214" y="1647456"/>
            <a:ext cx="4847530" cy="4177496"/>
          </a:xfrm>
          <a:prstGeom prst="roundRect">
            <a:avLst>
              <a:gd name="adj" fmla="val 2259"/>
            </a:avLst>
          </a:prstGeom>
          <a:noFill/>
          <a:ln w="19050" cap="rnd">
            <a:gradFill>
              <a:gsLst>
                <a:gs pos="0">
                  <a:srgbClr val="0072FF"/>
                </a:gs>
                <a:gs pos="99000">
                  <a:srgbClr val="00C6FF"/>
                </a:gs>
              </a:gsLst>
              <a:lin ang="5400000" scaled="1"/>
            </a:gra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VN"/>
            </a:defPPr>
            <a:lvl1pPr marL="342900" indent="-342900">
              <a:lnSpc>
                <a:spcPct val="80000"/>
              </a:lnSpc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500">
                <a:solidFill>
                  <a:srgbClr val="000000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#include &lt;</a:t>
            </a:r>
            <a:r>
              <a:rPr lang="en-US" altLang="en-US" dirty="0" err="1"/>
              <a:t>stdio.h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#include &lt;</a:t>
            </a:r>
            <a:r>
              <a:rPr lang="en-US" altLang="en-US" dirty="0" err="1"/>
              <a:t>unistd.h</a:t>
            </a:r>
            <a:r>
              <a:rPr lang="en-US" altLang="en-US" dirty="0"/>
              <a:t>&gt;</a:t>
            </a:r>
          </a:p>
          <a:p>
            <a:r>
              <a:rPr lang="en-US" altLang="en-US" dirty="0"/>
              <a:t>int main (int </a:t>
            </a:r>
            <a:r>
              <a:rPr lang="en-US" altLang="en-US" dirty="0" err="1"/>
              <a:t>argc</a:t>
            </a:r>
            <a:r>
              <a:rPr lang="en-US" altLang="en-US" dirty="0"/>
              <a:t>, char *</a:t>
            </a:r>
            <a:r>
              <a:rPr lang="en-US" altLang="en-US" dirty="0" err="1"/>
              <a:t>argv</a:t>
            </a:r>
            <a:r>
              <a:rPr lang="en-US" altLang="en-US" dirty="0"/>
              <a:t>[])</a:t>
            </a:r>
          </a:p>
          <a:p>
            <a:r>
              <a:rPr lang="en-US" altLang="en-US" dirty="0"/>
              <a:t>{</a:t>
            </a:r>
          </a:p>
          <a:p>
            <a:r>
              <a:rPr lang="en-US" altLang="en-US" dirty="0"/>
              <a:t>	</a:t>
            </a:r>
            <a:r>
              <a:rPr lang="en-US" altLang="en-US" dirty="0" err="1"/>
              <a:t>printf</a:t>
            </a:r>
            <a:r>
              <a:rPr lang="en-US" altLang="en-US" dirty="0"/>
              <a:t>(“hi”);</a:t>
            </a:r>
          </a:p>
          <a:p>
            <a:r>
              <a:rPr lang="en-US" altLang="en-US" dirty="0"/>
              <a:t>	int </a:t>
            </a:r>
            <a:r>
              <a:rPr lang="en-US" altLang="en-US" dirty="0" err="1"/>
              <a:t>pid</a:t>
            </a:r>
            <a:r>
              <a:rPr lang="en-US" altLang="en-US" dirty="0"/>
              <a:t> = fork();</a:t>
            </a:r>
          </a:p>
          <a:p>
            <a:r>
              <a:rPr lang="en-US" altLang="en-US" dirty="0"/>
              <a:t>	if (</a:t>
            </a:r>
            <a:r>
              <a:rPr lang="en-US" altLang="en-US" dirty="0" err="1"/>
              <a:t>pid</a:t>
            </a:r>
            <a:r>
              <a:rPr lang="en-US" altLang="en-US" dirty="0"/>
              <a:t> &gt; 0){</a:t>
            </a:r>
          </a:p>
          <a:p>
            <a:r>
              <a:rPr lang="en-US" altLang="en-US" dirty="0"/>
              <a:t>			fork();</a:t>
            </a:r>
          </a:p>
          <a:p>
            <a:r>
              <a:rPr lang="en-US" altLang="en-US" dirty="0"/>
              <a:t>			</a:t>
            </a:r>
            <a:r>
              <a:rPr lang="en-US" altLang="en-US" dirty="0" err="1"/>
              <a:t>printf</a:t>
            </a:r>
            <a:r>
              <a:rPr lang="en-US" altLang="en-US" dirty="0"/>
              <a:t>(“hello”);</a:t>
            </a:r>
          </a:p>
          <a:p>
            <a:r>
              <a:rPr lang="en-US" altLang="en-US" dirty="0"/>
              <a:t>   }</a:t>
            </a:r>
          </a:p>
          <a:p>
            <a:r>
              <a:rPr lang="en-US" altLang="en-US" dirty="0"/>
              <a:t>	else</a:t>
            </a:r>
          </a:p>
          <a:p>
            <a:r>
              <a:rPr lang="en-US" altLang="en-US" dirty="0"/>
              <a:t>			fork();</a:t>
            </a:r>
          </a:p>
          <a:p>
            <a:r>
              <a:rPr lang="en-US" altLang="en-US" dirty="0"/>
              <a:t>			</a:t>
            </a:r>
            <a:r>
              <a:rPr lang="en-US" altLang="en-US" dirty="0" err="1"/>
              <a:t>printf</a:t>
            </a:r>
            <a:r>
              <a:rPr lang="en-US" altLang="en-US" dirty="0"/>
              <a:t>(“bye”);</a:t>
            </a:r>
          </a:p>
          <a:p>
            <a:r>
              <a:rPr lang="en-US" altLang="en-US" dirty="0"/>
              <a:t>}</a:t>
            </a:r>
          </a:p>
        </p:txBody>
      </p: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F6F49124-6A15-1C1E-3DA8-11D6936C6E9A}"/>
              </a:ext>
            </a:extLst>
          </p:cNvPr>
          <p:cNvSpPr/>
          <p:nvPr/>
        </p:nvSpPr>
        <p:spPr>
          <a:xfrm>
            <a:off x="7680226" y="2414155"/>
            <a:ext cx="6096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B4CDDC-2FDF-B01D-6D7D-89B728C1198A}"/>
              </a:ext>
            </a:extLst>
          </p:cNvPr>
          <p:cNvSpPr/>
          <p:nvPr/>
        </p:nvSpPr>
        <p:spPr>
          <a:xfrm>
            <a:off x="7597750" y="1719969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CFB782-6F57-3260-2634-38EE671A4DA8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7978750" y="2122241"/>
            <a:ext cx="6276" cy="2919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088F9F8-C84C-8424-F01B-E190823EC010}"/>
              </a:ext>
            </a:extLst>
          </p:cNvPr>
          <p:cNvSpPr/>
          <p:nvPr/>
        </p:nvSpPr>
        <p:spPr>
          <a:xfrm>
            <a:off x="7597750" y="3160980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5323A0-544A-5273-63EF-2DFDFAB65FEA}"/>
              </a:ext>
            </a:extLst>
          </p:cNvPr>
          <p:cNvSpPr/>
          <p:nvPr/>
        </p:nvSpPr>
        <p:spPr>
          <a:xfrm>
            <a:off x="9556757" y="3160980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F5D8ED-F00D-D235-D68A-6A95A7FF8FB7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7978750" y="2795155"/>
            <a:ext cx="6276" cy="365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2049E-BFC4-5147-57D0-E72AE68A6C4A}"/>
              </a:ext>
            </a:extLst>
          </p:cNvPr>
          <p:cNvCxnSpPr>
            <a:stCxn id="6" idx="2"/>
            <a:endCxn id="21" idx="0"/>
          </p:cNvCxnSpPr>
          <p:nvPr/>
        </p:nvCxnSpPr>
        <p:spPr>
          <a:xfrm>
            <a:off x="7985026" y="2795155"/>
            <a:ext cx="1952731" cy="3658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916758D-BE1A-EF8E-316A-1B8F06D6933C}"/>
              </a:ext>
            </a:extLst>
          </p:cNvPr>
          <p:cNvSpPr/>
          <p:nvPr/>
        </p:nvSpPr>
        <p:spPr>
          <a:xfrm>
            <a:off x="7597750" y="3730595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F1CC93-5469-864B-AEE3-FDD98B0DC5C6}"/>
              </a:ext>
            </a:extLst>
          </p:cNvPr>
          <p:cNvSpPr/>
          <p:nvPr/>
        </p:nvSpPr>
        <p:spPr>
          <a:xfrm>
            <a:off x="6096000" y="3730595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P2</a:t>
            </a:r>
          </a:p>
        </p:txBody>
      </p:sp>
      <p:sp>
        <p:nvSpPr>
          <p:cNvPr id="26" name="Rectangle: Rounded Corners 24">
            <a:extLst>
              <a:ext uri="{FF2B5EF4-FFF2-40B4-BE49-F238E27FC236}">
                <a16:creationId xmlns:a16="http://schemas.microsoft.com/office/drawing/2014/main" id="{AC0027AF-4A8E-72B6-1B11-B668ABF826EA}"/>
              </a:ext>
            </a:extLst>
          </p:cNvPr>
          <p:cNvSpPr/>
          <p:nvPr/>
        </p:nvSpPr>
        <p:spPr>
          <a:xfrm>
            <a:off x="7597750" y="4433086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27" name="Rectangle: Rounded Corners 25">
            <a:extLst>
              <a:ext uri="{FF2B5EF4-FFF2-40B4-BE49-F238E27FC236}">
                <a16:creationId xmlns:a16="http://schemas.microsoft.com/office/drawing/2014/main" id="{532B53F0-108F-4B2F-A750-38828A483785}"/>
              </a:ext>
            </a:extLst>
          </p:cNvPr>
          <p:cNvSpPr/>
          <p:nvPr/>
        </p:nvSpPr>
        <p:spPr>
          <a:xfrm>
            <a:off x="6096000" y="4433086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4AF79E-1902-A60B-8275-B33356C649B1}"/>
              </a:ext>
            </a:extLst>
          </p:cNvPr>
          <p:cNvSpPr/>
          <p:nvPr/>
        </p:nvSpPr>
        <p:spPr>
          <a:xfrm>
            <a:off x="9556757" y="3727941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020B46-819B-5C91-9A5B-A1F7EF2C7406}"/>
              </a:ext>
            </a:extLst>
          </p:cNvPr>
          <p:cNvSpPr/>
          <p:nvPr/>
        </p:nvSpPr>
        <p:spPr>
          <a:xfrm>
            <a:off x="11134764" y="3727941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0B6ADC-56F6-F986-D911-A4EBF5561798}"/>
              </a:ext>
            </a:extLst>
          </p:cNvPr>
          <p:cNvCxnSpPr>
            <a:stCxn id="20" idx="4"/>
          </p:cNvCxnSpPr>
          <p:nvPr/>
        </p:nvCxnSpPr>
        <p:spPr>
          <a:xfrm>
            <a:off x="7978750" y="3563252"/>
            <a:ext cx="0" cy="164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6CF85F-2FE1-4C5E-7C02-A38B0452BF4F}"/>
              </a:ext>
            </a:extLst>
          </p:cNvPr>
          <p:cNvCxnSpPr>
            <a:stCxn id="20" idx="4"/>
          </p:cNvCxnSpPr>
          <p:nvPr/>
        </p:nvCxnSpPr>
        <p:spPr>
          <a:xfrm flipH="1">
            <a:off x="6477000" y="3563252"/>
            <a:ext cx="1501750" cy="164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987B05-5764-2962-B852-8219996711B9}"/>
              </a:ext>
            </a:extLst>
          </p:cNvPr>
          <p:cNvCxnSpPr>
            <a:stCxn id="21" idx="4"/>
            <a:endCxn id="28" idx="0"/>
          </p:cNvCxnSpPr>
          <p:nvPr/>
        </p:nvCxnSpPr>
        <p:spPr>
          <a:xfrm>
            <a:off x="9937757" y="3563252"/>
            <a:ext cx="0" cy="164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E42AEC-B264-E4AF-B62A-45F62D180188}"/>
              </a:ext>
            </a:extLst>
          </p:cNvPr>
          <p:cNvCxnSpPr>
            <a:stCxn id="21" idx="4"/>
            <a:endCxn id="29" idx="0"/>
          </p:cNvCxnSpPr>
          <p:nvPr/>
        </p:nvCxnSpPr>
        <p:spPr>
          <a:xfrm>
            <a:off x="9937757" y="3563252"/>
            <a:ext cx="1578007" cy="164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F7E255-F0A6-48D7-C9A7-D814896FC56E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6477000" y="4132867"/>
            <a:ext cx="0" cy="300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ECE537-E5FD-F845-FD1B-22C6E6AD1FD8}"/>
              </a:ext>
            </a:extLst>
          </p:cNvPr>
          <p:cNvCxnSpPr>
            <a:stCxn id="24" idx="4"/>
            <a:endCxn id="26" idx="0"/>
          </p:cNvCxnSpPr>
          <p:nvPr/>
        </p:nvCxnSpPr>
        <p:spPr>
          <a:xfrm>
            <a:off x="7978750" y="4132867"/>
            <a:ext cx="0" cy="300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44">
            <a:extLst>
              <a:ext uri="{FF2B5EF4-FFF2-40B4-BE49-F238E27FC236}">
                <a16:creationId xmlns:a16="http://schemas.microsoft.com/office/drawing/2014/main" id="{56C53477-4B5B-FA60-1E97-F72068E1007A}"/>
              </a:ext>
            </a:extLst>
          </p:cNvPr>
          <p:cNvSpPr/>
          <p:nvPr/>
        </p:nvSpPr>
        <p:spPr>
          <a:xfrm>
            <a:off x="9556757" y="4433086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bye</a:t>
            </a:r>
          </a:p>
        </p:txBody>
      </p:sp>
      <p:sp>
        <p:nvSpPr>
          <p:cNvPr id="37" name="Rectangle: Rounded Corners 45">
            <a:extLst>
              <a:ext uri="{FF2B5EF4-FFF2-40B4-BE49-F238E27FC236}">
                <a16:creationId xmlns:a16="http://schemas.microsoft.com/office/drawing/2014/main" id="{F1B15391-3021-C700-523D-A97D963ED0A2}"/>
              </a:ext>
            </a:extLst>
          </p:cNvPr>
          <p:cNvSpPr/>
          <p:nvPr/>
        </p:nvSpPr>
        <p:spPr>
          <a:xfrm>
            <a:off x="11134764" y="4431307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bye</a:t>
            </a:r>
          </a:p>
        </p:txBody>
      </p:sp>
      <p:sp>
        <p:nvSpPr>
          <p:cNvPr id="38" name="Rectangle: Rounded Corners 46">
            <a:extLst>
              <a:ext uri="{FF2B5EF4-FFF2-40B4-BE49-F238E27FC236}">
                <a16:creationId xmlns:a16="http://schemas.microsoft.com/office/drawing/2014/main" id="{242B6353-1BCB-A9DE-23FA-14D482ED5D87}"/>
              </a:ext>
            </a:extLst>
          </p:cNvPr>
          <p:cNvSpPr/>
          <p:nvPr/>
        </p:nvSpPr>
        <p:spPr>
          <a:xfrm>
            <a:off x="6112007" y="5244296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bye</a:t>
            </a:r>
          </a:p>
        </p:txBody>
      </p:sp>
      <p:sp>
        <p:nvSpPr>
          <p:cNvPr id="39" name="Rectangle: Rounded Corners 47">
            <a:extLst>
              <a:ext uri="{FF2B5EF4-FFF2-40B4-BE49-F238E27FC236}">
                <a16:creationId xmlns:a16="http://schemas.microsoft.com/office/drawing/2014/main" id="{59F17EA1-223C-4760-E376-5BB324927766}"/>
              </a:ext>
            </a:extLst>
          </p:cNvPr>
          <p:cNvSpPr/>
          <p:nvPr/>
        </p:nvSpPr>
        <p:spPr>
          <a:xfrm>
            <a:off x="7597750" y="5244296"/>
            <a:ext cx="7620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chemeClr val="tx1"/>
                </a:solidFill>
              </a:rPr>
              <a:t>bye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6C5289-CD00-5A20-9890-4911A9A3899E}"/>
              </a:ext>
            </a:extLst>
          </p:cNvPr>
          <p:cNvCxnSpPr>
            <a:stCxn id="28" idx="4"/>
            <a:endCxn id="36" idx="0"/>
          </p:cNvCxnSpPr>
          <p:nvPr/>
        </p:nvCxnSpPr>
        <p:spPr>
          <a:xfrm>
            <a:off x="9937757" y="4130213"/>
            <a:ext cx="0" cy="302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7DD9B6-5EB6-214C-F47E-9424992109EF}"/>
              </a:ext>
            </a:extLst>
          </p:cNvPr>
          <p:cNvCxnSpPr>
            <a:stCxn id="29" idx="4"/>
          </p:cNvCxnSpPr>
          <p:nvPr/>
        </p:nvCxnSpPr>
        <p:spPr>
          <a:xfrm>
            <a:off x="11515764" y="4130213"/>
            <a:ext cx="0" cy="3010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E2B1C4-A55A-6A06-8192-8EB0B05B48E4}"/>
              </a:ext>
            </a:extLst>
          </p:cNvPr>
          <p:cNvCxnSpPr>
            <a:stCxn id="26" idx="2"/>
            <a:endCxn id="39" idx="0"/>
          </p:cNvCxnSpPr>
          <p:nvPr/>
        </p:nvCxnSpPr>
        <p:spPr>
          <a:xfrm>
            <a:off x="7978750" y="4814086"/>
            <a:ext cx="0" cy="4302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18694F-E9AF-3F69-AC8E-C67053CE6FC1}"/>
              </a:ext>
            </a:extLst>
          </p:cNvPr>
          <p:cNvCxnSpPr>
            <a:stCxn id="27" idx="2"/>
            <a:endCxn id="38" idx="0"/>
          </p:cNvCxnSpPr>
          <p:nvPr/>
        </p:nvCxnSpPr>
        <p:spPr>
          <a:xfrm>
            <a:off x="6477000" y="4814086"/>
            <a:ext cx="16007" cy="4302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7FEAAB-D885-BD2E-1833-FADBA9461224}"/>
              </a:ext>
            </a:extLst>
          </p:cNvPr>
          <p:cNvSpPr txBox="1"/>
          <p:nvPr/>
        </p:nvSpPr>
        <p:spPr>
          <a:xfrm>
            <a:off x="774146" y="5912575"/>
            <a:ext cx="5221540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altLang="en-US" sz="2400" b="1" dirty="0">
                <a:solidFill>
                  <a:srgbClr val="007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BD8D6A-4032-E83E-9194-C7F0E4CC2827}"/>
              </a:ext>
            </a:extLst>
          </p:cNvPr>
          <p:cNvSpPr txBox="1">
            <a:spLocks/>
          </p:cNvSpPr>
          <p:nvPr/>
        </p:nvSpPr>
        <p:spPr>
          <a:xfrm>
            <a:off x="825092" y="1009860"/>
            <a:ext cx="467628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Ví dụ tạo process với fork() (tt</a:t>
            </a:r>
            <a:r>
              <a:rPr lang="pt-BR" dirty="0"/>
              <a:t>)</a:t>
            </a:r>
            <a:endParaRPr lang="en-VN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549EC2-12D4-17BA-3B4A-AD43A442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7031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35</a:t>
            </a:fld>
            <a:endParaRPr lang="en-VN" dirty="0"/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57B465E3-0594-3A66-316D-0B525DB3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822" y="2183778"/>
            <a:ext cx="5565422" cy="3273526"/>
          </a:xfrm>
          <a:prstGeom prst="roundRect">
            <a:avLst>
              <a:gd name="adj" fmla="val 2528"/>
            </a:avLst>
          </a:prstGeom>
          <a:noFill/>
          <a:ln w="9525">
            <a:gradFill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 char **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int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(“Toi la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lop IT007 \n”);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fork();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if (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&gt; 0)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{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(“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cha \n”);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} 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9764F8-209C-AF11-2D00-17920D49E689}"/>
              </a:ext>
            </a:extLst>
          </p:cNvPr>
          <p:cNvSpPr txBox="1">
            <a:spLocks/>
          </p:cNvSpPr>
          <p:nvPr/>
        </p:nvSpPr>
        <p:spPr>
          <a:xfrm>
            <a:off x="891822" y="1153320"/>
            <a:ext cx="467628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Ví dụ tạo process với fork() (tt</a:t>
            </a:r>
            <a:r>
              <a:rPr lang="pt-BR" dirty="0"/>
              <a:t>)</a:t>
            </a:r>
            <a:endParaRPr lang="en-V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A3752C3-D927-8FBB-8FFC-A2444CC7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7ED813D-C991-B296-6CB8-1706A503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0136" y="2189904"/>
            <a:ext cx="5424311" cy="3996407"/>
          </a:xfrm>
          <a:prstGeom prst="roundRect">
            <a:avLst>
              <a:gd name="adj" fmla="val 2582"/>
            </a:avLst>
          </a:prstGeom>
          <a:noFill/>
          <a:ln w="9525">
            <a:gradFill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else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{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(“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tu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giac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trong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kiem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tra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\n”);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if(fork() = 0 ){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con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\n"); 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fork();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}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    	else 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cha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\n");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IT007 </a:t>
            </a:r>
            <a:r>
              <a:rPr lang="en-US" altLang="en-US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\n");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</a:p>
          <a:p>
            <a:pPr marL="11113" indent="-11113">
              <a:lnSpc>
                <a:spcPct val="80000"/>
              </a:lnSpc>
              <a:spcBef>
                <a:spcPts val="788"/>
              </a:spcBef>
              <a:tabLst>
                <a:tab pos="392113" algn="l"/>
                <a:tab pos="796925" algn="l"/>
                <a:tab pos="1235075" algn="l"/>
              </a:tabLst>
            </a:pPr>
            <a:r>
              <a:rPr lang="en-US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001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36</a:t>
            </a:fld>
            <a:endParaRPr lang="en-VN" dirty="0"/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57B465E3-0594-3A66-316D-0B525DB3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3886" y="607588"/>
            <a:ext cx="3968776" cy="5269012"/>
          </a:xfrm>
          <a:prstGeom prst="roundRect">
            <a:avLst>
              <a:gd name="adj" fmla="val 1876"/>
            </a:avLst>
          </a:prstGeom>
          <a:noFill/>
          <a:ln w="9525">
            <a:gradFill>
              <a:gsLst>
                <a:gs pos="0">
                  <a:srgbClr val="0072FF"/>
                </a:gs>
                <a:gs pos="100000">
                  <a:srgbClr val="00C6FF"/>
                </a:gs>
              </a:gsLst>
              <a:lin ang="5400000" scaled="1"/>
            </a:gra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, char **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int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(“Toi la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lop IT007.K22 \n”);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if (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(“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cha \n”);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(“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Sinh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tu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giac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trong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kiem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ta \n”);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if(fork() = 0 ){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con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\n");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fork();}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else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cha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\n");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("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Tiến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trình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K22 </a:t>
            </a:r>
            <a:r>
              <a:rPr lang="en-US" altLang="en-US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mới</a:t>
            </a: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\n");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3" name="Rectangle: Rounded Corners 2">
            <a:extLst>
              <a:ext uri="{FF2B5EF4-FFF2-40B4-BE49-F238E27FC236}">
                <a16:creationId xmlns:a16="http://schemas.microsoft.com/office/drawing/2014/main" id="{00F6661B-5677-4FCF-121A-460D13B410AA}"/>
              </a:ext>
            </a:extLst>
          </p:cNvPr>
          <p:cNvSpPr/>
          <p:nvPr/>
        </p:nvSpPr>
        <p:spPr>
          <a:xfrm>
            <a:off x="929626" y="2377690"/>
            <a:ext cx="3454538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Toi la </a:t>
            </a:r>
            <a:r>
              <a:rPr lang="fi-FI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fi-FI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vien </a:t>
            </a:r>
            <a:r>
              <a:rPr lang="fi-FI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lop</a:t>
            </a:r>
            <a:r>
              <a:rPr lang="fi-FI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IT007</a:t>
            </a:r>
            <a:endParaRPr kumimoji="1"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609076-7142-0483-B45E-36BB2E975C39}"/>
              </a:ext>
            </a:extLst>
          </p:cNvPr>
          <p:cNvSpPr/>
          <p:nvPr/>
        </p:nvSpPr>
        <p:spPr>
          <a:xfrm>
            <a:off x="2275895" y="1646549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38677A-27A4-02C9-F60A-5AF317C5BA52}"/>
              </a:ext>
            </a:extLst>
          </p:cNvPr>
          <p:cNvCxnSpPr>
            <a:cxnSpLocks/>
            <a:stCxn id="74" idx="4"/>
            <a:endCxn id="73" idx="0"/>
          </p:cNvCxnSpPr>
          <p:nvPr/>
        </p:nvCxnSpPr>
        <p:spPr>
          <a:xfrm>
            <a:off x="2656895" y="2048821"/>
            <a:ext cx="0" cy="3288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506488C-9E6D-D8E6-41B3-91DAB90F92FA}"/>
              </a:ext>
            </a:extLst>
          </p:cNvPr>
          <p:cNvSpPr/>
          <p:nvPr/>
        </p:nvSpPr>
        <p:spPr>
          <a:xfrm>
            <a:off x="2275895" y="3087560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F79A97-5729-F729-CE7E-B51C085835F0}"/>
              </a:ext>
            </a:extLst>
          </p:cNvPr>
          <p:cNvSpPr/>
          <p:nvPr/>
        </p:nvSpPr>
        <p:spPr>
          <a:xfrm>
            <a:off x="4900620" y="3088107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DC14FD-D01B-1FE6-0928-8649012D6874}"/>
              </a:ext>
            </a:extLst>
          </p:cNvPr>
          <p:cNvCxnSpPr>
            <a:cxnSpLocks/>
            <a:stCxn id="73" idx="2"/>
            <a:endCxn id="76" idx="0"/>
          </p:cNvCxnSpPr>
          <p:nvPr/>
        </p:nvCxnSpPr>
        <p:spPr>
          <a:xfrm>
            <a:off x="2656895" y="2758690"/>
            <a:ext cx="0" cy="3288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5AA626-E8E8-7214-3F0A-6152C75D7474}"/>
              </a:ext>
            </a:extLst>
          </p:cNvPr>
          <p:cNvCxnSpPr>
            <a:cxnSpLocks/>
            <a:stCxn id="73" idx="2"/>
            <a:endCxn id="77" idx="0"/>
          </p:cNvCxnSpPr>
          <p:nvPr/>
        </p:nvCxnSpPr>
        <p:spPr>
          <a:xfrm>
            <a:off x="2656895" y="2758690"/>
            <a:ext cx="2624725" cy="329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56C7D61-5D16-A263-2B73-742DCB47D2E9}"/>
              </a:ext>
            </a:extLst>
          </p:cNvPr>
          <p:cNvSpPr/>
          <p:nvPr/>
        </p:nvSpPr>
        <p:spPr>
          <a:xfrm>
            <a:off x="2275894" y="4267559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P0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A425E4-FEED-AD0C-622B-7ED21A498B92}"/>
              </a:ext>
            </a:extLst>
          </p:cNvPr>
          <p:cNvSpPr/>
          <p:nvPr/>
        </p:nvSpPr>
        <p:spPr>
          <a:xfrm>
            <a:off x="774145" y="4267559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P2</a:t>
            </a:r>
          </a:p>
        </p:txBody>
      </p:sp>
      <p:sp>
        <p:nvSpPr>
          <p:cNvPr id="82" name="Rectangle: Rounded Corners 24">
            <a:extLst>
              <a:ext uri="{FF2B5EF4-FFF2-40B4-BE49-F238E27FC236}">
                <a16:creationId xmlns:a16="http://schemas.microsoft.com/office/drawing/2014/main" id="{294122AA-0A47-C554-404D-4CE5D4CE09AF}"/>
              </a:ext>
            </a:extLst>
          </p:cNvPr>
          <p:cNvSpPr/>
          <p:nvPr/>
        </p:nvSpPr>
        <p:spPr>
          <a:xfrm>
            <a:off x="1883295" y="3674787"/>
            <a:ext cx="1547199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 trình cha</a:t>
            </a:r>
            <a:endParaRPr kumimoji="1"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0C876CD-AAC0-C1A2-1C35-E4578C06B048}"/>
              </a:ext>
            </a:extLst>
          </p:cNvPr>
          <p:cNvSpPr/>
          <p:nvPr/>
        </p:nvSpPr>
        <p:spPr>
          <a:xfrm>
            <a:off x="3969257" y="4435763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20858C8-A901-6967-E3A3-B692163D6DBF}"/>
              </a:ext>
            </a:extLst>
          </p:cNvPr>
          <p:cNvSpPr/>
          <p:nvPr/>
        </p:nvSpPr>
        <p:spPr>
          <a:xfrm>
            <a:off x="6188568" y="4435763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5F72841-626E-9209-204E-186F788329C9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2656894" y="4100216"/>
            <a:ext cx="2" cy="167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A77AD61-82A2-B071-3453-FFD600B6E9DE}"/>
              </a:ext>
            </a:extLst>
          </p:cNvPr>
          <p:cNvCxnSpPr>
            <a:cxnSpLocks/>
          </p:cNvCxnSpPr>
          <p:nvPr/>
        </p:nvCxnSpPr>
        <p:spPr>
          <a:xfrm flipH="1">
            <a:off x="1155145" y="4100216"/>
            <a:ext cx="1501750" cy="1646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F10034-D164-1769-9DD5-B5C2760D5693}"/>
              </a:ext>
            </a:extLst>
          </p:cNvPr>
          <p:cNvCxnSpPr>
            <a:cxnSpLocks/>
            <a:stCxn id="91" idx="2"/>
            <a:endCxn id="83" idx="0"/>
          </p:cNvCxnSpPr>
          <p:nvPr/>
        </p:nvCxnSpPr>
        <p:spPr>
          <a:xfrm flipH="1">
            <a:off x="4350257" y="4056021"/>
            <a:ext cx="931363" cy="379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FFEA6A-6785-EB14-2728-24506D9B8F2E}"/>
              </a:ext>
            </a:extLst>
          </p:cNvPr>
          <p:cNvCxnSpPr>
            <a:cxnSpLocks/>
            <a:stCxn id="91" idx="2"/>
            <a:endCxn id="84" idx="0"/>
          </p:cNvCxnSpPr>
          <p:nvPr/>
        </p:nvCxnSpPr>
        <p:spPr>
          <a:xfrm>
            <a:off x="5281620" y="4056021"/>
            <a:ext cx="1287948" cy="3797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44">
            <a:extLst>
              <a:ext uri="{FF2B5EF4-FFF2-40B4-BE49-F238E27FC236}">
                <a16:creationId xmlns:a16="http://schemas.microsoft.com/office/drawing/2014/main" id="{AD7F1748-293E-7BD2-DA22-59FAD9717266}"/>
              </a:ext>
            </a:extLst>
          </p:cNvPr>
          <p:cNvSpPr/>
          <p:nvPr/>
        </p:nvSpPr>
        <p:spPr>
          <a:xfrm>
            <a:off x="3356487" y="5114232"/>
            <a:ext cx="1987539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 trình cha mới</a:t>
            </a:r>
            <a:endParaRPr kumimoji="1"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45">
            <a:extLst>
              <a:ext uri="{FF2B5EF4-FFF2-40B4-BE49-F238E27FC236}">
                <a16:creationId xmlns:a16="http://schemas.microsoft.com/office/drawing/2014/main" id="{410B416F-3E11-F5DB-36E6-520A0AEA426A}"/>
              </a:ext>
            </a:extLst>
          </p:cNvPr>
          <p:cNvSpPr/>
          <p:nvPr/>
        </p:nvSpPr>
        <p:spPr>
          <a:xfrm>
            <a:off x="5575803" y="5099374"/>
            <a:ext cx="1987531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 trình con mới</a:t>
            </a:r>
            <a:endParaRPr kumimoji="1"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47">
            <a:extLst>
              <a:ext uri="{FF2B5EF4-FFF2-40B4-BE49-F238E27FC236}">
                <a16:creationId xmlns:a16="http://schemas.microsoft.com/office/drawing/2014/main" id="{5863B201-6CF8-8A4D-652E-003AE4F7526A}"/>
              </a:ext>
            </a:extLst>
          </p:cNvPr>
          <p:cNvSpPr/>
          <p:nvPr/>
        </p:nvSpPr>
        <p:spPr>
          <a:xfrm>
            <a:off x="3695509" y="3675021"/>
            <a:ext cx="3172221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vien tu giac trong kiem t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l-PL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endParaRPr kumimoji="1"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5347151-F10D-DD47-960F-E02E66B22320}"/>
              </a:ext>
            </a:extLst>
          </p:cNvPr>
          <p:cNvCxnSpPr>
            <a:cxnSpLocks/>
            <a:stCxn id="83" idx="4"/>
            <a:endCxn id="89" idx="0"/>
          </p:cNvCxnSpPr>
          <p:nvPr/>
        </p:nvCxnSpPr>
        <p:spPr>
          <a:xfrm>
            <a:off x="4350257" y="4838035"/>
            <a:ext cx="0" cy="2761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5D5D33C-0044-F4E8-0170-3FF4A586E963}"/>
              </a:ext>
            </a:extLst>
          </p:cNvPr>
          <p:cNvCxnSpPr>
            <a:cxnSpLocks/>
            <a:stCxn id="76" idx="4"/>
            <a:endCxn id="82" idx="0"/>
          </p:cNvCxnSpPr>
          <p:nvPr/>
        </p:nvCxnSpPr>
        <p:spPr>
          <a:xfrm>
            <a:off x="2656895" y="3489832"/>
            <a:ext cx="0" cy="1849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45957B1-152A-FAC9-1B56-45957239CFBE}"/>
              </a:ext>
            </a:extLst>
          </p:cNvPr>
          <p:cNvCxnSpPr>
            <a:cxnSpLocks/>
            <a:stCxn id="77" idx="4"/>
            <a:endCxn id="91" idx="0"/>
          </p:cNvCxnSpPr>
          <p:nvPr/>
        </p:nvCxnSpPr>
        <p:spPr>
          <a:xfrm>
            <a:off x="5281620" y="3490379"/>
            <a:ext cx="0" cy="1846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58">
            <a:extLst>
              <a:ext uri="{FF2B5EF4-FFF2-40B4-BE49-F238E27FC236}">
                <a16:creationId xmlns:a16="http://schemas.microsoft.com/office/drawing/2014/main" id="{C579B14A-9B18-6612-721E-BAC619511312}"/>
              </a:ext>
            </a:extLst>
          </p:cNvPr>
          <p:cNvSpPr/>
          <p:nvPr/>
        </p:nvSpPr>
        <p:spPr>
          <a:xfrm>
            <a:off x="3312143" y="5876600"/>
            <a:ext cx="207622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K22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kumimoji="1"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D735A8-6F01-3D42-B22E-DBCC65983BD1}"/>
              </a:ext>
            </a:extLst>
          </p:cNvPr>
          <p:cNvCxnSpPr>
            <a:cxnSpLocks/>
            <a:stCxn id="84" idx="4"/>
            <a:endCxn id="90" idx="0"/>
          </p:cNvCxnSpPr>
          <p:nvPr/>
        </p:nvCxnSpPr>
        <p:spPr>
          <a:xfrm>
            <a:off x="6569568" y="4838035"/>
            <a:ext cx="1" cy="26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139D31F-FE9B-8E98-7C07-9AD9B354407B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flipH="1">
            <a:off x="4350256" y="5495232"/>
            <a:ext cx="1" cy="381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90D6B7A5-E20A-F41A-876A-9D4349922E39}"/>
              </a:ext>
            </a:extLst>
          </p:cNvPr>
          <p:cNvSpPr/>
          <p:nvPr/>
        </p:nvSpPr>
        <p:spPr>
          <a:xfrm>
            <a:off x="7252203" y="5741713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/>
              <a:t>P3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336C324-53C1-4EA3-0A6D-D2B0A4336274}"/>
              </a:ext>
            </a:extLst>
          </p:cNvPr>
          <p:cNvSpPr/>
          <p:nvPr/>
        </p:nvSpPr>
        <p:spPr>
          <a:xfrm>
            <a:off x="5767886" y="5741713"/>
            <a:ext cx="762000" cy="402272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dirty="0"/>
              <a:t>P4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E41E5D7-BA01-377F-0522-CE8C2DFB9E4D}"/>
              </a:ext>
            </a:extLst>
          </p:cNvPr>
          <p:cNvCxnSpPr>
            <a:cxnSpLocks/>
            <a:stCxn id="90" idx="2"/>
            <a:endCxn id="99" idx="0"/>
          </p:cNvCxnSpPr>
          <p:nvPr/>
        </p:nvCxnSpPr>
        <p:spPr>
          <a:xfrm flipH="1">
            <a:off x="6148886" y="5480374"/>
            <a:ext cx="420683" cy="26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B353403-C359-8ADC-04D4-A838D277FC27}"/>
              </a:ext>
            </a:extLst>
          </p:cNvPr>
          <p:cNvCxnSpPr>
            <a:cxnSpLocks/>
            <a:stCxn id="90" idx="2"/>
            <a:endCxn id="98" idx="0"/>
          </p:cNvCxnSpPr>
          <p:nvPr/>
        </p:nvCxnSpPr>
        <p:spPr>
          <a:xfrm>
            <a:off x="6569569" y="5480374"/>
            <a:ext cx="1063634" cy="2613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79">
            <a:extLst>
              <a:ext uri="{FF2B5EF4-FFF2-40B4-BE49-F238E27FC236}">
                <a16:creationId xmlns:a16="http://schemas.microsoft.com/office/drawing/2014/main" id="{AFDADDEC-86EB-B552-4394-3E14DBBB43F8}"/>
              </a:ext>
            </a:extLst>
          </p:cNvPr>
          <p:cNvSpPr/>
          <p:nvPr/>
        </p:nvSpPr>
        <p:spPr>
          <a:xfrm>
            <a:off x="5106784" y="6319187"/>
            <a:ext cx="207622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 trình K22 mới</a:t>
            </a:r>
            <a:endParaRPr kumimoji="1"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: Rounded Corners 80">
            <a:extLst>
              <a:ext uri="{FF2B5EF4-FFF2-40B4-BE49-F238E27FC236}">
                <a16:creationId xmlns:a16="http://schemas.microsoft.com/office/drawing/2014/main" id="{F1753CF1-DEA9-D157-0382-D976F327871E}"/>
              </a:ext>
            </a:extLst>
          </p:cNvPr>
          <p:cNvSpPr/>
          <p:nvPr/>
        </p:nvSpPr>
        <p:spPr>
          <a:xfrm>
            <a:off x="7754216" y="6288556"/>
            <a:ext cx="2076225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K22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kumimoji="1"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FD2DB97-4729-26AA-0B60-3C649CC15D79}"/>
              </a:ext>
            </a:extLst>
          </p:cNvPr>
          <p:cNvCxnSpPr>
            <a:cxnSpLocks/>
            <a:stCxn id="99" idx="4"/>
            <a:endCxn id="102" idx="0"/>
          </p:cNvCxnSpPr>
          <p:nvPr/>
        </p:nvCxnSpPr>
        <p:spPr>
          <a:xfrm flipH="1">
            <a:off x="6144897" y="6143985"/>
            <a:ext cx="3989" cy="175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AFAB045-0E35-09FB-AA7B-67EFF1540391}"/>
              </a:ext>
            </a:extLst>
          </p:cNvPr>
          <p:cNvCxnSpPr>
            <a:cxnSpLocks/>
            <a:stCxn id="98" idx="4"/>
            <a:endCxn id="103" idx="0"/>
          </p:cNvCxnSpPr>
          <p:nvPr/>
        </p:nvCxnSpPr>
        <p:spPr>
          <a:xfrm>
            <a:off x="7633203" y="6143985"/>
            <a:ext cx="1159126" cy="144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134EB4A-F89A-1E50-AF68-58187A81D87A}"/>
              </a:ext>
            </a:extLst>
          </p:cNvPr>
          <p:cNvSpPr txBox="1">
            <a:spLocks/>
          </p:cNvSpPr>
          <p:nvPr/>
        </p:nvSpPr>
        <p:spPr>
          <a:xfrm>
            <a:off x="825092" y="1009860"/>
            <a:ext cx="467628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Ví dụ tạo process với fork() (tt</a:t>
            </a:r>
            <a:r>
              <a:rPr lang="pt-BR" dirty="0"/>
              <a:t>)</a:t>
            </a:r>
            <a:endParaRPr lang="en-V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66254D5-ADE0-A569-A163-BBB056FC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817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6" grpId="0" animBg="1"/>
      <p:bldP spid="77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9" grpId="0" animBg="1"/>
      <p:bldP spid="90" grpId="0" animBg="1"/>
      <p:bldP spid="91" grpId="0" animBg="1"/>
      <p:bldP spid="95" grpId="0" animBg="1"/>
      <p:bldP spid="98" grpId="0" animBg="1"/>
      <p:bldP spid="99" grpId="0" animBg="1"/>
      <p:bldP spid="102" grpId="0" animBg="1"/>
      <p:bldP spid="10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37</a:t>
            </a:fld>
            <a:endParaRPr lang="en-VN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335427-CBD7-84CF-CDA3-5E5E21A21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92" y="1795756"/>
            <a:ext cx="4639106" cy="467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unistd.h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int main (int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[])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int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(“hi”);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= 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if (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pid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&gt; 0){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fork();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(“hello”);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       }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	else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	fork();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	     </a:t>
            </a:r>
          </a:p>
          <a:p>
            <a:pPr>
              <a:lnSpc>
                <a:spcPct val="80000"/>
              </a:lnSpc>
              <a:spcBef>
                <a:spcPts val="788"/>
              </a:spcBef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A6E27-6DAE-3060-AF52-5AFF0827B13C}"/>
              </a:ext>
            </a:extLst>
          </p:cNvPr>
          <p:cNvSpPr/>
          <p:nvPr/>
        </p:nvSpPr>
        <p:spPr>
          <a:xfrm>
            <a:off x="8722267" y="1542518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EF702-E569-1EA4-24B7-149B5F03AB9A}"/>
              </a:ext>
            </a:extLst>
          </p:cNvPr>
          <p:cNvSpPr txBox="1"/>
          <p:nvPr/>
        </p:nvSpPr>
        <p:spPr>
          <a:xfrm>
            <a:off x="8844966" y="20615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00B0FC-B2BB-5CAE-5177-A51366C6235B}"/>
              </a:ext>
            </a:extLst>
          </p:cNvPr>
          <p:cNvCxnSpPr>
            <a:stCxn id="6" idx="4"/>
            <a:endCxn id="7" idx="0"/>
          </p:cNvCxnSpPr>
          <p:nvPr/>
        </p:nvCxnSpPr>
        <p:spPr>
          <a:xfrm>
            <a:off x="9027067" y="1831443"/>
            <a:ext cx="0" cy="2301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62557ECD-9D14-8509-148C-B84D2329E982}"/>
              </a:ext>
            </a:extLst>
          </p:cNvPr>
          <p:cNvSpPr/>
          <p:nvPr/>
        </p:nvSpPr>
        <p:spPr>
          <a:xfrm>
            <a:off x="8722267" y="2738673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26455A-70BF-FF0A-4A6E-59117BC4559C}"/>
              </a:ext>
            </a:extLst>
          </p:cNvPr>
          <p:cNvSpPr/>
          <p:nvPr/>
        </p:nvSpPr>
        <p:spPr>
          <a:xfrm>
            <a:off x="10017667" y="2738672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A65B7B-1761-F9B8-7862-95BE5D393C43}"/>
              </a:ext>
            </a:extLst>
          </p:cNvPr>
          <p:cNvCxnSpPr>
            <a:stCxn id="7" idx="2"/>
          </p:cNvCxnSpPr>
          <p:nvPr/>
        </p:nvCxnSpPr>
        <p:spPr>
          <a:xfrm>
            <a:off x="9027067" y="2430885"/>
            <a:ext cx="0" cy="307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C0ECE2-1C6A-75D7-1F17-957D00B00980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9027067" y="2430885"/>
            <a:ext cx="1295400" cy="307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0F8131B-048A-0E4D-5A2D-1E44793C0788}"/>
              </a:ext>
            </a:extLst>
          </p:cNvPr>
          <p:cNvSpPr/>
          <p:nvPr/>
        </p:nvSpPr>
        <p:spPr>
          <a:xfrm>
            <a:off x="8718233" y="3435494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95C3B0-0C49-55D0-B71C-295B622C2E95}"/>
              </a:ext>
            </a:extLst>
          </p:cNvPr>
          <p:cNvSpPr/>
          <p:nvPr/>
        </p:nvSpPr>
        <p:spPr>
          <a:xfrm>
            <a:off x="7360306" y="3435494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FB3EB9-565D-80FE-0DED-8065D7794667}"/>
              </a:ext>
            </a:extLst>
          </p:cNvPr>
          <p:cNvCxnSpPr>
            <a:stCxn id="20" idx="4"/>
            <a:endCxn id="24" idx="0"/>
          </p:cNvCxnSpPr>
          <p:nvPr/>
        </p:nvCxnSpPr>
        <p:spPr>
          <a:xfrm flipH="1">
            <a:off x="9023033" y="3027598"/>
            <a:ext cx="4034" cy="4078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7FC953-219D-BAF6-6DCA-A8F2A73AFA18}"/>
              </a:ext>
            </a:extLst>
          </p:cNvPr>
          <p:cNvCxnSpPr>
            <a:stCxn id="20" idx="4"/>
            <a:endCxn id="25" idx="0"/>
          </p:cNvCxnSpPr>
          <p:nvPr/>
        </p:nvCxnSpPr>
        <p:spPr>
          <a:xfrm flipH="1">
            <a:off x="7665106" y="3027598"/>
            <a:ext cx="1361961" cy="4078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6B3664B-0329-2332-1D8D-7F04AA11A01D}"/>
              </a:ext>
            </a:extLst>
          </p:cNvPr>
          <p:cNvSpPr/>
          <p:nvPr/>
        </p:nvSpPr>
        <p:spPr>
          <a:xfrm>
            <a:off x="8718233" y="4333292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07E924-FB5F-C93C-4DD3-597CB6868E06}"/>
              </a:ext>
            </a:extLst>
          </p:cNvPr>
          <p:cNvSpPr/>
          <p:nvPr/>
        </p:nvSpPr>
        <p:spPr>
          <a:xfrm>
            <a:off x="9560467" y="4352156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5E418D-23C7-B1AE-E1B2-E1C9F7280B21}"/>
              </a:ext>
            </a:extLst>
          </p:cNvPr>
          <p:cNvCxnSpPr>
            <a:stCxn id="24" idx="4"/>
            <a:endCxn id="28" idx="0"/>
          </p:cNvCxnSpPr>
          <p:nvPr/>
        </p:nvCxnSpPr>
        <p:spPr>
          <a:xfrm>
            <a:off x="9023033" y="3724419"/>
            <a:ext cx="0" cy="608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0D70B5-5ACD-1B92-F2C2-98E565040A74}"/>
              </a:ext>
            </a:extLst>
          </p:cNvPr>
          <p:cNvCxnSpPr>
            <a:stCxn id="24" idx="4"/>
            <a:endCxn id="29" idx="0"/>
          </p:cNvCxnSpPr>
          <p:nvPr/>
        </p:nvCxnSpPr>
        <p:spPr>
          <a:xfrm>
            <a:off x="9023033" y="3724419"/>
            <a:ext cx="842234" cy="627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930FDC9-6F60-CF1B-BB7E-CC7E4CC4A942}"/>
              </a:ext>
            </a:extLst>
          </p:cNvPr>
          <p:cNvSpPr/>
          <p:nvPr/>
        </p:nvSpPr>
        <p:spPr>
          <a:xfrm>
            <a:off x="7361649" y="4333292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88FFEB-1957-3A3B-A32D-A03A22F53E6C}"/>
              </a:ext>
            </a:extLst>
          </p:cNvPr>
          <p:cNvSpPr/>
          <p:nvPr/>
        </p:nvSpPr>
        <p:spPr>
          <a:xfrm>
            <a:off x="6546085" y="4352156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B02109-12E4-D8C7-D65C-224F9F38D1D6}"/>
              </a:ext>
            </a:extLst>
          </p:cNvPr>
          <p:cNvCxnSpPr>
            <a:stCxn id="25" idx="4"/>
            <a:endCxn id="32" idx="0"/>
          </p:cNvCxnSpPr>
          <p:nvPr/>
        </p:nvCxnSpPr>
        <p:spPr>
          <a:xfrm>
            <a:off x="7665106" y="3724419"/>
            <a:ext cx="1343" cy="6088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C1B54A-575E-362C-82B7-8ABD8EE6D90F}"/>
              </a:ext>
            </a:extLst>
          </p:cNvPr>
          <p:cNvCxnSpPr>
            <a:stCxn id="25" idx="4"/>
            <a:endCxn id="33" idx="0"/>
          </p:cNvCxnSpPr>
          <p:nvPr/>
        </p:nvCxnSpPr>
        <p:spPr>
          <a:xfrm flipH="1">
            <a:off x="6850885" y="3724419"/>
            <a:ext cx="814221" cy="6277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BDEA34-4421-297F-F375-053B2DFD50B1}"/>
              </a:ext>
            </a:extLst>
          </p:cNvPr>
          <p:cNvSpPr txBox="1"/>
          <p:nvPr/>
        </p:nvSpPr>
        <p:spPr>
          <a:xfrm>
            <a:off x="8586054" y="50690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79A0A9-4641-8583-149C-43837F9D3155}"/>
              </a:ext>
            </a:extLst>
          </p:cNvPr>
          <p:cNvSpPr txBox="1"/>
          <p:nvPr/>
        </p:nvSpPr>
        <p:spPr>
          <a:xfrm>
            <a:off x="9560467" y="50690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71BC19-0043-79F9-AB55-68458775B018}"/>
              </a:ext>
            </a:extLst>
          </p:cNvPr>
          <p:cNvSpPr txBox="1"/>
          <p:nvPr/>
        </p:nvSpPr>
        <p:spPr>
          <a:xfrm>
            <a:off x="7292061" y="50000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A90903-AC20-93A9-748C-8DB14D584330}"/>
              </a:ext>
            </a:extLst>
          </p:cNvPr>
          <p:cNvSpPr txBox="1"/>
          <p:nvPr/>
        </p:nvSpPr>
        <p:spPr>
          <a:xfrm>
            <a:off x="6384038" y="500005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</a:rPr>
              <a:t>hello</a:t>
            </a:r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794C78-1419-9AF1-F523-863461F1586C}"/>
              </a:ext>
            </a:extLst>
          </p:cNvPr>
          <p:cNvSpPr/>
          <p:nvPr/>
        </p:nvSpPr>
        <p:spPr>
          <a:xfrm>
            <a:off x="6212486" y="2430885"/>
            <a:ext cx="4267200" cy="4382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089929-0B59-3498-B6E2-4840FA57791F}"/>
              </a:ext>
            </a:extLst>
          </p:cNvPr>
          <p:cNvSpPr/>
          <p:nvPr/>
        </p:nvSpPr>
        <p:spPr>
          <a:xfrm>
            <a:off x="10193976" y="3291031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P2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A1686DC-3A1C-ED50-C85E-E22FCA007C97}"/>
              </a:ext>
            </a:extLst>
          </p:cNvPr>
          <p:cNvSpPr/>
          <p:nvPr/>
        </p:nvSpPr>
        <p:spPr>
          <a:xfrm>
            <a:off x="11102930" y="3295283"/>
            <a:ext cx="609600" cy="28892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/>
              <a:t>P6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B8FA1F-67C5-3550-DF12-35C8358EC10D}"/>
              </a:ext>
            </a:extLst>
          </p:cNvPr>
          <p:cNvCxnSpPr>
            <a:stCxn id="21" idx="4"/>
            <a:endCxn id="41" idx="0"/>
          </p:cNvCxnSpPr>
          <p:nvPr/>
        </p:nvCxnSpPr>
        <p:spPr>
          <a:xfrm>
            <a:off x="10322467" y="3027597"/>
            <a:ext cx="176309" cy="26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FA3D57-F002-8012-4CAC-7E69DDC2688B}"/>
              </a:ext>
            </a:extLst>
          </p:cNvPr>
          <p:cNvCxnSpPr>
            <a:stCxn id="21" idx="4"/>
            <a:endCxn id="42" idx="0"/>
          </p:cNvCxnSpPr>
          <p:nvPr/>
        </p:nvCxnSpPr>
        <p:spPr>
          <a:xfrm>
            <a:off x="10322467" y="3027597"/>
            <a:ext cx="1085263" cy="2676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95DB4AE-58CA-1A4B-0AA9-1D362B64A753}"/>
              </a:ext>
            </a:extLst>
          </p:cNvPr>
          <p:cNvSpPr/>
          <p:nvPr/>
        </p:nvSpPr>
        <p:spPr>
          <a:xfrm>
            <a:off x="10029724" y="2235504"/>
            <a:ext cx="2103896" cy="15841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721BD2-9A91-55E2-1517-2A4FDD1BAA03}"/>
              </a:ext>
            </a:extLst>
          </p:cNvPr>
          <p:cNvSpPr txBox="1"/>
          <p:nvPr/>
        </p:nvSpPr>
        <p:spPr>
          <a:xfrm>
            <a:off x="11260781" y="396396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A7AAC4-EB83-4ABB-AABB-6CE34411D0AB}"/>
              </a:ext>
            </a:extLst>
          </p:cNvPr>
          <p:cNvSpPr txBox="1"/>
          <p:nvPr/>
        </p:nvSpPr>
        <p:spPr>
          <a:xfrm>
            <a:off x="10347007" y="393315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648B61-BA3C-58DA-A224-3F164A679575}"/>
              </a:ext>
            </a:extLst>
          </p:cNvPr>
          <p:cNvSpPr txBox="1"/>
          <p:nvPr/>
        </p:nvSpPr>
        <p:spPr>
          <a:xfrm>
            <a:off x="9674767" y="563377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12AD43-2761-10B3-B4DE-B254D980DAB4}"/>
              </a:ext>
            </a:extLst>
          </p:cNvPr>
          <p:cNvSpPr txBox="1"/>
          <p:nvPr/>
        </p:nvSpPr>
        <p:spPr>
          <a:xfrm>
            <a:off x="8754092" y="563377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E269C2-FDFB-C186-5EEA-6382EF004697}"/>
              </a:ext>
            </a:extLst>
          </p:cNvPr>
          <p:cNvSpPr txBox="1"/>
          <p:nvPr/>
        </p:nvSpPr>
        <p:spPr>
          <a:xfrm>
            <a:off x="7510079" y="559062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9911BB-9050-2862-4A5F-A090E65ABB66}"/>
              </a:ext>
            </a:extLst>
          </p:cNvPr>
          <p:cNvSpPr txBox="1"/>
          <p:nvPr/>
        </p:nvSpPr>
        <p:spPr>
          <a:xfrm>
            <a:off x="6591839" y="552944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23A4FE-C869-F844-EC6B-05B4D8AEEB12}"/>
              </a:ext>
            </a:extLst>
          </p:cNvPr>
          <p:cNvSpPr txBox="1">
            <a:spLocks/>
          </p:cNvSpPr>
          <p:nvPr/>
        </p:nvSpPr>
        <p:spPr>
          <a:xfrm>
            <a:off x="825092" y="1009860"/>
            <a:ext cx="467628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Ví dụ tạo process với fork() (tt)</a:t>
            </a:r>
            <a:endParaRPr lang="en-V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F40040-3CE4-DEA5-038B-C7E5AB42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8081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0" grpId="0" animBg="1"/>
      <p:bldP spid="21" grpId="0" animBg="1"/>
      <p:bldP spid="24" grpId="0" animBg="1"/>
      <p:bldP spid="25" grpId="0" animBg="1"/>
      <p:bldP spid="28" grpId="0" animBg="1"/>
      <p:bldP spid="29" grpId="0" animBg="1"/>
      <p:bldP spid="32" grpId="0" animBg="1"/>
      <p:bldP spid="33" grpId="0" animBg="1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gradFill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</a:gradFill>
              </a:rPr>
              <a:t>Kết thúc tiến trình: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iến trình tự kết thúc</a:t>
            </a:r>
            <a:r>
              <a:rPr lang="en-US" dirty="0"/>
              <a:t>.</a:t>
            </a:r>
            <a:endParaRPr lang="vi-VN" dirty="0"/>
          </a:p>
          <a:p>
            <a:pPr lvl="2"/>
            <a:r>
              <a:rPr lang="en-US" dirty="0"/>
              <a:t>T</a:t>
            </a:r>
            <a:r>
              <a:rPr lang="vi-VN" dirty="0"/>
              <a:t>iến trình kết thúc khi thực thi lệnh cuối và gọi system routine exit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en-US" dirty="0"/>
              <a:t>T</a:t>
            </a:r>
            <a:r>
              <a:rPr lang="vi-VN" dirty="0"/>
              <a:t>iến trình kết thúc do tiến trình khác (có đủ quyền, vd: tiến trình cha của nó)</a:t>
            </a:r>
            <a:r>
              <a:rPr lang="en-US" dirty="0"/>
              <a:t>.</a:t>
            </a:r>
            <a:endParaRPr lang="vi-VN" dirty="0"/>
          </a:p>
          <a:p>
            <a:pPr lvl="2"/>
            <a:r>
              <a:rPr lang="vi-VN" dirty="0"/>
              <a:t>Gọi system routine abort với tham số là pid (process identifier) của tiến trình cần được kết thúc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vi-VN" dirty="0"/>
              <a:t>Hệ điều hành thu hồi tất cả các tài nguyên của tiến trình kết thúc (vùng nhớ, I/O buffer,…)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38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5014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39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8" y="1620456"/>
            <a:ext cx="10080605" cy="1359227"/>
          </a:xfrm>
        </p:spPr>
        <p:txBody>
          <a:bodyPr>
            <a:normAutofit/>
          </a:bodyPr>
          <a:lstStyle/>
          <a:p>
            <a:r>
              <a:rPr lang="en-US" dirty="0"/>
              <a:t>CỘNG TÁC GIỮA CÁC TIẾN TRÌNH</a:t>
            </a:r>
            <a:endParaRPr lang="en-V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C3DDE-3F66-EBE7-AB4F-B16ADC2673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584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vi-VN" dirty="0"/>
              <a:t>KHÁI NIỆM CƠ BẢN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vi-VN" sz="2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04568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289" y="1130157"/>
            <a:ext cx="10579654" cy="5188450"/>
          </a:xfrm>
        </p:spPr>
        <p:txBody>
          <a:bodyPr>
            <a:normAutofit fontScale="92500" lnSpcReduction="20000"/>
          </a:bodyPr>
          <a:lstStyle/>
          <a:p>
            <a:r>
              <a:rPr lang="vi-VN" sz="2600" dirty="0"/>
              <a:t>Trong tiến trình thực thi, các tiến trình có thể cộng tác (cooperate) để hoàn thành công việc</a:t>
            </a:r>
            <a:r>
              <a:rPr lang="en-US" sz="2600" dirty="0"/>
              <a:t>.</a:t>
            </a:r>
            <a:endParaRPr lang="vi-VN" sz="2600" dirty="0"/>
          </a:p>
          <a:p>
            <a:r>
              <a:rPr lang="vi-VN" sz="2600" dirty="0"/>
              <a:t>Các tiến trình cộng tác để</a:t>
            </a:r>
            <a:r>
              <a:rPr lang="en-US" sz="2600" dirty="0"/>
              <a:t>:</a:t>
            </a:r>
            <a:endParaRPr lang="vi-VN" sz="2600" dirty="0"/>
          </a:p>
          <a:p>
            <a:pPr lvl="1"/>
            <a:r>
              <a:rPr lang="vi-VN" dirty="0"/>
              <a:t>Chia sẻ dữ liệu (information sharing)</a:t>
            </a:r>
          </a:p>
          <a:p>
            <a:pPr lvl="1"/>
            <a:r>
              <a:rPr lang="vi-VN" dirty="0"/>
              <a:t>Tăng tốc tính toán (computational speedup)</a:t>
            </a:r>
          </a:p>
          <a:p>
            <a:pPr lvl="2"/>
            <a:r>
              <a:rPr lang="vi-VN" sz="2200" dirty="0"/>
              <a:t>Nếu hệ thống có nhiều CPU, chia công việc tính toán thành nhiều công việc tính toán nhỏ chạy song song</a:t>
            </a:r>
          </a:p>
          <a:p>
            <a:pPr lvl="1"/>
            <a:r>
              <a:rPr lang="vi-VN" dirty="0"/>
              <a:t>Thực hiện một công việc chung</a:t>
            </a:r>
          </a:p>
          <a:p>
            <a:pPr lvl="2"/>
            <a:r>
              <a:rPr lang="vi-VN" sz="2200" dirty="0"/>
              <a:t>Xây dựng một phần mềm phức tạp bằng cách chia thành các module/process hợp tác nhau </a:t>
            </a:r>
          </a:p>
          <a:p>
            <a:r>
              <a:rPr lang="vi-VN" sz="2600" dirty="0"/>
              <a:t>Sự cộng tác giữa các tiến trình yêu cầu hệ điều hành hỗ trợ cơ chế giao tiếp và cơ chế đồng bộ hoạt động của các tiến trình</a:t>
            </a:r>
            <a:r>
              <a:rPr lang="en-US" sz="2600" dirty="0"/>
              <a:t>.</a:t>
            </a:r>
            <a:endParaRPr lang="vi-VN" sz="2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40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16877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41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8" y="1620456"/>
            <a:ext cx="10080605" cy="1359227"/>
          </a:xfrm>
        </p:spPr>
        <p:txBody>
          <a:bodyPr>
            <a:normAutofit/>
          </a:bodyPr>
          <a:lstStyle/>
          <a:p>
            <a:r>
              <a:rPr lang="en-US" dirty="0"/>
              <a:t>CỘNG TÁC GIỮA CÁC TIẾN TRÌNH</a:t>
            </a:r>
            <a:endParaRPr lang="en-V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C3DDE-3F66-EBE7-AB4F-B16ADC2673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VN" dirty="0"/>
              <a:t>6.1. Giao tiếp liên tiến trình (IPC)</a:t>
            </a:r>
          </a:p>
        </p:txBody>
      </p:sp>
    </p:spTree>
    <p:extLst>
      <p:ext uri="{BB962C8B-B14F-4D97-AF65-F5344CB8AC3E}">
        <p14:creationId xmlns:p14="http://schemas.microsoft.com/office/powerpoint/2010/main" val="531094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6.1. Giao </a:t>
            </a:r>
            <a:r>
              <a:rPr lang="en-US" sz="4000" dirty="0" err="1"/>
              <a:t>tiếp</a:t>
            </a:r>
            <a:r>
              <a:rPr lang="en-US" sz="4000" dirty="0"/>
              <a:t> </a:t>
            </a:r>
            <a:r>
              <a:rPr lang="en-US" sz="4000" dirty="0" err="1"/>
              <a:t>liên</a:t>
            </a:r>
            <a:r>
              <a:rPr lang="en-US" sz="4000" dirty="0"/>
              <a:t> </a:t>
            </a:r>
            <a:r>
              <a:rPr lang="en-US" sz="4000" dirty="0" err="1"/>
              <a:t>tiến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r>
              <a:rPr lang="en-US" sz="4000" dirty="0"/>
              <a:t> (IPC)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IPC</a:t>
            </a:r>
            <a:r>
              <a:rPr lang="en-US" dirty="0"/>
              <a:t> (</a:t>
            </a:r>
            <a:r>
              <a:rPr lang="vi-VN" dirty="0"/>
              <a:t>Inter Process Communication</a:t>
            </a:r>
            <a:r>
              <a:rPr lang="en-US" dirty="0"/>
              <a:t>)</a:t>
            </a:r>
            <a:r>
              <a:rPr lang="vi-VN" dirty="0"/>
              <a:t> là cơ chế cung cấp bởi hệ điều hành nhằm giúp các tiến trình: </a:t>
            </a:r>
          </a:p>
          <a:p>
            <a:pPr lvl="1"/>
            <a:r>
              <a:rPr lang="vi-VN" dirty="0"/>
              <a:t>Giao tiếp với nhau</a:t>
            </a:r>
          </a:p>
          <a:p>
            <a:pPr lvl="1"/>
            <a:r>
              <a:rPr lang="vi-VN" dirty="0"/>
              <a:t>Đồng bộ hoạt động</a:t>
            </a:r>
          </a:p>
          <a:p>
            <a:r>
              <a:rPr lang="en-US" dirty="0"/>
              <a:t>Hai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vi-VN" dirty="0"/>
              <a:t>IPC</a:t>
            </a:r>
            <a:r>
              <a:rPr lang="en-US" dirty="0"/>
              <a:t>:</a:t>
            </a:r>
          </a:p>
          <a:p>
            <a:pPr lvl="1"/>
            <a:r>
              <a:rPr lang="en-US" altLang="en-US" dirty="0"/>
              <a:t>Shared memory</a:t>
            </a:r>
          </a:p>
          <a:p>
            <a:pPr lvl="1"/>
            <a:r>
              <a:rPr lang="en-US" altLang="en-US" dirty="0"/>
              <a:t>Message passing</a:t>
            </a:r>
          </a:p>
          <a:p>
            <a:endParaRPr lang="vi-V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3847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797" y="163535"/>
            <a:ext cx="10515600" cy="895682"/>
          </a:xfrm>
        </p:spPr>
        <p:txBody>
          <a:bodyPr/>
          <a:lstStyle/>
          <a:p>
            <a:r>
              <a:rPr lang="en-US" dirty="0"/>
              <a:t>6.1. Giao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(IPC)</a:t>
            </a:r>
            <a:endParaRPr lang="en-V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0BBED97-FB8B-1132-6CD2-C254720DC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412776"/>
            <a:ext cx="11521280" cy="4824536"/>
          </a:xfrm>
        </p:spPr>
        <p:txBody>
          <a:bodyPr/>
          <a:lstStyle/>
          <a:p>
            <a:pPr marL="0" indent="0" algn="ctr">
              <a:buNone/>
            </a:pPr>
            <a:r>
              <a:rPr kumimoji="0"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(a) Shared memory.  	(b) Message passing. </a:t>
            </a:r>
            <a:r>
              <a:rPr kumimoji="0" lang="en-US" altLang="en-US" dirty="0"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43</a:t>
            </a:fld>
            <a:endParaRPr lang="en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B97B1C-D0B7-DF4C-7592-9F9E9B8DE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2238400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71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44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8" y="1620456"/>
            <a:ext cx="10080605" cy="1359227"/>
          </a:xfrm>
        </p:spPr>
        <p:txBody>
          <a:bodyPr>
            <a:normAutofit/>
          </a:bodyPr>
          <a:lstStyle/>
          <a:p>
            <a:r>
              <a:rPr lang="en-US" dirty="0"/>
              <a:t>CỘNG TÁC GIỮA CÁC TIẾN TRÌNH</a:t>
            </a:r>
            <a:endParaRPr lang="en-V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C3DDE-3F66-EBE7-AB4F-B16ADC2673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VN" dirty="0"/>
              <a:t>6.2. Bộ nhớ được chia sẻ - Shared memory</a:t>
            </a:r>
          </a:p>
        </p:txBody>
      </p:sp>
    </p:spTree>
    <p:extLst>
      <p:ext uri="{BB962C8B-B14F-4D97-AF65-F5344CB8AC3E}">
        <p14:creationId xmlns:p14="http://schemas.microsoft.com/office/powerpoint/2010/main" val="534129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6.2. Bộ nhớ được chia sẻ - 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(</a:t>
            </a:r>
            <a:r>
              <a:rPr lang="en-US" sz="2400" dirty="0" err="1"/>
              <a:t>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)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d</a:t>
            </a:r>
            <a:r>
              <a:rPr lang="vi-VN" sz="2400" dirty="0"/>
              <a:t>ư</a:t>
            </a:r>
            <a:r>
              <a:rPr lang="en-US" sz="2400" dirty="0" err="1"/>
              <a:t>ới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c</a:t>
            </a:r>
            <a:r>
              <a:rPr lang="vi-VN" sz="2400" dirty="0"/>
              <a:t>ơ</a:t>
            </a:r>
            <a:r>
              <a:rPr lang="en-US" sz="2400" dirty="0"/>
              <a:t> </a:t>
            </a:r>
            <a:r>
              <a:rPr lang="en-US" sz="2400" dirty="0" err="1"/>
              <a:t>chế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bộ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bộ </a:t>
            </a:r>
            <a:r>
              <a:rPr lang="en-US" sz="2400" dirty="0" err="1"/>
              <a:t>nhớ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. 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45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6230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46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8" y="1620456"/>
            <a:ext cx="10080605" cy="1359227"/>
          </a:xfrm>
        </p:spPr>
        <p:txBody>
          <a:bodyPr>
            <a:normAutofit/>
          </a:bodyPr>
          <a:lstStyle/>
          <a:p>
            <a:r>
              <a:rPr lang="en-US" dirty="0"/>
              <a:t>CỘNG TÁC GIỮA CÁC TIẾN TRÌNH</a:t>
            </a:r>
            <a:endParaRPr lang="en-V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C3DDE-3F66-EBE7-AB4F-B16ADC2673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VN" dirty="0"/>
              <a:t>6.3. Hệ thống truyền thông điệp -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235475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VN" sz="3800" dirty="0"/>
              <a:t>6.3. Hệ thống truyền thông điệp - 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?</a:t>
            </a:r>
          </a:p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(Naming)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endParaRPr lang="en-US" dirty="0"/>
          </a:p>
          <a:p>
            <a:pPr lvl="2"/>
            <a:r>
              <a:rPr lang="en-US" dirty="0"/>
              <a:t>send(P, msg):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P</a:t>
            </a:r>
          </a:p>
          <a:p>
            <a:pPr lvl="2"/>
            <a:r>
              <a:rPr lang="en-US" dirty="0"/>
              <a:t>receive(Q, msg):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Q</a:t>
            </a:r>
          </a:p>
          <a:p>
            <a:pPr lvl="1"/>
            <a:r>
              <a:rPr lang="en-US" dirty="0"/>
              <a:t>Giao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gián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thông</a:t>
            </a:r>
            <a:r>
              <a:rPr lang="en-US" dirty="0"/>
              <a:t> qua mailbox hay port</a:t>
            </a:r>
          </a:p>
          <a:p>
            <a:pPr lvl="2"/>
            <a:r>
              <a:rPr lang="en-US" dirty="0"/>
              <a:t>send(A, msg):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mailbox A</a:t>
            </a:r>
          </a:p>
          <a:p>
            <a:pPr lvl="2"/>
            <a:r>
              <a:rPr lang="en-US" dirty="0"/>
              <a:t>receive(Q, msg):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điệp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mailbox B</a:t>
            </a:r>
          </a:p>
          <a:p>
            <a:r>
              <a:rPr lang="en-US" dirty="0" err="1"/>
              <a:t>Đồng</a:t>
            </a:r>
            <a:r>
              <a:rPr lang="en-US" dirty="0"/>
              <a:t> bộ </a:t>
            </a:r>
            <a:r>
              <a:rPr lang="en-US" dirty="0" err="1"/>
              <a:t>hóa</a:t>
            </a:r>
            <a:r>
              <a:rPr lang="en-US" dirty="0"/>
              <a:t> (Synchronization): blocking send, nonblocking send, blocking receive, nonblocking receive.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47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311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VN" sz="3800" dirty="0"/>
              <a:t>6.3. Hệ thống truyền thông điệp - Message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?</a:t>
            </a:r>
          </a:p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đệm</a:t>
            </a:r>
            <a:r>
              <a:rPr lang="en-US" dirty="0"/>
              <a:t> (Buffering): </a:t>
            </a:r>
            <a:r>
              <a:rPr lang="en-US" dirty="0" err="1"/>
              <a:t>dùng</a:t>
            </a:r>
            <a:r>
              <a:rPr lang="en-US" dirty="0"/>
              <a:t> queue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message</a:t>
            </a:r>
          </a:p>
          <a:p>
            <a:pPr lvl="1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0 (Zero capacity hay no buffering).</a:t>
            </a:r>
          </a:p>
          <a:p>
            <a:pPr lvl="1"/>
            <a:r>
              <a:rPr lang="en-US" dirty="0"/>
              <a:t>Bounded capacity: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queue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Unbounded capacity: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queue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.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48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84343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49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US" dirty="0"/>
              <a:t>TIỂU TRÌNH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sz="2800" dirty="0"/>
              <a:t>7.1. Tổng quan về tiểu trình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03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1. Khái niệm cơ bản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10579654" cy="3904233"/>
          </a:xfrm>
        </p:spPr>
        <p:txBody>
          <a:bodyPr>
            <a:normAutofit/>
          </a:bodyPr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i="1" dirty="0" err="1"/>
              <a:t>chương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i="1" dirty="0" err="1"/>
              <a:t>tiến</a:t>
            </a:r>
            <a:r>
              <a:rPr lang="en-US" sz="2400" i="1" dirty="0"/>
              <a:t> </a:t>
            </a:r>
            <a:r>
              <a:rPr lang="en-US" sz="2400" i="1" dirty="0" err="1"/>
              <a:t>trình</a:t>
            </a:r>
            <a:r>
              <a:rPr lang="en-US" sz="2400" i="1" dirty="0"/>
              <a:t>.</a:t>
            </a:r>
            <a:endParaRPr lang="vi-VN" sz="2400" i="1" dirty="0"/>
          </a:p>
          <a:p>
            <a:r>
              <a:rPr lang="en-US" sz="2400" dirty="0"/>
              <a:t>T</a:t>
            </a:r>
            <a:r>
              <a:rPr lang="vi-VN" sz="2400" dirty="0"/>
              <a:t>iến trình (pr</a:t>
            </a:r>
            <a:r>
              <a:rPr lang="en-US" sz="2400" dirty="0"/>
              <a:t>o</a:t>
            </a:r>
            <a:r>
              <a:rPr lang="vi-VN" sz="2400" dirty="0"/>
              <a:t>cess) là gì?</a:t>
            </a:r>
          </a:p>
          <a:p>
            <a:pPr marL="457200" lvl="1" indent="0">
              <a:buNone/>
            </a:pPr>
            <a:r>
              <a:rPr lang="en-US" b="1" dirty="0">
                <a:sym typeface="Wingdings" pitchFamily="2" charset="2"/>
              </a:rPr>
              <a:t> </a:t>
            </a:r>
            <a:r>
              <a:rPr lang="vi-VN" b="1" dirty="0"/>
              <a:t>Một chương trình đang thực thi</a:t>
            </a:r>
          </a:p>
          <a:p>
            <a:r>
              <a:rPr lang="en-US" altLang="en-US" sz="2400" dirty="0"/>
              <a:t>Ch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ơng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bị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động</a:t>
            </a:r>
            <a:r>
              <a:rPr lang="en-US" altLang="en-US" sz="2400" b="1" dirty="0"/>
              <a:t> </a:t>
            </a:r>
            <a:r>
              <a:rPr lang="en-US" altLang="en-US" sz="2400" dirty="0"/>
              <a:t>l</a:t>
            </a:r>
            <a:r>
              <a:rPr lang="vi-VN" altLang="en-US" sz="2400" dirty="0"/>
              <a:t>ư</a:t>
            </a:r>
            <a:r>
              <a:rPr lang="en-US" altLang="en-US" sz="2400" dirty="0"/>
              <a:t>u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đĩa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tin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thi</a:t>
            </a:r>
            <a:r>
              <a:rPr lang="en-US" altLang="en-US" sz="2400" dirty="0"/>
              <a:t> - executable file); </a:t>
            </a:r>
            <a:r>
              <a:rPr lang="en-US" altLang="en-US" sz="2400" dirty="0" err="1"/>
              <a:t>tiến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b="1" dirty="0" err="1"/>
              <a:t>chủ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động</a:t>
            </a:r>
            <a:r>
              <a:rPr lang="en-US" altLang="en-US" sz="2400" dirty="0"/>
              <a:t>. </a:t>
            </a:r>
          </a:p>
          <a:p>
            <a:r>
              <a:rPr lang="en-US" sz="2400" dirty="0"/>
              <a:t>Ch</a:t>
            </a:r>
            <a:r>
              <a:rPr lang="vi-VN" sz="2400" dirty="0"/>
              <a:t>ư</a:t>
            </a:r>
            <a:r>
              <a:rPr lang="en-US" sz="2400" dirty="0" err="1"/>
              <a:t>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nạp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bộ </a:t>
            </a:r>
            <a:r>
              <a:rPr lang="en-US" sz="2400" dirty="0" err="1"/>
              <a:t>nhớ</a:t>
            </a:r>
            <a:r>
              <a:rPr lang="en-US" sz="2400" dirty="0"/>
              <a:t>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9264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7.1. Tổng quan về tiểu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3CDB-755F-382A-DC6E-7BF4469B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797" y="1227718"/>
            <a:ext cx="10211003" cy="4824536"/>
          </a:xfrm>
        </p:spPr>
        <p:txBody>
          <a:bodyPr/>
          <a:lstStyle/>
          <a:p>
            <a:r>
              <a:rPr lang="vi-VN" dirty="0"/>
              <a:t>Tiểu trình</a:t>
            </a:r>
            <a:r>
              <a:rPr lang="en-US" dirty="0"/>
              <a:t> </a:t>
            </a:r>
            <a:r>
              <a:rPr lang="vi-VN" dirty="0"/>
              <a:t>là một đơn vị cơ bản sử dụng CPU gồm:</a:t>
            </a:r>
          </a:p>
          <a:p>
            <a:pPr lvl="1"/>
            <a:r>
              <a:rPr lang="vi-VN" dirty="0"/>
              <a:t>Thread ID, PC, Registers, Stack và chia sẻ chung code, data, resourses (files)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50</a:t>
            </a:fld>
            <a:endParaRPr lang="en-VN" dirty="0"/>
          </a:p>
        </p:txBody>
      </p:sp>
      <p:pic>
        <p:nvPicPr>
          <p:cNvPr id="6" name="Picture 1" descr="4_01.pdf">
            <a:extLst>
              <a:ext uri="{FF2B5EF4-FFF2-40B4-BE49-F238E27FC236}">
                <a16:creationId xmlns:a16="http://schemas.microsoft.com/office/drawing/2014/main" id="{03F127DA-63CC-17A1-261E-73C6B123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281" y="2520674"/>
            <a:ext cx="5766001" cy="37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86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7.1. Tổng quan về tiểu trình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51</a:t>
            </a:fld>
            <a:endParaRPr lang="en-VN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4F7D81F0-C883-0AF0-F47A-CBE78568C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814" y="2366127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7D8D03-57E2-6482-3D56-20F5E042C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14" y="2213728"/>
            <a:ext cx="3276600" cy="461665"/>
          </a:xfrm>
          <a:prstGeom prst="rect">
            <a:avLst/>
          </a:prstGeom>
          <a:solidFill>
            <a:srgbClr val="CCCCFF"/>
          </a:solidFill>
          <a:ln w="38100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pid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C163230-EA8A-D0EA-CE0B-55D0E6751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14" y="2747128"/>
            <a:ext cx="3276600" cy="461665"/>
          </a:xfrm>
          <a:prstGeom prst="rect">
            <a:avLst/>
          </a:prstGeom>
          <a:solidFill>
            <a:srgbClr val="99FF66"/>
          </a:solidFill>
          <a:ln w="38100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 dirty="0">
                <a:solidFill>
                  <a:srgbClr val="006600"/>
                </a:solidFill>
                <a:latin typeface="Comic Sans MS" panose="030F0702030302020204" pitchFamily="66" charset="0"/>
              </a:rPr>
              <a:t>Threads list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65F95F1-909A-6452-5701-2B327781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14" y="3280528"/>
            <a:ext cx="3276600" cy="1408113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Context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(Mem, global ressources…)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6E4E7297-2B3B-9E66-41DE-9AB70242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14" y="5795128"/>
            <a:ext cx="3276600" cy="461665"/>
          </a:xfrm>
          <a:prstGeom prst="rect">
            <a:avLst/>
          </a:prstGeom>
          <a:solidFill>
            <a:schemeClr val="folHlink"/>
          </a:solidFill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Scheduling statistic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407D84CE-95A4-A48C-8C46-E0A027B5F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814" y="4728327"/>
            <a:ext cx="3276600" cy="1042988"/>
          </a:xfrm>
          <a:prstGeom prst="rect">
            <a:avLst/>
          </a:prstGeom>
          <a:solidFill>
            <a:srgbClr val="FFFF99"/>
          </a:solidFill>
          <a:ln w="38100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99"/>
                </a:solidFill>
                <a:latin typeface="Comic Sans MS" panose="030F0702030302020204" pitchFamily="66" charset="0"/>
              </a:rPr>
              <a:t>Relatives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0099"/>
                </a:solidFill>
                <a:latin typeface="Comic Sans MS" panose="030F0702030302020204" pitchFamily="66" charset="0"/>
              </a:rPr>
              <a:t>( Dad, children)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8D4015-B641-DBC5-D1C8-63DAC1DA2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378" y="2213727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PCB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623FF6F-3D56-0503-ACA8-75E4F78D5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614" y="3204328"/>
            <a:ext cx="3276600" cy="461665"/>
          </a:xfrm>
          <a:prstGeom prst="rect">
            <a:avLst/>
          </a:prstGeom>
          <a:solidFill>
            <a:srgbClr val="CCCCFF"/>
          </a:solidFill>
          <a:ln w="38100">
            <a:solidFill>
              <a:srgbClr val="CC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chemeClr val="hlink"/>
                </a:solidFill>
                <a:latin typeface="Comic Sans MS" panose="030F0702030302020204" pitchFamily="66" charset="0"/>
              </a:rPr>
              <a:t>tid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B8A711C3-146C-E1A9-3DB8-E7B2454F5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614" y="3737727"/>
            <a:ext cx="3276600" cy="1042988"/>
          </a:xfrm>
          <a:prstGeom prst="rect">
            <a:avLst/>
          </a:prstGeom>
          <a:solidFill>
            <a:srgbClr val="99FF66"/>
          </a:solidFill>
          <a:ln w="38100">
            <a:solidFill>
              <a:srgbClr val="99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State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006600"/>
                </a:solidFill>
                <a:latin typeface="Comic Sans MS" panose="030F0702030302020204" pitchFamily="66" charset="0"/>
              </a:rPr>
              <a:t>(State, details)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DA64073D-2B89-7FE5-7C4A-FE4DE89A7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614" y="4804527"/>
            <a:ext cx="3276600" cy="1042988"/>
          </a:xfrm>
          <a:prstGeom prst="rect">
            <a:avLst/>
          </a:prstGeom>
          <a:solidFill>
            <a:srgbClr val="FF3399"/>
          </a:solidFill>
          <a:ln w="38100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Context</a:t>
            </a:r>
          </a:p>
          <a:p>
            <a:pPr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(IP, local stack…)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BF06535D-9813-5095-F545-D9104B7C8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1815" y="2229603"/>
            <a:ext cx="32239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Thread Control Block</a:t>
            </a: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3399"/>
                </a:solidFill>
                <a:latin typeface="Comic Sans MS" panose="030F0702030302020204" pitchFamily="66" charset="0"/>
              </a:rPr>
              <a:t>TCB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CF6E98-74B5-7D6E-F074-4262457E4F55}"/>
              </a:ext>
            </a:extLst>
          </p:cNvPr>
          <p:cNvSpPr txBox="1">
            <a:spLocks/>
          </p:cNvSpPr>
          <p:nvPr/>
        </p:nvSpPr>
        <p:spPr>
          <a:xfrm>
            <a:off x="774144" y="1117529"/>
            <a:ext cx="10579655" cy="540000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PCB </a:t>
            </a:r>
            <a:r>
              <a:rPr lang="en-US" dirty="0" err="1"/>
              <a:t>và</a:t>
            </a:r>
            <a:r>
              <a:rPr lang="en-US" dirty="0"/>
              <a:t> TCB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multithreads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8851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7.1. Tổng quan về tiểu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2013995"/>
            <a:ext cx="10579654" cy="4162968"/>
          </a:xfrm>
        </p:spPr>
        <p:txBody>
          <a:bodyPr>
            <a:noAutofit/>
          </a:bodyPr>
          <a:lstStyle/>
          <a:p>
            <a:r>
              <a:rPr lang="vi-VN" dirty="0"/>
              <a:t>Đáp ứng nhanh: cho phép chương trình tiếp tục thực thi khi một bộ phận bị khóa hoặc một hoạt động dài</a:t>
            </a:r>
            <a:r>
              <a:rPr lang="en-US" dirty="0"/>
              <a:t>.</a:t>
            </a:r>
            <a:endParaRPr lang="vi-VN" dirty="0"/>
          </a:p>
          <a:p>
            <a:r>
              <a:rPr lang="vi-VN" dirty="0"/>
              <a:t>Chia sẻ tài nguyên: tiết kiệm không gian nhớ</a:t>
            </a:r>
            <a:r>
              <a:rPr lang="en-US" dirty="0"/>
              <a:t>.</a:t>
            </a:r>
            <a:endParaRPr lang="vi-VN" dirty="0"/>
          </a:p>
          <a:p>
            <a:r>
              <a:rPr lang="vi-VN" dirty="0"/>
              <a:t>Kinh tế: tạo và chuyển ngữ cảnh nhanh hơn tiến trình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vi-VN" dirty="0"/>
              <a:t>Ví dụ: Trong Solaris 2, tạo process chậm hơn 30 lần, chuyển chậm hơn 5 lần so với thread</a:t>
            </a:r>
            <a:r>
              <a:rPr lang="en-US" dirty="0"/>
              <a:t>.</a:t>
            </a:r>
            <a:endParaRPr lang="vi-VN" dirty="0"/>
          </a:p>
          <a:p>
            <a:r>
              <a:rPr lang="vi-VN" dirty="0"/>
              <a:t>Trong multiprocessor: có thể thực hiện song song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52</a:t>
            </a:fld>
            <a:endParaRPr lang="en-V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9BF5FC-5049-49E7-ADD0-D399B6F60C89}"/>
              </a:ext>
            </a:extLst>
          </p:cNvPr>
          <p:cNvSpPr txBox="1">
            <a:spLocks/>
          </p:cNvSpPr>
          <p:nvPr/>
        </p:nvSpPr>
        <p:spPr>
          <a:xfrm>
            <a:off x="838200" y="1220587"/>
            <a:ext cx="4584909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luồng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8999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7.1. Tổng quan về tiểu trình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53</a:t>
            </a:fld>
            <a:endParaRPr lang="en-V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478CE7F-A1BE-74CA-6384-13C7E5C9E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5679948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788"/>
              </a:spcBef>
            </a:pPr>
            <a:r>
              <a:rPr lang="en-US" altLang="en-US" sz="2000" b="1">
                <a:solidFill>
                  <a:srgbClr val="993300"/>
                </a:solidFill>
                <a:latin typeface="Times New Roman" panose="02020603050405020304" pitchFamily="18" charset="0"/>
              </a:rPr>
              <a:t>Khái niệm tiểu trình được hỗ trợ bởi một thư viện hoạt động trong user mode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CDD78D5-1C25-7ED2-AAD5-306C7FB7D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274148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DC5A3F9B-94A5-8F42-85EB-2587CD6B7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050" y="2006473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F1363894-24DE-D6D7-C02E-BBA376C8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0" y="4368674"/>
            <a:ext cx="2870200" cy="1200329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FFFF99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>
              <a:solidFill>
                <a:srgbClr val="FFFF99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Kernel</a:t>
            </a: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3EAF20D0-AC90-540C-8829-ABFF8548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2006473"/>
            <a:ext cx="609600" cy="6096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99FF66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4E6F2AF8-3B9E-E7A4-138F-42534E350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4140073"/>
            <a:ext cx="38862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45529756-8456-D043-C48D-CD675133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651" y="2463674"/>
            <a:ext cx="141287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User</a:t>
            </a:r>
            <a:r>
              <a:rPr lang="en-US" altLang="en-US" sz="2400">
                <a:latin typeface="VNI-Univer" pitchFamily="2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470EA7D-B9C2-6A48-C50E-4F7AFF37D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4490911"/>
            <a:ext cx="161131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Kernel</a:t>
            </a:r>
            <a:r>
              <a:rPr lang="en-US" altLang="en-US" sz="2400">
                <a:latin typeface="VNI-Univer" pitchFamily="2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5F37AC3C-2BEC-0A51-E827-0477562EE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450" y="2006473"/>
            <a:ext cx="609600" cy="609600"/>
          </a:xfrm>
          <a:prstGeom prst="ellipse">
            <a:avLst/>
          </a:prstGeom>
          <a:solidFill>
            <a:srgbClr val="CCCCFF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T3</a:t>
            </a: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26BB6452-0CBC-A646-EAE7-C41304BA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850" y="3149473"/>
            <a:ext cx="1295400" cy="6096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LWP1</a:t>
            </a:r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768FD7CB-C403-04B2-80C0-FAB6A7F0A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3073273"/>
            <a:ext cx="1371600" cy="6096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LWP2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A49C292D-B073-7A58-CAF1-103FC94E5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4597273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P1</a:t>
            </a:r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0986D58B-7987-7779-5070-6A1A8DFBD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4521073"/>
            <a:ext cx="609600" cy="6096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P2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2D0037B3-01C7-8753-0EF8-8BFFE054EA10}"/>
              </a:ext>
            </a:extLst>
          </p:cNvPr>
          <p:cNvSpPr>
            <a:spLocks/>
          </p:cNvSpPr>
          <p:nvPr/>
        </p:nvSpPr>
        <p:spPr bwMode="auto">
          <a:xfrm>
            <a:off x="3892550" y="2616073"/>
            <a:ext cx="190500" cy="533400"/>
          </a:xfrm>
          <a:custGeom>
            <a:avLst/>
            <a:gdLst>
              <a:gd name="T0" fmla="*/ 2147483646 w 120"/>
              <a:gd name="T1" fmla="*/ 0 h 336"/>
              <a:gd name="T2" fmla="*/ 2147483646 w 120"/>
              <a:gd name="T3" fmla="*/ 2147483646 h 336"/>
              <a:gd name="T4" fmla="*/ 2147483646 w 120"/>
              <a:gd name="T5" fmla="*/ 2147483646 h 336"/>
              <a:gd name="T6" fmla="*/ 2147483646 w 120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" h="336">
                <a:moveTo>
                  <a:pt x="56" y="0"/>
                </a:moveTo>
                <a:cubicBezTo>
                  <a:pt x="28" y="56"/>
                  <a:pt x="0" y="112"/>
                  <a:pt x="8" y="144"/>
                </a:cubicBezTo>
                <a:cubicBezTo>
                  <a:pt x="16" y="176"/>
                  <a:pt x="88" y="160"/>
                  <a:pt x="104" y="192"/>
                </a:cubicBezTo>
                <a:cubicBezTo>
                  <a:pt x="120" y="224"/>
                  <a:pt x="112" y="280"/>
                  <a:pt x="10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7B97EF61-8F3F-F8C3-40D9-49B958638279}"/>
              </a:ext>
            </a:extLst>
          </p:cNvPr>
          <p:cNvSpPr>
            <a:spLocks/>
          </p:cNvSpPr>
          <p:nvPr/>
        </p:nvSpPr>
        <p:spPr bwMode="auto">
          <a:xfrm>
            <a:off x="4641850" y="2616073"/>
            <a:ext cx="292100" cy="533400"/>
          </a:xfrm>
          <a:custGeom>
            <a:avLst/>
            <a:gdLst>
              <a:gd name="T0" fmla="*/ 2147483646 w 184"/>
              <a:gd name="T1" fmla="*/ 0 h 336"/>
              <a:gd name="T2" fmla="*/ 2147483646 w 184"/>
              <a:gd name="T3" fmla="*/ 2147483646 h 336"/>
              <a:gd name="T4" fmla="*/ 2147483646 w 184"/>
              <a:gd name="T5" fmla="*/ 2147483646 h 336"/>
              <a:gd name="T6" fmla="*/ 2147483646 w 184"/>
              <a:gd name="T7" fmla="*/ 2147483646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4" h="336">
                <a:moveTo>
                  <a:pt x="160" y="0"/>
                </a:moveTo>
                <a:cubicBezTo>
                  <a:pt x="172" y="52"/>
                  <a:pt x="184" y="104"/>
                  <a:pt x="160" y="144"/>
                </a:cubicBezTo>
                <a:cubicBezTo>
                  <a:pt x="136" y="184"/>
                  <a:pt x="32" y="208"/>
                  <a:pt x="16" y="240"/>
                </a:cubicBezTo>
                <a:cubicBezTo>
                  <a:pt x="0" y="272"/>
                  <a:pt x="32" y="304"/>
                  <a:pt x="6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0D3361E4-6C33-B91B-5BA2-B8BD3C57C100}"/>
              </a:ext>
            </a:extLst>
          </p:cNvPr>
          <p:cNvSpPr>
            <a:spLocks/>
          </p:cNvSpPr>
          <p:nvPr/>
        </p:nvSpPr>
        <p:spPr bwMode="auto">
          <a:xfrm>
            <a:off x="6381750" y="2616073"/>
            <a:ext cx="342900" cy="381000"/>
          </a:xfrm>
          <a:custGeom>
            <a:avLst/>
            <a:gdLst>
              <a:gd name="T0" fmla="*/ 2147483646 w 216"/>
              <a:gd name="T1" fmla="*/ 0 h 240"/>
              <a:gd name="T2" fmla="*/ 2147483646 w 216"/>
              <a:gd name="T3" fmla="*/ 2147483646 h 240"/>
              <a:gd name="T4" fmla="*/ 2147483646 w 216"/>
              <a:gd name="T5" fmla="*/ 2147483646 h 240"/>
              <a:gd name="T6" fmla="*/ 2147483646 w 216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" h="240">
                <a:moveTo>
                  <a:pt x="72" y="0"/>
                </a:moveTo>
                <a:cubicBezTo>
                  <a:pt x="36" y="36"/>
                  <a:pt x="0" y="72"/>
                  <a:pt x="24" y="96"/>
                </a:cubicBezTo>
                <a:cubicBezTo>
                  <a:pt x="48" y="120"/>
                  <a:pt x="216" y="120"/>
                  <a:pt x="216" y="144"/>
                </a:cubicBezTo>
                <a:cubicBezTo>
                  <a:pt x="216" y="168"/>
                  <a:pt x="120" y="204"/>
                  <a:pt x="24" y="240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med" len="med"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88CD21A6-6B6D-D7EA-AE95-5A9825E85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450" y="3759073"/>
            <a:ext cx="762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20EAB6E7-E18D-19B8-89BD-7DBF5C1ED3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7450" y="3682873"/>
            <a:ext cx="2286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E1C8BA-D42F-40A1-9483-2529833BF8D0}"/>
              </a:ext>
            </a:extLst>
          </p:cNvPr>
          <p:cNvSpPr txBox="1">
            <a:spLocks/>
          </p:cNvSpPr>
          <p:nvPr/>
        </p:nvSpPr>
        <p:spPr>
          <a:xfrm>
            <a:off x="774145" y="1141043"/>
            <a:ext cx="5403274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/>
              <a:t>Tiểu trình người dùng (User thread)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00122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7.1. Tổng quan về tiểu trình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54</a:t>
            </a:fld>
            <a:endParaRPr lang="en-VN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E8CFC1D-8EA2-090C-1068-54A6041B8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052" y="563742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>
                <a:solidFill>
                  <a:schemeClr val="bg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ts val="788"/>
              </a:spcBef>
            </a:pPr>
            <a:r>
              <a:rPr lang="en-US" altLang="en-US" b="1">
                <a:solidFill>
                  <a:srgbClr val="FF3399"/>
                </a:solidFill>
                <a:latin typeface="Times New Roman" panose="02020603050405020304" pitchFamily="18" charset="0"/>
              </a:rPr>
              <a:t>Khái niệm tiểu trình được xây dựng bên trong hạt nhân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4E984B66-7677-42BD-554D-231717683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177" y="309583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vi-VN" altLang="en-US" sz="2400">
              <a:latin typeface="VNI-Univer" pitchFamily="2" charset="0"/>
            </a:endParaRP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C7673911-6B93-3278-981F-BE714903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052" y="2665620"/>
            <a:ext cx="914400" cy="914400"/>
          </a:xfrm>
          <a:prstGeom prst="ellipse">
            <a:avLst/>
          </a:prstGeom>
          <a:solidFill>
            <a:srgbClr val="99FF66"/>
          </a:solidFill>
          <a:ln w="76200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latin typeface="Comic Sans MS" panose="030F0702030302020204" pitchFamily="66" charset="0"/>
              </a:rPr>
              <a:t>T1</a:t>
            </a:r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27BEB033-D8DF-3825-BDF1-AF039BB9E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452" y="2665620"/>
            <a:ext cx="914400" cy="914400"/>
          </a:xfrm>
          <a:prstGeom prst="ellipse">
            <a:avLst/>
          </a:prstGeom>
          <a:solidFill>
            <a:srgbClr val="FF3399"/>
          </a:solidFill>
          <a:ln w="7620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800">
                <a:solidFill>
                  <a:srgbClr val="99FF66"/>
                </a:solidFill>
                <a:latin typeface="Comic Sans MS" panose="030F0702030302020204" pitchFamily="66" charset="0"/>
              </a:rPr>
              <a:t>T2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5D22960D-6B68-E7A0-D7A9-FE927E490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402" y="4265820"/>
            <a:ext cx="871538" cy="457200"/>
          </a:xfrm>
          <a:prstGeom prst="rect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solidFill>
                  <a:srgbClr val="FFFF99"/>
                </a:solidFill>
                <a:latin typeface="Comic Sans MS" panose="030F0702030302020204" pitchFamily="66" charset="0"/>
              </a:rPr>
              <a:t>HDH</a:t>
            </a: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65B5E256-14AE-515D-6F6F-B34C7AFF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3252" y="3427620"/>
            <a:ext cx="762000" cy="838200"/>
          </a:xfrm>
          <a:prstGeom prst="line">
            <a:avLst/>
          </a:prstGeom>
          <a:noFill/>
          <a:ln w="76200">
            <a:solidFill>
              <a:schemeClr val="hlink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Line 9">
            <a:extLst>
              <a:ext uri="{FF2B5EF4-FFF2-40B4-BE49-F238E27FC236}">
                <a16:creationId xmlns:a16="http://schemas.microsoft.com/office/drawing/2014/main" id="{EED7E8E9-C0F8-4DDA-88C2-4133A6F4C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3452" y="3275220"/>
            <a:ext cx="990600" cy="990600"/>
          </a:xfrm>
          <a:prstGeom prst="line">
            <a:avLst/>
          </a:prstGeom>
          <a:noFill/>
          <a:ln w="76200">
            <a:solidFill>
              <a:schemeClr val="hlink"/>
            </a:solidFill>
            <a:prstDash val="sysDot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3C771C55-BBFD-D6F9-0936-6F621AEED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653" y="3505408"/>
            <a:ext cx="160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System</a:t>
            </a:r>
            <a:r>
              <a:rPr lang="en-US" altLang="en-US" sz="2400">
                <a:latin typeface="VNI-Univer" pitchFamily="2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call</a:t>
            </a: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0C896F44-46E1-4DE1-07A2-880E3701B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852" y="4037220"/>
            <a:ext cx="64008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C7ECA67A-8304-F11D-5802-E357BF84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978" y="294502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User</a:t>
            </a:r>
            <a:r>
              <a:rPr lang="en-US" altLang="en-US" sz="2400">
                <a:latin typeface="VNI-Univer" pitchFamily="2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0A46194A-787E-325F-121E-C14FCA945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177" y="4011820"/>
            <a:ext cx="1773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8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Kernel</a:t>
            </a:r>
            <a:r>
              <a:rPr lang="en-US" altLang="en-US" sz="2400">
                <a:latin typeface="VNI-Univer" pitchFamily="2" charset="0"/>
              </a:rPr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mode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2FFFC-D602-1D1E-8890-4740695E3B75}"/>
              </a:ext>
            </a:extLst>
          </p:cNvPr>
          <p:cNvSpPr txBox="1">
            <a:spLocks/>
          </p:cNvSpPr>
          <p:nvPr/>
        </p:nvSpPr>
        <p:spPr>
          <a:xfrm>
            <a:off x="774145" y="1173967"/>
            <a:ext cx="5218929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Tiểu trình hạt nhân (Kernel thread)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106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25" grpId="0" animBg="1" autoUpdateAnimBg="0"/>
      <p:bldP spid="26" grpId="0" animBg="1" autoUpdateAnimBg="0"/>
      <p:bldP spid="27" grpId="0" animBg="1" autoUpdateAnimBg="0"/>
      <p:bldP spid="30" grpId="0" autoUpdateAnimBg="0"/>
      <p:bldP spid="32" grpId="0" autoUpdateAnimBg="0"/>
      <p:bldP spid="3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2138E7-0BF8-4FBE-AB49-4184E532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55</a:t>
            </a:fld>
            <a:endParaRPr lang="en-V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02C380-9011-23F7-8E4B-E195C0DFF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929" y="2095027"/>
            <a:ext cx="7918398" cy="884656"/>
          </a:xfrm>
        </p:spPr>
        <p:txBody>
          <a:bodyPr>
            <a:normAutofit/>
          </a:bodyPr>
          <a:lstStyle/>
          <a:p>
            <a:r>
              <a:rPr lang="en-US" dirty="0"/>
              <a:t>TIỂU TRÌNH</a:t>
            </a:r>
            <a:endParaRPr lang="en-V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3EE24F-70E8-C3FA-399B-07DCA2C415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vi-VN" sz="2800" dirty="0"/>
              <a:t>7.2. Các mô hình đa tiểu trình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04BBE0-C7C7-D804-DD85-D99BEB3600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2CDC7B-AFE9-6C1F-2CD6-AA61695C23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V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70637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7.2. Các mô hình đa tiểu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10579654" cy="2308029"/>
          </a:xfrm>
        </p:spPr>
        <p:txBody>
          <a:bodyPr>
            <a:normAutofit/>
          </a:bodyPr>
          <a:lstStyle/>
          <a:p>
            <a:r>
              <a:rPr lang="en-US" dirty="0" err="1"/>
              <a:t>Nhiều</a:t>
            </a:r>
            <a:r>
              <a:rPr lang="en-US" dirty="0"/>
              <a:t> – </a:t>
            </a:r>
            <a:r>
              <a:rPr lang="en-US" dirty="0" err="1"/>
              <a:t>Một</a:t>
            </a:r>
            <a:r>
              <a:rPr lang="en-US" dirty="0"/>
              <a:t> (Many-to-One)</a:t>
            </a:r>
          </a:p>
          <a:p>
            <a:pPr algn="l"/>
            <a:r>
              <a:rPr lang="en-US" altLang="en-US" dirty="0" err="1"/>
              <a:t>Một</a:t>
            </a:r>
            <a:r>
              <a:rPr lang="en-US" altLang="en-US" dirty="0"/>
              <a:t> – </a:t>
            </a:r>
            <a:r>
              <a:rPr lang="en-US" altLang="en-US" dirty="0" err="1"/>
              <a:t>Một</a:t>
            </a:r>
            <a:r>
              <a:rPr lang="en-US" altLang="en-US" dirty="0"/>
              <a:t> (One-to-One)</a:t>
            </a:r>
          </a:p>
          <a:p>
            <a:r>
              <a:rPr lang="en-US" altLang="en-US" dirty="0" err="1"/>
              <a:t>Nhiều</a:t>
            </a:r>
            <a:r>
              <a:rPr lang="en-US" altLang="en-US" dirty="0"/>
              <a:t> – </a:t>
            </a:r>
            <a:r>
              <a:rPr lang="en-US" altLang="en-US" dirty="0" err="1"/>
              <a:t>Nhiều</a:t>
            </a:r>
            <a:r>
              <a:rPr lang="en-US" altLang="en-US" dirty="0"/>
              <a:t> (Many-to-Many)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56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938773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7.2. Các mô hình đa tiểu 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2199190"/>
            <a:ext cx="6274837" cy="3977773"/>
          </a:xfrm>
        </p:spPr>
        <p:txBody>
          <a:bodyPr>
            <a:normAutofit/>
          </a:bodyPr>
          <a:lstStyle/>
          <a:p>
            <a:r>
              <a:rPr lang="en-US" altLang="en-US" sz="2200" dirty="0" err="1"/>
              <a:t>Nhiều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ng</a:t>
            </a:r>
            <a:r>
              <a:rPr lang="vi-VN" altLang="en-US" sz="2200" dirty="0"/>
              <a:t>ư</a:t>
            </a:r>
            <a:r>
              <a:rPr lang="en-US" altLang="en-US" sz="2200" dirty="0" err="1"/>
              <a:t>ời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dùng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</a:t>
            </a:r>
            <a:r>
              <a:rPr lang="vi-VN" altLang="en-US" sz="2200" dirty="0"/>
              <a:t>ư</a:t>
            </a:r>
            <a:r>
              <a:rPr lang="en-US" altLang="en-US" sz="2200" dirty="0" err="1"/>
              <a:t>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ánh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xạ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đến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hạt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nhân</a:t>
            </a:r>
            <a:r>
              <a:rPr lang="en-US" altLang="en-US" sz="2200" dirty="0"/>
              <a:t>.</a:t>
            </a:r>
          </a:p>
          <a:p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bị</a:t>
            </a:r>
            <a:r>
              <a:rPr lang="en-US" altLang="en-US" sz="2200" dirty="0"/>
              <a:t> block </a:t>
            </a:r>
            <a:r>
              <a:rPr lang="en-US" altLang="en-US" sz="2200" dirty="0" err="1"/>
              <a:t>sẽ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dẫn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đến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tất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cả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bị</a:t>
            </a:r>
            <a:r>
              <a:rPr lang="en-US" altLang="en-US" sz="2200" dirty="0"/>
              <a:t> block. </a:t>
            </a:r>
          </a:p>
          <a:p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không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thể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chạy</a:t>
            </a:r>
            <a:r>
              <a:rPr lang="en-US" altLang="en-US" sz="2200" dirty="0"/>
              <a:t> song song </a:t>
            </a:r>
            <a:r>
              <a:rPr lang="en-US" altLang="en-US" sz="2200" dirty="0" err="1"/>
              <a:t>trên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hệ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thống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đa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lõi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bởi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vì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chỉ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có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có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thể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truy</a:t>
            </a:r>
            <a:r>
              <a:rPr lang="en-US" altLang="en-US" sz="2200" dirty="0"/>
              <a:t> </a:t>
            </a:r>
            <a:r>
              <a:rPr lang="en-US" altLang="en-US" sz="2200" dirty="0" err="1"/>
              <a:t>xuất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nhân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tại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một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thời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điểm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 err="1"/>
              <a:t>Rất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ít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hệ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thống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sử</a:t>
            </a:r>
            <a:r>
              <a:rPr lang="en-US" altLang="en-US" sz="2200" dirty="0"/>
              <a:t> </a:t>
            </a:r>
            <a:r>
              <a:rPr lang="en-US" altLang="en-US" sz="2200" dirty="0" err="1"/>
              <a:t>dụng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mô</a:t>
            </a:r>
            <a:r>
              <a:rPr lang="en-US" altLang="en-US" sz="2200" dirty="0"/>
              <a:t> </a:t>
            </a:r>
            <a:r>
              <a:rPr lang="en-US" altLang="en-US" sz="2200" dirty="0" err="1"/>
              <a:t>hình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này</a:t>
            </a:r>
            <a:r>
              <a:rPr lang="en-US" altLang="en-US" sz="2200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57</a:t>
            </a:fld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373FA2-3D38-FE22-9F5B-9FA3614A54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25" y="2335881"/>
            <a:ext cx="4324433" cy="2371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1FE1FE-209F-124E-9DF8-E2C2F77FBF48}"/>
              </a:ext>
            </a:extLst>
          </p:cNvPr>
          <p:cNvSpPr txBox="1">
            <a:spLocks/>
          </p:cNvSpPr>
          <p:nvPr/>
        </p:nvSpPr>
        <p:spPr>
          <a:xfrm>
            <a:off x="774144" y="1307735"/>
            <a:ext cx="5359159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– </a:t>
            </a:r>
            <a:r>
              <a:rPr lang="en-US" dirty="0" err="1"/>
              <a:t>Một</a:t>
            </a:r>
            <a:r>
              <a:rPr lang="en-US" dirty="0"/>
              <a:t> (Many-to-One)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53371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7.2. Các mô hình đa tiểu 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797" y="1809280"/>
            <a:ext cx="10308974" cy="4001212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ng</a:t>
            </a:r>
            <a:r>
              <a:rPr lang="vi-VN" altLang="en-US" dirty="0"/>
              <a:t>ư</a:t>
            </a:r>
            <a:r>
              <a:rPr lang="en-US" altLang="en-US" dirty="0" err="1"/>
              <a:t>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hạt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ng</a:t>
            </a:r>
            <a:r>
              <a:rPr lang="vi-VN" altLang="en-US" dirty="0"/>
              <a:t>ư</a:t>
            </a:r>
            <a:r>
              <a:rPr lang="en-US" altLang="en-US" dirty="0" err="1"/>
              <a:t>ời</a:t>
            </a:r>
            <a:r>
              <a:rPr lang="en-US" altLang="en-US" dirty="0"/>
              <a:t> </a:t>
            </a:r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cũng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hạt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. </a:t>
            </a:r>
          </a:p>
          <a:p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(concurrency) </a:t>
            </a:r>
            <a:r>
              <a:rPr lang="en-US" altLang="en-US" dirty="0" err="1"/>
              <a:t>tốt</a:t>
            </a:r>
            <a:r>
              <a:rPr lang="en-US" altLang="en-US" dirty="0"/>
              <a:t> h</a:t>
            </a:r>
            <a:r>
              <a:rPr lang="vi-VN" altLang="en-US" dirty="0"/>
              <a:t>ơ</a:t>
            </a:r>
            <a:r>
              <a:rPr lang="en-US" altLang="en-US" dirty="0"/>
              <a:t>n </a:t>
            </a:r>
            <a:r>
              <a:rPr lang="en-US" altLang="en-US" dirty="0" err="1"/>
              <a:t>mô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nhiều</a:t>
            </a:r>
            <a:r>
              <a:rPr lang="en-US" altLang="en-US" dirty="0"/>
              <a:t> –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động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 err="1"/>
              <a:t>th</a:t>
            </a:r>
            <a:r>
              <a:rPr lang="vi-VN" altLang="en-US" dirty="0"/>
              <a:t>ư</a:t>
            </a:r>
            <a:r>
              <a:rPr lang="en-US" altLang="en-US" dirty="0" err="1"/>
              <a:t>ờng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block. </a:t>
            </a:r>
          </a:p>
          <a:p>
            <a:r>
              <a:rPr lang="en-US" altLang="en-US" dirty="0"/>
              <a:t>Nh</a:t>
            </a:r>
            <a:r>
              <a:rPr lang="vi-VN" altLang="en-US" dirty="0"/>
              <a:t>ư</a:t>
            </a:r>
            <a:r>
              <a:rPr lang="en-US" altLang="en-US" dirty="0" err="1"/>
              <a:t>ợc</a:t>
            </a:r>
            <a:r>
              <a:rPr lang="en-US" altLang="en-US" dirty="0"/>
              <a:t> </a:t>
            </a:r>
            <a:r>
              <a:rPr lang="en-US" altLang="en-US" dirty="0" err="1"/>
              <a:t>điểm</a:t>
            </a:r>
            <a:r>
              <a:rPr lang="en-US" altLang="en-US" dirty="0"/>
              <a:t>: </a:t>
            </a:r>
            <a:r>
              <a:rPr lang="en-US" altLang="en-US" dirty="0" err="1"/>
              <a:t>Số</a:t>
            </a:r>
            <a:r>
              <a:rPr lang="en-US" altLang="en-US" dirty="0"/>
              <a:t> l</a:t>
            </a:r>
            <a:r>
              <a:rPr lang="vi-VN" altLang="en-US" dirty="0"/>
              <a:t>ư</a:t>
            </a:r>
            <a:r>
              <a:rPr lang="en-US" altLang="en-US" dirty="0" err="1"/>
              <a:t>ợng</a:t>
            </a:r>
            <a:r>
              <a:rPr lang="en-US" altLang="en-US" dirty="0"/>
              <a:t> </a:t>
            </a:r>
            <a:r>
              <a:rPr lang="en-US" altLang="en-US" dirty="0" err="1"/>
              <a:t>tiểu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tiến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hạn</a:t>
            </a:r>
            <a:r>
              <a:rPr lang="en-US" altLang="en-US" dirty="0"/>
              <a:t> </a:t>
            </a:r>
            <a:r>
              <a:rPr lang="en-US" altLang="en-US" dirty="0" err="1"/>
              <a:t>chế</a:t>
            </a:r>
            <a:r>
              <a:rPr lang="en-US" altLang="en-US" dirty="0"/>
              <a:t>.</a:t>
            </a:r>
          </a:p>
          <a:p>
            <a:r>
              <a:rPr lang="en-US" altLang="en-US" dirty="0" err="1"/>
              <a:t>Nhiều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sử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Windows</a:t>
            </a:r>
          </a:p>
          <a:p>
            <a:pPr lvl="1"/>
            <a:r>
              <a:rPr lang="en-US" altLang="en-US" dirty="0"/>
              <a:t>Linux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58</a:t>
            </a:fld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646B34-41C9-2386-7C48-ED586A1A1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751" y="4467959"/>
            <a:ext cx="3524326" cy="195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D2B445-A369-EEC8-A3F1-3E486C9D3504}"/>
              </a:ext>
            </a:extLst>
          </p:cNvPr>
          <p:cNvSpPr txBox="1">
            <a:spLocks/>
          </p:cNvSpPr>
          <p:nvPr/>
        </p:nvSpPr>
        <p:spPr>
          <a:xfrm>
            <a:off x="774145" y="1093484"/>
            <a:ext cx="4862228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Mô hình </a:t>
            </a:r>
            <a:r>
              <a:rPr lang="en-US" altLang="en-US"/>
              <a:t>Một – Một (One-to-One)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46061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sz="4400" dirty="0"/>
              <a:t>7.2. Các mô hình đa tiểu trình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2245489"/>
            <a:ext cx="10579654" cy="3931474"/>
          </a:xfrm>
        </p:spPr>
        <p:txBody>
          <a:bodyPr>
            <a:normAutofit/>
          </a:bodyPr>
          <a:lstStyle/>
          <a:p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ng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ời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dùng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ánh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Cho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điều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tạo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đủ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l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ợng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tiểu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nhân</a:t>
            </a:r>
            <a:r>
              <a:rPr lang="en-US" altLang="en-US" sz="2400" dirty="0"/>
              <a:t> =&gt; </a:t>
            </a:r>
            <a:r>
              <a:rPr lang="en-US" altLang="en-US" sz="2400" dirty="0" err="1"/>
              <a:t>Giải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quyết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</a:t>
            </a:r>
            <a:r>
              <a:rPr lang="vi-VN" altLang="en-US" sz="2400" dirty="0"/>
              <a:t>ư</a:t>
            </a:r>
            <a:r>
              <a:rPr lang="en-US" altLang="en-US" sz="2400" dirty="0" err="1"/>
              <a:t>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chế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2 </a:t>
            </a:r>
            <a:r>
              <a:rPr lang="en-US" altLang="en-US" sz="2400" dirty="0" err="1"/>
              <a:t>mô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hình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trên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 err="1"/>
              <a:t>Khó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cài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đặt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nên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ít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phổ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biến</a:t>
            </a:r>
            <a:r>
              <a:rPr lang="en-US" altLang="en-US" sz="2400" dirty="0"/>
              <a:t>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59</a:t>
            </a:fld>
            <a:endParaRPr lang="en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04969-2C88-CD80-48BC-7B0D44F6DD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34" y="3818926"/>
            <a:ext cx="39433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E7A5A2-74D8-99CB-A825-B606E0716BA6}"/>
              </a:ext>
            </a:extLst>
          </p:cNvPr>
          <p:cNvSpPr txBox="1">
            <a:spLocks/>
          </p:cNvSpPr>
          <p:nvPr/>
        </p:nvSpPr>
        <p:spPr>
          <a:xfrm>
            <a:off x="774144" y="1276759"/>
            <a:ext cx="5856090" cy="49475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>
            <a:defPPr>
              <a:defRPr lang="en-VN"/>
            </a:defPPr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Mô hình </a:t>
            </a:r>
            <a:r>
              <a:rPr lang="en-US" altLang="en-US"/>
              <a:t>Nhiều – Nhiều (Many-to-Many)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4215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1. Khái niệm cơ bản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6889398" cy="4943139"/>
          </a:xfrm>
        </p:spPr>
        <p:txBody>
          <a:bodyPr/>
          <a:lstStyle/>
          <a:p>
            <a:r>
              <a:rPr lang="vi-VN" dirty="0"/>
              <a:t>Một tiến trình bao gồm:</a:t>
            </a:r>
          </a:p>
          <a:p>
            <a:pPr lvl="1"/>
            <a:r>
              <a:rPr lang="vi-VN" dirty="0"/>
              <a:t>Text section (program code)</a:t>
            </a:r>
          </a:p>
          <a:p>
            <a:pPr lvl="1"/>
            <a:r>
              <a:rPr lang="vi-VN" dirty="0"/>
              <a:t>Data section (chứa global variables)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vi-VN" dirty="0"/>
              <a:t>rogram counter, processor registers</a:t>
            </a:r>
          </a:p>
          <a:p>
            <a:pPr lvl="1"/>
            <a:r>
              <a:rPr lang="en-US" dirty="0"/>
              <a:t>Heap section (</a:t>
            </a:r>
            <a:r>
              <a:rPr lang="en-US" dirty="0" err="1"/>
              <a:t>chứa</a:t>
            </a:r>
            <a:r>
              <a:rPr lang="en-US" dirty="0"/>
              <a:t> bộ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)</a:t>
            </a:r>
            <a:endParaRPr lang="vi-VN" dirty="0"/>
          </a:p>
          <a:p>
            <a:pPr lvl="1"/>
            <a:r>
              <a:rPr lang="en-US" dirty="0"/>
              <a:t>Stack section </a:t>
            </a:r>
            <a:r>
              <a:rPr lang="vi-VN" dirty="0"/>
              <a:t>(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Function parameters</a:t>
            </a:r>
          </a:p>
          <a:p>
            <a:pPr lvl="2"/>
            <a:r>
              <a:rPr lang="en-US" dirty="0"/>
              <a:t>Return address</a:t>
            </a:r>
          </a:p>
          <a:p>
            <a:pPr lvl="2"/>
            <a:r>
              <a:rPr lang="en-US" dirty="0"/>
              <a:t>Local variables </a:t>
            </a:r>
            <a:endParaRPr lang="vi-VN" dirty="0"/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</a:t>
            </a:fld>
            <a:endParaRPr lang="en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8E36F-C50A-8FFD-9406-97BB1DD4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1" y="697607"/>
            <a:ext cx="3534180" cy="49310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2A7264-7C81-D4E4-7022-0B63A8C5A989}"/>
              </a:ext>
            </a:extLst>
          </p:cNvPr>
          <p:cNvSpPr/>
          <p:nvPr/>
        </p:nvSpPr>
        <p:spPr>
          <a:xfrm>
            <a:off x="7814369" y="5628697"/>
            <a:ext cx="3813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vi-VN" dirty="0"/>
              <a:t>Layout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5566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Tóm</a:t>
            </a:r>
            <a:r>
              <a:rPr lang="en-US" altLang="ja-JP" dirty="0"/>
              <a:t> </a:t>
            </a:r>
            <a:r>
              <a:rPr lang="en-US" altLang="ja-JP" dirty="0" err="1"/>
              <a:t>tắt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buổi</a:t>
            </a:r>
            <a:r>
              <a:rPr lang="en-US" altLang="ja-JP" dirty="0"/>
              <a:t> </a:t>
            </a:r>
            <a:r>
              <a:rPr lang="en-US" altLang="ja-JP" dirty="0" err="1"/>
              <a:t>học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Khái niệm cơ bản</a:t>
            </a:r>
          </a:p>
          <a:p>
            <a:r>
              <a:rPr lang="vi-VN" dirty="0"/>
              <a:t>Trạng thái tiến trình</a:t>
            </a:r>
          </a:p>
          <a:p>
            <a:r>
              <a:rPr lang="vi-VN" dirty="0"/>
              <a:t>Khối điều khiển tiến trình</a:t>
            </a:r>
          </a:p>
          <a:p>
            <a:r>
              <a:rPr lang="vi-VN" dirty="0"/>
              <a:t>Định thời tiến trình</a:t>
            </a:r>
          </a:p>
          <a:p>
            <a:r>
              <a:rPr lang="vi-VN" dirty="0"/>
              <a:t>Các tác vụ đối với tiến trình</a:t>
            </a:r>
          </a:p>
          <a:p>
            <a:r>
              <a:rPr lang="vi-VN" dirty="0"/>
              <a:t>Sự cộng tác giữa các tiến trình</a:t>
            </a:r>
          </a:p>
          <a:p>
            <a:r>
              <a:rPr lang="vi-VN" dirty="0"/>
              <a:t>Giao tiếp giữa các tiến trình</a:t>
            </a:r>
          </a:p>
          <a:p>
            <a:r>
              <a:rPr lang="vi-VN" dirty="0"/>
              <a:t>Tiểu trình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60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108053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3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control block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?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mấy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bộ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?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61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71234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3 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kern="0" dirty="0" err="1"/>
              <a:t>Nêu</a:t>
            </a:r>
            <a:r>
              <a:rPr lang="en-US" sz="2800" kern="0" dirty="0"/>
              <a:t> </a:t>
            </a:r>
            <a:r>
              <a:rPr lang="en-US" sz="2800" kern="0" dirty="0" err="1"/>
              <a:t>cụ</a:t>
            </a:r>
            <a:r>
              <a:rPr lang="en-US" sz="2800" kern="0" dirty="0"/>
              <a:t> </a:t>
            </a:r>
            <a:r>
              <a:rPr lang="en-US" sz="2800" kern="0" dirty="0" err="1"/>
              <a:t>thể</a:t>
            </a:r>
            <a:r>
              <a:rPr lang="en-US" sz="2800" kern="0" dirty="0"/>
              <a:t> </a:t>
            </a:r>
            <a:r>
              <a:rPr lang="en-US" sz="2800" kern="0" dirty="0" err="1"/>
              <a:t>các</a:t>
            </a:r>
            <a:r>
              <a:rPr lang="en-US" sz="2800" kern="0" dirty="0"/>
              <a:t> </a:t>
            </a:r>
            <a:r>
              <a:rPr lang="en-US" sz="2800" kern="0" dirty="0" err="1"/>
              <a:t>trạng</a:t>
            </a:r>
            <a:r>
              <a:rPr lang="en-US" sz="2800" kern="0" dirty="0"/>
              <a:t> </a:t>
            </a:r>
            <a:r>
              <a:rPr lang="en-US" sz="2800" kern="0" dirty="0" err="1"/>
              <a:t>thái</a:t>
            </a:r>
            <a:r>
              <a:rPr lang="en-US" sz="2800" kern="0" dirty="0"/>
              <a:t> </a:t>
            </a:r>
            <a:r>
              <a:rPr lang="en-US" sz="2800" kern="0" dirty="0" err="1"/>
              <a:t>của</a:t>
            </a:r>
            <a:r>
              <a:rPr lang="en-US" sz="2800" kern="0" dirty="0"/>
              <a:t> </a:t>
            </a:r>
            <a:r>
              <a:rPr lang="en-US" sz="2800" kern="0" dirty="0" err="1"/>
              <a:t>tiến</a:t>
            </a:r>
            <a:r>
              <a:rPr lang="en-US" sz="2800" kern="0" dirty="0"/>
              <a:t> </a:t>
            </a:r>
            <a:r>
              <a:rPr lang="en-US" sz="2800" kern="0" dirty="0" err="1"/>
              <a:t>trình</a:t>
            </a:r>
            <a:r>
              <a:rPr lang="en-US" sz="2800" kern="0" dirty="0"/>
              <a:t>?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/*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test.c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 */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int main(int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argc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, char**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argv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{       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printf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(“Hello world\n");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scanf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(“ 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Nhập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 c = %</a:t>
            </a:r>
            <a:r>
              <a:rPr lang="en-US" sz="2800" b="1" kern="0" dirty="0" err="1">
                <a:solidFill>
                  <a:srgbClr val="000000"/>
                </a:solidFill>
                <a:latin typeface="Arial" charset="0"/>
              </a:rPr>
              <a:t>d”,&amp;c</a:t>
            </a: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);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   exit(0);</a:t>
            </a:r>
          </a:p>
          <a:p>
            <a:pPr marL="0" indent="0">
              <a:spcBef>
                <a:spcPts val="788"/>
              </a:spcBef>
              <a:buNone/>
              <a:defRPr/>
            </a:pPr>
            <a:r>
              <a:rPr lang="en-US" sz="2800" b="1" kern="0" dirty="0">
                <a:solidFill>
                  <a:srgbClr val="000000"/>
                </a:solidFill>
                <a:latin typeface="Arial" charset="0"/>
              </a:rPr>
              <a:t>}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58224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3 (</a:t>
            </a:r>
            <a:r>
              <a:rPr lang="en-US" dirty="0" err="1"/>
              <a:t>tt</a:t>
            </a:r>
            <a:r>
              <a:rPr lang="en-US" dirty="0"/>
              <a:t>)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796" y="1195822"/>
            <a:ext cx="3592489" cy="4867522"/>
          </a:xfrm>
        </p:spPr>
        <p:txBody>
          <a:bodyPr/>
          <a:lstStyle/>
          <a:p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in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?</a:t>
            </a:r>
          </a:p>
          <a:p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63</a:t>
            </a:fld>
            <a:endParaRPr lang="en-V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2465F33-DB17-DCBF-6E70-EFED4E151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592" y="1250948"/>
            <a:ext cx="628580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unistd.h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int main (int 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, char *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[])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int 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chemeClr val="hlink"/>
                </a:solidFill>
                <a:latin typeface="Courier New" pitchFamily="49" charset="0"/>
              </a:rPr>
              <a:t>pid</a:t>
            </a: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 = 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 so 1”);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 so 2”);</a:t>
            </a:r>
            <a:endParaRPr lang="en-US" altLang="en-US" sz="2000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if (</a:t>
            </a:r>
            <a:r>
              <a:rPr lang="en-US" altLang="en-US" sz="2000" b="1" kern="0" dirty="0" err="1">
                <a:solidFill>
                  <a:srgbClr val="000000"/>
                </a:solidFill>
                <a:latin typeface="Courier New" pitchFamily="49" charset="0"/>
              </a:rPr>
              <a:t>pid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 &lt; 0){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(“hello”);</a:t>
            </a: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		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altLang="en-US" sz="2000" b="1" kern="0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>
                <a:latin typeface="Courier New" pitchFamily="49" charset="0"/>
              </a:rPr>
              <a:t>}else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latin typeface="Courier New" pitchFamily="49" charset="0"/>
              </a:rPr>
              <a:t>		</a:t>
            </a:r>
            <a:r>
              <a:rPr lang="en-US" altLang="en-US" sz="2000" b="1" kern="0" dirty="0">
                <a:solidFill>
                  <a:schemeClr val="hlink"/>
                </a:solidFill>
                <a:latin typeface="Courier New" pitchFamily="49" charset="0"/>
              </a:rPr>
              <a:t>fork</a:t>
            </a: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  <a:endParaRPr lang="en-US" altLang="en-US" sz="2000" b="1" kern="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altLang="en-US" sz="2000" b="1" kern="0" dirty="0" err="1">
                <a:solidFill>
                  <a:srgbClr val="00B0F0"/>
                </a:solidFill>
                <a:latin typeface="Courier New" pitchFamily="49" charset="0"/>
              </a:rPr>
              <a:t>printf</a:t>
            </a:r>
            <a:r>
              <a:rPr lang="en-US" altLang="en-US" sz="2000" b="1" kern="0" dirty="0">
                <a:solidFill>
                  <a:srgbClr val="00B0F0"/>
                </a:solidFill>
                <a:latin typeface="Courier New" pitchFamily="49" charset="0"/>
              </a:rPr>
              <a:t>(“bye”);</a:t>
            </a:r>
          </a:p>
          <a:p>
            <a:pPr>
              <a:lnSpc>
                <a:spcPct val="80000"/>
              </a:lnSpc>
              <a:spcBef>
                <a:spcPts val="788"/>
              </a:spcBef>
              <a:buNone/>
              <a:defRPr/>
            </a:pPr>
            <a:r>
              <a:rPr lang="en-US" altLang="en-US" sz="2000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29641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474CB8-10AE-0C7A-EC8F-F5FB026B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64</a:t>
            </a:fld>
            <a:endParaRPr kumimoji="1" lang="ja-JP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5CE22E-4356-5802-72DB-A4524C7516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3200" dirty="0"/>
              <a:t>THẢO LUẬN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004987-FD7F-505B-9904-578B6699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vi-VN" altLang="ja-JP"/>
              <a:t>Thực hiện bởi Trường Đại học Công nghệ Thông tin, ĐHQG-HCM</a:t>
            </a:r>
            <a:endParaRPr kumimoji="1" lang="ja-JP" altLang="en-US" dirty="0"/>
          </a:p>
        </p:txBody>
      </p:sp>
      <p:pic>
        <p:nvPicPr>
          <p:cNvPr id="9" name="Graphic 8" descr="Graph and note paper with pencils">
            <a:extLst>
              <a:ext uri="{FF2B5EF4-FFF2-40B4-BE49-F238E27FC236}">
                <a16:creationId xmlns:a16="http://schemas.microsoft.com/office/drawing/2014/main" id="{BCA71A8E-F63E-59E6-4727-11D48332D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172078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8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1. Khái niệm cơ bản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774" y="1233824"/>
            <a:ext cx="6386685" cy="494751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/>
          <a:p>
            <a:pPr marL="0" indent="0" algn="l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400" b="1" dirty="0" err="1">
                <a:solidFill>
                  <a:schemeClr val="bg1"/>
                </a:solidFill>
              </a:rPr>
              <a:t>Các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bước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nạp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chương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trình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vào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bộ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nhớ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endParaRPr lang="vi-VN" sz="2400" b="1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7</a:t>
            </a:fld>
            <a:endParaRPr lang="en-VN" dirty="0"/>
          </a:p>
        </p:txBody>
      </p:sp>
      <p:graphicFrame>
        <p:nvGraphicFramePr>
          <p:cNvPr id="8" name="Object 1">
            <a:extLst>
              <a:ext uri="{FF2B5EF4-FFF2-40B4-BE49-F238E27FC236}">
                <a16:creationId xmlns:a16="http://schemas.microsoft.com/office/drawing/2014/main" id="{E0D1B055-4486-F89D-749E-63896E9E4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108827"/>
              </p:ext>
            </p:extLst>
          </p:nvPr>
        </p:nvGraphicFramePr>
        <p:xfrm>
          <a:off x="1932781" y="2569028"/>
          <a:ext cx="83264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8771429" imgH="3704762" progId="Adobe.Illustrator.7">
                  <p:embed/>
                </p:oleObj>
              </mc:Choice>
              <mc:Fallback>
                <p:oleObj name="Artwork" r:id="rId2" imgW="8771429" imgH="3704762" progId="Adobe.Illustrator.7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781" y="2569028"/>
                        <a:ext cx="83264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659" y="1092193"/>
            <a:ext cx="5934638" cy="494751"/>
          </a:xfr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1"/>
          </a:gra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Layout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bộ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nhớ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</a:t>
            </a:r>
            <a:r>
              <a:rPr lang="vi-VN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ư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ơng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</a:t>
            </a:r>
            <a:endParaRPr lang="en-VN" sz="2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74BB03B8-2544-1856-0AD1-BDF1BDBD1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6143" y="1990040"/>
            <a:ext cx="8599714" cy="408248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8</a:t>
            </a:fld>
            <a:endParaRPr lang="en-V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760DF3-593B-5C37-6B8C-42B252E1AF47}"/>
              </a:ext>
            </a:extLst>
          </p:cNvPr>
          <p:cNvSpPr txBox="1">
            <a:spLocks/>
          </p:cNvSpPr>
          <p:nvPr/>
        </p:nvSpPr>
        <p:spPr>
          <a:xfrm>
            <a:off x="774145" y="223964"/>
            <a:ext cx="10579655" cy="785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4400" b="1" kern="1200">
                <a:gradFill flip="none" rotWithShape="1">
                  <a:gsLst>
                    <a:gs pos="0">
                      <a:srgbClr val="0072FF"/>
                    </a:gs>
                    <a:gs pos="100000">
                      <a:srgbClr val="00C6FF"/>
                    </a:gs>
                  </a:gsLst>
                  <a:lin ang="2700000" scaled="1"/>
                  <a:tileRect/>
                </a:gradFill>
                <a:effectLst>
                  <a:innerShdw blurRad="114300">
                    <a:schemeClr val="bg1"/>
                  </a:inn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vi-VN"/>
              <a:t>1. Khái niệm cơ bản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99563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D718-D2DE-61D0-3BFA-D97F6B0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1. Khái niệm cơ bản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1CFC-41FA-4D7B-A058-603D95BA3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45" y="1233824"/>
            <a:ext cx="10579654" cy="3534119"/>
          </a:xfrm>
        </p:spPr>
        <p:txBody>
          <a:bodyPr>
            <a:normAutofit/>
          </a:bodyPr>
          <a:lstStyle/>
          <a:p>
            <a:r>
              <a:rPr lang="vi-VN" dirty="0"/>
              <a:t>Các bước khởi tạo tiến trình:</a:t>
            </a:r>
          </a:p>
          <a:p>
            <a:pPr lvl="1"/>
            <a:r>
              <a:rPr lang="vi-VN" dirty="0"/>
              <a:t>Cấp phát một định danh duy nhất cho tiến trình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vi-VN" dirty="0"/>
              <a:t>Cấp phát không gian nhớ để nạp tiến trình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vi-VN" dirty="0"/>
              <a:t>Khởi tạo khối dữ liệu Process Control Block (PCB) cho tiến trình</a:t>
            </a:r>
            <a:r>
              <a:rPr lang="en-US" dirty="0"/>
              <a:t>.</a:t>
            </a:r>
            <a:endParaRPr lang="vi-VN" dirty="0"/>
          </a:p>
          <a:p>
            <a:pPr lvl="1"/>
            <a:r>
              <a:rPr lang="vi-VN" dirty="0"/>
              <a:t>Thiết lập các mối liên hệ cần thiết (ví dụ: sắp PCB vào hàng đợi định thời, …)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E7BA-7602-077F-240B-5D76089D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877E8-81CF-423F-2144-B85E01F7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9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3950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Bai giang so UIT update</Template>
  <TotalTime>809</TotalTime>
  <Words>4511</Words>
  <Application>Microsoft Office PowerPoint</Application>
  <PresentationFormat>Widescreen</PresentationFormat>
  <Paragraphs>676</Paragraphs>
  <Slides>64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Comic Sans MS</vt:lpstr>
      <vt:lpstr>Courier New</vt:lpstr>
      <vt:lpstr>Times New Roman</vt:lpstr>
      <vt:lpstr>VNI-Univer</vt:lpstr>
      <vt:lpstr>Wingdings</vt:lpstr>
      <vt:lpstr>Office Theme</vt:lpstr>
      <vt:lpstr>Artwork</vt:lpstr>
      <vt:lpstr>PowerPoint Presentation</vt:lpstr>
      <vt:lpstr>PowerPoint Presentation</vt:lpstr>
      <vt:lpstr>PowerPoint Presentation</vt:lpstr>
      <vt:lpstr>PowerPoint Presentation</vt:lpstr>
      <vt:lpstr>1. Khái niệm cơ bản</vt:lpstr>
      <vt:lpstr>1. Khái niệm cơ bản</vt:lpstr>
      <vt:lpstr>1. Khái niệm cơ bản</vt:lpstr>
      <vt:lpstr>Layout bộ nhớ của một chương trình C</vt:lpstr>
      <vt:lpstr>1. Khái niệm cơ bản</vt:lpstr>
      <vt:lpstr>PowerPoint Presentation</vt:lpstr>
      <vt:lpstr>2. Trạng thái tiến trình</vt:lpstr>
      <vt:lpstr>2. Trạng thái tiến trình</vt:lpstr>
      <vt:lpstr>2. Trạng thái tiến trình</vt:lpstr>
      <vt:lpstr>2. Trạng thái tiến trình</vt:lpstr>
      <vt:lpstr>PowerPoint Presentation</vt:lpstr>
      <vt:lpstr>3. Process Control Block</vt:lpstr>
      <vt:lpstr>PowerPoint Presentation</vt:lpstr>
      <vt:lpstr>4. Định thời tiến trình</vt:lpstr>
      <vt:lpstr>4. Định thời tiến trình</vt:lpstr>
      <vt:lpstr>4. Định thời tiến trình</vt:lpstr>
      <vt:lpstr>PowerPoint Presentation</vt:lpstr>
      <vt:lpstr>4.1. Các hàng đợi định thời </vt:lpstr>
      <vt:lpstr>4.1. Các hàng đợi định thời</vt:lpstr>
      <vt:lpstr>PowerPoint Presentation</vt:lpstr>
      <vt:lpstr>4.2. Bộ định thời</vt:lpstr>
      <vt:lpstr>4.2. Bộ định thời</vt:lpstr>
      <vt:lpstr>4.2. Bộ định thời</vt:lpstr>
      <vt:lpstr>PowerPoint Presentation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5. Các tác vụ đối với tiến trình</vt:lpstr>
      <vt:lpstr>PowerPoint Presentation</vt:lpstr>
      <vt:lpstr>6. Cộng tác giữa các tiến trình</vt:lpstr>
      <vt:lpstr>PowerPoint Presentation</vt:lpstr>
      <vt:lpstr>6.1. Giao tiếp liên tiến trình (IPC)</vt:lpstr>
      <vt:lpstr>6.1. Giao tiếp liên tiến trình (IPC)</vt:lpstr>
      <vt:lpstr>PowerPoint Presentation</vt:lpstr>
      <vt:lpstr>6.2. Bộ nhớ được chia sẻ - Shared memory</vt:lpstr>
      <vt:lpstr>PowerPoint Presentation</vt:lpstr>
      <vt:lpstr>6.3. Hệ thống truyền thông điệp - Message passing</vt:lpstr>
      <vt:lpstr>6.3. Hệ thống truyền thông điệp - Message passing</vt:lpstr>
      <vt:lpstr>PowerPoint Presentation</vt:lpstr>
      <vt:lpstr>7.1. Tổng quan về tiểu trình</vt:lpstr>
      <vt:lpstr>7.1. Tổng quan về tiểu trình</vt:lpstr>
      <vt:lpstr>7.1. Tổng quan về tiểu trình</vt:lpstr>
      <vt:lpstr>7.1. Tổng quan về tiểu trình</vt:lpstr>
      <vt:lpstr>7.1. Tổng quan về tiểu trình</vt:lpstr>
      <vt:lpstr>PowerPoint Presentation</vt:lpstr>
      <vt:lpstr>7.2. Các mô hình đa tiểu trình</vt:lpstr>
      <vt:lpstr>7.2. Các mô hình đa tiểu trình</vt:lpstr>
      <vt:lpstr>7.2. Các mô hình đa tiểu trình</vt:lpstr>
      <vt:lpstr>7.2. Các mô hình đa tiểu trình</vt:lpstr>
      <vt:lpstr>Tóm tắt lại nội dung buổi học</vt:lpstr>
      <vt:lpstr>Câu hỏi ôn tập chương 3</vt:lpstr>
      <vt:lpstr>Câu hỏi ôn tập chương 3 (tt)</vt:lpstr>
      <vt:lpstr>Câu hỏi ôn tập chương 3 (tt)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HĐH Chương 3</dc:title>
  <dc:creator>Trần Hoàng Lộc</dc:creator>
  <cp:lastModifiedBy>Nguyễn Thanh Thiện</cp:lastModifiedBy>
  <cp:revision>173</cp:revision>
  <dcterms:created xsi:type="dcterms:W3CDTF">2023-03-03T01:55:04Z</dcterms:created>
  <dcterms:modified xsi:type="dcterms:W3CDTF">2024-02-15T10:40:37Z</dcterms:modified>
</cp:coreProperties>
</file>