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61"/>
  </p:notesMasterIdLst>
  <p:sldIdLst>
    <p:sldId id="256" r:id="rId2"/>
    <p:sldId id="258" r:id="rId3"/>
    <p:sldId id="393" r:id="rId4"/>
    <p:sldId id="394" r:id="rId5"/>
    <p:sldId id="395" r:id="rId6"/>
    <p:sldId id="396" r:id="rId7"/>
    <p:sldId id="397" r:id="rId8"/>
    <p:sldId id="398" r:id="rId9"/>
    <p:sldId id="399" r:id="rId10"/>
    <p:sldId id="400" r:id="rId11"/>
    <p:sldId id="401" r:id="rId12"/>
    <p:sldId id="402" r:id="rId13"/>
    <p:sldId id="403" r:id="rId14"/>
    <p:sldId id="404" r:id="rId15"/>
    <p:sldId id="405" r:id="rId16"/>
    <p:sldId id="293" r:id="rId17"/>
    <p:sldId id="259" r:id="rId18"/>
    <p:sldId id="294" r:id="rId19"/>
    <p:sldId id="260" r:id="rId20"/>
    <p:sldId id="299" r:id="rId21"/>
    <p:sldId id="261" r:id="rId22"/>
    <p:sldId id="300" r:id="rId23"/>
    <p:sldId id="262" r:id="rId24"/>
    <p:sldId id="263" r:id="rId25"/>
    <p:sldId id="264" r:id="rId26"/>
    <p:sldId id="265" r:id="rId27"/>
    <p:sldId id="301" r:id="rId28"/>
    <p:sldId id="266" r:id="rId29"/>
    <p:sldId id="298" r:id="rId30"/>
    <p:sldId id="285" r:id="rId31"/>
    <p:sldId id="286" r:id="rId32"/>
    <p:sldId id="287" r:id="rId33"/>
    <p:sldId id="288" r:id="rId34"/>
    <p:sldId id="289" r:id="rId35"/>
    <p:sldId id="290" r:id="rId36"/>
    <p:sldId id="291" r:id="rId37"/>
    <p:sldId id="292" r:id="rId38"/>
    <p:sldId id="295" r:id="rId39"/>
    <p:sldId id="267" r:id="rId40"/>
    <p:sldId id="268" r:id="rId41"/>
    <p:sldId id="269" r:id="rId42"/>
    <p:sldId id="302" r:id="rId43"/>
    <p:sldId id="270" r:id="rId44"/>
    <p:sldId id="271" r:id="rId45"/>
    <p:sldId id="296" r:id="rId46"/>
    <p:sldId id="272" r:id="rId47"/>
    <p:sldId id="273" r:id="rId48"/>
    <p:sldId id="303" r:id="rId49"/>
    <p:sldId id="274" r:id="rId50"/>
    <p:sldId id="275" r:id="rId51"/>
    <p:sldId id="276" r:id="rId52"/>
    <p:sldId id="297" r:id="rId53"/>
    <p:sldId id="277" r:id="rId54"/>
    <p:sldId id="278" r:id="rId55"/>
    <p:sldId id="279" r:id="rId56"/>
    <p:sldId id="280" r:id="rId57"/>
    <p:sldId id="282" r:id="rId58"/>
    <p:sldId id="283" r:id="rId59"/>
    <p:sldId id="392" r:id="rId60"/>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jaNkrjiyG8cnfOVzQ8QnJG2NbZ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04"/>
  </p:normalViewPr>
  <p:slideViewPr>
    <p:cSldViewPr snapToGrid="0">
      <p:cViewPr varScale="1">
        <p:scale>
          <a:sx n="60" d="100"/>
          <a:sy n="60" d="100"/>
        </p:scale>
        <p:origin x="984" y="2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User-level threads are managed by a thread library, and the kernel is unaware of them. To run on a CPU, user-level threads must ultimately be mapped to an associated kernel-level thread, although this mapping may be indirect and may use a lightweight process (LWP). </a:t>
            </a:r>
            <a:br>
              <a:rPr lang="en-US"/>
            </a:br>
            <a:endParaRPr/>
          </a:p>
        </p:txBody>
      </p:sp>
      <p:sp>
        <p:nvSpPr>
          <p:cNvPr id="84" name="Google Shape;8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Cân bằng tải chỉ cần thiết đối với hệ thống mà mỗi bộ xử lý có hàng đợi của riêng nó.</a:t>
            </a:r>
            <a:endParaRPr/>
          </a:p>
          <a:p>
            <a:pPr marL="0" lvl="0" indent="0" algn="l" rtl="0">
              <a:spcBef>
                <a:spcPts val="0"/>
              </a:spcBef>
              <a:spcAft>
                <a:spcPts val="0"/>
              </a:spcAft>
              <a:buNone/>
            </a:pPr>
            <a:endParaRPr/>
          </a:p>
        </p:txBody>
      </p:sp>
      <p:sp>
        <p:nvSpPr>
          <p:cNvPr id="132" name="Google Shape;13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070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ef20def8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g23ef20def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3930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3ef20def8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23ef20def8a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23ef20def8a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2827494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3ef20def8a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23ef20def8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224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3ef20def8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23ef20def8a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dirty="0">
                <a:solidFill>
                  <a:schemeClr val="dk1"/>
                </a:solidFill>
                <a:latin typeface="Arial" panose="020B0604020202020204" pitchFamily="34" charset="0"/>
                <a:ea typeface="Times New Roman"/>
                <a:cs typeface="Arial" panose="020B0604020202020204" pitchFamily="34" charset="0"/>
                <a:sym typeface="Times New Roman"/>
              </a:rPr>
              <a:t>[1] Duy D. and Tanaka K., “</a:t>
            </a:r>
            <a:r>
              <a:rPr lang="en-US" b="1" i="1" dirty="0">
                <a:solidFill>
                  <a:schemeClr val="dk1"/>
                </a:solidFill>
                <a:latin typeface="Arial" panose="020B0604020202020204" pitchFamily="34" charset="0"/>
                <a:ea typeface="Times New Roman"/>
                <a:cs typeface="Arial" panose="020B0604020202020204" pitchFamily="34" charset="0"/>
                <a:sym typeface="Times New Roman"/>
              </a:rPr>
              <a:t>Enhanced virtual release advancing algorithm for real-time task scheduling</a:t>
            </a:r>
            <a:r>
              <a:rPr lang="en-US" dirty="0">
                <a:solidFill>
                  <a:schemeClr val="dk1"/>
                </a:solidFill>
                <a:latin typeface="Arial" panose="020B0604020202020204" pitchFamily="34" charset="0"/>
                <a:ea typeface="Times New Roman"/>
                <a:cs typeface="Arial" panose="020B0604020202020204" pitchFamily="34" charset="0"/>
                <a:sym typeface="Times New Roman"/>
              </a:rPr>
              <a:t>,” Journal of Information and Telecommunication, </a:t>
            </a:r>
            <a:r>
              <a:rPr lang="en-US" dirty="0" err="1">
                <a:solidFill>
                  <a:schemeClr val="dk1"/>
                </a:solidFill>
                <a:latin typeface="Arial" panose="020B0604020202020204" pitchFamily="34" charset="0"/>
                <a:ea typeface="Times New Roman"/>
                <a:cs typeface="Arial" panose="020B0604020202020204" pitchFamily="34" charset="0"/>
                <a:sym typeface="Times New Roman"/>
              </a:rPr>
              <a:t>Taylor&amp;Francis</a:t>
            </a:r>
            <a:r>
              <a:rPr lang="en-US" dirty="0">
                <a:solidFill>
                  <a:schemeClr val="dk1"/>
                </a:solidFill>
                <a:latin typeface="Arial" panose="020B0604020202020204" pitchFamily="34" charset="0"/>
                <a:ea typeface="Times New Roman"/>
                <a:cs typeface="Arial" panose="020B0604020202020204" pitchFamily="34" charset="0"/>
                <a:sym typeface="Times New Roman"/>
              </a:rPr>
              <a:t>, Vol.1, Jan. 2018.</a:t>
            </a:r>
            <a:endParaRPr lang="en-US" dirty="0">
              <a:latin typeface="Arial" panose="020B0604020202020204" pitchFamily="34" charset="0"/>
              <a:cs typeface="Arial" panose="020B0604020202020204" pitchFamily="34" charset="0"/>
            </a:endParaRPr>
          </a:p>
          <a:p>
            <a:pPr>
              <a:spcBef>
                <a:spcPts val="600"/>
              </a:spcBef>
            </a:pPr>
            <a:r>
              <a:rPr lang="en-US" dirty="0">
                <a:solidFill>
                  <a:schemeClr val="dk1"/>
                </a:solidFill>
                <a:latin typeface="Arial" panose="020B0604020202020204" pitchFamily="34" charset="0"/>
                <a:ea typeface="Times New Roman"/>
                <a:cs typeface="Arial" panose="020B0604020202020204" pitchFamily="34" charset="0"/>
                <a:sym typeface="Times New Roman"/>
              </a:rPr>
              <a:t>[2] Duy D. and Tanaka K., "</a:t>
            </a:r>
            <a:r>
              <a:rPr lang="en-US" b="1" i="1" dirty="0">
                <a:solidFill>
                  <a:schemeClr val="dk1"/>
                </a:solidFill>
                <a:latin typeface="Arial" panose="020B0604020202020204" pitchFamily="34" charset="0"/>
                <a:ea typeface="Times New Roman"/>
                <a:cs typeface="Arial" panose="020B0604020202020204" pitchFamily="34" charset="0"/>
                <a:sym typeface="Times New Roman"/>
              </a:rPr>
              <a:t>An Effective Approach for Improving Responsiveness of Total Bandwidth Server,</a:t>
            </a:r>
            <a:r>
              <a:rPr lang="en-US" dirty="0">
                <a:solidFill>
                  <a:schemeClr val="dk1"/>
                </a:solidFill>
                <a:latin typeface="Arial" panose="020B0604020202020204" pitchFamily="34" charset="0"/>
                <a:ea typeface="Times New Roman"/>
                <a:cs typeface="Arial" panose="020B0604020202020204" pitchFamily="34" charset="0"/>
                <a:sym typeface="Times New Roman"/>
              </a:rPr>
              <a:t>" Proc. of the 8th International Conference on Information and Communication Technology for Embedded Systems (IC-ICTES 2017), Chonburi, Thailand, May 2017, pp. 1-6. Granted for </a:t>
            </a:r>
            <a:r>
              <a:rPr lang="en-US" b="1" i="1" dirty="0">
                <a:solidFill>
                  <a:schemeClr val="dk1"/>
                </a:solidFill>
                <a:latin typeface="Arial" panose="020B0604020202020204" pitchFamily="34" charset="0"/>
                <a:ea typeface="Times New Roman"/>
                <a:cs typeface="Arial" panose="020B0604020202020204" pitchFamily="34" charset="0"/>
                <a:sym typeface="Times New Roman"/>
              </a:rPr>
              <a:t>Best Paper Award</a:t>
            </a:r>
            <a:r>
              <a:rPr lang="en-US" dirty="0">
                <a:solidFill>
                  <a:schemeClr val="dk1"/>
                </a:solidFill>
                <a:latin typeface="Arial" panose="020B0604020202020204" pitchFamily="34" charset="0"/>
                <a:ea typeface="Times New Roman"/>
                <a:cs typeface="Arial" panose="020B0604020202020204" pitchFamily="34" charset="0"/>
                <a:sym typeface="Times New Roman"/>
              </a:rPr>
              <a:t>.</a:t>
            </a: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dirty="0"/>
          </a:p>
        </p:txBody>
      </p:sp>
      <p:sp>
        <p:nvSpPr>
          <p:cNvPr id="363" name="Google Shape;363;g23ef20def8a_0_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257201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3ef20def8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g23ef20def8a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olidFill>
                  <a:schemeClr val="dk1"/>
                </a:solidFill>
                <a:latin typeface="Arial" panose="020B0604020202020204" pitchFamily="34" charset="0"/>
                <a:cs typeface="Arial" panose="020B0604020202020204" pitchFamily="34" charset="0"/>
                <a:sym typeface="Times New Roman"/>
              </a:rPr>
              <a:t>C. L. Liu and James W. </a:t>
            </a:r>
            <a:r>
              <a:rPr lang="en-US" dirty="0" err="1">
                <a:solidFill>
                  <a:schemeClr val="dk1"/>
                </a:solidFill>
                <a:latin typeface="Arial" panose="020B0604020202020204" pitchFamily="34" charset="0"/>
                <a:cs typeface="Arial" panose="020B0604020202020204" pitchFamily="34" charset="0"/>
                <a:sym typeface="Times New Roman"/>
              </a:rPr>
              <a:t>Layland</a:t>
            </a:r>
            <a:r>
              <a:rPr lang="en-US" dirty="0">
                <a:solidFill>
                  <a:schemeClr val="dk1"/>
                </a:solidFill>
                <a:latin typeface="Arial" panose="020B0604020202020204" pitchFamily="34" charset="0"/>
                <a:cs typeface="Arial" panose="020B0604020202020204" pitchFamily="34" charset="0"/>
                <a:sym typeface="Times New Roman"/>
              </a:rPr>
              <a:t>. 1973. </a:t>
            </a:r>
            <a:r>
              <a:rPr lang="en-US" b="1" dirty="0">
                <a:solidFill>
                  <a:schemeClr val="dk1"/>
                </a:solidFill>
                <a:latin typeface="Arial" panose="020B0604020202020204" pitchFamily="34" charset="0"/>
                <a:cs typeface="Arial" panose="020B0604020202020204" pitchFamily="34" charset="0"/>
                <a:sym typeface="Times New Roman"/>
              </a:rPr>
              <a:t>Scheduling Algorithms for Multiprogramming in a Hard-Real-Time Environment</a:t>
            </a:r>
            <a:r>
              <a:rPr lang="en-US" dirty="0">
                <a:solidFill>
                  <a:schemeClr val="dk1"/>
                </a:solidFill>
                <a:latin typeface="Arial" panose="020B0604020202020204" pitchFamily="34" charset="0"/>
                <a:cs typeface="Arial" panose="020B0604020202020204" pitchFamily="34" charset="0"/>
                <a:sym typeface="Times New Roman"/>
              </a:rPr>
              <a:t>. J. ACM 20, 1 (January 1973), 46–61.</a:t>
            </a:r>
          </a:p>
          <a:p>
            <a:pPr marL="0" lvl="0" indent="0" algn="l" rtl="0">
              <a:spcBef>
                <a:spcPts val="0"/>
              </a:spcBef>
              <a:spcAft>
                <a:spcPts val="0"/>
              </a:spcAft>
              <a:buNone/>
            </a:pPr>
            <a:endParaRPr dirty="0"/>
          </a:p>
        </p:txBody>
      </p:sp>
      <p:sp>
        <p:nvSpPr>
          <p:cNvPr id="374" name="Google Shape;374;g23ef20def8a_0_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1499202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3ef20def8a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olidFill>
                  <a:schemeClr val="dk1"/>
                </a:solidFill>
                <a:latin typeface="Arial" panose="020B0604020202020204" pitchFamily="34" charset="0"/>
                <a:cs typeface="Arial" panose="020B0604020202020204" pitchFamily="34" charset="0"/>
              </a:rPr>
              <a:t>C. L. Liu and J. W. </a:t>
            </a:r>
            <a:r>
              <a:rPr lang="en-US" dirty="0" err="1">
                <a:solidFill>
                  <a:schemeClr val="dk1"/>
                </a:solidFill>
                <a:latin typeface="Arial" panose="020B0604020202020204" pitchFamily="34" charset="0"/>
                <a:cs typeface="Arial" panose="020B0604020202020204" pitchFamily="34" charset="0"/>
              </a:rPr>
              <a:t>Layland</a:t>
            </a:r>
            <a:r>
              <a:rPr lang="en-US" dirty="0">
                <a:solidFill>
                  <a:schemeClr val="dk1"/>
                </a:solidFill>
                <a:latin typeface="Arial" panose="020B0604020202020204" pitchFamily="34" charset="0"/>
                <a:cs typeface="Arial" panose="020B0604020202020204" pitchFamily="34" charset="0"/>
              </a:rPr>
              <a:t>, “</a:t>
            </a:r>
            <a:r>
              <a:rPr lang="en-US" b="1" dirty="0">
                <a:solidFill>
                  <a:schemeClr val="dk1"/>
                </a:solidFill>
                <a:latin typeface="Arial" panose="020B0604020202020204" pitchFamily="34" charset="0"/>
                <a:cs typeface="Arial" panose="020B0604020202020204" pitchFamily="34" charset="0"/>
              </a:rPr>
              <a:t>Scheduling Algorithms for Multiprogramming in a Hard-Real-Time Environment</a:t>
            </a:r>
            <a:r>
              <a:rPr lang="en-US" dirty="0">
                <a:solidFill>
                  <a:schemeClr val="dk1"/>
                </a:solidFill>
                <a:latin typeface="Arial" panose="020B0604020202020204" pitchFamily="34" charset="0"/>
                <a:cs typeface="Arial" panose="020B0604020202020204" pitchFamily="34" charset="0"/>
              </a:rPr>
              <a:t>”, Journal of the Association for Computing Machinery, Vol. 20, No. 1, 1973, pp. 46-61.</a:t>
            </a:r>
            <a:endParaRPr lang="en-US" dirty="0">
              <a:solidFill>
                <a:schemeClr val="dk1"/>
              </a:solidFill>
              <a:latin typeface="Arial" panose="020B0604020202020204" pitchFamily="34" charset="0"/>
              <a:cs typeface="Arial" panose="020B0604020202020204" pitchFamily="34" charset="0"/>
              <a:sym typeface="Times New Roman"/>
            </a:endParaRPr>
          </a:p>
          <a:p>
            <a:pPr marL="0" lvl="0" indent="0" algn="l" rtl="0">
              <a:spcBef>
                <a:spcPts val="0"/>
              </a:spcBef>
              <a:spcAft>
                <a:spcPts val="0"/>
              </a:spcAft>
              <a:buNone/>
            </a:pPr>
            <a:endParaRPr dirty="0"/>
          </a:p>
        </p:txBody>
      </p:sp>
      <p:sp>
        <p:nvSpPr>
          <p:cNvPr id="385" name="Google Shape;385;g23ef20def8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3320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3ef20def8a_0_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23ef20def8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2553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3ef20def8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g23ef20def8a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dk1"/>
                </a:solidFill>
                <a:latin typeface="Arial" panose="020B0604020202020204" pitchFamily="34" charset="0"/>
                <a:ea typeface="Times New Roman"/>
                <a:cs typeface="Arial" panose="020B0604020202020204" pitchFamily="34" charset="0"/>
                <a:sym typeface="Times New Roman"/>
              </a:rPr>
              <a:t>Duy D. and Tanaka K., "</a:t>
            </a:r>
            <a:r>
              <a:rPr lang="en-US" sz="1200" b="1" i="1" dirty="0">
                <a:solidFill>
                  <a:schemeClr val="dk1"/>
                </a:solidFill>
                <a:latin typeface="Arial" panose="020B0604020202020204" pitchFamily="34" charset="0"/>
                <a:ea typeface="Times New Roman"/>
                <a:cs typeface="Arial" panose="020B0604020202020204" pitchFamily="34" charset="0"/>
                <a:sym typeface="Times New Roman"/>
              </a:rPr>
              <a:t>A Novel Task-to-Processor Assignment Approach for Optimal Multiprocessor Real-Time Scheduling</a:t>
            </a:r>
            <a:r>
              <a:rPr lang="en-US" sz="1200" dirty="0">
                <a:solidFill>
                  <a:schemeClr val="dk1"/>
                </a:solidFill>
                <a:latin typeface="Arial" panose="020B0604020202020204" pitchFamily="34" charset="0"/>
                <a:ea typeface="Times New Roman"/>
                <a:cs typeface="Arial" panose="020B0604020202020204" pitchFamily="34" charset="0"/>
                <a:sym typeface="Times New Roman"/>
              </a:rPr>
              <a:t>," Proc. of 2018 IEEE 12</a:t>
            </a:r>
            <a:r>
              <a:rPr lang="en-US" sz="1200" baseline="30000" dirty="0">
                <a:solidFill>
                  <a:schemeClr val="dk1"/>
                </a:solidFill>
                <a:latin typeface="Arial" panose="020B0604020202020204" pitchFamily="34" charset="0"/>
                <a:ea typeface="Times New Roman"/>
                <a:cs typeface="Arial" panose="020B0604020202020204" pitchFamily="34" charset="0"/>
                <a:sym typeface="Times New Roman"/>
              </a:rPr>
              <a:t>th</a:t>
            </a:r>
            <a:r>
              <a:rPr lang="en-US" sz="1200" dirty="0">
                <a:solidFill>
                  <a:schemeClr val="dk1"/>
                </a:solidFill>
                <a:latin typeface="Arial" panose="020B0604020202020204" pitchFamily="34" charset="0"/>
                <a:ea typeface="Times New Roman"/>
                <a:cs typeface="Arial" panose="020B0604020202020204" pitchFamily="34" charset="0"/>
                <a:sym typeface="Times New Roman"/>
              </a:rPr>
              <a:t> </a:t>
            </a:r>
            <a:r>
              <a:rPr lang="en-US" sz="1200" dirty="0" err="1">
                <a:solidFill>
                  <a:schemeClr val="dk1"/>
                </a:solidFill>
                <a:latin typeface="Arial" panose="020B0604020202020204" pitchFamily="34" charset="0"/>
                <a:ea typeface="Times New Roman"/>
                <a:cs typeface="Arial" panose="020B0604020202020204" pitchFamily="34" charset="0"/>
                <a:sym typeface="Times New Roman"/>
              </a:rPr>
              <a:t>MCSoC</a:t>
            </a:r>
            <a:r>
              <a:rPr lang="en-US" sz="1200" dirty="0">
                <a:solidFill>
                  <a:schemeClr val="dk1"/>
                </a:solidFill>
                <a:latin typeface="Arial" panose="020B0604020202020204" pitchFamily="34" charset="0"/>
                <a:ea typeface="Times New Roman"/>
                <a:cs typeface="Arial" panose="020B0604020202020204" pitchFamily="34" charset="0"/>
                <a:sym typeface="Times New Roman"/>
              </a:rPr>
              <a:t>, Hanoi, Vietnam, September 2018, pp. 101-108. Granted for </a:t>
            </a:r>
            <a:r>
              <a:rPr lang="en-US" sz="1200" b="1" i="1" dirty="0">
                <a:solidFill>
                  <a:schemeClr val="dk1"/>
                </a:solidFill>
                <a:latin typeface="Arial" panose="020B0604020202020204" pitchFamily="34" charset="0"/>
                <a:ea typeface="Times New Roman"/>
                <a:cs typeface="Arial" panose="020B0604020202020204" pitchFamily="34" charset="0"/>
                <a:sym typeface="Times New Roman"/>
              </a:rPr>
              <a:t>Best Paper Award</a:t>
            </a:r>
            <a:r>
              <a:rPr lang="en-US" sz="1200" dirty="0">
                <a:solidFill>
                  <a:schemeClr val="dk1"/>
                </a:solidFill>
                <a:latin typeface="Arial" panose="020B0604020202020204" pitchFamily="34" charset="0"/>
                <a:ea typeface="Times New Roman"/>
                <a:cs typeface="Arial" panose="020B0604020202020204" pitchFamily="34" charset="0"/>
                <a:sym typeface="Times New Roman"/>
              </a:rPr>
              <a:t>.</a:t>
            </a:r>
            <a:endParaRPr lang="en-US" sz="1200" dirty="0">
              <a:solidFill>
                <a:schemeClr val="dk1"/>
              </a:solidFill>
              <a:latin typeface="Arial" panose="020B0604020202020204" pitchFamily="34" charset="0"/>
              <a:ea typeface="Century"/>
              <a:cs typeface="Arial" panose="020B0604020202020204" pitchFamily="34" charset="0"/>
              <a:sym typeface="Century"/>
            </a:endParaRPr>
          </a:p>
          <a:p>
            <a:pPr marL="0" lvl="0" indent="0" algn="l" rtl="0">
              <a:spcBef>
                <a:spcPts val="0"/>
              </a:spcBef>
              <a:spcAft>
                <a:spcPts val="0"/>
              </a:spcAft>
              <a:buNone/>
            </a:pPr>
            <a:endParaRPr dirty="0"/>
          </a:p>
        </p:txBody>
      </p:sp>
      <p:sp>
        <p:nvSpPr>
          <p:cNvPr id="413" name="Google Shape;413;g23ef20def8a_0_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1388516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05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The Android system tries to maintain an application process for as long as possible, but eventually needs to remove old processes to reclaim memory for new or more important processes. To determine which processes to keep and which to kill, the system places each process into an "importance hierarchy" based on the components running in the process and the state of those components. Processes with the lowest importance are eliminated first, then those with the next lowest importance, and so on, as necessary to recover system resources.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There are five levels in the importance hierarchy. The following list presents the different types of processes in order of importance (the first process is </a:t>
            </a:r>
            <a:r>
              <a:rPr lang="en-US" sz="1200" b="0" i="1">
                <a:solidFill>
                  <a:schemeClr val="dk1"/>
                </a:solidFill>
                <a:latin typeface="Calibri"/>
                <a:ea typeface="Calibri"/>
                <a:cs typeface="Calibri"/>
                <a:sym typeface="Calibri"/>
              </a:rPr>
              <a:t>most important</a:t>
            </a:r>
            <a:r>
              <a:rPr lang="en-US" sz="1200" b="0" i="0">
                <a:solidFill>
                  <a:schemeClr val="dk1"/>
                </a:solidFill>
                <a:latin typeface="Calibri"/>
                <a:ea typeface="Calibri"/>
                <a:cs typeface="Calibri"/>
                <a:sym typeface="Calibri"/>
              </a:rPr>
              <a:t> and is </a:t>
            </a:r>
            <a:r>
              <a:rPr lang="en-US" sz="1200" b="0" i="1">
                <a:solidFill>
                  <a:schemeClr val="dk1"/>
                </a:solidFill>
                <a:latin typeface="Calibri"/>
                <a:ea typeface="Calibri"/>
                <a:cs typeface="Calibri"/>
                <a:sym typeface="Calibri"/>
              </a:rPr>
              <a:t>killed last</a:t>
            </a:r>
            <a:r>
              <a:rPr lang="en-US" sz="1200" b="0" i="0">
                <a:solidFill>
                  <a:schemeClr val="dk1"/>
                </a:solidFill>
                <a:latin typeface="Calibri"/>
                <a:ea typeface="Calibri"/>
                <a:cs typeface="Calibri"/>
                <a:sym typeface="Calibri"/>
              </a:rPr>
              <a:t>):</a:t>
            </a:r>
            <a:endParaRPr/>
          </a:p>
          <a:p>
            <a:pPr marL="0" lvl="0" indent="0" algn="l" rtl="0">
              <a:spcBef>
                <a:spcPts val="0"/>
              </a:spcBef>
              <a:spcAft>
                <a:spcPts val="0"/>
              </a:spcAft>
              <a:buNone/>
            </a:pPr>
            <a:br>
              <a:rPr lang="en-US" sz="1200" b="0" i="0">
                <a:solidFill>
                  <a:schemeClr val="dk1"/>
                </a:solidFill>
                <a:latin typeface="Calibri"/>
                <a:ea typeface="Calibri"/>
                <a:cs typeface="Calibri"/>
                <a:sym typeface="Calibri"/>
              </a:rPr>
            </a:br>
            <a:endParaRPr/>
          </a:p>
        </p:txBody>
      </p:sp>
      <p:sp>
        <p:nvSpPr>
          <p:cNvPr id="197" name="Google Shape;197;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63617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19F204-C7F4-F140-967F-D2FA889DA617}" type="slidenum">
              <a:rPr lang="en-VN" smtClean="0"/>
              <a:t>59</a:t>
            </a:fld>
            <a:endParaRPr lang="en-VN"/>
          </a:p>
        </p:txBody>
      </p:sp>
    </p:spTree>
    <p:extLst>
      <p:ext uri="{BB962C8B-B14F-4D97-AF65-F5344CB8AC3E}">
        <p14:creationId xmlns:p14="http://schemas.microsoft.com/office/powerpoint/2010/main" val="1160351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fld id="{00000000-1234-1234-1234-123412341234}" type="slidenum">
              <a:rPr lang="en-US" smtClean="0"/>
              <a:pPr/>
              <a:t>‹#›</a:t>
            </a:fld>
            <a:endParaRPr lang="en-US"/>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Tree>
    <p:extLst>
      <p:ext uri="{BB962C8B-B14F-4D97-AF65-F5344CB8AC3E}">
        <p14:creationId xmlns:p14="http://schemas.microsoft.com/office/powerpoint/2010/main" val="133050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Tree>
    <p:extLst>
      <p:ext uri="{BB962C8B-B14F-4D97-AF65-F5344CB8AC3E}">
        <p14:creationId xmlns:p14="http://schemas.microsoft.com/office/powerpoint/2010/main" val="84619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4279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09357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169068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22944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17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93640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06433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60682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428266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5/14/2023</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350383338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10.jp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9.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0" name="Google Shape;60;p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58" name="Google Shape;58;p1"/>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HỆ ĐIỀU HÀNH</a:t>
            </a:r>
            <a:endParaRPr dirty="0"/>
          </a:p>
        </p:txBody>
      </p:sp>
      <p:sp>
        <p:nvSpPr>
          <p:cNvPr id="2" name="Text Placeholder 1">
            <a:extLst>
              <a:ext uri="{FF2B5EF4-FFF2-40B4-BE49-F238E27FC236}">
                <a16:creationId xmlns:a16="http://schemas.microsoft.com/office/drawing/2014/main" id="{E6DB28C7-C956-722B-D5EA-27AD055F9A19}"/>
              </a:ext>
            </a:extLst>
          </p:cNvPr>
          <p:cNvSpPr>
            <a:spLocks noGrp="1"/>
          </p:cNvSpPr>
          <p:nvPr>
            <p:ph type="body" sz="quarter" idx="14"/>
          </p:nvPr>
        </p:nvSpPr>
        <p:spPr/>
        <p:txBody>
          <a:bodyPr/>
          <a:lstStyle/>
          <a:p>
            <a:r>
              <a:rPr lang="en-VN" dirty="0">
                <a:gradFill flip="none" rotWithShape="1">
                  <a:gsLst>
                    <a:gs pos="0">
                      <a:schemeClr val="accent5"/>
                    </a:gs>
                    <a:gs pos="100000">
                      <a:schemeClr val="accent3"/>
                    </a:gs>
                  </a:gsLst>
                  <a:lin ang="5400000" scaled="1"/>
                  <a:tileRect/>
                </a:gradFill>
              </a:rPr>
              <a:t>CHƯƠNG 4: ĐỊNH THỜI CPU (PHẦN </a:t>
            </a:r>
            <a:r>
              <a:rPr lang="en-US" dirty="0">
                <a:gradFill flip="none" rotWithShape="1">
                  <a:gsLst>
                    <a:gs pos="0">
                      <a:schemeClr val="accent5"/>
                    </a:gs>
                    <a:gs pos="100000">
                      <a:schemeClr val="accent3"/>
                    </a:gs>
                  </a:gsLst>
                  <a:lin ang="5400000" scaled="1"/>
                  <a:tileRect/>
                </a:gradFill>
              </a:rPr>
              <a:t>2</a:t>
            </a:r>
            <a:r>
              <a:rPr lang="en-VN" dirty="0">
                <a:gradFill flip="none" rotWithShape="1">
                  <a:gsLst>
                    <a:gs pos="0">
                      <a:schemeClr val="accent5"/>
                    </a:gs>
                    <a:gs pos="100000">
                      <a:schemeClr val="accent3"/>
                    </a:gs>
                  </a:gsLst>
                  <a:lin ang="5400000" scaled="1"/>
                  <a:tileRect/>
                </a:gradFill>
              </a:rPr>
              <a:t>)</a:t>
            </a:r>
          </a:p>
        </p:txBody>
      </p:sp>
      <p:sp>
        <p:nvSpPr>
          <p:cNvPr id="3" name="Text Placeholder 2">
            <a:extLst>
              <a:ext uri="{FF2B5EF4-FFF2-40B4-BE49-F238E27FC236}">
                <a16:creationId xmlns:a16="http://schemas.microsoft.com/office/drawing/2014/main" id="{50725C91-10BF-2C0F-11B5-497242E17130}"/>
              </a:ext>
            </a:extLst>
          </p:cNvPr>
          <p:cNvSpPr>
            <a:spLocks noGrp="1"/>
          </p:cNvSpPr>
          <p:nvPr>
            <p:ph type="body" sz="quarter" idx="15"/>
          </p:nvPr>
        </p:nvSpPr>
        <p:spPr/>
        <p:txBody>
          <a:bodyPr/>
          <a:lstStyle/>
          <a:p>
            <a:r>
              <a:rPr lang="en-VN" dirty="0"/>
              <a:t>Trình bày: ...</a:t>
            </a:r>
          </a:p>
        </p:txBody>
      </p:sp>
      <p:sp>
        <p:nvSpPr>
          <p:cNvPr id="4" name="Text Placeholder 3">
            <a:extLst>
              <a:ext uri="{FF2B5EF4-FFF2-40B4-BE49-F238E27FC236}">
                <a16:creationId xmlns:a16="http://schemas.microsoft.com/office/drawing/2014/main" id="{7ACA1845-4D30-1F02-7F9D-FE3A59F706EE}"/>
              </a:ext>
            </a:extLst>
          </p:cNvPr>
          <p:cNvSpPr>
            <a:spLocks noGrp="1"/>
          </p:cNvSpPr>
          <p:nvPr>
            <p:ph type="body" sz="quarter" idx="16"/>
          </p:nvPr>
        </p:nvSpPr>
        <p:spPr/>
        <p:txBody>
          <a:bodyPr/>
          <a:lstStyle/>
          <a:p>
            <a:r>
              <a:rPr lang="en-VN" dirty="0"/>
              <a:t>Định thời CPU là hoạt động quan trọng của thành phần quản lý tiến trình và có ảnh hưởng rất lớn đến hiệu suất máy tính cũng như trải nghiệm của người dùng. Trong chương này, người học được trình bày về mục đích và các tiêu chuẩn định thời, cũng như các chiến lược định thời CPU cơ bản.</a:t>
            </a:r>
          </a:p>
        </p:txBody>
      </p:sp>
      <p:sp>
        <p:nvSpPr>
          <p:cNvPr id="5" name="Slide Number Placeholder 4">
            <a:extLst>
              <a:ext uri="{FF2B5EF4-FFF2-40B4-BE49-F238E27FC236}">
                <a16:creationId xmlns:a16="http://schemas.microsoft.com/office/drawing/2014/main" id="{616DF777-67A6-FD0A-D8D3-5BE2CC95D3D4}"/>
              </a:ext>
            </a:extLst>
          </p:cNvPr>
          <p:cNvSpPr>
            <a:spLocks noGrp="1"/>
          </p:cNvSpPr>
          <p:nvPr>
            <p:ph type="sldNum" sz="quarter" idx="12"/>
          </p:nvPr>
        </p:nvSpPr>
        <p:spPr/>
        <p:txBody>
          <a:bodyPr/>
          <a:lstStyle/>
          <a:p>
            <a:fld id="{00000000-1234-1234-1234-123412341234}" type="slidenum">
              <a:rPr lang="en-US" smtClean="0"/>
              <a:pPr/>
              <a:t>1</a:t>
            </a:fld>
            <a:endParaRPr lang="en-US"/>
          </a:p>
        </p:txBody>
      </p:sp>
      <p:sp>
        <p:nvSpPr>
          <p:cNvPr id="6" name="Text Placeholder 2">
            <a:extLst>
              <a:ext uri="{FF2B5EF4-FFF2-40B4-BE49-F238E27FC236}">
                <a16:creationId xmlns:a16="http://schemas.microsoft.com/office/drawing/2014/main" id="{9702497F-2745-672C-7320-C61C17DB5BFC}"/>
              </a:ext>
            </a:extLst>
          </p:cNvPr>
          <p:cNvSpPr txBox="1">
            <a:spLocks/>
          </p:cNvSpPr>
          <p:nvPr/>
        </p:nvSpPr>
        <p:spPr>
          <a:xfrm>
            <a:off x="4572975" y="4901154"/>
            <a:ext cx="3046050" cy="417554"/>
          </a:xfrm>
          <a:prstGeom prst="rect">
            <a:avLst/>
          </a:prstGeom>
          <a:solidFill>
            <a:schemeClr val="bg1"/>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1" i="0"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VN"/>
              <a:t>Trình bày: ...</a:t>
            </a:r>
            <a:endParaRPr lang="en-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EB0DC6-C12D-7257-4154-67D310FF6ADB}"/>
              </a:ext>
            </a:extLst>
          </p:cNvPr>
          <p:cNvSpPr>
            <a:spLocks noGrp="1"/>
          </p:cNvSpPr>
          <p:nvPr>
            <p:ph type="body" sz="quarter" idx="13"/>
          </p:nvPr>
        </p:nvSpPr>
        <p:spPr/>
        <p:txBody>
          <a:bodyPr/>
          <a:lstStyle/>
          <a:p>
            <a:r>
              <a:rPr lang="en-VN" dirty="0"/>
              <a:t>CÁC GIẢI THUẬT ĐỊNH THỜI</a:t>
            </a:r>
          </a:p>
        </p:txBody>
      </p:sp>
      <p:sp>
        <p:nvSpPr>
          <p:cNvPr id="3" name="Text Placeholder 2">
            <a:extLst>
              <a:ext uri="{FF2B5EF4-FFF2-40B4-BE49-F238E27FC236}">
                <a16:creationId xmlns:a16="http://schemas.microsoft.com/office/drawing/2014/main" id="{E32724DB-553A-3BB6-0531-B9303A45C093}"/>
              </a:ext>
            </a:extLst>
          </p:cNvPr>
          <p:cNvSpPr>
            <a:spLocks noGrp="1"/>
          </p:cNvSpPr>
          <p:nvPr>
            <p:ph type="body" sz="quarter" idx="14"/>
          </p:nvPr>
        </p:nvSpPr>
        <p:spPr/>
        <p:txBody>
          <a:bodyPr/>
          <a:lstStyle/>
          <a:p>
            <a:r>
              <a:rPr lang="en-VN" dirty="0"/>
              <a:t>4.8. Multilevel Feedback Queue</a:t>
            </a:r>
          </a:p>
        </p:txBody>
      </p:sp>
      <p:sp>
        <p:nvSpPr>
          <p:cNvPr id="4" name="Text Placeholder 3">
            <a:extLst>
              <a:ext uri="{FF2B5EF4-FFF2-40B4-BE49-F238E27FC236}">
                <a16:creationId xmlns:a16="http://schemas.microsoft.com/office/drawing/2014/main" id="{736C0566-4281-E02C-0F81-5E2736EC2E21}"/>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030556DD-9225-A613-BD01-9EADE1D42874}"/>
              </a:ext>
            </a:extLst>
          </p:cNvPr>
          <p:cNvSpPr>
            <a:spLocks noGrp="1"/>
          </p:cNvSpPr>
          <p:nvPr>
            <p:ph type="body" sz="quarter" idx="16"/>
          </p:nvPr>
        </p:nvSpPr>
        <p:spPr/>
        <p:txBody>
          <a:bodyPr>
            <a:normAutofit lnSpcReduction="10000"/>
          </a:bodyPr>
          <a:lstStyle/>
          <a:p>
            <a:r>
              <a:rPr lang="en-VN" dirty="0"/>
              <a:t>04.</a:t>
            </a:r>
          </a:p>
        </p:txBody>
      </p:sp>
      <p:sp>
        <p:nvSpPr>
          <p:cNvPr id="8" name="Footer Placeholder 7">
            <a:extLst>
              <a:ext uri="{FF2B5EF4-FFF2-40B4-BE49-F238E27FC236}">
                <a16:creationId xmlns:a16="http://schemas.microsoft.com/office/drawing/2014/main" id="{CFD47AC8-17DB-880E-831A-64D33D15B119}"/>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9" name="Slide Number Placeholder 8">
            <a:extLst>
              <a:ext uri="{FF2B5EF4-FFF2-40B4-BE49-F238E27FC236}">
                <a16:creationId xmlns:a16="http://schemas.microsoft.com/office/drawing/2014/main" id="{497D75FD-32F6-2C97-EC24-32B8F191954E}"/>
              </a:ext>
            </a:extLst>
          </p:cNvPr>
          <p:cNvSpPr>
            <a:spLocks noGrp="1"/>
          </p:cNvSpPr>
          <p:nvPr>
            <p:ph type="sldNum" sz="quarter"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141975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4.8. Multilevel Feedback Queue</a:t>
            </a:r>
            <a:endParaRPr dirty="0"/>
          </a:p>
        </p:txBody>
      </p:sp>
      <p:sp>
        <p:nvSpPr>
          <p:cNvPr id="304" name="Google Shape;304;p1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742950" lvl="1" indent="-285750">
              <a:spcBef>
                <a:spcPts val="0"/>
              </a:spcBef>
              <a:buFont typeface="Noto Sans Symbols"/>
              <a:buChar char="▪"/>
            </a:pPr>
            <a:r>
              <a:rPr lang="en-US" dirty="0" err="1"/>
              <a:t>Phân</a:t>
            </a:r>
            <a:r>
              <a:rPr lang="en-US" dirty="0"/>
              <a:t> </a:t>
            </a:r>
            <a:r>
              <a:rPr lang="en-US" dirty="0" err="1"/>
              <a:t>loại</a:t>
            </a:r>
            <a:r>
              <a:rPr lang="en-US" dirty="0"/>
              <a:t> </a:t>
            </a:r>
            <a:r>
              <a:rPr lang="en-US" dirty="0" err="1"/>
              <a:t>tiến</a:t>
            </a:r>
            <a:r>
              <a:rPr lang="en-US" dirty="0"/>
              <a:t> </a:t>
            </a:r>
            <a:r>
              <a:rPr lang="en-US" dirty="0" err="1"/>
              <a:t>trình</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a:t>đặc</a:t>
            </a:r>
            <a:r>
              <a:rPr lang="en-US" dirty="0"/>
              <a:t> </a:t>
            </a:r>
            <a:r>
              <a:rPr lang="en-US" dirty="0" err="1"/>
              <a:t>tính</a:t>
            </a:r>
            <a:r>
              <a:rPr lang="en-US" dirty="0"/>
              <a:t> </a:t>
            </a:r>
            <a:r>
              <a:rPr lang="en-US" dirty="0" err="1"/>
              <a:t>về</a:t>
            </a:r>
            <a:r>
              <a:rPr lang="en-US" dirty="0"/>
              <a:t> </a:t>
            </a:r>
            <a:r>
              <a:rPr lang="en-US" b="1" dirty="0">
                <a:gradFill>
                  <a:gsLst>
                    <a:gs pos="0">
                      <a:srgbClr val="0072FF"/>
                    </a:gs>
                    <a:gs pos="100000">
                      <a:srgbClr val="00C6FF"/>
                    </a:gs>
                  </a:gsLst>
                  <a:lin ang="2700000" scaled="1"/>
                </a:gradFill>
              </a:rPr>
              <a:t>CPU-burst</a:t>
            </a:r>
            <a:r>
              <a:rPr lang="en-US" dirty="0"/>
              <a:t>.</a:t>
            </a:r>
            <a:endParaRPr dirty="0"/>
          </a:p>
          <a:p>
            <a:pPr marL="742950" lvl="1" indent="-285750">
              <a:spcBef>
                <a:spcPts val="1200"/>
              </a:spcBef>
              <a:buFont typeface="Noto Sans Symbols"/>
              <a:buChar char="▪"/>
            </a:pPr>
            <a:r>
              <a:rPr lang="en-US" dirty="0" err="1"/>
              <a:t>Sử</a:t>
            </a:r>
            <a:r>
              <a:rPr lang="en-US" dirty="0"/>
              <a:t> </a:t>
            </a:r>
            <a:r>
              <a:rPr lang="en-US" dirty="0" err="1"/>
              <a:t>dụng</a:t>
            </a:r>
            <a:r>
              <a:rPr lang="en-US" dirty="0"/>
              <a:t> </a:t>
            </a:r>
            <a:r>
              <a:rPr lang="en-US" dirty="0" err="1"/>
              <a:t>chế</a:t>
            </a:r>
            <a:r>
              <a:rPr lang="en-US" dirty="0"/>
              <a:t> </a:t>
            </a:r>
            <a:r>
              <a:rPr lang="en-US" dirty="0" err="1"/>
              <a:t>độ</a:t>
            </a:r>
            <a:r>
              <a:rPr lang="en-US" dirty="0"/>
              <a:t> </a:t>
            </a:r>
            <a:r>
              <a:rPr lang="en-US" b="1" dirty="0" err="1">
                <a:gradFill>
                  <a:gsLst>
                    <a:gs pos="0">
                      <a:srgbClr val="0072FF"/>
                    </a:gs>
                    <a:gs pos="100000">
                      <a:srgbClr val="00C6FF"/>
                    </a:gs>
                  </a:gsLst>
                  <a:lin ang="2700000" scaled="1"/>
                </a:gradFill>
              </a:rPr>
              <a:t>trưng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dụng</a:t>
            </a:r>
            <a:r>
              <a:rPr lang="en-US" b="1" dirty="0">
                <a:gradFill>
                  <a:gsLst>
                    <a:gs pos="0">
                      <a:srgbClr val="0072FF"/>
                    </a:gs>
                    <a:gs pos="100000">
                      <a:srgbClr val="00C6FF"/>
                    </a:gs>
                  </a:gsLst>
                  <a:lin ang="2700000" scaled="1"/>
                </a:gradFill>
              </a:rPr>
              <a:t> </a:t>
            </a:r>
            <a:r>
              <a:rPr lang="en-US" dirty="0"/>
              <a:t>(preemptive).</a:t>
            </a:r>
            <a:endParaRPr dirty="0"/>
          </a:p>
          <a:p>
            <a:pPr marL="742950" lvl="1" indent="-285750">
              <a:spcBef>
                <a:spcPts val="1200"/>
              </a:spcBef>
              <a:buFont typeface="Noto Sans Symbols"/>
              <a:buChar char="▪"/>
            </a:pPr>
            <a:r>
              <a:rPr lang="en-US" dirty="0"/>
              <a:t>Sau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nào</a:t>
            </a:r>
            <a:r>
              <a:rPr lang="en-US" dirty="0"/>
              <a:t> </a:t>
            </a:r>
            <a:r>
              <a:rPr lang="en-US" dirty="0" err="1"/>
              <a:t>đó</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hướng</a:t>
            </a:r>
            <a:r>
              <a:rPr lang="en-US" dirty="0"/>
              <a:t> I/O </a:t>
            </a:r>
            <a:r>
              <a:rPr lang="en-US" dirty="0" err="1"/>
              <a:t>và</a:t>
            </a:r>
            <a:r>
              <a:rPr lang="en-US" dirty="0"/>
              <a:t> </a:t>
            </a:r>
            <a:r>
              <a:rPr lang="en-US" dirty="0" err="1"/>
              <a:t>tiến</a:t>
            </a:r>
            <a:r>
              <a:rPr lang="en-US" dirty="0"/>
              <a:t> </a:t>
            </a:r>
            <a:r>
              <a:rPr lang="en-US" dirty="0" err="1"/>
              <a:t>trình</a:t>
            </a:r>
            <a:r>
              <a:rPr lang="en-US" dirty="0"/>
              <a:t> interactive </a:t>
            </a:r>
            <a:r>
              <a:rPr lang="en-US" dirty="0" err="1"/>
              <a:t>sẽ</a:t>
            </a:r>
            <a:r>
              <a:rPr lang="en-US" dirty="0"/>
              <a:t> ở </a:t>
            </a:r>
            <a:r>
              <a:rPr lang="en-US" dirty="0" err="1"/>
              <a:t>các</a:t>
            </a:r>
            <a:r>
              <a:rPr lang="en-US" dirty="0"/>
              <a:t> </a:t>
            </a:r>
            <a:r>
              <a:rPr lang="en-US" dirty="0" err="1"/>
              <a:t>hàng</a:t>
            </a:r>
            <a:r>
              <a:rPr lang="en-US" dirty="0"/>
              <a:t> </a:t>
            </a:r>
            <a:r>
              <a:rPr lang="en-US" dirty="0" err="1"/>
              <a:t>đợi</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hơn</a:t>
            </a:r>
            <a:r>
              <a:rPr lang="en-US" dirty="0"/>
              <a:t> </a:t>
            </a:r>
            <a:r>
              <a:rPr lang="en-US" dirty="0" err="1"/>
              <a:t>còn</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hướng</a:t>
            </a:r>
            <a:r>
              <a:rPr lang="en-US" dirty="0"/>
              <a:t> CPU </a:t>
            </a:r>
            <a:r>
              <a:rPr lang="en-US" dirty="0" err="1"/>
              <a:t>sẽ</a:t>
            </a:r>
            <a:r>
              <a:rPr lang="en-US" dirty="0"/>
              <a:t> ở </a:t>
            </a:r>
            <a:r>
              <a:rPr lang="en-US" dirty="0" err="1"/>
              <a:t>các</a:t>
            </a:r>
            <a:r>
              <a:rPr lang="en-US" dirty="0"/>
              <a:t> </a:t>
            </a:r>
            <a:r>
              <a:rPr lang="en-US" dirty="0" err="1"/>
              <a:t>hàng</a:t>
            </a:r>
            <a:r>
              <a:rPr lang="en-US" dirty="0"/>
              <a:t> </a:t>
            </a:r>
            <a:r>
              <a:rPr lang="en-US" dirty="0" err="1"/>
              <a:t>đợi</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thấp</a:t>
            </a:r>
            <a:r>
              <a:rPr lang="en-US" dirty="0"/>
              <a:t> </a:t>
            </a:r>
            <a:r>
              <a:rPr lang="en-US" dirty="0" err="1"/>
              <a:t>hơn</a:t>
            </a:r>
            <a:r>
              <a:rPr lang="en-US" dirty="0"/>
              <a:t>.</a:t>
            </a:r>
            <a:endParaRPr dirty="0"/>
          </a:p>
          <a:p>
            <a:pPr marL="742950" lvl="1" indent="-285750">
              <a:spcBef>
                <a:spcPts val="1200"/>
              </a:spcBef>
              <a:buFont typeface="Noto Sans Symbols"/>
              <a:buChar char="▪"/>
            </a:pPr>
            <a:r>
              <a:rPr lang="en-US" dirty="0" err="1"/>
              <a:t>Một</a:t>
            </a:r>
            <a:r>
              <a:rPr lang="en-US" dirty="0"/>
              <a:t> </a:t>
            </a:r>
            <a:r>
              <a:rPr lang="en-US" dirty="0" err="1"/>
              <a:t>tiến</a:t>
            </a:r>
            <a:r>
              <a:rPr lang="en-US" dirty="0"/>
              <a:t> </a:t>
            </a:r>
            <a:r>
              <a:rPr lang="en-US" dirty="0" err="1"/>
              <a:t>trình</a:t>
            </a:r>
            <a:r>
              <a:rPr lang="en-US" dirty="0"/>
              <a:t> </a:t>
            </a:r>
            <a:r>
              <a:rPr lang="en-US" dirty="0" err="1"/>
              <a:t>đã</a:t>
            </a:r>
            <a:r>
              <a:rPr lang="en-US" dirty="0"/>
              <a:t> </a:t>
            </a:r>
            <a:r>
              <a:rPr lang="en-US" dirty="0" err="1"/>
              <a:t>chờ</a:t>
            </a:r>
            <a:r>
              <a:rPr lang="en-US" dirty="0"/>
              <a:t> </a:t>
            </a:r>
            <a:r>
              <a:rPr lang="en-US" dirty="0" err="1"/>
              <a:t>quá</a:t>
            </a:r>
            <a:r>
              <a:rPr lang="en-US" dirty="0"/>
              <a:t> </a:t>
            </a:r>
            <a:r>
              <a:rPr lang="en-US" dirty="0" err="1"/>
              <a:t>lâu</a:t>
            </a:r>
            <a:r>
              <a:rPr lang="en-US" dirty="0"/>
              <a:t> ở </a:t>
            </a:r>
            <a:r>
              <a:rPr lang="en-US" dirty="0" err="1"/>
              <a:t>một</a:t>
            </a:r>
            <a:r>
              <a:rPr lang="en-US" dirty="0"/>
              <a:t> </a:t>
            </a:r>
            <a:r>
              <a:rPr lang="en-US" dirty="0" err="1"/>
              <a:t>hàng</a:t>
            </a:r>
            <a:r>
              <a:rPr lang="en-US" dirty="0"/>
              <a:t> </a:t>
            </a:r>
            <a:r>
              <a:rPr lang="en-US" dirty="0" err="1"/>
              <a:t>đợi</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thấp</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chuyển</a:t>
            </a:r>
            <a:r>
              <a:rPr lang="en-US" dirty="0"/>
              <a:t> </a:t>
            </a:r>
            <a:r>
              <a:rPr lang="en-US" dirty="0" err="1"/>
              <a:t>đến</a:t>
            </a:r>
            <a:r>
              <a:rPr lang="en-US" dirty="0"/>
              <a:t> </a:t>
            </a:r>
            <a:r>
              <a:rPr lang="en-US" dirty="0" err="1"/>
              <a:t>hàng</a:t>
            </a:r>
            <a:r>
              <a:rPr lang="en-US" dirty="0"/>
              <a:t> </a:t>
            </a:r>
            <a:r>
              <a:rPr lang="en-US" dirty="0" err="1"/>
              <a:t>đợi</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hơn</a:t>
            </a:r>
            <a:r>
              <a:rPr lang="en-US" dirty="0"/>
              <a:t> (</a:t>
            </a:r>
            <a:r>
              <a:rPr lang="en-US" dirty="0" err="1"/>
              <a:t>cơ</a:t>
            </a:r>
            <a:r>
              <a:rPr lang="en-US" dirty="0"/>
              <a:t> </a:t>
            </a:r>
            <a:r>
              <a:rPr lang="en-US" dirty="0" err="1"/>
              <a:t>chế</a:t>
            </a:r>
            <a:r>
              <a:rPr lang="en-US" dirty="0"/>
              <a:t> aging).</a:t>
            </a:r>
            <a:endParaRPr dirty="0"/>
          </a:p>
        </p:txBody>
      </p:sp>
      <p:sp>
        <p:nvSpPr>
          <p:cNvPr id="307" name="Google Shape;307;p1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0721974B-BF38-D2E5-8066-729B2B7C0A92}"/>
              </a:ext>
            </a:extLst>
          </p:cNvPr>
          <p:cNvSpPr>
            <a:spLocks noGrp="1"/>
          </p:cNvSpPr>
          <p:nvPr>
            <p:ph type="sldNum" sz="quarter" idx="12"/>
          </p:nvPr>
        </p:nvSpPr>
        <p:spPr/>
        <p:txBody>
          <a:bodyPr/>
          <a:lstStyle/>
          <a:p>
            <a:fld id="{00000000-1234-1234-1234-123412341234}"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anim calcmode="lin" valueType="num">
                                      <p:cBhvr additive="base">
                                        <p:cTn id="7" dur="500" fill="hold"/>
                                        <p:tgtEl>
                                          <p:spTgt spid="3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4">
                                            <p:txEl>
                                              <p:pRg st="1" end="1"/>
                                            </p:txEl>
                                          </p:spTgt>
                                        </p:tgtEl>
                                        <p:attrNameLst>
                                          <p:attrName>style.visibility</p:attrName>
                                        </p:attrNameLst>
                                      </p:cBhvr>
                                      <p:to>
                                        <p:strVal val="visible"/>
                                      </p:to>
                                    </p:set>
                                    <p:anim calcmode="lin" valueType="num">
                                      <p:cBhvr additive="base">
                                        <p:cTn id="13" dur="500" fill="hold"/>
                                        <p:tgtEl>
                                          <p:spTgt spid="3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4">
                                            <p:txEl>
                                              <p:pRg st="2" end="2"/>
                                            </p:txEl>
                                          </p:spTgt>
                                        </p:tgtEl>
                                        <p:attrNameLst>
                                          <p:attrName>style.visibility</p:attrName>
                                        </p:attrNameLst>
                                      </p:cBhvr>
                                      <p:to>
                                        <p:strVal val="visible"/>
                                      </p:to>
                                    </p:set>
                                    <p:anim calcmode="lin" valueType="num">
                                      <p:cBhvr additive="base">
                                        <p:cTn id="19" dur="500" fill="hold"/>
                                        <p:tgtEl>
                                          <p:spTgt spid="3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4">
                                            <p:txEl>
                                              <p:pRg st="3" end="3"/>
                                            </p:txEl>
                                          </p:spTgt>
                                        </p:tgtEl>
                                        <p:attrNameLst>
                                          <p:attrName>style.visibility</p:attrName>
                                        </p:attrNameLst>
                                      </p:cBhvr>
                                      <p:to>
                                        <p:strVal val="visible"/>
                                      </p:to>
                                    </p:set>
                                    <p:anim calcmode="lin" valueType="num">
                                      <p:cBhvr additive="base">
                                        <p:cTn id="25" dur="500" fill="hold"/>
                                        <p:tgtEl>
                                          <p:spTgt spid="3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774145" y="1215844"/>
            <a:ext cx="5396029"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Ví dụ về</a:t>
            </a:r>
            <a:r>
              <a:rPr lang="en-US" sz="2400" dirty="0">
                <a:solidFill>
                  <a:schemeClr val="bg1"/>
                </a:solidFill>
                <a:latin typeface="Arial" panose="020B0604020202020204" pitchFamily="34" charset="0"/>
                <a:ea typeface="+mn-ea"/>
                <a:cs typeface="Arial" panose="020B0604020202020204" pitchFamily="34" charset="0"/>
              </a:rPr>
              <a:t> Multilevel Feedback Queue</a:t>
            </a:r>
            <a:endParaRPr sz="2400" dirty="0">
              <a:solidFill>
                <a:schemeClr val="bg1"/>
              </a:solidFill>
              <a:latin typeface="Arial" panose="020B0604020202020204" pitchFamily="34" charset="0"/>
              <a:ea typeface="+mn-ea"/>
              <a:cs typeface="Arial" panose="020B0604020202020204" pitchFamily="34" charset="0"/>
            </a:endParaRPr>
          </a:p>
        </p:txBody>
      </p:sp>
      <p:sp>
        <p:nvSpPr>
          <p:cNvPr id="314" name="Google Shape;314;p19"/>
          <p:cNvSpPr txBox="1">
            <a:spLocks noGrp="1"/>
          </p:cNvSpPr>
          <p:nvPr>
            <p:ph idx="1"/>
          </p:nvPr>
        </p:nvSpPr>
        <p:spPr>
          <a:xfrm>
            <a:off x="774145" y="2304289"/>
            <a:ext cx="5818679" cy="2679192"/>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Ví</a:t>
            </a:r>
            <a:r>
              <a:rPr lang="en-US" dirty="0"/>
              <a:t> </a:t>
            </a:r>
            <a:r>
              <a:rPr lang="en-US" dirty="0" err="1"/>
              <a:t>dụ</a:t>
            </a:r>
            <a:r>
              <a:rPr lang="en-US" dirty="0"/>
              <a:t>: </a:t>
            </a:r>
            <a:r>
              <a:rPr lang="en-US" dirty="0" err="1"/>
              <a:t>Có</a:t>
            </a:r>
            <a:r>
              <a:rPr lang="en-US" dirty="0"/>
              <a:t> 3 </a:t>
            </a:r>
            <a:r>
              <a:rPr lang="en-US" dirty="0" err="1"/>
              <a:t>hàng</a:t>
            </a:r>
            <a:r>
              <a:rPr lang="en-US" dirty="0"/>
              <a:t> </a:t>
            </a:r>
            <a:r>
              <a:rPr lang="en-US" dirty="0" err="1"/>
              <a:t>đợi</a:t>
            </a:r>
            <a:endParaRPr dirty="0"/>
          </a:p>
          <a:p>
            <a:pPr marL="742950" lvl="1" indent="-285750">
              <a:buFont typeface="Noto Sans Symbols"/>
              <a:buChar char="▪"/>
            </a:pPr>
            <a:r>
              <a:rPr lang="en-US" dirty="0"/>
              <a:t>Q0, </a:t>
            </a:r>
            <a:r>
              <a:rPr lang="en-US" dirty="0" err="1"/>
              <a:t>dùng</a:t>
            </a:r>
            <a:r>
              <a:rPr lang="en-US" dirty="0"/>
              <a:t> RR </a:t>
            </a:r>
            <a:r>
              <a:rPr lang="en-US" dirty="0" err="1"/>
              <a:t>với</a:t>
            </a:r>
            <a:r>
              <a:rPr lang="en-US" dirty="0"/>
              <a:t> quantum 8 </a:t>
            </a:r>
            <a:r>
              <a:rPr lang="en-US" dirty="0" err="1"/>
              <a:t>ms</a:t>
            </a:r>
            <a:endParaRPr dirty="0"/>
          </a:p>
          <a:p>
            <a:pPr marL="742950" lvl="1" indent="-285750">
              <a:buFont typeface="Noto Sans Symbols"/>
              <a:buChar char="▪"/>
            </a:pPr>
            <a:r>
              <a:rPr lang="en-US" dirty="0"/>
              <a:t>Q1, </a:t>
            </a:r>
            <a:r>
              <a:rPr lang="en-US" dirty="0" err="1"/>
              <a:t>dùng</a:t>
            </a:r>
            <a:r>
              <a:rPr lang="en-US" dirty="0"/>
              <a:t> RR </a:t>
            </a:r>
            <a:r>
              <a:rPr lang="en-US" dirty="0" err="1"/>
              <a:t>với</a:t>
            </a:r>
            <a:r>
              <a:rPr lang="en-US" dirty="0"/>
              <a:t> quantum 16 </a:t>
            </a:r>
            <a:r>
              <a:rPr lang="en-US" dirty="0" err="1"/>
              <a:t>ms</a:t>
            </a:r>
            <a:endParaRPr dirty="0"/>
          </a:p>
          <a:p>
            <a:pPr marL="742950" lvl="1" indent="-285750">
              <a:buFont typeface="Noto Sans Symbols"/>
              <a:buChar char="▪"/>
            </a:pPr>
            <a:r>
              <a:rPr lang="en-US" dirty="0"/>
              <a:t>Q2, </a:t>
            </a:r>
            <a:r>
              <a:rPr lang="en-US" dirty="0" err="1"/>
              <a:t>dùng</a:t>
            </a:r>
            <a:r>
              <a:rPr lang="en-US" dirty="0"/>
              <a:t> FCFS</a:t>
            </a:r>
            <a:endParaRPr dirty="0"/>
          </a:p>
        </p:txBody>
      </p:sp>
      <p:sp>
        <p:nvSpPr>
          <p:cNvPr id="317" name="Google Shape;317;p1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5F3F18F9-D79E-3A7A-DB86-26EA5487F636}"/>
              </a:ext>
            </a:extLst>
          </p:cNvPr>
          <p:cNvSpPr>
            <a:spLocks noGrp="1"/>
          </p:cNvSpPr>
          <p:nvPr>
            <p:ph type="sldNum" sz="quarter" idx="12"/>
          </p:nvPr>
        </p:nvSpPr>
        <p:spPr/>
        <p:txBody>
          <a:bodyPr/>
          <a:lstStyle/>
          <a:p>
            <a:fld id="{00000000-1234-1234-1234-123412341234}" type="slidenum">
              <a:rPr lang="en-US" smtClean="0"/>
              <a:pPr/>
              <a:t>12</a:t>
            </a:fld>
            <a:endParaRPr lang="en-US"/>
          </a:p>
        </p:txBody>
      </p:sp>
      <p:pic>
        <p:nvPicPr>
          <p:cNvPr id="318" name="Google Shape;318;p19"/>
          <p:cNvPicPr preferRelativeResize="0"/>
          <p:nvPr/>
        </p:nvPicPr>
        <p:blipFill rotWithShape="1">
          <a:blip r:embed="rId3">
            <a:alphaModFix/>
          </a:blip>
          <a:srcRect l="610" t="10027" r="1016" b="9755"/>
          <a:stretch/>
        </p:blipFill>
        <p:spPr>
          <a:xfrm>
            <a:off x="7410356" y="2384204"/>
            <a:ext cx="4117975" cy="2519362"/>
          </a:xfrm>
          <a:prstGeom prst="rect">
            <a:avLst/>
          </a:prstGeom>
          <a:noFill/>
          <a:ln w="38100" cap="flat" cmpd="dbl">
            <a:solidFill>
              <a:srgbClr val="CC6600"/>
            </a:solidFill>
            <a:prstDash val="solid"/>
            <a:miter lim="800000"/>
            <a:headEnd type="none" w="sm" len="sm"/>
            <a:tailEnd type="none" w="sm" len="sm"/>
          </a:ln>
        </p:spPr>
      </p:pic>
      <p:sp>
        <p:nvSpPr>
          <p:cNvPr id="3" name="Google Shape;303;p18">
            <a:extLst>
              <a:ext uri="{FF2B5EF4-FFF2-40B4-BE49-F238E27FC236}">
                <a16:creationId xmlns:a16="http://schemas.microsoft.com/office/drawing/2014/main" id="{5E763510-ECB8-8F8A-11D7-67CEBCF37D7B}"/>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4.8. Multilevel Feedback Queue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774145" y="964628"/>
            <a:ext cx="10579655" cy="785896"/>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Các vấn đề với</a:t>
            </a:r>
            <a:r>
              <a:rPr lang="en-US" sz="2400" dirty="0">
                <a:solidFill>
                  <a:schemeClr val="bg1"/>
                </a:solidFill>
                <a:latin typeface="Arial" panose="020B0604020202020204" pitchFamily="34" charset="0"/>
                <a:ea typeface="+mn-ea"/>
                <a:cs typeface="Arial" panose="020B0604020202020204" pitchFamily="34" charset="0"/>
              </a:rPr>
              <a:t> Multilevel Feedback Queue</a:t>
            </a:r>
            <a:endParaRPr sz="2400" dirty="0">
              <a:solidFill>
                <a:schemeClr val="bg1"/>
              </a:solidFill>
              <a:latin typeface="Arial" panose="020B0604020202020204" pitchFamily="34" charset="0"/>
              <a:ea typeface="+mn-ea"/>
              <a:cs typeface="Arial" panose="020B0604020202020204" pitchFamily="34" charset="0"/>
            </a:endParaRPr>
          </a:p>
        </p:txBody>
      </p:sp>
      <p:sp>
        <p:nvSpPr>
          <p:cNvPr id="324" name="Google Shape;324;p20"/>
          <p:cNvSpPr txBox="1">
            <a:spLocks noGrp="1"/>
          </p:cNvSpPr>
          <p:nvPr>
            <p:ph idx="1"/>
          </p:nvPr>
        </p:nvSpPr>
        <p:spPr>
          <a:xfrm>
            <a:off x="774145" y="1920240"/>
            <a:ext cx="10579654" cy="4403027"/>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Định</a:t>
            </a:r>
            <a:r>
              <a:rPr lang="en-US" dirty="0"/>
              <a:t> </a:t>
            </a:r>
            <a:r>
              <a:rPr lang="en-US" dirty="0" err="1"/>
              <a:t>thời</a:t>
            </a:r>
            <a:r>
              <a:rPr lang="en-US" dirty="0"/>
              <a:t> </a:t>
            </a:r>
            <a:r>
              <a:rPr lang="en-US" dirty="0" err="1"/>
              <a:t>dùng</a:t>
            </a:r>
            <a:r>
              <a:rPr lang="en-US" dirty="0"/>
              <a:t> multilevel feedback queue </a:t>
            </a:r>
            <a:r>
              <a:rPr lang="en-US" dirty="0" err="1"/>
              <a:t>đòi</a:t>
            </a:r>
            <a:r>
              <a:rPr lang="en-US" dirty="0"/>
              <a:t> </a:t>
            </a:r>
            <a:r>
              <a:rPr lang="en-US" dirty="0" err="1"/>
              <a:t>hỏi</a:t>
            </a:r>
            <a:r>
              <a:rPr lang="en-US" dirty="0"/>
              <a:t> </a:t>
            </a:r>
            <a:r>
              <a:rPr lang="en-US" dirty="0" err="1"/>
              <a:t>phải</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sau</a:t>
            </a:r>
            <a:r>
              <a:rPr lang="en-US" dirty="0"/>
              <a:t>:</a:t>
            </a:r>
            <a:endParaRPr dirty="0"/>
          </a:p>
          <a:p>
            <a:pPr marL="742950" lvl="1" indent="-285750">
              <a:buFont typeface="Noto Sans Symbols"/>
              <a:buChar char="▪"/>
            </a:pPr>
            <a:r>
              <a:rPr lang="en-US" dirty="0" err="1"/>
              <a:t>Số</a:t>
            </a:r>
            <a:r>
              <a:rPr lang="en-US" dirty="0"/>
              <a:t> </a:t>
            </a:r>
            <a:r>
              <a:rPr lang="en-US" dirty="0" err="1"/>
              <a:t>lượng</a:t>
            </a:r>
            <a:r>
              <a:rPr lang="en-US" dirty="0"/>
              <a:t> </a:t>
            </a:r>
            <a:r>
              <a:rPr lang="en-US" dirty="0" err="1"/>
              <a:t>hàng</a:t>
            </a:r>
            <a:r>
              <a:rPr lang="en-US" dirty="0"/>
              <a:t> </a:t>
            </a:r>
            <a:r>
              <a:rPr lang="en-US" dirty="0" err="1"/>
              <a:t>đợi</a:t>
            </a:r>
            <a:r>
              <a:rPr lang="en-US" dirty="0"/>
              <a:t> bao </a:t>
            </a:r>
            <a:r>
              <a:rPr lang="en-US" dirty="0" err="1"/>
              <a:t>nhiêu</a:t>
            </a:r>
            <a:r>
              <a:rPr lang="en-US" dirty="0"/>
              <a:t> </a:t>
            </a:r>
            <a:r>
              <a:rPr lang="en-US" dirty="0" err="1"/>
              <a:t>là</a:t>
            </a:r>
            <a:r>
              <a:rPr lang="en-US" dirty="0"/>
              <a:t> </a:t>
            </a:r>
            <a:r>
              <a:rPr lang="en-US" dirty="0" err="1"/>
              <a:t>thích</a:t>
            </a:r>
            <a:r>
              <a:rPr lang="en-US" dirty="0"/>
              <a:t> </a:t>
            </a:r>
            <a:r>
              <a:rPr lang="en-US" dirty="0" err="1"/>
              <a:t>hợp</a:t>
            </a:r>
            <a:r>
              <a:rPr lang="en-US" dirty="0"/>
              <a:t>?</a:t>
            </a:r>
            <a:endParaRPr dirty="0"/>
          </a:p>
          <a:p>
            <a:pPr marL="742950" lvl="1" indent="-285750">
              <a:buFont typeface="Noto Sans Symbols"/>
              <a:buChar char="▪"/>
            </a:pPr>
            <a:r>
              <a:rPr lang="en-US" dirty="0" err="1"/>
              <a:t>Dùng</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nào</a:t>
            </a:r>
            <a:r>
              <a:rPr lang="en-US" dirty="0"/>
              <a:t> </a:t>
            </a:r>
            <a:r>
              <a:rPr lang="en-US" dirty="0" err="1"/>
              <a:t>ở</a:t>
            </a:r>
            <a:r>
              <a:rPr lang="en-US" dirty="0"/>
              <a:t> </a:t>
            </a:r>
            <a:r>
              <a:rPr lang="en-US" dirty="0" err="1"/>
              <a:t>mỗi</a:t>
            </a:r>
            <a:r>
              <a:rPr lang="en-US" dirty="0"/>
              <a:t> </a:t>
            </a:r>
            <a:r>
              <a:rPr lang="en-US" dirty="0" err="1"/>
              <a:t>hàng</a:t>
            </a:r>
            <a:r>
              <a:rPr lang="en-US" dirty="0"/>
              <a:t> </a:t>
            </a:r>
            <a:r>
              <a:rPr lang="en-US" dirty="0" err="1"/>
              <a:t>đợi</a:t>
            </a:r>
            <a:r>
              <a:rPr lang="en-US" dirty="0"/>
              <a:t>?</a:t>
            </a:r>
            <a:endParaRPr dirty="0"/>
          </a:p>
          <a:p>
            <a:pPr marL="742950" lvl="1" indent="-285750">
              <a:buFont typeface="Noto Sans Symbols"/>
              <a:buChar char="▪"/>
            </a:pPr>
            <a:r>
              <a:rPr lang="en-US" dirty="0" err="1"/>
              <a:t>Làm</a:t>
            </a:r>
            <a:r>
              <a:rPr lang="en-US" dirty="0"/>
              <a:t> </a:t>
            </a:r>
            <a:r>
              <a:rPr lang="en-US" dirty="0" err="1"/>
              <a:t>sao</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thời</a:t>
            </a:r>
            <a:r>
              <a:rPr lang="en-US" dirty="0"/>
              <a:t> </a:t>
            </a:r>
            <a:r>
              <a:rPr lang="en-US" dirty="0" err="1"/>
              <a:t>điểm</a:t>
            </a:r>
            <a:r>
              <a:rPr lang="en-US" dirty="0"/>
              <a:t> </a:t>
            </a:r>
            <a:r>
              <a:rPr lang="en-US" dirty="0" err="1"/>
              <a:t>cần</a:t>
            </a:r>
            <a:r>
              <a:rPr lang="en-US" dirty="0"/>
              <a:t> </a:t>
            </a:r>
            <a:r>
              <a:rPr lang="en-US" dirty="0" err="1"/>
              <a:t>chuyển</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đến</a:t>
            </a:r>
            <a:r>
              <a:rPr lang="en-US" dirty="0"/>
              <a:t> </a:t>
            </a:r>
            <a:r>
              <a:rPr lang="en-US" dirty="0" err="1"/>
              <a:t>hàng</a:t>
            </a:r>
            <a:r>
              <a:rPr lang="en-US" dirty="0"/>
              <a:t> </a:t>
            </a:r>
            <a:r>
              <a:rPr lang="en-US" dirty="0" err="1"/>
              <a:t>đợi</a:t>
            </a:r>
            <a:r>
              <a:rPr lang="en-US" dirty="0"/>
              <a:t> </a:t>
            </a:r>
            <a:r>
              <a:rPr lang="en-US" dirty="0" err="1"/>
              <a:t>cao</a:t>
            </a:r>
            <a:r>
              <a:rPr lang="en-US" dirty="0"/>
              <a:t> </a:t>
            </a:r>
            <a:r>
              <a:rPr lang="en-US" dirty="0" err="1"/>
              <a:t>hơn</a:t>
            </a:r>
            <a:r>
              <a:rPr lang="en-US" dirty="0"/>
              <a:t> </a:t>
            </a:r>
            <a:r>
              <a:rPr lang="en-US" dirty="0" err="1"/>
              <a:t>hoặc</a:t>
            </a:r>
            <a:r>
              <a:rPr lang="en-US" dirty="0"/>
              <a:t> </a:t>
            </a:r>
            <a:r>
              <a:rPr lang="en-US" dirty="0" err="1"/>
              <a:t>thấp</a:t>
            </a:r>
            <a:r>
              <a:rPr lang="en-US" dirty="0"/>
              <a:t> </a:t>
            </a:r>
            <a:r>
              <a:rPr lang="en-US" dirty="0" err="1"/>
              <a:t>hơn</a:t>
            </a:r>
            <a:r>
              <a:rPr lang="en-US" dirty="0"/>
              <a:t>?</a:t>
            </a:r>
            <a:endParaRPr dirty="0"/>
          </a:p>
          <a:p>
            <a:pPr marL="742950" lvl="1" indent="-285750">
              <a:buFont typeface="Noto Sans Symbols"/>
              <a:buChar char="▪"/>
            </a:pPr>
            <a:r>
              <a:rPr lang="en-US" dirty="0"/>
              <a:t>Khi </a:t>
            </a:r>
            <a:r>
              <a:rPr lang="en-US" dirty="0" err="1"/>
              <a:t>tiến</a:t>
            </a:r>
            <a:r>
              <a:rPr lang="en-US" dirty="0"/>
              <a:t> </a:t>
            </a:r>
            <a:r>
              <a:rPr lang="en-US" dirty="0" err="1"/>
              <a:t>trình</a:t>
            </a:r>
            <a:r>
              <a:rPr lang="en-US" dirty="0"/>
              <a:t> </a:t>
            </a:r>
            <a:r>
              <a:rPr lang="en-US" dirty="0" err="1"/>
              <a:t>yêu</a:t>
            </a:r>
            <a:r>
              <a:rPr lang="en-US" dirty="0"/>
              <a:t> </a:t>
            </a:r>
            <a:r>
              <a:rPr lang="en-US" dirty="0" err="1"/>
              <a:t>cầu</a:t>
            </a:r>
            <a:r>
              <a:rPr lang="en-US" dirty="0"/>
              <a:t> </a:t>
            </a:r>
            <a:r>
              <a:rPr lang="en-US" dirty="0" err="1"/>
              <a:t>được</a:t>
            </a:r>
            <a:r>
              <a:rPr lang="en-US" dirty="0"/>
              <a:t> </a:t>
            </a:r>
            <a:r>
              <a:rPr lang="en-US" dirty="0" err="1"/>
              <a:t>xử</a:t>
            </a:r>
            <a:r>
              <a:rPr lang="en-US" dirty="0"/>
              <a:t> </a:t>
            </a:r>
            <a:r>
              <a:rPr lang="en-US" dirty="0" err="1"/>
              <a:t>lý</a:t>
            </a:r>
            <a:r>
              <a:rPr lang="en-US" dirty="0"/>
              <a:t> </a:t>
            </a:r>
            <a:r>
              <a:rPr lang="en-US" dirty="0" err="1"/>
              <a:t>thì</a:t>
            </a:r>
            <a:r>
              <a:rPr lang="en-US" dirty="0"/>
              <a:t> </a:t>
            </a:r>
            <a:r>
              <a:rPr lang="en-US" dirty="0" err="1"/>
              <a:t>đưa</a:t>
            </a:r>
            <a:r>
              <a:rPr lang="en-US" dirty="0"/>
              <a:t> </a:t>
            </a:r>
            <a:r>
              <a:rPr lang="en-US" dirty="0" err="1"/>
              <a:t>vào</a:t>
            </a:r>
            <a:r>
              <a:rPr lang="en-US" dirty="0"/>
              <a:t> </a:t>
            </a:r>
            <a:r>
              <a:rPr lang="en-US" dirty="0" err="1"/>
              <a:t>hàng</a:t>
            </a:r>
            <a:r>
              <a:rPr lang="en-US" dirty="0"/>
              <a:t> </a:t>
            </a:r>
            <a:r>
              <a:rPr lang="en-US" dirty="0" err="1"/>
              <a:t>đợi</a:t>
            </a:r>
            <a:r>
              <a:rPr lang="en-US" dirty="0"/>
              <a:t> </a:t>
            </a:r>
            <a:r>
              <a:rPr lang="en-US" dirty="0" err="1"/>
              <a:t>nào</a:t>
            </a:r>
            <a:r>
              <a:rPr lang="en-US" dirty="0"/>
              <a:t> </a:t>
            </a:r>
            <a:r>
              <a:rPr lang="en-US" dirty="0" err="1"/>
              <a:t>là</a:t>
            </a:r>
            <a:r>
              <a:rPr lang="en-US" dirty="0"/>
              <a:t> </a:t>
            </a:r>
            <a:r>
              <a:rPr lang="en-US" dirty="0" err="1"/>
              <a:t>hợp</a:t>
            </a:r>
            <a:r>
              <a:rPr lang="en-US" dirty="0"/>
              <a:t> </a:t>
            </a:r>
            <a:r>
              <a:rPr lang="en-US" dirty="0" err="1"/>
              <a:t>lý</a:t>
            </a:r>
            <a:r>
              <a:rPr lang="en-US" dirty="0"/>
              <a:t> </a:t>
            </a:r>
            <a:r>
              <a:rPr lang="en-US" dirty="0" err="1"/>
              <a:t>nhất</a:t>
            </a:r>
            <a:r>
              <a:rPr lang="en-US" dirty="0"/>
              <a:t>?</a:t>
            </a:r>
            <a:endParaRPr dirty="0"/>
          </a:p>
        </p:txBody>
      </p:sp>
      <p:sp>
        <p:nvSpPr>
          <p:cNvPr id="327" name="Google Shape;327;p2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74CFF5D7-B14E-6D4F-03C9-41A98ED5A149}"/>
              </a:ext>
            </a:extLst>
          </p:cNvPr>
          <p:cNvSpPr>
            <a:spLocks noGrp="1"/>
          </p:cNvSpPr>
          <p:nvPr>
            <p:ph type="sldNum" sz="quarter" idx="12"/>
          </p:nvPr>
        </p:nvSpPr>
        <p:spPr/>
        <p:txBody>
          <a:bodyPr/>
          <a:lstStyle/>
          <a:p>
            <a:fld id="{00000000-1234-1234-1234-123412341234}" type="slidenum">
              <a:rPr lang="en-US" smtClean="0"/>
              <a:pPr/>
              <a:t>13</a:t>
            </a:fld>
            <a:endParaRPr lang="en-US"/>
          </a:p>
        </p:txBody>
      </p:sp>
      <p:sp>
        <p:nvSpPr>
          <p:cNvPr id="3" name="Google Shape;303;p18">
            <a:extLst>
              <a:ext uri="{FF2B5EF4-FFF2-40B4-BE49-F238E27FC236}">
                <a16:creationId xmlns:a16="http://schemas.microsoft.com/office/drawing/2014/main" id="{EA775FAB-5E2B-308B-1287-BABA6A2CAD6E}"/>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4.8. Multilevel Feedback Queue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4">
                                            <p:txEl>
                                              <p:pRg st="1" end="1"/>
                                            </p:txEl>
                                          </p:spTgt>
                                        </p:tgtEl>
                                        <p:attrNameLst>
                                          <p:attrName>style.visibility</p:attrName>
                                        </p:attrNameLst>
                                      </p:cBhvr>
                                      <p:to>
                                        <p:strVal val="visible"/>
                                      </p:to>
                                    </p:set>
                                    <p:anim calcmode="lin" valueType="num">
                                      <p:cBhvr additive="base">
                                        <p:cTn id="13"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4">
                                            <p:txEl>
                                              <p:pRg st="2" end="2"/>
                                            </p:txEl>
                                          </p:spTgt>
                                        </p:tgtEl>
                                        <p:attrNameLst>
                                          <p:attrName>style.visibility</p:attrName>
                                        </p:attrNameLst>
                                      </p:cBhvr>
                                      <p:to>
                                        <p:strVal val="visible"/>
                                      </p:to>
                                    </p:set>
                                    <p:anim calcmode="lin" valueType="num">
                                      <p:cBhvr additive="base">
                                        <p:cTn id="19"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4">
                                            <p:txEl>
                                              <p:pRg st="3" end="3"/>
                                            </p:txEl>
                                          </p:spTgt>
                                        </p:tgtEl>
                                        <p:attrNameLst>
                                          <p:attrName>style.visibility</p:attrName>
                                        </p:attrNameLst>
                                      </p:cBhvr>
                                      <p:to>
                                        <p:strVal val="visible"/>
                                      </p:to>
                                    </p:set>
                                    <p:anim calcmode="lin" valueType="num">
                                      <p:cBhvr additive="base">
                                        <p:cTn id="25" dur="500" fill="hold"/>
                                        <p:tgtEl>
                                          <p:spTgt spid="3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4">
                                            <p:txEl>
                                              <p:pRg st="4" end="4"/>
                                            </p:txEl>
                                          </p:spTgt>
                                        </p:tgtEl>
                                        <p:attrNameLst>
                                          <p:attrName>style.visibility</p:attrName>
                                        </p:attrNameLst>
                                      </p:cBhvr>
                                      <p:to>
                                        <p:strVal val="visible"/>
                                      </p:to>
                                    </p:set>
                                    <p:anim calcmode="lin" valueType="num">
                                      <p:cBhvr additive="base">
                                        <p:cTn id="31" dur="500" fill="hold"/>
                                        <p:tgtEl>
                                          <p:spTgt spid="3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EB0DC6-C12D-7257-4154-67D310FF6ADB}"/>
              </a:ext>
            </a:extLst>
          </p:cNvPr>
          <p:cNvSpPr>
            <a:spLocks noGrp="1"/>
          </p:cNvSpPr>
          <p:nvPr>
            <p:ph type="body" sz="quarter" idx="13"/>
          </p:nvPr>
        </p:nvSpPr>
        <p:spPr/>
        <p:txBody>
          <a:bodyPr/>
          <a:lstStyle/>
          <a:p>
            <a:r>
              <a:rPr lang="en-VN" dirty="0"/>
              <a:t>CÁC GIẢI THUẬT ĐỊNH THỜI</a:t>
            </a:r>
          </a:p>
        </p:txBody>
      </p:sp>
      <p:sp>
        <p:nvSpPr>
          <p:cNvPr id="3" name="Text Placeholder 2">
            <a:extLst>
              <a:ext uri="{FF2B5EF4-FFF2-40B4-BE49-F238E27FC236}">
                <a16:creationId xmlns:a16="http://schemas.microsoft.com/office/drawing/2014/main" id="{E32724DB-553A-3BB6-0531-B9303A45C093}"/>
              </a:ext>
            </a:extLst>
          </p:cNvPr>
          <p:cNvSpPr>
            <a:spLocks noGrp="1"/>
          </p:cNvSpPr>
          <p:nvPr>
            <p:ph type="body" sz="quarter" idx="14"/>
          </p:nvPr>
        </p:nvSpPr>
        <p:spPr/>
        <p:txBody>
          <a:bodyPr/>
          <a:lstStyle/>
          <a:p>
            <a:r>
              <a:rPr lang="en-VN" dirty="0"/>
              <a:t>4.9. So sánh các giải thuật</a:t>
            </a:r>
          </a:p>
        </p:txBody>
      </p:sp>
      <p:sp>
        <p:nvSpPr>
          <p:cNvPr id="4" name="Text Placeholder 3">
            <a:extLst>
              <a:ext uri="{FF2B5EF4-FFF2-40B4-BE49-F238E27FC236}">
                <a16:creationId xmlns:a16="http://schemas.microsoft.com/office/drawing/2014/main" id="{736C0566-4281-E02C-0F81-5E2736EC2E21}"/>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030556DD-9225-A613-BD01-9EADE1D42874}"/>
              </a:ext>
            </a:extLst>
          </p:cNvPr>
          <p:cNvSpPr>
            <a:spLocks noGrp="1"/>
          </p:cNvSpPr>
          <p:nvPr>
            <p:ph type="body" sz="quarter" idx="16"/>
          </p:nvPr>
        </p:nvSpPr>
        <p:spPr/>
        <p:txBody>
          <a:bodyPr>
            <a:normAutofit lnSpcReduction="10000"/>
          </a:bodyPr>
          <a:lstStyle/>
          <a:p>
            <a:r>
              <a:rPr lang="en-VN" dirty="0"/>
              <a:t>04.</a:t>
            </a:r>
          </a:p>
        </p:txBody>
      </p:sp>
      <p:sp>
        <p:nvSpPr>
          <p:cNvPr id="8" name="Footer Placeholder 7">
            <a:extLst>
              <a:ext uri="{FF2B5EF4-FFF2-40B4-BE49-F238E27FC236}">
                <a16:creationId xmlns:a16="http://schemas.microsoft.com/office/drawing/2014/main" id="{CFD47AC8-17DB-880E-831A-64D33D15B119}"/>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9" name="Slide Number Placeholder 8">
            <a:extLst>
              <a:ext uri="{FF2B5EF4-FFF2-40B4-BE49-F238E27FC236}">
                <a16:creationId xmlns:a16="http://schemas.microsoft.com/office/drawing/2014/main" id="{497D75FD-32F6-2C97-EC24-32B8F191954E}"/>
              </a:ext>
            </a:extLst>
          </p:cNvPr>
          <p:cNvSpPr>
            <a:spLocks noGrp="1"/>
          </p:cNvSpPr>
          <p:nvPr>
            <p:ph type="sldNum" sz="quarter" idx="12"/>
          </p:nvPr>
        </p:nvSpPr>
        <p:spPr/>
        <p:txBody>
          <a:bodyPr/>
          <a:lstStyle/>
          <a:p>
            <a:fld id="{00000000-1234-1234-1234-123412341234}" type="slidenum">
              <a:rPr lang="en-US" smtClean="0"/>
              <a:pPr/>
              <a:t>14</a:t>
            </a:fld>
            <a:endParaRPr lang="en-US"/>
          </a:p>
        </p:txBody>
      </p:sp>
    </p:spTree>
    <p:extLst>
      <p:ext uri="{BB962C8B-B14F-4D97-AF65-F5344CB8AC3E}">
        <p14:creationId xmlns:p14="http://schemas.microsoft.com/office/powerpoint/2010/main" val="2571678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4.9. So </a:t>
            </a:r>
            <a:r>
              <a:rPr lang="en-US" dirty="0" err="1"/>
              <a:t>sánh</a:t>
            </a:r>
            <a:r>
              <a:rPr lang="en-US" dirty="0"/>
              <a:t> </a:t>
            </a:r>
            <a:r>
              <a:rPr lang="en-US" dirty="0" err="1"/>
              <a:t>các</a:t>
            </a:r>
            <a:r>
              <a:rPr lang="en-US" dirty="0"/>
              <a:t> </a:t>
            </a:r>
            <a:r>
              <a:rPr lang="en-US" dirty="0" err="1"/>
              <a:t>giải</a:t>
            </a:r>
            <a:r>
              <a:rPr lang="en-US" dirty="0"/>
              <a:t> </a:t>
            </a:r>
            <a:r>
              <a:rPr lang="en-US" dirty="0" err="1"/>
              <a:t>thuật</a:t>
            </a:r>
            <a:endParaRPr dirty="0"/>
          </a:p>
        </p:txBody>
      </p:sp>
      <p:sp>
        <p:nvSpPr>
          <p:cNvPr id="333" name="Google Shape;333;p2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nào</a:t>
            </a:r>
            <a:r>
              <a:rPr lang="en-US" dirty="0"/>
              <a:t> </a:t>
            </a:r>
            <a:r>
              <a:rPr lang="en-US" dirty="0" err="1"/>
              <a:t>là</a:t>
            </a:r>
            <a:r>
              <a:rPr lang="en-US" dirty="0"/>
              <a:t> </a:t>
            </a:r>
            <a:r>
              <a:rPr lang="en-US" dirty="0" err="1"/>
              <a:t>tốt</a:t>
            </a:r>
            <a:r>
              <a:rPr lang="en-US" dirty="0"/>
              <a:t> </a:t>
            </a:r>
            <a:r>
              <a:rPr lang="en-US" dirty="0" err="1"/>
              <a:t>nhất</a:t>
            </a:r>
            <a:r>
              <a:rPr lang="en-US" dirty="0"/>
              <a:t>?</a:t>
            </a:r>
            <a:endParaRPr dirty="0"/>
          </a:p>
          <a:p>
            <a:pPr marL="342900" indent="-342900"/>
            <a:r>
              <a:rPr lang="en-US" dirty="0" err="1"/>
              <a:t>Câu</a:t>
            </a:r>
            <a:r>
              <a:rPr lang="en-US" dirty="0"/>
              <a:t> </a:t>
            </a:r>
            <a:r>
              <a:rPr lang="en-US" dirty="0" err="1"/>
              <a:t>trả</a:t>
            </a:r>
            <a:r>
              <a:rPr lang="en-US" dirty="0"/>
              <a:t> </a:t>
            </a:r>
            <a:r>
              <a:rPr lang="en-US" dirty="0" err="1"/>
              <a:t>lời</a:t>
            </a:r>
            <a:r>
              <a:rPr lang="en-US" dirty="0"/>
              <a:t> </a:t>
            </a:r>
            <a:r>
              <a:rPr lang="en-US" dirty="0" err="1"/>
              <a:t>phụ</a:t>
            </a:r>
            <a:r>
              <a:rPr lang="en-US" dirty="0"/>
              <a:t> </a:t>
            </a:r>
            <a:r>
              <a:rPr lang="en-US" dirty="0" err="1"/>
              <a:t>thuộc</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sau</a:t>
            </a:r>
            <a:r>
              <a:rPr lang="en-US" dirty="0"/>
              <a:t>:</a:t>
            </a:r>
            <a:endParaRPr dirty="0"/>
          </a:p>
          <a:p>
            <a:pPr marL="742950" lvl="1" indent="-285750">
              <a:buFont typeface="Noto Sans Symbols"/>
              <a:buChar char="▪"/>
            </a:pPr>
            <a:r>
              <a:rPr lang="en-US" dirty="0" err="1"/>
              <a:t>Tần</a:t>
            </a:r>
            <a:r>
              <a:rPr lang="en-US" dirty="0"/>
              <a:t> </a:t>
            </a:r>
            <a:r>
              <a:rPr lang="en-US" dirty="0" err="1"/>
              <a:t>suất</a:t>
            </a:r>
            <a:r>
              <a:rPr lang="en-US" dirty="0"/>
              <a:t> </a:t>
            </a:r>
            <a:r>
              <a:rPr lang="en-US" dirty="0" err="1"/>
              <a:t>tải</a:t>
            </a:r>
            <a:r>
              <a:rPr lang="en-US" dirty="0"/>
              <a:t> </a:t>
            </a:r>
            <a:r>
              <a:rPr lang="en-US" dirty="0" err="1"/>
              <a:t>việc</a:t>
            </a:r>
            <a:r>
              <a:rPr lang="en-US" dirty="0"/>
              <a:t> (System workload).</a:t>
            </a:r>
            <a:endParaRPr dirty="0"/>
          </a:p>
          <a:p>
            <a:pPr marL="742950" lvl="1" indent="-285750">
              <a:buFont typeface="Noto Sans Symbols"/>
              <a:buChar char="▪"/>
            </a:pPr>
            <a:r>
              <a:rPr lang="en-US" dirty="0" err="1"/>
              <a:t>Sự</a:t>
            </a:r>
            <a:r>
              <a:rPr lang="en-US" dirty="0"/>
              <a:t> </a:t>
            </a:r>
            <a:r>
              <a:rPr lang="en-US" dirty="0" err="1"/>
              <a:t>hỗ</a:t>
            </a:r>
            <a:r>
              <a:rPr lang="en-US" dirty="0"/>
              <a:t> </a:t>
            </a:r>
            <a:r>
              <a:rPr lang="en-US" dirty="0" err="1"/>
              <a:t>trợ</a:t>
            </a:r>
            <a:r>
              <a:rPr lang="en-US" dirty="0"/>
              <a:t> </a:t>
            </a:r>
            <a:r>
              <a:rPr lang="en-US" dirty="0" err="1"/>
              <a:t>của</a:t>
            </a:r>
            <a:r>
              <a:rPr lang="en-US" dirty="0"/>
              <a:t> </a:t>
            </a:r>
            <a:r>
              <a:rPr lang="en-US" dirty="0" err="1"/>
              <a:t>phần</a:t>
            </a:r>
            <a:r>
              <a:rPr lang="en-US" dirty="0"/>
              <a:t> </a:t>
            </a:r>
            <a:r>
              <a:rPr lang="en-US" dirty="0" err="1"/>
              <a:t>cứng</a:t>
            </a:r>
            <a:r>
              <a:rPr lang="en-US" dirty="0"/>
              <a:t> </a:t>
            </a:r>
            <a:r>
              <a:rPr lang="en-US" dirty="0" err="1"/>
              <a:t>đối</a:t>
            </a:r>
            <a:r>
              <a:rPr lang="en-US" dirty="0"/>
              <a:t> </a:t>
            </a:r>
            <a:r>
              <a:rPr lang="en-US" dirty="0" err="1"/>
              <a:t>với</a:t>
            </a:r>
            <a:r>
              <a:rPr lang="en-US" dirty="0"/>
              <a:t> dispatcher.</a:t>
            </a:r>
            <a:endParaRPr dirty="0"/>
          </a:p>
          <a:p>
            <a:pPr marL="742950" lvl="1" indent="-285750">
              <a:buFont typeface="Noto Sans Symbols"/>
              <a:buChar char="▪"/>
            </a:pPr>
            <a:r>
              <a:rPr lang="en-US" dirty="0" err="1"/>
              <a:t>Sự</a:t>
            </a:r>
            <a:r>
              <a:rPr lang="en-US" dirty="0"/>
              <a:t> </a:t>
            </a:r>
            <a:r>
              <a:rPr lang="en-US" dirty="0" err="1"/>
              <a:t>tương</a:t>
            </a:r>
            <a:r>
              <a:rPr lang="en-US" dirty="0"/>
              <a:t> </a:t>
            </a:r>
            <a:r>
              <a:rPr lang="en-US" dirty="0" err="1"/>
              <a:t>quan</a:t>
            </a:r>
            <a:r>
              <a:rPr lang="en-US" dirty="0"/>
              <a:t> </a:t>
            </a:r>
            <a:r>
              <a:rPr lang="en-US" dirty="0" err="1"/>
              <a:t>về</a:t>
            </a:r>
            <a:r>
              <a:rPr lang="en-US" dirty="0"/>
              <a:t> </a:t>
            </a:r>
            <a:r>
              <a:rPr lang="en-US" dirty="0" err="1"/>
              <a:t>trọng</a:t>
            </a:r>
            <a:r>
              <a:rPr lang="en-US" dirty="0"/>
              <a:t> </a:t>
            </a:r>
            <a:r>
              <a:rPr lang="en-US" dirty="0" err="1"/>
              <a:t>số</a:t>
            </a:r>
            <a:r>
              <a:rPr lang="en-US" dirty="0"/>
              <a:t> </a:t>
            </a:r>
            <a:r>
              <a:rPr lang="en-US" dirty="0" err="1"/>
              <a:t>của</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a:t>
            </a:r>
            <a:r>
              <a:rPr lang="en-US" dirty="0" err="1"/>
              <a:t>như</a:t>
            </a:r>
            <a:r>
              <a:rPr lang="en-US" dirty="0"/>
              <a:t> response time, </a:t>
            </a:r>
            <a:r>
              <a:rPr lang="en-US" dirty="0" err="1"/>
              <a:t>hiệu</a:t>
            </a:r>
            <a:r>
              <a:rPr lang="en-US" dirty="0"/>
              <a:t> </a:t>
            </a:r>
            <a:r>
              <a:rPr lang="en-US" dirty="0" err="1"/>
              <a:t>suất</a:t>
            </a:r>
            <a:r>
              <a:rPr lang="en-US" dirty="0"/>
              <a:t> CPU, throughput,…</a:t>
            </a:r>
            <a:endParaRPr dirty="0"/>
          </a:p>
          <a:p>
            <a:pPr marL="742950" lvl="1" indent="-285750">
              <a:buFont typeface="Noto Sans Symbols"/>
              <a:buChar char="▪"/>
            </a:pPr>
            <a:r>
              <a:rPr lang="en-US" dirty="0" err="1"/>
              <a:t>Phương</a:t>
            </a:r>
            <a:r>
              <a:rPr lang="en-US" dirty="0"/>
              <a:t> </a:t>
            </a:r>
            <a:r>
              <a:rPr lang="en-US" dirty="0" err="1"/>
              <a:t>pháp</a:t>
            </a:r>
            <a:r>
              <a:rPr lang="en-US" dirty="0"/>
              <a:t> </a:t>
            </a:r>
            <a:r>
              <a:rPr lang="en-US" dirty="0" err="1"/>
              <a:t>định</a:t>
            </a:r>
            <a:r>
              <a:rPr lang="en-US" dirty="0"/>
              <a:t> </a:t>
            </a:r>
            <a:r>
              <a:rPr lang="en-US" dirty="0" err="1"/>
              <a:t>lượng</a:t>
            </a:r>
            <a:r>
              <a:rPr lang="en-US" dirty="0"/>
              <a:t> so </a:t>
            </a:r>
            <a:r>
              <a:rPr lang="en-US" dirty="0" err="1"/>
              <a:t>sánh</a:t>
            </a:r>
            <a:r>
              <a:rPr lang="en-US" dirty="0"/>
              <a:t>.</a:t>
            </a:r>
            <a:endParaRPr dirty="0"/>
          </a:p>
          <a:p>
            <a:pPr marL="342900" indent="-177800">
              <a:buNone/>
            </a:pPr>
            <a:endParaRPr dirty="0"/>
          </a:p>
        </p:txBody>
      </p:sp>
      <p:sp>
        <p:nvSpPr>
          <p:cNvPr id="336" name="Google Shape;336;p2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6297C502-23F6-7BDE-5923-0A73163E96F6}"/>
              </a:ext>
            </a:extLst>
          </p:cNvPr>
          <p:cNvSpPr>
            <a:spLocks noGrp="1"/>
          </p:cNvSpPr>
          <p:nvPr>
            <p:ph type="sldNum" sz="quarter" idx="12"/>
          </p:nvPr>
        </p:nvSpPr>
        <p:spPr/>
        <p:txBody>
          <a:bodyPr/>
          <a:lstStyle/>
          <a:p>
            <a:fld id="{00000000-1234-1234-1234-123412341234}"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anim calcmode="lin" valueType="num">
                                      <p:cBhvr additive="base">
                                        <p:cTn id="7" dur="500" fill="hold"/>
                                        <p:tgtEl>
                                          <p:spTgt spid="3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3">
                                            <p:txEl>
                                              <p:pRg st="1" end="1"/>
                                            </p:txEl>
                                          </p:spTgt>
                                        </p:tgtEl>
                                        <p:attrNameLst>
                                          <p:attrName>style.visibility</p:attrName>
                                        </p:attrNameLst>
                                      </p:cBhvr>
                                      <p:to>
                                        <p:strVal val="visible"/>
                                      </p:to>
                                    </p:set>
                                    <p:anim calcmode="lin" valueType="num">
                                      <p:cBhvr additive="base">
                                        <p:cTn id="13" dur="500" fill="hold"/>
                                        <p:tgtEl>
                                          <p:spTgt spid="33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3">
                                            <p:txEl>
                                              <p:pRg st="2" end="2"/>
                                            </p:txEl>
                                          </p:spTgt>
                                        </p:tgtEl>
                                        <p:attrNameLst>
                                          <p:attrName>style.visibility</p:attrName>
                                        </p:attrNameLst>
                                      </p:cBhvr>
                                      <p:to>
                                        <p:strVal val="visible"/>
                                      </p:to>
                                    </p:set>
                                    <p:anim calcmode="lin" valueType="num">
                                      <p:cBhvr additive="base">
                                        <p:cTn id="19" dur="500" fill="hold"/>
                                        <p:tgtEl>
                                          <p:spTgt spid="33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3">
                                            <p:txEl>
                                              <p:pRg st="3" end="3"/>
                                            </p:txEl>
                                          </p:spTgt>
                                        </p:tgtEl>
                                        <p:attrNameLst>
                                          <p:attrName>style.visibility</p:attrName>
                                        </p:attrNameLst>
                                      </p:cBhvr>
                                      <p:to>
                                        <p:strVal val="visible"/>
                                      </p:to>
                                    </p:set>
                                    <p:anim calcmode="lin" valueType="num">
                                      <p:cBhvr additive="base">
                                        <p:cTn id="25" dur="500" fill="hold"/>
                                        <p:tgtEl>
                                          <p:spTgt spid="33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3">
                                            <p:txEl>
                                              <p:pRg st="4" end="4"/>
                                            </p:txEl>
                                          </p:spTgt>
                                        </p:tgtEl>
                                        <p:attrNameLst>
                                          <p:attrName>style.visibility</p:attrName>
                                        </p:attrNameLst>
                                      </p:cBhvr>
                                      <p:to>
                                        <p:strVal val="visible"/>
                                      </p:to>
                                    </p:set>
                                    <p:anim calcmode="lin" valueType="num">
                                      <p:cBhvr additive="base">
                                        <p:cTn id="31" dur="500" fill="hold"/>
                                        <p:tgtEl>
                                          <p:spTgt spid="33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3">
                                            <p:txEl>
                                              <p:pRg st="5" end="5"/>
                                            </p:txEl>
                                          </p:spTgt>
                                        </p:tgtEl>
                                        <p:attrNameLst>
                                          <p:attrName>style.visibility</p:attrName>
                                        </p:attrNameLst>
                                      </p:cBhvr>
                                      <p:to>
                                        <p:strVal val="visible"/>
                                      </p:to>
                                    </p:set>
                                    <p:anim calcmode="lin" valueType="num">
                                      <p:cBhvr additive="base">
                                        <p:cTn id="37" dur="500" fill="hold"/>
                                        <p:tgtEl>
                                          <p:spTgt spid="33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1FCC65-3BF2-04C3-E739-150507ADD321}"/>
              </a:ext>
            </a:extLst>
          </p:cNvPr>
          <p:cNvSpPr>
            <a:spLocks noGrp="1"/>
          </p:cNvSpPr>
          <p:nvPr>
            <p:ph type="body" sz="quarter" idx="13"/>
          </p:nvPr>
        </p:nvSpPr>
        <p:spPr/>
        <p:txBody>
          <a:bodyPr/>
          <a:lstStyle/>
          <a:p>
            <a:r>
              <a:rPr lang="en-VN" dirty="0"/>
              <a:t>ĐỊNH THỜI TIỂU TRÌNH</a:t>
            </a:r>
          </a:p>
        </p:txBody>
      </p:sp>
      <p:sp>
        <p:nvSpPr>
          <p:cNvPr id="3" name="Text Placeholder 2">
            <a:extLst>
              <a:ext uri="{FF2B5EF4-FFF2-40B4-BE49-F238E27FC236}">
                <a16:creationId xmlns:a16="http://schemas.microsoft.com/office/drawing/2014/main" id="{7854C2A2-7B3E-060E-5F43-7CD3E5F8A9C6}"/>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D6B4F983-D784-055D-3E39-E8F9472AAA72}"/>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A0D927D3-8F6C-59C4-6097-0A08D231DA0B}"/>
              </a:ext>
            </a:extLst>
          </p:cNvPr>
          <p:cNvSpPr>
            <a:spLocks noGrp="1"/>
          </p:cNvSpPr>
          <p:nvPr>
            <p:ph type="body" sz="quarter" idx="16"/>
          </p:nvPr>
        </p:nvSpPr>
        <p:spPr/>
        <p:txBody>
          <a:bodyPr>
            <a:normAutofit lnSpcReduction="10000"/>
          </a:bodyPr>
          <a:lstStyle/>
          <a:p>
            <a:r>
              <a:rPr lang="en-VN" dirty="0"/>
              <a:t>05.</a:t>
            </a:r>
          </a:p>
        </p:txBody>
      </p:sp>
      <p:sp>
        <p:nvSpPr>
          <p:cNvPr id="6" name="Footer Placeholder 5">
            <a:extLst>
              <a:ext uri="{FF2B5EF4-FFF2-40B4-BE49-F238E27FC236}">
                <a16:creationId xmlns:a16="http://schemas.microsoft.com/office/drawing/2014/main" id="{CF8ABDF5-BA3A-4BE0-BDD8-84296F82AF51}"/>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7" name="Slide Number Placeholder 6">
            <a:extLst>
              <a:ext uri="{FF2B5EF4-FFF2-40B4-BE49-F238E27FC236}">
                <a16:creationId xmlns:a16="http://schemas.microsoft.com/office/drawing/2014/main" id="{545AF2E0-4D76-4FC7-F8AA-2A03E547762A}"/>
              </a:ext>
            </a:extLst>
          </p:cNvPr>
          <p:cNvSpPr>
            <a:spLocks noGrp="1"/>
          </p:cNvSpPr>
          <p:nvPr>
            <p:ph type="sldNum" sz="quarter" idx="12"/>
          </p:nvPr>
        </p:nvSpPr>
        <p:spPr/>
        <p:txBody>
          <a:bodyPr/>
          <a:lstStyle/>
          <a:p>
            <a:fld id="{00000000-1234-1234-1234-123412341234}" type="slidenum">
              <a:rPr lang="en-US" smtClean="0"/>
              <a:pPr/>
              <a:t>16</a:t>
            </a:fld>
            <a:endParaRPr lang="en-US"/>
          </a:p>
        </p:txBody>
      </p:sp>
    </p:spTree>
    <p:extLst>
      <p:ext uri="{BB962C8B-B14F-4D97-AF65-F5344CB8AC3E}">
        <p14:creationId xmlns:p14="http://schemas.microsoft.com/office/powerpoint/2010/main" val="2330833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5. </a:t>
            </a:r>
            <a:r>
              <a:rPr lang="en-US" dirty="0" err="1"/>
              <a:t>Định</a:t>
            </a:r>
            <a:r>
              <a:rPr lang="en-US" dirty="0"/>
              <a:t> </a:t>
            </a:r>
            <a:r>
              <a:rPr lang="en-US" dirty="0" err="1"/>
              <a:t>thời</a:t>
            </a:r>
            <a:r>
              <a:rPr lang="en-US" dirty="0"/>
              <a:t> </a:t>
            </a:r>
            <a:r>
              <a:rPr lang="en-US" dirty="0" err="1"/>
              <a:t>tiểu</a:t>
            </a:r>
            <a:r>
              <a:rPr lang="en-US" dirty="0"/>
              <a:t> </a:t>
            </a:r>
            <a:r>
              <a:rPr lang="en-US" dirty="0" err="1"/>
              <a:t>trình</a:t>
            </a:r>
            <a:r>
              <a:rPr lang="en-US" dirty="0"/>
              <a:t> </a:t>
            </a:r>
            <a:endParaRPr dirty="0"/>
          </a:p>
        </p:txBody>
      </p:sp>
      <p:sp>
        <p:nvSpPr>
          <p:cNvPr id="87" name="Google Shape;87;p4"/>
          <p:cNvSpPr txBox="1">
            <a:spLocks noGrp="1"/>
          </p:cNvSpPr>
          <p:nvPr>
            <p:ph idx="1"/>
          </p:nvPr>
        </p:nvSpPr>
        <p:spPr>
          <a:xfrm>
            <a:off x="774145" y="1233825"/>
            <a:ext cx="10579654" cy="1593899"/>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200" dirty="0" err="1"/>
              <a:t>Trên</a:t>
            </a:r>
            <a:r>
              <a:rPr lang="en-US" sz="2200" dirty="0"/>
              <a:t> </a:t>
            </a:r>
            <a:r>
              <a:rPr lang="en-US" sz="2200" dirty="0" err="1"/>
              <a:t>các</a:t>
            </a:r>
            <a:r>
              <a:rPr lang="en-US" sz="2200" dirty="0"/>
              <a:t> </a:t>
            </a:r>
            <a:r>
              <a:rPr lang="en-US" sz="2200" dirty="0" err="1"/>
              <a:t>hệ</a:t>
            </a:r>
            <a:r>
              <a:rPr lang="en-US" sz="2200" dirty="0"/>
              <a:t> </a:t>
            </a:r>
            <a:r>
              <a:rPr lang="en-US" sz="2200" dirty="0" err="1"/>
              <a:t>điều</a:t>
            </a:r>
            <a:r>
              <a:rPr lang="en-US" sz="2200" dirty="0"/>
              <a:t> </a:t>
            </a:r>
            <a:r>
              <a:rPr lang="en-US" sz="2200" dirty="0" err="1"/>
              <a:t>hành</a:t>
            </a:r>
            <a:r>
              <a:rPr lang="en-US" sz="2200" dirty="0"/>
              <a:t> </a:t>
            </a:r>
            <a:r>
              <a:rPr lang="en-US" sz="2200" dirty="0" err="1"/>
              <a:t>hiện</a:t>
            </a:r>
            <a:r>
              <a:rPr lang="en-US" sz="2200" dirty="0"/>
              <a:t> </a:t>
            </a:r>
            <a:r>
              <a:rPr lang="en-US" sz="2200" dirty="0" err="1"/>
              <a:t>đại</a:t>
            </a:r>
            <a:r>
              <a:rPr lang="en-US" sz="2200" dirty="0"/>
              <a:t> </a:t>
            </a:r>
            <a:r>
              <a:rPr lang="en-US" sz="2200" dirty="0" err="1"/>
              <a:t>có</a:t>
            </a:r>
            <a:r>
              <a:rPr lang="en-US" sz="2200" dirty="0"/>
              <a:t> </a:t>
            </a:r>
            <a:r>
              <a:rPr lang="en-US" sz="2200" dirty="0" err="1"/>
              <a:t>hỗ</a:t>
            </a:r>
            <a:r>
              <a:rPr lang="en-US" sz="2200" dirty="0"/>
              <a:t> </a:t>
            </a:r>
            <a:r>
              <a:rPr lang="en-US" sz="2200" dirty="0" err="1"/>
              <a:t>trợ</a:t>
            </a:r>
            <a:r>
              <a:rPr lang="en-US" sz="2200" dirty="0"/>
              <a:t> </a:t>
            </a:r>
            <a:r>
              <a:rPr lang="en-US" sz="2200" dirty="0" err="1"/>
              <a:t>tiểu</a:t>
            </a:r>
            <a:r>
              <a:rPr lang="en-US" sz="2200" dirty="0"/>
              <a:t> </a:t>
            </a:r>
            <a:r>
              <a:rPr lang="en-US" sz="2200" dirty="0" err="1"/>
              <a:t>trình</a:t>
            </a:r>
            <a:r>
              <a:rPr lang="en-US" sz="2200" dirty="0"/>
              <a:t>, </a:t>
            </a:r>
            <a:r>
              <a:rPr lang="en-US" sz="2200" b="1" dirty="0" err="1">
                <a:gradFill>
                  <a:gsLst>
                    <a:gs pos="0">
                      <a:srgbClr val="0072FF"/>
                    </a:gs>
                    <a:gs pos="100000">
                      <a:srgbClr val="00C6FF"/>
                    </a:gs>
                  </a:gsLst>
                  <a:lin ang="2700000" scaled="1"/>
                </a:gradFill>
              </a:rPr>
              <a:t>tiểu</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trình</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được</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định</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thời</a:t>
            </a:r>
            <a:r>
              <a:rPr lang="en-US" sz="2200" dirty="0"/>
              <a:t>, </a:t>
            </a:r>
            <a:r>
              <a:rPr lang="en-US" sz="2200" dirty="0" err="1"/>
              <a:t>không</a:t>
            </a:r>
            <a:r>
              <a:rPr lang="en-US" sz="2200" dirty="0"/>
              <a:t> </a:t>
            </a:r>
            <a:r>
              <a:rPr lang="en-US" sz="2200" dirty="0" err="1"/>
              <a:t>phải</a:t>
            </a:r>
            <a:r>
              <a:rPr lang="en-US" sz="2200" dirty="0"/>
              <a:t> </a:t>
            </a:r>
            <a:r>
              <a:rPr lang="en-US" sz="2200" dirty="0" err="1"/>
              <a:t>tiến</a:t>
            </a:r>
            <a:r>
              <a:rPr lang="en-US" sz="2200" dirty="0"/>
              <a:t> </a:t>
            </a:r>
            <a:r>
              <a:rPr lang="en-US" sz="2200" dirty="0" err="1"/>
              <a:t>trình</a:t>
            </a:r>
            <a:r>
              <a:rPr lang="en-US" sz="2200" dirty="0"/>
              <a:t>. </a:t>
            </a:r>
            <a:endParaRPr sz="2200" dirty="0"/>
          </a:p>
          <a:p>
            <a:pPr marL="342900" indent="-342900"/>
            <a:r>
              <a:rPr lang="en-US" sz="2200" dirty="0" err="1"/>
              <a:t>Có</a:t>
            </a:r>
            <a:r>
              <a:rPr lang="en-US" sz="2200" dirty="0"/>
              <a:t> </a:t>
            </a:r>
            <a:r>
              <a:rPr lang="en-US" sz="2200" dirty="0" err="1"/>
              <a:t>sự</a:t>
            </a:r>
            <a:r>
              <a:rPr lang="en-US" sz="2200" dirty="0"/>
              <a:t> </a:t>
            </a:r>
            <a:r>
              <a:rPr lang="en-US" sz="2200" dirty="0" err="1"/>
              <a:t>phân</a:t>
            </a:r>
            <a:r>
              <a:rPr lang="en-US" sz="2200" dirty="0"/>
              <a:t> </a:t>
            </a:r>
            <a:r>
              <a:rPr lang="en-US" sz="2200" dirty="0" err="1"/>
              <a:t>biệt</a:t>
            </a:r>
            <a:r>
              <a:rPr lang="en-US" sz="2200" dirty="0"/>
              <a:t> </a:t>
            </a:r>
            <a:r>
              <a:rPr lang="en-US" sz="2200" dirty="0" err="1"/>
              <a:t>giữa</a:t>
            </a:r>
            <a:r>
              <a:rPr lang="en-US" sz="2200" dirty="0"/>
              <a:t> </a:t>
            </a:r>
            <a:r>
              <a:rPr lang="en-US" sz="2200" dirty="0" err="1"/>
              <a:t>tiểu</a:t>
            </a:r>
            <a:r>
              <a:rPr lang="en-US" sz="2200" dirty="0"/>
              <a:t> </a:t>
            </a:r>
            <a:r>
              <a:rPr lang="en-US" sz="2200" dirty="0" err="1"/>
              <a:t>trình</a:t>
            </a:r>
            <a:r>
              <a:rPr lang="en-US" sz="2200" dirty="0"/>
              <a:t> </a:t>
            </a:r>
            <a:r>
              <a:rPr lang="en-US" sz="2200" dirty="0" err="1"/>
              <a:t>người</a:t>
            </a:r>
            <a:r>
              <a:rPr lang="en-US" sz="2200" dirty="0"/>
              <a:t> </a:t>
            </a:r>
            <a:r>
              <a:rPr lang="en-US" sz="2200" dirty="0" err="1"/>
              <a:t>dùng</a:t>
            </a:r>
            <a:r>
              <a:rPr lang="en-US" sz="2200" dirty="0"/>
              <a:t> </a:t>
            </a:r>
            <a:r>
              <a:rPr lang="en-US" sz="2200" dirty="0" err="1"/>
              <a:t>và</a:t>
            </a:r>
            <a:r>
              <a:rPr lang="en-US" sz="2200" dirty="0"/>
              <a:t> </a:t>
            </a:r>
            <a:r>
              <a:rPr lang="en-US" sz="2200" dirty="0" err="1"/>
              <a:t>tiểu</a:t>
            </a:r>
            <a:r>
              <a:rPr lang="en-US" sz="2200" dirty="0"/>
              <a:t> </a:t>
            </a:r>
            <a:r>
              <a:rPr lang="en-US" sz="2200" dirty="0" err="1"/>
              <a:t>trình</a:t>
            </a:r>
            <a:r>
              <a:rPr lang="en-US" sz="2200" dirty="0"/>
              <a:t> </a:t>
            </a:r>
            <a:r>
              <a:rPr lang="en-US" sz="2200" dirty="0" err="1"/>
              <a:t>hạt</a:t>
            </a:r>
            <a:r>
              <a:rPr lang="en-US" sz="2200" dirty="0"/>
              <a:t> </a:t>
            </a:r>
            <a:r>
              <a:rPr lang="en-US" sz="2200" dirty="0" err="1"/>
              <a:t>nhân</a:t>
            </a:r>
            <a:r>
              <a:rPr lang="en-US" sz="2200" dirty="0"/>
              <a:t> </a:t>
            </a:r>
            <a:r>
              <a:rPr lang="en-US" sz="2200" dirty="0" err="1"/>
              <a:t>khi</a:t>
            </a:r>
            <a:r>
              <a:rPr lang="en-US" sz="2200" dirty="0"/>
              <a:t> </a:t>
            </a:r>
            <a:r>
              <a:rPr lang="en-US" sz="2200" dirty="0" err="1"/>
              <a:t>định</a:t>
            </a:r>
            <a:r>
              <a:rPr lang="en-US" sz="2200" dirty="0"/>
              <a:t> </a:t>
            </a:r>
            <a:r>
              <a:rPr lang="en-US" sz="2200" dirty="0" err="1"/>
              <a:t>thời</a:t>
            </a:r>
            <a:r>
              <a:rPr lang="en-US" sz="2200" dirty="0"/>
              <a:t>:</a:t>
            </a:r>
            <a:endParaRPr sz="2200" dirty="0"/>
          </a:p>
        </p:txBody>
      </p:sp>
      <p:sp>
        <p:nvSpPr>
          <p:cNvPr id="90" name="Google Shape;90;p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72E270FD-CBCD-60A5-9165-9BA0F8B762A7}"/>
              </a:ext>
            </a:extLst>
          </p:cNvPr>
          <p:cNvSpPr>
            <a:spLocks noGrp="1"/>
          </p:cNvSpPr>
          <p:nvPr>
            <p:ph type="sldNum" sz="quarter" idx="12"/>
          </p:nvPr>
        </p:nvSpPr>
        <p:spPr/>
        <p:txBody>
          <a:bodyPr/>
          <a:lstStyle/>
          <a:p>
            <a:fld id="{00000000-1234-1234-1234-123412341234}" type="slidenum">
              <a:rPr lang="en-US" smtClean="0"/>
              <a:pPr/>
              <a:t>17</a:t>
            </a:fld>
            <a:endParaRPr lang="en-US"/>
          </a:p>
        </p:txBody>
      </p:sp>
      <p:sp>
        <p:nvSpPr>
          <p:cNvPr id="4" name="TextBox 3">
            <a:extLst>
              <a:ext uri="{FF2B5EF4-FFF2-40B4-BE49-F238E27FC236}">
                <a16:creationId xmlns:a16="http://schemas.microsoft.com/office/drawing/2014/main" id="{42A79D21-8867-E7D4-33F7-D13A8FD4E0F6}"/>
              </a:ext>
            </a:extLst>
          </p:cNvPr>
          <p:cNvSpPr txBox="1"/>
          <p:nvPr/>
        </p:nvSpPr>
        <p:spPr>
          <a:xfrm>
            <a:off x="774146" y="2906767"/>
            <a:ext cx="4988880" cy="3329566"/>
          </a:xfrm>
          <a:prstGeom prst="rect">
            <a:avLst/>
          </a:prstGeom>
          <a:noFill/>
        </p:spPr>
        <p:txBody>
          <a:bodyPr wrap="square">
            <a:spAutoFit/>
          </a:bodyPr>
          <a:lstStyle/>
          <a:p>
            <a:pPr marL="342900" indent="-342900" algn="just">
              <a:lnSpc>
                <a:spcPct val="130000"/>
              </a:lnSpc>
              <a:spcBef>
                <a:spcPts val="300"/>
              </a:spcBef>
              <a:spcAft>
                <a:spcPts val="300"/>
              </a:spcAft>
              <a:buFont typeface="Arial" panose="020B0604020202020204" pitchFamily="34" charset="0"/>
              <a:buChar char="•"/>
            </a:pPr>
            <a:r>
              <a:rPr lang="vi-VN" sz="2200" b="1" dirty="0">
                <a:gradFill>
                  <a:gsLst>
                    <a:gs pos="0">
                      <a:srgbClr val="0072FF"/>
                    </a:gs>
                    <a:gs pos="100000">
                      <a:srgbClr val="00C6FF"/>
                    </a:gs>
                  </a:gsLst>
                  <a:lin ang="2700000" scaled="1"/>
                </a:gradFill>
              </a:rPr>
              <a:t>Tiểu trình người dùng (user thread)</a:t>
            </a:r>
            <a:r>
              <a:rPr lang="vi-VN" sz="2200" dirty="0"/>
              <a:t> được định thời thông qua các thư viện quản lý tiểu trình:</a:t>
            </a:r>
          </a:p>
          <a:p>
            <a:pPr marL="800100" lvl="1" indent="-342900" algn="just">
              <a:lnSpc>
                <a:spcPct val="130000"/>
              </a:lnSpc>
              <a:spcBef>
                <a:spcPts val="300"/>
              </a:spcBef>
              <a:spcAft>
                <a:spcPts val="300"/>
              </a:spcAft>
              <a:buFont typeface="Arial" panose="020B0604020202020204" pitchFamily="34" charset="0"/>
              <a:buChar char="•"/>
            </a:pPr>
            <a:r>
              <a:rPr lang="vi-VN" dirty="0"/>
              <a:t>Phạm vi định thời là bên trong tiến trình (process-contention scope - PCS)</a:t>
            </a:r>
            <a:r>
              <a:rPr lang="en-US" dirty="0"/>
              <a:t>.</a:t>
            </a:r>
            <a:endParaRPr lang="vi-VN" dirty="0"/>
          </a:p>
          <a:p>
            <a:pPr marL="800100" lvl="1" indent="-342900" algn="just">
              <a:lnSpc>
                <a:spcPct val="130000"/>
              </a:lnSpc>
              <a:spcBef>
                <a:spcPts val="300"/>
              </a:spcBef>
              <a:spcAft>
                <a:spcPts val="300"/>
              </a:spcAft>
              <a:buFont typeface="Arial" panose="020B0604020202020204" pitchFamily="34" charset="0"/>
              <a:buChar char="•"/>
            </a:pPr>
            <a:r>
              <a:rPr lang="vi-VN" dirty="0"/>
              <a:t>Thường được thực hiện bằng cách thiết lập độ ưu tiên (bởi người lập trình).</a:t>
            </a:r>
          </a:p>
        </p:txBody>
      </p:sp>
      <p:sp>
        <p:nvSpPr>
          <p:cNvPr id="5" name="TextBox 4">
            <a:extLst>
              <a:ext uri="{FF2B5EF4-FFF2-40B4-BE49-F238E27FC236}">
                <a16:creationId xmlns:a16="http://schemas.microsoft.com/office/drawing/2014/main" id="{F56CB40A-2302-8395-2133-40E8C9D0B373}"/>
              </a:ext>
            </a:extLst>
          </p:cNvPr>
          <p:cNvSpPr txBox="1"/>
          <p:nvPr/>
        </p:nvSpPr>
        <p:spPr>
          <a:xfrm>
            <a:off x="6396947" y="2949631"/>
            <a:ext cx="4988880" cy="1785104"/>
          </a:xfrm>
          <a:prstGeom prst="rect">
            <a:avLst/>
          </a:prstGeom>
          <a:noFill/>
        </p:spPr>
        <p:txBody>
          <a:bodyPr wrap="square">
            <a:spAutoFit/>
          </a:bodyPr>
          <a:lstStyle/>
          <a:p>
            <a:pPr marL="342900" indent="-342900" algn="just">
              <a:buFont typeface="Arial" panose="020B0604020202020204" pitchFamily="34" charset="0"/>
              <a:buChar char="•"/>
            </a:pPr>
            <a:r>
              <a:rPr lang="vi-VN" sz="2200" b="1" dirty="0">
                <a:gradFill>
                  <a:gsLst>
                    <a:gs pos="0">
                      <a:srgbClr val="0072FF"/>
                    </a:gs>
                    <a:gs pos="100000">
                      <a:srgbClr val="00C6FF"/>
                    </a:gs>
                  </a:gsLst>
                  <a:lin ang="2700000" scaled="1"/>
                </a:gradFill>
              </a:rPr>
              <a:t>Tiểu trình hạt nhân (kernel thread)</a:t>
            </a:r>
            <a:r>
              <a:rPr lang="vi-VN" sz="2200" b="1" dirty="0"/>
              <a:t> </a:t>
            </a:r>
            <a:r>
              <a:rPr lang="vi-VN" sz="2200" dirty="0"/>
              <a:t>được định thời trên tất cả các CPU khả dụng. Phạm vi định thời là toàn hệ thống (system-contention scope - SCS).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 calcmode="lin" valueType="num">
                                      <p:cBhvr additive="base">
                                        <p:cTn id="7"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7">
                                            <p:txEl>
                                              <p:pRg st="1" end="1"/>
                                            </p:txEl>
                                          </p:spTgt>
                                        </p:tgtEl>
                                        <p:attrNameLst>
                                          <p:attrName>style.visibility</p:attrName>
                                        </p:attrNameLst>
                                      </p:cBhvr>
                                      <p:to>
                                        <p:strVal val="visible"/>
                                      </p:to>
                                    </p:set>
                                    <p:anim calcmode="lin" valueType="num">
                                      <p:cBhvr additive="base">
                                        <p:cTn id="13" dur="500" fill="hold"/>
                                        <p:tgtEl>
                                          <p:spTgt spid="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1FCC65-3BF2-04C3-E739-150507ADD321}"/>
              </a:ext>
            </a:extLst>
          </p:cNvPr>
          <p:cNvSpPr>
            <a:spLocks noGrp="1"/>
          </p:cNvSpPr>
          <p:nvPr>
            <p:ph type="body" sz="quarter" idx="13"/>
          </p:nvPr>
        </p:nvSpPr>
        <p:spPr/>
        <p:txBody>
          <a:bodyPr/>
          <a:lstStyle/>
          <a:p>
            <a:r>
              <a:rPr lang="en-VN" dirty="0"/>
              <a:t>ĐỊNH THỜI ĐA BỘ XỬ LÝ</a:t>
            </a:r>
          </a:p>
        </p:txBody>
      </p:sp>
      <p:sp>
        <p:nvSpPr>
          <p:cNvPr id="3" name="Text Placeholder 2">
            <a:extLst>
              <a:ext uri="{FF2B5EF4-FFF2-40B4-BE49-F238E27FC236}">
                <a16:creationId xmlns:a16="http://schemas.microsoft.com/office/drawing/2014/main" id="{7854C2A2-7B3E-060E-5F43-7CD3E5F8A9C6}"/>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D6B4F983-D784-055D-3E39-E8F9472AAA72}"/>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A0D927D3-8F6C-59C4-6097-0A08D231DA0B}"/>
              </a:ext>
            </a:extLst>
          </p:cNvPr>
          <p:cNvSpPr>
            <a:spLocks noGrp="1"/>
          </p:cNvSpPr>
          <p:nvPr>
            <p:ph type="body" sz="quarter" idx="16"/>
          </p:nvPr>
        </p:nvSpPr>
        <p:spPr/>
        <p:txBody>
          <a:bodyPr>
            <a:normAutofit lnSpcReduction="10000"/>
          </a:bodyPr>
          <a:lstStyle/>
          <a:p>
            <a:r>
              <a:rPr lang="en-VN" dirty="0"/>
              <a:t>06.</a:t>
            </a:r>
          </a:p>
        </p:txBody>
      </p:sp>
      <p:sp>
        <p:nvSpPr>
          <p:cNvPr id="6" name="Footer Placeholder 5">
            <a:extLst>
              <a:ext uri="{FF2B5EF4-FFF2-40B4-BE49-F238E27FC236}">
                <a16:creationId xmlns:a16="http://schemas.microsoft.com/office/drawing/2014/main" id="{CF8ABDF5-BA3A-4BE0-BDD8-84296F82AF51}"/>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7" name="Slide Number Placeholder 6">
            <a:extLst>
              <a:ext uri="{FF2B5EF4-FFF2-40B4-BE49-F238E27FC236}">
                <a16:creationId xmlns:a16="http://schemas.microsoft.com/office/drawing/2014/main" id="{545AF2E0-4D76-4FC7-F8AA-2A03E547762A}"/>
              </a:ext>
            </a:extLst>
          </p:cNvPr>
          <p:cNvSpPr>
            <a:spLocks noGrp="1"/>
          </p:cNvSpPr>
          <p:nvPr>
            <p:ph type="sldNum" sz="quarter"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1922336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6. </a:t>
            </a:r>
            <a:r>
              <a:rPr lang="en-US" dirty="0" err="1"/>
              <a:t>Định</a:t>
            </a:r>
            <a:r>
              <a:rPr lang="en-US" dirty="0"/>
              <a:t> </a:t>
            </a:r>
            <a:r>
              <a:rPr lang="en-US" dirty="0" err="1"/>
              <a:t>thời</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endParaRPr dirty="0"/>
          </a:p>
        </p:txBody>
      </p:sp>
      <p:sp>
        <p:nvSpPr>
          <p:cNvPr id="96" name="Google Shape;96;p5"/>
          <p:cNvSpPr txBox="1">
            <a:spLocks noGrp="1"/>
          </p:cNvSpPr>
          <p:nvPr>
            <p:ph idx="1"/>
          </p:nvPr>
        </p:nvSpPr>
        <p:spPr>
          <a:xfrm>
            <a:off x="774145" y="1233825"/>
            <a:ext cx="10579654" cy="4344784"/>
          </a:xfrm>
          <a:prstGeom prst="rect">
            <a:avLst/>
          </a:prstGeom>
          <a:noFill/>
          <a:ln>
            <a:noFill/>
          </a:ln>
        </p:spPr>
        <p:txBody>
          <a:bodyPr spcFirstLastPara="1" wrap="square" lIns="91425" tIns="45700" rIns="91425" bIns="45700" anchor="t" anchorCtr="0">
            <a:noAutofit/>
          </a:bodyPr>
          <a:lstStyle/>
          <a:p>
            <a:pPr>
              <a:spcBef>
                <a:spcPts val="0"/>
              </a:spcBef>
            </a:pPr>
            <a:r>
              <a:rPr lang="en-US" sz="2400" dirty="0" err="1"/>
              <a:t>Định</a:t>
            </a:r>
            <a:r>
              <a:rPr lang="en-US" sz="2400" dirty="0"/>
              <a:t> </a:t>
            </a:r>
            <a:r>
              <a:rPr lang="en-US" sz="2400" dirty="0" err="1"/>
              <a:t>thời</a:t>
            </a:r>
            <a:r>
              <a:rPr lang="en-US" sz="2400" dirty="0"/>
              <a:t> CPU </a:t>
            </a:r>
            <a:r>
              <a:rPr lang="en-US" sz="2400" dirty="0" err="1"/>
              <a:t>trở</a:t>
            </a:r>
            <a:r>
              <a:rPr lang="en-US" sz="2400" dirty="0"/>
              <a:t> </a:t>
            </a:r>
            <a:r>
              <a:rPr lang="en-US" sz="2400" dirty="0" err="1"/>
              <a:t>nên</a:t>
            </a:r>
            <a:r>
              <a:rPr lang="en-US" sz="2400" dirty="0"/>
              <a:t> </a:t>
            </a:r>
            <a:r>
              <a:rPr lang="en-US" sz="2400" dirty="0" err="1"/>
              <a:t>phức</a:t>
            </a:r>
            <a:r>
              <a:rPr lang="en-US" sz="2400" dirty="0"/>
              <a:t> </a:t>
            </a:r>
            <a:r>
              <a:rPr lang="en-US" sz="2400" dirty="0" err="1"/>
              <a:t>tạp</a:t>
            </a:r>
            <a:r>
              <a:rPr lang="en-US" sz="2400" dirty="0"/>
              <a:t> </a:t>
            </a:r>
            <a:r>
              <a:rPr lang="en-US" sz="2400" dirty="0" err="1"/>
              <a:t>hơn</a:t>
            </a:r>
            <a:r>
              <a:rPr lang="en-US" sz="2400" dirty="0"/>
              <a:t> </a:t>
            </a:r>
            <a:r>
              <a:rPr lang="en-US" sz="2400" dirty="0" err="1"/>
              <a:t>khi</a:t>
            </a:r>
            <a:r>
              <a:rPr lang="en-US" sz="2400" dirty="0"/>
              <a:t> </a:t>
            </a:r>
            <a:r>
              <a:rPr lang="en-US" sz="2400" dirty="0" err="1"/>
              <a:t>hệ</a:t>
            </a:r>
            <a:r>
              <a:rPr lang="en-US" sz="2400" dirty="0"/>
              <a:t> </a:t>
            </a:r>
            <a:r>
              <a:rPr lang="en-US" sz="2400" dirty="0" err="1"/>
              <a:t>thống</a:t>
            </a:r>
            <a:r>
              <a:rPr lang="en-US" sz="2400" dirty="0"/>
              <a:t> </a:t>
            </a:r>
            <a:r>
              <a:rPr lang="en-US" sz="2400" dirty="0" err="1"/>
              <a:t>có</a:t>
            </a:r>
            <a:r>
              <a:rPr lang="en-US" sz="2400" dirty="0"/>
              <a:t> </a:t>
            </a:r>
            <a:r>
              <a:rPr lang="en-US" sz="2400" dirty="0" err="1"/>
              <a:t>nhiều</a:t>
            </a:r>
            <a:r>
              <a:rPr lang="en-US" sz="2400" dirty="0"/>
              <a:t> </a:t>
            </a:r>
            <a:r>
              <a:rPr lang="en-US" sz="2400" dirty="0" err="1"/>
              <a:t>bộ</a:t>
            </a:r>
            <a:r>
              <a:rPr lang="en-US" sz="2400" dirty="0"/>
              <a:t> </a:t>
            </a:r>
            <a:r>
              <a:rPr lang="en-US" sz="2400" dirty="0" err="1"/>
              <a:t>xử</a:t>
            </a:r>
            <a:r>
              <a:rPr lang="en-US" sz="2400" dirty="0"/>
              <a:t> </a:t>
            </a:r>
            <a:r>
              <a:rPr lang="en-US" sz="2400" dirty="0" err="1"/>
              <a:t>lý</a:t>
            </a:r>
            <a:r>
              <a:rPr lang="en-US" sz="2400" dirty="0"/>
              <a:t>.</a:t>
            </a:r>
            <a:endParaRPr sz="2400" dirty="0"/>
          </a:p>
          <a:p>
            <a:r>
              <a:rPr lang="en-US" sz="2400" dirty="0" err="1"/>
              <a:t>Khái</a:t>
            </a:r>
            <a:r>
              <a:rPr lang="en-US" sz="2400" dirty="0"/>
              <a:t> </a:t>
            </a:r>
            <a:r>
              <a:rPr lang="en-US" sz="2400" dirty="0" err="1"/>
              <a:t>niệm</a:t>
            </a:r>
            <a:r>
              <a:rPr lang="en-US" sz="2400" dirty="0"/>
              <a:t> </a:t>
            </a:r>
            <a:r>
              <a:rPr lang="en-US" sz="2400" dirty="0" err="1"/>
              <a:t>đa</a:t>
            </a:r>
            <a:r>
              <a:rPr lang="en-US" sz="2400" dirty="0"/>
              <a:t> </a:t>
            </a:r>
            <a:r>
              <a:rPr lang="en-US" sz="2400" dirty="0" err="1"/>
              <a:t>bộ</a:t>
            </a:r>
            <a:r>
              <a:rPr lang="en-US" sz="2400" dirty="0"/>
              <a:t> </a:t>
            </a:r>
            <a:r>
              <a:rPr lang="en-US" sz="2400" dirty="0" err="1"/>
              <a:t>xử</a:t>
            </a:r>
            <a:r>
              <a:rPr lang="en-US" sz="2400" dirty="0"/>
              <a:t> </a:t>
            </a:r>
            <a:r>
              <a:rPr lang="en-US" sz="2400" dirty="0" err="1"/>
              <a:t>lý</a:t>
            </a:r>
            <a:r>
              <a:rPr lang="en-US" sz="2400" dirty="0"/>
              <a:t> </a:t>
            </a:r>
            <a:r>
              <a:rPr lang="en-US" sz="2400" dirty="0" err="1"/>
              <a:t>có</a:t>
            </a:r>
            <a:r>
              <a:rPr lang="en-US" sz="2400" dirty="0"/>
              <a:t> </a:t>
            </a:r>
            <a:r>
              <a:rPr lang="en-US" sz="2400" dirty="0" err="1"/>
              <a:t>thể</a:t>
            </a:r>
            <a:r>
              <a:rPr lang="en-US" sz="2400" dirty="0"/>
              <a:t> </a:t>
            </a:r>
            <a:r>
              <a:rPr lang="en-US" sz="2400" dirty="0" err="1"/>
              <a:t>là</a:t>
            </a:r>
            <a:r>
              <a:rPr lang="en-US" sz="2400" dirty="0"/>
              <a:t> </a:t>
            </a:r>
            <a:r>
              <a:rPr lang="en-US" sz="2400" dirty="0" err="1"/>
              <a:t>một</a:t>
            </a:r>
            <a:r>
              <a:rPr lang="en-US" sz="2400" dirty="0"/>
              <a:t> </a:t>
            </a:r>
            <a:r>
              <a:rPr lang="en-US" sz="2400" dirty="0" err="1"/>
              <a:t>trong</a:t>
            </a:r>
            <a:r>
              <a:rPr lang="en-US" sz="2400" dirty="0"/>
              <a:t> </a:t>
            </a:r>
            <a:r>
              <a:rPr lang="en-US" sz="2400" dirty="0" err="1"/>
              <a:t>các</a:t>
            </a:r>
            <a:r>
              <a:rPr lang="en-US" sz="2400" dirty="0"/>
              <a:t> </a:t>
            </a:r>
            <a:r>
              <a:rPr lang="en-US" sz="2400" dirty="0" err="1"/>
              <a:t>dạng</a:t>
            </a:r>
            <a:r>
              <a:rPr lang="en-US" sz="2400" dirty="0"/>
              <a:t> </a:t>
            </a:r>
            <a:r>
              <a:rPr lang="en-US" sz="2400" dirty="0" err="1"/>
              <a:t>sau</a:t>
            </a:r>
            <a:r>
              <a:rPr lang="en-US" sz="2400" dirty="0"/>
              <a:t>:</a:t>
            </a:r>
            <a:endParaRPr sz="2400" dirty="0"/>
          </a:p>
          <a:p>
            <a:pPr lvl="1"/>
            <a:r>
              <a:rPr lang="en-US" sz="2000" dirty="0"/>
              <a:t>CPU </a:t>
            </a:r>
            <a:r>
              <a:rPr lang="en-US" sz="2000" dirty="0" err="1"/>
              <a:t>có</a:t>
            </a:r>
            <a:r>
              <a:rPr lang="en-US" sz="2000" dirty="0"/>
              <a:t> </a:t>
            </a:r>
            <a:r>
              <a:rPr lang="en-US" sz="2000" dirty="0" err="1"/>
              <a:t>nhiều</a:t>
            </a:r>
            <a:r>
              <a:rPr lang="en-US" sz="2000" dirty="0"/>
              <a:t> </a:t>
            </a:r>
            <a:r>
              <a:rPr lang="en-US" sz="2000" dirty="0" err="1"/>
              <a:t>lõi</a:t>
            </a:r>
            <a:r>
              <a:rPr lang="en-US" sz="2000" dirty="0"/>
              <a:t> </a:t>
            </a:r>
            <a:r>
              <a:rPr lang="en-US" sz="2000" dirty="0" err="1"/>
              <a:t>vật</a:t>
            </a:r>
            <a:r>
              <a:rPr lang="en-US" sz="2000" dirty="0"/>
              <a:t> </a:t>
            </a:r>
            <a:r>
              <a:rPr lang="en-US" sz="2000" dirty="0" err="1"/>
              <a:t>lý</a:t>
            </a:r>
            <a:r>
              <a:rPr lang="en-US" sz="2000" dirty="0"/>
              <a:t> (Multicore CPUs)</a:t>
            </a:r>
            <a:endParaRPr sz="2000" dirty="0"/>
          </a:p>
          <a:p>
            <a:pPr lvl="1"/>
            <a:r>
              <a:rPr lang="en-US" sz="2000" dirty="0"/>
              <a:t>CPU </a:t>
            </a:r>
            <a:r>
              <a:rPr lang="en-US" sz="2000" dirty="0" err="1"/>
              <a:t>có</a:t>
            </a:r>
            <a:r>
              <a:rPr lang="en-US" sz="2000" dirty="0"/>
              <a:t> </a:t>
            </a:r>
            <a:r>
              <a:rPr lang="en-US" sz="2000" dirty="0" err="1"/>
              <a:t>nhiều</a:t>
            </a:r>
            <a:r>
              <a:rPr lang="en-US" sz="2000" dirty="0"/>
              <a:t> </a:t>
            </a:r>
            <a:r>
              <a:rPr lang="en-US" sz="2000" dirty="0" err="1"/>
              <a:t>luồng</a:t>
            </a:r>
            <a:r>
              <a:rPr lang="en-US" sz="2000" dirty="0"/>
              <a:t> </a:t>
            </a:r>
            <a:r>
              <a:rPr lang="en-US" sz="2000" dirty="0" err="1"/>
              <a:t>xử</a:t>
            </a:r>
            <a:r>
              <a:rPr lang="en-US" sz="2000" dirty="0"/>
              <a:t> </a:t>
            </a:r>
            <a:r>
              <a:rPr lang="en-US" sz="2000" dirty="0" err="1"/>
              <a:t>lý</a:t>
            </a:r>
            <a:r>
              <a:rPr lang="en-US" sz="2000" dirty="0"/>
              <a:t> </a:t>
            </a:r>
            <a:r>
              <a:rPr lang="en-US" sz="2000" dirty="0" err="1"/>
              <a:t>trên</a:t>
            </a:r>
            <a:r>
              <a:rPr lang="en-US" sz="2000" dirty="0"/>
              <a:t> </a:t>
            </a:r>
            <a:r>
              <a:rPr lang="en-US" sz="2000" dirty="0" err="1"/>
              <a:t>một</a:t>
            </a:r>
            <a:r>
              <a:rPr lang="en-US" sz="2000" dirty="0"/>
              <a:t> </a:t>
            </a:r>
            <a:r>
              <a:rPr lang="en-US" sz="2000" dirty="0" err="1"/>
              <a:t>lõi</a:t>
            </a:r>
            <a:r>
              <a:rPr lang="en-US" sz="2000" dirty="0"/>
              <a:t> (Multithreaded cores)</a:t>
            </a:r>
            <a:endParaRPr sz="2000" dirty="0"/>
          </a:p>
          <a:p>
            <a:pPr lvl="1" algn="l"/>
            <a:r>
              <a:rPr lang="en-US" sz="2000" dirty="0" err="1"/>
              <a:t>Hệ</a:t>
            </a:r>
            <a:r>
              <a:rPr lang="en-US" sz="2000" dirty="0"/>
              <a:t> </a:t>
            </a:r>
            <a:r>
              <a:rPr lang="en-US" sz="2000" dirty="0" err="1"/>
              <a:t>thống</a:t>
            </a:r>
            <a:r>
              <a:rPr lang="en-US" sz="2000" dirty="0"/>
              <a:t> NUMA (non-uniform memory access)</a:t>
            </a:r>
            <a:endParaRPr sz="2000" dirty="0"/>
          </a:p>
          <a:p>
            <a:pPr lvl="1" algn="l"/>
            <a:r>
              <a:rPr lang="en-US" sz="2000" dirty="0" err="1"/>
              <a:t>Đa</a:t>
            </a:r>
            <a:r>
              <a:rPr lang="en-US" sz="2000" dirty="0"/>
              <a:t> </a:t>
            </a:r>
            <a:r>
              <a:rPr lang="en-US" sz="2000" dirty="0" err="1"/>
              <a:t>xử</a:t>
            </a:r>
            <a:r>
              <a:rPr lang="en-US" sz="2000" dirty="0"/>
              <a:t> </a:t>
            </a:r>
            <a:r>
              <a:rPr lang="en-US" sz="2000" dirty="0" err="1"/>
              <a:t>lý</a:t>
            </a:r>
            <a:r>
              <a:rPr lang="en-US" sz="2000" dirty="0"/>
              <a:t> </a:t>
            </a:r>
            <a:r>
              <a:rPr lang="en-US" sz="2000" dirty="0" err="1"/>
              <a:t>không</a:t>
            </a:r>
            <a:r>
              <a:rPr lang="en-US" sz="2000" dirty="0"/>
              <a:t> </a:t>
            </a:r>
            <a:r>
              <a:rPr lang="en-US" sz="2000" dirty="0" err="1"/>
              <a:t>đồng</a:t>
            </a:r>
            <a:r>
              <a:rPr lang="en-US" sz="2000" dirty="0"/>
              <a:t> </a:t>
            </a:r>
            <a:r>
              <a:rPr lang="en-US" sz="2000" dirty="0" err="1"/>
              <a:t>nhất</a:t>
            </a:r>
            <a:r>
              <a:rPr lang="en-US" sz="2000" dirty="0"/>
              <a:t> (Heterogeneous multiprocessing) </a:t>
            </a:r>
          </a:p>
          <a:p>
            <a:pPr algn="l"/>
            <a:r>
              <a:rPr lang="en-US" sz="2400" dirty="0" err="1">
                <a:solidFill>
                  <a:srgbClr val="000000"/>
                </a:solidFill>
              </a:rPr>
              <a:t>Có</a:t>
            </a:r>
            <a:r>
              <a:rPr lang="en-US" sz="2400" dirty="0">
                <a:solidFill>
                  <a:srgbClr val="000000"/>
                </a:solidFill>
              </a:rPr>
              <a:t> </a:t>
            </a:r>
            <a:r>
              <a:rPr lang="en-US" sz="2400" dirty="0" err="1">
                <a:solidFill>
                  <a:srgbClr val="000000"/>
                </a:solidFill>
              </a:rPr>
              <a:t>hai</a:t>
            </a:r>
            <a:r>
              <a:rPr lang="en-US" sz="2400" dirty="0">
                <a:solidFill>
                  <a:srgbClr val="000000"/>
                </a:solidFill>
              </a:rPr>
              <a:t> </a:t>
            </a:r>
            <a:r>
              <a:rPr lang="en-US" sz="2400" dirty="0" err="1">
                <a:solidFill>
                  <a:srgbClr val="000000"/>
                </a:solidFill>
              </a:rPr>
              <a:t>cách</a:t>
            </a:r>
            <a:r>
              <a:rPr lang="en-US" sz="2400" dirty="0">
                <a:solidFill>
                  <a:srgbClr val="000000"/>
                </a:solidFill>
              </a:rPr>
              <a:t> </a:t>
            </a:r>
            <a:r>
              <a:rPr lang="en-US" sz="2400" dirty="0" err="1">
                <a:solidFill>
                  <a:srgbClr val="000000"/>
                </a:solidFill>
              </a:rPr>
              <a:t>tiếp</a:t>
            </a:r>
            <a:r>
              <a:rPr lang="en-US" sz="2400" dirty="0">
                <a:solidFill>
                  <a:srgbClr val="000000"/>
                </a:solidFill>
              </a:rPr>
              <a:t> </a:t>
            </a:r>
            <a:r>
              <a:rPr lang="en-US" sz="2400" dirty="0" err="1">
                <a:solidFill>
                  <a:srgbClr val="000000"/>
                </a:solidFill>
              </a:rPr>
              <a:t>cận</a:t>
            </a:r>
            <a:r>
              <a:rPr lang="en-US" sz="2400" dirty="0">
                <a:solidFill>
                  <a:srgbClr val="000000"/>
                </a:solidFill>
              </a:rPr>
              <a:t> </a:t>
            </a:r>
            <a:r>
              <a:rPr lang="en-US" sz="2400" dirty="0" err="1">
                <a:solidFill>
                  <a:srgbClr val="000000"/>
                </a:solidFill>
              </a:rPr>
              <a:t>phổ</a:t>
            </a:r>
            <a:r>
              <a:rPr lang="en-US" sz="2400" dirty="0">
                <a:solidFill>
                  <a:srgbClr val="000000"/>
                </a:solidFill>
              </a:rPr>
              <a:t> </a:t>
            </a:r>
            <a:r>
              <a:rPr lang="en-US" sz="2400" dirty="0" err="1">
                <a:solidFill>
                  <a:srgbClr val="000000"/>
                </a:solidFill>
              </a:rPr>
              <a:t>biến</a:t>
            </a:r>
            <a:r>
              <a:rPr lang="en-US" sz="2400" dirty="0">
                <a:solidFill>
                  <a:srgbClr val="000000"/>
                </a:solidFill>
              </a:rPr>
              <a:t>: </a:t>
            </a:r>
            <a:r>
              <a:rPr lang="en-US" sz="2400" b="1" dirty="0" err="1">
                <a:gradFill>
                  <a:gsLst>
                    <a:gs pos="0">
                      <a:srgbClr val="0072FF"/>
                    </a:gs>
                    <a:gs pos="100000">
                      <a:srgbClr val="00C6FF"/>
                    </a:gs>
                  </a:gsLst>
                  <a:lin ang="2700000" scaled="1"/>
                </a:gradFill>
              </a:rPr>
              <a:t>đa</a:t>
            </a:r>
            <a:r>
              <a:rPr lang="en-US" sz="2400" b="1" dirty="0">
                <a:gradFill>
                  <a:gsLst>
                    <a:gs pos="0">
                      <a:srgbClr val="0072FF"/>
                    </a:gs>
                    <a:gs pos="100000">
                      <a:srgbClr val="00C6FF"/>
                    </a:gs>
                  </a:gsLst>
                  <a:lin ang="2700000" scaled="1"/>
                </a:gradFill>
              </a:rPr>
              <a:t> </a:t>
            </a:r>
            <a:r>
              <a:rPr lang="en-US" sz="2400" b="1" dirty="0" err="1">
                <a:gradFill>
                  <a:gsLst>
                    <a:gs pos="0">
                      <a:srgbClr val="0072FF"/>
                    </a:gs>
                    <a:gs pos="100000">
                      <a:srgbClr val="00C6FF"/>
                    </a:gs>
                  </a:gsLst>
                  <a:lin ang="2700000" scaled="1"/>
                </a:gradFill>
              </a:rPr>
              <a:t>xử</a:t>
            </a:r>
            <a:r>
              <a:rPr lang="en-US" sz="2400" b="1" dirty="0">
                <a:gradFill>
                  <a:gsLst>
                    <a:gs pos="0">
                      <a:srgbClr val="0072FF"/>
                    </a:gs>
                    <a:gs pos="100000">
                      <a:srgbClr val="00C6FF"/>
                    </a:gs>
                  </a:gsLst>
                  <a:lin ang="2700000" scaled="1"/>
                </a:gradFill>
              </a:rPr>
              <a:t> </a:t>
            </a:r>
            <a:r>
              <a:rPr lang="en-US" sz="2400" b="1" dirty="0" err="1">
                <a:gradFill>
                  <a:gsLst>
                    <a:gs pos="0">
                      <a:srgbClr val="0072FF"/>
                    </a:gs>
                    <a:gs pos="100000">
                      <a:srgbClr val="00C6FF"/>
                    </a:gs>
                  </a:gsLst>
                  <a:lin ang="2700000" scaled="1"/>
                </a:gradFill>
              </a:rPr>
              <a:t>lý</a:t>
            </a:r>
            <a:r>
              <a:rPr lang="en-US" sz="2400" b="1" dirty="0">
                <a:gradFill>
                  <a:gsLst>
                    <a:gs pos="0">
                      <a:srgbClr val="0072FF"/>
                    </a:gs>
                    <a:gs pos="100000">
                      <a:srgbClr val="00C6FF"/>
                    </a:gs>
                  </a:gsLst>
                  <a:lin ang="2700000" scaled="1"/>
                </a:gradFill>
              </a:rPr>
              <a:t> </a:t>
            </a:r>
            <a:r>
              <a:rPr lang="en-US" sz="2400" b="1" dirty="0" err="1">
                <a:gradFill>
                  <a:gsLst>
                    <a:gs pos="0">
                      <a:srgbClr val="0072FF"/>
                    </a:gs>
                    <a:gs pos="100000">
                      <a:srgbClr val="00C6FF"/>
                    </a:gs>
                  </a:gsLst>
                  <a:lin ang="2700000" scaled="1"/>
                </a:gradFill>
              </a:rPr>
              <a:t>bất</a:t>
            </a:r>
            <a:r>
              <a:rPr lang="en-US" sz="2400" b="1" dirty="0">
                <a:gradFill>
                  <a:gsLst>
                    <a:gs pos="0">
                      <a:srgbClr val="0072FF"/>
                    </a:gs>
                    <a:gs pos="100000">
                      <a:srgbClr val="00C6FF"/>
                    </a:gs>
                  </a:gsLst>
                  <a:lin ang="2700000" scaled="1"/>
                </a:gradFill>
              </a:rPr>
              <a:t> </a:t>
            </a:r>
            <a:r>
              <a:rPr lang="en-US" sz="2400" b="1" dirty="0" err="1">
                <a:gradFill>
                  <a:gsLst>
                    <a:gs pos="0">
                      <a:srgbClr val="0072FF"/>
                    </a:gs>
                    <a:gs pos="100000">
                      <a:srgbClr val="00C6FF"/>
                    </a:gs>
                  </a:gsLst>
                  <a:lin ang="2700000" scaled="1"/>
                </a:gradFill>
              </a:rPr>
              <a:t>đối</a:t>
            </a:r>
            <a:r>
              <a:rPr lang="en-US" sz="2400" b="1" dirty="0">
                <a:gradFill>
                  <a:gsLst>
                    <a:gs pos="0">
                      <a:srgbClr val="0072FF"/>
                    </a:gs>
                    <a:gs pos="100000">
                      <a:srgbClr val="00C6FF"/>
                    </a:gs>
                  </a:gsLst>
                  <a:lin ang="2700000" scaled="1"/>
                </a:gradFill>
              </a:rPr>
              <a:t> </a:t>
            </a:r>
            <a:r>
              <a:rPr lang="en-US" sz="2400" b="1" dirty="0" err="1">
                <a:gradFill>
                  <a:gsLst>
                    <a:gs pos="0">
                      <a:srgbClr val="0072FF"/>
                    </a:gs>
                    <a:gs pos="100000">
                      <a:srgbClr val="00C6FF"/>
                    </a:gs>
                  </a:gsLst>
                  <a:lin ang="2700000" scaled="1"/>
                </a:gradFill>
              </a:rPr>
              <a:t>xứng</a:t>
            </a:r>
            <a:r>
              <a:rPr lang="en-US" sz="2400" b="1" dirty="0">
                <a:gradFill>
                  <a:gsLst>
                    <a:gs pos="0">
                      <a:srgbClr val="0072FF"/>
                    </a:gs>
                    <a:gs pos="100000">
                      <a:srgbClr val="00C6FF"/>
                    </a:gs>
                  </a:gsLst>
                  <a:lin ang="2700000" scaled="1"/>
                </a:gradFill>
              </a:rPr>
              <a:t> </a:t>
            </a:r>
            <a:r>
              <a:rPr lang="en-US" sz="2400" dirty="0">
                <a:solidFill>
                  <a:srgbClr val="000000"/>
                </a:solidFill>
              </a:rPr>
              <a:t>(asymmetric multiprocessing) </a:t>
            </a:r>
            <a:r>
              <a:rPr lang="en-US" sz="2400" dirty="0" err="1">
                <a:solidFill>
                  <a:srgbClr val="000000"/>
                </a:solidFill>
              </a:rPr>
              <a:t>và</a:t>
            </a:r>
            <a:r>
              <a:rPr lang="en-US" sz="2400" dirty="0">
                <a:solidFill>
                  <a:srgbClr val="000000"/>
                </a:solidFill>
              </a:rPr>
              <a:t> </a:t>
            </a:r>
            <a:r>
              <a:rPr lang="en-US" sz="2400" b="1" dirty="0" err="1">
                <a:gradFill>
                  <a:gsLst>
                    <a:gs pos="0">
                      <a:srgbClr val="0072FF"/>
                    </a:gs>
                    <a:gs pos="100000">
                      <a:srgbClr val="00C6FF"/>
                    </a:gs>
                  </a:gsLst>
                  <a:lin ang="2700000" scaled="1"/>
                </a:gradFill>
              </a:rPr>
              <a:t>đa</a:t>
            </a:r>
            <a:r>
              <a:rPr lang="en-US" sz="2400" b="1" dirty="0">
                <a:gradFill>
                  <a:gsLst>
                    <a:gs pos="0">
                      <a:srgbClr val="0072FF"/>
                    </a:gs>
                    <a:gs pos="100000">
                      <a:srgbClr val="00C6FF"/>
                    </a:gs>
                  </a:gsLst>
                  <a:lin ang="2700000" scaled="1"/>
                </a:gradFill>
              </a:rPr>
              <a:t> </a:t>
            </a:r>
            <a:r>
              <a:rPr lang="en-US" sz="2400" b="1" dirty="0" err="1">
                <a:gradFill>
                  <a:gsLst>
                    <a:gs pos="0">
                      <a:srgbClr val="0072FF"/>
                    </a:gs>
                    <a:gs pos="100000">
                      <a:srgbClr val="00C6FF"/>
                    </a:gs>
                  </a:gsLst>
                  <a:lin ang="2700000" scaled="1"/>
                </a:gradFill>
              </a:rPr>
              <a:t>xử</a:t>
            </a:r>
            <a:r>
              <a:rPr lang="en-US" sz="2400" b="1" dirty="0">
                <a:gradFill>
                  <a:gsLst>
                    <a:gs pos="0">
                      <a:srgbClr val="0072FF"/>
                    </a:gs>
                    <a:gs pos="100000">
                      <a:srgbClr val="00C6FF"/>
                    </a:gs>
                  </a:gsLst>
                  <a:lin ang="2700000" scaled="1"/>
                </a:gradFill>
              </a:rPr>
              <a:t> </a:t>
            </a:r>
            <a:r>
              <a:rPr lang="en-US" sz="2400" b="1" dirty="0" err="1">
                <a:gradFill>
                  <a:gsLst>
                    <a:gs pos="0">
                      <a:srgbClr val="0072FF"/>
                    </a:gs>
                    <a:gs pos="100000">
                      <a:srgbClr val="00C6FF"/>
                    </a:gs>
                  </a:gsLst>
                  <a:lin ang="2700000" scaled="1"/>
                </a:gradFill>
              </a:rPr>
              <a:t>lý</a:t>
            </a:r>
            <a:r>
              <a:rPr lang="en-US" sz="2400" b="1" dirty="0">
                <a:gradFill>
                  <a:gsLst>
                    <a:gs pos="0">
                      <a:srgbClr val="0072FF"/>
                    </a:gs>
                    <a:gs pos="100000">
                      <a:srgbClr val="00C6FF"/>
                    </a:gs>
                  </a:gsLst>
                  <a:lin ang="2700000" scaled="1"/>
                </a:gradFill>
              </a:rPr>
              <a:t> </a:t>
            </a:r>
            <a:r>
              <a:rPr lang="en-US" sz="2400" b="1" dirty="0" err="1">
                <a:gradFill>
                  <a:gsLst>
                    <a:gs pos="0">
                      <a:srgbClr val="0072FF"/>
                    </a:gs>
                    <a:gs pos="100000">
                      <a:srgbClr val="00C6FF"/>
                    </a:gs>
                  </a:gsLst>
                  <a:lin ang="2700000" scaled="1"/>
                </a:gradFill>
              </a:rPr>
              <a:t>đối</a:t>
            </a:r>
            <a:r>
              <a:rPr lang="en-US" sz="2400" b="1" dirty="0">
                <a:gradFill>
                  <a:gsLst>
                    <a:gs pos="0">
                      <a:srgbClr val="0072FF"/>
                    </a:gs>
                    <a:gs pos="100000">
                      <a:srgbClr val="00C6FF"/>
                    </a:gs>
                  </a:gsLst>
                  <a:lin ang="2700000" scaled="1"/>
                </a:gradFill>
              </a:rPr>
              <a:t> </a:t>
            </a:r>
            <a:r>
              <a:rPr lang="en-US" sz="2400" b="1" dirty="0" err="1">
                <a:gradFill>
                  <a:gsLst>
                    <a:gs pos="0">
                      <a:srgbClr val="0072FF"/>
                    </a:gs>
                    <a:gs pos="100000">
                      <a:srgbClr val="00C6FF"/>
                    </a:gs>
                  </a:gsLst>
                  <a:lin ang="2700000" scaled="1"/>
                </a:gradFill>
              </a:rPr>
              <a:t>xứng</a:t>
            </a:r>
            <a:r>
              <a:rPr lang="en-US" sz="2400" b="1" dirty="0">
                <a:gradFill>
                  <a:gsLst>
                    <a:gs pos="0">
                      <a:srgbClr val="0072FF"/>
                    </a:gs>
                    <a:gs pos="100000">
                      <a:srgbClr val="00C6FF"/>
                    </a:gs>
                  </a:gsLst>
                  <a:lin ang="2700000" scaled="1"/>
                </a:gradFill>
              </a:rPr>
              <a:t> </a:t>
            </a:r>
            <a:r>
              <a:rPr lang="en-US" sz="2400" dirty="0">
                <a:solidFill>
                  <a:srgbClr val="000000"/>
                </a:solidFill>
              </a:rPr>
              <a:t>(symmetric multiprocessing - SMP).</a:t>
            </a:r>
            <a:endParaRPr lang="en-US" sz="2400" dirty="0"/>
          </a:p>
        </p:txBody>
      </p:sp>
      <p:sp>
        <p:nvSpPr>
          <p:cNvPr id="99" name="Google Shape;99;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9E0BDEFB-5E41-2D41-8690-E2395B805451}"/>
              </a:ext>
            </a:extLst>
          </p:cNvPr>
          <p:cNvSpPr>
            <a:spLocks noGrp="1"/>
          </p:cNvSpPr>
          <p:nvPr>
            <p:ph type="sldNum" sz="quarter" idx="12"/>
          </p:nvPr>
        </p:nvSpPr>
        <p:spPr/>
        <p:txBody>
          <a:bodyPr/>
          <a:lstStyle/>
          <a:p>
            <a:fld id="{00000000-1234-1234-1234-123412341234}"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 calcmode="lin" valueType="num">
                                      <p:cBhvr additive="base">
                                        <p:cTn id="7" dur="500" fill="hold"/>
                                        <p:tgtEl>
                                          <p:spTgt spid="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
                                            <p:txEl>
                                              <p:pRg st="1" end="1"/>
                                            </p:txEl>
                                          </p:spTgt>
                                        </p:tgtEl>
                                        <p:attrNameLst>
                                          <p:attrName>style.visibility</p:attrName>
                                        </p:attrNameLst>
                                      </p:cBhvr>
                                      <p:to>
                                        <p:strVal val="visible"/>
                                      </p:to>
                                    </p:set>
                                    <p:anim calcmode="lin" valueType="num">
                                      <p:cBhvr additive="base">
                                        <p:cTn id="13" dur="500" fill="hold"/>
                                        <p:tgtEl>
                                          <p:spTgt spid="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6">
                                            <p:txEl>
                                              <p:pRg st="2" end="2"/>
                                            </p:txEl>
                                          </p:spTgt>
                                        </p:tgtEl>
                                        <p:attrNameLst>
                                          <p:attrName>style.visibility</p:attrName>
                                        </p:attrNameLst>
                                      </p:cBhvr>
                                      <p:to>
                                        <p:strVal val="visible"/>
                                      </p:to>
                                    </p:set>
                                    <p:anim calcmode="lin" valueType="num">
                                      <p:cBhvr additive="base">
                                        <p:cTn id="19" dur="500" fill="hold"/>
                                        <p:tgtEl>
                                          <p:spTgt spid="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
                                            <p:txEl>
                                              <p:pRg st="3" end="3"/>
                                            </p:txEl>
                                          </p:spTgt>
                                        </p:tgtEl>
                                        <p:attrNameLst>
                                          <p:attrName>style.visibility</p:attrName>
                                        </p:attrNameLst>
                                      </p:cBhvr>
                                      <p:to>
                                        <p:strVal val="visible"/>
                                      </p:to>
                                    </p:set>
                                    <p:anim calcmode="lin" valueType="num">
                                      <p:cBhvr additive="base">
                                        <p:cTn id="23" dur="500" fill="hold"/>
                                        <p:tgtEl>
                                          <p:spTgt spid="9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 calcmode="lin" valueType="num">
                                      <p:cBhvr additive="base">
                                        <p:cTn id="27" dur="500" fill="hold"/>
                                        <p:tgtEl>
                                          <p:spTgt spid="9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6">
                                            <p:txEl>
                                              <p:pRg st="5" end="5"/>
                                            </p:txEl>
                                          </p:spTgt>
                                        </p:tgtEl>
                                        <p:attrNameLst>
                                          <p:attrName>style.visibility</p:attrName>
                                        </p:attrNameLst>
                                      </p:cBhvr>
                                      <p:to>
                                        <p:strVal val="visible"/>
                                      </p:to>
                                    </p:set>
                                    <p:anim calcmode="lin" valueType="num">
                                      <p:cBhvr additive="base">
                                        <p:cTn id="31" dur="500" fill="hold"/>
                                        <p:tgtEl>
                                          <p:spTgt spid="9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 calcmode="lin" valueType="num">
                                      <p:cBhvr additive="base">
                                        <p:cTn id="37" dur="500" fill="hold"/>
                                        <p:tgtEl>
                                          <p:spTgt spid="9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8" name="Google Shape;78;p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80" name="Google Shape;80;p3"/>
          <p:cNvSpPr txBox="1">
            <a:spLocks noGrp="1"/>
          </p:cNvSpPr>
          <p:nvPr>
            <p:ph type="body" sz="quarter" idx="13"/>
          </p:nvPr>
        </p:nvSpPr>
        <p:spPr>
          <a:xfrm>
            <a:off x="1667434" y="1128048"/>
            <a:ext cx="8857132" cy="4287915"/>
          </a:xfrm>
          <a:prstGeom prst="rect">
            <a:avLst/>
          </a:prstGeom>
          <a:noFill/>
          <a:ln>
            <a:noFill/>
          </a:ln>
        </p:spPr>
        <p:txBody>
          <a:bodyPr spcFirstLastPara="1" wrap="square" lIns="91425" tIns="45700" rIns="91425" bIns="45700" anchor="t" anchorCtr="0">
            <a:noAutofit/>
          </a:bodyPr>
          <a:lstStyle/>
          <a:p>
            <a:pPr marL="0" indent="0">
              <a:buNone/>
            </a:pPr>
            <a:r>
              <a:rPr lang="en-US" sz="2400" dirty="0"/>
              <a:t>4. </a:t>
            </a:r>
            <a:r>
              <a:rPr lang="en-US" sz="2400" dirty="0" err="1"/>
              <a:t>Các</a:t>
            </a:r>
            <a:r>
              <a:rPr lang="en-US" sz="2400" dirty="0"/>
              <a:t> </a:t>
            </a:r>
            <a:r>
              <a:rPr lang="en-US" sz="2400" dirty="0" err="1"/>
              <a:t>giải</a:t>
            </a:r>
            <a:r>
              <a:rPr lang="en-US" sz="2400" dirty="0"/>
              <a:t> </a:t>
            </a:r>
            <a:r>
              <a:rPr lang="en-US" sz="2400" dirty="0" err="1"/>
              <a:t>thuật</a:t>
            </a:r>
            <a:r>
              <a:rPr lang="en-US" sz="2400" dirty="0"/>
              <a:t> </a:t>
            </a:r>
            <a:r>
              <a:rPr lang="en-US" sz="2400" dirty="0" err="1"/>
              <a:t>định</a:t>
            </a:r>
            <a:r>
              <a:rPr lang="en-US" sz="2400" dirty="0"/>
              <a:t> </a:t>
            </a:r>
            <a:r>
              <a:rPr lang="en-US" sz="2400" dirty="0" err="1"/>
              <a:t>thời</a:t>
            </a:r>
            <a:endParaRPr lang="en-US" sz="2400" dirty="0"/>
          </a:p>
          <a:p>
            <a:pPr marL="803275" indent="-352425">
              <a:buFont typeface="Arial" panose="020B0604020202020204" pitchFamily="34" charset="0"/>
              <a:buChar char="•"/>
            </a:pPr>
            <a:r>
              <a:rPr lang="en-US" sz="2400" dirty="0"/>
              <a:t>Highest Response Ratio Next (HRRN)</a:t>
            </a:r>
          </a:p>
          <a:p>
            <a:pPr marL="803275" indent="-352425">
              <a:buFont typeface="Arial" panose="020B0604020202020204" pitchFamily="34" charset="0"/>
              <a:buChar char="•"/>
            </a:pPr>
            <a:r>
              <a:rPr lang="en-US" sz="2400" dirty="0"/>
              <a:t>Multilevel Queue</a:t>
            </a:r>
          </a:p>
          <a:p>
            <a:pPr marL="803275" indent="-352425">
              <a:buFont typeface="Arial" panose="020B0604020202020204" pitchFamily="34" charset="0"/>
              <a:buChar char="•"/>
            </a:pPr>
            <a:r>
              <a:rPr lang="en-US" sz="2400" dirty="0"/>
              <a:t>Multilevel Feedback Queue</a:t>
            </a:r>
          </a:p>
          <a:p>
            <a:pPr marL="358775" indent="-358775">
              <a:spcBef>
                <a:spcPts val="0"/>
              </a:spcBef>
              <a:buFont typeface="+mj-lt"/>
              <a:buAutoNum type="arabicPeriod" startAt="5"/>
            </a:pPr>
            <a:r>
              <a:rPr lang="en-US" sz="2400" dirty="0" err="1"/>
              <a:t>Định</a:t>
            </a:r>
            <a:r>
              <a:rPr lang="en-US" sz="2400" dirty="0"/>
              <a:t> </a:t>
            </a:r>
            <a:r>
              <a:rPr lang="en-US" sz="2400" dirty="0" err="1"/>
              <a:t>thời</a:t>
            </a:r>
            <a:r>
              <a:rPr lang="en-US" sz="2400" dirty="0"/>
              <a:t> </a:t>
            </a:r>
            <a:r>
              <a:rPr lang="en-US" sz="2400" dirty="0" err="1"/>
              <a:t>tiểu</a:t>
            </a:r>
            <a:r>
              <a:rPr lang="en-US" sz="2400" dirty="0"/>
              <a:t> </a:t>
            </a:r>
            <a:r>
              <a:rPr lang="en-US" sz="2400" dirty="0" err="1"/>
              <a:t>trình</a:t>
            </a:r>
            <a:r>
              <a:rPr lang="en-US" sz="2400" dirty="0"/>
              <a:t> (Thread scheduling)</a:t>
            </a:r>
            <a:endParaRPr sz="2400" dirty="0"/>
          </a:p>
          <a:p>
            <a:pPr marL="358775" indent="-358775">
              <a:buAutoNum type="arabicPeriod" startAt="5"/>
            </a:pPr>
            <a:r>
              <a:rPr lang="en-US" sz="2400" dirty="0" err="1"/>
              <a:t>Định</a:t>
            </a:r>
            <a:r>
              <a:rPr lang="en-US" sz="2400" dirty="0"/>
              <a:t> </a:t>
            </a:r>
            <a:r>
              <a:rPr lang="en-US" sz="2400" dirty="0" err="1"/>
              <a:t>thời</a:t>
            </a:r>
            <a:r>
              <a:rPr lang="en-US" sz="2400" dirty="0"/>
              <a:t> </a:t>
            </a:r>
            <a:r>
              <a:rPr lang="en-US" sz="2400" dirty="0" err="1"/>
              <a:t>đa</a:t>
            </a:r>
            <a:r>
              <a:rPr lang="en-US" sz="2400" dirty="0"/>
              <a:t> </a:t>
            </a:r>
            <a:r>
              <a:rPr lang="en-US" sz="2400" dirty="0" err="1"/>
              <a:t>bộ</a:t>
            </a:r>
            <a:r>
              <a:rPr lang="en-US" sz="2400" dirty="0"/>
              <a:t> </a:t>
            </a:r>
            <a:r>
              <a:rPr lang="en-US" sz="2400" dirty="0" err="1"/>
              <a:t>xử</a:t>
            </a:r>
            <a:r>
              <a:rPr lang="en-US" sz="2400" dirty="0"/>
              <a:t> </a:t>
            </a:r>
            <a:r>
              <a:rPr lang="en-US" sz="2400" dirty="0" err="1"/>
              <a:t>lý</a:t>
            </a:r>
            <a:r>
              <a:rPr lang="en-US" sz="2400" dirty="0"/>
              <a:t> (Multiple-processor scheduling)</a:t>
            </a:r>
            <a:endParaRPr sz="2400" dirty="0"/>
          </a:p>
          <a:p>
            <a:pPr marL="358775" indent="-358775">
              <a:buAutoNum type="arabicPeriod" startAt="5"/>
            </a:pPr>
            <a:r>
              <a:rPr lang="en-US" sz="2400" dirty="0" err="1"/>
              <a:t>Định</a:t>
            </a:r>
            <a:r>
              <a:rPr lang="en-US" sz="2400" dirty="0"/>
              <a:t> </a:t>
            </a:r>
            <a:r>
              <a:rPr lang="en-US" sz="2400" dirty="0" err="1"/>
              <a:t>thời</a:t>
            </a:r>
            <a:r>
              <a:rPr lang="en-US" sz="2400" dirty="0"/>
              <a:t> </a:t>
            </a:r>
            <a:r>
              <a:rPr lang="en-US" sz="2400" dirty="0" err="1"/>
              <a:t>theo</a:t>
            </a:r>
            <a:r>
              <a:rPr lang="en-US" sz="2400" dirty="0"/>
              <a:t> </a:t>
            </a:r>
            <a:r>
              <a:rPr lang="en-US" sz="2400" dirty="0" err="1"/>
              <a:t>thời</a:t>
            </a:r>
            <a:r>
              <a:rPr lang="en-US" sz="2400" dirty="0"/>
              <a:t> </a:t>
            </a:r>
            <a:r>
              <a:rPr lang="en-US" sz="2400" dirty="0" err="1"/>
              <a:t>gian</a:t>
            </a:r>
            <a:r>
              <a:rPr lang="en-US" sz="2400" dirty="0"/>
              <a:t> </a:t>
            </a:r>
            <a:r>
              <a:rPr lang="en-US" sz="2400" dirty="0" err="1"/>
              <a:t>thực</a:t>
            </a:r>
            <a:r>
              <a:rPr lang="en-US" sz="2400" dirty="0"/>
              <a:t> (Real-time CPU scheduling)</a:t>
            </a:r>
            <a:endParaRPr sz="2400" dirty="0"/>
          </a:p>
          <a:p>
            <a:pPr marL="358775" indent="-358775">
              <a:buAutoNum type="arabicPeriod" startAt="5"/>
            </a:pPr>
            <a:r>
              <a:rPr lang="en-US" sz="2400" dirty="0" err="1"/>
              <a:t>Định</a:t>
            </a:r>
            <a:r>
              <a:rPr lang="en-US" sz="2400" dirty="0"/>
              <a:t> </a:t>
            </a:r>
            <a:r>
              <a:rPr lang="en-US" sz="2400" dirty="0" err="1"/>
              <a:t>thời</a:t>
            </a:r>
            <a:r>
              <a:rPr lang="en-US" sz="2400" dirty="0"/>
              <a:t> </a:t>
            </a:r>
            <a:r>
              <a:rPr lang="en-US" sz="2400" dirty="0" err="1"/>
              <a:t>trên</a:t>
            </a:r>
            <a:r>
              <a:rPr lang="en-US" sz="2400" dirty="0"/>
              <a:t> </a:t>
            </a:r>
            <a:r>
              <a:rPr lang="en-US" sz="2400" dirty="0" err="1"/>
              <a:t>một</a:t>
            </a:r>
            <a:r>
              <a:rPr lang="en-US" sz="2400" dirty="0"/>
              <a:t> </a:t>
            </a:r>
            <a:r>
              <a:rPr lang="en-US" sz="2400" dirty="0" err="1"/>
              <a:t>số</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endParaRPr sz="2400" dirty="0"/>
          </a:p>
          <a:p>
            <a:pPr marL="800100" lvl="1" indent="-342900" algn="just">
              <a:buFont typeface="Arial" panose="020B0604020202020204" pitchFamily="34" charset="0"/>
              <a:buChar char="•"/>
            </a:pPr>
            <a:r>
              <a:rPr lang="en-US" dirty="0"/>
              <a:t>Linux</a:t>
            </a:r>
            <a:endParaRPr dirty="0"/>
          </a:p>
          <a:p>
            <a:pPr marL="800100" lvl="1" indent="-342900" algn="just">
              <a:buFont typeface="Arial" panose="020B0604020202020204" pitchFamily="34" charset="0"/>
              <a:buChar char="•"/>
            </a:pPr>
            <a:r>
              <a:rPr lang="en-US" dirty="0"/>
              <a:t>Windows</a:t>
            </a:r>
            <a:endParaRPr dirty="0"/>
          </a:p>
          <a:p>
            <a:pPr marL="800100" lvl="1" indent="-342900" algn="just">
              <a:buFont typeface="Arial" panose="020B0604020202020204" pitchFamily="34" charset="0"/>
              <a:buChar char="•"/>
            </a:pPr>
            <a:r>
              <a:rPr lang="en-US" dirty="0"/>
              <a:t>Solaris</a:t>
            </a:r>
            <a:endParaRPr dirty="0"/>
          </a:p>
        </p:txBody>
      </p:sp>
      <p:sp>
        <p:nvSpPr>
          <p:cNvPr id="2" name="Text Placeholder 1">
            <a:extLst>
              <a:ext uri="{FF2B5EF4-FFF2-40B4-BE49-F238E27FC236}">
                <a16:creationId xmlns:a16="http://schemas.microsoft.com/office/drawing/2014/main" id="{85B91218-8D06-DCA6-9751-3A576D5E79F2}"/>
              </a:ext>
            </a:extLst>
          </p:cNvPr>
          <p:cNvSpPr>
            <a:spLocks noGrp="1"/>
          </p:cNvSpPr>
          <p:nvPr>
            <p:ph type="body" sz="quarter" idx="15"/>
          </p:nvPr>
        </p:nvSpPr>
        <p:spPr/>
        <p:txBody>
          <a:bodyPr/>
          <a:lstStyle/>
          <a:p>
            <a:r>
              <a:rPr lang="en-VN" dirty="0"/>
              <a:t>NỘI DUNG</a:t>
            </a:r>
          </a:p>
        </p:txBody>
      </p:sp>
      <p:sp>
        <p:nvSpPr>
          <p:cNvPr id="3" name="Slide Number Placeholder 2">
            <a:extLst>
              <a:ext uri="{FF2B5EF4-FFF2-40B4-BE49-F238E27FC236}">
                <a16:creationId xmlns:a16="http://schemas.microsoft.com/office/drawing/2014/main" id="{8E24BC54-E145-EF00-9F9A-CCDB701E6245}"/>
              </a:ext>
            </a:extLst>
          </p:cNvPr>
          <p:cNvSpPr>
            <a:spLocks noGrp="1"/>
          </p:cNvSpPr>
          <p:nvPr>
            <p:ph type="sldNum" sz="quarter" idx="12"/>
          </p:nvPr>
        </p:nvSpPr>
        <p:spPr/>
        <p:txBody>
          <a:bodyPr/>
          <a:lstStyle/>
          <a:p>
            <a:fld id="{00000000-1234-1234-1234-12341234123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1FCC65-3BF2-04C3-E739-150507ADD321}"/>
              </a:ext>
            </a:extLst>
          </p:cNvPr>
          <p:cNvSpPr>
            <a:spLocks noGrp="1"/>
          </p:cNvSpPr>
          <p:nvPr>
            <p:ph type="body" sz="quarter" idx="13"/>
          </p:nvPr>
        </p:nvSpPr>
        <p:spPr/>
        <p:txBody>
          <a:bodyPr/>
          <a:lstStyle/>
          <a:p>
            <a:r>
              <a:rPr lang="en-VN" dirty="0"/>
              <a:t>ĐỊNH THỜI ĐA BỘ XỬ LÝ</a:t>
            </a:r>
          </a:p>
        </p:txBody>
      </p:sp>
      <p:sp>
        <p:nvSpPr>
          <p:cNvPr id="3" name="Text Placeholder 2">
            <a:extLst>
              <a:ext uri="{FF2B5EF4-FFF2-40B4-BE49-F238E27FC236}">
                <a16:creationId xmlns:a16="http://schemas.microsoft.com/office/drawing/2014/main" id="{7854C2A2-7B3E-060E-5F43-7CD3E5F8A9C6}"/>
              </a:ext>
            </a:extLst>
          </p:cNvPr>
          <p:cNvSpPr>
            <a:spLocks noGrp="1"/>
          </p:cNvSpPr>
          <p:nvPr>
            <p:ph type="body" sz="quarter" idx="14"/>
          </p:nvPr>
        </p:nvSpPr>
        <p:spPr/>
        <p:txBody>
          <a:bodyPr/>
          <a:lstStyle/>
          <a:p>
            <a:r>
              <a:rPr lang="en-VN" dirty="0"/>
              <a:t>6.1. Đa xử lý bất đối xứng</a:t>
            </a:r>
          </a:p>
        </p:txBody>
      </p:sp>
      <p:sp>
        <p:nvSpPr>
          <p:cNvPr id="4" name="Text Placeholder 3">
            <a:extLst>
              <a:ext uri="{FF2B5EF4-FFF2-40B4-BE49-F238E27FC236}">
                <a16:creationId xmlns:a16="http://schemas.microsoft.com/office/drawing/2014/main" id="{D6B4F983-D784-055D-3E39-E8F9472AAA72}"/>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A0D927D3-8F6C-59C4-6097-0A08D231DA0B}"/>
              </a:ext>
            </a:extLst>
          </p:cNvPr>
          <p:cNvSpPr>
            <a:spLocks noGrp="1"/>
          </p:cNvSpPr>
          <p:nvPr>
            <p:ph type="body" sz="quarter" idx="16"/>
          </p:nvPr>
        </p:nvSpPr>
        <p:spPr/>
        <p:txBody>
          <a:bodyPr>
            <a:normAutofit lnSpcReduction="10000"/>
          </a:bodyPr>
          <a:lstStyle/>
          <a:p>
            <a:r>
              <a:rPr lang="en-VN" dirty="0"/>
              <a:t>06.</a:t>
            </a:r>
          </a:p>
        </p:txBody>
      </p:sp>
      <p:sp>
        <p:nvSpPr>
          <p:cNvPr id="6" name="Footer Placeholder 5">
            <a:extLst>
              <a:ext uri="{FF2B5EF4-FFF2-40B4-BE49-F238E27FC236}">
                <a16:creationId xmlns:a16="http://schemas.microsoft.com/office/drawing/2014/main" id="{CF8ABDF5-BA3A-4BE0-BDD8-84296F82AF51}"/>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7" name="Slide Number Placeholder 6">
            <a:extLst>
              <a:ext uri="{FF2B5EF4-FFF2-40B4-BE49-F238E27FC236}">
                <a16:creationId xmlns:a16="http://schemas.microsoft.com/office/drawing/2014/main" id="{545AF2E0-4D76-4FC7-F8AA-2A03E547762A}"/>
              </a:ext>
            </a:extLst>
          </p:cNvPr>
          <p:cNvSpPr>
            <a:spLocks noGrp="1"/>
          </p:cNvSpPr>
          <p:nvPr>
            <p:ph type="sldNum" sz="quarter" idx="12"/>
          </p:nvPr>
        </p:nvSpPr>
        <p:spPr/>
        <p:txBody>
          <a:bodyPr/>
          <a:lstStyle/>
          <a:p>
            <a:fld id="{00000000-1234-1234-1234-123412341234}" type="slidenum">
              <a:rPr lang="en-US" smtClean="0"/>
              <a:pPr/>
              <a:t>20</a:t>
            </a:fld>
            <a:endParaRPr lang="en-US"/>
          </a:p>
        </p:txBody>
      </p:sp>
    </p:spTree>
    <p:extLst>
      <p:ext uri="{BB962C8B-B14F-4D97-AF65-F5344CB8AC3E}">
        <p14:creationId xmlns:p14="http://schemas.microsoft.com/office/powerpoint/2010/main" val="1534372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6.1. </a:t>
            </a:r>
            <a:r>
              <a:rPr lang="en-US" dirty="0" err="1"/>
              <a:t>Đa</a:t>
            </a:r>
            <a:r>
              <a:rPr lang="en-US" dirty="0"/>
              <a:t> </a:t>
            </a:r>
            <a:r>
              <a:rPr lang="en-US" dirty="0" err="1"/>
              <a:t>xử</a:t>
            </a:r>
            <a:r>
              <a:rPr lang="en-US" dirty="0"/>
              <a:t> </a:t>
            </a:r>
            <a:r>
              <a:rPr lang="en-US" dirty="0" err="1"/>
              <a:t>lý</a:t>
            </a:r>
            <a:r>
              <a:rPr lang="en-US" dirty="0"/>
              <a:t> </a:t>
            </a:r>
            <a:r>
              <a:rPr lang="en-US" dirty="0" err="1"/>
              <a:t>bất</a:t>
            </a:r>
            <a:r>
              <a:rPr lang="en-US" dirty="0"/>
              <a:t> </a:t>
            </a:r>
            <a:r>
              <a:rPr lang="en-US" dirty="0" err="1"/>
              <a:t>đối</a:t>
            </a:r>
            <a:r>
              <a:rPr lang="en-US" dirty="0"/>
              <a:t> </a:t>
            </a:r>
            <a:r>
              <a:rPr lang="en-US" dirty="0" err="1"/>
              <a:t>xứng</a:t>
            </a:r>
            <a:r>
              <a:rPr lang="en-US" dirty="0"/>
              <a:t> </a:t>
            </a:r>
            <a:endParaRPr dirty="0"/>
          </a:p>
        </p:txBody>
      </p:sp>
      <p:sp>
        <p:nvSpPr>
          <p:cNvPr id="106" name="Google Shape;106;p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Tất</a:t>
            </a:r>
            <a:r>
              <a:rPr lang="en-US" dirty="0"/>
              <a:t> </a:t>
            </a:r>
            <a:r>
              <a:rPr lang="en-US" dirty="0" err="1"/>
              <a:t>cả</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lập</a:t>
            </a:r>
            <a:r>
              <a:rPr lang="en-US" dirty="0"/>
              <a:t> </a:t>
            </a:r>
            <a:r>
              <a:rPr lang="en-US" dirty="0" err="1"/>
              <a:t>lịch</a:t>
            </a:r>
            <a:r>
              <a:rPr lang="en-US" dirty="0"/>
              <a:t>, </a:t>
            </a:r>
            <a:r>
              <a:rPr lang="en-US" dirty="0" err="1"/>
              <a:t>xử</a:t>
            </a:r>
            <a:r>
              <a:rPr lang="en-US" dirty="0"/>
              <a:t> </a:t>
            </a:r>
            <a:r>
              <a:rPr lang="en-US" dirty="0" err="1"/>
              <a:t>lý</a:t>
            </a:r>
            <a:r>
              <a:rPr lang="en-US" dirty="0"/>
              <a:t> I/O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một</a:t>
            </a:r>
            <a:r>
              <a:rPr lang="en-US" dirty="0"/>
              <a:t> </a:t>
            </a:r>
            <a:r>
              <a:rPr lang="en-US" dirty="0" err="1"/>
              <a:t>bộ</a:t>
            </a:r>
            <a:r>
              <a:rPr lang="en-US" dirty="0"/>
              <a:t> </a:t>
            </a:r>
            <a:r>
              <a:rPr lang="en-US" dirty="0" err="1"/>
              <a:t>xử</a:t>
            </a:r>
            <a:r>
              <a:rPr lang="en-US" dirty="0"/>
              <a:t> </a:t>
            </a:r>
            <a:r>
              <a:rPr lang="en-US" dirty="0" err="1"/>
              <a:t>lý</a:t>
            </a:r>
            <a:r>
              <a:rPr lang="en-US" dirty="0"/>
              <a:t> – master server.</a:t>
            </a:r>
            <a:endParaRPr dirty="0"/>
          </a:p>
          <a:p>
            <a:pPr marL="342900" indent="-342900"/>
            <a:r>
              <a:rPr lang="en-US" dirty="0" err="1"/>
              <a:t>Các</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còn</a:t>
            </a:r>
            <a:r>
              <a:rPr lang="en-US" dirty="0"/>
              <a:t> </a:t>
            </a:r>
            <a:r>
              <a:rPr lang="en-US" dirty="0" err="1"/>
              <a:t>lại</a:t>
            </a:r>
            <a:r>
              <a:rPr lang="en-US" dirty="0"/>
              <a:t> </a:t>
            </a:r>
            <a:r>
              <a:rPr lang="en-US" dirty="0" err="1"/>
              <a:t>chỉ</a:t>
            </a:r>
            <a:r>
              <a:rPr lang="en-US" dirty="0"/>
              <a:t> </a:t>
            </a:r>
            <a:r>
              <a:rPr lang="en-US" dirty="0" err="1"/>
              <a:t>thực</a:t>
            </a:r>
            <a:r>
              <a:rPr lang="en-US" dirty="0"/>
              <a:t> </a:t>
            </a:r>
            <a:r>
              <a:rPr lang="en-US" dirty="0" err="1"/>
              <a:t>thi</a:t>
            </a:r>
            <a:r>
              <a:rPr lang="en-US" dirty="0"/>
              <a:t> user code.</a:t>
            </a:r>
            <a:endParaRPr dirty="0"/>
          </a:p>
          <a:p>
            <a:pPr marL="342900" indent="-342900"/>
            <a:r>
              <a:rPr lang="en-US" dirty="0" err="1"/>
              <a:t>Ưu</a:t>
            </a:r>
            <a:r>
              <a:rPr lang="en-US" dirty="0"/>
              <a:t> </a:t>
            </a:r>
            <a:r>
              <a:rPr lang="en-US" dirty="0" err="1"/>
              <a:t>điểm</a:t>
            </a:r>
            <a:r>
              <a:rPr lang="en-US" dirty="0"/>
              <a:t>: </a:t>
            </a:r>
            <a:r>
              <a:rPr lang="en-US" dirty="0" err="1"/>
              <a:t>đơn</a:t>
            </a:r>
            <a:r>
              <a:rPr lang="en-US" dirty="0"/>
              <a:t> </a:t>
            </a:r>
            <a:r>
              <a:rPr lang="en-US" dirty="0" err="1"/>
              <a:t>giản</a:t>
            </a:r>
            <a:r>
              <a:rPr lang="en-US" dirty="0"/>
              <a:t>, </a:t>
            </a:r>
            <a:r>
              <a:rPr lang="en-US" dirty="0" err="1"/>
              <a:t>chỉ</a:t>
            </a:r>
            <a:r>
              <a:rPr lang="en-US" dirty="0"/>
              <a:t> </a:t>
            </a:r>
            <a:r>
              <a:rPr lang="en-US" dirty="0" err="1"/>
              <a:t>một</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truy</a:t>
            </a:r>
            <a:r>
              <a:rPr lang="en-US" dirty="0"/>
              <a:t> </a:t>
            </a:r>
            <a:r>
              <a:rPr lang="en-US" dirty="0" err="1"/>
              <a:t>xuất</a:t>
            </a:r>
            <a:r>
              <a:rPr lang="en-US" dirty="0"/>
              <a:t> </a:t>
            </a:r>
            <a:r>
              <a:rPr lang="en-US" dirty="0" err="1"/>
              <a:t>dữ</a:t>
            </a:r>
            <a:r>
              <a:rPr lang="en-US" dirty="0"/>
              <a:t> </a:t>
            </a:r>
            <a:r>
              <a:rPr lang="en-US" dirty="0" err="1"/>
              <a:t>liệu</a:t>
            </a:r>
            <a:r>
              <a:rPr lang="en-US" dirty="0"/>
              <a:t> </a:t>
            </a:r>
            <a:r>
              <a:rPr lang="en-US" dirty="0" err="1"/>
              <a:t>hệ</a:t>
            </a:r>
            <a:r>
              <a:rPr lang="en-US" dirty="0"/>
              <a:t> </a:t>
            </a:r>
            <a:r>
              <a:rPr lang="en-US" dirty="0" err="1"/>
              <a:t>thống</a:t>
            </a:r>
            <a:r>
              <a:rPr lang="en-US" dirty="0"/>
              <a:t>, </a:t>
            </a:r>
            <a:r>
              <a:rPr lang="en-US" dirty="0" err="1"/>
              <a:t>không</a:t>
            </a:r>
            <a:r>
              <a:rPr lang="en-US" dirty="0"/>
              <a:t> </a:t>
            </a:r>
            <a:r>
              <a:rPr lang="en-US" dirty="0" err="1"/>
              <a:t>cần</a:t>
            </a:r>
            <a:r>
              <a:rPr lang="en-US" dirty="0"/>
              <a:t> chia </a:t>
            </a:r>
            <a:r>
              <a:rPr lang="en-US" dirty="0" err="1"/>
              <a:t>sẻ</a:t>
            </a:r>
            <a:r>
              <a:rPr lang="en-US" dirty="0"/>
              <a:t> </a:t>
            </a:r>
            <a:r>
              <a:rPr lang="en-US" dirty="0" err="1"/>
              <a:t>dữ</a:t>
            </a:r>
            <a:r>
              <a:rPr lang="en-US" dirty="0"/>
              <a:t> </a:t>
            </a:r>
            <a:r>
              <a:rPr lang="en-US" dirty="0" err="1"/>
              <a:t>liệu</a:t>
            </a:r>
            <a:r>
              <a:rPr lang="en-US" dirty="0"/>
              <a:t>.</a:t>
            </a:r>
            <a:endParaRPr dirty="0"/>
          </a:p>
          <a:p>
            <a:pPr marL="342900" indent="-342900"/>
            <a:r>
              <a:rPr lang="en-US" dirty="0" err="1"/>
              <a:t>Nhược</a:t>
            </a:r>
            <a:r>
              <a:rPr lang="en-US" dirty="0"/>
              <a:t> </a:t>
            </a:r>
            <a:r>
              <a:rPr lang="en-US" dirty="0" err="1"/>
              <a:t>điểm</a:t>
            </a:r>
            <a:r>
              <a:rPr lang="en-US" dirty="0"/>
              <a:t>: master server </a:t>
            </a:r>
            <a:r>
              <a:rPr lang="en-US" dirty="0" err="1"/>
              <a:t>có</a:t>
            </a:r>
            <a:r>
              <a:rPr lang="en-US" dirty="0"/>
              <a:t> </a:t>
            </a:r>
            <a:r>
              <a:rPr lang="en-US" dirty="0" err="1"/>
              <a:t>thể</a:t>
            </a:r>
            <a:r>
              <a:rPr lang="en-US" dirty="0"/>
              <a:t> </a:t>
            </a:r>
            <a:r>
              <a:rPr lang="en-US" dirty="0" err="1"/>
              <a:t>bị</a:t>
            </a:r>
            <a:r>
              <a:rPr lang="en-US" dirty="0"/>
              <a:t> </a:t>
            </a:r>
            <a:r>
              <a:rPr lang="en-US" dirty="0" err="1"/>
              <a:t>nghẽn</a:t>
            </a:r>
            <a:r>
              <a:rPr lang="en-US" dirty="0"/>
              <a:t> </a:t>
            </a:r>
            <a:r>
              <a:rPr lang="en-US" dirty="0" err="1"/>
              <a:t>cổ</a:t>
            </a:r>
            <a:r>
              <a:rPr lang="en-US" dirty="0"/>
              <a:t> chai (bottleneck), </a:t>
            </a:r>
            <a:r>
              <a:rPr lang="en-US" dirty="0" err="1"/>
              <a:t>làm</a:t>
            </a:r>
            <a:r>
              <a:rPr lang="en-US" dirty="0"/>
              <a:t> </a:t>
            </a:r>
            <a:r>
              <a:rPr lang="en-US" dirty="0" err="1"/>
              <a:t>giảm</a:t>
            </a:r>
            <a:r>
              <a:rPr lang="en-US" dirty="0"/>
              <a:t> </a:t>
            </a:r>
            <a:r>
              <a:rPr lang="en-US" dirty="0" err="1"/>
              <a:t>hiệu</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thống</a:t>
            </a:r>
            <a:r>
              <a:rPr lang="en-US" dirty="0"/>
              <a:t>.</a:t>
            </a:r>
            <a:endParaRPr dirty="0"/>
          </a:p>
        </p:txBody>
      </p:sp>
      <p:sp>
        <p:nvSpPr>
          <p:cNvPr id="109" name="Google Shape;109;p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19AC81EA-683C-586F-9FE7-B8D59D28AB33}"/>
              </a:ext>
            </a:extLst>
          </p:cNvPr>
          <p:cNvSpPr>
            <a:spLocks noGrp="1"/>
          </p:cNvSpPr>
          <p:nvPr>
            <p:ph type="sldNum" sz="quarter" idx="12"/>
          </p:nvPr>
        </p:nvSpPr>
        <p:spPr/>
        <p:txBody>
          <a:bodyPr/>
          <a:lstStyle/>
          <a:p>
            <a:fld id="{00000000-1234-1234-1234-123412341234}"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 calcmode="lin" valueType="num">
                                      <p:cBhvr additive="base">
                                        <p:cTn id="7" dur="500" fill="hold"/>
                                        <p:tgtEl>
                                          <p:spTgt spid="1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
                                            <p:txEl>
                                              <p:pRg st="1" end="1"/>
                                            </p:txEl>
                                          </p:spTgt>
                                        </p:tgtEl>
                                        <p:attrNameLst>
                                          <p:attrName>style.visibility</p:attrName>
                                        </p:attrNameLst>
                                      </p:cBhvr>
                                      <p:to>
                                        <p:strVal val="visible"/>
                                      </p:to>
                                    </p:set>
                                    <p:anim calcmode="lin" valueType="num">
                                      <p:cBhvr additive="base">
                                        <p:cTn id="13" dur="500" fill="hold"/>
                                        <p:tgtEl>
                                          <p:spTgt spid="1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6">
                                            <p:txEl>
                                              <p:pRg st="2" end="2"/>
                                            </p:txEl>
                                          </p:spTgt>
                                        </p:tgtEl>
                                        <p:attrNameLst>
                                          <p:attrName>style.visibility</p:attrName>
                                        </p:attrNameLst>
                                      </p:cBhvr>
                                      <p:to>
                                        <p:strVal val="visible"/>
                                      </p:to>
                                    </p:set>
                                    <p:anim calcmode="lin" valueType="num">
                                      <p:cBhvr additive="base">
                                        <p:cTn id="19" dur="500" fill="hold"/>
                                        <p:tgtEl>
                                          <p:spTgt spid="10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6">
                                            <p:txEl>
                                              <p:pRg st="3" end="3"/>
                                            </p:txEl>
                                          </p:spTgt>
                                        </p:tgtEl>
                                        <p:attrNameLst>
                                          <p:attrName>style.visibility</p:attrName>
                                        </p:attrNameLst>
                                      </p:cBhvr>
                                      <p:to>
                                        <p:strVal val="visible"/>
                                      </p:to>
                                    </p:set>
                                    <p:anim calcmode="lin" valueType="num">
                                      <p:cBhvr additive="base">
                                        <p:cTn id="25" dur="500" fill="hold"/>
                                        <p:tgtEl>
                                          <p:spTgt spid="10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1FCC65-3BF2-04C3-E739-150507ADD321}"/>
              </a:ext>
            </a:extLst>
          </p:cNvPr>
          <p:cNvSpPr>
            <a:spLocks noGrp="1"/>
          </p:cNvSpPr>
          <p:nvPr>
            <p:ph type="body" sz="quarter" idx="13"/>
          </p:nvPr>
        </p:nvSpPr>
        <p:spPr/>
        <p:txBody>
          <a:bodyPr/>
          <a:lstStyle/>
          <a:p>
            <a:r>
              <a:rPr lang="en-VN" dirty="0"/>
              <a:t>ĐỊNH THỜI ĐA BỘ XỬ LÝ</a:t>
            </a:r>
          </a:p>
        </p:txBody>
      </p:sp>
      <p:sp>
        <p:nvSpPr>
          <p:cNvPr id="3" name="Text Placeholder 2">
            <a:extLst>
              <a:ext uri="{FF2B5EF4-FFF2-40B4-BE49-F238E27FC236}">
                <a16:creationId xmlns:a16="http://schemas.microsoft.com/office/drawing/2014/main" id="{7854C2A2-7B3E-060E-5F43-7CD3E5F8A9C6}"/>
              </a:ext>
            </a:extLst>
          </p:cNvPr>
          <p:cNvSpPr>
            <a:spLocks noGrp="1"/>
          </p:cNvSpPr>
          <p:nvPr>
            <p:ph type="body" sz="quarter" idx="14"/>
          </p:nvPr>
        </p:nvSpPr>
        <p:spPr/>
        <p:txBody>
          <a:bodyPr/>
          <a:lstStyle/>
          <a:p>
            <a:r>
              <a:rPr lang="en-VN" dirty="0"/>
              <a:t>6.2. Đa xử lý đối xứng</a:t>
            </a:r>
          </a:p>
        </p:txBody>
      </p:sp>
      <p:sp>
        <p:nvSpPr>
          <p:cNvPr id="4" name="Text Placeholder 3">
            <a:extLst>
              <a:ext uri="{FF2B5EF4-FFF2-40B4-BE49-F238E27FC236}">
                <a16:creationId xmlns:a16="http://schemas.microsoft.com/office/drawing/2014/main" id="{D6B4F983-D784-055D-3E39-E8F9472AAA72}"/>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A0D927D3-8F6C-59C4-6097-0A08D231DA0B}"/>
              </a:ext>
            </a:extLst>
          </p:cNvPr>
          <p:cNvSpPr>
            <a:spLocks noGrp="1"/>
          </p:cNvSpPr>
          <p:nvPr>
            <p:ph type="body" sz="quarter" idx="16"/>
          </p:nvPr>
        </p:nvSpPr>
        <p:spPr/>
        <p:txBody>
          <a:bodyPr>
            <a:normAutofit lnSpcReduction="10000"/>
          </a:bodyPr>
          <a:lstStyle/>
          <a:p>
            <a:r>
              <a:rPr lang="en-VN" dirty="0"/>
              <a:t>06.</a:t>
            </a:r>
          </a:p>
        </p:txBody>
      </p:sp>
      <p:sp>
        <p:nvSpPr>
          <p:cNvPr id="6" name="Footer Placeholder 5">
            <a:extLst>
              <a:ext uri="{FF2B5EF4-FFF2-40B4-BE49-F238E27FC236}">
                <a16:creationId xmlns:a16="http://schemas.microsoft.com/office/drawing/2014/main" id="{CF8ABDF5-BA3A-4BE0-BDD8-84296F82AF51}"/>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7" name="Slide Number Placeholder 6">
            <a:extLst>
              <a:ext uri="{FF2B5EF4-FFF2-40B4-BE49-F238E27FC236}">
                <a16:creationId xmlns:a16="http://schemas.microsoft.com/office/drawing/2014/main" id="{545AF2E0-4D76-4FC7-F8AA-2A03E547762A}"/>
              </a:ext>
            </a:extLst>
          </p:cNvPr>
          <p:cNvSpPr>
            <a:spLocks noGrp="1"/>
          </p:cNvSpPr>
          <p:nvPr>
            <p:ph type="sldNum" sz="quarter" idx="12"/>
          </p:nvPr>
        </p:nvSpPr>
        <p:spPr/>
        <p:txBody>
          <a:bodyPr/>
          <a:lstStyle/>
          <a:p>
            <a:fld id="{00000000-1234-1234-1234-123412341234}" type="slidenum">
              <a:rPr lang="en-US" smtClean="0"/>
              <a:pPr/>
              <a:t>22</a:t>
            </a:fld>
            <a:endParaRPr lang="en-US"/>
          </a:p>
        </p:txBody>
      </p:sp>
    </p:spTree>
    <p:extLst>
      <p:ext uri="{BB962C8B-B14F-4D97-AF65-F5344CB8AC3E}">
        <p14:creationId xmlns:p14="http://schemas.microsoft.com/office/powerpoint/2010/main" val="3419380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6.2. </a:t>
            </a:r>
            <a:r>
              <a:rPr lang="en-US" dirty="0" err="1"/>
              <a:t>Đa</a:t>
            </a:r>
            <a:r>
              <a:rPr lang="en-US" dirty="0"/>
              <a:t> </a:t>
            </a:r>
            <a:r>
              <a:rPr lang="en-US" dirty="0" err="1"/>
              <a:t>xử</a:t>
            </a:r>
            <a:r>
              <a:rPr lang="en-US" dirty="0"/>
              <a:t> </a:t>
            </a:r>
            <a:r>
              <a:rPr lang="en-US" dirty="0" err="1"/>
              <a:t>lý</a:t>
            </a:r>
            <a:r>
              <a:rPr lang="en-US" dirty="0"/>
              <a:t> </a:t>
            </a:r>
            <a:r>
              <a:rPr lang="en-US" dirty="0" err="1"/>
              <a:t>đối</a:t>
            </a:r>
            <a:r>
              <a:rPr lang="en-US" dirty="0"/>
              <a:t> </a:t>
            </a:r>
            <a:r>
              <a:rPr lang="en-US" dirty="0" err="1"/>
              <a:t>xứng</a:t>
            </a:r>
            <a:r>
              <a:rPr lang="en-US" dirty="0"/>
              <a:t> </a:t>
            </a:r>
            <a:endParaRPr dirty="0"/>
          </a:p>
        </p:txBody>
      </p:sp>
      <p:sp>
        <p:nvSpPr>
          <p:cNvPr id="115" name="Google Shape;115;p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Mỗi</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tự</a:t>
            </a:r>
            <a:r>
              <a:rPr lang="en-US" dirty="0"/>
              <a:t> </a:t>
            </a:r>
            <a:r>
              <a:rPr lang="en-US" dirty="0" err="1"/>
              <a:t>định</a:t>
            </a:r>
            <a:r>
              <a:rPr lang="en-US" dirty="0"/>
              <a:t> </a:t>
            </a:r>
            <a:r>
              <a:rPr lang="en-US" dirty="0" err="1"/>
              <a:t>thời</a:t>
            </a:r>
            <a:r>
              <a:rPr lang="en-US" dirty="0"/>
              <a:t> </a:t>
            </a:r>
            <a:r>
              <a:rPr lang="en-US" dirty="0" err="1"/>
              <a:t>cho</a:t>
            </a:r>
            <a:r>
              <a:rPr lang="en-US" dirty="0"/>
              <a:t> </a:t>
            </a:r>
            <a:r>
              <a:rPr lang="en-US" dirty="0" err="1"/>
              <a:t>chính</a:t>
            </a:r>
            <a:r>
              <a:rPr lang="en-US" dirty="0"/>
              <a:t> </a:t>
            </a:r>
            <a:r>
              <a:rPr lang="en-US" dirty="0" err="1"/>
              <a:t>nó</a:t>
            </a:r>
            <a:r>
              <a:rPr lang="en-US" dirty="0"/>
              <a:t>. </a:t>
            </a:r>
            <a:endParaRPr dirty="0"/>
          </a:p>
          <a:p>
            <a:pPr marL="342900" indent="-342900"/>
            <a:r>
              <a:rPr lang="en-US" dirty="0"/>
              <a:t>Hai </a:t>
            </a:r>
            <a:r>
              <a:rPr lang="en-US" dirty="0" err="1"/>
              <a:t>hướng</a:t>
            </a:r>
            <a:r>
              <a:rPr lang="en-US" dirty="0"/>
              <a:t> </a:t>
            </a:r>
            <a:r>
              <a:rPr lang="en-US" dirty="0" err="1"/>
              <a:t>tiếp</a:t>
            </a:r>
            <a:r>
              <a:rPr lang="en-US" dirty="0"/>
              <a:t> </a:t>
            </a:r>
            <a:r>
              <a:rPr lang="en-US" dirty="0" err="1"/>
              <a:t>cận</a:t>
            </a:r>
            <a:r>
              <a:rPr lang="en-US" dirty="0"/>
              <a:t> </a:t>
            </a:r>
            <a:r>
              <a:rPr lang="en-US" dirty="0" err="1"/>
              <a:t>để</a:t>
            </a:r>
            <a:r>
              <a:rPr lang="en-US" dirty="0"/>
              <a:t> </a:t>
            </a:r>
            <a:r>
              <a:rPr lang="en-US" dirty="0" err="1"/>
              <a:t>tổ</a:t>
            </a:r>
            <a:r>
              <a:rPr lang="en-US" dirty="0"/>
              <a:t> </a:t>
            </a:r>
            <a:r>
              <a:rPr lang="en-US" dirty="0" err="1"/>
              <a:t>chức</a:t>
            </a:r>
            <a:r>
              <a:rPr lang="en-US" dirty="0"/>
              <a:t> </a:t>
            </a:r>
            <a:r>
              <a:rPr lang="en-US" dirty="0" err="1"/>
              <a:t>các</a:t>
            </a:r>
            <a:r>
              <a:rPr lang="en-US" dirty="0"/>
              <a:t> </a:t>
            </a:r>
            <a:r>
              <a:rPr lang="en-US" dirty="0" err="1"/>
              <a:t>tiểu</a:t>
            </a:r>
            <a:r>
              <a:rPr lang="en-US" dirty="0"/>
              <a:t> </a:t>
            </a:r>
            <a:r>
              <a:rPr lang="en-US" dirty="0" err="1"/>
              <a:t>trình</a:t>
            </a:r>
            <a:r>
              <a:rPr lang="en-US" dirty="0"/>
              <a:t> </a:t>
            </a:r>
            <a:r>
              <a:rPr lang="en-US" dirty="0" err="1"/>
              <a:t>cần</a:t>
            </a:r>
            <a:r>
              <a:rPr lang="en-US" dirty="0"/>
              <a:t> </a:t>
            </a:r>
            <a:r>
              <a:rPr lang="en-US" dirty="0" err="1"/>
              <a:t>định</a:t>
            </a:r>
            <a:r>
              <a:rPr lang="en-US" dirty="0"/>
              <a:t> </a:t>
            </a:r>
            <a:r>
              <a:rPr lang="en-US" dirty="0" err="1"/>
              <a:t>thời</a:t>
            </a:r>
            <a:r>
              <a:rPr lang="en-US" dirty="0"/>
              <a:t>:</a:t>
            </a:r>
            <a:endParaRPr dirty="0"/>
          </a:p>
          <a:p>
            <a:pPr marL="742950" lvl="1" indent="-285750">
              <a:buFont typeface="Noto Sans Symbols"/>
              <a:buChar char="▪"/>
            </a:pPr>
            <a:r>
              <a:rPr lang="en-US" dirty="0" err="1"/>
              <a:t>Tất</a:t>
            </a:r>
            <a:r>
              <a:rPr lang="en-US" dirty="0"/>
              <a:t> </a:t>
            </a:r>
            <a:r>
              <a:rPr lang="en-US" dirty="0" err="1"/>
              <a:t>cả</a:t>
            </a:r>
            <a:r>
              <a:rPr lang="en-US" dirty="0"/>
              <a:t> </a:t>
            </a:r>
            <a:r>
              <a:rPr lang="en-US" dirty="0" err="1"/>
              <a:t>tiểu</a:t>
            </a:r>
            <a:r>
              <a:rPr lang="en-US" dirty="0"/>
              <a:t> </a:t>
            </a:r>
            <a:r>
              <a:rPr lang="en-US" dirty="0" err="1"/>
              <a:t>trình</a:t>
            </a:r>
            <a:r>
              <a:rPr lang="en-US" dirty="0"/>
              <a:t> </a:t>
            </a:r>
            <a:r>
              <a:rPr lang="en-US" dirty="0" err="1"/>
              <a:t>nằm</a:t>
            </a:r>
            <a:r>
              <a:rPr lang="en-US" dirty="0"/>
              <a:t> </a:t>
            </a:r>
            <a:r>
              <a:rPr lang="en-US" dirty="0" err="1"/>
              <a:t>trong</a:t>
            </a:r>
            <a:r>
              <a:rPr lang="en-US" dirty="0"/>
              <a:t> </a:t>
            </a:r>
            <a:r>
              <a:rPr lang="en-US" dirty="0" err="1"/>
              <a:t>cùng</a:t>
            </a:r>
            <a:r>
              <a:rPr lang="en-US" dirty="0"/>
              <a:t> </a:t>
            </a:r>
            <a:r>
              <a:rPr lang="en-US" dirty="0" err="1"/>
              <a:t>một</a:t>
            </a:r>
            <a:r>
              <a:rPr lang="en-US" dirty="0"/>
              <a:t> </a:t>
            </a:r>
            <a:r>
              <a:rPr lang="en-US" i="1" dirty="0"/>
              <a:t>ready queue </a:t>
            </a:r>
            <a:r>
              <a:rPr lang="en-US" dirty="0"/>
              <a:t>(a)</a:t>
            </a:r>
            <a:endParaRPr dirty="0"/>
          </a:p>
          <a:p>
            <a:pPr marL="742950" lvl="1" indent="-285750">
              <a:buFont typeface="Noto Sans Symbols"/>
              <a:buChar char="▪"/>
            </a:pPr>
            <a:r>
              <a:rPr lang="en-US" dirty="0" err="1"/>
              <a:t>Mỗi</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tự</a:t>
            </a:r>
            <a:r>
              <a:rPr lang="en-US" dirty="0"/>
              <a:t> </a:t>
            </a:r>
            <a:r>
              <a:rPr lang="en-US" dirty="0" err="1"/>
              <a:t>tổ</a:t>
            </a:r>
            <a:r>
              <a:rPr lang="en-US" dirty="0"/>
              <a:t> </a:t>
            </a:r>
            <a:r>
              <a:rPr lang="en-US" dirty="0" err="1"/>
              <a:t>chức</a:t>
            </a:r>
            <a:r>
              <a:rPr lang="en-US" dirty="0"/>
              <a:t> </a:t>
            </a:r>
            <a:r>
              <a:rPr lang="en-US" dirty="0" err="1"/>
              <a:t>hàng</a:t>
            </a:r>
            <a:r>
              <a:rPr lang="en-US" dirty="0"/>
              <a:t> </a:t>
            </a:r>
            <a:r>
              <a:rPr lang="en-US" dirty="0" err="1"/>
              <a:t>đợi</a:t>
            </a:r>
            <a:r>
              <a:rPr lang="en-US" dirty="0"/>
              <a:t> </a:t>
            </a:r>
            <a:r>
              <a:rPr lang="en-US" dirty="0" err="1"/>
              <a:t>của</a:t>
            </a:r>
            <a:r>
              <a:rPr lang="en-US" dirty="0"/>
              <a:t> </a:t>
            </a:r>
            <a:r>
              <a:rPr lang="en-US" dirty="0" err="1"/>
              <a:t>riêng</a:t>
            </a:r>
            <a:r>
              <a:rPr lang="en-US" dirty="0"/>
              <a:t> </a:t>
            </a:r>
            <a:r>
              <a:rPr lang="en-US" dirty="0" err="1"/>
              <a:t>nó</a:t>
            </a:r>
            <a:r>
              <a:rPr lang="en-US" dirty="0"/>
              <a:t> (b)</a:t>
            </a:r>
            <a:endParaRPr dirty="0"/>
          </a:p>
          <a:p>
            <a:pPr marL="457200" lvl="1" indent="0">
              <a:buNone/>
            </a:pPr>
            <a:endParaRPr dirty="0"/>
          </a:p>
        </p:txBody>
      </p:sp>
      <p:sp>
        <p:nvSpPr>
          <p:cNvPr id="118" name="Google Shape;118;p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119" name="Google Shape;119;p7"/>
          <p:cNvPicPr preferRelativeResize="0"/>
          <p:nvPr/>
        </p:nvPicPr>
        <p:blipFill rotWithShape="1">
          <a:blip r:embed="rId3">
            <a:clrChange>
              <a:clrFrom>
                <a:srgbClr val="FFFFFF"/>
              </a:clrFrom>
              <a:clrTo>
                <a:srgbClr val="FFFFFF">
                  <a:alpha val="0"/>
                </a:srgbClr>
              </a:clrTo>
            </a:clrChange>
            <a:alphaModFix/>
          </a:blip>
          <a:srcRect/>
          <a:stretch/>
        </p:blipFill>
        <p:spPr>
          <a:xfrm>
            <a:off x="3500731" y="3715323"/>
            <a:ext cx="5190538" cy="2685604"/>
          </a:xfrm>
          <a:prstGeom prst="rect">
            <a:avLst/>
          </a:prstGeom>
          <a:noFill/>
          <a:ln>
            <a:noFill/>
          </a:ln>
        </p:spPr>
      </p:pic>
      <p:sp>
        <p:nvSpPr>
          <p:cNvPr id="2" name="Slide Number Placeholder 1">
            <a:extLst>
              <a:ext uri="{FF2B5EF4-FFF2-40B4-BE49-F238E27FC236}">
                <a16:creationId xmlns:a16="http://schemas.microsoft.com/office/drawing/2014/main" id="{BD1E47F1-1125-210B-DCEC-12C569531C62}"/>
              </a:ext>
            </a:extLst>
          </p:cNvPr>
          <p:cNvSpPr>
            <a:spLocks noGrp="1"/>
          </p:cNvSpPr>
          <p:nvPr>
            <p:ph type="sldNum" sz="quarter" idx="12"/>
          </p:nvPr>
        </p:nvSpPr>
        <p:spPr/>
        <p:txBody>
          <a:bodyPr/>
          <a:lstStyle/>
          <a:p>
            <a:fld id="{00000000-1234-1234-1234-123412341234}"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 calcmode="lin" valueType="num">
                                      <p:cBhvr additive="base">
                                        <p:cTn id="7" dur="500" fill="hold"/>
                                        <p:tgtEl>
                                          <p:spTgt spid="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5">
                                            <p:txEl>
                                              <p:pRg st="1" end="1"/>
                                            </p:txEl>
                                          </p:spTgt>
                                        </p:tgtEl>
                                        <p:attrNameLst>
                                          <p:attrName>style.visibility</p:attrName>
                                        </p:attrNameLst>
                                      </p:cBhvr>
                                      <p:to>
                                        <p:strVal val="visible"/>
                                      </p:to>
                                    </p:set>
                                    <p:anim calcmode="lin" valueType="num">
                                      <p:cBhvr additive="base">
                                        <p:cTn id="13" dur="500" fill="hold"/>
                                        <p:tgtEl>
                                          <p:spTgt spid="1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additive="base">
                                        <p:cTn id="19" dur="500" fill="hold"/>
                                        <p:tgtEl>
                                          <p:spTgt spid="119"/>
                                        </p:tgtEl>
                                        <p:attrNameLst>
                                          <p:attrName>ppt_x</p:attrName>
                                        </p:attrNameLst>
                                      </p:cBhvr>
                                      <p:tavLst>
                                        <p:tav tm="0">
                                          <p:val>
                                            <p:strVal val="#ppt_x"/>
                                          </p:val>
                                        </p:tav>
                                        <p:tav tm="100000">
                                          <p:val>
                                            <p:strVal val="#ppt_x"/>
                                          </p:val>
                                        </p:tav>
                                      </p:tavLst>
                                    </p:anim>
                                    <p:anim calcmode="lin" valueType="num">
                                      <p:cBhvr additive="base">
                                        <p:cTn id="20"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5">
                                            <p:txEl>
                                              <p:pRg st="2" end="2"/>
                                            </p:txEl>
                                          </p:spTgt>
                                        </p:tgtEl>
                                        <p:attrNameLst>
                                          <p:attrName>style.visibility</p:attrName>
                                        </p:attrNameLst>
                                      </p:cBhvr>
                                      <p:to>
                                        <p:strVal val="visible"/>
                                      </p:to>
                                    </p:set>
                                    <p:anim calcmode="lin" valueType="num">
                                      <p:cBhvr additive="base">
                                        <p:cTn id="25" dur="500" fill="hold"/>
                                        <p:tgtEl>
                                          <p:spTgt spid="11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5">
                                            <p:txEl>
                                              <p:pRg st="3" end="3"/>
                                            </p:txEl>
                                          </p:spTgt>
                                        </p:tgtEl>
                                        <p:attrNameLst>
                                          <p:attrName>style.visibility</p:attrName>
                                        </p:attrNameLst>
                                      </p:cBhvr>
                                      <p:to>
                                        <p:strVal val="visible"/>
                                      </p:to>
                                    </p:set>
                                    <p:anim calcmode="lin" valueType="num">
                                      <p:cBhvr additive="base">
                                        <p:cTn id="31" dur="500" fill="hold"/>
                                        <p:tgtEl>
                                          <p:spTgt spid="11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6.2. </a:t>
            </a:r>
            <a:r>
              <a:rPr lang="en-US" dirty="0" err="1"/>
              <a:t>Đa</a:t>
            </a:r>
            <a:r>
              <a:rPr lang="en-US" dirty="0"/>
              <a:t> </a:t>
            </a:r>
            <a:r>
              <a:rPr lang="en-US" dirty="0" err="1"/>
              <a:t>xử</a:t>
            </a:r>
            <a:r>
              <a:rPr lang="en-US" dirty="0"/>
              <a:t> </a:t>
            </a:r>
            <a:r>
              <a:rPr lang="en-US" dirty="0" err="1"/>
              <a:t>lý</a:t>
            </a:r>
            <a:r>
              <a:rPr lang="en-US" dirty="0"/>
              <a:t> </a:t>
            </a:r>
            <a:r>
              <a:rPr lang="en-US" dirty="0" err="1"/>
              <a:t>đối</a:t>
            </a:r>
            <a:r>
              <a:rPr lang="en-US" dirty="0"/>
              <a:t> </a:t>
            </a:r>
            <a:r>
              <a:rPr lang="en-US" dirty="0" err="1"/>
              <a:t>xứng</a:t>
            </a:r>
            <a:endParaRPr dirty="0"/>
          </a:p>
        </p:txBody>
      </p:sp>
      <p:sp>
        <p:nvSpPr>
          <p:cNvPr id="125" name="Google Shape;125;p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Tất</a:t>
            </a:r>
            <a:r>
              <a:rPr lang="en-US" dirty="0"/>
              <a:t> </a:t>
            </a:r>
            <a:r>
              <a:rPr lang="en-US" dirty="0" err="1"/>
              <a:t>cả</a:t>
            </a:r>
            <a:r>
              <a:rPr lang="en-US" dirty="0"/>
              <a:t> </a:t>
            </a:r>
            <a:r>
              <a:rPr lang="en-US" dirty="0" err="1"/>
              <a:t>tiểu</a:t>
            </a:r>
            <a:r>
              <a:rPr lang="en-US" dirty="0"/>
              <a:t> </a:t>
            </a:r>
            <a:r>
              <a:rPr lang="en-US" dirty="0" err="1"/>
              <a:t>trình</a:t>
            </a:r>
            <a:r>
              <a:rPr lang="en-US" dirty="0"/>
              <a:t> </a:t>
            </a:r>
            <a:r>
              <a:rPr lang="en-US" dirty="0" err="1"/>
              <a:t>nằm</a:t>
            </a:r>
            <a:r>
              <a:rPr lang="en-US" dirty="0"/>
              <a:t> </a:t>
            </a:r>
            <a:r>
              <a:rPr lang="en-US" dirty="0" err="1"/>
              <a:t>trong</a:t>
            </a:r>
            <a:r>
              <a:rPr lang="en-US" dirty="0"/>
              <a:t> </a:t>
            </a:r>
            <a:r>
              <a:rPr lang="en-US" dirty="0" err="1"/>
              <a:t>cùng</a:t>
            </a:r>
            <a:r>
              <a:rPr lang="en-US" dirty="0"/>
              <a:t> </a:t>
            </a:r>
            <a:r>
              <a:rPr lang="en-US" dirty="0" err="1"/>
              <a:t>một</a:t>
            </a:r>
            <a:r>
              <a:rPr lang="en-US" dirty="0"/>
              <a:t> </a:t>
            </a:r>
            <a:r>
              <a:rPr lang="en-US" i="1" dirty="0"/>
              <a:t>ready queue</a:t>
            </a:r>
            <a:r>
              <a:rPr lang="en-US" dirty="0"/>
              <a:t>:</a:t>
            </a:r>
            <a:endParaRPr dirty="0"/>
          </a:p>
          <a:p>
            <a:pPr marL="742950" lvl="1" indent="-285750"/>
            <a:r>
              <a:rPr lang="en-US" dirty="0" err="1"/>
              <a:t>Tiểu</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không</a:t>
            </a:r>
            <a:r>
              <a:rPr lang="en-US" dirty="0"/>
              <a:t> </a:t>
            </a:r>
            <a:r>
              <a:rPr lang="en-US" dirty="0" err="1"/>
              <a:t>được</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nào</a:t>
            </a:r>
            <a:r>
              <a:rPr lang="en-US" dirty="0"/>
              <a:t> </a:t>
            </a:r>
            <a:r>
              <a:rPr lang="en-US" dirty="0" err="1"/>
              <a:t>chọn</a:t>
            </a:r>
            <a:r>
              <a:rPr lang="en-US" dirty="0"/>
              <a:t> ?</a:t>
            </a:r>
            <a:endParaRPr dirty="0"/>
          </a:p>
          <a:p>
            <a:pPr marL="742950" lvl="1" indent="-285750"/>
            <a:r>
              <a:rPr lang="en-US" dirty="0" err="1"/>
              <a:t>Xuất</a:t>
            </a:r>
            <a:r>
              <a:rPr lang="en-US" dirty="0"/>
              <a:t> </a:t>
            </a:r>
            <a:r>
              <a:rPr lang="en-US" dirty="0" err="1"/>
              <a:t>hiện</a:t>
            </a:r>
            <a:r>
              <a:rPr lang="en-US" dirty="0"/>
              <a:t> </a:t>
            </a:r>
            <a:r>
              <a:rPr lang="en-US" dirty="0" err="1"/>
              <a:t>vùng</a:t>
            </a:r>
            <a:r>
              <a:rPr lang="en-US" dirty="0"/>
              <a:t> </a:t>
            </a:r>
            <a:r>
              <a:rPr lang="en-US" dirty="0" err="1"/>
              <a:t>tranh</a:t>
            </a:r>
            <a:r>
              <a:rPr lang="en-US" dirty="0"/>
              <a:t> </a:t>
            </a:r>
            <a:r>
              <a:rPr lang="en-US" dirty="0" err="1"/>
              <a:t>chấp</a:t>
            </a:r>
            <a:r>
              <a:rPr lang="en-US" dirty="0"/>
              <a:t>: </a:t>
            </a:r>
            <a:r>
              <a:rPr lang="en-US" dirty="0" err="1"/>
              <a:t>Nhiều</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có</a:t>
            </a:r>
            <a:r>
              <a:rPr lang="en-US" dirty="0"/>
              <a:t> </a:t>
            </a:r>
            <a:r>
              <a:rPr lang="en-US" dirty="0" err="1"/>
              <a:t>thể</a:t>
            </a:r>
            <a:r>
              <a:rPr lang="en-US" dirty="0"/>
              <a:t> </a:t>
            </a:r>
            <a:r>
              <a:rPr lang="en-US" dirty="0" err="1"/>
              <a:t>chọn</a:t>
            </a:r>
            <a:r>
              <a:rPr lang="en-US" dirty="0"/>
              <a:t> </a:t>
            </a:r>
            <a:r>
              <a:rPr lang="en-US" dirty="0" err="1"/>
              <a:t>định</a:t>
            </a:r>
            <a:r>
              <a:rPr lang="en-US" dirty="0"/>
              <a:t> </a:t>
            </a:r>
            <a:r>
              <a:rPr lang="en-US" dirty="0" err="1"/>
              <a:t>thời</a:t>
            </a:r>
            <a:r>
              <a:rPr lang="en-US" dirty="0"/>
              <a:t> </a:t>
            </a:r>
            <a:r>
              <a:rPr lang="en-US" dirty="0" err="1"/>
              <a:t>cùng</a:t>
            </a:r>
            <a:r>
              <a:rPr lang="en-US" dirty="0"/>
              <a:t> </a:t>
            </a:r>
            <a:r>
              <a:rPr lang="en-US" dirty="0" err="1"/>
              <a:t>một</a:t>
            </a:r>
            <a:r>
              <a:rPr lang="en-US" dirty="0"/>
              <a:t> </a:t>
            </a:r>
            <a:r>
              <a:rPr lang="en-US" dirty="0" err="1"/>
              <a:t>tiểu</a:t>
            </a:r>
            <a:r>
              <a:rPr lang="en-US" dirty="0"/>
              <a:t> </a:t>
            </a:r>
            <a:r>
              <a:rPr lang="en-US" dirty="0" err="1"/>
              <a:t>trình</a:t>
            </a:r>
            <a:r>
              <a:rPr lang="en-US" dirty="0"/>
              <a:t> =&gt; </a:t>
            </a:r>
            <a:r>
              <a:rPr lang="en-US" dirty="0" err="1"/>
              <a:t>Cần</a:t>
            </a:r>
            <a:r>
              <a:rPr lang="en-US" dirty="0"/>
              <a:t> </a:t>
            </a:r>
            <a:r>
              <a:rPr lang="en-US" dirty="0" err="1"/>
              <a:t>có</a:t>
            </a:r>
            <a:r>
              <a:rPr lang="en-US" dirty="0"/>
              <a:t> </a:t>
            </a:r>
            <a:r>
              <a:rPr lang="en-US" dirty="0" err="1"/>
              <a:t>cơ</a:t>
            </a:r>
            <a:r>
              <a:rPr lang="en-US" dirty="0"/>
              <a:t> </a:t>
            </a:r>
            <a:r>
              <a:rPr lang="en-US" dirty="0" err="1"/>
              <a:t>chế</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khóa</a:t>
            </a:r>
            <a:r>
              <a:rPr lang="en-US" dirty="0"/>
              <a:t> (lock) </a:t>
            </a:r>
            <a:r>
              <a:rPr lang="en-US" dirty="0" err="1"/>
              <a:t>việc</a:t>
            </a:r>
            <a:r>
              <a:rPr lang="en-US" dirty="0"/>
              <a:t> </a:t>
            </a:r>
            <a:r>
              <a:rPr lang="en-US" dirty="0" err="1"/>
              <a:t>truy</a:t>
            </a:r>
            <a:r>
              <a:rPr lang="en-US" dirty="0"/>
              <a:t> </a:t>
            </a:r>
            <a:r>
              <a:rPr lang="en-US" dirty="0" err="1"/>
              <a:t>xuất</a:t>
            </a:r>
            <a:r>
              <a:rPr lang="en-US" dirty="0"/>
              <a:t> </a:t>
            </a:r>
            <a:r>
              <a:rPr lang="en-US" dirty="0" err="1"/>
              <a:t>tiểu</a:t>
            </a:r>
            <a:r>
              <a:rPr lang="en-US" dirty="0"/>
              <a:t> </a:t>
            </a:r>
            <a:r>
              <a:rPr lang="en-US" dirty="0" err="1"/>
              <a:t>trình</a:t>
            </a:r>
            <a:r>
              <a:rPr lang="en-US" dirty="0"/>
              <a:t> =&gt; </a:t>
            </a:r>
            <a:r>
              <a:rPr lang="en-US" dirty="0" err="1"/>
              <a:t>Hiệu</a:t>
            </a:r>
            <a:r>
              <a:rPr lang="en-US" dirty="0"/>
              <a:t> </a:t>
            </a:r>
            <a:r>
              <a:rPr lang="en-US" dirty="0" err="1"/>
              <a:t>năng</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thể</a:t>
            </a:r>
            <a:r>
              <a:rPr lang="en-US" dirty="0"/>
              <a:t> </a:t>
            </a:r>
            <a:r>
              <a:rPr lang="en-US" dirty="0" err="1"/>
              <a:t>giảm</a:t>
            </a:r>
            <a:r>
              <a:rPr lang="en-US" dirty="0"/>
              <a:t> do </a:t>
            </a:r>
            <a:r>
              <a:rPr lang="en-US" dirty="0" err="1"/>
              <a:t>nghẽn</a:t>
            </a:r>
            <a:r>
              <a:rPr lang="en-US" dirty="0"/>
              <a:t> </a:t>
            </a:r>
            <a:r>
              <a:rPr lang="en-US" dirty="0" err="1"/>
              <a:t>cổ</a:t>
            </a:r>
            <a:r>
              <a:rPr lang="en-US" dirty="0"/>
              <a:t> chai.</a:t>
            </a:r>
            <a:endParaRPr dirty="0"/>
          </a:p>
          <a:p>
            <a:pPr marL="342900" indent="-342900"/>
            <a:r>
              <a:rPr lang="en-US" dirty="0" err="1"/>
              <a:t>Mỗi</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tự</a:t>
            </a:r>
            <a:r>
              <a:rPr lang="en-US" dirty="0"/>
              <a:t> </a:t>
            </a:r>
            <a:r>
              <a:rPr lang="en-US" dirty="0" err="1"/>
              <a:t>tổ</a:t>
            </a:r>
            <a:r>
              <a:rPr lang="en-US" dirty="0"/>
              <a:t> </a:t>
            </a:r>
            <a:r>
              <a:rPr lang="en-US" dirty="0" err="1"/>
              <a:t>chức</a:t>
            </a:r>
            <a:r>
              <a:rPr lang="en-US" dirty="0"/>
              <a:t> </a:t>
            </a:r>
            <a:r>
              <a:rPr lang="en-US" dirty="0" err="1"/>
              <a:t>hàng</a:t>
            </a:r>
            <a:r>
              <a:rPr lang="en-US" dirty="0"/>
              <a:t> </a:t>
            </a:r>
            <a:r>
              <a:rPr lang="en-US" dirty="0" err="1"/>
              <a:t>đợi</a:t>
            </a:r>
            <a:r>
              <a:rPr lang="en-US" dirty="0"/>
              <a:t> </a:t>
            </a:r>
            <a:r>
              <a:rPr lang="en-US" dirty="0" err="1"/>
              <a:t>của</a:t>
            </a:r>
            <a:r>
              <a:rPr lang="en-US" dirty="0"/>
              <a:t> </a:t>
            </a:r>
            <a:r>
              <a:rPr lang="en-US" dirty="0" err="1"/>
              <a:t>riêng</a:t>
            </a:r>
            <a:r>
              <a:rPr lang="en-US" dirty="0"/>
              <a:t> </a:t>
            </a:r>
            <a:r>
              <a:rPr lang="en-US" dirty="0" err="1"/>
              <a:t>nó</a:t>
            </a:r>
            <a:r>
              <a:rPr lang="en-US" dirty="0"/>
              <a:t>:</a:t>
            </a:r>
            <a:endParaRPr dirty="0"/>
          </a:p>
          <a:p>
            <a:pPr marL="742950" lvl="1" indent="-285750"/>
            <a:r>
              <a:rPr lang="en-US" dirty="0" err="1"/>
              <a:t>Hiệu</a:t>
            </a:r>
            <a:r>
              <a:rPr lang="en-US" dirty="0"/>
              <a:t> </a:t>
            </a:r>
            <a:r>
              <a:rPr lang="en-US" dirty="0" err="1"/>
              <a:t>năng</a:t>
            </a:r>
            <a:r>
              <a:rPr lang="en-US" dirty="0"/>
              <a:t> </a:t>
            </a:r>
            <a:r>
              <a:rPr lang="en-US" dirty="0" err="1"/>
              <a:t>không</a:t>
            </a:r>
            <a:r>
              <a:rPr lang="en-US" dirty="0"/>
              <a:t> </a:t>
            </a:r>
            <a:r>
              <a:rPr lang="en-US" dirty="0" err="1"/>
              <a:t>bị</a:t>
            </a:r>
            <a:r>
              <a:rPr lang="en-US" dirty="0"/>
              <a:t> </a:t>
            </a:r>
            <a:r>
              <a:rPr lang="en-US" dirty="0" err="1"/>
              <a:t>ảnh</a:t>
            </a:r>
            <a:r>
              <a:rPr lang="en-US" dirty="0"/>
              <a:t> </a:t>
            </a:r>
            <a:r>
              <a:rPr lang="en-US" dirty="0" err="1"/>
              <a:t>hưởng</a:t>
            </a:r>
            <a:r>
              <a:rPr lang="en-US" dirty="0"/>
              <a:t> do </a:t>
            </a:r>
            <a:r>
              <a:rPr lang="en-US" dirty="0" err="1"/>
              <a:t>các</a:t>
            </a:r>
            <a:r>
              <a:rPr lang="en-US" dirty="0"/>
              <a:t> </a:t>
            </a:r>
            <a:r>
              <a:rPr lang="en-US" dirty="0" err="1"/>
              <a:t>vấn</a:t>
            </a:r>
            <a:r>
              <a:rPr lang="en-US" dirty="0"/>
              <a:t> </a:t>
            </a:r>
            <a:r>
              <a:rPr lang="en-US" dirty="0" err="1"/>
              <a:t>đề</a:t>
            </a:r>
            <a:r>
              <a:rPr lang="en-US" dirty="0"/>
              <a:t> </a:t>
            </a:r>
            <a:r>
              <a:rPr lang="en-US" dirty="0" err="1"/>
              <a:t>khi</a:t>
            </a:r>
            <a:r>
              <a:rPr lang="en-US" dirty="0"/>
              <a:t> </a:t>
            </a:r>
            <a:r>
              <a:rPr lang="en-US" dirty="0" err="1"/>
              <a:t>dùng</a:t>
            </a:r>
            <a:r>
              <a:rPr lang="en-US" dirty="0"/>
              <a:t> </a:t>
            </a:r>
            <a:r>
              <a:rPr lang="en-US" dirty="0" err="1"/>
              <a:t>chung</a:t>
            </a:r>
            <a:r>
              <a:rPr lang="en-US" dirty="0"/>
              <a:t> </a:t>
            </a:r>
            <a:r>
              <a:rPr lang="en-US" dirty="0" err="1"/>
              <a:t>một</a:t>
            </a:r>
            <a:r>
              <a:rPr lang="en-US" dirty="0"/>
              <a:t> </a:t>
            </a:r>
            <a:r>
              <a:rPr lang="en-US" dirty="0" err="1"/>
              <a:t>hàng</a:t>
            </a:r>
            <a:r>
              <a:rPr lang="en-US" dirty="0"/>
              <a:t> </a:t>
            </a:r>
            <a:r>
              <a:rPr lang="en-US" dirty="0" err="1"/>
              <a:t>đợi</a:t>
            </a:r>
            <a:r>
              <a:rPr lang="en-US" dirty="0"/>
              <a:t> =&gt; </a:t>
            </a:r>
            <a:r>
              <a:rPr lang="en-US" dirty="0" err="1"/>
              <a:t>Hướng</a:t>
            </a:r>
            <a:r>
              <a:rPr lang="en-US" dirty="0"/>
              <a:t> </a:t>
            </a:r>
            <a:r>
              <a:rPr lang="en-US" dirty="0" err="1"/>
              <a:t>tiếp</a:t>
            </a:r>
            <a:r>
              <a:rPr lang="en-US" dirty="0"/>
              <a:t> </a:t>
            </a:r>
            <a:r>
              <a:rPr lang="en-US" dirty="0" err="1"/>
              <a:t>cận</a:t>
            </a:r>
            <a:r>
              <a:rPr lang="en-US" dirty="0"/>
              <a:t> </a:t>
            </a:r>
            <a:r>
              <a:rPr lang="en-US" dirty="0" err="1"/>
              <a:t>phổ</a:t>
            </a:r>
            <a:r>
              <a:rPr lang="en-US" dirty="0"/>
              <a:t> </a:t>
            </a:r>
            <a:r>
              <a:rPr lang="en-US" dirty="0" err="1"/>
              <a:t>biến</a:t>
            </a:r>
            <a:r>
              <a:rPr lang="en-US" dirty="0"/>
              <a:t> </a:t>
            </a:r>
            <a:r>
              <a:rPr lang="en-US" dirty="0" err="1"/>
              <a:t>trên</a:t>
            </a:r>
            <a:r>
              <a:rPr lang="en-US" dirty="0"/>
              <a:t> </a:t>
            </a:r>
            <a:r>
              <a:rPr lang="en-US" dirty="0" err="1"/>
              <a:t>các</a:t>
            </a:r>
            <a:r>
              <a:rPr lang="en-US" dirty="0"/>
              <a:t> </a:t>
            </a:r>
            <a:r>
              <a:rPr lang="en-US" dirty="0" err="1"/>
              <a:t>hệ</a:t>
            </a:r>
            <a:r>
              <a:rPr lang="en-US" dirty="0"/>
              <a:t> </a:t>
            </a:r>
            <a:r>
              <a:rPr lang="en-US" dirty="0" err="1"/>
              <a:t>thống</a:t>
            </a:r>
            <a:r>
              <a:rPr lang="en-US" dirty="0"/>
              <a:t> SMP.</a:t>
            </a:r>
            <a:endParaRPr dirty="0"/>
          </a:p>
          <a:p>
            <a:pPr marL="742950" lvl="1" indent="-285750"/>
            <a:r>
              <a:rPr lang="en-US" dirty="0" err="1"/>
              <a:t>Vấn</a:t>
            </a:r>
            <a:r>
              <a:rPr lang="en-US" dirty="0"/>
              <a:t> </a:t>
            </a:r>
            <a:r>
              <a:rPr lang="en-US" dirty="0" err="1"/>
              <a:t>đề</a:t>
            </a:r>
            <a:r>
              <a:rPr lang="en-US" dirty="0"/>
              <a:t>: </a:t>
            </a:r>
            <a:r>
              <a:rPr lang="en-US" dirty="0" err="1"/>
              <a:t>Khối</a:t>
            </a:r>
            <a:r>
              <a:rPr lang="en-US" dirty="0"/>
              <a:t> </a:t>
            </a:r>
            <a:r>
              <a:rPr lang="en-US" dirty="0" err="1"/>
              <a:t>lượng</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các</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a:t>
            </a:r>
            <a:endParaRPr dirty="0"/>
          </a:p>
          <a:p>
            <a:pPr marL="342900" indent="-177800">
              <a:buNone/>
            </a:pPr>
            <a:endParaRPr dirty="0"/>
          </a:p>
          <a:p>
            <a:pPr marL="342900" indent="-177800">
              <a:buNone/>
            </a:pPr>
            <a:endParaRPr dirty="0"/>
          </a:p>
        </p:txBody>
      </p:sp>
      <p:sp>
        <p:nvSpPr>
          <p:cNvPr id="128" name="Google Shape;128;p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03967C22-018B-FD2C-8049-DAD4BA426DF1}"/>
              </a:ext>
            </a:extLst>
          </p:cNvPr>
          <p:cNvSpPr>
            <a:spLocks noGrp="1"/>
          </p:cNvSpPr>
          <p:nvPr>
            <p:ph type="sldNum" sz="quarter" idx="12"/>
          </p:nvPr>
        </p:nvSpPr>
        <p:spPr/>
        <p:txBody>
          <a:bodyPr/>
          <a:lstStyle/>
          <a:p>
            <a:fld id="{00000000-1234-1234-1234-123412341234}"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
                                            <p:txEl>
                                              <p:pRg st="1" end="1"/>
                                            </p:txEl>
                                          </p:spTgt>
                                        </p:tgtEl>
                                        <p:attrNameLst>
                                          <p:attrName>style.visibility</p:attrName>
                                        </p:attrNameLst>
                                      </p:cBhvr>
                                      <p:to>
                                        <p:strVal val="visible"/>
                                      </p:to>
                                    </p:set>
                                    <p:anim calcmode="lin" valueType="num">
                                      <p:cBhvr additive="base">
                                        <p:cTn id="7" dur="500" fill="hold"/>
                                        <p:tgtEl>
                                          <p:spTgt spid="12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5">
                                            <p:txEl>
                                              <p:pRg st="2" end="2"/>
                                            </p:txEl>
                                          </p:spTgt>
                                        </p:tgtEl>
                                        <p:attrNameLst>
                                          <p:attrName>style.visibility</p:attrName>
                                        </p:attrNameLst>
                                      </p:cBhvr>
                                      <p:to>
                                        <p:strVal val="visible"/>
                                      </p:to>
                                    </p:set>
                                    <p:anim calcmode="lin" valueType="num">
                                      <p:cBhvr additive="base">
                                        <p:cTn id="13" dur="500" fill="hold"/>
                                        <p:tgtEl>
                                          <p:spTgt spid="12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anim calcmode="lin" valueType="num">
                                      <p:cBhvr additive="base">
                                        <p:cTn id="19" dur="500" fill="hold"/>
                                        <p:tgtEl>
                                          <p:spTgt spid="12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5">
                                            <p:txEl>
                                              <p:pRg st="4" end="4"/>
                                            </p:txEl>
                                          </p:spTgt>
                                        </p:tgtEl>
                                        <p:attrNameLst>
                                          <p:attrName>style.visibility</p:attrName>
                                        </p:attrNameLst>
                                      </p:cBhvr>
                                      <p:to>
                                        <p:strVal val="visible"/>
                                      </p:to>
                                    </p:set>
                                    <p:anim calcmode="lin" valueType="num">
                                      <p:cBhvr additive="base">
                                        <p:cTn id="25" dur="500" fill="hold"/>
                                        <p:tgtEl>
                                          <p:spTgt spid="12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5">
                                            <p:txEl>
                                              <p:pRg st="5" end="5"/>
                                            </p:txEl>
                                          </p:spTgt>
                                        </p:tgtEl>
                                        <p:attrNameLst>
                                          <p:attrName>style.visibility</p:attrName>
                                        </p:attrNameLst>
                                      </p:cBhvr>
                                      <p:to>
                                        <p:strVal val="visible"/>
                                      </p:to>
                                    </p:set>
                                    <p:anim calcmode="lin" valueType="num">
                                      <p:cBhvr additive="base">
                                        <p:cTn id="31" dur="500" fill="hold"/>
                                        <p:tgtEl>
                                          <p:spTgt spid="12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774145" y="1179638"/>
            <a:ext cx="4573688" cy="494751"/>
          </a:xfrm>
          <a:prstGeom prst="rect">
            <a:avLst/>
          </a:prstGeom>
          <a:gradFill>
            <a:gsLst>
              <a:gs pos="0">
                <a:srgbClr val="0072FF"/>
              </a:gs>
              <a:gs pos="100000">
                <a:srgbClr val="00C6FF"/>
              </a:gs>
            </a:gsLst>
            <a:lin ang="2700000" scaled="1"/>
          </a:gradFill>
        </p:spPr>
        <p:txBody>
          <a:bodyPr wrap="none" rtlCol="0">
            <a:spAutoFit/>
          </a:bodyPr>
          <a:lstStyle/>
          <a:p>
            <a:r>
              <a:rPr lang="en-US" sz="2400" dirty="0" err="1">
                <a:solidFill>
                  <a:schemeClr val="bg1"/>
                </a:solidFill>
                <a:latin typeface="Arial" panose="020B0604020202020204" pitchFamily="34" charset="0"/>
                <a:ea typeface="+mn-ea"/>
                <a:cs typeface="Arial" panose="020B0604020202020204" pitchFamily="34" charset="0"/>
              </a:rPr>
              <a:t>Cân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bằng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tải</a:t>
            </a:r>
            <a:r>
              <a:rPr lang="en-US" sz="2400" dirty="0">
                <a:solidFill>
                  <a:schemeClr val="bg1"/>
                </a:solidFill>
                <a:latin typeface="Arial" panose="020B0604020202020204" pitchFamily="34" charset="0"/>
                <a:ea typeface="+mn-ea"/>
                <a:cs typeface="Arial" panose="020B0604020202020204" pitchFamily="34" charset="0"/>
              </a:rPr>
              <a:t> (Load balancing)</a:t>
            </a:r>
            <a:endParaRPr sz="2400" dirty="0">
              <a:solidFill>
                <a:schemeClr val="bg1"/>
              </a:solidFill>
              <a:latin typeface="Arial" panose="020B0604020202020204" pitchFamily="34" charset="0"/>
              <a:ea typeface="+mn-ea"/>
              <a:cs typeface="Arial" panose="020B0604020202020204" pitchFamily="34" charset="0"/>
            </a:endParaRPr>
          </a:p>
        </p:txBody>
      </p:sp>
      <p:sp>
        <p:nvSpPr>
          <p:cNvPr id="135" name="Google Shape;135;p9"/>
          <p:cNvSpPr txBox="1">
            <a:spLocks noGrp="1"/>
          </p:cNvSpPr>
          <p:nvPr>
            <p:ph idx="1"/>
          </p:nvPr>
        </p:nvSpPr>
        <p:spPr>
          <a:xfrm>
            <a:off x="774145" y="1844168"/>
            <a:ext cx="10579654" cy="4332795"/>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err="1"/>
              <a:t>Một</a:t>
            </a:r>
            <a:r>
              <a:rPr lang="en-US" sz="2400" dirty="0"/>
              <a:t> </a:t>
            </a:r>
            <a:r>
              <a:rPr lang="en-US" sz="2400" dirty="0" err="1"/>
              <a:t>bộ</a:t>
            </a:r>
            <a:r>
              <a:rPr lang="en-US" sz="2400" dirty="0"/>
              <a:t> </a:t>
            </a:r>
            <a:r>
              <a:rPr lang="en-US" sz="2400" dirty="0" err="1"/>
              <a:t>xử</a:t>
            </a:r>
            <a:r>
              <a:rPr lang="en-US" sz="2400" dirty="0"/>
              <a:t> </a:t>
            </a:r>
            <a:r>
              <a:rPr lang="en-US" sz="2400" dirty="0" err="1"/>
              <a:t>lý</a:t>
            </a:r>
            <a:r>
              <a:rPr lang="en-US" sz="2400" dirty="0"/>
              <a:t> </a:t>
            </a:r>
            <a:r>
              <a:rPr lang="en-US" sz="2400" dirty="0" err="1"/>
              <a:t>có</a:t>
            </a:r>
            <a:r>
              <a:rPr lang="en-US" sz="2400" dirty="0"/>
              <a:t> </a:t>
            </a:r>
            <a:r>
              <a:rPr lang="en-US" sz="2400" dirty="0" err="1"/>
              <a:t>quá</a:t>
            </a:r>
            <a:r>
              <a:rPr lang="en-US" sz="2400" dirty="0"/>
              <a:t> </a:t>
            </a:r>
            <a:r>
              <a:rPr lang="en-US" sz="2400" dirty="0" err="1"/>
              <a:t>nhiều</a:t>
            </a:r>
            <a:r>
              <a:rPr lang="en-US" sz="2400" dirty="0"/>
              <a:t> </a:t>
            </a:r>
            <a:r>
              <a:rPr lang="en-US" sz="2400" dirty="0" err="1"/>
              <a:t>tải</a:t>
            </a:r>
            <a:r>
              <a:rPr lang="en-US" sz="2400" dirty="0"/>
              <a:t>, </a:t>
            </a:r>
            <a:r>
              <a:rPr lang="en-US" sz="2400" dirty="0" err="1"/>
              <a:t>trong</a:t>
            </a:r>
            <a:r>
              <a:rPr lang="en-US" sz="2400" dirty="0"/>
              <a:t> </a:t>
            </a:r>
            <a:r>
              <a:rPr lang="en-US" sz="2400" dirty="0" err="1"/>
              <a:t>khi</a:t>
            </a:r>
            <a:r>
              <a:rPr lang="en-US" sz="2400" dirty="0"/>
              <a:t> </a:t>
            </a:r>
            <a:r>
              <a:rPr lang="en-US" sz="2400" dirty="0" err="1"/>
              <a:t>các</a:t>
            </a:r>
            <a:r>
              <a:rPr lang="en-US" sz="2400" dirty="0"/>
              <a:t> </a:t>
            </a:r>
            <a:r>
              <a:rPr lang="en-US" sz="2400" dirty="0" err="1"/>
              <a:t>bộ</a:t>
            </a:r>
            <a:r>
              <a:rPr lang="en-US" sz="2400" dirty="0"/>
              <a:t> </a:t>
            </a:r>
            <a:r>
              <a:rPr lang="en-US" sz="2400" dirty="0" err="1"/>
              <a:t>xử</a:t>
            </a:r>
            <a:r>
              <a:rPr lang="en-US" sz="2400" dirty="0"/>
              <a:t> </a:t>
            </a:r>
            <a:r>
              <a:rPr lang="en-US" sz="2400" dirty="0" err="1"/>
              <a:t>lý</a:t>
            </a:r>
            <a:r>
              <a:rPr lang="en-US" sz="2400" dirty="0"/>
              <a:t> </a:t>
            </a:r>
            <a:r>
              <a:rPr lang="en-US" sz="2400" dirty="0" err="1"/>
              <a:t>khác</a:t>
            </a:r>
            <a:r>
              <a:rPr lang="en-US" sz="2400" dirty="0"/>
              <a:t> </a:t>
            </a:r>
            <a:r>
              <a:rPr lang="en-US" sz="2400" dirty="0" err="1"/>
              <a:t>rỗi</a:t>
            </a:r>
            <a:r>
              <a:rPr lang="en-US" sz="2400" dirty="0"/>
              <a:t> =&gt; </a:t>
            </a:r>
            <a:r>
              <a:rPr lang="en-US" sz="2400" dirty="0" err="1"/>
              <a:t>Cần</a:t>
            </a:r>
            <a:r>
              <a:rPr lang="en-US" sz="2400" dirty="0"/>
              <a:t> </a:t>
            </a:r>
            <a:r>
              <a:rPr lang="en-US" sz="2400" dirty="0" err="1"/>
              <a:t>đảm</a:t>
            </a:r>
            <a:r>
              <a:rPr lang="en-US" sz="2400" dirty="0"/>
              <a:t> </a:t>
            </a:r>
            <a:r>
              <a:rPr lang="en-US" sz="2400" dirty="0" err="1"/>
              <a:t>bảo</a:t>
            </a:r>
            <a:r>
              <a:rPr lang="en-US" sz="2400" dirty="0"/>
              <a:t> </a:t>
            </a:r>
            <a:r>
              <a:rPr lang="en-US" sz="2400" dirty="0" err="1"/>
              <a:t>các</a:t>
            </a:r>
            <a:r>
              <a:rPr lang="en-US" sz="2400" dirty="0"/>
              <a:t> </a:t>
            </a:r>
            <a:r>
              <a:rPr lang="en-US" sz="2400" dirty="0" err="1"/>
              <a:t>bộ</a:t>
            </a:r>
            <a:r>
              <a:rPr lang="en-US" sz="2400" dirty="0"/>
              <a:t> </a:t>
            </a:r>
            <a:r>
              <a:rPr lang="en-US" sz="2400" dirty="0" err="1"/>
              <a:t>xử</a:t>
            </a:r>
            <a:r>
              <a:rPr lang="en-US" sz="2400" dirty="0"/>
              <a:t> </a:t>
            </a:r>
            <a:r>
              <a:rPr lang="en-US" sz="2400" dirty="0" err="1"/>
              <a:t>lý</a:t>
            </a:r>
            <a:r>
              <a:rPr lang="en-US" sz="2400" dirty="0"/>
              <a:t> </a:t>
            </a:r>
            <a:r>
              <a:rPr lang="en-US" sz="2400" dirty="0" err="1"/>
              <a:t>đều</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hiệu</a:t>
            </a:r>
            <a:r>
              <a:rPr lang="en-US" sz="2400" dirty="0"/>
              <a:t> </a:t>
            </a:r>
            <a:r>
              <a:rPr lang="en-US" sz="2400" dirty="0" err="1"/>
              <a:t>quả</a:t>
            </a:r>
            <a:r>
              <a:rPr lang="en-US" sz="2400" dirty="0"/>
              <a:t>.</a:t>
            </a:r>
            <a:endParaRPr sz="2400" dirty="0"/>
          </a:p>
          <a:p>
            <a:pPr marL="342900" indent="-342900"/>
            <a:r>
              <a:rPr lang="en-US" sz="2400" dirty="0" err="1"/>
              <a:t>Mục</a:t>
            </a:r>
            <a:r>
              <a:rPr lang="en-US" sz="2400" dirty="0"/>
              <a:t> </a:t>
            </a:r>
            <a:r>
              <a:rPr lang="en-US" sz="2400" dirty="0" err="1"/>
              <a:t>tiêu</a:t>
            </a:r>
            <a:r>
              <a:rPr lang="en-US" sz="2400" dirty="0"/>
              <a:t> </a:t>
            </a:r>
            <a:r>
              <a:rPr lang="en-US" sz="2400" dirty="0" err="1"/>
              <a:t>của</a:t>
            </a:r>
            <a:r>
              <a:rPr lang="en-US" sz="2400" dirty="0"/>
              <a:t> </a:t>
            </a:r>
            <a:r>
              <a:rPr lang="en-US" sz="2400" dirty="0" err="1"/>
              <a:t>cân</a:t>
            </a:r>
            <a:r>
              <a:rPr lang="en-US" sz="2400" dirty="0"/>
              <a:t> </a:t>
            </a:r>
            <a:r>
              <a:rPr lang="en-US" sz="2400" dirty="0" err="1"/>
              <a:t>bằng</a:t>
            </a:r>
            <a:r>
              <a:rPr lang="en-US" sz="2400" dirty="0"/>
              <a:t> </a:t>
            </a:r>
            <a:r>
              <a:rPr lang="en-US" sz="2400" dirty="0" err="1"/>
              <a:t>tải</a:t>
            </a:r>
            <a:r>
              <a:rPr lang="en-US" sz="2400" dirty="0"/>
              <a:t> </a:t>
            </a:r>
            <a:r>
              <a:rPr lang="en-US" sz="2400" dirty="0" err="1"/>
              <a:t>là</a:t>
            </a:r>
            <a:r>
              <a:rPr lang="en-US" sz="2400" dirty="0"/>
              <a:t> </a:t>
            </a:r>
            <a:r>
              <a:rPr lang="en-US" sz="2400" dirty="0" err="1"/>
              <a:t>phân</a:t>
            </a:r>
            <a:r>
              <a:rPr lang="en-US" sz="2400" dirty="0"/>
              <a:t> </a:t>
            </a:r>
            <a:r>
              <a:rPr lang="en-US" sz="2400" dirty="0" err="1"/>
              <a:t>phối</a:t>
            </a:r>
            <a:r>
              <a:rPr lang="en-US" sz="2400" dirty="0"/>
              <a:t> </a:t>
            </a:r>
            <a:r>
              <a:rPr lang="en-US" sz="2400" dirty="0" err="1"/>
              <a:t>khối</a:t>
            </a:r>
            <a:r>
              <a:rPr lang="en-US" sz="2400" dirty="0"/>
              <a:t> </a:t>
            </a:r>
            <a:r>
              <a:rPr lang="en-US" sz="2400" dirty="0" err="1"/>
              <a:t>lượng</a:t>
            </a:r>
            <a:r>
              <a:rPr lang="en-US" sz="2400" dirty="0"/>
              <a:t> </a:t>
            </a:r>
            <a:r>
              <a:rPr lang="en-US" sz="2400" dirty="0" err="1"/>
              <a:t>công</a:t>
            </a:r>
            <a:r>
              <a:rPr lang="en-US" sz="2400" dirty="0"/>
              <a:t> </a:t>
            </a:r>
            <a:r>
              <a:rPr lang="en-US" sz="2400" dirty="0" err="1"/>
              <a:t>việc</a:t>
            </a:r>
            <a:r>
              <a:rPr lang="en-US" sz="2400" dirty="0"/>
              <a:t> (workload) </a:t>
            </a:r>
            <a:r>
              <a:rPr lang="en-US" sz="2400" dirty="0" err="1"/>
              <a:t>đều</a:t>
            </a:r>
            <a:r>
              <a:rPr lang="en-US" sz="2400" dirty="0"/>
              <a:t> </a:t>
            </a:r>
            <a:r>
              <a:rPr lang="en-US" sz="2400" dirty="0" err="1"/>
              <a:t>nhau</a:t>
            </a:r>
            <a:r>
              <a:rPr lang="en-US" sz="2400" dirty="0"/>
              <a:t> </a:t>
            </a:r>
            <a:r>
              <a:rPr lang="en-US" sz="2400" dirty="0" err="1"/>
              <a:t>cho</a:t>
            </a:r>
            <a:r>
              <a:rPr lang="en-US" sz="2400" dirty="0"/>
              <a:t> </a:t>
            </a:r>
            <a:r>
              <a:rPr lang="en-US" sz="2400" dirty="0" err="1"/>
              <a:t>các</a:t>
            </a:r>
            <a:r>
              <a:rPr lang="en-US" sz="2400" dirty="0"/>
              <a:t> CPU.</a:t>
            </a:r>
            <a:endParaRPr sz="2400" dirty="0"/>
          </a:p>
          <a:p>
            <a:pPr marL="342900" indent="-342900"/>
            <a:r>
              <a:rPr lang="en-US" sz="2400" dirty="0" err="1"/>
              <a:t>Có</a:t>
            </a:r>
            <a:r>
              <a:rPr lang="en-US" sz="2400" dirty="0"/>
              <a:t> </a:t>
            </a:r>
            <a:r>
              <a:rPr lang="en-US" sz="2400" dirty="0" err="1"/>
              <a:t>hai</a:t>
            </a:r>
            <a:r>
              <a:rPr lang="en-US" sz="2400" dirty="0"/>
              <a:t> </a:t>
            </a:r>
            <a:r>
              <a:rPr lang="en-US" sz="2400" dirty="0" err="1"/>
              <a:t>cách</a:t>
            </a:r>
            <a:r>
              <a:rPr lang="en-US" sz="2400" dirty="0"/>
              <a:t> </a:t>
            </a:r>
            <a:r>
              <a:rPr lang="en-US" sz="2400" dirty="0" err="1"/>
              <a:t>cân</a:t>
            </a:r>
            <a:r>
              <a:rPr lang="en-US" sz="2400" dirty="0"/>
              <a:t> </a:t>
            </a:r>
            <a:r>
              <a:rPr lang="en-US" sz="2400" dirty="0" err="1"/>
              <a:t>bằng</a:t>
            </a:r>
            <a:r>
              <a:rPr lang="en-US" sz="2400" dirty="0"/>
              <a:t> </a:t>
            </a:r>
            <a:r>
              <a:rPr lang="en-US" sz="2400" dirty="0" err="1"/>
              <a:t>tải</a:t>
            </a:r>
            <a:r>
              <a:rPr lang="en-US" sz="2400" dirty="0"/>
              <a:t>:</a:t>
            </a:r>
            <a:endParaRPr sz="2400" dirty="0"/>
          </a:p>
          <a:p>
            <a:pPr marL="742950" lvl="1" indent="-285750">
              <a:buFont typeface="Noto Sans Symbols"/>
              <a:buChar char="▪"/>
            </a:pPr>
            <a:r>
              <a:rPr lang="en-US" sz="2000" b="1" dirty="0"/>
              <a:t>Push migration</a:t>
            </a:r>
            <a:r>
              <a:rPr lang="en-US" sz="2000" dirty="0"/>
              <a:t>: </a:t>
            </a:r>
            <a:r>
              <a:rPr lang="en-US" sz="2000" dirty="0" err="1"/>
              <a:t>Một</a:t>
            </a:r>
            <a:r>
              <a:rPr lang="en-US" sz="2000" dirty="0"/>
              <a:t> </a:t>
            </a:r>
            <a:r>
              <a:rPr lang="en-US" sz="2000" dirty="0" err="1"/>
              <a:t>tác</a:t>
            </a:r>
            <a:r>
              <a:rPr lang="en-US" sz="2000" dirty="0"/>
              <a:t> </a:t>
            </a:r>
            <a:r>
              <a:rPr lang="en-US" sz="2000" dirty="0" err="1"/>
              <a:t>vụ</a:t>
            </a:r>
            <a:r>
              <a:rPr lang="en-US" sz="2000" dirty="0"/>
              <a:t> </a:t>
            </a:r>
            <a:r>
              <a:rPr lang="en-US" sz="2000" dirty="0" err="1"/>
              <a:t>đặc</a:t>
            </a:r>
            <a:r>
              <a:rPr lang="en-US" sz="2000" dirty="0"/>
              <a:t> </a:t>
            </a:r>
            <a:r>
              <a:rPr lang="en-US" sz="2000" dirty="0" err="1"/>
              <a:t>biệt</a:t>
            </a:r>
            <a:r>
              <a:rPr lang="en-US" sz="2000" dirty="0"/>
              <a:t> </a:t>
            </a:r>
            <a:r>
              <a:rPr lang="en-US" sz="2000" dirty="0" err="1"/>
              <a:t>sẽ</a:t>
            </a:r>
            <a:r>
              <a:rPr lang="en-US" sz="2000" dirty="0"/>
              <a:t> </a:t>
            </a:r>
            <a:r>
              <a:rPr lang="en-US" sz="2000" dirty="0" err="1"/>
              <a:t>kiểm</a:t>
            </a:r>
            <a:r>
              <a:rPr lang="en-US" sz="2000" dirty="0"/>
              <a:t> </a:t>
            </a:r>
            <a:r>
              <a:rPr lang="en-US" sz="2000" dirty="0" err="1"/>
              <a:t>tra</a:t>
            </a:r>
            <a:r>
              <a:rPr lang="en-US" sz="2000" dirty="0"/>
              <a:t> </a:t>
            </a:r>
            <a:r>
              <a:rPr lang="en-US" sz="2000" dirty="0" err="1"/>
              <a:t>định</a:t>
            </a:r>
            <a:r>
              <a:rPr lang="en-US" sz="2000" dirty="0"/>
              <a:t> </a:t>
            </a:r>
            <a:r>
              <a:rPr lang="en-US" sz="2000" dirty="0" err="1"/>
              <a:t>kỳ</a:t>
            </a:r>
            <a:r>
              <a:rPr lang="en-US" sz="2000" dirty="0"/>
              <a:t> </a:t>
            </a:r>
            <a:r>
              <a:rPr lang="en-US" sz="2000" dirty="0" err="1"/>
              <a:t>tải</a:t>
            </a:r>
            <a:r>
              <a:rPr lang="en-US" sz="2000" dirty="0"/>
              <a:t> </a:t>
            </a:r>
            <a:r>
              <a:rPr lang="en-US" sz="2000" dirty="0" err="1"/>
              <a:t>của</a:t>
            </a:r>
            <a:r>
              <a:rPr lang="en-US" sz="2000" dirty="0"/>
              <a:t> </a:t>
            </a:r>
            <a:r>
              <a:rPr lang="en-US" sz="2000" dirty="0" err="1"/>
              <a:t>từng</a:t>
            </a:r>
            <a:r>
              <a:rPr lang="en-US" sz="2000" dirty="0"/>
              <a:t> CPU. </a:t>
            </a:r>
            <a:r>
              <a:rPr lang="en-US" sz="2000" dirty="0" err="1"/>
              <a:t>Nếu</a:t>
            </a:r>
            <a:r>
              <a:rPr lang="en-US" sz="2000" dirty="0"/>
              <a:t> </a:t>
            </a:r>
            <a:r>
              <a:rPr lang="en-US" sz="2000" dirty="0" err="1"/>
              <a:t>tình</a:t>
            </a:r>
            <a:r>
              <a:rPr lang="en-US" sz="2000" dirty="0"/>
              <a:t> </a:t>
            </a:r>
            <a:r>
              <a:rPr lang="en-US" sz="2000" dirty="0" err="1"/>
              <a:t>trạng</a:t>
            </a:r>
            <a:r>
              <a:rPr lang="en-US" sz="2000" dirty="0"/>
              <a:t> </a:t>
            </a:r>
            <a:r>
              <a:rPr lang="en-US" sz="2000" dirty="0" err="1"/>
              <a:t>quá</a:t>
            </a:r>
            <a:r>
              <a:rPr lang="en-US" sz="2000" dirty="0"/>
              <a:t> </a:t>
            </a:r>
            <a:r>
              <a:rPr lang="en-US" sz="2000" dirty="0" err="1"/>
              <a:t>tải</a:t>
            </a:r>
            <a:r>
              <a:rPr lang="en-US" sz="2000" dirty="0"/>
              <a:t> </a:t>
            </a:r>
            <a:r>
              <a:rPr lang="en-US" sz="2000" dirty="0" err="1"/>
              <a:t>xuất</a:t>
            </a:r>
            <a:r>
              <a:rPr lang="en-US" sz="2000" dirty="0"/>
              <a:t> </a:t>
            </a:r>
            <a:r>
              <a:rPr lang="en-US" sz="2000" dirty="0" err="1"/>
              <a:t>hiện</a:t>
            </a:r>
            <a:r>
              <a:rPr lang="en-US" sz="2000" dirty="0"/>
              <a:t>, </a:t>
            </a:r>
            <a:r>
              <a:rPr lang="en-US" sz="2000" dirty="0" err="1"/>
              <a:t>hệ</a:t>
            </a:r>
            <a:r>
              <a:rPr lang="en-US" sz="2000" dirty="0"/>
              <a:t> </a:t>
            </a:r>
            <a:r>
              <a:rPr lang="en-US" sz="2000" dirty="0" err="1"/>
              <a:t>thống</a:t>
            </a:r>
            <a:r>
              <a:rPr lang="en-US" sz="2000" dirty="0"/>
              <a:t> </a:t>
            </a:r>
            <a:r>
              <a:rPr lang="en-US" sz="2000" dirty="0" err="1"/>
              <a:t>sẽ</a:t>
            </a:r>
            <a:r>
              <a:rPr lang="en-US" sz="2000" dirty="0"/>
              <a:t> di </a:t>
            </a:r>
            <a:r>
              <a:rPr lang="en-US" sz="2000" dirty="0" err="1"/>
              <a:t>chuyển</a:t>
            </a:r>
            <a:r>
              <a:rPr lang="en-US" sz="2000" dirty="0"/>
              <a:t> (</a:t>
            </a:r>
            <a:r>
              <a:rPr lang="en-US" sz="2000" dirty="0" err="1"/>
              <a:t>đẩy</a:t>
            </a:r>
            <a:r>
              <a:rPr lang="en-US" sz="2000" dirty="0"/>
              <a:t>) </a:t>
            </a:r>
            <a:r>
              <a:rPr lang="en-US" sz="2000" dirty="0" err="1"/>
              <a:t>tác</a:t>
            </a:r>
            <a:r>
              <a:rPr lang="en-US" sz="2000" dirty="0"/>
              <a:t> </a:t>
            </a:r>
            <a:r>
              <a:rPr lang="en-US" sz="2000" dirty="0" err="1"/>
              <a:t>vụ</a:t>
            </a:r>
            <a:r>
              <a:rPr lang="en-US" sz="2000" dirty="0"/>
              <a:t> </a:t>
            </a:r>
            <a:r>
              <a:rPr lang="en-US" sz="2000" dirty="0" err="1"/>
              <a:t>từ</a:t>
            </a:r>
            <a:r>
              <a:rPr lang="en-US" sz="2000" dirty="0"/>
              <a:t> CPU </a:t>
            </a:r>
            <a:r>
              <a:rPr lang="en-US" sz="2000" dirty="0" err="1"/>
              <a:t>bị</a:t>
            </a:r>
            <a:r>
              <a:rPr lang="en-US" sz="2000" dirty="0"/>
              <a:t> </a:t>
            </a:r>
            <a:r>
              <a:rPr lang="en-US" sz="2000" dirty="0" err="1"/>
              <a:t>quá</a:t>
            </a:r>
            <a:r>
              <a:rPr lang="en-US" sz="2000" dirty="0"/>
              <a:t> </a:t>
            </a:r>
            <a:r>
              <a:rPr lang="en-US" sz="2000" dirty="0" err="1"/>
              <a:t>tải</a:t>
            </a:r>
            <a:r>
              <a:rPr lang="en-US" sz="2000" dirty="0"/>
              <a:t> sang </a:t>
            </a:r>
            <a:r>
              <a:rPr lang="en-US" sz="2000" dirty="0" err="1"/>
              <a:t>các</a:t>
            </a:r>
            <a:r>
              <a:rPr lang="en-US" sz="2000" dirty="0"/>
              <a:t> CPU </a:t>
            </a:r>
            <a:r>
              <a:rPr lang="en-US" sz="2000" dirty="0" err="1"/>
              <a:t>khác</a:t>
            </a:r>
            <a:r>
              <a:rPr lang="en-US" sz="2000" dirty="0"/>
              <a:t>.</a:t>
            </a:r>
            <a:endParaRPr sz="2000" dirty="0"/>
          </a:p>
          <a:p>
            <a:pPr marL="742950" lvl="1" indent="-285750">
              <a:buFont typeface="Noto Sans Symbols"/>
              <a:buChar char="▪"/>
            </a:pPr>
            <a:r>
              <a:rPr lang="en-US" sz="2000" b="1" dirty="0"/>
              <a:t>Pull migration</a:t>
            </a:r>
            <a:r>
              <a:rPr lang="en-US" sz="2000" dirty="0"/>
              <a:t>: CPU </a:t>
            </a:r>
            <a:r>
              <a:rPr lang="en-US" sz="2000" dirty="0" err="1"/>
              <a:t>rỗi</a:t>
            </a:r>
            <a:r>
              <a:rPr lang="en-US" sz="2000" dirty="0"/>
              <a:t> </a:t>
            </a:r>
            <a:r>
              <a:rPr lang="en-US" sz="2000" dirty="0" err="1"/>
              <a:t>kéo</a:t>
            </a:r>
            <a:r>
              <a:rPr lang="en-US" sz="2000" dirty="0"/>
              <a:t> (pull) </a:t>
            </a:r>
            <a:r>
              <a:rPr lang="en-US" sz="2000" dirty="0" err="1"/>
              <a:t>tác</a:t>
            </a:r>
            <a:r>
              <a:rPr lang="en-US" sz="2000" dirty="0"/>
              <a:t> </a:t>
            </a:r>
            <a:r>
              <a:rPr lang="en-US" sz="2000" dirty="0" err="1"/>
              <a:t>vụ</a:t>
            </a:r>
            <a:r>
              <a:rPr lang="en-US" sz="2000" dirty="0"/>
              <a:t> </a:t>
            </a:r>
            <a:r>
              <a:rPr lang="en-US" sz="2000" dirty="0" err="1"/>
              <a:t>đang</a:t>
            </a:r>
            <a:r>
              <a:rPr lang="en-US" sz="2000" dirty="0"/>
              <a:t> </a:t>
            </a:r>
            <a:r>
              <a:rPr lang="en-US" sz="2000" dirty="0" err="1"/>
              <a:t>chờ</a:t>
            </a:r>
            <a:r>
              <a:rPr lang="en-US" sz="2000" dirty="0"/>
              <a:t> </a:t>
            </a:r>
            <a:r>
              <a:rPr lang="en-US" sz="2000" dirty="0" err="1"/>
              <a:t>từ</a:t>
            </a:r>
            <a:r>
              <a:rPr lang="en-US" sz="2000" dirty="0"/>
              <a:t> CPU </a:t>
            </a:r>
            <a:r>
              <a:rPr lang="en-US" sz="2000" dirty="0" err="1"/>
              <a:t>bận</a:t>
            </a:r>
            <a:r>
              <a:rPr lang="en-US" sz="2000" dirty="0"/>
              <a:t>. </a:t>
            </a:r>
            <a:endParaRPr sz="2000" dirty="0"/>
          </a:p>
        </p:txBody>
      </p:sp>
      <p:sp>
        <p:nvSpPr>
          <p:cNvPr id="138" name="Google Shape;138;p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D89B1164-F1F3-5B2B-DF02-0693C189674D}"/>
              </a:ext>
            </a:extLst>
          </p:cNvPr>
          <p:cNvSpPr>
            <a:spLocks noGrp="1"/>
          </p:cNvSpPr>
          <p:nvPr>
            <p:ph type="sldNum" sz="quarter" idx="12"/>
          </p:nvPr>
        </p:nvSpPr>
        <p:spPr/>
        <p:txBody>
          <a:bodyPr/>
          <a:lstStyle/>
          <a:p>
            <a:fld id="{00000000-1234-1234-1234-123412341234}" type="slidenum">
              <a:rPr lang="en-US" smtClean="0"/>
              <a:pPr/>
              <a:t>25</a:t>
            </a:fld>
            <a:endParaRPr lang="en-US"/>
          </a:p>
        </p:txBody>
      </p:sp>
      <p:sp>
        <p:nvSpPr>
          <p:cNvPr id="3" name="Google Shape;124;p8">
            <a:extLst>
              <a:ext uri="{FF2B5EF4-FFF2-40B4-BE49-F238E27FC236}">
                <a16:creationId xmlns:a16="http://schemas.microsoft.com/office/drawing/2014/main" id="{C9F8A01C-409E-B10E-56A3-FFB4A81420E9}"/>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6.2. </a:t>
            </a:r>
            <a:r>
              <a:rPr lang="en-US" dirty="0" err="1"/>
              <a:t>Đa</a:t>
            </a:r>
            <a:r>
              <a:rPr lang="en-US" dirty="0"/>
              <a:t> </a:t>
            </a:r>
            <a:r>
              <a:rPr lang="en-US" dirty="0" err="1"/>
              <a:t>xử</a:t>
            </a:r>
            <a:r>
              <a:rPr lang="en-US" dirty="0"/>
              <a:t> </a:t>
            </a:r>
            <a:r>
              <a:rPr lang="en-US" dirty="0" err="1"/>
              <a:t>lý</a:t>
            </a:r>
            <a:r>
              <a:rPr lang="en-US" dirty="0"/>
              <a:t> </a:t>
            </a:r>
            <a:r>
              <a:rPr lang="en-US" dirty="0" err="1"/>
              <a:t>đối</a:t>
            </a:r>
            <a:r>
              <a:rPr lang="en-US" dirty="0"/>
              <a:t> </a:t>
            </a:r>
            <a:r>
              <a:rPr lang="en-US" dirty="0" err="1"/>
              <a:t>xứng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base">
                                        <p:cTn id="7" dur="500" fill="hold"/>
                                        <p:tgtEl>
                                          <p:spTgt spid="1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5">
                                            <p:txEl>
                                              <p:pRg st="1" end="1"/>
                                            </p:txEl>
                                          </p:spTgt>
                                        </p:tgtEl>
                                        <p:attrNameLst>
                                          <p:attrName>style.visibility</p:attrName>
                                        </p:attrNameLst>
                                      </p:cBhvr>
                                      <p:to>
                                        <p:strVal val="visible"/>
                                      </p:to>
                                    </p:set>
                                    <p:anim calcmode="lin" valueType="num">
                                      <p:cBhvr additive="base">
                                        <p:cTn id="13" dur="500" fill="hold"/>
                                        <p:tgtEl>
                                          <p:spTgt spid="1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5">
                                            <p:txEl>
                                              <p:pRg st="2" end="2"/>
                                            </p:txEl>
                                          </p:spTgt>
                                        </p:tgtEl>
                                        <p:attrNameLst>
                                          <p:attrName>style.visibility</p:attrName>
                                        </p:attrNameLst>
                                      </p:cBhvr>
                                      <p:to>
                                        <p:strVal val="visible"/>
                                      </p:to>
                                    </p:set>
                                    <p:anim calcmode="lin" valueType="num">
                                      <p:cBhvr additive="base">
                                        <p:cTn id="19" dur="500" fill="hold"/>
                                        <p:tgtEl>
                                          <p:spTgt spid="1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5">
                                            <p:txEl>
                                              <p:pRg st="3" end="3"/>
                                            </p:txEl>
                                          </p:spTgt>
                                        </p:tgtEl>
                                        <p:attrNameLst>
                                          <p:attrName>style.visibility</p:attrName>
                                        </p:attrNameLst>
                                      </p:cBhvr>
                                      <p:to>
                                        <p:strVal val="visible"/>
                                      </p:to>
                                    </p:set>
                                    <p:anim calcmode="lin" valueType="num">
                                      <p:cBhvr additive="base">
                                        <p:cTn id="25" dur="500" fill="hold"/>
                                        <p:tgtEl>
                                          <p:spTgt spid="1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5">
                                            <p:txEl>
                                              <p:pRg st="4" end="4"/>
                                            </p:txEl>
                                          </p:spTgt>
                                        </p:tgtEl>
                                        <p:attrNameLst>
                                          <p:attrName>style.visibility</p:attrName>
                                        </p:attrNameLst>
                                      </p:cBhvr>
                                      <p:to>
                                        <p:strVal val="visible"/>
                                      </p:to>
                                    </p:set>
                                    <p:anim calcmode="lin" valueType="num">
                                      <p:cBhvr additive="base">
                                        <p:cTn id="31" dur="500" fill="hold"/>
                                        <p:tgtEl>
                                          <p:spTgt spid="1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a:spLocks noGrp="1"/>
          </p:cNvSpPr>
          <p:nvPr>
            <p:ph type="title"/>
          </p:nvPr>
        </p:nvSpPr>
        <p:spPr>
          <a:xfrm>
            <a:off x="774145" y="1169204"/>
            <a:ext cx="2784737" cy="494751"/>
          </a:xfrm>
          <a:prstGeom prst="rect">
            <a:avLst/>
          </a:prstGeom>
          <a:gradFill>
            <a:gsLst>
              <a:gs pos="0">
                <a:srgbClr val="0072FF"/>
              </a:gs>
              <a:gs pos="100000">
                <a:srgbClr val="00C6FF"/>
              </a:gs>
            </a:gsLst>
            <a:lin ang="2700000" scaled="1"/>
          </a:gradFill>
        </p:spPr>
        <p:txBody>
          <a:bodyPr wrap="none" rtlCol="0">
            <a:spAutoFit/>
          </a:bodyPr>
          <a:lstStyle/>
          <a:p>
            <a:r>
              <a:rPr lang="en-US" sz="2400">
                <a:solidFill>
                  <a:schemeClr val="bg1"/>
                </a:solidFill>
                <a:latin typeface="Arial" panose="020B0604020202020204" pitchFamily="34" charset="0"/>
                <a:ea typeface="+mn-ea"/>
                <a:cs typeface="Arial" panose="020B0604020202020204" pitchFamily="34" charset="0"/>
              </a:rPr>
              <a:t>Processor affinity</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144" name="Google Shape;144;p10"/>
          <p:cNvSpPr txBox="1">
            <a:spLocks noGrp="1"/>
          </p:cNvSpPr>
          <p:nvPr>
            <p:ph idx="1"/>
          </p:nvPr>
        </p:nvSpPr>
        <p:spPr>
          <a:xfrm>
            <a:off x="774145" y="1823299"/>
            <a:ext cx="10579654" cy="4137315"/>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a:t>Khi </a:t>
            </a:r>
            <a:r>
              <a:rPr lang="en-US" sz="2400" dirty="0" err="1"/>
              <a:t>một</a:t>
            </a:r>
            <a:r>
              <a:rPr lang="en-US" sz="2400" dirty="0"/>
              <a:t> </a:t>
            </a:r>
            <a:r>
              <a:rPr lang="en-US" sz="2400" dirty="0" err="1"/>
              <a:t>tác</a:t>
            </a:r>
            <a:r>
              <a:rPr lang="en-US" sz="2400" dirty="0"/>
              <a:t> </a:t>
            </a:r>
            <a:r>
              <a:rPr lang="en-US" sz="2400" dirty="0" err="1"/>
              <a:t>vụ</a:t>
            </a:r>
            <a:r>
              <a:rPr lang="en-US" sz="2400" dirty="0"/>
              <a:t> </a:t>
            </a:r>
            <a:r>
              <a:rPr lang="en-US" sz="2400" dirty="0" err="1"/>
              <a:t>chạy</a:t>
            </a:r>
            <a:r>
              <a:rPr lang="en-US" sz="2400" dirty="0"/>
              <a:t> </a:t>
            </a:r>
            <a:r>
              <a:rPr lang="en-US" sz="2400" dirty="0" err="1"/>
              <a:t>trên</a:t>
            </a:r>
            <a:r>
              <a:rPr lang="en-US" sz="2400" dirty="0"/>
              <a:t> </a:t>
            </a:r>
            <a:r>
              <a:rPr lang="en-US" sz="2400" dirty="0" err="1"/>
              <a:t>một</a:t>
            </a:r>
            <a:r>
              <a:rPr lang="en-US" sz="2400" dirty="0"/>
              <a:t> </a:t>
            </a:r>
            <a:r>
              <a:rPr lang="en-US" sz="2400" dirty="0" err="1"/>
              <a:t>bộ</a:t>
            </a:r>
            <a:r>
              <a:rPr lang="en-US" sz="2400" dirty="0"/>
              <a:t> </a:t>
            </a:r>
            <a:r>
              <a:rPr lang="en-US" sz="2400" dirty="0" err="1"/>
              <a:t>xử</a:t>
            </a:r>
            <a:r>
              <a:rPr lang="en-US" sz="2400" dirty="0"/>
              <a:t> </a:t>
            </a:r>
            <a:r>
              <a:rPr lang="en-US" sz="2400" dirty="0" err="1"/>
              <a:t>lý</a:t>
            </a:r>
            <a:r>
              <a:rPr lang="en-US" sz="2400" dirty="0"/>
              <a:t>, </a:t>
            </a:r>
            <a:r>
              <a:rPr lang="en-US" sz="2400" dirty="0" err="1"/>
              <a:t>bộ</a:t>
            </a:r>
            <a:r>
              <a:rPr lang="en-US" sz="2400" dirty="0"/>
              <a:t> </a:t>
            </a:r>
            <a:r>
              <a:rPr lang="en-US" sz="2400" dirty="0" err="1"/>
              <a:t>nhớ</a:t>
            </a:r>
            <a:r>
              <a:rPr lang="en-US" sz="2400" dirty="0"/>
              <a:t> </a:t>
            </a:r>
            <a:r>
              <a:rPr lang="en-US" sz="2400" dirty="0" err="1"/>
              <a:t>đệm</a:t>
            </a:r>
            <a:r>
              <a:rPr lang="en-US" sz="2400" dirty="0"/>
              <a:t> (cache) </a:t>
            </a:r>
            <a:r>
              <a:rPr lang="en-US" sz="2400" dirty="0" err="1"/>
              <a:t>của</a:t>
            </a:r>
            <a:r>
              <a:rPr lang="en-US" sz="2400" dirty="0"/>
              <a:t> </a:t>
            </a:r>
            <a:r>
              <a:rPr lang="en-US" sz="2400" dirty="0" err="1"/>
              <a:t>bộ</a:t>
            </a:r>
            <a:r>
              <a:rPr lang="en-US" sz="2400" dirty="0"/>
              <a:t> </a:t>
            </a:r>
            <a:r>
              <a:rPr lang="en-US" sz="2400" dirty="0" err="1"/>
              <a:t>xử</a:t>
            </a:r>
            <a:r>
              <a:rPr lang="en-US" sz="2400" dirty="0"/>
              <a:t> </a:t>
            </a:r>
            <a:r>
              <a:rPr lang="en-US" sz="2400" dirty="0" err="1"/>
              <a:t>lý</a:t>
            </a:r>
            <a:r>
              <a:rPr lang="en-US" sz="2400" dirty="0"/>
              <a:t> </a:t>
            </a:r>
            <a:r>
              <a:rPr lang="en-US" sz="2400" dirty="0" err="1"/>
              <a:t>đó</a:t>
            </a:r>
            <a:r>
              <a:rPr lang="en-US" sz="2400" dirty="0"/>
              <a:t> </a:t>
            </a:r>
            <a:r>
              <a:rPr lang="en-US" sz="2400" dirty="0" err="1"/>
              <a:t>lưu</a:t>
            </a:r>
            <a:r>
              <a:rPr lang="en-US" sz="2400" dirty="0"/>
              <a:t> </a:t>
            </a:r>
            <a:r>
              <a:rPr lang="en-US" sz="2400" dirty="0" err="1"/>
              <a:t>trữ</a:t>
            </a:r>
            <a:r>
              <a:rPr lang="en-US" sz="2400" dirty="0"/>
              <a:t> </a:t>
            </a:r>
            <a:r>
              <a:rPr lang="en-US" sz="2400" dirty="0" err="1"/>
              <a:t>dữ</a:t>
            </a:r>
            <a:r>
              <a:rPr lang="en-US" sz="2400" dirty="0"/>
              <a:t> </a:t>
            </a:r>
            <a:r>
              <a:rPr lang="en-US" sz="2400" dirty="0" err="1"/>
              <a:t>liệu</a:t>
            </a:r>
            <a:r>
              <a:rPr lang="en-US" sz="2400" dirty="0"/>
              <a:t> </a:t>
            </a:r>
            <a:r>
              <a:rPr lang="en-US" sz="2400" dirty="0" err="1"/>
              <a:t>được</a:t>
            </a:r>
            <a:r>
              <a:rPr lang="en-US" sz="2400" dirty="0"/>
              <a:t> </a:t>
            </a:r>
            <a:r>
              <a:rPr lang="en-US" sz="2400" dirty="0" err="1"/>
              <a:t>truy</a:t>
            </a:r>
            <a:r>
              <a:rPr lang="en-US" sz="2400" dirty="0"/>
              <a:t> </a:t>
            </a:r>
            <a:r>
              <a:rPr lang="en-US" sz="2400" dirty="0" err="1"/>
              <a:t>xuất</a:t>
            </a:r>
            <a:r>
              <a:rPr lang="en-US" sz="2400" dirty="0"/>
              <a:t> </a:t>
            </a:r>
            <a:r>
              <a:rPr lang="en-US" sz="2400" dirty="0" err="1"/>
              <a:t>bởi</a:t>
            </a:r>
            <a:r>
              <a:rPr lang="en-US" sz="2400" dirty="0"/>
              <a:t> </a:t>
            </a:r>
            <a:r>
              <a:rPr lang="en-US" sz="2400" dirty="0" err="1"/>
              <a:t>tác</a:t>
            </a:r>
            <a:r>
              <a:rPr lang="en-US" sz="2400" dirty="0"/>
              <a:t> </a:t>
            </a:r>
            <a:r>
              <a:rPr lang="en-US" sz="2400" dirty="0" err="1"/>
              <a:t>vụ</a:t>
            </a:r>
            <a:r>
              <a:rPr lang="en-US" sz="2400" dirty="0"/>
              <a:t> =&gt; </a:t>
            </a:r>
            <a:r>
              <a:rPr lang="en-US" sz="2400" dirty="0" err="1"/>
              <a:t>tác</a:t>
            </a:r>
            <a:r>
              <a:rPr lang="en-US" sz="2400" dirty="0"/>
              <a:t> </a:t>
            </a:r>
            <a:r>
              <a:rPr lang="en-US" sz="2400" dirty="0" err="1"/>
              <a:t>vụ</a:t>
            </a:r>
            <a:r>
              <a:rPr lang="en-US" sz="2400" dirty="0"/>
              <a:t> </a:t>
            </a:r>
            <a:r>
              <a:rPr lang="en-US" sz="2400" dirty="0" err="1"/>
              <a:t>có</a:t>
            </a:r>
            <a:r>
              <a:rPr lang="en-US" sz="2400" dirty="0"/>
              <a:t> </a:t>
            </a:r>
            <a:r>
              <a:rPr lang="en-US" sz="2400" dirty="0" err="1"/>
              <a:t>tính</a:t>
            </a:r>
            <a:r>
              <a:rPr lang="en-US" sz="2400" dirty="0"/>
              <a:t> </a:t>
            </a:r>
            <a:r>
              <a:rPr lang="en-US" sz="2400" dirty="0" err="1"/>
              <a:t>liên</a:t>
            </a:r>
            <a:r>
              <a:rPr lang="en-US" sz="2400" dirty="0"/>
              <a:t> </a:t>
            </a:r>
            <a:r>
              <a:rPr lang="en-US" sz="2400" dirty="0" err="1"/>
              <a:t>kết</a:t>
            </a:r>
            <a:r>
              <a:rPr lang="en-US" sz="2400" dirty="0"/>
              <a:t> </a:t>
            </a:r>
            <a:r>
              <a:rPr lang="en-US" sz="2400" dirty="0" err="1"/>
              <a:t>với</a:t>
            </a:r>
            <a:r>
              <a:rPr lang="en-US" sz="2400" dirty="0"/>
              <a:t> </a:t>
            </a:r>
            <a:r>
              <a:rPr lang="en-US" sz="2400" dirty="0" err="1"/>
              <a:t>bộ</a:t>
            </a:r>
            <a:r>
              <a:rPr lang="en-US" sz="2400" dirty="0"/>
              <a:t> </a:t>
            </a:r>
            <a:r>
              <a:rPr lang="en-US" sz="2400" dirty="0" err="1"/>
              <a:t>xử</a:t>
            </a:r>
            <a:r>
              <a:rPr lang="en-US" sz="2400" dirty="0"/>
              <a:t> </a:t>
            </a:r>
            <a:r>
              <a:rPr lang="en-US" sz="2400" dirty="0" err="1"/>
              <a:t>lý</a:t>
            </a:r>
            <a:r>
              <a:rPr lang="en-US" sz="2400" dirty="0"/>
              <a:t> (processor affinity).</a:t>
            </a:r>
            <a:endParaRPr sz="2400" dirty="0"/>
          </a:p>
          <a:p>
            <a:pPr marL="342900" indent="-342900"/>
            <a:r>
              <a:rPr lang="en-US" sz="2400" dirty="0" err="1"/>
              <a:t>Cân</a:t>
            </a:r>
            <a:r>
              <a:rPr lang="en-US" sz="2400" dirty="0"/>
              <a:t> </a:t>
            </a:r>
            <a:r>
              <a:rPr lang="en-US" sz="2400" dirty="0" err="1"/>
              <a:t>bằng</a:t>
            </a:r>
            <a:r>
              <a:rPr lang="en-US" sz="2400" dirty="0"/>
              <a:t> </a:t>
            </a:r>
            <a:r>
              <a:rPr lang="en-US" sz="2400" dirty="0" err="1"/>
              <a:t>tải</a:t>
            </a:r>
            <a:r>
              <a:rPr lang="en-US" sz="2400" dirty="0"/>
              <a:t> </a:t>
            </a:r>
            <a:r>
              <a:rPr lang="en-US" sz="2400" dirty="0" err="1"/>
              <a:t>sẽ</a:t>
            </a:r>
            <a:r>
              <a:rPr lang="en-US" sz="2400" dirty="0"/>
              <a:t> </a:t>
            </a:r>
            <a:r>
              <a:rPr lang="en-US" sz="2400" dirty="0" err="1"/>
              <a:t>ảnh</a:t>
            </a:r>
            <a:r>
              <a:rPr lang="en-US" sz="2400" dirty="0"/>
              <a:t> </a:t>
            </a:r>
            <a:r>
              <a:rPr lang="en-US" sz="2400" dirty="0" err="1"/>
              <a:t>hưởng</a:t>
            </a:r>
            <a:r>
              <a:rPr lang="en-US" sz="2400" dirty="0"/>
              <a:t> </a:t>
            </a:r>
            <a:r>
              <a:rPr lang="en-US" sz="2400" dirty="0" err="1"/>
              <a:t>đến</a:t>
            </a:r>
            <a:r>
              <a:rPr lang="en-US" sz="2400" dirty="0"/>
              <a:t> processor affinity, </a:t>
            </a:r>
            <a:r>
              <a:rPr lang="en-US" sz="2400" dirty="0" err="1"/>
              <a:t>cụ</a:t>
            </a:r>
            <a:r>
              <a:rPr lang="en-US" sz="2400" dirty="0"/>
              <a:t> </a:t>
            </a:r>
            <a:r>
              <a:rPr lang="en-US" sz="2400" dirty="0" err="1"/>
              <a:t>thể</a:t>
            </a:r>
            <a:r>
              <a:rPr lang="en-US" sz="2400" dirty="0"/>
              <a:t> </a:t>
            </a:r>
            <a:r>
              <a:rPr lang="en-US" sz="2400" dirty="0" err="1"/>
              <a:t>là</a:t>
            </a:r>
            <a:r>
              <a:rPr lang="en-US" sz="2400" dirty="0"/>
              <a:t> </a:t>
            </a:r>
            <a:r>
              <a:rPr lang="en-US" sz="2400" dirty="0" err="1"/>
              <a:t>khi</a:t>
            </a:r>
            <a:r>
              <a:rPr lang="en-US" sz="2400" dirty="0"/>
              <a:t> </a:t>
            </a:r>
            <a:r>
              <a:rPr lang="en-US" sz="2400" dirty="0" err="1"/>
              <a:t>một</a:t>
            </a:r>
            <a:r>
              <a:rPr lang="en-US" sz="2400" dirty="0"/>
              <a:t> </a:t>
            </a:r>
            <a:r>
              <a:rPr lang="en-US" sz="2400" dirty="0" err="1"/>
              <a:t>tác</a:t>
            </a:r>
            <a:r>
              <a:rPr lang="en-US" sz="2400" dirty="0"/>
              <a:t> </a:t>
            </a:r>
            <a:r>
              <a:rPr lang="en-US" sz="2400" dirty="0" err="1"/>
              <a:t>vụ</a:t>
            </a:r>
            <a:r>
              <a:rPr lang="en-US" sz="2400" dirty="0"/>
              <a:t> </a:t>
            </a:r>
            <a:r>
              <a:rPr lang="en-US" sz="2400" dirty="0" err="1"/>
              <a:t>được</a:t>
            </a:r>
            <a:r>
              <a:rPr lang="en-US" sz="2400" dirty="0"/>
              <a:t> </a:t>
            </a:r>
            <a:r>
              <a:rPr lang="en-US" sz="2400" dirty="0" err="1"/>
              <a:t>dời</a:t>
            </a:r>
            <a:r>
              <a:rPr lang="en-US" sz="2400" dirty="0"/>
              <a:t> sang </a:t>
            </a:r>
            <a:r>
              <a:rPr lang="en-US" sz="2400" dirty="0" err="1"/>
              <a:t>bộ</a:t>
            </a:r>
            <a:r>
              <a:rPr lang="en-US" sz="2400" dirty="0"/>
              <a:t> </a:t>
            </a:r>
            <a:r>
              <a:rPr lang="en-US" sz="2400" dirty="0" err="1"/>
              <a:t>xử</a:t>
            </a:r>
            <a:r>
              <a:rPr lang="en-US" sz="2400" dirty="0"/>
              <a:t> </a:t>
            </a:r>
            <a:r>
              <a:rPr lang="en-US" sz="2400" dirty="0" err="1"/>
              <a:t>lý</a:t>
            </a:r>
            <a:r>
              <a:rPr lang="en-US" sz="2400" dirty="0"/>
              <a:t> </a:t>
            </a:r>
            <a:r>
              <a:rPr lang="en-US" sz="2400" dirty="0" err="1"/>
              <a:t>khác</a:t>
            </a:r>
            <a:r>
              <a:rPr lang="en-US" sz="2400" dirty="0"/>
              <a:t>:</a:t>
            </a:r>
            <a:endParaRPr sz="2400" dirty="0"/>
          </a:p>
          <a:p>
            <a:pPr marL="742950" lvl="1" indent="-285750"/>
            <a:r>
              <a:rPr lang="en-US" sz="2000" dirty="0"/>
              <a:t>Cache </a:t>
            </a:r>
            <a:r>
              <a:rPr lang="en-US" sz="2000" dirty="0" err="1"/>
              <a:t>của</a:t>
            </a:r>
            <a:r>
              <a:rPr lang="en-US" sz="2000" dirty="0"/>
              <a:t> </a:t>
            </a:r>
            <a:r>
              <a:rPr lang="en-US" sz="2000" dirty="0" err="1"/>
              <a:t>bộ</a:t>
            </a:r>
            <a:r>
              <a:rPr lang="en-US" sz="2000" dirty="0"/>
              <a:t> </a:t>
            </a:r>
            <a:r>
              <a:rPr lang="en-US" sz="2000" dirty="0" err="1"/>
              <a:t>xử</a:t>
            </a:r>
            <a:r>
              <a:rPr lang="en-US" sz="2000" dirty="0"/>
              <a:t> </a:t>
            </a:r>
            <a:r>
              <a:rPr lang="en-US" sz="2000" dirty="0" err="1"/>
              <a:t>lý</a:t>
            </a:r>
            <a:r>
              <a:rPr lang="en-US" sz="2000" dirty="0"/>
              <a:t> </a:t>
            </a:r>
            <a:r>
              <a:rPr lang="en-US" sz="2000" dirty="0" err="1"/>
              <a:t>mới</a:t>
            </a:r>
            <a:r>
              <a:rPr lang="en-US" sz="2000" dirty="0"/>
              <a:t> </a:t>
            </a:r>
            <a:r>
              <a:rPr lang="en-US" sz="2000" dirty="0" err="1"/>
              <a:t>phải</a:t>
            </a:r>
            <a:r>
              <a:rPr lang="en-US" sz="2000" dirty="0"/>
              <a:t> </a:t>
            </a:r>
            <a:r>
              <a:rPr lang="en-US" sz="2000" dirty="0" err="1"/>
              <a:t>nạp</a:t>
            </a:r>
            <a:r>
              <a:rPr lang="en-US" sz="2000" dirty="0"/>
              <a:t> </a:t>
            </a:r>
            <a:r>
              <a:rPr lang="en-US" sz="2000" dirty="0" err="1"/>
              <a:t>lại</a:t>
            </a:r>
            <a:r>
              <a:rPr lang="en-US" sz="2000" dirty="0"/>
              <a:t> (repopulate).</a:t>
            </a:r>
            <a:endParaRPr sz="2000" dirty="0"/>
          </a:p>
          <a:p>
            <a:pPr marL="742950" lvl="1" indent="-285750"/>
            <a:r>
              <a:rPr lang="en-US" sz="2000" dirty="0"/>
              <a:t>Cache </a:t>
            </a:r>
            <a:r>
              <a:rPr lang="en-US" sz="2000" dirty="0" err="1"/>
              <a:t>của</a:t>
            </a:r>
            <a:r>
              <a:rPr lang="en-US" sz="2000" dirty="0"/>
              <a:t> </a:t>
            </a:r>
            <a:r>
              <a:rPr lang="en-US" sz="2000" dirty="0" err="1"/>
              <a:t>bộ</a:t>
            </a:r>
            <a:r>
              <a:rPr lang="en-US" sz="2000" dirty="0"/>
              <a:t> </a:t>
            </a:r>
            <a:r>
              <a:rPr lang="en-US" sz="2000" dirty="0" err="1"/>
              <a:t>xử</a:t>
            </a:r>
            <a:r>
              <a:rPr lang="en-US" sz="2000" dirty="0"/>
              <a:t> </a:t>
            </a:r>
            <a:r>
              <a:rPr lang="en-US" sz="2000" dirty="0" err="1"/>
              <a:t>lý</a:t>
            </a:r>
            <a:r>
              <a:rPr lang="en-US" sz="2000" dirty="0"/>
              <a:t> </a:t>
            </a:r>
            <a:r>
              <a:rPr lang="en-US" sz="2000" dirty="0" err="1"/>
              <a:t>cũ</a:t>
            </a:r>
            <a:r>
              <a:rPr lang="en-US" sz="2000" dirty="0"/>
              <a:t> </a:t>
            </a:r>
            <a:r>
              <a:rPr lang="en-US" sz="2000" dirty="0" err="1"/>
              <a:t>phải</a:t>
            </a:r>
            <a:r>
              <a:rPr lang="en-US" sz="2000" dirty="0"/>
              <a:t> </a:t>
            </a:r>
            <a:r>
              <a:rPr lang="en-US" sz="2000" dirty="0" err="1"/>
              <a:t>được</a:t>
            </a:r>
            <a:r>
              <a:rPr lang="en-US" sz="2000" dirty="0"/>
              <a:t> </a:t>
            </a:r>
            <a:r>
              <a:rPr lang="en-US" sz="2000" dirty="0" err="1"/>
              <a:t>giải</a:t>
            </a:r>
            <a:r>
              <a:rPr lang="en-US" sz="2000" dirty="0"/>
              <a:t> </a:t>
            </a:r>
            <a:r>
              <a:rPr lang="en-US" sz="2000" dirty="0" err="1"/>
              <a:t>phóng</a:t>
            </a:r>
            <a:r>
              <a:rPr lang="en-US" sz="2000" dirty="0"/>
              <a:t> (</a:t>
            </a:r>
            <a:r>
              <a:rPr lang="en-US" sz="2000"/>
              <a:t>invalidate).</a:t>
            </a:r>
            <a:endParaRPr sz="2000" dirty="0"/>
          </a:p>
          <a:p>
            <a:pPr marL="0" indent="0">
              <a:buNone/>
            </a:pPr>
            <a:r>
              <a:rPr lang="en-US" sz="2400" dirty="0">
                <a:sym typeface="Wingdings" pitchFamily="2" charset="2"/>
              </a:rPr>
              <a:t></a:t>
            </a:r>
            <a:r>
              <a:rPr lang="en-US" sz="2400" dirty="0"/>
              <a:t> </a:t>
            </a:r>
            <a:r>
              <a:rPr lang="en-US" sz="2400" dirty="0" err="1"/>
              <a:t>Phí</a:t>
            </a:r>
            <a:r>
              <a:rPr lang="en-US" sz="2400" dirty="0"/>
              <a:t> </a:t>
            </a:r>
            <a:r>
              <a:rPr lang="en-US" sz="2400" dirty="0" err="1"/>
              <a:t>tổn</a:t>
            </a:r>
            <a:endParaRPr sz="2400" dirty="0"/>
          </a:p>
        </p:txBody>
      </p:sp>
      <p:sp>
        <p:nvSpPr>
          <p:cNvPr id="147" name="Google Shape;147;p1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364BA34B-6215-73ED-AFE6-A46984BFBBF8}"/>
              </a:ext>
            </a:extLst>
          </p:cNvPr>
          <p:cNvSpPr>
            <a:spLocks noGrp="1"/>
          </p:cNvSpPr>
          <p:nvPr>
            <p:ph type="sldNum" sz="quarter" idx="12"/>
          </p:nvPr>
        </p:nvSpPr>
        <p:spPr/>
        <p:txBody>
          <a:bodyPr/>
          <a:lstStyle/>
          <a:p>
            <a:fld id="{00000000-1234-1234-1234-123412341234}" type="slidenum">
              <a:rPr lang="en-US" smtClean="0"/>
              <a:pPr/>
              <a:t>26</a:t>
            </a:fld>
            <a:endParaRPr lang="en-US"/>
          </a:p>
        </p:txBody>
      </p:sp>
      <p:sp>
        <p:nvSpPr>
          <p:cNvPr id="3" name="Google Shape;124;p8">
            <a:extLst>
              <a:ext uri="{FF2B5EF4-FFF2-40B4-BE49-F238E27FC236}">
                <a16:creationId xmlns:a16="http://schemas.microsoft.com/office/drawing/2014/main" id="{FDE6B20D-0A8D-6474-EE14-837809C2B172}"/>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6.2. </a:t>
            </a:r>
            <a:r>
              <a:rPr lang="en-US" dirty="0" err="1"/>
              <a:t>Đa</a:t>
            </a:r>
            <a:r>
              <a:rPr lang="en-US" dirty="0"/>
              <a:t> </a:t>
            </a:r>
            <a:r>
              <a:rPr lang="en-US" dirty="0" err="1"/>
              <a:t>xử</a:t>
            </a:r>
            <a:r>
              <a:rPr lang="en-US" dirty="0"/>
              <a:t> </a:t>
            </a:r>
            <a:r>
              <a:rPr lang="en-US" dirty="0" err="1"/>
              <a:t>lý</a:t>
            </a:r>
            <a:r>
              <a:rPr lang="en-US" dirty="0"/>
              <a:t> </a:t>
            </a:r>
            <a:r>
              <a:rPr lang="en-US" dirty="0" err="1"/>
              <a:t>đối</a:t>
            </a:r>
            <a:r>
              <a:rPr lang="en-US" dirty="0"/>
              <a:t> </a:t>
            </a:r>
            <a:r>
              <a:rPr lang="en-US" dirty="0" err="1"/>
              <a:t>xứng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anim calcmode="lin" valueType="num">
                                      <p:cBhvr additive="base">
                                        <p:cTn id="7" dur="500" fill="hold"/>
                                        <p:tgtEl>
                                          <p:spTgt spid="1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
                                            <p:txEl>
                                              <p:pRg st="1" end="1"/>
                                            </p:txEl>
                                          </p:spTgt>
                                        </p:tgtEl>
                                        <p:attrNameLst>
                                          <p:attrName>style.visibility</p:attrName>
                                        </p:attrNameLst>
                                      </p:cBhvr>
                                      <p:to>
                                        <p:strVal val="visible"/>
                                      </p:to>
                                    </p:set>
                                    <p:anim calcmode="lin" valueType="num">
                                      <p:cBhvr additive="base">
                                        <p:cTn id="13" dur="500" fill="hold"/>
                                        <p:tgtEl>
                                          <p:spTgt spid="1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4">
                                            <p:txEl>
                                              <p:pRg st="2" end="2"/>
                                            </p:txEl>
                                          </p:spTgt>
                                        </p:tgtEl>
                                        <p:attrNameLst>
                                          <p:attrName>style.visibility</p:attrName>
                                        </p:attrNameLst>
                                      </p:cBhvr>
                                      <p:to>
                                        <p:strVal val="visible"/>
                                      </p:to>
                                    </p:set>
                                    <p:anim calcmode="lin" valueType="num">
                                      <p:cBhvr additive="base">
                                        <p:cTn id="19" dur="500" fill="hold"/>
                                        <p:tgtEl>
                                          <p:spTgt spid="14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4">
                                            <p:txEl>
                                              <p:pRg st="3" end="3"/>
                                            </p:txEl>
                                          </p:spTgt>
                                        </p:tgtEl>
                                        <p:attrNameLst>
                                          <p:attrName>style.visibility</p:attrName>
                                        </p:attrNameLst>
                                      </p:cBhvr>
                                      <p:to>
                                        <p:strVal val="visible"/>
                                      </p:to>
                                    </p:set>
                                    <p:anim calcmode="lin" valueType="num">
                                      <p:cBhvr additive="base">
                                        <p:cTn id="23" dur="500" fill="hold"/>
                                        <p:tgtEl>
                                          <p:spTgt spid="14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4">
                                            <p:txEl>
                                              <p:pRg st="4" end="4"/>
                                            </p:txEl>
                                          </p:spTgt>
                                        </p:tgtEl>
                                        <p:attrNameLst>
                                          <p:attrName>style.visibility</p:attrName>
                                        </p:attrNameLst>
                                      </p:cBhvr>
                                      <p:to>
                                        <p:strVal val="visible"/>
                                      </p:to>
                                    </p:set>
                                    <p:anim calcmode="lin" valueType="num">
                                      <p:cBhvr additive="base">
                                        <p:cTn id="29" dur="500" fill="hold"/>
                                        <p:tgtEl>
                                          <p:spTgt spid="14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10"/>
          <p:cNvSpPr txBox="1">
            <a:spLocks noGrp="1"/>
          </p:cNvSpPr>
          <p:nvPr>
            <p:ph idx="1"/>
          </p:nvPr>
        </p:nvSpPr>
        <p:spPr>
          <a:xfrm>
            <a:off x="774145" y="1823299"/>
            <a:ext cx="10579654" cy="3248163"/>
          </a:xfrm>
          <a:prstGeom prst="rect">
            <a:avLst/>
          </a:prstGeom>
          <a:noFill/>
          <a:ln>
            <a:noFill/>
          </a:ln>
        </p:spPr>
        <p:txBody>
          <a:bodyPr spcFirstLastPara="1" wrap="square" lIns="91425" tIns="45700" rIns="91425" bIns="45700" anchor="t" anchorCtr="0">
            <a:noAutofit/>
          </a:bodyPr>
          <a:lstStyle/>
          <a:p>
            <a:pPr marL="342900" indent="-342900"/>
            <a:r>
              <a:rPr lang="vi-VN" dirty="0"/>
              <a:t>Có 2 dạng liên kết:</a:t>
            </a:r>
          </a:p>
          <a:p>
            <a:pPr marL="742950" lvl="1" indent="-285750"/>
            <a:r>
              <a:rPr lang="vi-VN" b="1" dirty="0"/>
              <a:t>Liên kết mềm (Soft affinity)</a:t>
            </a:r>
            <a:r>
              <a:rPr lang="vi-VN" dirty="0"/>
              <a:t>: Hệ thống sẽ cố giữ tác vụ chỉ chạy trên bộ xử lý đó (nhưng không đảm bảo).</a:t>
            </a:r>
          </a:p>
          <a:p>
            <a:pPr marL="742950" lvl="1" indent="-285750"/>
            <a:r>
              <a:rPr lang="vi-VN" b="1" dirty="0"/>
              <a:t>Liên kết cứng (Hard affinity)</a:t>
            </a:r>
            <a:r>
              <a:rPr lang="vi-VN" dirty="0"/>
              <a:t>: Cho phép tiến trình chọn một tập các bộ xử lý mà nó có thể chạy trên đó.</a:t>
            </a:r>
          </a:p>
        </p:txBody>
      </p:sp>
      <p:sp>
        <p:nvSpPr>
          <p:cNvPr id="147" name="Google Shape;147;p1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364BA34B-6215-73ED-AFE6-A46984BFBBF8}"/>
              </a:ext>
            </a:extLst>
          </p:cNvPr>
          <p:cNvSpPr>
            <a:spLocks noGrp="1"/>
          </p:cNvSpPr>
          <p:nvPr>
            <p:ph type="sldNum" sz="quarter" idx="12"/>
          </p:nvPr>
        </p:nvSpPr>
        <p:spPr/>
        <p:txBody>
          <a:bodyPr/>
          <a:lstStyle/>
          <a:p>
            <a:fld id="{00000000-1234-1234-1234-123412341234}" type="slidenum">
              <a:rPr lang="en-US" smtClean="0"/>
              <a:pPr/>
              <a:t>27</a:t>
            </a:fld>
            <a:endParaRPr lang="en-US"/>
          </a:p>
        </p:txBody>
      </p:sp>
      <p:sp>
        <p:nvSpPr>
          <p:cNvPr id="5" name="Google Shape;143;p10">
            <a:extLst>
              <a:ext uri="{FF2B5EF4-FFF2-40B4-BE49-F238E27FC236}">
                <a16:creationId xmlns:a16="http://schemas.microsoft.com/office/drawing/2014/main" id="{A254CAEF-3CD4-F057-0E1C-32200CFE51CF}"/>
              </a:ext>
            </a:extLst>
          </p:cNvPr>
          <p:cNvSpPr txBox="1">
            <a:spLocks noGrp="1"/>
          </p:cNvSpPr>
          <p:nvPr>
            <p:ph type="title"/>
          </p:nvPr>
        </p:nvSpPr>
        <p:spPr>
          <a:xfrm>
            <a:off x="774145" y="1169204"/>
            <a:ext cx="2784737" cy="494751"/>
          </a:xfrm>
          <a:prstGeom prst="rect">
            <a:avLst/>
          </a:prstGeom>
          <a:gradFill>
            <a:gsLst>
              <a:gs pos="0">
                <a:srgbClr val="0072FF"/>
              </a:gs>
              <a:gs pos="100000">
                <a:srgbClr val="00C6FF"/>
              </a:gs>
            </a:gsLst>
            <a:lin ang="2700000" scaled="1"/>
          </a:gradFill>
        </p:spPr>
        <p:txBody>
          <a:bodyPr wrap="none" rtlCol="0">
            <a:spAutoFit/>
          </a:bodyPr>
          <a:lstStyle/>
          <a:p>
            <a:r>
              <a:rPr lang="en-US" sz="2400">
                <a:solidFill>
                  <a:schemeClr val="bg1"/>
                </a:solidFill>
                <a:latin typeface="Arial" panose="020B0604020202020204" pitchFamily="34" charset="0"/>
                <a:ea typeface="+mn-ea"/>
                <a:cs typeface="Arial" panose="020B0604020202020204" pitchFamily="34" charset="0"/>
              </a:rPr>
              <a:t>Processor affinity</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6" name="Google Shape;124;p8">
            <a:extLst>
              <a:ext uri="{FF2B5EF4-FFF2-40B4-BE49-F238E27FC236}">
                <a16:creationId xmlns:a16="http://schemas.microsoft.com/office/drawing/2014/main" id="{8A9EA19D-E439-F769-FAD5-EA588863F1F7}"/>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6.2. </a:t>
            </a:r>
            <a:r>
              <a:rPr lang="en-US" dirty="0" err="1"/>
              <a:t>Đa</a:t>
            </a:r>
            <a:r>
              <a:rPr lang="en-US" dirty="0"/>
              <a:t> </a:t>
            </a:r>
            <a:r>
              <a:rPr lang="en-US" dirty="0" err="1"/>
              <a:t>xử</a:t>
            </a:r>
            <a:r>
              <a:rPr lang="en-US" dirty="0"/>
              <a:t> </a:t>
            </a:r>
            <a:r>
              <a:rPr lang="en-US" dirty="0" err="1"/>
              <a:t>lý</a:t>
            </a:r>
            <a:r>
              <a:rPr lang="en-US" dirty="0"/>
              <a:t> </a:t>
            </a:r>
            <a:r>
              <a:rPr lang="en-US" dirty="0" err="1"/>
              <a:t>đối</a:t>
            </a:r>
            <a:r>
              <a:rPr lang="en-US" dirty="0"/>
              <a:t> </a:t>
            </a:r>
            <a:r>
              <a:rPr lang="en-US" dirty="0" err="1"/>
              <a:t>xứng</a:t>
            </a:r>
            <a:endParaRPr lang="en-US" dirty="0"/>
          </a:p>
        </p:txBody>
      </p:sp>
    </p:spTree>
    <p:extLst>
      <p:ext uri="{BB962C8B-B14F-4D97-AF65-F5344CB8AC3E}">
        <p14:creationId xmlns:p14="http://schemas.microsoft.com/office/powerpoint/2010/main" val="227102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anim calcmode="lin" valueType="num">
                                      <p:cBhvr additive="base">
                                        <p:cTn id="7" dur="500" fill="hold"/>
                                        <p:tgtEl>
                                          <p:spTgt spid="1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
                                            <p:txEl>
                                              <p:pRg st="1" end="1"/>
                                            </p:txEl>
                                          </p:spTgt>
                                        </p:tgtEl>
                                        <p:attrNameLst>
                                          <p:attrName>style.visibility</p:attrName>
                                        </p:attrNameLst>
                                      </p:cBhvr>
                                      <p:to>
                                        <p:strVal val="visible"/>
                                      </p:to>
                                    </p:set>
                                    <p:anim calcmode="lin" valueType="num">
                                      <p:cBhvr additive="base">
                                        <p:cTn id="13" dur="500" fill="hold"/>
                                        <p:tgtEl>
                                          <p:spTgt spid="1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4">
                                            <p:txEl>
                                              <p:pRg st="2" end="2"/>
                                            </p:txEl>
                                          </p:spTgt>
                                        </p:tgtEl>
                                        <p:attrNameLst>
                                          <p:attrName>style.visibility</p:attrName>
                                        </p:attrNameLst>
                                      </p:cBhvr>
                                      <p:to>
                                        <p:strVal val="visible"/>
                                      </p:to>
                                    </p:set>
                                    <p:anim calcmode="lin" valueType="num">
                                      <p:cBhvr additive="base">
                                        <p:cTn id="19" dur="500" fill="hold"/>
                                        <p:tgtEl>
                                          <p:spTgt spid="14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pic>
        <p:nvPicPr>
          <p:cNvPr id="156" name="Google Shape;156;p11" descr="A screenshot of a computer&#10;&#10;Description automatically generated"/>
          <p:cNvPicPr preferRelativeResize="0">
            <a:picLocks noGrp="1"/>
          </p:cNvPicPr>
          <p:nvPr>
            <p:ph idx="1"/>
          </p:nvPr>
        </p:nvPicPr>
        <p:blipFill rotWithShape="1">
          <a:blip r:embed="rId3">
            <a:alphaModFix/>
          </a:blip>
          <a:stretch/>
        </p:blipFill>
        <p:spPr>
          <a:xfrm>
            <a:off x="2246833" y="1843888"/>
            <a:ext cx="7634834" cy="4451798"/>
          </a:xfrm>
          <a:prstGeom prst="rect">
            <a:avLst/>
          </a:prstGeom>
          <a:noFill/>
          <a:ln>
            <a:noFill/>
          </a:ln>
        </p:spPr>
      </p:pic>
      <p:sp>
        <p:nvSpPr>
          <p:cNvPr id="155" name="Google Shape;155;p11"/>
          <p:cNvSpPr txBox="1">
            <a:spLocks noGrp="1"/>
          </p:cNvSpPr>
          <p:nvPr>
            <p:ph type="ftr" sz="quarter" idx="11"/>
          </p:nvPr>
        </p:nvSpPr>
        <p:spPr>
          <a:prstGeom prst="rect">
            <a:avLst/>
          </a:prstGeom>
          <a:noFill/>
          <a:ln>
            <a:noFill/>
          </a:ln>
        </p:spPr>
        <p:txBody>
          <a:bodyPr spcFirstLastPara="1" wrap="square" lIns="91425" tIns="45700" rIns="91425" bIns="45700" anchor="t" anchorCtr="0">
            <a:norm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1AC36EC7-F68A-0220-C0B2-616308448E03}"/>
              </a:ext>
            </a:extLst>
          </p:cNvPr>
          <p:cNvSpPr>
            <a:spLocks noGrp="1"/>
          </p:cNvSpPr>
          <p:nvPr>
            <p:ph type="sldNum" sz="quarter" idx="12"/>
          </p:nvPr>
        </p:nvSpPr>
        <p:spPr/>
        <p:txBody>
          <a:bodyPr/>
          <a:lstStyle/>
          <a:p>
            <a:fld id="{00000000-1234-1234-1234-123412341234}" type="slidenum">
              <a:rPr lang="en-US" smtClean="0"/>
              <a:pPr/>
              <a:t>28</a:t>
            </a:fld>
            <a:endParaRPr lang="en-US"/>
          </a:p>
        </p:txBody>
      </p:sp>
      <p:sp>
        <p:nvSpPr>
          <p:cNvPr id="5" name="Google Shape;143;p10">
            <a:extLst>
              <a:ext uri="{FF2B5EF4-FFF2-40B4-BE49-F238E27FC236}">
                <a16:creationId xmlns:a16="http://schemas.microsoft.com/office/drawing/2014/main" id="{8141180A-9760-E96C-910B-D4899C6A19AC}"/>
              </a:ext>
            </a:extLst>
          </p:cNvPr>
          <p:cNvSpPr txBox="1">
            <a:spLocks noGrp="1"/>
          </p:cNvSpPr>
          <p:nvPr>
            <p:ph type="title"/>
          </p:nvPr>
        </p:nvSpPr>
        <p:spPr>
          <a:xfrm>
            <a:off x="774145" y="1169204"/>
            <a:ext cx="2784737" cy="494751"/>
          </a:xfrm>
          <a:prstGeom prst="rect">
            <a:avLst/>
          </a:prstGeom>
          <a:gradFill>
            <a:gsLst>
              <a:gs pos="0">
                <a:srgbClr val="0072FF"/>
              </a:gs>
              <a:gs pos="100000">
                <a:srgbClr val="00C6FF"/>
              </a:gs>
            </a:gsLst>
            <a:lin ang="2700000" scaled="1"/>
          </a:gradFill>
        </p:spPr>
        <p:txBody>
          <a:bodyPr wrap="none" rtlCol="0">
            <a:spAutoFit/>
          </a:bodyPr>
          <a:lstStyle/>
          <a:p>
            <a:r>
              <a:rPr lang="en-US" sz="2400">
                <a:solidFill>
                  <a:schemeClr val="bg1"/>
                </a:solidFill>
                <a:latin typeface="Arial" panose="020B0604020202020204" pitchFamily="34" charset="0"/>
                <a:ea typeface="+mn-ea"/>
                <a:cs typeface="Arial" panose="020B0604020202020204" pitchFamily="34" charset="0"/>
              </a:rPr>
              <a:t>Processor affinity</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6" name="Google Shape;124;p8">
            <a:extLst>
              <a:ext uri="{FF2B5EF4-FFF2-40B4-BE49-F238E27FC236}">
                <a16:creationId xmlns:a16="http://schemas.microsoft.com/office/drawing/2014/main" id="{4A03F93D-1198-6113-C0EE-1F002DEB8498}"/>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6.2. </a:t>
            </a:r>
            <a:r>
              <a:rPr lang="en-US" dirty="0" err="1"/>
              <a:t>Đa</a:t>
            </a:r>
            <a:r>
              <a:rPr lang="en-US" dirty="0"/>
              <a:t> </a:t>
            </a:r>
            <a:r>
              <a:rPr lang="en-US" dirty="0" err="1"/>
              <a:t>xử</a:t>
            </a:r>
            <a:r>
              <a:rPr lang="en-US" dirty="0"/>
              <a:t> </a:t>
            </a:r>
            <a:r>
              <a:rPr lang="en-US" dirty="0" err="1"/>
              <a:t>lý</a:t>
            </a:r>
            <a:r>
              <a:rPr lang="en-US" dirty="0"/>
              <a:t> </a:t>
            </a:r>
            <a:r>
              <a:rPr lang="en-US" dirty="0" err="1"/>
              <a:t>đối</a:t>
            </a:r>
            <a:r>
              <a:rPr lang="en-US" dirty="0"/>
              <a:t> </a:t>
            </a:r>
            <a:r>
              <a:rPr lang="en-US" dirty="0" err="1"/>
              <a:t>xứng</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EE675-69F6-9AD9-F34D-7AB617505536}"/>
              </a:ext>
            </a:extLst>
          </p:cNvPr>
          <p:cNvSpPr>
            <a:spLocks noGrp="1"/>
          </p:cNvSpPr>
          <p:nvPr>
            <p:ph type="body" sz="quarter" idx="13"/>
          </p:nvPr>
        </p:nvSpPr>
        <p:spPr>
          <a:xfrm>
            <a:off x="1470929" y="1500876"/>
            <a:ext cx="9941071" cy="1531751"/>
          </a:xfrm>
        </p:spPr>
        <p:txBody>
          <a:bodyPr>
            <a:normAutofit fontScale="92500"/>
          </a:bodyPr>
          <a:lstStyle/>
          <a:p>
            <a:r>
              <a:rPr lang="en-VN" dirty="0"/>
              <a:t>ĐỊNH THỜI THEO THỜI GIAN THỰC</a:t>
            </a:r>
            <a:endParaRPr lang="en-US" dirty="0"/>
          </a:p>
          <a:p>
            <a:r>
              <a:rPr lang="en-US" dirty="0"/>
              <a:t>(ĐỌC THÊM)</a:t>
            </a:r>
            <a:endParaRPr lang="en-VN" dirty="0"/>
          </a:p>
        </p:txBody>
      </p:sp>
      <p:sp>
        <p:nvSpPr>
          <p:cNvPr id="3" name="Text Placeholder 2">
            <a:extLst>
              <a:ext uri="{FF2B5EF4-FFF2-40B4-BE49-F238E27FC236}">
                <a16:creationId xmlns:a16="http://schemas.microsoft.com/office/drawing/2014/main" id="{E10EFF3E-19DC-08E4-484C-EF99F29324E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50C03E86-2DF0-3531-9898-85459B167E41}"/>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3A1077BD-9794-A287-06AF-F57354D38597}"/>
              </a:ext>
            </a:extLst>
          </p:cNvPr>
          <p:cNvSpPr>
            <a:spLocks noGrp="1"/>
          </p:cNvSpPr>
          <p:nvPr>
            <p:ph type="body" sz="quarter" idx="16"/>
          </p:nvPr>
        </p:nvSpPr>
        <p:spPr/>
        <p:txBody>
          <a:bodyPr>
            <a:normAutofit lnSpcReduction="10000"/>
          </a:bodyPr>
          <a:lstStyle/>
          <a:p>
            <a:r>
              <a:rPr lang="en-VN" dirty="0"/>
              <a:t>07.</a:t>
            </a:r>
          </a:p>
        </p:txBody>
      </p:sp>
      <p:sp>
        <p:nvSpPr>
          <p:cNvPr id="6" name="Footer Placeholder 5">
            <a:extLst>
              <a:ext uri="{FF2B5EF4-FFF2-40B4-BE49-F238E27FC236}">
                <a16:creationId xmlns:a16="http://schemas.microsoft.com/office/drawing/2014/main" id="{52F9777D-28E5-A2A7-A96E-952A4EDA34A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7" name="Slide Number Placeholder 6">
            <a:extLst>
              <a:ext uri="{FF2B5EF4-FFF2-40B4-BE49-F238E27FC236}">
                <a16:creationId xmlns:a16="http://schemas.microsoft.com/office/drawing/2014/main" id="{AEE1DA17-1D59-AC4C-E2E6-B4569453CC4B}"/>
              </a:ext>
            </a:extLst>
          </p:cNvPr>
          <p:cNvSpPr>
            <a:spLocks noGrp="1"/>
          </p:cNvSpPr>
          <p:nvPr>
            <p:ph type="sldNum" sz="quarter" idx="12"/>
          </p:nvPr>
        </p:nvSpPr>
        <p:spPr/>
        <p:txBody>
          <a:bodyPr/>
          <a:lstStyle/>
          <a:p>
            <a:fld id="{00000000-1234-1234-1234-123412341234}" type="slidenum">
              <a:rPr lang="en-US" smtClean="0"/>
              <a:pPr/>
              <a:t>29</a:t>
            </a:fld>
            <a:endParaRPr lang="en-US"/>
          </a:p>
        </p:txBody>
      </p:sp>
    </p:spTree>
    <p:extLst>
      <p:ext uri="{BB962C8B-B14F-4D97-AF65-F5344CB8AC3E}">
        <p14:creationId xmlns:p14="http://schemas.microsoft.com/office/powerpoint/2010/main" val="64332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EB0DC6-C12D-7257-4154-67D310FF6ADB}"/>
              </a:ext>
            </a:extLst>
          </p:cNvPr>
          <p:cNvSpPr>
            <a:spLocks noGrp="1"/>
          </p:cNvSpPr>
          <p:nvPr>
            <p:ph type="body" sz="quarter" idx="13"/>
          </p:nvPr>
        </p:nvSpPr>
        <p:spPr/>
        <p:txBody>
          <a:bodyPr/>
          <a:lstStyle/>
          <a:p>
            <a:r>
              <a:rPr lang="en-VN" dirty="0"/>
              <a:t>CÁC GIẢI THUẬT ĐỊNH THỜI</a:t>
            </a:r>
          </a:p>
        </p:txBody>
      </p:sp>
      <p:sp>
        <p:nvSpPr>
          <p:cNvPr id="3" name="Text Placeholder 2">
            <a:extLst>
              <a:ext uri="{FF2B5EF4-FFF2-40B4-BE49-F238E27FC236}">
                <a16:creationId xmlns:a16="http://schemas.microsoft.com/office/drawing/2014/main" id="{E32724DB-553A-3BB6-0531-B9303A45C093}"/>
              </a:ext>
            </a:extLst>
          </p:cNvPr>
          <p:cNvSpPr>
            <a:spLocks noGrp="1"/>
          </p:cNvSpPr>
          <p:nvPr>
            <p:ph type="body" sz="quarter" idx="14"/>
          </p:nvPr>
        </p:nvSpPr>
        <p:spPr/>
        <p:txBody>
          <a:bodyPr/>
          <a:lstStyle/>
          <a:p>
            <a:r>
              <a:rPr lang="en-VN" dirty="0"/>
              <a:t>4.6. Highest Response Ratio Next (HRRN)</a:t>
            </a:r>
          </a:p>
        </p:txBody>
      </p:sp>
      <p:sp>
        <p:nvSpPr>
          <p:cNvPr id="4" name="Text Placeholder 3">
            <a:extLst>
              <a:ext uri="{FF2B5EF4-FFF2-40B4-BE49-F238E27FC236}">
                <a16:creationId xmlns:a16="http://schemas.microsoft.com/office/drawing/2014/main" id="{736C0566-4281-E02C-0F81-5E2736EC2E21}"/>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030556DD-9225-A613-BD01-9EADE1D42874}"/>
              </a:ext>
            </a:extLst>
          </p:cNvPr>
          <p:cNvSpPr>
            <a:spLocks noGrp="1"/>
          </p:cNvSpPr>
          <p:nvPr>
            <p:ph type="body" sz="quarter" idx="16"/>
          </p:nvPr>
        </p:nvSpPr>
        <p:spPr/>
        <p:txBody>
          <a:bodyPr>
            <a:normAutofit lnSpcReduction="10000"/>
          </a:bodyPr>
          <a:lstStyle/>
          <a:p>
            <a:r>
              <a:rPr lang="en-VN" dirty="0"/>
              <a:t>04.</a:t>
            </a:r>
          </a:p>
        </p:txBody>
      </p:sp>
      <p:sp>
        <p:nvSpPr>
          <p:cNvPr id="8" name="Footer Placeholder 7">
            <a:extLst>
              <a:ext uri="{FF2B5EF4-FFF2-40B4-BE49-F238E27FC236}">
                <a16:creationId xmlns:a16="http://schemas.microsoft.com/office/drawing/2014/main" id="{CFD47AC8-17DB-880E-831A-64D33D15B119}"/>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9" name="Slide Number Placeholder 8">
            <a:extLst>
              <a:ext uri="{FF2B5EF4-FFF2-40B4-BE49-F238E27FC236}">
                <a16:creationId xmlns:a16="http://schemas.microsoft.com/office/drawing/2014/main" id="{497D75FD-32F6-2C97-EC24-32B8F191954E}"/>
              </a:ext>
            </a:extLst>
          </p:cNvPr>
          <p:cNvSpPr>
            <a:spLocks noGrp="1"/>
          </p:cNvSpPr>
          <p:nvPr>
            <p:ph type="sldNum" sz="quarter" idx="12"/>
          </p:nvPr>
        </p:nvSpPr>
        <p:spPr/>
        <p:txBody>
          <a:bodyPr/>
          <a:lstStyle/>
          <a:p>
            <a:fld id="{00000000-1234-1234-1234-123412341234}" type="slidenum">
              <a:rPr lang="en-US" smtClean="0"/>
              <a:pPr/>
              <a:t>3</a:t>
            </a:fld>
            <a:endParaRPr lang="en-US"/>
          </a:p>
        </p:txBody>
      </p:sp>
    </p:spTree>
    <p:extLst>
      <p:ext uri="{BB962C8B-B14F-4D97-AF65-F5344CB8AC3E}">
        <p14:creationId xmlns:p14="http://schemas.microsoft.com/office/powerpoint/2010/main" val="1188224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23ef20def8a_0_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7. </a:t>
            </a:r>
            <a:r>
              <a:rPr lang="en-US" dirty="0" err="1"/>
              <a:t>Định</a:t>
            </a:r>
            <a:r>
              <a:rPr lang="en-US" dirty="0"/>
              <a:t> </a:t>
            </a:r>
            <a:r>
              <a:rPr lang="en-US" dirty="0" err="1"/>
              <a:t>thời</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endParaRPr dirty="0"/>
          </a:p>
        </p:txBody>
      </p:sp>
      <p:sp>
        <p:nvSpPr>
          <p:cNvPr id="329" name="Google Shape;329;g23ef20def8a_0_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Có</a:t>
            </a:r>
            <a:r>
              <a:rPr lang="en-US" dirty="0"/>
              <a:t> </a:t>
            </a:r>
            <a:r>
              <a:rPr lang="en-US" dirty="0" err="1"/>
              <a:t>nhiều</a:t>
            </a:r>
            <a:r>
              <a:rPr lang="en-US" dirty="0"/>
              <a:t> </a:t>
            </a:r>
            <a:r>
              <a:rPr lang="en-US" dirty="0" err="1"/>
              <a:t>thách</a:t>
            </a:r>
            <a:r>
              <a:rPr lang="en-US" dirty="0"/>
              <a:t> </a:t>
            </a:r>
            <a:r>
              <a:rPr lang="en-US" dirty="0" err="1"/>
              <a:t>thức</a:t>
            </a:r>
            <a:r>
              <a:rPr lang="en-US" dirty="0"/>
              <a:t> do </a:t>
            </a:r>
            <a:r>
              <a:rPr lang="en-US" dirty="0" err="1"/>
              <a:t>yêu</a:t>
            </a:r>
            <a:r>
              <a:rPr lang="en-US" dirty="0"/>
              <a:t> </a:t>
            </a:r>
            <a:r>
              <a:rPr lang="en-US" dirty="0" err="1"/>
              <a:t>cầu</a:t>
            </a:r>
            <a:r>
              <a:rPr lang="en-US" dirty="0"/>
              <a:t> </a:t>
            </a:r>
            <a:r>
              <a:rPr lang="en-US" dirty="0" err="1"/>
              <a:t>về</a:t>
            </a:r>
            <a:r>
              <a:rPr lang="en-US" dirty="0"/>
              <a:t> </a:t>
            </a:r>
            <a:r>
              <a:rPr lang="en-US" dirty="0" err="1"/>
              <a:t>tính</a:t>
            </a:r>
            <a:r>
              <a:rPr lang="en-US" dirty="0"/>
              <a:t> </a:t>
            </a:r>
            <a:r>
              <a:rPr lang="en-US" dirty="0" err="1"/>
              <a:t>chất</a:t>
            </a:r>
            <a:r>
              <a:rPr lang="en-US" dirty="0"/>
              <a:t> </a:t>
            </a:r>
            <a:r>
              <a:rPr lang="en-US" dirty="0" err="1"/>
              <a:t>thời</a:t>
            </a:r>
            <a:r>
              <a:rPr lang="en-US" dirty="0"/>
              <a:t> </a:t>
            </a:r>
            <a:r>
              <a:rPr lang="en-US" dirty="0" err="1"/>
              <a:t>gian</a:t>
            </a:r>
            <a:r>
              <a:rPr lang="en-US" dirty="0"/>
              <a:t> </a:t>
            </a:r>
            <a:r>
              <a:rPr lang="en-US" dirty="0" err="1"/>
              <a:t>thực</a:t>
            </a:r>
            <a:r>
              <a:rPr lang="en-US" dirty="0"/>
              <a:t>.</a:t>
            </a:r>
            <a:endParaRPr dirty="0"/>
          </a:p>
          <a:p>
            <a:pPr marL="342900" indent="-342900"/>
            <a:r>
              <a:rPr lang="en-US" dirty="0" err="1"/>
              <a:t>Có</a:t>
            </a:r>
            <a:r>
              <a:rPr lang="en-US" dirty="0"/>
              <a:t> 2 </a:t>
            </a:r>
            <a:r>
              <a:rPr lang="en-US" dirty="0" err="1"/>
              <a:t>dạng</a:t>
            </a:r>
            <a:r>
              <a:rPr lang="en-US" dirty="0"/>
              <a:t> </a:t>
            </a:r>
            <a:r>
              <a:rPr lang="en-US" dirty="0" err="1"/>
              <a:t>hệ</a:t>
            </a:r>
            <a:r>
              <a:rPr lang="en-US" dirty="0"/>
              <a:t> </a:t>
            </a:r>
            <a:r>
              <a:rPr lang="en-US" dirty="0" err="1"/>
              <a:t>thống</a:t>
            </a:r>
            <a:r>
              <a:rPr lang="en-US" dirty="0"/>
              <a:t> </a:t>
            </a:r>
            <a:r>
              <a:rPr lang="en-US" dirty="0" err="1"/>
              <a:t>thời</a:t>
            </a:r>
            <a:r>
              <a:rPr lang="en-US" dirty="0"/>
              <a:t> </a:t>
            </a:r>
            <a:r>
              <a:rPr lang="en-US" dirty="0" err="1"/>
              <a:t>gian</a:t>
            </a:r>
            <a:r>
              <a:rPr lang="en-US" dirty="0"/>
              <a:t> </a:t>
            </a:r>
            <a:r>
              <a:rPr lang="en-US" dirty="0" err="1"/>
              <a:t>thực</a:t>
            </a:r>
            <a:r>
              <a:rPr lang="en-US" dirty="0"/>
              <a:t>: </a:t>
            </a:r>
            <a:endParaRPr dirty="0"/>
          </a:p>
          <a:p>
            <a:pPr marL="742950" lvl="1" indent="-285750"/>
            <a:r>
              <a:rPr lang="en-US" b="1" dirty="0"/>
              <a:t>Soft real-time systems</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quan</a:t>
            </a:r>
            <a:r>
              <a:rPr lang="en-US" dirty="0"/>
              <a:t> </a:t>
            </a:r>
            <a:r>
              <a:rPr lang="en-US" dirty="0" err="1"/>
              <a:t>trọng</a:t>
            </a:r>
            <a:r>
              <a:rPr lang="en-US" dirty="0"/>
              <a:t> </a:t>
            </a:r>
            <a:r>
              <a:rPr lang="en-US" dirty="0" err="1"/>
              <a:t>sẽ</a:t>
            </a:r>
            <a:r>
              <a:rPr lang="en-US" dirty="0"/>
              <a:t> </a:t>
            </a:r>
            <a:r>
              <a:rPr lang="en-US" dirty="0" err="1"/>
              <a:t>được</a:t>
            </a:r>
            <a:r>
              <a:rPr lang="en-US" dirty="0"/>
              <a:t> </a:t>
            </a:r>
            <a:r>
              <a:rPr lang="en-US" dirty="0" err="1"/>
              <a:t>cấp</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lớn</a:t>
            </a:r>
            <a:r>
              <a:rPr lang="en-US" dirty="0"/>
              <a:t> </a:t>
            </a:r>
            <a:r>
              <a:rPr lang="en-US" dirty="0" err="1"/>
              <a:t>nhất</a:t>
            </a:r>
            <a:r>
              <a:rPr lang="en-US" dirty="0"/>
              <a:t>, </a:t>
            </a:r>
            <a:r>
              <a:rPr lang="en-US" dirty="0" err="1"/>
              <a:t>nhưng</a:t>
            </a:r>
            <a:r>
              <a:rPr lang="en-US" dirty="0"/>
              <a:t> </a:t>
            </a:r>
            <a:r>
              <a:rPr lang="en-US" dirty="0" err="1"/>
              <a:t>không</a:t>
            </a:r>
            <a:r>
              <a:rPr lang="en-US" dirty="0"/>
              <a:t> </a:t>
            </a:r>
            <a:r>
              <a:rPr lang="en-US" dirty="0" err="1"/>
              <a:t>đảm</a:t>
            </a:r>
            <a:r>
              <a:rPr lang="en-US" dirty="0"/>
              <a:t> </a:t>
            </a:r>
            <a:r>
              <a:rPr lang="en-US" dirty="0" err="1"/>
              <a:t>bảo</a:t>
            </a:r>
            <a:r>
              <a:rPr lang="en-US" dirty="0"/>
              <a:t> </a:t>
            </a:r>
            <a:r>
              <a:rPr lang="en-US" dirty="0" err="1"/>
              <a:t>bất</a:t>
            </a:r>
            <a:r>
              <a:rPr lang="en-US" dirty="0"/>
              <a:t> </a:t>
            </a:r>
            <a:r>
              <a:rPr lang="en-US" dirty="0" err="1"/>
              <a:t>cứ</a:t>
            </a:r>
            <a:r>
              <a:rPr lang="en-US" dirty="0"/>
              <a:t> </a:t>
            </a:r>
            <a:r>
              <a:rPr lang="en-US" dirty="0" err="1"/>
              <a:t>điều</a:t>
            </a:r>
            <a:r>
              <a:rPr lang="en-US" dirty="0"/>
              <a:t> </a:t>
            </a:r>
            <a:r>
              <a:rPr lang="en-US" dirty="0" err="1"/>
              <a:t>gì</a:t>
            </a:r>
            <a:r>
              <a:rPr lang="en-US" dirty="0"/>
              <a:t> </a:t>
            </a:r>
            <a:r>
              <a:rPr lang="en-US" dirty="0" err="1"/>
              <a:t>khác</a:t>
            </a:r>
            <a:r>
              <a:rPr lang="en-US" dirty="0"/>
              <a:t>. </a:t>
            </a:r>
            <a:endParaRPr dirty="0"/>
          </a:p>
          <a:p>
            <a:pPr marL="742950" lvl="1" indent="-285750"/>
            <a:r>
              <a:rPr lang="en-US" b="1" dirty="0"/>
              <a:t>Hard real-time systems</a:t>
            </a:r>
            <a:r>
              <a:rPr lang="en-US" dirty="0"/>
              <a:t>: </a:t>
            </a:r>
            <a:r>
              <a:rPr lang="en-US" dirty="0" err="1"/>
              <a:t>Tác</a:t>
            </a:r>
            <a:r>
              <a:rPr lang="en-US" dirty="0"/>
              <a:t> </a:t>
            </a:r>
            <a:r>
              <a:rPr lang="en-US" dirty="0" err="1"/>
              <a:t>vụ</a:t>
            </a:r>
            <a:r>
              <a:rPr lang="en-US" dirty="0"/>
              <a:t> </a:t>
            </a:r>
            <a:r>
              <a:rPr lang="en-US" dirty="0" err="1"/>
              <a:t>phải</a:t>
            </a:r>
            <a:r>
              <a:rPr lang="en-US" dirty="0"/>
              <a:t> </a:t>
            </a:r>
            <a:r>
              <a:rPr lang="en-US" dirty="0" err="1"/>
              <a:t>hoàn</a:t>
            </a:r>
            <a:r>
              <a:rPr lang="en-US" dirty="0"/>
              <a:t> </a:t>
            </a:r>
            <a:r>
              <a:rPr lang="en-US" dirty="0" err="1"/>
              <a:t>thành</a:t>
            </a:r>
            <a:r>
              <a:rPr lang="en-US" dirty="0"/>
              <a:t> </a:t>
            </a:r>
            <a:r>
              <a:rPr lang="en-US" dirty="0" err="1"/>
              <a:t>trong</a:t>
            </a:r>
            <a:r>
              <a:rPr lang="en-US" dirty="0"/>
              <a:t> deadline </a:t>
            </a:r>
            <a:r>
              <a:rPr lang="en-US" dirty="0" err="1"/>
              <a:t>của</a:t>
            </a:r>
            <a:r>
              <a:rPr lang="en-US" dirty="0"/>
              <a:t> </a:t>
            </a:r>
            <a:r>
              <a:rPr lang="en-US" dirty="0" err="1"/>
              <a:t>nó</a:t>
            </a:r>
            <a:r>
              <a:rPr lang="en-US" dirty="0"/>
              <a:t>.  </a:t>
            </a:r>
            <a:endParaRPr dirty="0"/>
          </a:p>
        </p:txBody>
      </p:sp>
      <p:sp>
        <p:nvSpPr>
          <p:cNvPr id="332" name="Google Shape;332;g23ef20def8a_0_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01701671-BD91-600B-8DDF-3973B0EB9EF5}"/>
              </a:ext>
            </a:extLst>
          </p:cNvPr>
          <p:cNvSpPr>
            <a:spLocks noGrp="1"/>
          </p:cNvSpPr>
          <p:nvPr>
            <p:ph type="sldNum" sz="quarter" idx="12"/>
          </p:nvPr>
        </p:nvSpPr>
        <p:spPr/>
        <p:txBody>
          <a:bodyPr/>
          <a:lstStyle/>
          <a:p>
            <a:fld id="{00000000-1234-1234-1234-123412341234}" type="slidenum">
              <a:rPr lang="en-US" smtClean="0"/>
              <a:pPr/>
              <a:t>30</a:t>
            </a:fld>
            <a:endParaRPr lang="en-US"/>
          </a:p>
        </p:txBody>
      </p:sp>
    </p:spTree>
    <p:extLst>
      <p:ext uri="{BB962C8B-B14F-4D97-AF65-F5344CB8AC3E}">
        <p14:creationId xmlns:p14="http://schemas.microsoft.com/office/powerpoint/2010/main" val="335875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9">
                                            <p:txEl>
                                              <p:pRg st="0" end="0"/>
                                            </p:txEl>
                                          </p:spTgt>
                                        </p:tgtEl>
                                        <p:attrNameLst>
                                          <p:attrName>style.visibility</p:attrName>
                                        </p:attrNameLst>
                                      </p:cBhvr>
                                      <p:to>
                                        <p:strVal val="visible"/>
                                      </p:to>
                                    </p:set>
                                    <p:anim calcmode="lin" valueType="num">
                                      <p:cBhvr additive="base">
                                        <p:cTn id="7" dur="500" fill="hold"/>
                                        <p:tgtEl>
                                          <p:spTgt spid="3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9">
                                            <p:txEl>
                                              <p:pRg st="1" end="1"/>
                                            </p:txEl>
                                          </p:spTgt>
                                        </p:tgtEl>
                                        <p:attrNameLst>
                                          <p:attrName>style.visibility</p:attrName>
                                        </p:attrNameLst>
                                      </p:cBhvr>
                                      <p:to>
                                        <p:strVal val="visible"/>
                                      </p:to>
                                    </p:set>
                                    <p:anim calcmode="lin" valueType="num">
                                      <p:cBhvr additive="base">
                                        <p:cTn id="13" dur="500" fill="hold"/>
                                        <p:tgtEl>
                                          <p:spTgt spid="32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9">
                                            <p:txEl>
                                              <p:pRg st="2" end="2"/>
                                            </p:txEl>
                                          </p:spTgt>
                                        </p:tgtEl>
                                        <p:attrNameLst>
                                          <p:attrName>style.visibility</p:attrName>
                                        </p:attrNameLst>
                                      </p:cBhvr>
                                      <p:to>
                                        <p:strVal val="visible"/>
                                      </p:to>
                                    </p:set>
                                    <p:anim calcmode="lin" valueType="num">
                                      <p:cBhvr additive="base">
                                        <p:cTn id="19" dur="500" fill="hold"/>
                                        <p:tgtEl>
                                          <p:spTgt spid="32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9">
                                            <p:txEl>
                                              <p:pRg st="3" end="3"/>
                                            </p:txEl>
                                          </p:spTgt>
                                        </p:tgtEl>
                                        <p:attrNameLst>
                                          <p:attrName>style.visibility</p:attrName>
                                        </p:attrNameLst>
                                      </p:cBhvr>
                                      <p:to>
                                        <p:strVal val="visible"/>
                                      </p:to>
                                    </p:set>
                                    <p:anim calcmode="lin" valueType="num">
                                      <p:cBhvr additive="base">
                                        <p:cTn id="25" dur="500" fill="hold"/>
                                        <p:tgtEl>
                                          <p:spTgt spid="32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23ef20def8a_0_8"/>
          <p:cNvSpPr txBox="1">
            <a:spLocks noGrp="1"/>
          </p:cNvSpPr>
          <p:nvPr>
            <p:ph type="title"/>
          </p:nvPr>
        </p:nvSpPr>
        <p:spPr>
          <a:xfrm>
            <a:off x="774145" y="1123100"/>
            <a:ext cx="7378615" cy="494751"/>
          </a:xfrm>
          <a:prstGeom prst="rect">
            <a:avLst/>
          </a:prstGeom>
          <a:gradFill>
            <a:gsLst>
              <a:gs pos="0">
                <a:srgbClr val="0072FF"/>
              </a:gs>
              <a:gs pos="100000">
                <a:srgbClr val="00C6FF"/>
              </a:gs>
            </a:gsLst>
            <a:lin ang="2700000" scaled="1"/>
          </a:gradFill>
        </p:spPr>
        <p:txBody>
          <a:bodyPr wrap="square" rtlCol="0">
            <a:spAutoFit/>
          </a:bodyPr>
          <a:lstStyle/>
          <a:p>
            <a:r>
              <a:rPr lang="en-US" sz="2400">
                <a:solidFill>
                  <a:schemeClr val="bg1"/>
                </a:solidFill>
                <a:latin typeface="Arial" panose="020B0604020202020204" pitchFamily="34" charset="0"/>
                <a:ea typeface="+mn-ea"/>
                <a:cs typeface="Arial" panose="020B0604020202020204" pitchFamily="34" charset="0"/>
              </a:rPr>
              <a:t>Định thời theo thời gian thực dựa trên độ ưu </a:t>
            </a:r>
            <a:r>
              <a:rPr lang="en-US" sz="2400" dirty="0" err="1">
                <a:solidFill>
                  <a:schemeClr val="bg1"/>
                </a:solidFill>
                <a:latin typeface="Arial" panose="020B0604020202020204" pitchFamily="34" charset="0"/>
                <a:ea typeface="+mn-ea"/>
                <a:cs typeface="Arial" panose="020B0604020202020204" pitchFamily="34" charset="0"/>
              </a:rPr>
              <a:t>tiên</a:t>
            </a:r>
            <a:endParaRPr sz="2400" dirty="0">
              <a:solidFill>
                <a:schemeClr val="bg1"/>
              </a:solidFill>
              <a:latin typeface="Arial" panose="020B0604020202020204" pitchFamily="34" charset="0"/>
              <a:ea typeface="+mn-ea"/>
              <a:cs typeface="Arial" panose="020B0604020202020204" pitchFamily="34" charset="0"/>
            </a:endParaRPr>
          </a:p>
        </p:txBody>
      </p:sp>
      <p:sp>
        <p:nvSpPr>
          <p:cNvPr id="339" name="Google Shape;339;g23ef20def8a_0_8"/>
          <p:cNvSpPr txBox="1">
            <a:spLocks noGrp="1"/>
          </p:cNvSpPr>
          <p:nvPr>
            <p:ph idx="1"/>
          </p:nvPr>
        </p:nvSpPr>
        <p:spPr>
          <a:xfrm>
            <a:off x="774145" y="1731091"/>
            <a:ext cx="10579654" cy="4172430"/>
          </a:xfrm>
          <a:prstGeom prst="rect">
            <a:avLst/>
          </a:prstGeom>
          <a:noFill/>
          <a:ln>
            <a:noFill/>
          </a:ln>
        </p:spPr>
        <p:txBody>
          <a:bodyPr spcFirstLastPara="1" wrap="square" lIns="91425" tIns="45700" rIns="91425" bIns="45700" anchor="t" anchorCtr="0">
            <a:noAutofit/>
          </a:bodyPr>
          <a:lstStyle/>
          <a:p>
            <a:pPr>
              <a:spcBef>
                <a:spcPts val="0"/>
              </a:spcBef>
            </a:pPr>
            <a:r>
              <a:rPr lang="en-US" sz="2400" dirty="0" err="1"/>
              <a:t>Hệ</a:t>
            </a:r>
            <a:r>
              <a:rPr lang="en-US" sz="2400" dirty="0"/>
              <a:t> </a:t>
            </a:r>
            <a:r>
              <a:rPr lang="en-US" sz="2400" dirty="0" err="1"/>
              <a:t>thống</a:t>
            </a:r>
            <a:r>
              <a:rPr lang="en-US" sz="2400" dirty="0"/>
              <a:t> </a:t>
            </a:r>
            <a:r>
              <a:rPr lang="en-US" sz="2400" dirty="0" err="1"/>
              <a:t>thời</a:t>
            </a:r>
            <a:r>
              <a:rPr lang="en-US" sz="2400" dirty="0"/>
              <a:t> </a:t>
            </a:r>
            <a:r>
              <a:rPr lang="en-US" sz="2400" dirty="0" err="1"/>
              <a:t>gian</a:t>
            </a:r>
            <a:r>
              <a:rPr lang="en-US" sz="2400" dirty="0"/>
              <a:t> </a:t>
            </a:r>
            <a:r>
              <a:rPr lang="en-US" sz="2400" dirty="0" err="1"/>
              <a:t>thực</a:t>
            </a:r>
            <a:r>
              <a:rPr lang="en-US" sz="2400" dirty="0"/>
              <a:t> </a:t>
            </a:r>
            <a:r>
              <a:rPr lang="en-US" sz="2400" dirty="0" err="1"/>
              <a:t>phải</a:t>
            </a:r>
            <a:r>
              <a:rPr lang="en-US" sz="2400" dirty="0"/>
              <a:t> </a:t>
            </a:r>
            <a:r>
              <a:rPr lang="en-US" sz="2400" dirty="0" err="1"/>
              <a:t>phản</a:t>
            </a:r>
            <a:r>
              <a:rPr lang="en-US" sz="2400" dirty="0"/>
              <a:t> </a:t>
            </a:r>
            <a:r>
              <a:rPr lang="en-US" sz="2400" dirty="0" err="1"/>
              <a:t>hồi</a:t>
            </a:r>
            <a:r>
              <a:rPr lang="en-US" sz="2400" dirty="0"/>
              <a:t> </a:t>
            </a:r>
            <a:r>
              <a:rPr lang="en-US" sz="2400" dirty="0" err="1"/>
              <a:t>ngay</a:t>
            </a:r>
            <a:r>
              <a:rPr lang="en-US" sz="2400" dirty="0"/>
              <a:t> </a:t>
            </a:r>
            <a:r>
              <a:rPr lang="en-US" sz="2400" dirty="0" err="1"/>
              <a:t>lập</a:t>
            </a:r>
            <a:r>
              <a:rPr lang="en-US" sz="2400" dirty="0"/>
              <a:t> </a:t>
            </a:r>
            <a:r>
              <a:rPr lang="en-US" sz="2400" dirty="0" err="1"/>
              <a:t>tức</a:t>
            </a:r>
            <a:r>
              <a:rPr lang="en-US" sz="2400" dirty="0"/>
              <a:t> </a:t>
            </a:r>
            <a:r>
              <a:rPr lang="en-US" sz="2400" dirty="0" err="1"/>
              <a:t>yêu</a:t>
            </a:r>
            <a:r>
              <a:rPr lang="en-US" sz="2400" dirty="0"/>
              <a:t> </a:t>
            </a:r>
            <a:r>
              <a:rPr lang="en-US" sz="2400" dirty="0" err="1"/>
              <a:t>cầu</a:t>
            </a:r>
            <a:r>
              <a:rPr lang="en-US" sz="2400" dirty="0"/>
              <a:t> CPU </a:t>
            </a:r>
            <a:r>
              <a:rPr lang="en-US" sz="2400" dirty="0" err="1"/>
              <a:t>của</a:t>
            </a:r>
            <a:r>
              <a:rPr lang="en-US" sz="2400" dirty="0"/>
              <a:t> </a:t>
            </a:r>
            <a:r>
              <a:rPr lang="en-US" sz="2400" dirty="0" err="1"/>
              <a:t>một</a:t>
            </a:r>
            <a:r>
              <a:rPr lang="en-US" sz="2400" dirty="0"/>
              <a:t> </a:t>
            </a:r>
            <a:r>
              <a:rPr lang="en-US" sz="2400" dirty="0" err="1"/>
              <a:t>tiến</a:t>
            </a:r>
            <a:r>
              <a:rPr lang="en-US" sz="2400" dirty="0"/>
              <a:t> </a:t>
            </a:r>
            <a:r>
              <a:rPr lang="en-US" sz="2400" dirty="0" err="1"/>
              <a:t>trình</a:t>
            </a:r>
            <a:r>
              <a:rPr lang="en-US" sz="2400" dirty="0"/>
              <a:t> =&gt; </a:t>
            </a:r>
            <a:r>
              <a:rPr lang="en-US" sz="2400" dirty="0" err="1"/>
              <a:t>Bộ</a:t>
            </a:r>
            <a:r>
              <a:rPr lang="en-US" sz="2400" dirty="0"/>
              <a:t> </a:t>
            </a:r>
            <a:r>
              <a:rPr lang="en-US" sz="2400" dirty="0" err="1"/>
              <a:t>định</a:t>
            </a:r>
            <a:r>
              <a:rPr lang="en-US" sz="2400" dirty="0"/>
              <a:t> </a:t>
            </a:r>
            <a:r>
              <a:rPr lang="en-US" sz="2400" dirty="0" err="1"/>
              <a:t>thời</a:t>
            </a:r>
            <a:r>
              <a:rPr lang="en-US" sz="2400" dirty="0"/>
              <a:t> </a:t>
            </a:r>
            <a:r>
              <a:rPr lang="en-US" sz="2400" dirty="0" err="1"/>
              <a:t>phải</a:t>
            </a:r>
            <a:r>
              <a:rPr lang="en-US" sz="2400" dirty="0"/>
              <a:t> </a:t>
            </a:r>
            <a:r>
              <a:rPr lang="en-US" sz="2400" dirty="0" err="1"/>
              <a:t>hỗ</a:t>
            </a:r>
            <a:r>
              <a:rPr lang="en-US" sz="2400" dirty="0"/>
              <a:t> </a:t>
            </a:r>
            <a:r>
              <a:rPr lang="en-US" sz="2400" dirty="0" err="1"/>
              <a:t>trợ</a:t>
            </a:r>
            <a:r>
              <a:rPr lang="en-US" sz="2400" dirty="0"/>
              <a:t> </a:t>
            </a:r>
            <a:r>
              <a:rPr lang="en-US" sz="2400" dirty="0" err="1"/>
              <a:t>định</a:t>
            </a:r>
            <a:r>
              <a:rPr lang="en-US" sz="2400" dirty="0"/>
              <a:t> </a:t>
            </a:r>
            <a:r>
              <a:rPr lang="en-US" sz="2400" dirty="0" err="1"/>
              <a:t>thời</a:t>
            </a:r>
            <a:r>
              <a:rPr lang="en-US" sz="2400" dirty="0"/>
              <a:t> </a:t>
            </a:r>
            <a:r>
              <a:rPr lang="en-US" sz="2400" dirty="0" err="1"/>
              <a:t>theo</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với</a:t>
            </a:r>
            <a:r>
              <a:rPr lang="en-US" sz="2400" dirty="0"/>
              <a:t> </a:t>
            </a:r>
            <a:r>
              <a:rPr lang="en-US" sz="2400" dirty="0" err="1"/>
              <a:t>chế</a:t>
            </a:r>
            <a:r>
              <a:rPr lang="en-US" sz="2400" dirty="0"/>
              <a:t> </a:t>
            </a:r>
            <a:r>
              <a:rPr lang="en-US" sz="2400" dirty="0" err="1"/>
              <a:t>độ</a:t>
            </a:r>
            <a:r>
              <a:rPr lang="en-US" sz="2400" dirty="0"/>
              <a:t> </a:t>
            </a:r>
            <a:r>
              <a:rPr lang="en-US" sz="2400" dirty="0" err="1"/>
              <a:t>trưng</a:t>
            </a:r>
            <a:r>
              <a:rPr lang="en-US" sz="2400" dirty="0"/>
              <a:t> </a:t>
            </a:r>
            <a:r>
              <a:rPr lang="en-US" sz="2400" dirty="0" err="1"/>
              <a:t>dụng</a:t>
            </a:r>
            <a:r>
              <a:rPr lang="en-US" sz="2400" dirty="0"/>
              <a:t>.</a:t>
            </a:r>
            <a:endParaRPr sz="2400" dirty="0"/>
          </a:p>
          <a:p>
            <a:r>
              <a:rPr lang="en-US" sz="2400" dirty="0" err="1"/>
              <a:t>Tiến</a:t>
            </a:r>
            <a:r>
              <a:rPr lang="en-US" sz="2400" dirty="0"/>
              <a:t> </a:t>
            </a:r>
            <a:r>
              <a:rPr lang="en-US" sz="2400" dirty="0" err="1"/>
              <a:t>trình</a:t>
            </a:r>
            <a:r>
              <a:rPr lang="en-US" sz="2400" dirty="0"/>
              <a:t> </a:t>
            </a:r>
            <a:r>
              <a:rPr lang="en-US" sz="2400" dirty="0" err="1"/>
              <a:t>có</a:t>
            </a:r>
            <a:r>
              <a:rPr lang="en-US" sz="2400" dirty="0"/>
              <a:t> </a:t>
            </a:r>
            <a:r>
              <a:rPr lang="en-US" sz="2400" dirty="0" err="1"/>
              <a:t>thêm</a:t>
            </a:r>
            <a:r>
              <a:rPr lang="en-US" sz="2400" dirty="0"/>
              <a:t> </a:t>
            </a:r>
            <a:r>
              <a:rPr lang="en-US" sz="2400" dirty="0" err="1"/>
              <a:t>một</a:t>
            </a:r>
            <a:r>
              <a:rPr lang="en-US" sz="2400" dirty="0"/>
              <a:t> </a:t>
            </a:r>
            <a:r>
              <a:rPr lang="en-US" sz="2400" dirty="0" err="1"/>
              <a:t>đặc</a:t>
            </a:r>
            <a:r>
              <a:rPr lang="en-US" sz="2400" dirty="0"/>
              <a:t> </a:t>
            </a:r>
            <a:r>
              <a:rPr lang="en-US" sz="2400" dirty="0" err="1"/>
              <a:t>trưng</a:t>
            </a:r>
            <a:r>
              <a:rPr lang="en-US" sz="2400" dirty="0"/>
              <a:t> </a:t>
            </a:r>
            <a:r>
              <a:rPr lang="en-US" sz="2400" dirty="0" err="1"/>
              <a:t>mới</a:t>
            </a:r>
            <a:r>
              <a:rPr lang="en-US" sz="2400" dirty="0"/>
              <a:t>: </a:t>
            </a:r>
            <a:r>
              <a:rPr lang="en-US" sz="2400" dirty="0" err="1"/>
              <a:t>tính</a:t>
            </a:r>
            <a:r>
              <a:rPr lang="en-US" sz="2400" dirty="0"/>
              <a:t> chu </a:t>
            </a:r>
            <a:r>
              <a:rPr lang="en-US" sz="2400" dirty="0" err="1"/>
              <a:t>kỳ</a:t>
            </a:r>
            <a:r>
              <a:rPr lang="en-US" sz="2400" dirty="0"/>
              <a:t> - </a:t>
            </a:r>
            <a:r>
              <a:rPr lang="en-US" sz="2400" dirty="0" err="1"/>
              <a:t>yêu</a:t>
            </a:r>
            <a:r>
              <a:rPr lang="en-US" sz="2400" dirty="0"/>
              <a:t> </a:t>
            </a:r>
            <a:r>
              <a:rPr lang="en-US" sz="2400" dirty="0" err="1"/>
              <a:t>cầu</a:t>
            </a:r>
            <a:r>
              <a:rPr lang="en-US" sz="2400" dirty="0"/>
              <a:t> CPU </a:t>
            </a:r>
            <a:r>
              <a:rPr lang="en-US" sz="2400" dirty="0" err="1"/>
              <a:t>trong</a:t>
            </a:r>
            <a:r>
              <a:rPr lang="en-US" sz="2400" dirty="0"/>
              <a:t> </a:t>
            </a:r>
            <a:r>
              <a:rPr lang="en-US" sz="2400" dirty="0" err="1"/>
              <a:t>một</a:t>
            </a:r>
            <a:r>
              <a:rPr lang="en-US" sz="2400" dirty="0"/>
              <a:t>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cố</a:t>
            </a:r>
            <a:r>
              <a:rPr lang="en-US" sz="2400" dirty="0"/>
              <a:t> </a:t>
            </a:r>
            <a:r>
              <a:rPr lang="en-US" sz="2400" dirty="0" err="1"/>
              <a:t>định</a:t>
            </a:r>
            <a:r>
              <a:rPr lang="en-US" sz="2400" dirty="0"/>
              <a:t>.</a:t>
            </a:r>
            <a:endParaRPr sz="2400" dirty="0"/>
          </a:p>
          <a:p>
            <a:r>
              <a:rPr lang="en-US" sz="2400" dirty="0"/>
              <a:t>Khi </a:t>
            </a:r>
            <a:r>
              <a:rPr lang="en-US" sz="2400" dirty="0" err="1"/>
              <a:t>một</a:t>
            </a:r>
            <a:r>
              <a:rPr lang="en-US" sz="2400" dirty="0"/>
              <a:t> </a:t>
            </a:r>
            <a:r>
              <a:rPr lang="en-US" sz="2400" dirty="0" err="1"/>
              <a:t>tiến</a:t>
            </a:r>
            <a:r>
              <a:rPr lang="en-US" sz="2400" dirty="0"/>
              <a:t> </a:t>
            </a:r>
            <a:r>
              <a:rPr lang="en-US" sz="2400" dirty="0" err="1"/>
              <a:t>trình</a:t>
            </a:r>
            <a:r>
              <a:rPr lang="en-US" sz="2400" dirty="0"/>
              <a:t> </a:t>
            </a:r>
            <a:r>
              <a:rPr lang="en-US" sz="2400" dirty="0" err="1"/>
              <a:t>có</a:t>
            </a:r>
            <a:r>
              <a:rPr lang="en-US" sz="2400" dirty="0"/>
              <a:t> chu </a:t>
            </a:r>
            <a:r>
              <a:rPr lang="en-US" sz="2400" dirty="0" err="1"/>
              <a:t>kỳ</a:t>
            </a:r>
            <a:r>
              <a:rPr lang="en-US" sz="2400" dirty="0"/>
              <a:t> </a:t>
            </a:r>
            <a:r>
              <a:rPr lang="en-US" sz="2400" dirty="0" err="1"/>
              <a:t>yêu</a:t>
            </a:r>
            <a:r>
              <a:rPr lang="en-US" sz="2400" dirty="0"/>
              <a:t> </a:t>
            </a:r>
            <a:r>
              <a:rPr lang="en-US" sz="2400" dirty="0" err="1"/>
              <a:t>cầu</a:t>
            </a:r>
            <a:r>
              <a:rPr lang="en-US" sz="2400" dirty="0"/>
              <a:t> CPU, </a:t>
            </a:r>
            <a:r>
              <a:rPr lang="en-US" sz="2400" dirty="0" err="1"/>
              <a:t>nó</a:t>
            </a:r>
            <a:r>
              <a:rPr lang="en-US" sz="2400" dirty="0"/>
              <a:t> </a:t>
            </a:r>
            <a:r>
              <a:rPr lang="en-US" sz="2400" dirty="0" err="1"/>
              <a:t>có</a:t>
            </a:r>
            <a:r>
              <a:rPr lang="en-US" sz="2400" dirty="0"/>
              <a:t> </a:t>
            </a:r>
            <a:r>
              <a:rPr lang="en-US" sz="2400" dirty="0" err="1"/>
              <a:t>thời</a:t>
            </a:r>
            <a:r>
              <a:rPr lang="en-US" sz="2400" dirty="0"/>
              <a:t> </a:t>
            </a:r>
            <a:r>
              <a:rPr lang="en-US" sz="2400" dirty="0" err="1"/>
              <a:t>gian</a:t>
            </a:r>
            <a:r>
              <a:rPr lang="en-US" sz="2400" dirty="0"/>
              <a:t> </a:t>
            </a:r>
            <a:r>
              <a:rPr lang="en-US" sz="2400" dirty="0" err="1"/>
              <a:t>xử</a:t>
            </a:r>
            <a:r>
              <a:rPr lang="en-US" sz="2400" dirty="0"/>
              <a:t> </a:t>
            </a:r>
            <a:r>
              <a:rPr lang="en-US" sz="2400" dirty="0" err="1"/>
              <a:t>lý</a:t>
            </a:r>
            <a:r>
              <a:rPr lang="en-US" sz="2400" dirty="0"/>
              <a:t> C, </a:t>
            </a:r>
            <a:r>
              <a:rPr lang="en-US" sz="2400" dirty="0" err="1"/>
              <a:t>thời</a:t>
            </a:r>
            <a:r>
              <a:rPr lang="en-US" sz="2400" dirty="0"/>
              <a:t> </a:t>
            </a:r>
            <a:r>
              <a:rPr lang="en-US" sz="2400" dirty="0" err="1"/>
              <a:t>gian</a:t>
            </a:r>
            <a:r>
              <a:rPr lang="en-US" sz="2400" dirty="0"/>
              <a:t> deadline d (</a:t>
            </a:r>
            <a:r>
              <a:rPr lang="en-US" sz="2400" dirty="0" err="1"/>
              <a:t>thời</a:t>
            </a:r>
            <a:r>
              <a:rPr lang="en-US" sz="2400" dirty="0"/>
              <a:t> </a:t>
            </a:r>
            <a:r>
              <a:rPr lang="en-US" sz="2400" dirty="0" err="1"/>
              <a:t>gian</a:t>
            </a:r>
            <a:r>
              <a:rPr lang="en-US" sz="2400" dirty="0"/>
              <a:t> </a:t>
            </a:r>
            <a:r>
              <a:rPr lang="en-US" sz="2400" dirty="0" err="1"/>
              <a:t>nó</a:t>
            </a:r>
            <a:r>
              <a:rPr lang="en-US" sz="2400" dirty="0"/>
              <a:t> </a:t>
            </a:r>
            <a:r>
              <a:rPr lang="en-US" sz="2400" dirty="0" err="1"/>
              <a:t>sẽ</a:t>
            </a:r>
            <a:r>
              <a:rPr lang="en-US" sz="2400" dirty="0"/>
              <a:t> </a:t>
            </a:r>
            <a:r>
              <a:rPr lang="en-US" sz="2400" dirty="0" err="1"/>
              <a:t>được</a:t>
            </a:r>
            <a:r>
              <a:rPr lang="en-US" sz="2400" dirty="0"/>
              <a:t> </a:t>
            </a:r>
            <a:r>
              <a:rPr lang="en-US" sz="2400" dirty="0" err="1"/>
              <a:t>phục</a:t>
            </a:r>
            <a:r>
              <a:rPr lang="en-US" sz="2400" dirty="0"/>
              <a:t> </a:t>
            </a:r>
            <a:r>
              <a:rPr lang="en-US" sz="2400" dirty="0" err="1"/>
              <a:t>vụ</a:t>
            </a:r>
            <a:r>
              <a:rPr lang="en-US" sz="2400" dirty="0"/>
              <a:t> </a:t>
            </a:r>
            <a:r>
              <a:rPr lang="en-US" sz="2400" dirty="0" err="1"/>
              <a:t>bởi</a:t>
            </a:r>
            <a:r>
              <a:rPr lang="en-US" sz="2400" dirty="0"/>
              <a:t> CPU) </a:t>
            </a:r>
            <a:r>
              <a:rPr lang="en-US" sz="2400" dirty="0" err="1"/>
              <a:t>và</a:t>
            </a:r>
            <a:r>
              <a:rPr lang="en-US" sz="2400" dirty="0"/>
              <a:t> </a:t>
            </a:r>
            <a:r>
              <a:rPr lang="en-US" sz="2400" dirty="0" err="1"/>
              <a:t>thời</a:t>
            </a:r>
            <a:r>
              <a:rPr lang="en-US" sz="2400" dirty="0"/>
              <a:t> </a:t>
            </a:r>
            <a:r>
              <a:rPr lang="en-US" sz="2400" dirty="0" err="1"/>
              <a:t>gian</a:t>
            </a:r>
            <a:r>
              <a:rPr lang="en-US" sz="2400" dirty="0"/>
              <a:t> chu </a:t>
            </a:r>
            <a:r>
              <a:rPr lang="en-US" sz="2400" dirty="0" err="1"/>
              <a:t>kỳ</a:t>
            </a:r>
            <a:r>
              <a:rPr lang="en-US" sz="2400" dirty="0"/>
              <a:t> T. </a:t>
            </a:r>
            <a:endParaRPr sz="2400" dirty="0"/>
          </a:p>
          <a:p>
            <a:pPr lvl="1" algn="l"/>
            <a:r>
              <a:rPr lang="en-US" sz="2000" dirty="0"/>
              <a:t>0 ≤ C ≤ d ≤ T</a:t>
            </a:r>
            <a:endParaRPr sz="2000" dirty="0"/>
          </a:p>
        </p:txBody>
      </p:sp>
      <p:sp>
        <p:nvSpPr>
          <p:cNvPr id="342" name="Google Shape;342;g23ef20def8a_0_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D01DCE70-0F30-155B-5AE6-F376175F976C}"/>
              </a:ext>
            </a:extLst>
          </p:cNvPr>
          <p:cNvSpPr>
            <a:spLocks noGrp="1"/>
          </p:cNvSpPr>
          <p:nvPr>
            <p:ph type="sldNum" sz="quarter" idx="12"/>
          </p:nvPr>
        </p:nvSpPr>
        <p:spPr/>
        <p:txBody>
          <a:bodyPr/>
          <a:lstStyle/>
          <a:p>
            <a:fld id="{00000000-1234-1234-1234-123412341234}" type="slidenum">
              <a:rPr lang="en-US" smtClean="0"/>
              <a:pPr/>
              <a:t>31</a:t>
            </a:fld>
            <a:endParaRPr lang="en-US"/>
          </a:p>
        </p:txBody>
      </p:sp>
      <p:sp>
        <p:nvSpPr>
          <p:cNvPr id="3" name="Google Shape;328;g23ef20def8a_0_0">
            <a:extLst>
              <a:ext uri="{FF2B5EF4-FFF2-40B4-BE49-F238E27FC236}">
                <a16:creationId xmlns:a16="http://schemas.microsoft.com/office/drawing/2014/main" id="{94A7A73E-117C-2260-87AB-52ABCA16C11A}"/>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 </a:t>
            </a:r>
            <a:r>
              <a:rPr lang="en-US" dirty="0" err="1"/>
              <a:t>Định</a:t>
            </a:r>
            <a:r>
              <a:rPr lang="en-US" dirty="0"/>
              <a:t> </a:t>
            </a:r>
            <a:r>
              <a:rPr lang="en-US" dirty="0" err="1"/>
              <a:t>thời</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endParaRPr lang="en-US" dirty="0"/>
          </a:p>
        </p:txBody>
      </p:sp>
    </p:spTree>
    <p:extLst>
      <p:ext uri="{BB962C8B-B14F-4D97-AF65-F5344CB8AC3E}">
        <p14:creationId xmlns:p14="http://schemas.microsoft.com/office/powerpoint/2010/main" val="362265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anim calcmode="lin" valueType="num">
                                      <p:cBhvr additive="base">
                                        <p:cTn id="7" dur="500" fill="hold"/>
                                        <p:tgtEl>
                                          <p:spTgt spid="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9">
                                            <p:txEl>
                                              <p:pRg st="1" end="1"/>
                                            </p:txEl>
                                          </p:spTgt>
                                        </p:tgtEl>
                                        <p:attrNameLst>
                                          <p:attrName>style.visibility</p:attrName>
                                        </p:attrNameLst>
                                      </p:cBhvr>
                                      <p:to>
                                        <p:strVal val="visible"/>
                                      </p:to>
                                    </p:set>
                                    <p:anim calcmode="lin" valueType="num">
                                      <p:cBhvr additive="base">
                                        <p:cTn id="13" dur="500" fill="hold"/>
                                        <p:tgtEl>
                                          <p:spTgt spid="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9">
                                            <p:txEl>
                                              <p:pRg st="2" end="2"/>
                                            </p:txEl>
                                          </p:spTgt>
                                        </p:tgtEl>
                                        <p:attrNameLst>
                                          <p:attrName>style.visibility</p:attrName>
                                        </p:attrNameLst>
                                      </p:cBhvr>
                                      <p:to>
                                        <p:strVal val="visible"/>
                                      </p:to>
                                    </p:set>
                                    <p:anim calcmode="lin" valueType="num">
                                      <p:cBhvr additive="base">
                                        <p:cTn id="19" dur="500" fill="hold"/>
                                        <p:tgtEl>
                                          <p:spTgt spid="3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9">
                                            <p:txEl>
                                              <p:pRg st="3" end="3"/>
                                            </p:txEl>
                                          </p:spTgt>
                                        </p:tgtEl>
                                        <p:attrNameLst>
                                          <p:attrName>style.visibility</p:attrName>
                                        </p:attrNameLst>
                                      </p:cBhvr>
                                      <p:to>
                                        <p:strVal val="visible"/>
                                      </p:to>
                                    </p:set>
                                    <p:anim calcmode="lin" valueType="num">
                                      <p:cBhvr additive="base">
                                        <p:cTn id="23" dur="500" fill="hold"/>
                                        <p:tgtEl>
                                          <p:spTgt spid="3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50" name="Google Shape;350;g23ef20def8a_0_1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351" name="Google Shape;351;g23ef20def8a_0_17"/>
          <p:cNvSpPr/>
          <p:nvPr/>
        </p:nvSpPr>
        <p:spPr>
          <a:xfrm>
            <a:off x="774146" y="2350021"/>
            <a:ext cx="3354266" cy="2751956"/>
          </a:xfrm>
          <a:prstGeom prst="rect">
            <a:avLst/>
          </a:prstGeom>
          <a:blipFill rotWithShape="1">
            <a:blip r:embed="rId3">
              <a:alphaModFix/>
            </a:blip>
            <a:stretch>
              <a:fillRect l="-2389" t="-859" b="-1879"/>
            </a:stretch>
          </a:blipFill>
          <a:ln>
            <a:noFill/>
          </a:ln>
        </p:spPr>
        <p:txBody>
          <a:bodyPr spcFirstLastPara="1" wrap="square" lIns="91425" tIns="45700" rIns="91425" bIns="45700" anchor="t" anchorCtr="0">
            <a:noAutofit/>
          </a:bodyPr>
          <a:lstStyle/>
          <a:p>
            <a:r>
              <a:rPr lang="en-US" sz="1800">
                <a:latin typeface="Arial" panose="020B0604020202020204" pitchFamily="34" charset="0"/>
                <a:ea typeface="Times New Roman"/>
                <a:cs typeface="Arial" panose="020B0604020202020204" pitchFamily="34" charset="0"/>
                <a:sym typeface="Times New Roman"/>
              </a:rPr>
              <a:t> </a:t>
            </a:r>
            <a:endParaRPr>
              <a:latin typeface="Arial" panose="020B0604020202020204" pitchFamily="34" charset="0"/>
              <a:cs typeface="Arial" panose="020B0604020202020204" pitchFamily="34" charset="0"/>
            </a:endParaRPr>
          </a:p>
        </p:txBody>
      </p:sp>
      <p:sp>
        <p:nvSpPr>
          <p:cNvPr id="352" name="Google Shape;352;g23ef20def8a_0_17"/>
          <p:cNvSpPr/>
          <p:nvPr/>
        </p:nvSpPr>
        <p:spPr>
          <a:xfrm>
            <a:off x="1410150" y="1942815"/>
            <a:ext cx="2082258" cy="369300"/>
          </a:xfrm>
          <a:prstGeom prst="rect">
            <a:avLst/>
          </a:prstGeom>
          <a:noFill/>
          <a:ln>
            <a:noFill/>
          </a:ln>
        </p:spPr>
        <p:txBody>
          <a:bodyPr spcFirstLastPara="1" wrap="square" lIns="91425" tIns="45700" rIns="91425" bIns="45700" anchor="t" anchorCtr="0">
            <a:noAutofit/>
          </a:bodyPr>
          <a:lstStyle/>
          <a:p>
            <a:r>
              <a:rPr lang="en-US" sz="1800" b="1" dirty="0">
                <a:solidFill>
                  <a:schemeClr val="dk1"/>
                </a:solidFill>
                <a:latin typeface="Arial" panose="020B0604020202020204" pitchFamily="34" charset="0"/>
                <a:ea typeface="Times New Roman"/>
                <a:cs typeface="Arial" panose="020B0604020202020204" pitchFamily="34" charset="0"/>
                <a:sym typeface="Times New Roman"/>
              </a:rPr>
              <a:t>Periodic tasks</a:t>
            </a:r>
            <a:endParaRPr sz="1800" b="1" dirty="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53" name="Google Shape;353;g23ef20def8a_0_17"/>
          <p:cNvSpPr/>
          <p:nvPr/>
        </p:nvSpPr>
        <p:spPr>
          <a:xfrm>
            <a:off x="5081529" y="3297295"/>
            <a:ext cx="2287247" cy="369300"/>
          </a:xfrm>
          <a:prstGeom prst="rect">
            <a:avLst/>
          </a:prstGeom>
          <a:noFill/>
          <a:ln>
            <a:noFill/>
          </a:ln>
        </p:spPr>
        <p:txBody>
          <a:bodyPr spcFirstLastPara="1" wrap="square" lIns="91425" tIns="45700" rIns="91425" bIns="45700" anchor="t" anchorCtr="0">
            <a:noAutofit/>
          </a:bodyPr>
          <a:lstStyle/>
          <a:p>
            <a:r>
              <a:rPr lang="en-US" sz="1800" b="1" dirty="0">
                <a:solidFill>
                  <a:schemeClr val="dk1"/>
                </a:solidFill>
                <a:latin typeface="Arial" panose="020B0604020202020204" pitchFamily="34" charset="0"/>
                <a:ea typeface="Times New Roman"/>
                <a:cs typeface="Arial" panose="020B0604020202020204" pitchFamily="34" charset="0"/>
                <a:sym typeface="Times New Roman"/>
              </a:rPr>
              <a:t>Aperiodic tasks</a:t>
            </a:r>
            <a:endParaRPr sz="1800" b="1" dirty="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54" name="Google Shape;354;g23ef20def8a_0_17"/>
          <p:cNvSpPr/>
          <p:nvPr/>
        </p:nvSpPr>
        <p:spPr>
          <a:xfrm>
            <a:off x="4734170" y="3704501"/>
            <a:ext cx="3041268" cy="1464908"/>
          </a:xfrm>
          <a:prstGeom prst="rect">
            <a:avLst/>
          </a:prstGeom>
          <a:blipFill rotWithShape="1">
            <a:blip r:embed="rId4">
              <a:alphaModFix/>
            </a:blip>
            <a:stretch>
              <a:fillRect l="-929" t="-1929" b="-4519"/>
            </a:stretch>
          </a:blipFill>
          <a:ln>
            <a:noFill/>
          </a:ln>
        </p:spPr>
        <p:txBody>
          <a:bodyPr spcFirstLastPara="1" wrap="square" lIns="91425" tIns="45700" rIns="91425" bIns="45700" anchor="t" anchorCtr="0">
            <a:noAutofit/>
          </a:bodyPr>
          <a:lstStyle/>
          <a:p>
            <a:r>
              <a:rPr lang="en-US" sz="1800" dirty="0">
                <a:latin typeface="Arial" panose="020B0604020202020204" pitchFamily="34" charset="0"/>
                <a:ea typeface="Times New Roman"/>
                <a:cs typeface="Arial" panose="020B0604020202020204" pitchFamily="34" charset="0"/>
                <a:sym typeface="Times New Roman"/>
              </a:rPr>
              <a:t> </a:t>
            </a:r>
            <a:endParaRPr dirty="0">
              <a:latin typeface="Arial" panose="020B0604020202020204" pitchFamily="34" charset="0"/>
              <a:cs typeface="Arial" panose="020B0604020202020204" pitchFamily="34" charset="0"/>
            </a:endParaRPr>
          </a:p>
        </p:txBody>
      </p:sp>
      <p:pic>
        <p:nvPicPr>
          <p:cNvPr id="355" name="Google Shape;355;g23ef20def8a_0_17"/>
          <p:cNvPicPr preferRelativeResize="0"/>
          <p:nvPr/>
        </p:nvPicPr>
        <p:blipFill rotWithShape="1">
          <a:blip r:embed="rId5">
            <a:alphaModFix/>
          </a:blip>
          <a:srcRect/>
          <a:stretch/>
        </p:blipFill>
        <p:spPr>
          <a:xfrm>
            <a:off x="5081529" y="1793930"/>
            <a:ext cx="5225345" cy="1424016"/>
          </a:xfrm>
          <a:prstGeom prst="rect">
            <a:avLst/>
          </a:prstGeom>
          <a:noFill/>
          <a:ln>
            <a:noFill/>
          </a:ln>
        </p:spPr>
      </p:pic>
      <p:grpSp>
        <p:nvGrpSpPr>
          <p:cNvPr id="356" name="Google Shape;356;g23ef20def8a_0_17"/>
          <p:cNvGrpSpPr/>
          <p:nvPr/>
        </p:nvGrpSpPr>
        <p:grpSpPr>
          <a:xfrm>
            <a:off x="5845618" y="5508206"/>
            <a:ext cx="2297491" cy="591000"/>
            <a:chOff x="5867400" y="5428946"/>
            <a:chExt cx="1869600" cy="591000"/>
          </a:xfrm>
        </p:grpSpPr>
        <p:sp>
          <p:nvSpPr>
            <p:cNvPr id="357" name="Google Shape;357;g23ef20def8a_0_17"/>
            <p:cNvSpPr/>
            <p:nvPr/>
          </p:nvSpPr>
          <p:spPr>
            <a:xfrm>
              <a:off x="6019960" y="5539092"/>
              <a:ext cx="1627500" cy="369300"/>
            </a:xfrm>
            <a:prstGeom prst="rect">
              <a:avLst/>
            </a:prstGeom>
            <a:noFill/>
            <a:ln>
              <a:noFill/>
            </a:ln>
          </p:spPr>
          <p:txBody>
            <a:bodyPr spcFirstLastPara="1" wrap="square" lIns="91425" tIns="45700" rIns="91425" bIns="45700" anchor="t" anchorCtr="0">
              <a:noAutofit/>
            </a:bodyPr>
            <a:lstStyle/>
            <a:p>
              <a:r>
                <a:rPr lang="en-US" sz="1600" b="1" dirty="0">
                  <a:solidFill>
                    <a:schemeClr val="dk1"/>
                  </a:solidFill>
                  <a:latin typeface="Arial" panose="020B0604020202020204" pitchFamily="34" charset="0"/>
                  <a:ea typeface="Times New Roman"/>
                  <a:cs typeface="Arial" panose="020B0604020202020204" pitchFamily="34" charset="0"/>
                  <a:sym typeface="Times New Roman"/>
                </a:rPr>
                <a:t>Sporadic tasks</a:t>
              </a:r>
              <a:endParaRPr sz="1600" b="1" dirty="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58" name="Google Shape;358;g23ef20def8a_0_17"/>
            <p:cNvSpPr/>
            <p:nvPr/>
          </p:nvSpPr>
          <p:spPr>
            <a:xfrm>
              <a:off x="5867400" y="5428946"/>
              <a:ext cx="1869600" cy="591000"/>
            </a:xfrm>
            <a:prstGeom prst="rect">
              <a:avLst/>
            </a:prstGeom>
            <a:noFill/>
            <a:ln w="25400" cap="flat" cmpd="sng">
              <a:solidFill>
                <a:srgbClr val="FF993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Arial" panose="020B0604020202020204" pitchFamily="34" charset="0"/>
                <a:ea typeface="Times New Roman"/>
                <a:cs typeface="Arial" panose="020B0604020202020204" pitchFamily="34" charset="0"/>
                <a:sym typeface="Times New Roman"/>
              </a:endParaRPr>
            </a:p>
          </p:txBody>
        </p:sp>
      </p:grpSp>
      <p:sp>
        <p:nvSpPr>
          <p:cNvPr id="359" name="Google Shape;359;g23ef20def8a_0_17"/>
          <p:cNvSpPr/>
          <p:nvPr/>
        </p:nvSpPr>
        <p:spPr>
          <a:xfrm>
            <a:off x="3711328" y="5494367"/>
            <a:ext cx="1490100" cy="684000"/>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r>
              <a:rPr lang="en-US" sz="1400" dirty="0">
                <a:solidFill>
                  <a:schemeClr val="dk1"/>
                </a:solidFill>
                <a:latin typeface="Arial" panose="020B0604020202020204" pitchFamily="34" charset="0"/>
                <a:ea typeface="Times New Roman"/>
                <a:cs typeface="Arial" panose="020B0604020202020204" pitchFamily="34" charset="0"/>
                <a:sym typeface="Times New Roman"/>
              </a:rPr>
              <a:t>Self-Study</a:t>
            </a:r>
            <a:endParaRPr sz="1400" dirty="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 name="Slide Number Placeholder 2">
            <a:extLst>
              <a:ext uri="{FF2B5EF4-FFF2-40B4-BE49-F238E27FC236}">
                <a16:creationId xmlns:a16="http://schemas.microsoft.com/office/drawing/2014/main" id="{60BC1B12-4E4B-288C-788C-B4A9453483D8}"/>
              </a:ext>
            </a:extLst>
          </p:cNvPr>
          <p:cNvSpPr>
            <a:spLocks noGrp="1"/>
          </p:cNvSpPr>
          <p:nvPr>
            <p:ph type="sldNum" sz="quarter" idx="12"/>
          </p:nvPr>
        </p:nvSpPr>
        <p:spPr/>
        <p:txBody>
          <a:bodyPr/>
          <a:lstStyle/>
          <a:p>
            <a:fld id="{00000000-1234-1234-1234-123412341234}" type="slidenum">
              <a:rPr lang="en-US" smtClean="0"/>
              <a:pPr/>
              <a:t>32</a:t>
            </a:fld>
            <a:endParaRPr lang="en-US"/>
          </a:p>
        </p:txBody>
      </p:sp>
      <p:sp>
        <p:nvSpPr>
          <p:cNvPr id="347" name="Google Shape;347;g23ef20def8a_0_17"/>
          <p:cNvSpPr txBox="1">
            <a:spLocks noGrp="1"/>
          </p:cNvSpPr>
          <p:nvPr>
            <p:ph type="title"/>
          </p:nvPr>
        </p:nvSpPr>
        <p:spPr>
          <a:xfrm>
            <a:off x="774146" y="1154519"/>
            <a:ext cx="5480658" cy="494751"/>
          </a:xfrm>
          <a:prstGeom prst="rect">
            <a:avLst/>
          </a:prstGeom>
          <a:gradFill>
            <a:gsLst>
              <a:gs pos="0">
                <a:srgbClr val="0072FF"/>
              </a:gs>
              <a:gs pos="100000">
                <a:srgbClr val="00C6FF"/>
              </a:gs>
            </a:gsLst>
            <a:lin ang="2700000" scaled="1"/>
          </a:gradFill>
        </p:spPr>
        <p:txBody>
          <a:bodyPr wrap="square" rtlCol="0">
            <a:spAutoFit/>
          </a:bodyPr>
          <a:lstStyle/>
          <a:p>
            <a:r>
              <a:rPr lang="en-US" sz="2400" dirty="0" err="1">
                <a:solidFill>
                  <a:schemeClr val="bg1"/>
                </a:solidFill>
                <a:latin typeface="Arial" panose="020B0604020202020204" pitchFamily="34" charset="0"/>
                <a:ea typeface="+mn-ea"/>
                <a:cs typeface="Arial" panose="020B0604020202020204" pitchFamily="34" charset="0"/>
              </a:rPr>
              <a:t>Mô</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hình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vụ</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trong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gian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thực</a:t>
            </a:r>
            <a:endParaRPr sz="2400" dirty="0">
              <a:solidFill>
                <a:schemeClr val="bg1"/>
              </a:solidFill>
              <a:latin typeface="Arial" panose="020B0604020202020204" pitchFamily="34" charset="0"/>
              <a:ea typeface="+mn-ea"/>
              <a:cs typeface="Arial" panose="020B0604020202020204" pitchFamily="34" charset="0"/>
            </a:endParaRPr>
          </a:p>
        </p:txBody>
      </p:sp>
      <p:sp>
        <p:nvSpPr>
          <p:cNvPr id="4" name="Google Shape;328;g23ef20def8a_0_0">
            <a:extLst>
              <a:ext uri="{FF2B5EF4-FFF2-40B4-BE49-F238E27FC236}">
                <a16:creationId xmlns:a16="http://schemas.microsoft.com/office/drawing/2014/main" id="{896ECB48-5A97-F2AF-AE6E-02285AC01A56}"/>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 </a:t>
            </a:r>
            <a:r>
              <a:rPr lang="en-US" dirty="0" err="1"/>
              <a:t>Định</a:t>
            </a:r>
            <a:r>
              <a:rPr lang="en-US" dirty="0"/>
              <a:t> </a:t>
            </a:r>
            <a:r>
              <a:rPr lang="en-US" dirty="0" err="1"/>
              <a:t>thời</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endParaRPr lang="en-US" dirty="0"/>
          </a:p>
        </p:txBody>
      </p:sp>
    </p:spTree>
    <p:extLst>
      <p:ext uri="{BB962C8B-B14F-4D97-AF65-F5344CB8AC3E}">
        <p14:creationId xmlns:p14="http://schemas.microsoft.com/office/powerpoint/2010/main" val="3697261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23ef20def8a_0_33"/>
          <p:cNvSpPr txBox="1">
            <a:spLocks noGrp="1"/>
          </p:cNvSpPr>
          <p:nvPr>
            <p:ph type="title"/>
          </p:nvPr>
        </p:nvSpPr>
        <p:spPr>
          <a:xfrm>
            <a:off x="774145" y="1186982"/>
            <a:ext cx="4366473" cy="494751"/>
          </a:xfrm>
          <a:prstGeom prst="rect">
            <a:avLst/>
          </a:prstGeom>
          <a:gradFill>
            <a:gsLst>
              <a:gs pos="0">
                <a:srgbClr val="0072FF"/>
              </a:gs>
              <a:gs pos="100000">
                <a:srgbClr val="00C6FF"/>
              </a:gs>
            </a:gsLst>
            <a:lin ang="2700000" scaled="1"/>
          </a:gradFill>
        </p:spPr>
        <p:txBody>
          <a:bodyPr vert="horz" wrap="squar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Các giải thuật định </a:t>
            </a:r>
            <a:r>
              <a:rPr lang="en-US" sz="2400" dirty="0" err="1">
                <a:solidFill>
                  <a:schemeClr val="bg1"/>
                </a:solidFill>
                <a:latin typeface="Arial" panose="020B0604020202020204" pitchFamily="34" charset="0"/>
                <a:ea typeface="+mn-ea"/>
                <a:cs typeface="Arial" panose="020B0604020202020204" pitchFamily="34" charset="0"/>
              </a:rPr>
              <a:t>thời</a:t>
            </a:r>
            <a:endParaRPr sz="2400" dirty="0">
              <a:solidFill>
                <a:schemeClr val="bg1"/>
              </a:solidFill>
              <a:latin typeface="Arial" panose="020B0604020202020204" pitchFamily="34" charset="0"/>
              <a:ea typeface="+mn-ea"/>
              <a:cs typeface="Arial" panose="020B0604020202020204" pitchFamily="34" charset="0"/>
            </a:endParaRPr>
          </a:p>
        </p:txBody>
      </p:sp>
      <p:sp>
        <p:nvSpPr>
          <p:cNvPr id="366" name="Google Shape;366;g23ef20def8a_0_33"/>
          <p:cNvSpPr txBox="1">
            <a:spLocks noGrp="1"/>
          </p:cNvSpPr>
          <p:nvPr>
            <p:ph idx="1"/>
          </p:nvPr>
        </p:nvSpPr>
        <p:spPr>
          <a:xfrm>
            <a:off x="774145" y="1858855"/>
            <a:ext cx="4858252" cy="1709160"/>
          </a:xfrm>
          <a:prstGeom prst="rect">
            <a:avLst/>
          </a:prstGeom>
          <a:noFill/>
          <a:ln>
            <a:noFill/>
          </a:ln>
        </p:spPr>
        <p:txBody>
          <a:bodyPr spcFirstLastPara="1" wrap="square" lIns="91425" tIns="45700" rIns="91425" bIns="45700" anchor="t" anchorCtr="0">
            <a:noAutofit/>
          </a:bodyPr>
          <a:lstStyle/>
          <a:p>
            <a:pPr>
              <a:spcBef>
                <a:spcPts val="0"/>
              </a:spcBef>
            </a:pPr>
            <a:r>
              <a:rPr lang="en-US" sz="2400" dirty="0" err="1"/>
              <a:t>Tác</a:t>
            </a:r>
            <a:r>
              <a:rPr lang="en-US" sz="2400" dirty="0"/>
              <a:t> </a:t>
            </a:r>
            <a:r>
              <a:rPr lang="en-US" sz="2400" dirty="0" err="1"/>
              <a:t>vụ</a:t>
            </a:r>
            <a:r>
              <a:rPr lang="en-US" sz="2400" dirty="0"/>
              <a:t> chu </a:t>
            </a:r>
            <a:r>
              <a:rPr lang="en-US" sz="2400" dirty="0" err="1"/>
              <a:t>kỳ</a:t>
            </a:r>
            <a:r>
              <a:rPr lang="en-US" sz="2400" dirty="0"/>
              <a:t> - Periodic Tasks</a:t>
            </a:r>
            <a:endParaRPr sz="2400" dirty="0"/>
          </a:p>
          <a:p>
            <a:pPr lvl="1"/>
            <a:r>
              <a:rPr lang="en-US" sz="2000" dirty="0"/>
              <a:t> Rate Monotonic - RM</a:t>
            </a:r>
            <a:endParaRPr sz="2000" dirty="0"/>
          </a:p>
          <a:p>
            <a:pPr lvl="1"/>
            <a:r>
              <a:rPr lang="en-US" sz="2000" dirty="0"/>
              <a:t> Earliest Deadline First - EDF</a:t>
            </a:r>
            <a:endParaRPr sz="2000" dirty="0"/>
          </a:p>
        </p:txBody>
      </p:sp>
      <p:sp>
        <p:nvSpPr>
          <p:cNvPr id="369" name="Google Shape;369;g23ef20def8a_0_3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370" name="Google Shape;370;g23ef20def8a_0_33"/>
          <p:cNvSpPr/>
          <p:nvPr/>
        </p:nvSpPr>
        <p:spPr>
          <a:xfrm>
            <a:off x="774145" y="4417010"/>
            <a:ext cx="10643709" cy="1965863"/>
          </a:xfrm>
          <a:prstGeom prst="rect">
            <a:avLst/>
          </a:prstGeom>
          <a:noFill/>
          <a:ln>
            <a:noFill/>
          </a:ln>
        </p:spPr>
        <p:txBody>
          <a:bodyPr spcFirstLastPara="1" wrap="square" lIns="91425" tIns="45700" rIns="91425" bIns="45700" anchor="t" anchorCtr="0">
            <a:noAutofit/>
          </a:bodyPr>
          <a:lstStyle/>
          <a:p>
            <a:endParaRPr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35641199-AB2F-2748-AC9B-A3DF917A58CE}"/>
              </a:ext>
            </a:extLst>
          </p:cNvPr>
          <p:cNvSpPr>
            <a:spLocks noGrp="1"/>
          </p:cNvSpPr>
          <p:nvPr>
            <p:ph type="sldNum" sz="quarter" idx="12"/>
          </p:nvPr>
        </p:nvSpPr>
        <p:spPr/>
        <p:txBody>
          <a:bodyPr/>
          <a:lstStyle/>
          <a:p>
            <a:fld id="{00000000-1234-1234-1234-123412341234}" type="slidenum">
              <a:rPr lang="en-US" smtClean="0"/>
              <a:pPr/>
              <a:t>33</a:t>
            </a:fld>
            <a:endParaRPr lang="en-US"/>
          </a:p>
        </p:txBody>
      </p:sp>
      <p:sp>
        <p:nvSpPr>
          <p:cNvPr id="4" name="TextBox 3">
            <a:extLst>
              <a:ext uri="{FF2B5EF4-FFF2-40B4-BE49-F238E27FC236}">
                <a16:creationId xmlns:a16="http://schemas.microsoft.com/office/drawing/2014/main" id="{CCC1953F-E42B-241F-45C1-83063A214A78}"/>
              </a:ext>
            </a:extLst>
          </p:cNvPr>
          <p:cNvSpPr txBox="1"/>
          <p:nvPr/>
        </p:nvSpPr>
        <p:spPr>
          <a:xfrm>
            <a:off x="5632397" y="1858855"/>
            <a:ext cx="6097280" cy="2038956"/>
          </a:xfrm>
          <a:prstGeom prst="rect">
            <a:avLst/>
          </a:prstGeom>
          <a:noFill/>
        </p:spPr>
        <p:txBody>
          <a:bodyPr wrap="square">
            <a:spAutoFit/>
          </a:bodyPr>
          <a:lstStyle/>
          <a:p>
            <a:pPr marL="114300" indent="-228600" algn="just">
              <a:lnSpc>
                <a:spcPct val="130000"/>
              </a:lnSpc>
              <a:spcAft>
                <a:spcPts val="300"/>
              </a:spcAft>
              <a:buFont typeface="Arial" panose="020B0604020202020204" pitchFamily="34" charset="0"/>
              <a:buChar char="•"/>
            </a:pP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phi chu </a:t>
            </a:r>
            <a:r>
              <a:rPr lang="en-US" sz="2400" dirty="0" err="1">
                <a:latin typeface="Arial" panose="020B0604020202020204" pitchFamily="34" charset="0"/>
                <a:cs typeface="Arial" panose="020B0604020202020204" pitchFamily="34" charset="0"/>
              </a:rPr>
              <a:t>kỳ</a:t>
            </a:r>
            <a:r>
              <a:rPr lang="en-US" sz="2400" dirty="0">
                <a:latin typeface="Arial" panose="020B0604020202020204" pitchFamily="34" charset="0"/>
                <a:cs typeface="Arial" panose="020B0604020202020204" pitchFamily="34" charset="0"/>
              </a:rPr>
              <a:t> - Aperiodic Task</a:t>
            </a:r>
          </a:p>
          <a:p>
            <a:pPr marL="914400" indent="-228600" algn="just">
              <a:lnSpc>
                <a:spcPct val="130000"/>
              </a:lnSpc>
              <a:spcBef>
                <a:spcPts val="480"/>
              </a:spcBef>
              <a:spcAft>
                <a:spcPts val="300"/>
              </a:spcAft>
              <a:buSzPts val="2400"/>
              <a:buFont typeface="Arial" panose="020B0604020202020204" pitchFamily="34" charset="0"/>
              <a:buChar char="•"/>
            </a:pPr>
            <a:r>
              <a:rPr lang="en-US" sz="2000" dirty="0">
                <a:latin typeface="Arial" panose="020B0604020202020204" pitchFamily="34" charset="0"/>
                <a:cs typeface="Arial" panose="020B0604020202020204" pitchFamily="34" charset="0"/>
              </a:rPr>
              <a:t>Total Bandwidth Server – TBS</a:t>
            </a:r>
          </a:p>
          <a:p>
            <a:pPr marL="914400" indent="-228600" algn="just">
              <a:lnSpc>
                <a:spcPct val="130000"/>
              </a:lnSpc>
              <a:spcBef>
                <a:spcPts val="480"/>
              </a:spcBef>
              <a:spcAft>
                <a:spcPts val="300"/>
              </a:spcAft>
              <a:buSzPts val="2400"/>
              <a:buFont typeface="Arial" panose="020B0604020202020204" pitchFamily="34" charset="0"/>
              <a:buChar char="•"/>
            </a:pPr>
            <a:r>
              <a:rPr lang="en-US" sz="2000" dirty="0">
                <a:latin typeface="Arial" panose="020B0604020202020204" pitchFamily="34" charset="0"/>
                <a:cs typeface="Arial" panose="020B0604020202020204" pitchFamily="34" charset="0"/>
              </a:rPr>
              <a:t>Enhanced Virtual Release Advancing TBS </a:t>
            </a:r>
          </a:p>
          <a:p>
            <a:pPr marL="914400" indent="-228600" algn="just">
              <a:lnSpc>
                <a:spcPct val="130000"/>
              </a:lnSpc>
              <a:spcBef>
                <a:spcPts val="480"/>
              </a:spcBef>
              <a:spcAft>
                <a:spcPts val="300"/>
              </a:spcAft>
              <a:buSzPts val="2400"/>
              <a:buFont typeface="Arial" panose="020B0604020202020204" pitchFamily="34" charset="0"/>
              <a:buChar char="•"/>
            </a:pPr>
            <a:r>
              <a:rPr lang="en-US" sz="2000" dirty="0">
                <a:latin typeface="Arial" panose="020B0604020202020204" pitchFamily="34" charset="0"/>
                <a:cs typeface="Arial" panose="020B0604020202020204" pitchFamily="34" charset="0"/>
              </a:rPr>
              <a:t>Constant Bandwidth Server</a:t>
            </a:r>
          </a:p>
        </p:txBody>
      </p:sp>
      <p:sp>
        <p:nvSpPr>
          <p:cNvPr id="5" name="Google Shape;328;g23ef20def8a_0_0">
            <a:extLst>
              <a:ext uri="{FF2B5EF4-FFF2-40B4-BE49-F238E27FC236}">
                <a16:creationId xmlns:a16="http://schemas.microsoft.com/office/drawing/2014/main" id="{E412DCBC-38FE-7D41-69EA-747405EE8D59}"/>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 </a:t>
            </a:r>
            <a:r>
              <a:rPr lang="en-US" dirty="0" err="1"/>
              <a:t>Định</a:t>
            </a:r>
            <a:r>
              <a:rPr lang="en-US" dirty="0"/>
              <a:t> </a:t>
            </a:r>
            <a:r>
              <a:rPr lang="en-US" dirty="0" err="1"/>
              <a:t>thời</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endParaRPr lang="en-US" dirty="0"/>
          </a:p>
        </p:txBody>
      </p:sp>
    </p:spTree>
    <p:extLst>
      <p:ext uri="{BB962C8B-B14F-4D97-AF65-F5344CB8AC3E}">
        <p14:creationId xmlns:p14="http://schemas.microsoft.com/office/powerpoint/2010/main" val="330131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6">
                                            <p:txEl>
                                              <p:pRg st="0" end="0"/>
                                            </p:txEl>
                                          </p:spTgt>
                                        </p:tgtEl>
                                        <p:attrNameLst>
                                          <p:attrName>style.visibility</p:attrName>
                                        </p:attrNameLst>
                                      </p:cBhvr>
                                      <p:to>
                                        <p:strVal val="visible"/>
                                      </p:to>
                                    </p:set>
                                    <p:anim calcmode="lin" valueType="num">
                                      <p:cBhvr additive="base">
                                        <p:cTn id="7" dur="500" fill="hold"/>
                                        <p:tgtEl>
                                          <p:spTgt spid="3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6">
                                            <p:txEl>
                                              <p:pRg st="1" end="1"/>
                                            </p:txEl>
                                          </p:spTgt>
                                        </p:tgtEl>
                                        <p:attrNameLst>
                                          <p:attrName>style.visibility</p:attrName>
                                        </p:attrNameLst>
                                      </p:cBhvr>
                                      <p:to>
                                        <p:strVal val="visible"/>
                                      </p:to>
                                    </p:set>
                                    <p:anim calcmode="lin" valueType="num">
                                      <p:cBhvr additive="base">
                                        <p:cTn id="11" dur="500" fill="hold"/>
                                        <p:tgtEl>
                                          <p:spTgt spid="36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6">
                                            <p:txEl>
                                              <p:pRg st="2" end="2"/>
                                            </p:txEl>
                                          </p:spTgt>
                                        </p:tgtEl>
                                        <p:attrNameLst>
                                          <p:attrName>style.visibility</p:attrName>
                                        </p:attrNameLst>
                                      </p:cBhvr>
                                      <p:to>
                                        <p:strVal val="visible"/>
                                      </p:to>
                                    </p:set>
                                    <p:anim calcmode="lin" valueType="num">
                                      <p:cBhvr additive="base">
                                        <p:cTn id="15" dur="500" fill="hold"/>
                                        <p:tgtEl>
                                          <p:spTgt spid="36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 grpId="0" build="p"/>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23ef20def8a_0_43"/>
          <p:cNvSpPr txBox="1">
            <a:spLocks noGrp="1"/>
          </p:cNvSpPr>
          <p:nvPr>
            <p:ph type="title"/>
          </p:nvPr>
        </p:nvSpPr>
        <p:spPr>
          <a:xfrm>
            <a:off x="774146" y="1168536"/>
            <a:ext cx="4581626" cy="494751"/>
          </a:xfrm>
          <a:prstGeom prst="rect">
            <a:avLst/>
          </a:prstGeom>
          <a:gradFill>
            <a:gsLst>
              <a:gs pos="0">
                <a:srgbClr val="0072FF"/>
              </a:gs>
              <a:gs pos="100000">
                <a:srgbClr val="00C6FF"/>
              </a:gs>
            </a:gsLst>
            <a:lin ang="2700000" scaled="1"/>
          </a:gradFill>
        </p:spPr>
        <p:txBody>
          <a:bodyPr vert="horz" wrap="squar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Định thời</a:t>
            </a:r>
            <a:r>
              <a:rPr lang="en-US" sz="2400" dirty="0">
                <a:solidFill>
                  <a:schemeClr val="bg1"/>
                </a:solidFill>
                <a:latin typeface="Arial" panose="020B0604020202020204" pitchFamily="34" charset="0"/>
                <a:ea typeface="+mn-ea"/>
                <a:cs typeface="Arial" panose="020B0604020202020204" pitchFamily="34" charset="0"/>
              </a:rPr>
              <a:t> Rate Monotonic </a:t>
            </a:r>
            <a:endParaRPr sz="2400" dirty="0">
              <a:solidFill>
                <a:schemeClr val="bg1"/>
              </a:solidFill>
              <a:latin typeface="Arial" panose="020B0604020202020204" pitchFamily="34" charset="0"/>
              <a:ea typeface="+mn-ea"/>
              <a:cs typeface="Arial" panose="020B0604020202020204" pitchFamily="34" charset="0"/>
            </a:endParaRPr>
          </a:p>
        </p:txBody>
      </p:sp>
      <p:sp>
        <p:nvSpPr>
          <p:cNvPr id="377" name="Google Shape;377;g23ef20def8a_0_43"/>
          <p:cNvSpPr txBox="1">
            <a:spLocks noGrp="1"/>
          </p:cNvSpPr>
          <p:nvPr>
            <p:ph idx="1"/>
          </p:nvPr>
        </p:nvSpPr>
        <p:spPr>
          <a:xfrm>
            <a:off x="774145" y="1821963"/>
            <a:ext cx="10579654" cy="2242012"/>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được</a:t>
            </a:r>
            <a:r>
              <a:rPr lang="en-US" sz="2400" dirty="0"/>
              <a:t> </a:t>
            </a:r>
            <a:r>
              <a:rPr lang="en-US" sz="2400" dirty="0" err="1"/>
              <a:t>gán</a:t>
            </a:r>
            <a:r>
              <a:rPr lang="en-US" sz="2400" dirty="0"/>
              <a:t> </a:t>
            </a:r>
            <a:r>
              <a:rPr lang="en-US" sz="2400" dirty="0" err="1"/>
              <a:t>dựa</a:t>
            </a:r>
            <a:r>
              <a:rPr lang="en-US" sz="2400" dirty="0"/>
              <a:t> </a:t>
            </a:r>
            <a:r>
              <a:rPr lang="en-US" sz="2400" dirty="0" err="1"/>
              <a:t>trên</a:t>
            </a:r>
            <a:r>
              <a:rPr lang="en-US" sz="2400" dirty="0"/>
              <a:t> </a:t>
            </a:r>
            <a:r>
              <a:rPr lang="en-US" sz="2400" dirty="0" err="1"/>
              <a:t>nghịch</a:t>
            </a:r>
            <a:r>
              <a:rPr lang="en-US" sz="2400" dirty="0"/>
              <a:t> </a:t>
            </a:r>
            <a:r>
              <a:rPr lang="en-US" sz="2400" dirty="0" err="1"/>
              <a:t>đảo</a:t>
            </a:r>
            <a:r>
              <a:rPr lang="en-US" sz="2400" dirty="0"/>
              <a:t> </a:t>
            </a:r>
            <a:r>
              <a:rPr lang="en-US" sz="2400" dirty="0" err="1"/>
              <a:t>của</a:t>
            </a:r>
            <a:r>
              <a:rPr lang="en-US" sz="2400" dirty="0"/>
              <a:t> chu </a:t>
            </a:r>
            <a:r>
              <a:rPr lang="en-US" sz="2400" dirty="0" err="1"/>
              <a:t>kỳ</a:t>
            </a:r>
            <a:r>
              <a:rPr lang="en-US" sz="2400" dirty="0"/>
              <a:t> =&gt; </a:t>
            </a:r>
            <a:r>
              <a:rPr lang="en-US" sz="2400" b="1" dirty="0"/>
              <a:t>Chu </a:t>
            </a:r>
            <a:r>
              <a:rPr lang="en-US" sz="2400" b="1" dirty="0" err="1"/>
              <a:t>kỳ</a:t>
            </a:r>
            <a:r>
              <a:rPr lang="en-US" sz="2400" b="1" dirty="0"/>
              <a:t> </a:t>
            </a:r>
            <a:r>
              <a:rPr lang="en-US" sz="2400" b="1" dirty="0" err="1"/>
              <a:t>ngắn</a:t>
            </a:r>
            <a:r>
              <a:rPr lang="en-US" sz="2400" b="1" dirty="0"/>
              <a:t> </a:t>
            </a:r>
            <a:r>
              <a:rPr lang="en-US" sz="2400" b="1" dirty="0" err="1"/>
              <a:t>thì</a:t>
            </a:r>
            <a:r>
              <a:rPr lang="en-US" sz="2400" b="1" dirty="0"/>
              <a:t> </a:t>
            </a:r>
            <a:r>
              <a:rPr lang="en-US" sz="2400" b="1" dirty="0" err="1"/>
              <a:t>độ</a:t>
            </a:r>
            <a:r>
              <a:rPr lang="en-US" sz="2400" b="1" dirty="0"/>
              <a:t> </a:t>
            </a:r>
            <a:r>
              <a:rPr lang="en-US" sz="2400" b="1" dirty="0" err="1"/>
              <a:t>ưu</a:t>
            </a:r>
            <a:r>
              <a:rPr lang="en-US" sz="2400" b="1" dirty="0"/>
              <a:t> </a:t>
            </a:r>
            <a:r>
              <a:rPr lang="en-US" sz="2400" b="1" dirty="0" err="1"/>
              <a:t>tiên</a:t>
            </a:r>
            <a:r>
              <a:rPr lang="en-US" sz="2400" b="1" dirty="0"/>
              <a:t> </a:t>
            </a:r>
            <a:r>
              <a:rPr lang="en-US" sz="2400" b="1" dirty="0" err="1"/>
              <a:t>cao</a:t>
            </a:r>
            <a:r>
              <a:rPr lang="en-US" sz="2400" b="1" dirty="0"/>
              <a:t> </a:t>
            </a:r>
            <a:r>
              <a:rPr lang="en-US" sz="2400" b="1" dirty="0" err="1"/>
              <a:t>và</a:t>
            </a:r>
            <a:r>
              <a:rPr lang="en-US" sz="2400" b="1" dirty="0"/>
              <a:t> </a:t>
            </a:r>
            <a:r>
              <a:rPr lang="en-US" sz="2400" b="1" dirty="0" err="1"/>
              <a:t>ngược</a:t>
            </a:r>
            <a:r>
              <a:rPr lang="en-US" sz="2400" b="1" dirty="0"/>
              <a:t> </a:t>
            </a:r>
            <a:r>
              <a:rPr lang="en-US" sz="2400" b="1" dirty="0" err="1"/>
              <a:t>lại</a:t>
            </a:r>
            <a:r>
              <a:rPr lang="en-US" sz="2400" b="1" dirty="0"/>
              <a:t>.</a:t>
            </a:r>
            <a:r>
              <a:rPr lang="en-US" sz="2400" dirty="0"/>
              <a:t> </a:t>
            </a:r>
            <a:endParaRPr sz="2400" dirty="0"/>
          </a:p>
          <a:p>
            <a:pPr marL="342900" indent="-342900"/>
            <a:r>
              <a:rPr lang="en-US" sz="2400" dirty="0" err="1"/>
              <a:t>Tần</a:t>
            </a:r>
            <a:r>
              <a:rPr lang="en-US" sz="2400" dirty="0"/>
              <a:t> </a:t>
            </a:r>
            <a:r>
              <a:rPr lang="en-US" sz="2400" dirty="0" err="1"/>
              <a:t>suất</a:t>
            </a:r>
            <a:r>
              <a:rPr lang="en-US" sz="2400" dirty="0"/>
              <a:t> </a:t>
            </a:r>
            <a:r>
              <a:rPr lang="en-US" sz="2400" dirty="0" err="1"/>
              <a:t>của</a:t>
            </a:r>
            <a:r>
              <a:rPr lang="en-US" sz="2400" dirty="0"/>
              <a:t> </a:t>
            </a:r>
            <a:r>
              <a:rPr lang="en-US" sz="2400" dirty="0" err="1"/>
              <a:t>tác</a:t>
            </a:r>
            <a:r>
              <a:rPr lang="en-US" sz="2400" dirty="0"/>
              <a:t> </a:t>
            </a:r>
            <a:r>
              <a:rPr lang="en-US" sz="2400" dirty="0" err="1"/>
              <a:t>vụ</a:t>
            </a:r>
            <a:r>
              <a:rPr lang="en-US" sz="2400" dirty="0"/>
              <a:t> </a:t>
            </a:r>
            <a:r>
              <a:rPr lang="en-US" sz="2400" dirty="0" err="1"/>
              <a:t>là</a:t>
            </a:r>
            <a:r>
              <a:rPr lang="en-US" sz="2400" dirty="0"/>
              <a:t> 1/p.</a:t>
            </a:r>
            <a:endParaRPr sz="2400" dirty="0"/>
          </a:p>
          <a:p>
            <a:pPr marL="342900" indent="-342900"/>
            <a:r>
              <a:rPr lang="en-US" sz="2400" dirty="0"/>
              <a:t>P1 </a:t>
            </a:r>
            <a:r>
              <a:rPr lang="en-US" sz="2400" dirty="0" err="1"/>
              <a:t>được</a:t>
            </a:r>
            <a:r>
              <a:rPr lang="en-US" sz="2400" dirty="0"/>
              <a:t> </a:t>
            </a:r>
            <a:r>
              <a:rPr lang="en-US" sz="2400" dirty="0" err="1"/>
              <a:t>gán</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cao</a:t>
            </a:r>
            <a:r>
              <a:rPr lang="en-US" sz="2400" dirty="0"/>
              <a:t> </a:t>
            </a:r>
            <a:r>
              <a:rPr lang="en-US" sz="2400" dirty="0" err="1"/>
              <a:t>hơn</a:t>
            </a:r>
            <a:r>
              <a:rPr lang="en-US" sz="2400" dirty="0"/>
              <a:t> P2.</a:t>
            </a:r>
            <a:endParaRPr sz="2400" dirty="0"/>
          </a:p>
        </p:txBody>
      </p:sp>
      <p:sp>
        <p:nvSpPr>
          <p:cNvPr id="380" name="Google Shape;380;g23ef20def8a_0_4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381" name="Google Shape;381;g23ef20def8a_0_43"/>
          <p:cNvPicPr preferRelativeResize="0"/>
          <p:nvPr/>
        </p:nvPicPr>
        <p:blipFill rotWithShape="1">
          <a:blip r:embed="rId3">
            <a:alphaModFix/>
          </a:blip>
          <a:srcRect/>
          <a:stretch/>
        </p:blipFill>
        <p:spPr>
          <a:xfrm>
            <a:off x="1905000" y="4287939"/>
            <a:ext cx="8099426" cy="1222375"/>
          </a:xfrm>
          <a:prstGeom prst="rect">
            <a:avLst/>
          </a:prstGeom>
          <a:noFill/>
          <a:ln>
            <a:noFill/>
          </a:ln>
        </p:spPr>
      </p:pic>
      <p:sp>
        <p:nvSpPr>
          <p:cNvPr id="382" name="Google Shape;382;g23ef20def8a_0_43"/>
          <p:cNvSpPr/>
          <p:nvPr/>
        </p:nvSpPr>
        <p:spPr>
          <a:xfrm>
            <a:off x="774145" y="5734278"/>
            <a:ext cx="10579654" cy="646200"/>
          </a:xfrm>
          <a:prstGeom prst="rect">
            <a:avLst/>
          </a:prstGeom>
          <a:noFill/>
          <a:ln>
            <a:noFill/>
          </a:ln>
        </p:spPr>
        <p:txBody>
          <a:bodyPr spcFirstLastPara="1" wrap="square" lIns="91425" tIns="45700" rIns="91425" bIns="45700" anchor="t" anchorCtr="0">
            <a:noAutofit/>
          </a:bodyPr>
          <a:lstStyle/>
          <a:p>
            <a:endParaRPr dirty="0">
              <a:solidFill>
                <a:schemeClr val="dk1"/>
              </a:solidFill>
              <a:latin typeface="Arial" panose="020B0604020202020204" pitchFamily="34" charset="0"/>
              <a:cs typeface="Arial" panose="020B0604020202020204" pitchFamily="34" charset="0"/>
              <a:sym typeface="Times New Roman"/>
            </a:endParaRPr>
          </a:p>
        </p:txBody>
      </p:sp>
      <p:sp>
        <p:nvSpPr>
          <p:cNvPr id="2" name="Slide Number Placeholder 1">
            <a:extLst>
              <a:ext uri="{FF2B5EF4-FFF2-40B4-BE49-F238E27FC236}">
                <a16:creationId xmlns:a16="http://schemas.microsoft.com/office/drawing/2014/main" id="{6D841BF9-A937-CCDF-F37E-619D2136612F}"/>
              </a:ext>
            </a:extLst>
          </p:cNvPr>
          <p:cNvSpPr>
            <a:spLocks noGrp="1"/>
          </p:cNvSpPr>
          <p:nvPr>
            <p:ph type="sldNum" sz="quarter" idx="12"/>
          </p:nvPr>
        </p:nvSpPr>
        <p:spPr/>
        <p:txBody>
          <a:bodyPr/>
          <a:lstStyle/>
          <a:p>
            <a:fld id="{00000000-1234-1234-1234-123412341234}" type="slidenum">
              <a:rPr lang="en-US" smtClean="0"/>
              <a:pPr/>
              <a:t>34</a:t>
            </a:fld>
            <a:endParaRPr lang="en-US"/>
          </a:p>
        </p:txBody>
      </p:sp>
      <p:sp>
        <p:nvSpPr>
          <p:cNvPr id="3" name="Google Shape;328;g23ef20def8a_0_0">
            <a:extLst>
              <a:ext uri="{FF2B5EF4-FFF2-40B4-BE49-F238E27FC236}">
                <a16:creationId xmlns:a16="http://schemas.microsoft.com/office/drawing/2014/main" id="{D0E6AB55-13F8-C192-0154-D1735FC64BB3}"/>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 </a:t>
            </a:r>
            <a:r>
              <a:rPr lang="en-US" dirty="0" err="1"/>
              <a:t>Định</a:t>
            </a:r>
            <a:r>
              <a:rPr lang="en-US" dirty="0"/>
              <a:t> </a:t>
            </a:r>
            <a:r>
              <a:rPr lang="en-US" dirty="0" err="1"/>
              <a:t>thời</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endParaRPr lang="en-US" dirty="0"/>
          </a:p>
        </p:txBody>
      </p:sp>
    </p:spTree>
    <p:extLst>
      <p:ext uri="{BB962C8B-B14F-4D97-AF65-F5344CB8AC3E}">
        <p14:creationId xmlns:p14="http://schemas.microsoft.com/office/powerpoint/2010/main" val="27440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anim calcmode="lin" valueType="num">
                                      <p:cBhvr additive="base">
                                        <p:cTn id="7" dur="500" fill="hold"/>
                                        <p:tgtEl>
                                          <p:spTgt spid="3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7">
                                            <p:txEl>
                                              <p:pRg st="1" end="1"/>
                                            </p:txEl>
                                          </p:spTgt>
                                        </p:tgtEl>
                                        <p:attrNameLst>
                                          <p:attrName>style.visibility</p:attrName>
                                        </p:attrNameLst>
                                      </p:cBhvr>
                                      <p:to>
                                        <p:strVal val="visible"/>
                                      </p:to>
                                    </p:set>
                                    <p:anim calcmode="lin" valueType="num">
                                      <p:cBhvr additive="base">
                                        <p:cTn id="13" dur="500" fill="hold"/>
                                        <p:tgtEl>
                                          <p:spTgt spid="37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1"/>
                                        </p:tgtEl>
                                        <p:attrNameLst>
                                          <p:attrName>style.visibility</p:attrName>
                                        </p:attrNameLst>
                                      </p:cBhvr>
                                      <p:to>
                                        <p:strVal val="visible"/>
                                      </p:to>
                                    </p:set>
                                    <p:anim calcmode="lin" valueType="num">
                                      <p:cBhvr additive="base">
                                        <p:cTn id="19" dur="500" fill="hold"/>
                                        <p:tgtEl>
                                          <p:spTgt spid="381"/>
                                        </p:tgtEl>
                                        <p:attrNameLst>
                                          <p:attrName>ppt_x</p:attrName>
                                        </p:attrNameLst>
                                      </p:cBhvr>
                                      <p:tavLst>
                                        <p:tav tm="0">
                                          <p:val>
                                            <p:strVal val="#ppt_x"/>
                                          </p:val>
                                        </p:tav>
                                        <p:tav tm="100000">
                                          <p:val>
                                            <p:strVal val="#ppt_x"/>
                                          </p:val>
                                        </p:tav>
                                      </p:tavLst>
                                    </p:anim>
                                    <p:anim calcmode="lin" valueType="num">
                                      <p:cBhvr additive="base">
                                        <p:cTn id="20" dur="500" fill="hold"/>
                                        <p:tgtEl>
                                          <p:spTgt spid="38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7">
                                            <p:txEl>
                                              <p:pRg st="2" end="2"/>
                                            </p:txEl>
                                          </p:spTgt>
                                        </p:tgtEl>
                                        <p:attrNameLst>
                                          <p:attrName>style.visibility</p:attrName>
                                        </p:attrNameLst>
                                      </p:cBhvr>
                                      <p:to>
                                        <p:strVal val="visible"/>
                                      </p:to>
                                    </p:set>
                                    <p:anim calcmode="lin" valueType="num">
                                      <p:cBhvr additive="base">
                                        <p:cTn id="25" dur="500" fill="hold"/>
                                        <p:tgtEl>
                                          <p:spTgt spid="37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23ef20def8a_0_54"/>
          <p:cNvSpPr txBox="1">
            <a:spLocks noGrp="1"/>
          </p:cNvSpPr>
          <p:nvPr>
            <p:ph type="title"/>
          </p:nvPr>
        </p:nvSpPr>
        <p:spPr>
          <a:xfrm>
            <a:off x="774146" y="1121849"/>
            <a:ext cx="3498178" cy="494751"/>
          </a:xfrm>
          <a:prstGeom prst="rect">
            <a:avLst/>
          </a:prstGeom>
          <a:gradFill>
            <a:gsLst>
              <a:gs pos="0">
                <a:srgbClr val="0072FF"/>
              </a:gs>
              <a:gs pos="100000">
                <a:srgbClr val="00C6FF"/>
              </a:gs>
            </a:gsLst>
            <a:lin ang="2700000" scaled="1"/>
          </a:gradFill>
        </p:spPr>
        <p:txBody>
          <a:bodyPr vert="horz" wrap="squar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Định thời</a:t>
            </a:r>
            <a:r>
              <a:rPr lang="en-US" sz="2400" dirty="0">
                <a:solidFill>
                  <a:schemeClr val="bg1"/>
                </a:solidFill>
                <a:latin typeface="Arial" panose="020B0604020202020204" pitchFamily="34" charset="0"/>
                <a:ea typeface="+mn-ea"/>
                <a:cs typeface="Arial" panose="020B0604020202020204" pitchFamily="34" charset="0"/>
              </a:rPr>
              <a:t> EDF</a:t>
            </a:r>
            <a:endParaRPr sz="2400" dirty="0">
              <a:solidFill>
                <a:schemeClr val="bg1"/>
              </a:solidFill>
              <a:latin typeface="Arial" panose="020B0604020202020204" pitchFamily="34" charset="0"/>
              <a:ea typeface="+mn-ea"/>
              <a:cs typeface="Arial" panose="020B0604020202020204" pitchFamily="34" charset="0"/>
            </a:endParaRPr>
          </a:p>
        </p:txBody>
      </p:sp>
      <p:sp>
        <p:nvSpPr>
          <p:cNvPr id="390" name="Google Shape;390;g23ef20def8a_0_5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391" name="Google Shape;391;g23ef20def8a_0_54"/>
          <p:cNvSpPr/>
          <p:nvPr/>
        </p:nvSpPr>
        <p:spPr>
          <a:xfrm>
            <a:off x="774145" y="5815369"/>
            <a:ext cx="10636645" cy="584700"/>
          </a:xfrm>
          <a:prstGeom prst="rect">
            <a:avLst/>
          </a:prstGeom>
          <a:noFill/>
          <a:ln>
            <a:noFill/>
          </a:ln>
        </p:spPr>
        <p:txBody>
          <a:bodyPr spcFirstLastPara="1" wrap="square" lIns="91425" tIns="45700" rIns="91425" bIns="45700" anchor="t" anchorCtr="0">
            <a:noAutofit/>
          </a:bodyPr>
          <a:lstStyle/>
          <a:p>
            <a:endParaRPr dirty="0">
              <a:solidFill>
                <a:schemeClr val="dk1"/>
              </a:solidFill>
              <a:latin typeface="Arial" panose="020B0604020202020204" pitchFamily="34" charset="0"/>
              <a:cs typeface="Arial" panose="020B0604020202020204" pitchFamily="34" charset="0"/>
              <a:sym typeface="Times New Roman"/>
            </a:endParaRPr>
          </a:p>
        </p:txBody>
      </p:sp>
      <p:sp>
        <p:nvSpPr>
          <p:cNvPr id="392" name="Google Shape;392;g23ef20def8a_0_54"/>
          <p:cNvSpPr txBox="1"/>
          <p:nvPr/>
        </p:nvSpPr>
        <p:spPr>
          <a:xfrm>
            <a:off x="774145" y="1827953"/>
            <a:ext cx="7732080" cy="1449382"/>
          </a:xfrm>
          <a:prstGeom prst="rect">
            <a:avLst/>
          </a:prstGeom>
          <a:blipFill rotWithShape="1">
            <a:blip r:embed="rId3">
              <a:alphaModFix/>
            </a:blip>
            <a:stretch>
              <a:fillRect l="-979" t="-3729" b="-7459"/>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pic>
        <p:nvPicPr>
          <p:cNvPr id="393" name="Google Shape;393;g23ef20def8a_0_54"/>
          <p:cNvPicPr preferRelativeResize="0"/>
          <p:nvPr/>
        </p:nvPicPr>
        <p:blipFill rotWithShape="1">
          <a:blip r:embed="rId4">
            <a:alphaModFix/>
          </a:blip>
          <a:srcRect/>
          <a:stretch/>
        </p:blipFill>
        <p:spPr>
          <a:xfrm>
            <a:off x="2209801" y="3352886"/>
            <a:ext cx="6549997" cy="2048154"/>
          </a:xfrm>
          <a:prstGeom prst="rect">
            <a:avLst/>
          </a:prstGeom>
          <a:noFill/>
          <a:ln>
            <a:noFill/>
          </a:ln>
        </p:spPr>
      </p:pic>
      <p:sp>
        <p:nvSpPr>
          <p:cNvPr id="3" name="Slide Number Placeholder 2">
            <a:extLst>
              <a:ext uri="{FF2B5EF4-FFF2-40B4-BE49-F238E27FC236}">
                <a16:creationId xmlns:a16="http://schemas.microsoft.com/office/drawing/2014/main" id="{9C05D33D-6D2C-4279-84F7-327E70242A3C}"/>
              </a:ext>
            </a:extLst>
          </p:cNvPr>
          <p:cNvSpPr>
            <a:spLocks noGrp="1"/>
          </p:cNvSpPr>
          <p:nvPr>
            <p:ph type="sldNum" sz="quarter" idx="12"/>
          </p:nvPr>
        </p:nvSpPr>
        <p:spPr/>
        <p:txBody>
          <a:bodyPr/>
          <a:lstStyle/>
          <a:p>
            <a:fld id="{00000000-1234-1234-1234-123412341234}" type="slidenum">
              <a:rPr lang="en-US" smtClean="0"/>
              <a:pPr/>
              <a:t>35</a:t>
            </a:fld>
            <a:endParaRPr lang="en-US"/>
          </a:p>
        </p:txBody>
      </p:sp>
      <p:sp>
        <p:nvSpPr>
          <p:cNvPr id="4" name="Google Shape;328;g23ef20def8a_0_0">
            <a:extLst>
              <a:ext uri="{FF2B5EF4-FFF2-40B4-BE49-F238E27FC236}">
                <a16:creationId xmlns:a16="http://schemas.microsoft.com/office/drawing/2014/main" id="{2B5988A1-C000-2F3A-CC96-FBC7990B005C}"/>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 </a:t>
            </a:r>
            <a:r>
              <a:rPr lang="en-US" dirty="0" err="1"/>
              <a:t>Định</a:t>
            </a:r>
            <a:r>
              <a:rPr lang="en-US" dirty="0"/>
              <a:t> </a:t>
            </a:r>
            <a:r>
              <a:rPr lang="en-US" dirty="0" err="1"/>
              <a:t>thời</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endParaRPr lang="en-US" dirty="0"/>
          </a:p>
        </p:txBody>
      </p:sp>
    </p:spTree>
    <p:extLst>
      <p:ext uri="{BB962C8B-B14F-4D97-AF65-F5344CB8AC3E}">
        <p14:creationId xmlns:p14="http://schemas.microsoft.com/office/powerpoint/2010/main" val="3610886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23ef20def8a_0_64"/>
          <p:cNvSpPr txBox="1">
            <a:spLocks noGrp="1"/>
          </p:cNvSpPr>
          <p:nvPr>
            <p:ph type="title"/>
          </p:nvPr>
        </p:nvSpPr>
        <p:spPr>
          <a:xfrm>
            <a:off x="774146" y="1193189"/>
            <a:ext cx="6418110" cy="494751"/>
          </a:xfrm>
          <a:prstGeom prst="rect">
            <a:avLst/>
          </a:prstGeom>
          <a:gradFill>
            <a:gsLst>
              <a:gs pos="0">
                <a:srgbClr val="0072FF"/>
              </a:gs>
              <a:gs pos="100000">
                <a:srgbClr val="00C6FF"/>
              </a:gs>
            </a:gsLst>
            <a:lin ang="2700000" scaled="1"/>
          </a:gradFill>
        </p:spPr>
        <p:txBody>
          <a:bodyPr vert="horz" wrap="squar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Định thời</a:t>
            </a:r>
            <a:r>
              <a:rPr lang="en-US" sz="2400" dirty="0">
                <a:solidFill>
                  <a:schemeClr val="bg1"/>
                </a:solidFill>
                <a:latin typeface="Arial" panose="020B0604020202020204" pitchFamily="34" charset="0"/>
                <a:ea typeface="+mn-ea"/>
                <a:cs typeface="Arial" panose="020B0604020202020204" pitchFamily="34" charset="0"/>
              </a:rPr>
              <a:t> Total Bandwidth Server (TBS)</a:t>
            </a:r>
            <a:endParaRPr sz="2400" dirty="0">
              <a:solidFill>
                <a:schemeClr val="bg1"/>
              </a:solidFill>
              <a:latin typeface="Arial" panose="020B0604020202020204" pitchFamily="34" charset="0"/>
              <a:ea typeface="+mn-ea"/>
              <a:cs typeface="Arial" panose="020B0604020202020204" pitchFamily="34" charset="0"/>
            </a:endParaRPr>
          </a:p>
        </p:txBody>
      </p:sp>
      <p:sp>
        <p:nvSpPr>
          <p:cNvPr id="401" name="Google Shape;401;g23ef20def8a_0_6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402" name="Google Shape;402;g23ef20def8a_0_64"/>
          <p:cNvSpPr txBox="1"/>
          <p:nvPr/>
        </p:nvSpPr>
        <p:spPr>
          <a:xfrm>
            <a:off x="808999" y="1871269"/>
            <a:ext cx="6635785" cy="1975109"/>
          </a:xfrm>
          <a:prstGeom prst="rect">
            <a:avLst/>
          </a:prstGeom>
          <a:blipFill rotWithShape="1">
            <a:blip r:embed="rId3">
              <a:alphaModFix/>
            </a:blip>
            <a:stretch>
              <a:fillRect l="-1269" t="-1899"/>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grpSp>
        <p:nvGrpSpPr>
          <p:cNvPr id="4" name="Group 3">
            <a:extLst>
              <a:ext uri="{FF2B5EF4-FFF2-40B4-BE49-F238E27FC236}">
                <a16:creationId xmlns:a16="http://schemas.microsoft.com/office/drawing/2014/main" id="{EBC0C1AA-1E6E-D8B4-9D86-C35A87ECF913}"/>
              </a:ext>
            </a:extLst>
          </p:cNvPr>
          <p:cNvGrpSpPr/>
          <p:nvPr/>
        </p:nvGrpSpPr>
        <p:grpSpPr>
          <a:xfrm>
            <a:off x="1795494" y="4029707"/>
            <a:ext cx="5796331" cy="1953115"/>
            <a:chOff x="1795494" y="3951813"/>
            <a:chExt cx="8624797" cy="2906187"/>
          </a:xfrm>
        </p:grpSpPr>
        <p:pic>
          <p:nvPicPr>
            <p:cNvPr id="403" name="Google Shape;403;g23ef20def8a_0_64"/>
            <p:cNvPicPr preferRelativeResize="0"/>
            <p:nvPr/>
          </p:nvPicPr>
          <p:blipFill rotWithShape="1">
            <a:blip r:embed="rId4">
              <a:alphaModFix/>
            </a:blip>
            <a:srcRect/>
            <a:stretch/>
          </p:blipFill>
          <p:spPr>
            <a:xfrm>
              <a:off x="1795494" y="4258182"/>
              <a:ext cx="8624797" cy="2599818"/>
            </a:xfrm>
            <a:prstGeom prst="rect">
              <a:avLst/>
            </a:prstGeom>
            <a:noFill/>
            <a:ln>
              <a:noFill/>
            </a:ln>
          </p:spPr>
        </p:pic>
        <p:sp>
          <p:nvSpPr>
            <p:cNvPr id="404" name="Google Shape;404;g23ef20def8a_0_64"/>
            <p:cNvSpPr txBox="1"/>
            <p:nvPr/>
          </p:nvSpPr>
          <p:spPr>
            <a:xfrm>
              <a:off x="3161772" y="3951813"/>
              <a:ext cx="248700" cy="276900"/>
            </a:xfrm>
            <a:prstGeom prst="rect">
              <a:avLst/>
            </a:prstGeom>
            <a:blipFill rotWithShape="1">
              <a:blip r:embed="rId5">
                <a:alphaModFix/>
              </a:blip>
              <a:stretch>
                <a:fillRect l="-12499" r="-9999" b="-17388"/>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405" name="Google Shape;405;g23ef20def8a_0_64"/>
            <p:cNvSpPr txBox="1"/>
            <p:nvPr/>
          </p:nvSpPr>
          <p:spPr>
            <a:xfrm>
              <a:off x="4495800" y="3974673"/>
              <a:ext cx="248700" cy="276900"/>
            </a:xfrm>
            <a:prstGeom prst="rect">
              <a:avLst/>
            </a:prstGeom>
            <a:blipFill rotWithShape="1">
              <a:blip r:embed="rId6">
                <a:alphaModFix/>
              </a:blip>
              <a:stretch>
                <a:fillRect l="-12499" r="-7499" b="-19999"/>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406" name="Google Shape;406;g23ef20def8a_0_64"/>
            <p:cNvSpPr txBox="1"/>
            <p:nvPr/>
          </p:nvSpPr>
          <p:spPr>
            <a:xfrm>
              <a:off x="7196084" y="3981183"/>
              <a:ext cx="248700" cy="276900"/>
            </a:xfrm>
            <a:prstGeom prst="rect">
              <a:avLst/>
            </a:prstGeom>
            <a:blipFill rotWithShape="1">
              <a:blip r:embed="rId7">
                <a:alphaModFix/>
              </a:blip>
              <a:stretch>
                <a:fillRect l="-12188" r="-9759" b="-17388"/>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407" name="Google Shape;407;g23ef20def8a_0_64"/>
            <p:cNvSpPr txBox="1"/>
            <p:nvPr/>
          </p:nvSpPr>
          <p:spPr>
            <a:xfrm>
              <a:off x="9415851" y="3981183"/>
              <a:ext cx="248700" cy="276900"/>
            </a:xfrm>
            <a:prstGeom prst="rect">
              <a:avLst/>
            </a:prstGeom>
            <a:blipFill rotWithShape="1">
              <a:blip r:embed="rId8">
                <a:alphaModFix/>
              </a:blip>
              <a:stretch>
                <a:fillRect l="-32498" r="-19998" b="-17388"/>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408" name="Google Shape;408;g23ef20def8a_0_64"/>
            <p:cNvSpPr txBox="1"/>
            <p:nvPr/>
          </p:nvSpPr>
          <p:spPr>
            <a:xfrm>
              <a:off x="6440303" y="3981183"/>
              <a:ext cx="248700" cy="276900"/>
            </a:xfrm>
            <a:prstGeom prst="rect">
              <a:avLst/>
            </a:prstGeom>
            <a:blipFill rotWithShape="1">
              <a:blip r:embed="rId9">
                <a:alphaModFix/>
              </a:blip>
              <a:stretch>
                <a:fillRect l="-7319" r="-9749" b="-8699"/>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409" name="Google Shape;409;g23ef20def8a_0_64"/>
            <p:cNvSpPr txBox="1"/>
            <p:nvPr/>
          </p:nvSpPr>
          <p:spPr>
            <a:xfrm>
              <a:off x="5343722" y="3969753"/>
              <a:ext cx="248700" cy="276900"/>
            </a:xfrm>
            <a:prstGeom prst="rect">
              <a:avLst/>
            </a:prstGeom>
            <a:blipFill rotWithShape="1">
              <a:blip r:embed="rId10">
                <a:alphaModFix/>
              </a:blip>
              <a:stretch>
                <a:fillRect l="-32498" r="-19998" b="-17388"/>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grpSp>
      <p:sp>
        <p:nvSpPr>
          <p:cNvPr id="3" name="Slide Number Placeholder 2">
            <a:extLst>
              <a:ext uri="{FF2B5EF4-FFF2-40B4-BE49-F238E27FC236}">
                <a16:creationId xmlns:a16="http://schemas.microsoft.com/office/drawing/2014/main" id="{FD21FF9B-9CA0-0376-C444-0B517E2B8F6F}"/>
              </a:ext>
            </a:extLst>
          </p:cNvPr>
          <p:cNvSpPr>
            <a:spLocks noGrp="1"/>
          </p:cNvSpPr>
          <p:nvPr>
            <p:ph type="sldNum" sz="quarter" idx="12"/>
          </p:nvPr>
        </p:nvSpPr>
        <p:spPr/>
        <p:txBody>
          <a:bodyPr/>
          <a:lstStyle/>
          <a:p>
            <a:fld id="{00000000-1234-1234-1234-123412341234}" type="slidenum">
              <a:rPr lang="en-US" smtClean="0"/>
              <a:pPr/>
              <a:t>36</a:t>
            </a:fld>
            <a:endParaRPr lang="en-US"/>
          </a:p>
        </p:txBody>
      </p:sp>
      <p:sp>
        <p:nvSpPr>
          <p:cNvPr id="5" name="Google Shape;328;g23ef20def8a_0_0">
            <a:extLst>
              <a:ext uri="{FF2B5EF4-FFF2-40B4-BE49-F238E27FC236}">
                <a16:creationId xmlns:a16="http://schemas.microsoft.com/office/drawing/2014/main" id="{9D28C727-50C7-84A5-8271-27835337BD8A}"/>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7. </a:t>
            </a:r>
            <a:r>
              <a:rPr lang="en-US" dirty="0" err="1"/>
              <a:t>Định</a:t>
            </a:r>
            <a:r>
              <a:rPr lang="en-US" dirty="0"/>
              <a:t> </a:t>
            </a:r>
            <a:r>
              <a:rPr lang="en-US" dirty="0" err="1"/>
              <a:t>thời</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endParaRPr lang="en-US" dirty="0"/>
          </a:p>
        </p:txBody>
      </p:sp>
    </p:spTree>
    <p:extLst>
      <p:ext uri="{BB962C8B-B14F-4D97-AF65-F5344CB8AC3E}">
        <p14:creationId xmlns:p14="http://schemas.microsoft.com/office/powerpoint/2010/main" val="2225458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23ef20def8a_0_7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7. </a:t>
            </a:r>
            <a:r>
              <a:rPr lang="en-US" dirty="0" err="1"/>
              <a:t>Định</a:t>
            </a:r>
            <a:r>
              <a:rPr lang="en-US" dirty="0"/>
              <a:t> </a:t>
            </a:r>
            <a:r>
              <a:rPr lang="en-US" dirty="0" err="1"/>
              <a:t>thời</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endParaRPr lang="en-US" dirty="0"/>
          </a:p>
        </p:txBody>
      </p:sp>
      <p:sp>
        <p:nvSpPr>
          <p:cNvPr id="416" name="Google Shape;416;g23ef20def8a_0_79"/>
          <p:cNvSpPr txBox="1">
            <a:spLocks noGrp="1"/>
          </p:cNvSpPr>
          <p:nvPr>
            <p:ph idx="1"/>
          </p:nvPr>
        </p:nvSpPr>
        <p:spPr>
          <a:xfrm>
            <a:off x="774145" y="1740972"/>
            <a:ext cx="4750675" cy="2195176"/>
          </a:xfrm>
          <a:prstGeom prst="rect">
            <a:avLst/>
          </a:prstGeom>
          <a:noFill/>
          <a:ln>
            <a:noFill/>
          </a:ln>
        </p:spPr>
        <p:txBody>
          <a:bodyPr spcFirstLastPara="1" wrap="square" lIns="91425" tIns="45700" rIns="91425" bIns="45700" anchor="t" anchorCtr="0">
            <a:noAutofit/>
          </a:bodyPr>
          <a:lstStyle/>
          <a:p>
            <a:pPr>
              <a:spcBef>
                <a:spcPts val="0"/>
              </a:spcBef>
            </a:pPr>
            <a:r>
              <a:rPr lang="en-US" sz="2400" dirty="0"/>
              <a:t>Partition Scheduling</a:t>
            </a:r>
            <a:endParaRPr sz="2400" dirty="0"/>
          </a:p>
          <a:p>
            <a:pPr lvl="1"/>
            <a:r>
              <a:rPr lang="en-US" sz="2000" dirty="0"/>
              <a:t> Partition EDF</a:t>
            </a:r>
            <a:endParaRPr sz="2000" dirty="0"/>
          </a:p>
          <a:p>
            <a:r>
              <a:rPr lang="en-US" sz="2400" dirty="0"/>
              <a:t>Semi-Partition Scheduling</a:t>
            </a:r>
            <a:endParaRPr sz="2400" dirty="0"/>
          </a:p>
          <a:p>
            <a:pPr lvl="1"/>
            <a:r>
              <a:rPr lang="en-US" sz="2000" dirty="0"/>
              <a:t> Semi Partition Reservation</a:t>
            </a:r>
            <a:endParaRPr sz="2000" dirty="0"/>
          </a:p>
        </p:txBody>
      </p:sp>
      <p:sp>
        <p:nvSpPr>
          <p:cNvPr id="419" name="Google Shape;419;g23ef20def8a_0_7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420" name="Google Shape;420;g23ef20def8a_0_79"/>
          <p:cNvSpPr/>
          <p:nvPr/>
        </p:nvSpPr>
        <p:spPr>
          <a:xfrm>
            <a:off x="774145" y="5162475"/>
            <a:ext cx="10643709" cy="923400"/>
          </a:xfrm>
          <a:prstGeom prst="rect">
            <a:avLst/>
          </a:prstGeom>
          <a:noFill/>
          <a:ln>
            <a:noFill/>
          </a:ln>
        </p:spPr>
        <p:txBody>
          <a:bodyPr spcFirstLastPara="1" wrap="square" lIns="91425" tIns="45700" rIns="91425" bIns="45700" anchor="t" anchorCtr="0">
            <a:noAutofit/>
          </a:bodyPr>
          <a:lstStyle/>
          <a:p>
            <a:pPr algn="just"/>
            <a:endParaRPr sz="1800" dirty="0">
              <a:solidFill>
                <a:schemeClr val="dk1"/>
              </a:solidFill>
              <a:latin typeface="Arial" panose="020B0604020202020204" pitchFamily="34" charset="0"/>
              <a:ea typeface="Century"/>
              <a:cs typeface="Arial" panose="020B0604020202020204" pitchFamily="34" charset="0"/>
              <a:sym typeface="Century"/>
            </a:endParaRPr>
          </a:p>
        </p:txBody>
      </p:sp>
      <p:sp>
        <p:nvSpPr>
          <p:cNvPr id="2" name="Slide Number Placeholder 1">
            <a:extLst>
              <a:ext uri="{FF2B5EF4-FFF2-40B4-BE49-F238E27FC236}">
                <a16:creationId xmlns:a16="http://schemas.microsoft.com/office/drawing/2014/main" id="{9146DAEF-C000-8646-F589-C600005CBD92}"/>
              </a:ext>
            </a:extLst>
          </p:cNvPr>
          <p:cNvSpPr>
            <a:spLocks noGrp="1"/>
          </p:cNvSpPr>
          <p:nvPr>
            <p:ph type="sldNum" sz="quarter" idx="12"/>
          </p:nvPr>
        </p:nvSpPr>
        <p:spPr/>
        <p:txBody>
          <a:bodyPr/>
          <a:lstStyle/>
          <a:p>
            <a:fld id="{00000000-1234-1234-1234-123412341234}" type="slidenum">
              <a:rPr lang="en-US" smtClean="0"/>
              <a:pPr/>
              <a:t>37</a:t>
            </a:fld>
            <a:endParaRPr lang="en-US"/>
          </a:p>
        </p:txBody>
      </p:sp>
      <p:sp>
        <p:nvSpPr>
          <p:cNvPr id="4" name="TextBox 3">
            <a:extLst>
              <a:ext uri="{FF2B5EF4-FFF2-40B4-BE49-F238E27FC236}">
                <a16:creationId xmlns:a16="http://schemas.microsoft.com/office/drawing/2014/main" id="{852C382B-CE9B-6B30-FF96-1BAB8A05858E}"/>
              </a:ext>
            </a:extLst>
          </p:cNvPr>
          <p:cNvSpPr txBox="1"/>
          <p:nvPr/>
        </p:nvSpPr>
        <p:spPr>
          <a:xfrm>
            <a:off x="5776472" y="1740972"/>
            <a:ext cx="6097280" cy="19492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Global Scheduling</a:t>
            </a:r>
          </a:p>
          <a:p>
            <a:pPr marL="857250" indent="-400050">
              <a:spcBef>
                <a:spcPts val="480"/>
              </a:spcBef>
              <a:buSzPts val="2400"/>
              <a:buFont typeface="Arial" panose="020B0604020202020204" pitchFamily="34" charset="0"/>
              <a:buChar char="•"/>
            </a:pPr>
            <a:r>
              <a:rPr lang="en-US" sz="2000" dirty="0">
                <a:latin typeface="Arial" panose="020B0604020202020204" pitchFamily="34" charset="0"/>
                <a:cs typeface="Arial" panose="020B0604020202020204" pitchFamily="34" charset="0"/>
              </a:rPr>
              <a:t>Global EDF</a:t>
            </a:r>
            <a:endParaRPr lang="en-US" sz="2400" dirty="0">
              <a:latin typeface="Arial" panose="020B0604020202020204" pitchFamily="34" charset="0"/>
              <a:cs typeface="Arial" panose="020B0604020202020204" pitchFamily="34" charset="0"/>
            </a:endParaRPr>
          </a:p>
          <a:p>
            <a:pPr marL="857250" indent="-400050">
              <a:spcBef>
                <a:spcPts val="480"/>
              </a:spcBef>
              <a:buSzPts val="2400"/>
              <a:buFont typeface="Arial" panose="020B0604020202020204" pitchFamily="34" charset="0"/>
              <a:buChar char="•"/>
            </a:pPr>
            <a:r>
              <a:rPr lang="en-US" sz="2000" dirty="0">
                <a:latin typeface="Arial" panose="020B0604020202020204" pitchFamily="34" charset="0"/>
                <a:cs typeface="Arial" panose="020B0604020202020204" pitchFamily="34" charset="0"/>
              </a:rPr>
              <a:t>PFAIR – Proportionate Fairness</a:t>
            </a:r>
            <a:endParaRPr lang="en-US" sz="2400" dirty="0">
              <a:latin typeface="Arial" panose="020B0604020202020204" pitchFamily="34" charset="0"/>
              <a:cs typeface="Arial" panose="020B0604020202020204" pitchFamily="34" charset="0"/>
            </a:endParaRPr>
          </a:p>
          <a:p>
            <a:pPr marL="857250" indent="-400050">
              <a:spcBef>
                <a:spcPts val="480"/>
              </a:spcBef>
              <a:buSzPts val="2400"/>
              <a:buFont typeface="Arial" panose="020B0604020202020204" pitchFamily="34" charset="0"/>
              <a:buChar char="•"/>
            </a:pPr>
            <a:r>
              <a:rPr lang="en-US" sz="2000" dirty="0">
                <a:latin typeface="Arial" panose="020B0604020202020204" pitchFamily="34" charset="0"/>
                <a:cs typeface="Arial" panose="020B0604020202020204" pitchFamily="34" charset="0"/>
              </a:rPr>
              <a:t>RUN – Reduce to Uniprocessor</a:t>
            </a:r>
            <a:endParaRPr lang="en-US" sz="2400" dirty="0">
              <a:latin typeface="Arial" panose="020B0604020202020204" pitchFamily="34" charset="0"/>
              <a:cs typeface="Arial" panose="020B0604020202020204" pitchFamily="34" charset="0"/>
            </a:endParaRPr>
          </a:p>
          <a:p>
            <a:pPr marL="857250" indent="-400050">
              <a:spcBef>
                <a:spcPts val="480"/>
              </a:spcBef>
              <a:buSzPts val="2400"/>
              <a:buFont typeface="Arial" panose="020B0604020202020204" pitchFamily="34" charset="0"/>
              <a:buChar char="•"/>
            </a:pPr>
            <a:r>
              <a:rPr lang="en-US" sz="2000" dirty="0">
                <a:latin typeface="Arial" panose="020B0604020202020204" pitchFamily="34" charset="0"/>
                <a:cs typeface="Arial" panose="020B0604020202020204" pitchFamily="34" charset="0"/>
              </a:rPr>
              <a:t>Local Assignment Algorithm</a:t>
            </a:r>
            <a:endParaRPr lang="en-US" sz="2400" dirty="0">
              <a:latin typeface="Arial" panose="020B0604020202020204" pitchFamily="34" charset="0"/>
              <a:cs typeface="Arial" panose="020B0604020202020204" pitchFamily="34" charset="0"/>
            </a:endParaRPr>
          </a:p>
        </p:txBody>
      </p:sp>
      <p:sp>
        <p:nvSpPr>
          <p:cNvPr id="3" name="Google Shape;398;g23ef20def8a_0_64">
            <a:extLst>
              <a:ext uri="{FF2B5EF4-FFF2-40B4-BE49-F238E27FC236}">
                <a16:creationId xmlns:a16="http://schemas.microsoft.com/office/drawing/2014/main" id="{FD95D7C4-BF21-34F2-DFE4-EFB8CDA02AA8}"/>
              </a:ext>
            </a:extLst>
          </p:cNvPr>
          <p:cNvSpPr txBox="1">
            <a:spLocks/>
          </p:cNvSpPr>
          <p:nvPr/>
        </p:nvSpPr>
        <p:spPr>
          <a:xfrm>
            <a:off x="774146" y="1193189"/>
            <a:ext cx="4547867" cy="494751"/>
          </a:xfrm>
          <a:prstGeom prst="rect">
            <a:avLst/>
          </a:prstGeom>
          <a:gradFill>
            <a:gsLst>
              <a:gs pos="0">
                <a:srgbClr val="0072FF"/>
              </a:gs>
              <a:gs pos="100000">
                <a:srgbClr val="00C6FF"/>
              </a:gs>
            </a:gsLst>
            <a:lin ang="27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Các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giải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thuật</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khác</a:t>
            </a:r>
            <a:endParaRPr lang="en-US" sz="24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7600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anim calcmode="lin" valueType="num">
                                      <p:cBhvr additive="base">
                                        <p:cTn id="7" dur="500" fill="hold"/>
                                        <p:tgtEl>
                                          <p:spTgt spid="4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6">
                                            <p:txEl>
                                              <p:pRg st="1" end="1"/>
                                            </p:txEl>
                                          </p:spTgt>
                                        </p:tgtEl>
                                        <p:attrNameLst>
                                          <p:attrName>style.visibility</p:attrName>
                                        </p:attrNameLst>
                                      </p:cBhvr>
                                      <p:to>
                                        <p:strVal val="visible"/>
                                      </p:to>
                                    </p:set>
                                    <p:anim calcmode="lin" valueType="num">
                                      <p:cBhvr additive="base">
                                        <p:cTn id="11" dur="500" fill="hold"/>
                                        <p:tgtEl>
                                          <p:spTgt spid="41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6">
                                            <p:txEl>
                                              <p:pRg st="2" end="2"/>
                                            </p:txEl>
                                          </p:spTgt>
                                        </p:tgtEl>
                                        <p:attrNameLst>
                                          <p:attrName>style.visibility</p:attrName>
                                        </p:attrNameLst>
                                      </p:cBhvr>
                                      <p:to>
                                        <p:strVal val="visible"/>
                                      </p:to>
                                    </p:set>
                                    <p:anim calcmode="lin" valueType="num">
                                      <p:cBhvr additive="base">
                                        <p:cTn id="17" dur="500" fill="hold"/>
                                        <p:tgtEl>
                                          <p:spTgt spid="41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6">
                                            <p:txEl>
                                              <p:pRg st="3" end="3"/>
                                            </p:txEl>
                                          </p:spTgt>
                                        </p:tgtEl>
                                        <p:attrNameLst>
                                          <p:attrName>style.visibility</p:attrName>
                                        </p:attrNameLst>
                                      </p:cBhvr>
                                      <p:to>
                                        <p:strVal val="visible"/>
                                      </p:to>
                                    </p:set>
                                    <p:anim calcmode="lin" valueType="num">
                                      <p:cBhvr additive="base">
                                        <p:cTn id="21" dur="500" fill="hold"/>
                                        <p:tgtEl>
                                          <p:spTgt spid="41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 grpId="0" build="p"/>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A61F1B-8049-C5F7-2A7F-BA4097BC2185}"/>
              </a:ext>
            </a:extLst>
          </p:cNvPr>
          <p:cNvSpPr>
            <a:spLocks noGrp="1"/>
          </p:cNvSpPr>
          <p:nvPr>
            <p:ph type="body" sz="quarter" idx="13"/>
          </p:nvPr>
        </p:nvSpPr>
        <p:spPr/>
        <p:txBody>
          <a:bodyPr>
            <a:normAutofit fontScale="77500" lnSpcReduction="20000"/>
          </a:bodyPr>
          <a:lstStyle/>
          <a:p>
            <a:r>
              <a:rPr lang="en-VN" dirty="0"/>
              <a:t>ĐỊNH THỜI TRÊN MỘT SỐ HỆ ĐIỀU HÀNH</a:t>
            </a:r>
          </a:p>
        </p:txBody>
      </p:sp>
      <p:sp>
        <p:nvSpPr>
          <p:cNvPr id="3" name="Text Placeholder 2">
            <a:extLst>
              <a:ext uri="{FF2B5EF4-FFF2-40B4-BE49-F238E27FC236}">
                <a16:creationId xmlns:a16="http://schemas.microsoft.com/office/drawing/2014/main" id="{46845E9E-1B49-2D29-9DE0-D56BC1A97DE4}"/>
              </a:ext>
            </a:extLst>
          </p:cNvPr>
          <p:cNvSpPr>
            <a:spLocks noGrp="1"/>
          </p:cNvSpPr>
          <p:nvPr>
            <p:ph type="body" sz="quarter" idx="14"/>
          </p:nvPr>
        </p:nvSpPr>
        <p:spPr/>
        <p:txBody>
          <a:bodyPr/>
          <a:lstStyle/>
          <a:p>
            <a:r>
              <a:rPr lang="en-VN" dirty="0"/>
              <a:t>8.1. Định thời trên Linux</a:t>
            </a:r>
          </a:p>
        </p:txBody>
      </p:sp>
      <p:sp>
        <p:nvSpPr>
          <p:cNvPr id="4" name="Text Placeholder 3">
            <a:extLst>
              <a:ext uri="{FF2B5EF4-FFF2-40B4-BE49-F238E27FC236}">
                <a16:creationId xmlns:a16="http://schemas.microsoft.com/office/drawing/2014/main" id="{A8AE3F87-D108-DC4B-6753-2EA91A268088}"/>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F1E51F12-ACE5-773E-CB34-DEACFA545860}"/>
              </a:ext>
            </a:extLst>
          </p:cNvPr>
          <p:cNvSpPr>
            <a:spLocks noGrp="1"/>
          </p:cNvSpPr>
          <p:nvPr>
            <p:ph type="body" sz="quarter" idx="16"/>
          </p:nvPr>
        </p:nvSpPr>
        <p:spPr/>
        <p:txBody>
          <a:bodyPr>
            <a:normAutofit lnSpcReduction="10000"/>
          </a:bodyPr>
          <a:lstStyle/>
          <a:p>
            <a:r>
              <a:rPr lang="en-VN" dirty="0"/>
              <a:t>08.</a:t>
            </a:r>
          </a:p>
        </p:txBody>
      </p:sp>
      <p:sp>
        <p:nvSpPr>
          <p:cNvPr id="6" name="Footer Placeholder 5">
            <a:extLst>
              <a:ext uri="{FF2B5EF4-FFF2-40B4-BE49-F238E27FC236}">
                <a16:creationId xmlns:a16="http://schemas.microsoft.com/office/drawing/2014/main" id="{943E0299-B57D-16A0-2159-CF27AEF63416}"/>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7" name="Slide Number Placeholder 6">
            <a:extLst>
              <a:ext uri="{FF2B5EF4-FFF2-40B4-BE49-F238E27FC236}">
                <a16:creationId xmlns:a16="http://schemas.microsoft.com/office/drawing/2014/main" id="{85DBC8F7-3AAF-70AF-B66E-F366DA492B28}"/>
              </a:ext>
            </a:extLst>
          </p:cNvPr>
          <p:cNvSpPr>
            <a:spLocks noGrp="1"/>
          </p:cNvSpPr>
          <p:nvPr>
            <p:ph type="sldNum" sz="quarter" idx="12"/>
          </p:nvPr>
        </p:nvSpPr>
        <p:spPr/>
        <p:txBody>
          <a:bodyPr/>
          <a:lstStyle/>
          <a:p>
            <a:fld id="{00000000-1234-1234-1234-123412341234}" type="slidenum">
              <a:rPr lang="en-US" smtClean="0"/>
              <a:pPr/>
              <a:t>38</a:t>
            </a:fld>
            <a:endParaRPr lang="en-US"/>
          </a:p>
        </p:txBody>
      </p:sp>
    </p:spTree>
    <p:extLst>
      <p:ext uri="{BB962C8B-B14F-4D97-AF65-F5344CB8AC3E}">
        <p14:creationId xmlns:p14="http://schemas.microsoft.com/office/powerpoint/2010/main" val="656473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8.1. </a:t>
            </a:r>
            <a:r>
              <a:rPr lang="en-US" dirty="0" err="1"/>
              <a:t>Định</a:t>
            </a:r>
            <a:r>
              <a:rPr lang="en-US" dirty="0"/>
              <a:t> </a:t>
            </a:r>
            <a:r>
              <a:rPr lang="en-US" dirty="0" err="1"/>
              <a:t>thời</a:t>
            </a:r>
            <a:r>
              <a:rPr lang="en-US" dirty="0"/>
              <a:t> </a:t>
            </a:r>
            <a:r>
              <a:rPr lang="en-US" dirty="0" err="1"/>
              <a:t>trên</a:t>
            </a:r>
            <a:r>
              <a:rPr lang="en-US" dirty="0"/>
              <a:t> Linux</a:t>
            </a:r>
            <a:endParaRPr dirty="0"/>
          </a:p>
        </p:txBody>
      </p:sp>
      <p:sp>
        <p:nvSpPr>
          <p:cNvPr id="162" name="Google Shape;162;p2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spcBef>
                <a:spcPts val="0"/>
              </a:spcBef>
            </a:pPr>
            <a:r>
              <a:rPr lang="en-US" sz="2400" dirty="0" err="1"/>
              <a:t>Nhân</a:t>
            </a:r>
            <a:r>
              <a:rPr lang="en-US" sz="2400" dirty="0"/>
              <a:t> Linux 2.5 </a:t>
            </a:r>
            <a:r>
              <a:rPr lang="en-US" sz="2400" dirty="0" err="1"/>
              <a:t>trở</a:t>
            </a:r>
            <a:r>
              <a:rPr lang="en-US" sz="2400" dirty="0"/>
              <a:t> </a:t>
            </a:r>
            <a:r>
              <a:rPr lang="en-US" sz="2400" dirty="0" err="1"/>
              <a:t>về</a:t>
            </a:r>
            <a:r>
              <a:rPr lang="en-US" sz="2400" dirty="0"/>
              <a:t> </a:t>
            </a:r>
            <a:r>
              <a:rPr lang="en-US" sz="2400" dirty="0" err="1"/>
              <a:t>trước</a:t>
            </a:r>
            <a:r>
              <a:rPr lang="en-US" sz="2400" dirty="0"/>
              <a:t> </a:t>
            </a:r>
            <a:r>
              <a:rPr lang="en-US" sz="2400" dirty="0" err="1"/>
              <a:t>sử</a:t>
            </a:r>
            <a:r>
              <a:rPr lang="en-US" sz="2400" dirty="0"/>
              <a:t> </a:t>
            </a:r>
            <a:r>
              <a:rPr lang="en-US" sz="2400" dirty="0" err="1"/>
              <a:t>dụng</a:t>
            </a:r>
            <a:r>
              <a:rPr lang="en-US" sz="2400" dirty="0"/>
              <a:t> </a:t>
            </a:r>
            <a:r>
              <a:rPr lang="en-US" sz="2400" dirty="0" err="1"/>
              <a:t>các</a:t>
            </a:r>
            <a:r>
              <a:rPr lang="en-US" sz="2400" dirty="0"/>
              <a:t> </a:t>
            </a:r>
            <a:r>
              <a:rPr lang="en-US" sz="2400" dirty="0" err="1"/>
              <a:t>phiên</a:t>
            </a:r>
            <a:r>
              <a:rPr lang="en-US" sz="2400" dirty="0"/>
              <a:t> </a:t>
            </a:r>
            <a:r>
              <a:rPr lang="en-US" sz="2400" dirty="0" err="1"/>
              <a:t>bản</a:t>
            </a:r>
            <a:r>
              <a:rPr lang="en-US" sz="2400" dirty="0"/>
              <a:t> </a:t>
            </a:r>
            <a:r>
              <a:rPr lang="en-US" sz="2400" dirty="0" err="1"/>
              <a:t>định</a:t>
            </a:r>
            <a:r>
              <a:rPr lang="en-US" sz="2400" dirty="0"/>
              <a:t> </a:t>
            </a:r>
            <a:r>
              <a:rPr lang="en-US" sz="2400" dirty="0" err="1"/>
              <a:t>thời</a:t>
            </a:r>
            <a:r>
              <a:rPr lang="en-US" sz="2400" dirty="0"/>
              <a:t> UNIX </a:t>
            </a:r>
            <a:r>
              <a:rPr lang="en-US" sz="2400" dirty="0" err="1"/>
              <a:t>tiêu</a:t>
            </a:r>
            <a:r>
              <a:rPr lang="en-US" sz="2400" dirty="0"/>
              <a:t> </a:t>
            </a:r>
            <a:r>
              <a:rPr lang="en-US" sz="2400" dirty="0" err="1"/>
              <a:t>chuẩn</a:t>
            </a:r>
            <a:r>
              <a:rPr lang="en-US" sz="2400" dirty="0"/>
              <a:t>:</a:t>
            </a:r>
            <a:endParaRPr sz="2400" dirty="0"/>
          </a:p>
          <a:p>
            <a:pPr lvl="1"/>
            <a:r>
              <a:rPr lang="en-US" sz="2000" dirty="0" err="1"/>
              <a:t>Không</a:t>
            </a:r>
            <a:r>
              <a:rPr lang="en-US" sz="2000" dirty="0"/>
              <a:t> </a:t>
            </a:r>
            <a:r>
              <a:rPr lang="en-US" sz="2000" dirty="0" err="1"/>
              <a:t>hỗ</a:t>
            </a:r>
            <a:r>
              <a:rPr lang="en-US" sz="2000" dirty="0"/>
              <a:t> </a:t>
            </a:r>
            <a:r>
              <a:rPr lang="en-US" sz="2000" dirty="0" err="1"/>
              <a:t>trợ</a:t>
            </a:r>
            <a:r>
              <a:rPr lang="en-US" sz="2000" dirty="0"/>
              <a:t> </a:t>
            </a:r>
            <a:r>
              <a:rPr lang="en-US" sz="2000" dirty="0" err="1"/>
              <a:t>tốt</a:t>
            </a:r>
            <a:r>
              <a:rPr lang="en-US" sz="2000" dirty="0"/>
              <a:t> </a:t>
            </a:r>
            <a:r>
              <a:rPr lang="en-US" sz="2000" dirty="0" err="1"/>
              <a:t>các</a:t>
            </a:r>
            <a:r>
              <a:rPr lang="en-US" sz="2000" dirty="0"/>
              <a:t> </a:t>
            </a:r>
            <a:r>
              <a:rPr lang="en-US" sz="2000" dirty="0" err="1"/>
              <a:t>hệ</a:t>
            </a:r>
            <a:r>
              <a:rPr lang="en-US" sz="2000" dirty="0"/>
              <a:t> </a:t>
            </a:r>
            <a:r>
              <a:rPr lang="en-US" sz="2000" dirty="0" err="1"/>
              <a:t>thống</a:t>
            </a:r>
            <a:r>
              <a:rPr lang="en-US" sz="2000" dirty="0"/>
              <a:t> </a:t>
            </a:r>
            <a:r>
              <a:rPr lang="en-US" sz="2000" dirty="0" err="1"/>
              <a:t>nhiều</a:t>
            </a:r>
            <a:r>
              <a:rPr lang="en-US" sz="2000" dirty="0"/>
              <a:t> </a:t>
            </a:r>
            <a:r>
              <a:rPr lang="en-US" sz="2000" dirty="0" err="1"/>
              <a:t>bộ</a:t>
            </a:r>
            <a:r>
              <a:rPr lang="en-US" sz="2000" dirty="0"/>
              <a:t> </a:t>
            </a:r>
            <a:r>
              <a:rPr lang="en-US" sz="2000" dirty="0" err="1"/>
              <a:t>xử</a:t>
            </a:r>
            <a:r>
              <a:rPr lang="en-US" sz="2000" dirty="0"/>
              <a:t> </a:t>
            </a:r>
            <a:r>
              <a:rPr lang="en-US" sz="2000" dirty="0" err="1"/>
              <a:t>lý</a:t>
            </a:r>
            <a:r>
              <a:rPr lang="en-US" sz="2000" dirty="0"/>
              <a:t>.</a:t>
            </a:r>
            <a:endParaRPr sz="2000" dirty="0"/>
          </a:p>
          <a:p>
            <a:pPr lvl="1"/>
            <a:r>
              <a:rPr lang="en-US" sz="2000" dirty="0" err="1"/>
              <a:t>Hiệu</a:t>
            </a:r>
            <a:r>
              <a:rPr lang="en-US" sz="2000" dirty="0"/>
              <a:t> </a:t>
            </a:r>
            <a:r>
              <a:rPr lang="en-US" sz="2000" dirty="0" err="1"/>
              <a:t>năng</a:t>
            </a:r>
            <a:r>
              <a:rPr lang="en-US" sz="2000" dirty="0"/>
              <a:t> </a:t>
            </a:r>
            <a:r>
              <a:rPr lang="en-US" sz="2000" dirty="0" err="1"/>
              <a:t>kém</a:t>
            </a:r>
            <a:r>
              <a:rPr lang="en-US" sz="2000" dirty="0"/>
              <a:t> </a:t>
            </a:r>
            <a:r>
              <a:rPr lang="en-US" sz="2000" dirty="0" err="1"/>
              <a:t>nếu</a:t>
            </a:r>
            <a:r>
              <a:rPr lang="en-US" sz="2000" dirty="0"/>
              <a:t> </a:t>
            </a:r>
            <a:r>
              <a:rPr lang="en-US" sz="2000" dirty="0" err="1"/>
              <a:t>có</a:t>
            </a:r>
            <a:r>
              <a:rPr lang="en-US" sz="2000" dirty="0"/>
              <a:t> </a:t>
            </a:r>
            <a:r>
              <a:rPr lang="en-US" sz="2000" dirty="0" err="1"/>
              <a:t>số</a:t>
            </a:r>
            <a:r>
              <a:rPr lang="en-US" sz="2000" dirty="0"/>
              <a:t> </a:t>
            </a:r>
            <a:r>
              <a:rPr lang="en-US" sz="2000" dirty="0" err="1"/>
              <a:t>lượng</a:t>
            </a:r>
            <a:r>
              <a:rPr lang="en-US" sz="2000" dirty="0"/>
              <a:t> </a:t>
            </a:r>
            <a:r>
              <a:rPr lang="en-US" sz="2000" dirty="0" err="1"/>
              <a:t>lớn</a:t>
            </a:r>
            <a:r>
              <a:rPr lang="en-US" sz="2000" dirty="0"/>
              <a:t> </a:t>
            </a:r>
            <a:r>
              <a:rPr lang="en-US" sz="2000" dirty="0" err="1"/>
              <a:t>các</a:t>
            </a:r>
            <a:r>
              <a:rPr lang="en-US" sz="2000" dirty="0"/>
              <a:t> </a:t>
            </a:r>
            <a:r>
              <a:rPr lang="en-US" sz="2000" dirty="0" err="1"/>
              <a:t>tiến</a:t>
            </a:r>
            <a:r>
              <a:rPr lang="en-US" sz="2000" dirty="0"/>
              <a:t> </a:t>
            </a:r>
            <a:r>
              <a:rPr lang="en-US" sz="2000" dirty="0" err="1"/>
              <a:t>trình</a:t>
            </a:r>
            <a:r>
              <a:rPr lang="en-US" sz="2000" dirty="0"/>
              <a:t> </a:t>
            </a:r>
            <a:r>
              <a:rPr lang="en-US" sz="2000" dirty="0" err="1"/>
              <a:t>trong</a:t>
            </a:r>
            <a:r>
              <a:rPr lang="en-US" sz="2000" dirty="0"/>
              <a:t> </a:t>
            </a:r>
            <a:r>
              <a:rPr lang="en-US" sz="2000" dirty="0" err="1"/>
              <a:t>hệ</a:t>
            </a:r>
            <a:r>
              <a:rPr lang="en-US" sz="2000" dirty="0"/>
              <a:t> </a:t>
            </a:r>
            <a:r>
              <a:rPr lang="en-US" sz="2000" dirty="0" err="1"/>
              <a:t>thống</a:t>
            </a:r>
            <a:r>
              <a:rPr lang="en-US" sz="2000" dirty="0"/>
              <a:t>. </a:t>
            </a:r>
            <a:endParaRPr sz="2000" dirty="0"/>
          </a:p>
          <a:p>
            <a:r>
              <a:rPr lang="en-US" sz="2400" dirty="0" err="1"/>
              <a:t>Nhân</a:t>
            </a:r>
            <a:r>
              <a:rPr lang="en-US" sz="2400" dirty="0"/>
              <a:t> Linux 2.5 </a:t>
            </a:r>
            <a:r>
              <a:rPr lang="en-US" sz="2400" dirty="0" err="1"/>
              <a:t>sử</a:t>
            </a:r>
            <a:r>
              <a:rPr lang="en-US" sz="2400" dirty="0"/>
              <a:t> </a:t>
            </a:r>
            <a:r>
              <a:rPr lang="en-US" sz="2400" dirty="0" err="1"/>
              <a:t>dụng</a:t>
            </a:r>
            <a:r>
              <a:rPr lang="en-US" sz="2400" dirty="0"/>
              <a:t> </a:t>
            </a:r>
            <a:r>
              <a:rPr lang="en-US" sz="2400" dirty="0" err="1"/>
              <a:t>bộ</a:t>
            </a:r>
            <a:r>
              <a:rPr lang="en-US" sz="2400" dirty="0"/>
              <a:t> </a:t>
            </a:r>
            <a:r>
              <a:rPr lang="en-US" sz="2400" dirty="0" err="1"/>
              <a:t>định</a:t>
            </a:r>
            <a:r>
              <a:rPr lang="en-US" sz="2400" dirty="0"/>
              <a:t> </a:t>
            </a:r>
            <a:r>
              <a:rPr lang="en-US" sz="2400" dirty="0" err="1"/>
              <a:t>thời</a:t>
            </a:r>
            <a:r>
              <a:rPr lang="en-US" sz="2400" dirty="0"/>
              <a:t> O(1): </a:t>
            </a:r>
            <a:endParaRPr sz="2400" dirty="0"/>
          </a:p>
          <a:p>
            <a:pPr lvl="1"/>
            <a:r>
              <a:rPr lang="en-US" sz="2000" dirty="0" err="1"/>
              <a:t>Chạy</a:t>
            </a:r>
            <a:r>
              <a:rPr lang="en-US" sz="2000" dirty="0"/>
              <a:t> </a:t>
            </a:r>
            <a:r>
              <a:rPr lang="en-US" sz="2000" dirty="0" err="1"/>
              <a:t>với</a:t>
            </a:r>
            <a:r>
              <a:rPr lang="en-US" sz="2000" dirty="0"/>
              <a:t> </a:t>
            </a:r>
            <a:r>
              <a:rPr lang="en-US" sz="2000" dirty="0" err="1"/>
              <a:t>thời</a:t>
            </a:r>
            <a:r>
              <a:rPr lang="en-US" sz="2000" dirty="0"/>
              <a:t> </a:t>
            </a:r>
            <a:r>
              <a:rPr lang="en-US" sz="2000" dirty="0" err="1"/>
              <a:t>gian</a:t>
            </a:r>
            <a:r>
              <a:rPr lang="en-US" sz="2000" dirty="0"/>
              <a:t> </a:t>
            </a:r>
            <a:r>
              <a:rPr lang="en-US" sz="2000" dirty="0" err="1"/>
              <a:t>hằng</a:t>
            </a:r>
            <a:r>
              <a:rPr lang="en-US" sz="2000" dirty="0"/>
              <a:t> </a:t>
            </a:r>
            <a:r>
              <a:rPr lang="en-US" sz="2000" dirty="0" err="1"/>
              <a:t>số</a:t>
            </a:r>
            <a:r>
              <a:rPr lang="en-US" sz="2000" dirty="0"/>
              <a:t>.</a:t>
            </a:r>
            <a:endParaRPr sz="2000" dirty="0"/>
          </a:p>
          <a:p>
            <a:pPr lvl="1"/>
            <a:r>
              <a:rPr lang="en-US" sz="2000" dirty="0" err="1"/>
              <a:t>Định</a:t>
            </a:r>
            <a:r>
              <a:rPr lang="en-US" sz="2000" dirty="0"/>
              <a:t> </a:t>
            </a:r>
            <a:r>
              <a:rPr lang="en-US" sz="2000" dirty="0" err="1"/>
              <a:t>thời</a:t>
            </a:r>
            <a:r>
              <a:rPr lang="en-US" sz="2000" dirty="0"/>
              <a:t> </a:t>
            </a:r>
            <a:r>
              <a:rPr lang="en-US" sz="2000" dirty="0" err="1"/>
              <a:t>theo</a:t>
            </a:r>
            <a:r>
              <a:rPr lang="en-US" sz="2000" dirty="0"/>
              <a:t> </a:t>
            </a:r>
            <a:r>
              <a:rPr lang="en-US" sz="2000" dirty="0" err="1"/>
              <a:t>độ</a:t>
            </a:r>
            <a:r>
              <a:rPr lang="en-US" sz="2000" dirty="0"/>
              <a:t> </a:t>
            </a:r>
            <a:r>
              <a:rPr lang="en-US" sz="2000" dirty="0" err="1"/>
              <a:t>ưu</a:t>
            </a:r>
            <a:r>
              <a:rPr lang="en-US" sz="2000" dirty="0"/>
              <a:t> </a:t>
            </a:r>
            <a:r>
              <a:rPr lang="en-US" sz="2000" dirty="0" err="1"/>
              <a:t>tiên</a:t>
            </a:r>
            <a:r>
              <a:rPr lang="en-US" sz="2000" dirty="0"/>
              <a:t> </a:t>
            </a:r>
            <a:r>
              <a:rPr lang="en-US" sz="2000" dirty="0" err="1"/>
              <a:t>với</a:t>
            </a:r>
            <a:r>
              <a:rPr lang="en-US" sz="2000" dirty="0"/>
              <a:t> </a:t>
            </a:r>
            <a:r>
              <a:rPr lang="en-US" sz="2000" dirty="0" err="1"/>
              <a:t>chế</a:t>
            </a:r>
            <a:r>
              <a:rPr lang="en-US" sz="2000" dirty="0"/>
              <a:t> </a:t>
            </a:r>
            <a:r>
              <a:rPr lang="en-US" sz="2000" dirty="0" err="1"/>
              <a:t>độ</a:t>
            </a:r>
            <a:r>
              <a:rPr lang="en-US" sz="2000" dirty="0"/>
              <a:t> </a:t>
            </a:r>
            <a:r>
              <a:rPr lang="en-US" sz="2000" dirty="0" err="1"/>
              <a:t>trưng</a:t>
            </a:r>
            <a:r>
              <a:rPr lang="en-US" sz="2000" dirty="0"/>
              <a:t> </a:t>
            </a:r>
            <a:r>
              <a:rPr lang="en-US" sz="2000" dirty="0" err="1"/>
              <a:t>dụng</a:t>
            </a:r>
            <a:r>
              <a:rPr lang="en-US" sz="2000" dirty="0"/>
              <a:t>.</a:t>
            </a:r>
            <a:endParaRPr sz="2000" dirty="0"/>
          </a:p>
          <a:p>
            <a:pPr lvl="1"/>
            <a:r>
              <a:rPr lang="en-US" sz="2000" dirty="0" err="1"/>
              <a:t>Có</a:t>
            </a:r>
            <a:r>
              <a:rPr lang="en-US" sz="2000" dirty="0"/>
              <a:t> </a:t>
            </a:r>
            <a:r>
              <a:rPr lang="en-US" sz="2000" dirty="0" err="1"/>
              <a:t>hai</a:t>
            </a:r>
            <a:r>
              <a:rPr lang="en-US" sz="2000" dirty="0"/>
              <a:t> </a:t>
            </a:r>
            <a:r>
              <a:rPr lang="en-US" sz="2000" dirty="0" err="1"/>
              <a:t>khoảng</a:t>
            </a:r>
            <a:r>
              <a:rPr lang="en-US" sz="2000" dirty="0"/>
              <a:t> </a:t>
            </a:r>
            <a:r>
              <a:rPr lang="en-US" sz="2000" dirty="0" err="1"/>
              <a:t>ưu</a:t>
            </a:r>
            <a:r>
              <a:rPr lang="en-US" sz="2000" dirty="0"/>
              <a:t> </a:t>
            </a:r>
            <a:r>
              <a:rPr lang="en-US" sz="2000" dirty="0" err="1"/>
              <a:t>tiên</a:t>
            </a:r>
            <a:r>
              <a:rPr lang="en-US" sz="2000" dirty="0"/>
              <a:t>: time-sharing </a:t>
            </a:r>
            <a:r>
              <a:rPr lang="en-US" sz="2000" dirty="0" err="1"/>
              <a:t>và</a:t>
            </a:r>
            <a:r>
              <a:rPr lang="en-US" sz="2000" dirty="0"/>
              <a:t> real-time.</a:t>
            </a:r>
            <a:endParaRPr sz="2000" dirty="0"/>
          </a:p>
          <a:p>
            <a:pPr lvl="1"/>
            <a:r>
              <a:rPr lang="en-US" sz="2000" dirty="0" err="1"/>
              <a:t>Giá</a:t>
            </a:r>
            <a:r>
              <a:rPr lang="en-US" sz="2000" dirty="0"/>
              <a:t> </a:t>
            </a:r>
            <a:r>
              <a:rPr lang="en-US" sz="2000" dirty="0" err="1"/>
              <a:t>trị</a:t>
            </a:r>
            <a:r>
              <a:rPr lang="en-US" sz="2000" dirty="0"/>
              <a:t> </a:t>
            </a:r>
            <a:r>
              <a:rPr lang="en-US" sz="2000" dirty="0" err="1"/>
              <a:t>số</a:t>
            </a:r>
            <a:r>
              <a:rPr lang="en-US" sz="2000" dirty="0"/>
              <a:t> </a:t>
            </a:r>
            <a:r>
              <a:rPr lang="en-US" sz="2000" dirty="0" err="1"/>
              <a:t>nhỏ</a:t>
            </a:r>
            <a:r>
              <a:rPr lang="en-US" sz="2000" dirty="0"/>
              <a:t> </a:t>
            </a:r>
            <a:r>
              <a:rPr lang="en-US" sz="2000" dirty="0" err="1"/>
              <a:t>hơn</a:t>
            </a:r>
            <a:r>
              <a:rPr lang="en-US" sz="2000" dirty="0"/>
              <a:t> </a:t>
            </a:r>
            <a:r>
              <a:rPr lang="en-US" sz="2000" dirty="0" err="1"/>
              <a:t>biểu</a:t>
            </a:r>
            <a:r>
              <a:rPr lang="en-US" sz="2000" dirty="0"/>
              <a:t> </a:t>
            </a:r>
            <a:r>
              <a:rPr lang="en-US" sz="2000" dirty="0" err="1"/>
              <a:t>diễn</a:t>
            </a:r>
            <a:r>
              <a:rPr lang="en-US" sz="2000" dirty="0"/>
              <a:t> </a:t>
            </a:r>
            <a:r>
              <a:rPr lang="en-US" sz="2000" dirty="0" err="1"/>
              <a:t>độ</a:t>
            </a:r>
            <a:r>
              <a:rPr lang="en-US" sz="2000" dirty="0"/>
              <a:t> </a:t>
            </a:r>
            <a:r>
              <a:rPr lang="en-US" sz="2000" dirty="0" err="1"/>
              <a:t>ưu</a:t>
            </a:r>
            <a:r>
              <a:rPr lang="en-US" sz="2000" dirty="0"/>
              <a:t> </a:t>
            </a:r>
            <a:r>
              <a:rPr lang="en-US" sz="2000" dirty="0" err="1"/>
              <a:t>tiên</a:t>
            </a:r>
            <a:r>
              <a:rPr lang="en-US" sz="2000" dirty="0"/>
              <a:t> </a:t>
            </a:r>
            <a:r>
              <a:rPr lang="en-US" sz="2000" dirty="0" err="1"/>
              <a:t>lớn</a:t>
            </a:r>
            <a:r>
              <a:rPr lang="en-US" sz="2000" dirty="0"/>
              <a:t> </a:t>
            </a:r>
            <a:r>
              <a:rPr lang="en-US" sz="2000" dirty="0" err="1"/>
              <a:t>hơn</a:t>
            </a:r>
            <a:r>
              <a:rPr lang="en-US" sz="2000" dirty="0"/>
              <a:t>. </a:t>
            </a:r>
            <a:endParaRPr sz="2000" dirty="0"/>
          </a:p>
          <a:p>
            <a:pPr lvl="1"/>
            <a:r>
              <a:rPr lang="en-US" sz="2000" dirty="0" err="1"/>
              <a:t>Hoạt</a:t>
            </a:r>
            <a:r>
              <a:rPr lang="en-US" sz="2000" dirty="0"/>
              <a:t> </a:t>
            </a:r>
            <a:r>
              <a:rPr lang="en-US" sz="2000" dirty="0" err="1"/>
              <a:t>động</a:t>
            </a:r>
            <a:r>
              <a:rPr lang="en-US" sz="2000" dirty="0"/>
              <a:t> </a:t>
            </a:r>
            <a:r>
              <a:rPr lang="en-US" sz="2000" dirty="0" err="1"/>
              <a:t>tốt</a:t>
            </a:r>
            <a:r>
              <a:rPr lang="en-US" sz="2000" dirty="0"/>
              <a:t> </a:t>
            </a:r>
            <a:r>
              <a:rPr lang="en-US" sz="2000" dirty="0" err="1"/>
              <a:t>với</a:t>
            </a:r>
            <a:r>
              <a:rPr lang="en-US" sz="2000" dirty="0"/>
              <a:t> </a:t>
            </a:r>
            <a:r>
              <a:rPr lang="en-US" sz="2000" dirty="0" err="1"/>
              <a:t>các</a:t>
            </a:r>
            <a:r>
              <a:rPr lang="en-US" sz="2000" dirty="0"/>
              <a:t> </a:t>
            </a:r>
            <a:r>
              <a:rPr lang="en-US" sz="2000" dirty="0" err="1"/>
              <a:t>hệ</a:t>
            </a:r>
            <a:r>
              <a:rPr lang="en-US" sz="2000" dirty="0"/>
              <a:t> </a:t>
            </a:r>
            <a:r>
              <a:rPr lang="en-US" sz="2000" dirty="0" err="1"/>
              <a:t>thống</a:t>
            </a:r>
            <a:r>
              <a:rPr lang="en-US" sz="2000" dirty="0"/>
              <a:t> SMP </a:t>
            </a:r>
            <a:r>
              <a:rPr lang="en-US" sz="2000" dirty="0" err="1"/>
              <a:t>nhưng</a:t>
            </a:r>
            <a:r>
              <a:rPr lang="en-US" sz="2000" dirty="0"/>
              <a:t> </a:t>
            </a:r>
            <a:r>
              <a:rPr lang="en-US" sz="2000" dirty="0" err="1"/>
              <a:t>đáp</a:t>
            </a:r>
            <a:r>
              <a:rPr lang="en-US" sz="2000" dirty="0"/>
              <a:t> </a:t>
            </a:r>
            <a:r>
              <a:rPr lang="en-US" sz="2000" dirty="0" err="1"/>
              <a:t>ứng</a:t>
            </a:r>
            <a:r>
              <a:rPr lang="en-US" sz="2000" dirty="0"/>
              <a:t> </a:t>
            </a:r>
            <a:r>
              <a:rPr lang="en-US" sz="2000" dirty="0" err="1"/>
              <a:t>kém</a:t>
            </a:r>
            <a:r>
              <a:rPr lang="en-US" sz="2000" dirty="0"/>
              <a:t> </a:t>
            </a:r>
            <a:r>
              <a:rPr lang="en-US" sz="2000" dirty="0" err="1"/>
              <a:t>với</a:t>
            </a:r>
            <a:r>
              <a:rPr lang="en-US" sz="2000" dirty="0"/>
              <a:t> </a:t>
            </a:r>
            <a:r>
              <a:rPr lang="en-US" sz="2000" dirty="0" err="1"/>
              <a:t>các</a:t>
            </a:r>
            <a:r>
              <a:rPr lang="en-US" sz="2000" dirty="0"/>
              <a:t> </a:t>
            </a:r>
            <a:r>
              <a:rPr lang="en-US" sz="2000" dirty="0" err="1"/>
              <a:t>tiến</a:t>
            </a:r>
            <a:r>
              <a:rPr lang="en-US" sz="2000" dirty="0"/>
              <a:t> </a:t>
            </a:r>
            <a:r>
              <a:rPr lang="en-US" sz="2000" dirty="0" err="1"/>
              <a:t>trình</a:t>
            </a:r>
            <a:r>
              <a:rPr lang="en-US" sz="2000" dirty="0"/>
              <a:t> interactive.</a:t>
            </a:r>
            <a:endParaRPr sz="2000" dirty="0"/>
          </a:p>
        </p:txBody>
      </p:sp>
      <p:sp>
        <p:nvSpPr>
          <p:cNvPr id="165" name="Google Shape;165;p2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3E2B3EEA-18BE-DCB9-EEB1-2B4757B975B2}"/>
              </a:ext>
            </a:extLst>
          </p:cNvPr>
          <p:cNvSpPr>
            <a:spLocks noGrp="1"/>
          </p:cNvSpPr>
          <p:nvPr>
            <p:ph type="sldNum" sz="quarter" idx="12"/>
          </p:nvPr>
        </p:nvSpPr>
        <p:spPr/>
        <p:txBody>
          <a:bodyPr/>
          <a:lstStyle/>
          <a:p>
            <a:fld id="{00000000-1234-1234-1234-123412341234}"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 calcmode="lin" valueType="num">
                                      <p:cBhvr additive="base">
                                        <p:cTn id="7" dur="500" fill="hold"/>
                                        <p:tgtEl>
                                          <p:spTgt spid="1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2">
                                            <p:txEl>
                                              <p:pRg st="1" end="1"/>
                                            </p:txEl>
                                          </p:spTgt>
                                        </p:tgtEl>
                                        <p:attrNameLst>
                                          <p:attrName>style.visibility</p:attrName>
                                        </p:attrNameLst>
                                      </p:cBhvr>
                                      <p:to>
                                        <p:strVal val="visible"/>
                                      </p:to>
                                    </p:set>
                                    <p:anim calcmode="lin" valueType="num">
                                      <p:cBhvr additive="base">
                                        <p:cTn id="13" dur="500" fill="hold"/>
                                        <p:tgtEl>
                                          <p:spTgt spid="1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2">
                                            <p:txEl>
                                              <p:pRg st="2" end="2"/>
                                            </p:txEl>
                                          </p:spTgt>
                                        </p:tgtEl>
                                        <p:attrNameLst>
                                          <p:attrName>style.visibility</p:attrName>
                                        </p:attrNameLst>
                                      </p:cBhvr>
                                      <p:to>
                                        <p:strVal val="visible"/>
                                      </p:to>
                                    </p:set>
                                    <p:anim calcmode="lin" valueType="num">
                                      <p:cBhvr additive="base">
                                        <p:cTn id="17" dur="500" fill="hold"/>
                                        <p:tgtEl>
                                          <p:spTgt spid="16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2">
                                            <p:txEl>
                                              <p:pRg st="3" end="3"/>
                                            </p:txEl>
                                          </p:spTgt>
                                        </p:tgtEl>
                                        <p:attrNameLst>
                                          <p:attrName>style.visibility</p:attrName>
                                        </p:attrNameLst>
                                      </p:cBhvr>
                                      <p:to>
                                        <p:strVal val="visible"/>
                                      </p:to>
                                    </p:set>
                                    <p:anim calcmode="lin" valueType="num">
                                      <p:cBhvr additive="base">
                                        <p:cTn id="23" dur="500" fill="hold"/>
                                        <p:tgtEl>
                                          <p:spTgt spid="16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2">
                                            <p:txEl>
                                              <p:pRg st="4" end="4"/>
                                            </p:txEl>
                                          </p:spTgt>
                                        </p:tgtEl>
                                        <p:attrNameLst>
                                          <p:attrName>style.visibility</p:attrName>
                                        </p:attrNameLst>
                                      </p:cBhvr>
                                      <p:to>
                                        <p:strVal val="visible"/>
                                      </p:to>
                                    </p:set>
                                    <p:anim calcmode="lin" valueType="num">
                                      <p:cBhvr additive="base">
                                        <p:cTn id="29" dur="500" fill="hold"/>
                                        <p:tgtEl>
                                          <p:spTgt spid="16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2">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2">
                                            <p:txEl>
                                              <p:pRg st="5" end="5"/>
                                            </p:txEl>
                                          </p:spTgt>
                                        </p:tgtEl>
                                        <p:attrNameLst>
                                          <p:attrName>style.visibility</p:attrName>
                                        </p:attrNameLst>
                                      </p:cBhvr>
                                      <p:to>
                                        <p:strVal val="visible"/>
                                      </p:to>
                                    </p:set>
                                    <p:anim calcmode="lin" valueType="num">
                                      <p:cBhvr additive="base">
                                        <p:cTn id="33" dur="500" fill="hold"/>
                                        <p:tgtEl>
                                          <p:spTgt spid="16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2">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2">
                                            <p:txEl>
                                              <p:pRg st="6" end="6"/>
                                            </p:txEl>
                                          </p:spTgt>
                                        </p:tgtEl>
                                        <p:attrNameLst>
                                          <p:attrName>style.visibility</p:attrName>
                                        </p:attrNameLst>
                                      </p:cBhvr>
                                      <p:to>
                                        <p:strVal val="visible"/>
                                      </p:to>
                                    </p:set>
                                    <p:anim calcmode="lin" valueType="num">
                                      <p:cBhvr additive="base">
                                        <p:cTn id="37" dur="500" fill="hold"/>
                                        <p:tgtEl>
                                          <p:spTgt spid="16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2">
                                            <p:txEl>
                                              <p:pRg st="7" end="7"/>
                                            </p:txEl>
                                          </p:spTgt>
                                        </p:tgtEl>
                                        <p:attrNameLst>
                                          <p:attrName>style.visibility</p:attrName>
                                        </p:attrNameLst>
                                      </p:cBhvr>
                                      <p:to>
                                        <p:strVal val="visible"/>
                                      </p:to>
                                    </p:set>
                                    <p:anim calcmode="lin" valueType="num">
                                      <p:cBhvr additive="base">
                                        <p:cTn id="41" dur="500" fill="hold"/>
                                        <p:tgtEl>
                                          <p:spTgt spid="16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2">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62">
                                            <p:txEl>
                                              <p:pRg st="8" end="8"/>
                                            </p:txEl>
                                          </p:spTgt>
                                        </p:tgtEl>
                                        <p:attrNameLst>
                                          <p:attrName>style.visibility</p:attrName>
                                        </p:attrNameLst>
                                      </p:cBhvr>
                                      <p:to>
                                        <p:strVal val="visible"/>
                                      </p:to>
                                    </p:set>
                                    <p:anim calcmode="lin" valueType="num">
                                      <p:cBhvr additive="base">
                                        <p:cTn id="45" dur="500" fill="hold"/>
                                        <p:tgtEl>
                                          <p:spTgt spid="16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4.6. Highest Response Ratio Next (HRRN)</a:t>
            </a:r>
            <a:endParaRPr dirty="0"/>
          </a:p>
        </p:txBody>
      </p:sp>
      <p:sp>
        <p:nvSpPr>
          <p:cNvPr id="241" name="Google Shape;241;p13"/>
          <p:cNvSpPr txBox="1">
            <a:spLocks noGrp="1"/>
          </p:cNvSpPr>
          <p:nvPr>
            <p:ph idx="1"/>
          </p:nvPr>
        </p:nvSpPr>
        <p:spPr>
          <a:xfrm>
            <a:off x="774145" y="1233825"/>
            <a:ext cx="10579654" cy="151852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Chọn</a:t>
            </a:r>
            <a:r>
              <a:rPr lang="en-US" dirty="0"/>
              <a:t> </a:t>
            </a:r>
            <a:r>
              <a:rPr lang="en-US" dirty="0" err="1"/>
              <a:t>tiến</a:t>
            </a:r>
            <a:r>
              <a:rPr lang="en-US" dirty="0"/>
              <a:t> </a:t>
            </a:r>
            <a:r>
              <a:rPr lang="en-US" dirty="0" err="1"/>
              <a:t>trình</a:t>
            </a:r>
            <a:r>
              <a:rPr lang="en-US" dirty="0"/>
              <a:t> </a:t>
            </a:r>
            <a:r>
              <a:rPr lang="en-US" dirty="0" err="1"/>
              <a:t>kế</a:t>
            </a:r>
            <a:r>
              <a:rPr lang="en-US" dirty="0"/>
              <a:t> </a:t>
            </a:r>
            <a:r>
              <a:rPr lang="en-US" dirty="0" err="1"/>
              <a:t>tiếp</a:t>
            </a:r>
            <a:r>
              <a:rPr lang="en-US" dirty="0"/>
              <a:t> </a:t>
            </a:r>
            <a:r>
              <a:rPr lang="en-US" dirty="0" err="1"/>
              <a:t>có</a:t>
            </a:r>
            <a:r>
              <a:rPr lang="en-US" dirty="0"/>
              <a:t> </a:t>
            </a:r>
            <a:r>
              <a:rPr lang="en-US" dirty="0" err="1"/>
              <a:t>giá</a:t>
            </a:r>
            <a:r>
              <a:rPr lang="en-US" dirty="0"/>
              <a:t> </a:t>
            </a:r>
            <a:r>
              <a:rPr lang="en-US" dirty="0" err="1"/>
              <a:t>trị</a:t>
            </a:r>
            <a:r>
              <a:rPr lang="en-US" dirty="0"/>
              <a:t> </a:t>
            </a:r>
            <a:r>
              <a:rPr lang="en-US" b="1" dirty="0">
                <a:gradFill flip="none" rotWithShape="1">
                  <a:gsLst>
                    <a:gs pos="0">
                      <a:srgbClr val="0072FF"/>
                    </a:gs>
                    <a:gs pos="100000">
                      <a:srgbClr val="00C6FF"/>
                    </a:gs>
                  </a:gsLst>
                  <a:lin ang="2700000" scaled="1"/>
                  <a:tileRect/>
                </a:gradFill>
              </a:rPr>
              <a:t>RR (Response ratio)</a:t>
            </a:r>
            <a:r>
              <a:rPr lang="en-US" dirty="0"/>
              <a:t> </a:t>
            </a:r>
            <a:r>
              <a:rPr lang="en-US" dirty="0" err="1"/>
              <a:t>lớn</a:t>
            </a:r>
            <a:r>
              <a:rPr lang="en-US" dirty="0"/>
              <a:t> </a:t>
            </a:r>
            <a:r>
              <a:rPr lang="en-US" dirty="0" err="1"/>
              <a:t>nhất</a:t>
            </a:r>
            <a:r>
              <a:rPr lang="en-US" dirty="0"/>
              <a:t>.</a:t>
            </a:r>
            <a:endParaRPr dirty="0"/>
          </a:p>
          <a:p>
            <a:pPr marL="342900" indent="-342900"/>
            <a:r>
              <a:rPr lang="en-US" dirty="0" err="1"/>
              <a:t>Các</a:t>
            </a:r>
            <a:r>
              <a:rPr lang="en-US" dirty="0"/>
              <a:t> </a:t>
            </a:r>
            <a:r>
              <a:rPr lang="en-US" dirty="0" err="1"/>
              <a:t>tiến</a:t>
            </a:r>
            <a:r>
              <a:rPr lang="en-US" dirty="0"/>
              <a:t> </a:t>
            </a:r>
            <a:r>
              <a:rPr lang="en-US" dirty="0" err="1"/>
              <a:t>trình</a:t>
            </a:r>
            <a:r>
              <a:rPr lang="en-US" dirty="0"/>
              <a:t> </a:t>
            </a:r>
            <a:r>
              <a:rPr lang="en-US" dirty="0" err="1"/>
              <a:t>ngắn</a:t>
            </a:r>
            <a:r>
              <a:rPr lang="en-US" dirty="0"/>
              <a:t> </a:t>
            </a:r>
            <a:r>
              <a:rPr lang="en-US" dirty="0" err="1"/>
              <a:t>được</a:t>
            </a:r>
            <a:r>
              <a:rPr lang="en-US" dirty="0"/>
              <a:t> </a:t>
            </a:r>
            <a:r>
              <a:rPr lang="en-US" dirty="0" err="1"/>
              <a:t>ưu</a:t>
            </a:r>
            <a:r>
              <a:rPr lang="en-US" dirty="0"/>
              <a:t> </a:t>
            </a:r>
            <a:r>
              <a:rPr lang="en-US" dirty="0" err="1"/>
              <a:t>tiên</a:t>
            </a:r>
            <a:r>
              <a:rPr lang="en-US" dirty="0"/>
              <a:t> </a:t>
            </a:r>
            <a:r>
              <a:rPr lang="en-US" dirty="0" err="1"/>
              <a:t>hơn</a:t>
            </a:r>
            <a:r>
              <a:rPr lang="en-US" dirty="0"/>
              <a:t> (</a:t>
            </a:r>
            <a:r>
              <a:rPr lang="en-US" dirty="0" err="1"/>
              <a:t>vì</a:t>
            </a:r>
            <a:r>
              <a:rPr lang="en-US" dirty="0"/>
              <a:t> </a:t>
            </a:r>
            <a:r>
              <a:rPr lang="en-US" i="1" dirty="0">
                <a:gradFill flip="none" rotWithShape="1">
                  <a:gsLst>
                    <a:gs pos="0">
                      <a:srgbClr val="0072FF"/>
                    </a:gs>
                    <a:gs pos="100000">
                      <a:srgbClr val="00C6FF"/>
                    </a:gs>
                  </a:gsLst>
                  <a:lin ang="2700000" scaled="1"/>
                  <a:tileRect/>
                </a:gradFill>
              </a:rPr>
              <a:t>service time </a:t>
            </a:r>
            <a:r>
              <a:rPr lang="en-US" dirty="0" err="1"/>
              <a:t>nhỏ</a:t>
            </a:r>
            <a:r>
              <a:rPr lang="en-US" dirty="0"/>
              <a:t>).</a:t>
            </a:r>
            <a:endParaRPr dirty="0"/>
          </a:p>
        </p:txBody>
      </p:sp>
      <p:sp>
        <p:nvSpPr>
          <p:cNvPr id="244" name="Google Shape;244;p1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E8DBD9EE-7F44-795B-5740-F2EE9F1B5F00}"/>
              </a:ext>
            </a:extLst>
          </p:cNvPr>
          <p:cNvSpPr>
            <a:spLocks noGrp="1"/>
          </p:cNvSpPr>
          <p:nvPr>
            <p:ph type="sldNum" sz="quarter" idx="12"/>
          </p:nvPr>
        </p:nvSpPr>
        <p:spPr/>
        <p:txBody>
          <a:bodyPr/>
          <a:lstStyle/>
          <a:p>
            <a:fld id="{00000000-1234-1234-1234-123412341234}" type="slidenum">
              <a:rPr lang="en-US" smtClean="0"/>
              <a:pPr/>
              <a:t>4</a:t>
            </a:fld>
            <a:endParaRPr lang="en-US"/>
          </a:p>
        </p:txBody>
      </p:sp>
      <p:pic>
        <p:nvPicPr>
          <p:cNvPr id="245" name="Google Shape;245;p13"/>
          <p:cNvPicPr preferRelativeResize="0"/>
          <p:nvPr/>
        </p:nvPicPr>
        <p:blipFill rotWithShape="1">
          <a:blip r:embed="rId3">
            <a:alphaModFix/>
            <a:duotone>
              <a:schemeClr val="accent1">
                <a:shade val="45000"/>
                <a:satMod val="135000"/>
              </a:schemeClr>
              <a:prstClr val="white"/>
            </a:duotone>
          </a:blip>
          <a:srcRect/>
          <a:stretch/>
        </p:blipFill>
        <p:spPr>
          <a:xfrm>
            <a:off x="2010012" y="2852737"/>
            <a:ext cx="8204200" cy="1152525"/>
          </a:xfrm>
          <a:prstGeom prst="rect">
            <a:avLst/>
          </a:prstGeom>
          <a:noFill/>
          <a:ln>
            <a:noFill/>
          </a:ln>
        </p:spPr>
      </p:pic>
      <p:sp>
        <p:nvSpPr>
          <p:cNvPr id="4" name="TextBox 3">
            <a:extLst>
              <a:ext uri="{FF2B5EF4-FFF2-40B4-BE49-F238E27FC236}">
                <a16:creationId xmlns:a16="http://schemas.microsoft.com/office/drawing/2014/main" id="{9E163125-01F1-973E-1B3F-E99095AA6E39}"/>
              </a:ext>
            </a:extLst>
          </p:cNvPr>
          <p:cNvSpPr txBox="1"/>
          <p:nvPr/>
        </p:nvSpPr>
        <p:spPr>
          <a:xfrm>
            <a:off x="774145" y="4105654"/>
            <a:ext cx="10579653" cy="1791388"/>
          </a:xfrm>
          <a:prstGeom prst="rect">
            <a:avLst/>
          </a:prstGeom>
          <a:noFill/>
        </p:spPr>
        <p:txBody>
          <a:bodyPr wrap="square">
            <a:spAutoFit/>
          </a:bodyPr>
          <a:lstStyle/>
          <a:p>
            <a:pPr marL="342900" indent="-342900" algn="just">
              <a:lnSpc>
                <a:spcPct val="130000"/>
              </a:lnSpc>
              <a:spcAft>
                <a:spcPts val="300"/>
              </a:spcAft>
              <a:buFont typeface="Arial" panose="020B0604020202020204" pitchFamily="34" charset="0"/>
              <a:buChar char="•"/>
            </a:pPr>
            <a:r>
              <a:rPr lang="vi-VN" sz="2800" dirty="0">
                <a:latin typeface="Arial" panose="020B0604020202020204" pitchFamily="34" charset="0"/>
                <a:cs typeface="Arial" panose="020B0604020202020204" pitchFamily="34" charset="0"/>
              </a:rPr>
              <a:t>Câu hỏi thảo luận:</a:t>
            </a:r>
          </a:p>
          <a:p>
            <a:pPr marL="800100" lvl="1" indent="-342900" algn="just">
              <a:lnSpc>
                <a:spcPct val="130000"/>
              </a:lnSpc>
              <a:spcAft>
                <a:spcPts val="300"/>
              </a:spcAft>
              <a:buFont typeface="Arial" panose="020B0604020202020204" pitchFamily="34" charset="0"/>
              <a:buChar char="•"/>
            </a:pPr>
            <a:r>
              <a:rPr lang="vi-VN" sz="2800" dirty="0">
                <a:latin typeface="Arial" panose="020B0604020202020204" pitchFamily="34" charset="0"/>
                <a:cs typeface="Arial" panose="020B0604020202020204" pitchFamily="34" charset="0"/>
              </a:rPr>
              <a:t>So sánh với cơ chế Aging?</a:t>
            </a:r>
          </a:p>
          <a:p>
            <a:pPr marL="800100" lvl="1" indent="-342900" algn="just">
              <a:lnSpc>
                <a:spcPct val="130000"/>
              </a:lnSpc>
              <a:spcAft>
                <a:spcPts val="300"/>
              </a:spcAft>
              <a:buFont typeface="Arial" panose="020B0604020202020204" pitchFamily="34" charset="0"/>
              <a:buChar char="•"/>
            </a:pPr>
            <a:r>
              <a:rPr lang="vi-VN" sz="2800" dirty="0">
                <a:latin typeface="Arial" panose="020B0604020202020204" pitchFamily="34" charset="0"/>
                <a:cs typeface="Arial" panose="020B0604020202020204" pitchFamily="34" charset="0"/>
              </a:rPr>
              <a:t>Ưu điểm và hạn chế của hướng tiếp cận này?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anim calcmode="lin" valueType="num">
                                      <p:cBhvr additive="base">
                                        <p:cTn id="7" dur="500" fill="hold"/>
                                        <p:tgtEl>
                                          <p:spTgt spid="2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
                                        </p:tgtEl>
                                        <p:attrNameLst>
                                          <p:attrName>style.visibility</p:attrName>
                                        </p:attrNameLst>
                                      </p:cBhvr>
                                      <p:to>
                                        <p:strVal val="visible"/>
                                      </p:to>
                                    </p:set>
                                    <p:anim calcmode="lin" valueType="num">
                                      <p:cBhvr additive="base">
                                        <p:cTn id="13" dur="500" fill="hold"/>
                                        <p:tgtEl>
                                          <p:spTgt spid="245"/>
                                        </p:tgtEl>
                                        <p:attrNameLst>
                                          <p:attrName>ppt_x</p:attrName>
                                        </p:attrNameLst>
                                      </p:cBhvr>
                                      <p:tavLst>
                                        <p:tav tm="0">
                                          <p:val>
                                            <p:strVal val="#ppt_x"/>
                                          </p:val>
                                        </p:tav>
                                        <p:tav tm="100000">
                                          <p:val>
                                            <p:strVal val="#ppt_x"/>
                                          </p:val>
                                        </p:tav>
                                      </p:tavLst>
                                    </p:anim>
                                    <p:anim calcmode="lin" valueType="num">
                                      <p:cBhvr additive="base">
                                        <p:cTn id="14" dur="500" fill="hold"/>
                                        <p:tgtEl>
                                          <p:spTgt spid="2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1">
                                            <p:txEl>
                                              <p:pRg st="1" end="1"/>
                                            </p:txEl>
                                          </p:spTgt>
                                        </p:tgtEl>
                                        <p:attrNameLst>
                                          <p:attrName>style.visibility</p:attrName>
                                        </p:attrNameLst>
                                      </p:cBhvr>
                                      <p:to>
                                        <p:strVal val="visible"/>
                                      </p:to>
                                    </p:set>
                                    <p:anim calcmode="lin" valueType="num">
                                      <p:cBhvr additive="base">
                                        <p:cTn id="19" dur="500" fill="hold"/>
                                        <p:tgtEl>
                                          <p:spTgt spid="24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8.1. </a:t>
            </a:r>
            <a:r>
              <a:rPr lang="en-US" dirty="0" err="1"/>
              <a:t>Định</a:t>
            </a:r>
            <a:r>
              <a:rPr lang="en-US" dirty="0"/>
              <a:t> </a:t>
            </a:r>
            <a:r>
              <a:rPr lang="en-US" dirty="0" err="1"/>
              <a:t>thời</a:t>
            </a:r>
            <a:r>
              <a:rPr lang="en-US" dirty="0"/>
              <a:t> </a:t>
            </a:r>
            <a:r>
              <a:rPr lang="en-US" dirty="0" err="1"/>
              <a:t>trên</a:t>
            </a:r>
            <a:r>
              <a:rPr lang="en-US" dirty="0"/>
              <a:t> Linux</a:t>
            </a:r>
            <a:endParaRPr dirty="0"/>
          </a:p>
        </p:txBody>
      </p:sp>
      <p:sp>
        <p:nvSpPr>
          <p:cNvPr id="171" name="Google Shape;171;p21"/>
          <p:cNvSpPr txBox="1">
            <a:spLocks noGrp="1"/>
          </p:cNvSpPr>
          <p:nvPr>
            <p:ph idx="1"/>
          </p:nvPr>
        </p:nvSpPr>
        <p:spPr>
          <a:xfrm>
            <a:off x="774145" y="1823299"/>
            <a:ext cx="10579654" cy="4482115"/>
          </a:xfrm>
          <a:prstGeom prst="rect">
            <a:avLst/>
          </a:prstGeom>
          <a:noFill/>
          <a:ln>
            <a:noFill/>
          </a:ln>
        </p:spPr>
        <p:txBody>
          <a:bodyPr spcFirstLastPara="1" wrap="square" lIns="91425" tIns="45700" rIns="91425" bIns="45700" anchor="t" anchorCtr="0">
            <a:noAutofit/>
          </a:bodyPr>
          <a:lstStyle/>
          <a:p>
            <a:pPr algn="l">
              <a:spcBef>
                <a:spcPts val="0"/>
              </a:spcBef>
            </a:pPr>
            <a:r>
              <a:rPr lang="en-US" dirty="0" err="1"/>
              <a:t>Nhân</a:t>
            </a:r>
            <a:r>
              <a:rPr lang="en-US" dirty="0"/>
              <a:t> Linux </a:t>
            </a:r>
            <a:r>
              <a:rPr lang="en-US" dirty="0" err="1"/>
              <a:t>từ</a:t>
            </a:r>
            <a:r>
              <a:rPr lang="en-US" dirty="0"/>
              <a:t> 2.6.23 </a:t>
            </a:r>
            <a:r>
              <a:rPr lang="en-US" dirty="0" err="1"/>
              <a:t>sử</a:t>
            </a:r>
            <a:r>
              <a:rPr lang="en-US" dirty="0"/>
              <a:t> </a:t>
            </a:r>
            <a:r>
              <a:rPr lang="en-US" dirty="0" err="1"/>
              <a:t>dụng</a:t>
            </a:r>
            <a:r>
              <a:rPr lang="en-US" dirty="0"/>
              <a:t> </a:t>
            </a:r>
            <a:r>
              <a:rPr lang="en-US" dirty="0" err="1"/>
              <a:t>bộ</a:t>
            </a:r>
            <a:r>
              <a:rPr lang="en-US" dirty="0"/>
              <a:t> </a:t>
            </a:r>
            <a:r>
              <a:rPr lang="en-US" dirty="0" err="1"/>
              <a:t>định</a:t>
            </a:r>
            <a:r>
              <a:rPr lang="en-US" dirty="0"/>
              <a:t> </a:t>
            </a:r>
            <a:r>
              <a:rPr lang="en-US" dirty="0" err="1"/>
              <a:t>thời</a:t>
            </a:r>
            <a:r>
              <a:rPr lang="en-US" dirty="0"/>
              <a:t> CFS (Completely Fair Scheduler)</a:t>
            </a:r>
            <a:endParaRPr dirty="0"/>
          </a:p>
          <a:p>
            <a:pPr lvl="1" algn="l"/>
            <a:r>
              <a:rPr lang="en-US" dirty="0" err="1"/>
              <a:t>Định</a:t>
            </a:r>
            <a:r>
              <a:rPr lang="en-US" dirty="0"/>
              <a:t> </a:t>
            </a:r>
            <a:r>
              <a:rPr lang="en-US" dirty="0" err="1"/>
              <a:t>thời</a:t>
            </a:r>
            <a:r>
              <a:rPr lang="en-US" dirty="0"/>
              <a:t> </a:t>
            </a:r>
            <a:r>
              <a:rPr lang="en-US" dirty="0" err="1"/>
              <a:t>theo</a:t>
            </a:r>
            <a:r>
              <a:rPr lang="en-US" dirty="0"/>
              <a:t> </a:t>
            </a:r>
            <a:r>
              <a:rPr lang="en-US" dirty="0" err="1"/>
              <a:t>lớp</a:t>
            </a:r>
            <a:r>
              <a:rPr lang="en-US" dirty="0"/>
              <a:t>:</a:t>
            </a:r>
            <a:endParaRPr dirty="0"/>
          </a:p>
          <a:p>
            <a:pPr lvl="2" algn="l"/>
            <a:r>
              <a:rPr lang="en-US" dirty="0" err="1"/>
              <a:t>Mỗi</a:t>
            </a:r>
            <a:r>
              <a:rPr lang="en-US" dirty="0"/>
              <a:t> </a:t>
            </a:r>
            <a:r>
              <a:rPr lang="en-US" dirty="0" err="1"/>
              <a:t>lớp</a:t>
            </a:r>
            <a:r>
              <a:rPr lang="en-US" dirty="0"/>
              <a:t> </a:t>
            </a:r>
            <a:r>
              <a:rPr lang="en-US" dirty="0" err="1"/>
              <a:t>được</a:t>
            </a:r>
            <a:r>
              <a:rPr lang="en-US" dirty="0"/>
              <a:t> </a:t>
            </a:r>
            <a:r>
              <a:rPr lang="en-US" dirty="0" err="1"/>
              <a:t>gán</a:t>
            </a:r>
            <a:r>
              <a:rPr lang="en-US" dirty="0"/>
              <a:t> </a:t>
            </a:r>
            <a:r>
              <a:rPr lang="en-US" dirty="0" err="1"/>
              <a:t>một</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cụ</a:t>
            </a:r>
            <a:r>
              <a:rPr lang="en-US" dirty="0"/>
              <a:t> </a:t>
            </a:r>
            <a:r>
              <a:rPr lang="en-US" dirty="0" err="1"/>
              <a:t>thể</a:t>
            </a:r>
            <a:r>
              <a:rPr lang="en-US" dirty="0"/>
              <a:t>. </a:t>
            </a:r>
            <a:endParaRPr dirty="0"/>
          </a:p>
          <a:p>
            <a:pPr lvl="2" algn="l"/>
            <a:r>
              <a:rPr lang="en-US" dirty="0" err="1"/>
              <a:t>Bộ</a:t>
            </a:r>
            <a:r>
              <a:rPr lang="en-US" dirty="0"/>
              <a:t> </a:t>
            </a:r>
            <a:r>
              <a:rPr lang="en-US" dirty="0" err="1"/>
              <a:t>định</a:t>
            </a:r>
            <a:r>
              <a:rPr lang="en-US" dirty="0"/>
              <a:t> </a:t>
            </a:r>
            <a:r>
              <a:rPr lang="en-US" dirty="0" err="1"/>
              <a:t>thời</a:t>
            </a:r>
            <a:r>
              <a:rPr lang="en-US" dirty="0"/>
              <a:t> </a:t>
            </a:r>
            <a:r>
              <a:rPr lang="en-US" dirty="0" err="1"/>
              <a:t>chọn</a:t>
            </a:r>
            <a:r>
              <a:rPr lang="en-US" dirty="0"/>
              <a:t> </a:t>
            </a:r>
            <a:r>
              <a:rPr lang="en-US" dirty="0" err="1"/>
              <a:t>tác</a:t>
            </a:r>
            <a:r>
              <a:rPr lang="en-US" dirty="0"/>
              <a:t> </a:t>
            </a:r>
            <a:r>
              <a:rPr lang="en-US" dirty="0" err="1"/>
              <a:t>vụ</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nhất</a:t>
            </a:r>
            <a:r>
              <a:rPr lang="en-US" dirty="0"/>
              <a:t> </a:t>
            </a:r>
            <a:r>
              <a:rPr lang="en-US" dirty="0" err="1"/>
              <a:t>trong</a:t>
            </a:r>
            <a:r>
              <a:rPr lang="en-US" dirty="0"/>
              <a:t> </a:t>
            </a:r>
            <a:r>
              <a:rPr lang="en-US" dirty="0" err="1"/>
              <a:t>lớp</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nhất</a:t>
            </a:r>
            <a:r>
              <a:rPr lang="en-US" dirty="0"/>
              <a:t>.</a:t>
            </a:r>
            <a:endParaRPr dirty="0"/>
          </a:p>
          <a:p>
            <a:pPr lvl="2" algn="l"/>
            <a:r>
              <a:rPr lang="en-US" dirty="0" err="1"/>
              <a:t>Thời</a:t>
            </a:r>
            <a:r>
              <a:rPr lang="en-US" dirty="0"/>
              <a:t> </a:t>
            </a:r>
            <a:r>
              <a:rPr lang="en-US" dirty="0" err="1"/>
              <a:t>gian</a:t>
            </a:r>
            <a:r>
              <a:rPr lang="en-US" dirty="0"/>
              <a:t> </a:t>
            </a:r>
            <a:r>
              <a:rPr lang="en-US" dirty="0" err="1"/>
              <a:t>sử</a:t>
            </a:r>
            <a:r>
              <a:rPr lang="en-US" dirty="0"/>
              <a:t> </a:t>
            </a:r>
            <a:r>
              <a:rPr lang="en-US" dirty="0" err="1"/>
              <a:t>dụng</a:t>
            </a:r>
            <a:r>
              <a:rPr lang="en-US" dirty="0"/>
              <a:t> CPU </a:t>
            </a:r>
            <a:r>
              <a:rPr lang="en-US" dirty="0" err="1"/>
              <a:t>của</a:t>
            </a:r>
            <a:r>
              <a:rPr lang="en-US" dirty="0"/>
              <a:t> </a:t>
            </a:r>
            <a:r>
              <a:rPr lang="en-US" dirty="0" err="1"/>
              <a:t>mỗi</a:t>
            </a:r>
            <a:r>
              <a:rPr lang="en-US" dirty="0"/>
              <a:t> </a:t>
            </a:r>
            <a:r>
              <a:rPr lang="en-US" dirty="0" err="1"/>
              <a:t>tác</a:t>
            </a:r>
            <a:r>
              <a:rPr lang="en-US" dirty="0"/>
              <a:t> </a:t>
            </a:r>
            <a:r>
              <a:rPr lang="en-US" dirty="0" err="1"/>
              <a:t>vụ</a:t>
            </a:r>
            <a:r>
              <a:rPr lang="en-US" dirty="0"/>
              <a:t> </a:t>
            </a:r>
            <a:r>
              <a:rPr lang="en-US" dirty="0" err="1"/>
              <a:t>không</a:t>
            </a:r>
            <a:r>
              <a:rPr lang="en-US" dirty="0"/>
              <a:t> </a:t>
            </a:r>
            <a:r>
              <a:rPr lang="en-US" dirty="0" err="1"/>
              <a:t>dựa</a:t>
            </a:r>
            <a:r>
              <a:rPr lang="en-US" dirty="0"/>
              <a:t> </a:t>
            </a:r>
            <a:r>
              <a:rPr lang="en-US" dirty="0" err="1"/>
              <a:t>trên</a:t>
            </a:r>
            <a:r>
              <a:rPr lang="en-US" dirty="0"/>
              <a:t> quantum time </a:t>
            </a:r>
            <a:r>
              <a:rPr lang="en-US" dirty="0" err="1"/>
              <a:t>cố</a:t>
            </a:r>
            <a:r>
              <a:rPr lang="en-US" dirty="0"/>
              <a:t> </a:t>
            </a:r>
            <a:r>
              <a:rPr lang="en-US" dirty="0" err="1"/>
              <a:t>định</a:t>
            </a:r>
            <a:r>
              <a:rPr lang="en-US" dirty="0"/>
              <a:t> </a:t>
            </a:r>
            <a:r>
              <a:rPr lang="en-US" dirty="0" err="1"/>
              <a:t>mà</a:t>
            </a:r>
            <a:r>
              <a:rPr lang="en-US" dirty="0"/>
              <a:t> </a:t>
            </a:r>
            <a:r>
              <a:rPr lang="en-US" dirty="0" err="1"/>
              <a:t>dựa</a:t>
            </a:r>
            <a:r>
              <a:rPr lang="en-US" dirty="0"/>
              <a:t> </a:t>
            </a:r>
            <a:r>
              <a:rPr lang="en-US" dirty="0" err="1"/>
              <a:t>trên</a:t>
            </a:r>
            <a:r>
              <a:rPr lang="en-US" dirty="0"/>
              <a:t> </a:t>
            </a:r>
            <a:r>
              <a:rPr lang="en-US" dirty="0" err="1"/>
              <a:t>tỷ</a:t>
            </a:r>
            <a:r>
              <a:rPr lang="en-US" dirty="0"/>
              <a:t> </a:t>
            </a:r>
            <a:r>
              <a:rPr lang="en-US" dirty="0" err="1"/>
              <a:t>lệ</a:t>
            </a:r>
            <a:r>
              <a:rPr lang="en-US" dirty="0"/>
              <a:t> </a:t>
            </a:r>
            <a:r>
              <a:rPr lang="en-US" dirty="0" err="1"/>
              <a:t>giờ</a:t>
            </a:r>
            <a:r>
              <a:rPr lang="en-US" dirty="0"/>
              <a:t> CPU.</a:t>
            </a:r>
            <a:endParaRPr dirty="0"/>
          </a:p>
          <a:p>
            <a:pPr lvl="2" algn="l"/>
            <a:r>
              <a:rPr lang="en-US" dirty="0" err="1"/>
              <a:t>Nhân</a:t>
            </a:r>
            <a:r>
              <a:rPr lang="en-US" dirty="0"/>
              <a:t> Linux </a:t>
            </a:r>
            <a:r>
              <a:rPr lang="en-US" dirty="0" err="1"/>
              <a:t>cài</a:t>
            </a:r>
            <a:r>
              <a:rPr lang="en-US" dirty="0"/>
              <a:t> </a:t>
            </a:r>
            <a:r>
              <a:rPr lang="en-US" dirty="0" err="1"/>
              <a:t>đặt</a:t>
            </a:r>
            <a:r>
              <a:rPr lang="en-US" dirty="0"/>
              <a:t> </a:t>
            </a:r>
            <a:r>
              <a:rPr lang="en-US" dirty="0" err="1"/>
              <a:t>sẵn</a:t>
            </a:r>
            <a:r>
              <a:rPr lang="en-US" dirty="0"/>
              <a:t> 2 </a:t>
            </a:r>
            <a:r>
              <a:rPr lang="en-US" dirty="0" err="1"/>
              <a:t>lớp</a:t>
            </a:r>
            <a:r>
              <a:rPr lang="en-US" dirty="0"/>
              <a:t>: default </a:t>
            </a:r>
            <a:r>
              <a:rPr lang="en-US" dirty="0" err="1"/>
              <a:t>và</a:t>
            </a:r>
            <a:r>
              <a:rPr lang="en-US" dirty="0"/>
              <a:t> real-time. </a:t>
            </a:r>
            <a:r>
              <a:rPr lang="en-US" dirty="0" err="1"/>
              <a:t>Các</a:t>
            </a:r>
            <a:r>
              <a:rPr lang="en-US" dirty="0"/>
              <a:t> </a:t>
            </a:r>
            <a:r>
              <a:rPr lang="en-US" dirty="0" err="1"/>
              <a:t>lớp</a:t>
            </a:r>
            <a:r>
              <a:rPr lang="en-US" dirty="0"/>
              <a:t> </a:t>
            </a:r>
            <a:r>
              <a:rPr lang="en-US" dirty="0" err="1"/>
              <a:t>khác</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thêm</a:t>
            </a:r>
            <a:r>
              <a:rPr lang="en-US" dirty="0"/>
              <a:t> </a:t>
            </a:r>
            <a:r>
              <a:rPr lang="en-US" dirty="0" err="1"/>
              <a:t>vào</a:t>
            </a:r>
            <a:r>
              <a:rPr lang="en-US" dirty="0"/>
              <a:t>. </a:t>
            </a:r>
            <a:endParaRPr dirty="0"/>
          </a:p>
        </p:txBody>
      </p:sp>
      <p:sp>
        <p:nvSpPr>
          <p:cNvPr id="174" name="Google Shape;174;p2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512B0568-FBF4-2450-01BB-0CC5EDE08E25}"/>
              </a:ext>
            </a:extLst>
          </p:cNvPr>
          <p:cNvSpPr>
            <a:spLocks noGrp="1"/>
          </p:cNvSpPr>
          <p:nvPr>
            <p:ph type="sldNum" sz="quarter" idx="12"/>
          </p:nvPr>
        </p:nvSpPr>
        <p:spPr/>
        <p:txBody>
          <a:bodyPr/>
          <a:lstStyle/>
          <a:p>
            <a:fld id="{00000000-1234-1234-1234-123412341234}" type="slidenum">
              <a:rPr lang="en-US" smtClean="0"/>
              <a:pPr/>
              <a:t>40</a:t>
            </a:fld>
            <a:endParaRPr lang="en-US"/>
          </a:p>
        </p:txBody>
      </p:sp>
      <p:sp>
        <p:nvSpPr>
          <p:cNvPr id="3" name="Google Shape;143;p10">
            <a:extLst>
              <a:ext uri="{FF2B5EF4-FFF2-40B4-BE49-F238E27FC236}">
                <a16:creationId xmlns:a16="http://schemas.microsoft.com/office/drawing/2014/main" id="{DC5AA7BD-784C-2E8A-B5A5-048B2791CAD2}"/>
              </a:ext>
            </a:extLst>
          </p:cNvPr>
          <p:cNvSpPr txBox="1">
            <a:spLocks/>
          </p:cNvSpPr>
          <p:nvPr/>
        </p:nvSpPr>
        <p:spPr>
          <a:xfrm>
            <a:off x="774145" y="1169204"/>
            <a:ext cx="2707793"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Bộ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CFS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
                                            <p:txEl>
                                              <p:pRg st="1" end="1"/>
                                            </p:txEl>
                                          </p:spTgt>
                                        </p:tgtEl>
                                        <p:attrNameLst>
                                          <p:attrName>style.visibility</p:attrName>
                                        </p:attrNameLst>
                                      </p:cBhvr>
                                      <p:to>
                                        <p:strVal val="visible"/>
                                      </p:to>
                                    </p:set>
                                    <p:anim calcmode="lin" valueType="num">
                                      <p:cBhvr additive="base">
                                        <p:cTn id="7" dur="500" fill="hold"/>
                                        <p:tgtEl>
                                          <p:spTgt spid="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1">
                                            <p:txEl>
                                              <p:pRg st="2" end="2"/>
                                            </p:txEl>
                                          </p:spTgt>
                                        </p:tgtEl>
                                        <p:attrNameLst>
                                          <p:attrName>style.visibility</p:attrName>
                                        </p:attrNameLst>
                                      </p:cBhvr>
                                      <p:to>
                                        <p:strVal val="visible"/>
                                      </p:to>
                                    </p:set>
                                    <p:anim calcmode="lin" valueType="num">
                                      <p:cBhvr additive="base">
                                        <p:cTn id="13" dur="500" fill="hold"/>
                                        <p:tgtEl>
                                          <p:spTgt spid="1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1">
                                            <p:txEl>
                                              <p:pRg st="3" end="3"/>
                                            </p:txEl>
                                          </p:spTgt>
                                        </p:tgtEl>
                                        <p:attrNameLst>
                                          <p:attrName>style.visibility</p:attrName>
                                        </p:attrNameLst>
                                      </p:cBhvr>
                                      <p:to>
                                        <p:strVal val="visible"/>
                                      </p:to>
                                    </p:set>
                                    <p:anim calcmode="lin" valueType="num">
                                      <p:cBhvr additive="base">
                                        <p:cTn id="19" dur="500" fill="hold"/>
                                        <p:tgtEl>
                                          <p:spTgt spid="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1">
                                            <p:txEl>
                                              <p:pRg st="4" end="4"/>
                                            </p:txEl>
                                          </p:spTgt>
                                        </p:tgtEl>
                                        <p:attrNameLst>
                                          <p:attrName>style.visibility</p:attrName>
                                        </p:attrNameLst>
                                      </p:cBhvr>
                                      <p:to>
                                        <p:strVal val="visible"/>
                                      </p:to>
                                    </p:set>
                                    <p:anim calcmode="lin" valueType="num">
                                      <p:cBhvr additive="base">
                                        <p:cTn id="25" dur="500" fill="hold"/>
                                        <p:tgtEl>
                                          <p:spTgt spid="1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1">
                                            <p:txEl>
                                              <p:pRg st="5" end="5"/>
                                            </p:txEl>
                                          </p:spTgt>
                                        </p:tgtEl>
                                        <p:attrNameLst>
                                          <p:attrName>style.visibility</p:attrName>
                                        </p:attrNameLst>
                                      </p:cBhvr>
                                      <p:to>
                                        <p:strVal val="visible"/>
                                      </p:to>
                                    </p:set>
                                    <p:anim calcmode="lin" valueType="num">
                                      <p:cBhvr additive="base">
                                        <p:cTn id="31" dur="500" fill="hold"/>
                                        <p:tgtEl>
                                          <p:spTgt spid="1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8.1. </a:t>
            </a:r>
            <a:r>
              <a:rPr lang="en-US" dirty="0" err="1"/>
              <a:t>Định</a:t>
            </a:r>
            <a:r>
              <a:rPr lang="en-US" dirty="0"/>
              <a:t> </a:t>
            </a:r>
            <a:r>
              <a:rPr lang="en-US" dirty="0" err="1"/>
              <a:t>thời</a:t>
            </a:r>
            <a:r>
              <a:rPr lang="en-US" dirty="0"/>
              <a:t> </a:t>
            </a:r>
            <a:r>
              <a:rPr lang="en-US" dirty="0" err="1"/>
              <a:t>trên</a:t>
            </a:r>
            <a:r>
              <a:rPr lang="en-US" dirty="0"/>
              <a:t> Linux</a:t>
            </a:r>
            <a:endParaRPr dirty="0"/>
          </a:p>
        </p:txBody>
      </p:sp>
      <p:sp>
        <p:nvSpPr>
          <p:cNvPr id="180" name="Google Shape;180;p22"/>
          <p:cNvSpPr txBox="1">
            <a:spLocks noGrp="1"/>
          </p:cNvSpPr>
          <p:nvPr>
            <p:ph idx="1"/>
          </p:nvPr>
        </p:nvSpPr>
        <p:spPr>
          <a:xfrm>
            <a:off x="774145" y="1823299"/>
            <a:ext cx="10579654" cy="2731137"/>
          </a:xfrm>
          <a:prstGeom prst="rect">
            <a:avLst/>
          </a:prstGeom>
          <a:noFill/>
          <a:ln>
            <a:noFill/>
          </a:ln>
        </p:spPr>
        <p:txBody>
          <a:bodyPr spcFirstLastPara="1" wrap="square" lIns="91425" tIns="45700" rIns="91425" bIns="45700" anchor="t" anchorCtr="0">
            <a:noAutofit/>
          </a:bodyPr>
          <a:lstStyle/>
          <a:p>
            <a:pPr marL="228600" lvl="1" indent="-222250" algn="l">
              <a:spcBef>
                <a:spcPts val="0"/>
              </a:spcBef>
            </a:pPr>
            <a:r>
              <a:rPr lang="en-US" dirty="0" err="1"/>
              <a:t>Thời</a:t>
            </a:r>
            <a:r>
              <a:rPr lang="en-US" dirty="0"/>
              <a:t> </a:t>
            </a:r>
            <a:r>
              <a:rPr lang="en-US" dirty="0" err="1"/>
              <a:t>gian</a:t>
            </a:r>
            <a:r>
              <a:rPr lang="en-US" dirty="0"/>
              <a:t> </a:t>
            </a:r>
            <a:r>
              <a:rPr lang="en-US" dirty="0" err="1"/>
              <a:t>sử</a:t>
            </a:r>
            <a:r>
              <a:rPr lang="en-US" dirty="0"/>
              <a:t> </a:t>
            </a:r>
            <a:r>
              <a:rPr lang="en-US" dirty="0" err="1"/>
              <a:t>dụng</a:t>
            </a:r>
            <a:r>
              <a:rPr lang="en-US" dirty="0"/>
              <a:t> CPU:</a:t>
            </a:r>
            <a:endParaRPr dirty="0"/>
          </a:p>
          <a:p>
            <a:pPr marL="673100" lvl="2" indent="-230188" algn="l"/>
            <a:r>
              <a:rPr lang="en-US" dirty="0" err="1"/>
              <a:t>Được</a:t>
            </a:r>
            <a:r>
              <a:rPr lang="en-US" dirty="0"/>
              <a:t> </a:t>
            </a:r>
            <a:r>
              <a:rPr lang="en-US" dirty="0" err="1"/>
              <a:t>tính</a:t>
            </a:r>
            <a:r>
              <a:rPr lang="en-US" dirty="0"/>
              <a:t> </a:t>
            </a:r>
            <a:r>
              <a:rPr lang="en-US" dirty="0" err="1"/>
              <a:t>dựa</a:t>
            </a:r>
            <a:r>
              <a:rPr lang="en-US" dirty="0"/>
              <a:t> </a:t>
            </a:r>
            <a:r>
              <a:rPr lang="en-US" dirty="0" err="1"/>
              <a:t>trên</a:t>
            </a:r>
            <a:r>
              <a:rPr lang="en-US" dirty="0"/>
              <a:t> </a:t>
            </a:r>
            <a:r>
              <a:rPr lang="en-US" dirty="0" err="1"/>
              <a:t>giá</a:t>
            </a:r>
            <a:r>
              <a:rPr lang="en-US" dirty="0"/>
              <a:t> </a:t>
            </a:r>
            <a:r>
              <a:rPr lang="en-US" dirty="0" err="1"/>
              <a:t>trị</a:t>
            </a:r>
            <a:r>
              <a:rPr lang="en-US" dirty="0"/>
              <a:t> nice </a:t>
            </a:r>
            <a:r>
              <a:rPr lang="en-US" dirty="0" err="1"/>
              <a:t>được</a:t>
            </a:r>
            <a:r>
              <a:rPr lang="en-US" dirty="0"/>
              <a:t> </a:t>
            </a:r>
            <a:r>
              <a:rPr lang="en-US" dirty="0" err="1"/>
              <a:t>gán</a:t>
            </a:r>
            <a:r>
              <a:rPr lang="en-US" dirty="0"/>
              <a:t> </a:t>
            </a:r>
            <a:r>
              <a:rPr lang="en-US" dirty="0" err="1"/>
              <a:t>cho</a:t>
            </a:r>
            <a:r>
              <a:rPr lang="en-US" dirty="0"/>
              <a:t> </a:t>
            </a:r>
            <a:r>
              <a:rPr lang="en-US" dirty="0" err="1"/>
              <a:t>mỗi</a:t>
            </a:r>
            <a:r>
              <a:rPr lang="en-US" dirty="0"/>
              <a:t> </a:t>
            </a:r>
            <a:r>
              <a:rPr lang="en-US" dirty="0" err="1"/>
              <a:t>tác</a:t>
            </a:r>
            <a:r>
              <a:rPr lang="en-US" dirty="0"/>
              <a:t> </a:t>
            </a:r>
            <a:r>
              <a:rPr lang="en-US" dirty="0" err="1"/>
              <a:t>vụ</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từ</a:t>
            </a:r>
            <a:r>
              <a:rPr lang="en-US" dirty="0"/>
              <a:t> -20 </a:t>
            </a:r>
            <a:r>
              <a:rPr lang="en-US" dirty="0" err="1"/>
              <a:t>đến</a:t>
            </a:r>
            <a:r>
              <a:rPr lang="en-US" dirty="0"/>
              <a:t> 19. </a:t>
            </a:r>
            <a:endParaRPr dirty="0"/>
          </a:p>
          <a:p>
            <a:pPr marL="673100" lvl="2" indent="-230188" algn="l"/>
            <a:r>
              <a:rPr lang="en-US" dirty="0" err="1"/>
              <a:t>Giá</a:t>
            </a:r>
            <a:r>
              <a:rPr lang="en-US" dirty="0"/>
              <a:t> </a:t>
            </a:r>
            <a:r>
              <a:rPr lang="en-US" dirty="0" err="1"/>
              <a:t>trị</a:t>
            </a:r>
            <a:r>
              <a:rPr lang="en-US" dirty="0"/>
              <a:t> </a:t>
            </a:r>
            <a:r>
              <a:rPr lang="en-US" dirty="0" err="1"/>
              <a:t>thấp</a:t>
            </a:r>
            <a:r>
              <a:rPr lang="en-US" dirty="0"/>
              <a:t> </a:t>
            </a:r>
            <a:r>
              <a:rPr lang="en-US" dirty="0" err="1"/>
              <a:t>hơn</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hơn</a:t>
            </a:r>
            <a:r>
              <a:rPr lang="en-US" dirty="0"/>
              <a:t>.</a:t>
            </a:r>
            <a:endParaRPr dirty="0"/>
          </a:p>
          <a:p>
            <a:pPr marL="673100" lvl="2" indent="-230188" algn="l"/>
            <a:r>
              <a:rPr lang="en-US" dirty="0"/>
              <a:t>Target latency – </a:t>
            </a:r>
            <a:r>
              <a:rPr lang="en-US" dirty="0" err="1"/>
              <a:t>khoảng</a:t>
            </a:r>
            <a:r>
              <a:rPr lang="en-US" dirty="0"/>
              <a:t> </a:t>
            </a:r>
            <a:r>
              <a:rPr lang="en-US" dirty="0" err="1"/>
              <a:t>thời</a:t>
            </a:r>
            <a:r>
              <a:rPr lang="en-US" dirty="0"/>
              <a:t> </a:t>
            </a:r>
            <a:r>
              <a:rPr lang="en-US" dirty="0" err="1"/>
              <a:t>gian</a:t>
            </a:r>
            <a:r>
              <a:rPr lang="en-US" dirty="0"/>
              <a:t> </a:t>
            </a:r>
            <a:r>
              <a:rPr lang="en-US" dirty="0" err="1"/>
              <a:t>mà</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cần</a:t>
            </a:r>
            <a:r>
              <a:rPr lang="en-US" dirty="0"/>
              <a:t> </a:t>
            </a:r>
            <a:r>
              <a:rPr lang="en-US" dirty="0" err="1"/>
              <a:t>được</a:t>
            </a:r>
            <a:r>
              <a:rPr lang="en-US" dirty="0"/>
              <a:t> </a:t>
            </a:r>
            <a:r>
              <a:rPr lang="en-US" dirty="0" err="1"/>
              <a:t>chạy</a:t>
            </a:r>
            <a:r>
              <a:rPr lang="en-US" dirty="0"/>
              <a:t> </a:t>
            </a:r>
            <a:r>
              <a:rPr lang="en-US" dirty="0" err="1"/>
              <a:t>ít</a:t>
            </a:r>
            <a:r>
              <a:rPr lang="en-US" dirty="0"/>
              <a:t> </a:t>
            </a:r>
            <a:r>
              <a:rPr lang="en-US" dirty="0" err="1"/>
              <a:t>nhất</a:t>
            </a:r>
            <a:r>
              <a:rPr lang="en-US" dirty="0"/>
              <a:t> </a:t>
            </a:r>
            <a:r>
              <a:rPr lang="en-US" dirty="0" err="1"/>
              <a:t>một</a:t>
            </a:r>
            <a:r>
              <a:rPr lang="en-US" dirty="0"/>
              <a:t> </a:t>
            </a:r>
            <a:r>
              <a:rPr lang="en-US" dirty="0" err="1"/>
              <a:t>lần</a:t>
            </a:r>
            <a:r>
              <a:rPr lang="en-US" dirty="0"/>
              <a:t>. </a:t>
            </a:r>
            <a:endParaRPr dirty="0"/>
          </a:p>
          <a:p>
            <a:pPr marL="673100" lvl="2" indent="-230188" algn="l"/>
            <a:r>
              <a:rPr lang="en-US" dirty="0"/>
              <a:t>Target latency </a:t>
            </a:r>
            <a:r>
              <a:rPr lang="en-US" dirty="0" err="1"/>
              <a:t>có</a:t>
            </a:r>
            <a:r>
              <a:rPr lang="en-US" dirty="0"/>
              <a:t> </a:t>
            </a:r>
            <a:r>
              <a:rPr lang="en-US" dirty="0" err="1"/>
              <a:t>thể</a:t>
            </a:r>
            <a:r>
              <a:rPr lang="en-US" dirty="0"/>
              <a:t> </a:t>
            </a:r>
            <a:r>
              <a:rPr lang="en-US" dirty="0" err="1"/>
              <a:t>tăng</a:t>
            </a:r>
            <a:r>
              <a:rPr lang="en-US" dirty="0"/>
              <a:t> </a:t>
            </a:r>
            <a:r>
              <a:rPr lang="en-US" dirty="0" err="1"/>
              <a:t>lên</a:t>
            </a:r>
            <a:r>
              <a:rPr lang="en-US" dirty="0"/>
              <a:t> </a:t>
            </a:r>
            <a:r>
              <a:rPr lang="en-US" dirty="0" err="1"/>
              <a:t>nếu</a:t>
            </a:r>
            <a:r>
              <a:rPr lang="en-US" dirty="0"/>
              <a:t> </a:t>
            </a:r>
            <a:r>
              <a:rPr lang="en-US" dirty="0" err="1"/>
              <a:t>số</a:t>
            </a:r>
            <a:r>
              <a:rPr lang="en-US" dirty="0"/>
              <a:t> </a:t>
            </a:r>
            <a:r>
              <a:rPr lang="en-US" dirty="0" err="1"/>
              <a:t>lượng</a:t>
            </a:r>
            <a:r>
              <a:rPr lang="en-US" dirty="0"/>
              <a:t> </a:t>
            </a:r>
            <a:r>
              <a:rPr lang="en-US" dirty="0" err="1"/>
              <a:t>tiến</a:t>
            </a:r>
            <a:r>
              <a:rPr lang="en-US" dirty="0"/>
              <a:t> </a:t>
            </a:r>
            <a:r>
              <a:rPr lang="en-US" dirty="0" err="1"/>
              <a:t>trình</a:t>
            </a:r>
            <a:r>
              <a:rPr lang="en-US" dirty="0"/>
              <a:t> </a:t>
            </a:r>
            <a:r>
              <a:rPr lang="en-US" dirty="0" err="1"/>
              <a:t>tăng</a:t>
            </a:r>
            <a:r>
              <a:rPr lang="en-US" dirty="0"/>
              <a:t> </a:t>
            </a:r>
            <a:r>
              <a:rPr lang="en-US" dirty="0" err="1"/>
              <a:t>lên</a:t>
            </a:r>
            <a:r>
              <a:rPr lang="en-US" dirty="0"/>
              <a:t>.</a:t>
            </a:r>
            <a:endParaRPr dirty="0"/>
          </a:p>
        </p:txBody>
      </p:sp>
      <p:sp>
        <p:nvSpPr>
          <p:cNvPr id="183" name="Google Shape;183;p2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222B11C6-CE1C-1787-FE02-1E9E7C917F04}"/>
              </a:ext>
            </a:extLst>
          </p:cNvPr>
          <p:cNvSpPr>
            <a:spLocks noGrp="1"/>
          </p:cNvSpPr>
          <p:nvPr>
            <p:ph type="sldNum" sz="quarter" idx="12"/>
          </p:nvPr>
        </p:nvSpPr>
        <p:spPr/>
        <p:txBody>
          <a:bodyPr/>
          <a:lstStyle/>
          <a:p>
            <a:fld id="{00000000-1234-1234-1234-123412341234}" type="slidenum">
              <a:rPr lang="en-US" smtClean="0"/>
              <a:pPr/>
              <a:t>41</a:t>
            </a:fld>
            <a:endParaRPr lang="en-US"/>
          </a:p>
        </p:txBody>
      </p:sp>
      <p:sp>
        <p:nvSpPr>
          <p:cNvPr id="3" name="Google Shape;143;p10">
            <a:extLst>
              <a:ext uri="{FF2B5EF4-FFF2-40B4-BE49-F238E27FC236}">
                <a16:creationId xmlns:a16="http://schemas.microsoft.com/office/drawing/2014/main" id="{011A5D49-5A2B-B614-715A-3D1035B71704}"/>
              </a:ext>
            </a:extLst>
          </p:cNvPr>
          <p:cNvSpPr txBox="1">
            <a:spLocks/>
          </p:cNvSpPr>
          <p:nvPr/>
        </p:nvSpPr>
        <p:spPr>
          <a:xfrm>
            <a:off x="774145" y="1169204"/>
            <a:ext cx="2707793"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Bộ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CFS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anim calcmode="lin" valueType="num">
                                      <p:cBhvr additive="base">
                                        <p:cTn id="7" dur="500" fill="hold"/>
                                        <p:tgtEl>
                                          <p:spTgt spid="1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0">
                                            <p:txEl>
                                              <p:pRg st="1" end="1"/>
                                            </p:txEl>
                                          </p:spTgt>
                                        </p:tgtEl>
                                        <p:attrNameLst>
                                          <p:attrName>style.visibility</p:attrName>
                                        </p:attrNameLst>
                                      </p:cBhvr>
                                      <p:to>
                                        <p:strVal val="visible"/>
                                      </p:to>
                                    </p:set>
                                    <p:anim calcmode="lin" valueType="num">
                                      <p:cBhvr additive="base">
                                        <p:cTn id="13" dur="500" fill="hold"/>
                                        <p:tgtEl>
                                          <p:spTgt spid="1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0">
                                            <p:txEl>
                                              <p:pRg st="2" end="2"/>
                                            </p:txEl>
                                          </p:spTgt>
                                        </p:tgtEl>
                                        <p:attrNameLst>
                                          <p:attrName>style.visibility</p:attrName>
                                        </p:attrNameLst>
                                      </p:cBhvr>
                                      <p:to>
                                        <p:strVal val="visible"/>
                                      </p:to>
                                    </p:set>
                                    <p:anim calcmode="lin" valueType="num">
                                      <p:cBhvr additive="base">
                                        <p:cTn id="17" dur="500" fill="hold"/>
                                        <p:tgtEl>
                                          <p:spTgt spid="18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0">
                                            <p:txEl>
                                              <p:pRg st="3" end="3"/>
                                            </p:txEl>
                                          </p:spTgt>
                                        </p:tgtEl>
                                        <p:attrNameLst>
                                          <p:attrName>style.visibility</p:attrName>
                                        </p:attrNameLst>
                                      </p:cBhvr>
                                      <p:to>
                                        <p:strVal val="visible"/>
                                      </p:to>
                                    </p:set>
                                    <p:anim calcmode="lin" valueType="num">
                                      <p:cBhvr additive="base">
                                        <p:cTn id="23" dur="500" fill="hold"/>
                                        <p:tgtEl>
                                          <p:spTgt spid="18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0">
                                            <p:txEl>
                                              <p:pRg st="4" end="4"/>
                                            </p:txEl>
                                          </p:spTgt>
                                        </p:tgtEl>
                                        <p:attrNameLst>
                                          <p:attrName>style.visibility</p:attrName>
                                        </p:attrNameLst>
                                      </p:cBhvr>
                                      <p:to>
                                        <p:strVal val="visible"/>
                                      </p:to>
                                    </p:set>
                                    <p:anim calcmode="lin" valueType="num">
                                      <p:cBhvr additive="base">
                                        <p:cTn id="27" dur="500" fill="hold"/>
                                        <p:tgtEl>
                                          <p:spTgt spid="18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8.1. </a:t>
            </a:r>
            <a:r>
              <a:rPr lang="en-US" dirty="0" err="1"/>
              <a:t>Định</a:t>
            </a:r>
            <a:r>
              <a:rPr lang="en-US" dirty="0"/>
              <a:t> </a:t>
            </a:r>
            <a:r>
              <a:rPr lang="en-US" dirty="0" err="1"/>
              <a:t>thời</a:t>
            </a:r>
            <a:r>
              <a:rPr lang="en-US" dirty="0"/>
              <a:t> </a:t>
            </a:r>
            <a:r>
              <a:rPr lang="en-US" dirty="0" err="1"/>
              <a:t>trên</a:t>
            </a:r>
            <a:r>
              <a:rPr lang="en-US" dirty="0"/>
              <a:t> Linux</a:t>
            </a:r>
            <a:endParaRPr dirty="0"/>
          </a:p>
        </p:txBody>
      </p:sp>
      <p:sp>
        <p:nvSpPr>
          <p:cNvPr id="180" name="Google Shape;180;p22"/>
          <p:cNvSpPr txBox="1">
            <a:spLocks noGrp="1"/>
          </p:cNvSpPr>
          <p:nvPr>
            <p:ph idx="1"/>
          </p:nvPr>
        </p:nvSpPr>
        <p:spPr>
          <a:xfrm>
            <a:off x="774145" y="1823299"/>
            <a:ext cx="10579654" cy="2910066"/>
          </a:xfrm>
          <a:prstGeom prst="rect">
            <a:avLst/>
          </a:prstGeom>
          <a:noFill/>
          <a:ln>
            <a:noFill/>
          </a:ln>
        </p:spPr>
        <p:txBody>
          <a:bodyPr spcFirstLastPara="1" wrap="square" lIns="91425" tIns="45700" rIns="91425" bIns="45700" anchor="t" anchorCtr="0">
            <a:noAutofit/>
          </a:bodyPr>
          <a:lstStyle/>
          <a:p>
            <a:pPr marL="228600" lvl="1" indent="-222250" algn="l"/>
            <a:r>
              <a:rPr lang="vi-VN" dirty="0"/>
              <a:t>CFS xác định tác vụ được thực thi kế tiếp qua virtual run time</a:t>
            </a:r>
            <a:r>
              <a:rPr lang="vi-VN" dirty="0">
                <a:solidFill>
                  <a:srgbClr val="000000"/>
                </a:solidFill>
              </a:rPr>
              <a:t>:</a:t>
            </a:r>
            <a:endParaRPr lang="vi-VN" dirty="0"/>
          </a:p>
          <a:p>
            <a:pPr marL="673100" lvl="2" indent="-230188" algn="l"/>
            <a:r>
              <a:rPr lang="vi-VN" dirty="0"/>
              <a:t>Mỗi tác vụ có giá trị virtual run time riêng, được kết hợp với một hệ số đặc biệt dựa trên độ ưu tiên. </a:t>
            </a:r>
          </a:p>
          <a:p>
            <a:pPr marL="673100" lvl="2" indent="-230188" algn="l"/>
            <a:r>
              <a:rPr lang="vi-VN" dirty="0"/>
              <a:t>Các tiến trình có độ ưu tiên bình thường có virtual run time tương đương với thời gian chạy thực tế.</a:t>
            </a:r>
          </a:p>
          <a:p>
            <a:pPr marL="673100" lvl="2" indent="-230188" algn="l"/>
            <a:r>
              <a:rPr lang="vi-VN" dirty="0"/>
              <a:t>Chọn tiến trình có virtual run time nhỏ nhất để thực thi tiếp.</a:t>
            </a:r>
          </a:p>
        </p:txBody>
      </p:sp>
      <p:sp>
        <p:nvSpPr>
          <p:cNvPr id="183" name="Google Shape;183;p2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222B11C6-CE1C-1787-FE02-1E9E7C917F04}"/>
              </a:ext>
            </a:extLst>
          </p:cNvPr>
          <p:cNvSpPr>
            <a:spLocks noGrp="1"/>
          </p:cNvSpPr>
          <p:nvPr>
            <p:ph type="sldNum" sz="quarter" idx="12"/>
          </p:nvPr>
        </p:nvSpPr>
        <p:spPr/>
        <p:txBody>
          <a:bodyPr/>
          <a:lstStyle/>
          <a:p>
            <a:fld id="{00000000-1234-1234-1234-123412341234}" type="slidenum">
              <a:rPr lang="en-US" smtClean="0"/>
              <a:pPr/>
              <a:t>42</a:t>
            </a:fld>
            <a:endParaRPr lang="en-US"/>
          </a:p>
        </p:txBody>
      </p:sp>
      <p:sp>
        <p:nvSpPr>
          <p:cNvPr id="3" name="Google Shape;143;p10">
            <a:extLst>
              <a:ext uri="{FF2B5EF4-FFF2-40B4-BE49-F238E27FC236}">
                <a16:creationId xmlns:a16="http://schemas.microsoft.com/office/drawing/2014/main" id="{011A5D49-5A2B-B614-715A-3D1035B71704}"/>
              </a:ext>
            </a:extLst>
          </p:cNvPr>
          <p:cNvSpPr txBox="1">
            <a:spLocks/>
          </p:cNvSpPr>
          <p:nvPr/>
        </p:nvSpPr>
        <p:spPr>
          <a:xfrm>
            <a:off x="774145" y="1169204"/>
            <a:ext cx="2707793"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Bộ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CFS</a:t>
            </a:r>
          </a:p>
        </p:txBody>
      </p:sp>
    </p:spTree>
    <p:extLst>
      <p:ext uri="{BB962C8B-B14F-4D97-AF65-F5344CB8AC3E}">
        <p14:creationId xmlns:p14="http://schemas.microsoft.com/office/powerpoint/2010/main" val="262944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anim calcmode="lin" valueType="num">
                                      <p:cBhvr additive="base">
                                        <p:cTn id="7" dur="500" fill="hold"/>
                                        <p:tgtEl>
                                          <p:spTgt spid="1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0">
                                            <p:txEl>
                                              <p:pRg st="1" end="1"/>
                                            </p:txEl>
                                          </p:spTgt>
                                        </p:tgtEl>
                                        <p:attrNameLst>
                                          <p:attrName>style.visibility</p:attrName>
                                        </p:attrNameLst>
                                      </p:cBhvr>
                                      <p:to>
                                        <p:strVal val="visible"/>
                                      </p:to>
                                    </p:set>
                                    <p:anim calcmode="lin" valueType="num">
                                      <p:cBhvr additive="base">
                                        <p:cTn id="13" dur="500" fill="hold"/>
                                        <p:tgtEl>
                                          <p:spTgt spid="1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0">
                                            <p:txEl>
                                              <p:pRg st="2" end="2"/>
                                            </p:txEl>
                                          </p:spTgt>
                                        </p:tgtEl>
                                        <p:attrNameLst>
                                          <p:attrName>style.visibility</p:attrName>
                                        </p:attrNameLst>
                                      </p:cBhvr>
                                      <p:to>
                                        <p:strVal val="visible"/>
                                      </p:to>
                                    </p:set>
                                    <p:anim calcmode="lin" valueType="num">
                                      <p:cBhvr additive="base">
                                        <p:cTn id="19" dur="500" fill="hold"/>
                                        <p:tgtEl>
                                          <p:spTgt spid="18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0">
                                            <p:txEl>
                                              <p:pRg st="3" end="3"/>
                                            </p:txEl>
                                          </p:spTgt>
                                        </p:tgtEl>
                                        <p:attrNameLst>
                                          <p:attrName>style.visibility</p:attrName>
                                        </p:attrNameLst>
                                      </p:cBhvr>
                                      <p:to>
                                        <p:strVal val="visible"/>
                                      </p:to>
                                    </p:set>
                                    <p:anim calcmode="lin" valueType="num">
                                      <p:cBhvr additive="base">
                                        <p:cTn id="25" dur="500" fill="hold"/>
                                        <p:tgtEl>
                                          <p:spTgt spid="18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8.1. </a:t>
            </a:r>
            <a:r>
              <a:rPr lang="en-US" dirty="0" err="1"/>
              <a:t>Định</a:t>
            </a:r>
            <a:r>
              <a:rPr lang="en-US" dirty="0"/>
              <a:t> </a:t>
            </a:r>
            <a:r>
              <a:rPr lang="en-US" dirty="0" err="1"/>
              <a:t>thời</a:t>
            </a:r>
            <a:r>
              <a:rPr lang="en-US" dirty="0"/>
              <a:t> </a:t>
            </a:r>
            <a:r>
              <a:rPr lang="en-US" dirty="0" err="1"/>
              <a:t>trên</a:t>
            </a:r>
            <a:r>
              <a:rPr lang="en-US" dirty="0"/>
              <a:t> Linux</a:t>
            </a:r>
            <a:endParaRPr dirty="0"/>
          </a:p>
        </p:txBody>
      </p:sp>
      <p:sp>
        <p:nvSpPr>
          <p:cNvPr id="189" name="Google Shape;189;p23"/>
          <p:cNvSpPr txBox="1">
            <a:spLocks noGrp="1"/>
          </p:cNvSpPr>
          <p:nvPr>
            <p:ph idx="1"/>
          </p:nvPr>
        </p:nvSpPr>
        <p:spPr>
          <a:xfrm>
            <a:off x="774145" y="1810127"/>
            <a:ext cx="10579654" cy="3660905"/>
          </a:xfrm>
          <a:prstGeom prst="rect">
            <a:avLst/>
          </a:prstGeom>
          <a:noFill/>
          <a:ln>
            <a:noFill/>
          </a:ln>
        </p:spPr>
        <p:txBody>
          <a:bodyPr spcFirstLastPara="1" wrap="square" lIns="91425" tIns="45700" rIns="91425" bIns="45700" anchor="t" anchorCtr="0">
            <a:noAutofit/>
          </a:bodyPr>
          <a:lstStyle/>
          <a:p>
            <a:pPr>
              <a:spcBef>
                <a:spcPts val="0"/>
              </a:spcBef>
            </a:pPr>
            <a:r>
              <a:rPr lang="en-US" dirty="0" err="1"/>
              <a:t>Định</a:t>
            </a:r>
            <a:r>
              <a:rPr lang="en-US" dirty="0"/>
              <a:t> </a:t>
            </a:r>
            <a:r>
              <a:rPr lang="en-US" dirty="0" err="1"/>
              <a:t>thời</a:t>
            </a:r>
            <a:r>
              <a:rPr lang="en-US" dirty="0"/>
              <a:t> real-time </a:t>
            </a:r>
            <a:r>
              <a:rPr lang="en-US" dirty="0" err="1"/>
              <a:t>dựa</a:t>
            </a:r>
            <a:r>
              <a:rPr lang="en-US" dirty="0"/>
              <a:t> </a:t>
            </a:r>
            <a:r>
              <a:rPr lang="en-US" dirty="0" err="1"/>
              <a:t>trên</a:t>
            </a:r>
            <a:r>
              <a:rPr lang="en-US" dirty="0"/>
              <a:t> </a:t>
            </a:r>
            <a:r>
              <a:rPr lang="en-US" dirty="0" err="1"/>
              <a:t>tiêu</a:t>
            </a:r>
            <a:r>
              <a:rPr lang="en-US" dirty="0"/>
              <a:t> </a:t>
            </a:r>
            <a:r>
              <a:rPr lang="en-US" dirty="0" err="1"/>
              <a:t>chuẩn</a:t>
            </a:r>
            <a:r>
              <a:rPr lang="en-US" dirty="0"/>
              <a:t> POSIX. </a:t>
            </a:r>
            <a:endParaRPr dirty="0"/>
          </a:p>
          <a:p>
            <a:pPr lvl="1"/>
            <a:r>
              <a:rPr lang="en-US" dirty="0" err="1"/>
              <a:t>Các</a:t>
            </a:r>
            <a:r>
              <a:rPr lang="en-US" dirty="0"/>
              <a:t> </a:t>
            </a:r>
            <a:r>
              <a:rPr lang="en-US" dirty="0" err="1"/>
              <a:t>tác</a:t>
            </a:r>
            <a:r>
              <a:rPr lang="en-US" dirty="0"/>
              <a:t> </a:t>
            </a:r>
            <a:r>
              <a:rPr lang="en-US" dirty="0" err="1"/>
              <a:t>vụ</a:t>
            </a:r>
            <a:r>
              <a:rPr lang="en-US" dirty="0"/>
              <a:t> real-time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tĩnh</a:t>
            </a:r>
            <a:r>
              <a:rPr lang="en-US" dirty="0"/>
              <a:t>.</a:t>
            </a:r>
            <a:endParaRPr dirty="0"/>
          </a:p>
          <a:p>
            <a:r>
              <a:rPr lang="en-US" dirty="0" err="1"/>
              <a:t>Độ</a:t>
            </a:r>
            <a:r>
              <a:rPr lang="en-US" dirty="0"/>
              <a:t> </a:t>
            </a:r>
            <a:r>
              <a:rPr lang="en-US" dirty="0" err="1"/>
              <a:t>ưu</a:t>
            </a:r>
            <a:r>
              <a:rPr lang="en-US" dirty="0"/>
              <a:t> </a:t>
            </a:r>
            <a:r>
              <a:rPr lang="en-US" dirty="0" err="1"/>
              <a:t>tiên</a:t>
            </a:r>
            <a:r>
              <a:rPr lang="en-US" dirty="0"/>
              <a:t> </a:t>
            </a:r>
            <a:r>
              <a:rPr lang="en-US" dirty="0" err="1"/>
              <a:t>được</a:t>
            </a:r>
            <a:r>
              <a:rPr lang="en-US" dirty="0"/>
              <a:t> chia </a:t>
            </a:r>
            <a:r>
              <a:rPr lang="en-US" dirty="0" err="1"/>
              <a:t>thành</a:t>
            </a:r>
            <a:r>
              <a:rPr lang="en-US" dirty="0"/>
              <a:t> 2 </a:t>
            </a:r>
            <a:r>
              <a:rPr lang="en-US" dirty="0" err="1"/>
              <a:t>phần</a:t>
            </a:r>
            <a:r>
              <a:rPr lang="en-US" dirty="0"/>
              <a:t>: real-time (</a:t>
            </a:r>
            <a:r>
              <a:rPr lang="en-US" dirty="0" err="1"/>
              <a:t>từ</a:t>
            </a:r>
            <a:r>
              <a:rPr lang="en-US" dirty="0"/>
              <a:t> 0 </a:t>
            </a:r>
            <a:r>
              <a:rPr lang="en-US" dirty="0" err="1"/>
              <a:t>đến</a:t>
            </a:r>
            <a:r>
              <a:rPr lang="en-US" dirty="0"/>
              <a:t> 99) </a:t>
            </a:r>
            <a:r>
              <a:rPr lang="en-US" dirty="0" err="1"/>
              <a:t>và</a:t>
            </a:r>
            <a:r>
              <a:rPr lang="en-US" dirty="0"/>
              <a:t> normal (</a:t>
            </a:r>
            <a:r>
              <a:rPr lang="en-US" dirty="0" err="1"/>
              <a:t>từ</a:t>
            </a:r>
            <a:r>
              <a:rPr lang="en-US" dirty="0"/>
              <a:t> 100 </a:t>
            </a:r>
            <a:r>
              <a:rPr lang="en-US" dirty="0" err="1"/>
              <a:t>đến</a:t>
            </a:r>
            <a:r>
              <a:rPr lang="en-US" dirty="0"/>
              <a:t> 139).</a:t>
            </a:r>
            <a:endParaRPr dirty="0"/>
          </a:p>
          <a:p>
            <a:r>
              <a:rPr lang="en-US" dirty="0" err="1"/>
              <a:t>Giá</a:t>
            </a:r>
            <a:r>
              <a:rPr lang="en-US" dirty="0"/>
              <a:t> </a:t>
            </a:r>
            <a:r>
              <a:rPr lang="en-US" dirty="0" err="1"/>
              <a:t>trị</a:t>
            </a:r>
            <a:r>
              <a:rPr lang="en-US" dirty="0"/>
              <a:t> nice -20 </a:t>
            </a:r>
            <a:r>
              <a:rPr lang="en-US" dirty="0" err="1"/>
              <a:t>tương</a:t>
            </a:r>
            <a:r>
              <a:rPr lang="en-US" dirty="0"/>
              <a:t> </a:t>
            </a:r>
            <a:r>
              <a:rPr lang="en-US" dirty="0" err="1"/>
              <a:t>ứng</a:t>
            </a:r>
            <a:r>
              <a:rPr lang="en-US" dirty="0"/>
              <a:t> </a:t>
            </a:r>
            <a:r>
              <a:rPr lang="en-US" dirty="0" err="1"/>
              <a:t>với</a:t>
            </a:r>
            <a:r>
              <a:rPr lang="en-US" dirty="0"/>
              <a:t> </a:t>
            </a:r>
            <a:r>
              <a:rPr lang="en-US" dirty="0" err="1"/>
              <a:t>độ</a:t>
            </a:r>
            <a:r>
              <a:rPr lang="en-US" dirty="0"/>
              <a:t> </a:t>
            </a:r>
            <a:r>
              <a:rPr lang="en-US" dirty="0" err="1"/>
              <a:t>ưu</a:t>
            </a:r>
            <a:r>
              <a:rPr lang="en-US" dirty="0"/>
              <a:t> </a:t>
            </a:r>
            <a:r>
              <a:rPr lang="en-US" dirty="0" err="1"/>
              <a:t>tiên</a:t>
            </a:r>
            <a:r>
              <a:rPr lang="en-US" dirty="0"/>
              <a:t> 100, +19 </a:t>
            </a:r>
            <a:r>
              <a:rPr lang="en-US" dirty="0" err="1"/>
              <a:t>tương</a:t>
            </a:r>
            <a:r>
              <a:rPr lang="en-US" dirty="0"/>
              <a:t> </a:t>
            </a:r>
            <a:r>
              <a:rPr lang="en-US" dirty="0" err="1"/>
              <a:t>ứng</a:t>
            </a:r>
            <a:r>
              <a:rPr lang="en-US" dirty="0"/>
              <a:t> </a:t>
            </a:r>
            <a:r>
              <a:rPr lang="en-US" dirty="0" err="1"/>
              <a:t>với</a:t>
            </a:r>
            <a:r>
              <a:rPr lang="en-US" dirty="0"/>
              <a:t> </a:t>
            </a:r>
            <a:r>
              <a:rPr lang="en-US" dirty="0" err="1"/>
              <a:t>độ</a:t>
            </a:r>
            <a:r>
              <a:rPr lang="en-US" dirty="0"/>
              <a:t> </a:t>
            </a:r>
            <a:r>
              <a:rPr lang="en-US" dirty="0" err="1"/>
              <a:t>ưu</a:t>
            </a:r>
            <a:r>
              <a:rPr lang="en-US" dirty="0"/>
              <a:t> </a:t>
            </a:r>
            <a:r>
              <a:rPr lang="en-US" dirty="0" err="1"/>
              <a:t>tiên</a:t>
            </a:r>
            <a:r>
              <a:rPr lang="en-US" dirty="0"/>
              <a:t> 139.</a:t>
            </a:r>
            <a:endParaRPr dirty="0"/>
          </a:p>
        </p:txBody>
      </p:sp>
      <p:sp>
        <p:nvSpPr>
          <p:cNvPr id="192" name="Google Shape;192;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D5FC3C0F-16E4-840D-FE07-54DA7F3078E3}"/>
              </a:ext>
            </a:extLst>
          </p:cNvPr>
          <p:cNvSpPr>
            <a:spLocks noGrp="1"/>
          </p:cNvSpPr>
          <p:nvPr>
            <p:ph type="sldNum" sz="quarter" idx="12"/>
          </p:nvPr>
        </p:nvSpPr>
        <p:spPr/>
        <p:txBody>
          <a:bodyPr/>
          <a:lstStyle/>
          <a:p>
            <a:fld id="{00000000-1234-1234-1234-123412341234}" type="slidenum">
              <a:rPr lang="en-US" smtClean="0"/>
              <a:pPr/>
              <a:t>43</a:t>
            </a:fld>
            <a:endParaRPr lang="en-US"/>
          </a:p>
        </p:txBody>
      </p:sp>
      <p:sp>
        <p:nvSpPr>
          <p:cNvPr id="3" name="Google Shape;143;p10">
            <a:extLst>
              <a:ext uri="{FF2B5EF4-FFF2-40B4-BE49-F238E27FC236}">
                <a16:creationId xmlns:a16="http://schemas.microsoft.com/office/drawing/2014/main" id="{350110FD-90CD-B42E-8DDA-36BF862E9F11}"/>
              </a:ext>
            </a:extLst>
          </p:cNvPr>
          <p:cNvSpPr txBox="1">
            <a:spLocks/>
          </p:cNvSpPr>
          <p:nvPr/>
        </p:nvSpPr>
        <p:spPr>
          <a:xfrm>
            <a:off x="774145" y="1169204"/>
            <a:ext cx="347883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Bộ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Real-time</a:t>
            </a:r>
          </a:p>
        </p:txBody>
      </p:sp>
      <p:pic>
        <p:nvPicPr>
          <p:cNvPr id="193" name="Google Shape;193;p23"/>
          <p:cNvPicPr preferRelativeResize="0"/>
          <p:nvPr/>
        </p:nvPicPr>
        <p:blipFill rotWithShape="1">
          <a:blip r:embed="rId3">
            <a:clrChange>
              <a:clrFrom>
                <a:srgbClr val="FFFFFF"/>
              </a:clrFrom>
              <a:clrTo>
                <a:srgbClr val="FFFFFF">
                  <a:alpha val="0"/>
                </a:srgbClr>
              </a:clrTo>
            </a:clrChange>
            <a:alphaModFix/>
          </a:blip>
          <a:srcRect/>
          <a:stretch/>
        </p:blipFill>
        <p:spPr>
          <a:xfrm>
            <a:off x="5272086" y="4804971"/>
            <a:ext cx="6081713" cy="17033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9">
                                            <p:txEl>
                                              <p:pRg st="1" end="1"/>
                                            </p:txEl>
                                          </p:spTgt>
                                        </p:tgtEl>
                                        <p:attrNameLst>
                                          <p:attrName>style.visibility</p:attrName>
                                        </p:attrNameLst>
                                      </p:cBhvr>
                                      <p:to>
                                        <p:strVal val="visible"/>
                                      </p:to>
                                    </p:set>
                                    <p:anim calcmode="lin" valueType="num">
                                      <p:cBhvr additive="base">
                                        <p:cTn id="13" dur="5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9">
                                            <p:txEl>
                                              <p:pRg st="2" end="2"/>
                                            </p:txEl>
                                          </p:spTgt>
                                        </p:tgtEl>
                                        <p:attrNameLst>
                                          <p:attrName>style.visibility</p:attrName>
                                        </p:attrNameLst>
                                      </p:cBhvr>
                                      <p:to>
                                        <p:strVal val="visible"/>
                                      </p:to>
                                    </p:set>
                                    <p:anim calcmode="lin" valueType="num">
                                      <p:cBhvr additive="base">
                                        <p:cTn id="19" dur="500" fill="hold"/>
                                        <p:tgtEl>
                                          <p:spTgt spid="18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3"/>
                                        </p:tgtEl>
                                        <p:attrNameLst>
                                          <p:attrName>style.visibility</p:attrName>
                                        </p:attrNameLst>
                                      </p:cBhvr>
                                      <p:to>
                                        <p:strVal val="visible"/>
                                      </p:to>
                                    </p:set>
                                    <p:anim calcmode="lin" valueType="num">
                                      <p:cBhvr additive="base">
                                        <p:cTn id="25" dur="500" fill="hold"/>
                                        <p:tgtEl>
                                          <p:spTgt spid="193"/>
                                        </p:tgtEl>
                                        <p:attrNameLst>
                                          <p:attrName>ppt_x</p:attrName>
                                        </p:attrNameLst>
                                      </p:cBhvr>
                                      <p:tavLst>
                                        <p:tav tm="0">
                                          <p:val>
                                            <p:strVal val="#ppt_x"/>
                                          </p:val>
                                        </p:tav>
                                        <p:tav tm="100000">
                                          <p:val>
                                            <p:strVal val="#ppt_x"/>
                                          </p:val>
                                        </p:tav>
                                      </p:tavLst>
                                    </p:anim>
                                    <p:anim calcmode="lin" valueType="num">
                                      <p:cBhvr additive="base">
                                        <p:cTn id="26"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9">
                                            <p:txEl>
                                              <p:pRg st="3" end="3"/>
                                            </p:txEl>
                                          </p:spTgt>
                                        </p:tgtEl>
                                        <p:attrNameLst>
                                          <p:attrName>style.visibility</p:attrName>
                                        </p:attrNameLst>
                                      </p:cBhvr>
                                      <p:to>
                                        <p:strVal val="visible"/>
                                      </p:to>
                                    </p:set>
                                    <p:anim calcmode="lin" valueType="num">
                                      <p:cBhvr additive="base">
                                        <p:cTn id="31" dur="500" fill="hold"/>
                                        <p:tgtEl>
                                          <p:spTgt spid="18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8.1. </a:t>
            </a:r>
            <a:r>
              <a:rPr lang="en-US" dirty="0" err="1"/>
              <a:t>Định</a:t>
            </a:r>
            <a:r>
              <a:rPr lang="en-US" dirty="0"/>
              <a:t> </a:t>
            </a:r>
            <a:r>
              <a:rPr lang="en-US" dirty="0" err="1"/>
              <a:t>thời</a:t>
            </a:r>
            <a:r>
              <a:rPr lang="en-US" dirty="0"/>
              <a:t> </a:t>
            </a:r>
            <a:r>
              <a:rPr lang="en-US" dirty="0" err="1"/>
              <a:t>trên</a:t>
            </a:r>
            <a:r>
              <a:rPr lang="en-US" dirty="0"/>
              <a:t> Linux</a:t>
            </a:r>
            <a:endParaRPr dirty="0"/>
          </a:p>
        </p:txBody>
      </p:sp>
      <p:sp>
        <p:nvSpPr>
          <p:cNvPr id="200" name="Google Shape;200;p24"/>
          <p:cNvSpPr txBox="1">
            <a:spLocks noGrp="1"/>
          </p:cNvSpPr>
          <p:nvPr>
            <p:ph idx="1"/>
          </p:nvPr>
        </p:nvSpPr>
        <p:spPr>
          <a:xfrm>
            <a:off x="806173" y="2014660"/>
            <a:ext cx="10579654" cy="1492271"/>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Sử</a:t>
            </a:r>
            <a:r>
              <a:rPr lang="en-US" dirty="0"/>
              <a:t> </a:t>
            </a:r>
            <a:r>
              <a:rPr lang="en-US" dirty="0" err="1"/>
              <a:t>dụng</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của</a:t>
            </a:r>
            <a:r>
              <a:rPr lang="en-US" dirty="0"/>
              <a:t> Linux.</a:t>
            </a:r>
            <a:endParaRPr dirty="0"/>
          </a:p>
          <a:p>
            <a:pPr marL="342900" indent="-342900"/>
            <a:r>
              <a:rPr lang="en-US" dirty="0" err="1"/>
              <a:t>Độ</a:t>
            </a:r>
            <a:r>
              <a:rPr lang="en-US" dirty="0"/>
              <a:t> </a:t>
            </a:r>
            <a:r>
              <a:rPr lang="en-US" dirty="0" err="1"/>
              <a:t>ưu</a:t>
            </a:r>
            <a:r>
              <a:rPr lang="en-US" dirty="0"/>
              <a:t> </a:t>
            </a:r>
            <a:r>
              <a:rPr lang="en-US" dirty="0" err="1"/>
              <a:t>tiên</a:t>
            </a:r>
            <a:r>
              <a:rPr lang="en-US" dirty="0"/>
              <a:t> </a:t>
            </a:r>
            <a:r>
              <a:rPr lang="en-US" dirty="0" err="1"/>
              <a:t>được</a:t>
            </a:r>
            <a:r>
              <a:rPr lang="en-US" dirty="0"/>
              <a:t> </a:t>
            </a:r>
            <a:r>
              <a:rPr lang="en-US" dirty="0" err="1"/>
              <a:t>phân</a:t>
            </a:r>
            <a:r>
              <a:rPr lang="en-US" dirty="0"/>
              <a:t> chia </a:t>
            </a:r>
            <a:r>
              <a:rPr lang="en-US" dirty="0" err="1"/>
              <a:t>theo</a:t>
            </a:r>
            <a:r>
              <a:rPr lang="en-US" dirty="0"/>
              <a:t> </a:t>
            </a:r>
            <a:r>
              <a:rPr lang="en-US" dirty="0" err="1"/>
              <a:t>nhóm</a:t>
            </a:r>
            <a:r>
              <a:rPr lang="en-US" dirty="0"/>
              <a:t> </a:t>
            </a:r>
            <a:r>
              <a:rPr lang="en-US" dirty="0" err="1"/>
              <a:t>của</a:t>
            </a:r>
            <a:r>
              <a:rPr lang="en-US" dirty="0"/>
              <a:t> </a:t>
            </a:r>
            <a:r>
              <a:rPr lang="en-US" dirty="0" err="1"/>
              <a:t>các</a:t>
            </a:r>
            <a:r>
              <a:rPr lang="en-US" dirty="0"/>
              <a:t> </a:t>
            </a:r>
            <a:r>
              <a:rPr lang="en-US" dirty="0" err="1"/>
              <a:t>tiến</a:t>
            </a:r>
            <a:r>
              <a:rPr lang="en-US" dirty="0"/>
              <a:t> </a:t>
            </a:r>
            <a:r>
              <a:rPr lang="en-US" dirty="0" err="1"/>
              <a:t>trình</a:t>
            </a:r>
            <a:r>
              <a:rPr lang="en-US" dirty="0"/>
              <a:t>.</a:t>
            </a:r>
            <a:endParaRPr dirty="0"/>
          </a:p>
        </p:txBody>
      </p:sp>
      <p:sp>
        <p:nvSpPr>
          <p:cNvPr id="203" name="Google Shape;203;p2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204" name="Google Shape;204;p24" descr="A screenshot of a cell phone&#10;&#10;Description automatically generated"/>
          <p:cNvPicPr preferRelativeResize="0"/>
          <p:nvPr/>
        </p:nvPicPr>
        <p:blipFill rotWithShape="1">
          <a:blip r:embed="rId3">
            <a:alphaModFix/>
          </a:blip>
          <a:srcRect/>
          <a:stretch/>
        </p:blipFill>
        <p:spPr>
          <a:xfrm>
            <a:off x="7672825" y="3270626"/>
            <a:ext cx="3680974" cy="3029373"/>
          </a:xfrm>
          <a:prstGeom prst="rect">
            <a:avLst/>
          </a:prstGeom>
          <a:noFill/>
          <a:ln>
            <a:noFill/>
          </a:ln>
        </p:spPr>
      </p:pic>
      <p:sp>
        <p:nvSpPr>
          <p:cNvPr id="2" name="Slide Number Placeholder 1">
            <a:extLst>
              <a:ext uri="{FF2B5EF4-FFF2-40B4-BE49-F238E27FC236}">
                <a16:creationId xmlns:a16="http://schemas.microsoft.com/office/drawing/2014/main" id="{F291F914-009D-0244-5299-F9C5767D93A6}"/>
              </a:ext>
            </a:extLst>
          </p:cNvPr>
          <p:cNvSpPr>
            <a:spLocks noGrp="1"/>
          </p:cNvSpPr>
          <p:nvPr>
            <p:ph type="sldNum" sz="quarter" idx="12"/>
          </p:nvPr>
        </p:nvSpPr>
        <p:spPr/>
        <p:txBody>
          <a:bodyPr/>
          <a:lstStyle/>
          <a:p>
            <a:fld id="{00000000-1234-1234-1234-123412341234}" type="slidenum">
              <a:rPr lang="en-US" smtClean="0"/>
              <a:pPr/>
              <a:t>44</a:t>
            </a:fld>
            <a:endParaRPr lang="en-US"/>
          </a:p>
        </p:txBody>
      </p:sp>
      <p:sp>
        <p:nvSpPr>
          <p:cNvPr id="4" name="TextBox 3">
            <a:extLst>
              <a:ext uri="{FF2B5EF4-FFF2-40B4-BE49-F238E27FC236}">
                <a16:creationId xmlns:a16="http://schemas.microsoft.com/office/drawing/2014/main" id="{71445443-1B37-F6A5-0136-E074447CCCB6}"/>
              </a:ext>
            </a:extLst>
          </p:cNvPr>
          <p:cNvSpPr txBox="1"/>
          <p:nvPr/>
        </p:nvSpPr>
        <p:spPr>
          <a:xfrm>
            <a:off x="838201" y="3270626"/>
            <a:ext cx="6402742" cy="1714444"/>
          </a:xfrm>
          <a:prstGeom prst="rect">
            <a:avLst/>
          </a:prstGeom>
          <a:noFill/>
        </p:spPr>
        <p:txBody>
          <a:bodyPr wrap="square">
            <a:spAutoFit/>
          </a:bodyPr>
          <a:lstStyle/>
          <a:p>
            <a:pPr marL="342900" indent="-342900" algn="just">
              <a:lnSpc>
                <a:spcPct val="130000"/>
              </a:lnSpc>
              <a:spcAft>
                <a:spcPts val="300"/>
              </a:spcAft>
              <a:buFont typeface="Arial" panose="020B0604020202020204" pitchFamily="34" charset="0"/>
              <a:buChar char="•"/>
            </a:pPr>
            <a:r>
              <a:rPr lang="vi-VN" sz="2800" dirty="0">
                <a:latin typeface="Arial" panose="020B0604020202020204" pitchFamily="34" charset="0"/>
                <a:cs typeface="Arial" panose="020B0604020202020204" pitchFamily="34" charset="0"/>
              </a:rPr>
              <a:t>Để thu hồi tài nguyên, Android có thể hủy (kill) các tiến trình dựa trên độ ưu tiên của chúng. </a:t>
            </a:r>
          </a:p>
        </p:txBody>
      </p:sp>
      <p:sp>
        <p:nvSpPr>
          <p:cNvPr id="6" name="Google Shape;143;p10">
            <a:extLst>
              <a:ext uri="{FF2B5EF4-FFF2-40B4-BE49-F238E27FC236}">
                <a16:creationId xmlns:a16="http://schemas.microsoft.com/office/drawing/2014/main" id="{05241E79-1A63-6955-3C93-21C6EA19EAB8}"/>
              </a:ext>
            </a:extLst>
          </p:cNvPr>
          <p:cNvSpPr txBox="1">
            <a:spLocks/>
          </p:cNvSpPr>
          <p:nvPr/>
        </p:nvSpPr>
        <p:spPr>
          <a:xfrm>
            <a:off x="774145" y="1169204"/>
            <a:ext cx="346582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trên</a:t>
            </a:r>
            <a:r>
              <a:rPr lang="en-US" sz="2400" dirty="0">
                <a:solidFill>
                  <a:schemeClr val="bg1"/>
                </a:solidFill>
                <a:latin typeface="Arial" panose="020B0604020202020204" pitchFamily="34" charset="0"/>
                <a:ea typeface="+mn-ea"/>
                <a:cs typeface="Arial" panose="020B0604020202020204" pitchFamily="34" charset="0"/>
              </a:rPr>
              <a:t> Android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anim calcmode="lin" valueType="num">
                                      <p:cBhvr additive="base">
                                        <p:cTn id="7" dur="500" fill="hold"/>
                                        <p:tgtEl>
                                          <p:spTgt spid="2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0">
                                            <p:txEl>
                                              <p:pRg st="1" end="1"/>
                                            </p:txEl>
                                          </p:spTgt>
                                        </p:tgtEl>
                                        <p:attrNameLst>
                                          <p:attrName>style.visibility</p:attrName>
                                        </p:attrNameLst>
                                      </p:cBhvr>
                                      <p:to>
                                        <p:strVal val="visible"/>
                                      </p:to>
                                    </p:set>
                                    <p:anim calcmode="lin" valueType="num">
                                      <p:cBhvr additive="base">
                                        <p:cTn id="13" dur="500" fill="hold"/>
                                        <p:tgtEl>
                                          <p:spTgt spid="2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
                                        </p:tgtEl>
                                        <p:attrNameLst>
                                          <p:attrName>style.visibility</p:attrName>
                                        </p:attrNameLst>
                                      </p:cBhvr>
                                      <p:to>
                                        <p:strVal val="visible"/>
                                      </p:to>
                                    </p:set>
                                    <p:anim calcmode="lin" valueType="num">
                                      <p:cBhvr additive="base">
                                        <p:cTn id="19" dur="500" fill="hold"/>
                                        <p:tgtEl>
                                          <p:spTgt spid="204"/>
                                        </p:tgtEl>
                                        <p:attrNameLst>
                                          <p:attrName>ppt_x</p:attrName>
                                        </p:attrNameLst>
                                      </p:cBhvr>
                                      <p:tavLst>
                                        <p:tav tm="0">
                                          <p:val>
                                            <p:strVal val="#ppt_x"/>
                                          </p:val>
                                        </p:tav>
                                        <p:tav tm="100000">
                                          <p:val>
                                            <p:strVal val="#ppt_x"/>
                                          </p:val>
                                        </p:tav>
                                      </p:tavLst>
                                    </p:anim>
                                    <p:anim calcmode="lin" valueType="num">
                                      <p:cBhvr additive="base">
                                        <p:cTn id="20"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A61F1B-8049-C5F7-2A7F-BA4097BC2185}"/>
              </a:ext>
            </a:extLst>
          </p:cNvPr>
          <p:cNvSpPr>
            <a:spLocks noGrp="1"/>
          </p:cNvSpPr>
          <p:nvPr>
            <p:ph type="body" sz="quarter" idx="13"/>
          </p:nvPr>
        </p:nvSpPr>
        <p:spPr/>
        <p:txBody>
          <a:bodyPr>
            <a:normAutofit fontScale="77500" lnSpcReduction="20000"/>
          </a:bodyPr>
          <a:lstStyle/>
          <a:p>
            <a:r>
              <a:rPr lang="en-VN" dirty="0"/>
              <a:t>ĐỊNH THỜI TRÊN MỘT SỐ HỆ ĐIỀU HÀNH</a:t>
            </a:r>
          </a:p>
        </p:txBody>
      </p:sp>
      <p:sp>
        <p:nvSpPr>
          <p:cNvPr id="3" name="Text Placeholder 2">
            <a:extLst>
              <a:ext uri="{FF2B5EF4-FFF2-40B4-BE49-F238E27FC236}">
                <a16:creationId xmlns:a16="http://schemas.microsoft.com/office/drawing/2014/main" id="{46845E9E-1B49-2D29-9DE0-D56BC1A97DE4}"/>
              </a:ext>
            </a:extLst>
          </p:cNvPr>
          <p:cNvSpPr>
            <a:spLocks noGrp="1"/>
          </p:cNvSpPr>
          <p:nvPr>
            <p:ph type="body" sz="quarter" idx="14"/>
          </p:nvPr>
        </p:nvSpPr>
        <p:spPr/>
        <p:txBody>
          <a:bodyPr/>
          <a:lstStyle/>
          <a:p>
            <a:r>
              <a:rPr lang="en-VN" dirty="0"/>
              <a:t>8.2. Định thời trên Windows</a:t>
            </a:r>
          </a:p>
        </p:txBody>
      </p:sp>
      <p:sp>
        <p:nvSpPr>
          <p:cNvPr id="4" name="Text Placeholder 3">
            <a:extLst>
              <a:ext uri="{FF2B5EF4-FFF2-40B4-BE49-F238E27FC236}">
                <a16:creationId xmlns:a16="http://schemas.microsoft.com/office/drawing/2014/main" id="{A8AE3F87-D108-DC4B-6753-2EA91A268088}"/>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F1E51F12-ACE5-773E-CB34-DEACFA545860}"/>
              </a:ext>
            </a:extLst>
          </p:cNvPr>
          <p:cNvSpPr>
            <a:spLocks noGrp="1"/>
          </p:cNvSpPr>
          <p:nvPr>
            <p:ph type="body" sz="quarter" idx="16"/>
          </p:nvPr>
        </p:nvSpPr>
        <p:spPr/>
        <p:txBody>
          <a:bodyPr>
            <a:normAutofit lnSpcReduction="10000"/>
          </a:bodyPr>
          <a:lstStyle/>
          <a:p>
            <a:r>
              <a:rPr lang="en-VN" dirty="0"/>
              <a:t>08.</a:t>
            </a:r>
          </a:p>
        </p:txBody>
      </p:sp>
      <p:sp>
        <p:nvSpPr>
          <p:cNvPr id="6" name="Footer Placeholder 5">
            <a:extLst>
              <a:ext uri="{FF2B5EF4-FFF2-40B4-BE49-F238E27FC236}">
                <a16:creationId xmlns:a16="http://schemas.microsoft.com/office/drawing/2014/main" id="{943E0299-B57D-16A0-2159-CF27AEF63416}"/>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7" name="Slide Number Placeholder 6">
            <a:extLst>
              <a:ext uri="{FF2B5EF4-FFF2-40B4-BE49-F238E27FC236}">
                <a16:creationId xmlns:a16="http://schemas.microsoft.com/office/drawing/2014/main" id="{85DBC8F7-3AAF-70AF-B66E-F366DA492B28}"/>
              </a:ext>
            </a:extLst>
          </p:cNvPr>
          <p:cNvSpPr>
            <a:spLocks noGrp="1"/>
          </p:cNvSpPr>
          <p:nvPr>
            <p:ph type="sldNum" sz="quarter" idx="12"/>
          </p:nvPr>
        </p:nvSpPr>
        <p:spPr/>
        <p:txBody>
          <a:bodyPr/>
          <a:lstStyle/>
          <a:p>
            <a:fld id="{00000000-1234-1234-1234-123412341234}" type="slidenum">
              <a:rPr lang="en-US" smtClean="0"/>
              <a:pPr/>
              <a:t>45</a:t>
            </a:fld>
            <a:endParaRPr lang="en-US"/>
          </a:p>
        </p:txBody>
      </p:sp>
    </p:spTree>
    <p:extLst>
      <p:ext uri="{BB962C8B-B14F-4D97-AF65-F5344CB8AC3E}">
        <p14:creationId xmlns:p14="http://schemas.microsoft.com/office/powerpoint/2010/main" val="2103249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8.2. </a:t>
            </a:r>
            <a:r>
              <a:rPr lang="en-US" dirty="0" err="1"/>
              <a:t>Định</a:t>
            </a:r>
            <a:r>
              <a:rPr lang="en-US" dirty="0"/>
              <a:t> </a:t>
            </a:r>
            <a:r>
              <a:rPr lang="en-US" dirty="0" err="1"/>
              <a:t>thời</a:t>
            </a:r>
            <a:r>
              <a:rPr lang="en-US" dirty="0"/>
              <a:t> </a:t>
            </a:r>
            <a:r>
              <a:rPr lang="en-US" dirty="0" err="1"/>
              <a:t>trên</a:t>
            </a:r>
            <a:r>
              <a:rPr lang="en-US" dirty="0"/>
              <a:t> Windows</a:t>
            </a:r>
            <a:endParaRPr dirty="0"/>
          </a:p>
        </p:txBody>
      </p:sp>
      <p:sp>
        <p:nvSpPr>
          <p:cNvPr id="210" name="Google Shape;210;p2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err="1"/>
              <a:t>Định</a:t>
            </a:r>
            <a:r>
              <a:rPr lang="en-US" sz="2400" dirty="0"/>
              <a:t> </a:t>
            </a:r>
            <a:r>
              <a:rPr lang="en-US" sz="2400" dirty="0" err="1"/>
              <a:t>thời</a:t>
            </a:r>
            <a:r>
              <a:rPr lang="en-US" sz="2400" dirty="0"/>
              <a:t> </a:t>
            </a:r>
            <a:r>
              <a:rPr lang="en-US" sz="2400" dirty="0" err="1"/>
              <a:t>theo</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với</a:t>
            </a:r>
            <a:r>
              <a:rPr lang="en-US" sz="2400" dirty="0"/>
              <a:t> </a:t>
            </a:r>
            <a:r>
              <a:rPr lang="en-US" sz="2400" dirty="0" err="1"/>
              <a:t>chế</a:t>
            </a:r>
            <a:r>
              <a:rPr lang="en-US" sz="2400" dirty="0"/>
              <a:t> </a:t>
            </a:r>
            <a:r>
              <a:rPr lang="en-US" sz="2400" dirty="0" err="1"/>
              <a:t>độ</a:t>
            </a:r>
            <a:r>
              <a:rPr lang="en-US" sz="2400" dirty="0"/>
              <a:t> </a:t>
            </a:r>
            <a:r>
              <a:rPr lang="en-US" sz="2400" dirty="0" err="1"/>
              <a:t>trưng</a:t>
            </a:r>
            <a:r>
              <a:rPr lang="en-US" sz="2400" dirty="0"/>
              <a:t> </a:t>
            </a:r>
            <a:r>
              <a:rPr lang="en-US" sz="2400" dirty="0" err="1"/>
              <a:t>dụng</a:t>
            </a:r>
            <a:r>
              <a:rPr lang="en-US" sz="2400" dirty="0"/>
              <a:t>.</a:t>
            </a:r>
            <a:endParaRPr sz="2400" dirty="0"/>
          </a:p>
          <a:p>
            <a:pPr marL="342900" indent="-342900"/>
            <a:r>
              <a:rPr lang="en-US" sz="2400" dirty="0" err="1"/>
              <a:t>Tác</a:t>
            </a:r>
            <a:r>
              <a:rPr lang="en-US" sz="2400" dirty="0"/>
              <a:t> </a:t>
            </a:r>
            <a:r>
              <a:rPr lang="en-US" sz="2400" dirty="0" err="1"/>
              <a:t>vụ</a:t>
            </a:r>
            <a:r>
              <a:rPr lang="en-US" sz="2400" dirty="0"/>
              <a:t> </a:t>
            </a:r>
            <a:r>
              <a:rPr lang="en-US" sz="2400" dirty="0" err="1"/>
              <a:t>có</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cao</a:t>
            </a:r>
            <a:r>
              <a:rPr lang="en-US" sz="2400" dirty="0"/>
              <a:t> </a:t>
            </a:r>
            <a:r>
              <a:rPr lang="en-US" sz="2400" dirty="0" err="1"/>
              <a:t>nhất</a:t>
            </a:r>
            <a:r>
              <a:rPr lang="en-US" sz="2400" dirty="0"/>
              <a:t> </a:t>
            </a:r>
            <a:r>
              <a:rPr lang="en-US" sz="2400" dirty="0" err="1"/>
              <a:t>luôn</a:t>
            </a:r>
            <a:r>
              <a:rPr lang="en-US" sz="2400" dirty="0"/>
              <a:t> </a:t>
            </a:r>
            <a:r>
              <a:rPr lang="en-US" sz="2400" dirty="0" err="1"/>
              <a:t>được</a:t>
            </a:r>
            <a:r>
              <a:rPr lang="en-US" sz="2400" dirty="0"/>
              <a:t> </a:t>
            </a:r>
            <a:r>
              <a:rPr lang="en-US" sz="2400" dirty="0" err="1"/>
              <a:t>chạy</a:t>
            </a:r>
            <a:r>
              <a:rPr lang="en-US" sz="2400" dirty="0"/>
              <a:t> </a:t>
            </a:r>
            <a:r>
              <a:rPr lang="en-US" sz="2400" dirty="0" err="1"/>
              <a:t>tiếp</a:t>
            </a:r>
            <a:r>
              <a:rPr lang="en-US" sz="2400" dirty="0"/>
              <a:t>.</a:t>
            </a:r>
            <a:endParaRPr sz="2400" dirty="0"/>
          </a:p>
          <a:p>
            <a:pPr marL="342900" indent="-342900"/>
            <a:r>
              <a:rPr lang="en-US" sz="2400" dirty="0" err="1"/>
              <a:t>Tiến</a:t>
            </a:r>
            <a:r>
              <a:rPr lang="en-US" sz="2400" dirty="0"/>
              <a:t> </a:t>
            </a:r>
            <a:r>
              <a:rPr lang="en-US" sz="2400" dirty="0" err="1"/>
              <a:t>trình</a:t>
            </a:r>
            <a:r>
              <a:rPr lang="en-US" sz="2400" dirty="0"/>
              <a:t> </a:t>
            </a:r>
            <a:r>
              <a:rPr lang="en-US" sz="2400" dirty="0" err="1"/>
              <a:t>sẽ</a:t>
            </a:r>
            <a:r>
              <a:rPr lang="en-US" sz="2400" dirty="0"/>
              <a:t> </a:t>
            </a:r>
            <a:r>
              <a:rPr lang="en-US" sz="2400" dirty="0" err="1"/>
              <a:t>được</a:t>
            </a:r>
            <a:r>
              <a:rPr lang="en-US" sz="2400" dirty="0"/>
              <a:t> </a:t>
            </a:r>
            <a:r>
              <a:rPr lang="en-US" sz="2400" dirty="0" err="1"/>
              <a:t>thực</a:t>
            </a:r>
            <a:r>
              <a:rPr lang="en-US" sz="2400" dirty="0"/>
              <a:t> </a:t>
            </a:r>
            <a:r>
              <a:rPr lang="en-US" sz="2400" dirty="0" err="1"/>
              <a:t>thi</a:t>
            </a:r>
            <a:r>
              <a:rPr lang="en-US" sz="2400" dirty="0"/>
              <a:t> </a:t>
            </a:r>
            <a:r>
              <a:rPr lang="en-US" sz="2400" dirty="0" err="1"/>
              <a:t>cho</a:t>
            </a:r>
            <a:r>
              <a:rPr lang="en-US" sz="2400" dirty="0"/>
              <a:t> </a:t>
            </a:r>
            <a:r>
              <a:rPr lang="en-US" sz="2400" dirty="0" err="1"/>
              <a:t>đến</a:t>
            </a:r>
            <a:r>
              <a:rPr lang="en-US" sz="2400" dirty="0"/>
              <a:t> </a:t>
            </a:r>
            <a:r>
              <a:rPr lang="en-US" sz="2400" dirty="0" err="1"/>
              <a:t>khi</a:t>
            </a:r>
            <a:r>
              <a:rPr lang="en-US" sz="2400" dirty="0"/>
              <a:t> (1) block </a:t>
            </a:r>
            <a:r>
              <a:rPr lang="en-US" sz="2400" dirty="0" err="1"/>
              <a:t>bởi</a:t>
            </a:r>
            <a:r>
              <a:rPr lang="en-US" sz="2400" dirty="0"/>
              <a:t> system call, (2) </a:t>
            </a:r>
            <a:r>
              <a:rPr lang="en-US" sz="2400" dirty="0" err="1"/>
              <a:t>hết</a:t>
            </a:r>
            <a:r>
              <a:rPr lang="en-US" sz="2400" dirty="0"/>
              <a:t> quantum time, (3) </a:t>
            </a:r>
            <a:r>
              <a:rPr lang="en-US" sz="2400" dirty="0" err="1"/>
              <a:t>bị</a:t>
            </a:r>
            <a:r>
              <a:rPr lang="en-US" sz="2400" dirty="0"/>
              <a:t> </a:t>
            </a:r>
            <a:r>
              <a:rPr lang="en-US" sz="2400" dirty="0" err="1"/>
              <a:t>thay</a:t>
            </a:r>
            <a:r>
              <a:rPr lang="en-US" sz="2400" dirty="0"/>
              <a:t> </a:t>
            </a:r>
            <a:r>
              <a:rPr lang="en-US" sz="2400" dirty="0" err="1"/>
              <a:t>thế</a:t>
            </a:r>
            <a:r>
              <a:rPr lang="en-US" sz="2400" dirty="0"/>
              <a:t> </a:t>
            </a:r>
            <a:r>
              <a:rPr lang="en-US" sz="2400" dirty="0" err="1"/>
              <a:t>bởi</a:t>
            </a:r>
            <a:r>
              <a:rPr lang="en-US" sz="2400" dirty="0"/>
              <a:t> </a:t>
            </a:r>
            <a:r>
              <a:rPr lang="en-US" sz="2400" dirty="0" err="1"/>
              <a:t>một</a:t>
            </a:r>
            <a:r>
              <a:rPr lang="en-US" sz="2400" dirty="0"/>
              <a:t> </a:t>
            </a:r>
            <a:r>
              <a:rPr lang="en-US" sz="2400" dirty="0" err="1"/>
              <a:t>tiến</a:t>
            </a:r>
            <a:r>
              <a:rPr lang="en-US" sz="2400" dirty="0"/>
              <a:t> </a:t>
            </a:r>
            <a:r>
              <a:rPr lang="en-US" sz="2400" dirty="0" err="1"/>
              <a:t>trình</a:t>
            </a:r>
            <a:r>
              <a:rPr lang="en-US" sz="2400" dirty="0"/>
              <a:t> </a:t>
            </a:r>
            <a:r>
              <a:rPr lang="en-US" sz="2400" dirty="0" err="1"/>
              <a:t>khác</a:t>
            </a:r>
            <a:r>
              <a:rPr lang="en-US" sz="2400" dirty="0"/>
              <a:t> </a:t>
            </a:r>
            <a:r>
              <a:rPr lang="en-US" sz="2400" dirty="0" err="1"/>
              <a:t>có</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cao</a:t>
            </a:r>
            <a:r>
              <a:rPr lang="en-US" sz="2400" dirty="0"/>
              <a:t> </a:t>
            </a:r>
            <a:r>
              <a:rPr lang="en-US" sz="2400" dirty="0" err="1"/>
              <a:t>hơn</a:t>
            </a:r>
            <a:r>
              <a:rPr lang="en-US" sz="2400" dirty="0"/>
              <a:t>.</a:t>
            </a:r>
            <a:endParaRPr sz="2400" dirty="0"/>
          </a:p>
          <a:p>
            <a:pPr marL="342900" indent="-342900"/>
            <a:r>
              <a:rPr lang="en-US" sz="2400" dirty="0" err="1"/>
              <a:t>Sử</a:t>
            </a:r>
            <a:r>
              <a:rPr lang="en-US" sz="2400" dirty="0"/>
              <a:t> </a:t>
            </a:r>
            <a:r>
              <a:rPr lang="en-US" sz="2400" dirty="0" err="1"/>
              <a:t>dụng</a:t>
            </a:r>
            <a:r>
              <a:rPr lang="en-US" sz="2400" dirty="0"/>
              <a:t> 32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được</a:t>
            </a:r>
            <a:r>
              <a:rPr lang="en-US" sz="2400" dirty="0"/>
              <a:t> chia </a:t>
            </a:r>
            <a:r>
              <a:rPr lang="en-US" sz="2400" dirty="0" err="1"/>
              <a:t>thành</a:t>
            </a:r>
            <a:r>
              <a:rPr lang="en-US" sz="2400" dirty="0"/>
              <a:t> 2 </a:t>
            </a:r>
            <a:r>
              <a:rPr lang="en-US" sz="2400" dirty="0" err="1"/>
              <a:t>lớp</a:t>
            </a:r>
            <a:r>
              <a:rPr lang="en-US" sz="2400" dirty="0"/>
              <a:t>: variable (1-15) </a:t>
            </a:r>
            <a:r>
              <a:rPr lang="en-US" sz="2400" dirty="0" err="1"/>
              <a:t>và</a:t>
            </a:r>
            <a:r>
              <a:rPr lang="en-US" sz="2400" dirty="0"/>
              <a:t> real-time (16-31). </a:t>
            </a:r>
            <a:r>
              <a:rPr lang="en-US" sz="2400" dirty="0" err="1"/>
              <a:t>Độ</a:t>
            </a:r>
            <a:r>
              <a:rPr lang="en-US" sz="2400" dirty="0"/>
              <a:t> </a:t>
            </a:r>
            <a:r>
              <a:rPr lang="en-US" sz="2400" dirty="0" err="1"/>
              <a:t>ưu</a:t>
            </a:r>
            <a:r>
              <a:rPr lang="en-US" sz="2400" dirty="0"/>
              <a:t> </a:t>
            </a:r>
            <a:r>
              <a:rPr lang="en-US" sz="2400" dirty="0" err="1"/>
              <a:t>tiên</a:t>
            </a:r>
            <a:r>
              <a:rPr lang="en-US" sz="2400" dirty="0"/>
              <a:t> 0 </a:t>
            </a:r>
            <a:r>
              <a:rPr lang="en-US" sz="2400" dirty="0" err="1"/>
              <a:t>dành</a:t>
            </a:r>
            <a:r>
              <a:rPr lang="en-US" sz="2400" dirty="0"/>
              <a:t> </a:t>
            </a:r>
            <a:r>
              <a:rPr lang="en-US" sz="2400" dirty="0" err="1"/>
              <a:t>cho</a:t>
            </a:r>
            <a:r>
              <a:rPr lang="en-US" sz="2400" dirty="0"/>
              <a:t> </a:t>
            </a:r>
            <a:r>
              <a:rPr lang="en-US" sz="2400" dirty="0" err="1"/>
              <a:t>quản</a:t>
            </a:r>
            <a:r>
              <a:rPr lang="en-US" sz="2400" dirty="0"/>
              <a:t> </a:t>
            </a:r>
            <a:r>
              <a:rPr lang="en-US" sz="2400" dirty="0" err="1"/>
              <a:t>lý</a:t>
            </a:r>
            <a:r>
              <a:rPr lang="en-US" sz="2400" dirty="0"/>
              <a:t> </a:t>
            </a:r>
            <a:r>
              <a:rPr lang="en-US" sz="2400" dirty="0" err="1"/>
              <a:t>bộ</a:t>
            </a:r>
            <a:r>
              <a:rPr lang="en-US" sz="2400" dirty="0"/>
              <a:t> </a:t>
            </a:r>
            <a:r>
              <a:rPr lang="en-US" sz="2400" dirty="0" err="1"/>
              <a:t>nhớ</a:t>
            </a:r>
            <a:r>
              <a:rPr lang="en-US" sz="2400" dirty="0"/>
              <a:t>. </a:t>
            </a:r>
            <a:endParaRPr sz="2400" dirty="0"/>
          </a:p>
          <a:p>
            <a:pPr marL="342900" indent="-342900"/>
            <a:r>
              <a:rPr lang="en-US" sz="2400" dirty="0" err="1"/>
              <a:t>Mỗi</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có</a:t>
            </a:r>
            <a:r>
              <a:rPr lang="en-US" sz="2400" dirty="0"/>
              <a:t> </a:t>
            </a:r>
            <a:r>
              <a:rPr lang="en-US" sz="2400" dirty="0" err="1"/>
              <a:t>hàng</a:t>
            </a:r>
            <a:r>
              <a:rPr lang="en-US" sz="2400" dirty="0"/>
              <a:t> </a:t>
            </a:r>
            <a:r>
              <a:rPr lang="en-US" sz="2400" dirty="0" err="1"/>
              <a:t>đợi</a:t>
            </a:r>
            <a:r>
              <a:rPr lang="en-US" sz="2400" dirty="0"/>
              <a:t> </a:t>
            </a:r>
            <a:r>
              <a:rPr lang="en-US" sz="2400" dirty="0" err="1"/>
              <a:t>riêng</a:t>
            </a:r>
            <a:r>
              <a:rPr lang="en-US" sz="2400" dirty="0"/>
              <a:t>. </a:t>
            </a:r>
            <a:endParaRPr sz="2400" dirty="0"/>
          </a:p>
          <a:p>
            <a:pPr marL="342900" indent="-342900" algn="l"/>
            <a:r>
              <a:rPr lang="en-US" sz="2400" dirty="0"/>
              <a:t>Idle thread </a:t>
            </a:r>
            <a:r>
              <a:rPr lang="en-US" sz="2400" dirty="0" err="1"/>
              <a:t>được</a:t>
            </a:r>
            <a:r>
              <a:rPr lang="en-US" sz="2400" dirty="0"/>
              <a:t> </a:t>
            </a:r>
            <a:r>
              <a:rPr lang="en-US" sz="2400" dirty="0" err="1"/>
              <a:t>chạy</a:t>
            </a:r>
            <a:r>
              <a:rPr lang="en-US" sz="2400" dirty="0"/>
              <a:t> </a:t>
            </a:r>
            <a:r>
              <a:rPr lang="en-US" sz="2400" dirty="0" err="1"/>
              <a:t>nếu</a:t>
            </a:r>
            <a:r>
              <a:rPr lang="en-US" sz="2400" dirty="0"/>
              <a:t> </a:t>
            </a:r>
            <a:r>
              <a:rPr lang="en-US" sz="2400" dirty="0" err="1"/>
              <a:t>không</a:t>
            </a:r>
            <a:r>
              <a:rPr lang="en-US" sz="2400" dirty="0"/>
              <a:t> </a:t>
            </a:r>
            <a:r>
              <a:rPr lang="en-US" sz="2400" dirty="0" err="1"/>
              <a:t>có</a:t>
            </a:r>
            <a:r>
              <a:rPr lang="en-US" sz="2400" dirty="0"/>
              <a:t> </a:t>
            </a:r>
            <a:r>
              <a:rPr lang="en-US" sz="2400" dirty="0" err="1"/>
              <a:t>bất</a:t>
            </a:r>
            <a:r>
              <a:rPr lang="en-US" sz="2400" dirty="0"/>
              <a:t> </a:t>
            </a:r>
            <a:r>
              <a:rPr lang="en-US" sz="2400" dirty="0" err="1"/>
              <a:t>cứ</a:t>
            </a:r>
            <a:r>
              <a:rPr lang="en-US" sz="2400" dirty="0"/>
              <a:t> </a:t>
            </a:r>
            <a:r>
              <a:rPr lang="en-US" sz="2400" dirty="0" err="1"/>
              <a:t>tác</a:t>
            </a:r>
            <a:r>
              <a:rPr lang="en-US" sz="2400" dirty="0"/>
              <a:t> </a:t>
            </a:r>
            <a:r>
              <a:rPr lang="en-US" sz="2400" dirty="0" err="1"/>
              <a:t>vụ</a:t>
            </a:r>
            <a:r>
              <a:rPr lang="en-US" sz="2400" dirty="0"/>
              <a:t> </a:t>
            </a:r>
            <a:r>
              <a:rPr lang="en-US" sz="2400" dirty="0" err="1"/>
              <a:t>nào</a:t>
            </a:r>
            <a:r>
              <a:rPr lang="en-US" sz="2400" dirty="0"/>
              <a:t> </a:t>
            </a:r>
            <a:r>
              <a:rPr lang="en-US" sz="2400" dirty="0" err="1"/>
              <a:t>trong</a:t>
            </a:r>
            <a:r>
              <a:rPr lang="en-US" sz="2400" dirty="0"/>
              <a:t> </a:t>
            </a:r>
            <a:r>
              <a:rPr lang="en-US" sz="2400" dirty="0" err="1"/>
              <a:t>hàng</a:t>
            </a:r>
            <a:r>
              <a:rPr lang="en-US" sz="2400" dirty="0"/>
              <a:t> </a:t>
            </a:r>
            <a:r>
              <a:rPr lang="en-US" sz="2400" dirty="0" err="1"/>
              <a:t>đợi</a:t>
            </a:r>
            <a:r>
              <a:rPr lang="en-US" sz="2400" dirty="0"/>
              <a:t>.</a:t>
            </a:r>
            <a:endParaRPr sz="2400" dirty="0"/>
          </a:p>
        </p:txBody>
      </p:sp>
      <p:sp>
        <p:nvSpPr>
          <p:cNvPr id="213" name="Google Shape;213;p2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65D88E4F-B28E-836F-9BE8-570C1E342B58}"/>
              </a:ext>
            </a:extLst>
          </p:cNvPr>
          <p:cNvSpPr>
            <a:spLocks noGrp="1"/>
          </p:cNvSpPr>
          <p:nvPr>
            <p:ph type="sldNum" sz="quarter" idx="12"/>
          </p:nvPr>
        </p:nvSpPr>
        <p:spPr/>
        <p:txBody>
          <a:bodyPr/>
          <a:lstStyle/>
          <a:p>
            <a:fld id="{00000000-1234-1234-1234-123412341234}"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 calcmode="lin" valueType="num">
                                      <p:cBhvr additive="base">
                                        <p:cTn id="7" dur="500" fill="hold"/>
                                        <p:tgtEl>
                                          <p:spTgt spid="2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0">
                                            <p:txEl>
                                              <p:pRg st="1" end="1"/>
                                            </p:txEl>
                                          </p:spTgt>
                                        </p:tgtEl>
                                        <p:attrNameLst>
                                          <p:attrName>style.visibility</p:attrName>
                                        </p:attrNameLst>
                                      </p:cBhvr>
                                      <p:to>
                                        <p:strVal val="visible"/>
                                      </p:to>
                                    </p:set>
                                    <p:anim calcmode="lin" valueType="num">
                                      <p:cBhvr additive="base">
                                        <p:cTn id="13" dur="500" fill="hold"/>
                                        <p:tgtEl>
                                          <p:spTgt spid="2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0">
                                            <p:txEl>
                                              <p:pRg st="2" end="2"/>
                                            </p:txEl>
                                          </p:spTgt>
                                        </p:tgtEl>
                                        <p:attrNameLst>
                                          <p:attrName>style.visibility</p:attrName>
                                        </p:attrNameLst>
                                      </p:cBhvr>
                                      <p:to>
                                        <p:strVal val="visible"/>
                                      </p:to>
                                    </p:set>
                                    <p:anim calcmode="lin" valueType="num">
                                      <p:cBhvr additive="base">
                                        <p:cTn id="19" dur="500" fill="hold"/>
                                        <p:tgtEl>
                                          <p:spTgt spid="2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0">
                                            <p:txEl>
                                              <p:pRg st="3" end="3"/>
                                            </p:txEl>
                                          </p:spTgt>
                                        </p:tgtEl>
                                        <p:attrNameLst>
                                          <p:attrName>style.visibility</p:attrName>
                                        </p:attrNameLst>
                                      </p:cBhvr>
                                      <p:to>
                                        <p:strVal val="visible"/>
                                      </p:to>
                                    </p:set>
                                    <p:anim calcmode="lin" valueType="num">
                                      <p:cBhvr additive="base">
                                        <p:cTn id="25" dur="500" fill="hold"/>
                                        <p:tgtEl>
                                          <p:spTgt spid="2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0">
                                            <p:txEl>
                                              <p:pRg st="4" end="4"/>
                                            </p:txEl>
                                          </p:spTgt>
                                        </p:tgtEl>
                                        <p:attrNameLst>
                                          <p:attrName>style.visibility</p:attrName>
                                        </p:attrNameLst>
                                      </p:cBhvr>
                                      <p:to>
                                        <p:strVal val="visible"/>
                                      </p:to>
                                    </p:set>
                                    <p:anim calcmode="lin" valueType="num">
                                      <p:cBhvr additive="base">
                                        <p:cTn id="31" dur="500" fill="hold"/>
                                        <p:tgtEl>
                                          <p:spTgt spid="2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0">
                                            <p:txEl>
                                              <p:pRg st="5" end="5"/>
                                            </p:txEl>
                                          </p:spTgt>
                                        </p:tgtEl>
                                        <p:attrNameLst>
                                          <p:attrName>style.visibility</p:attrName>
                                        </p:attrNameLst>
                                      </p:cBhvr>
                                      <p:to>
                                        <p:strVal val="visible"/>
                                      </p:to>
                                    </p:set>
                                    <p:anim calcmode="lin" valueType="num">
                                      <p:cBhvr additive="base">
                                        <p:cTn id="37" dur="500" fill="hold"/>
                                        <p:tgtEl>
                                          <p:spTgt spid="2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8.2. </a:t>
            </a:r>
            <a:r>
              <a:rPr lang="en-US" dirty="0" err="1"/>
              <a:t>Định</a:t>
            </a:r>
            <a:r>
              <a:rPr lang="en-US" dirty="0"/>
              <a:t> </a:t>
            </a:r>
            <a:r>
              <a:rPr lang="en-US" dirty="0" err="1"/>
              <a:t>thời</a:t>
            </a:r>
            <a:r>
              <a:rPr lang="en-US" dirty="0"/>
              <a:t> </a:t>
            </a:r>
            <a:r>
              <a:rPr lang="en-US" dirty="0" err="1"/>
              <a:t>trên</a:t>
            </a:r>
            <a:r>
              <a:rPr lang="en-US" dirty="0"/>
              <a:t> Windows</a:t>
            </a:r>
            <a:endParaRPr dirty="0"/>
          </a:p>
        </p:txBody>
      </p:sp>
      <p:sp>
        <p:nvSpPr>
          <p:cNvPr id="219" name="Google Shape;219;p2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spcBef>
                <a:spcPts val="0"/>
              </a:spcBef>
            </a:pPr>
            <a:r>
              <a:rPr lang="en-US" dirty="0" err="1"/>
              <a:t>Các</a:t>
            </a:r>
            <a:r>
              <a:rPr lang="en-US" dirty="0"/>
              <a:t> </a:t>
            </a:r>
            <a:r>
              <a:rPr lang="en-US" dirty="0" err="1"/>
              <a:t>hàm</a:t>
            </a:r>
            <a:r>
              <a:rPr lang="en-US" dirty="0"/>
              <a:t> </a:t>
            </a:r>
            <a:r>
              <a:rPr lang="en-US" dirty="0" err="1"/>
              <a:t>thư</a:t>
            </a:r>
            <a:r>
              <a:rPr lang="en-US" dirty="0"/>
              <a:t> </a:t>
            </a:r>
            <a:r>
              <a:rPr lang="en-US" dirty="0" err="1"/>
              <a:t>viện</a:t>
            </a:r>
            <a:r>
              <a:rPr lang="en-US" dirty="0"/>
              <a:t> Windows API </a:t>
            </a:r>
            <a:r>
              <a:rPr lang="en-US" dirty="0" err="1"/>
              <a:t>cung</a:t>
            </a:r>
            <a:r>
              <a:rPr lang="en-US" dirty="0"/>
              <a:t> </a:t>
            </a:r>
            <a:r>
              <a:rPr lang="en-US" dirty="0" err="1"/>
              <a:t>cấp</a:t>
            </a:r>
            <a:r>
              <a:rPr lang="en-US" dirty="0"/>
              <a:t> </a:t>
            </a:r>
            <a:r>
              <a:rPr lang="en-US" dirty="0" err="1"/>
              <a:t>cho</a:t>
            </a:r>
            <a:r>
              <a:rPr lang="en-US" dirty="0"/>
              <a:t> </a:t>
            </a:r>
            <a:r>
              <a:rPr lang="en-US" dirty="0" err="1"/>
              <a:t>tiến</a:t>
            </a:r>
            <a:r>
              <a:rPr lang="en-US" dirty="0"/>
              <a:t> </a:t>
            </a:r>
            <a:r>
              <a:rPr lang="en-US" dirty="0" err="1"/>
              <a:t>trình</a:t>
            </a:r>
            <a:r>
              <a:rPr lang="en-US" dirty="0"/>
              <a:t> </a:t>
            </a:r>
            <a:r>
              <a:rPr lang="en-US" dirty="0" err="1"/>
              <a:t>các</a:t>
            </a:r>
            <a:r>
              <a:rPr lang="en-US" dirty="0"/>
              <a:t> </a:t>
            </a:r>
            <a:r>
              <a:rPr lang="en-US" dirty="0" err="1"/>
              <a:t>lớp</a:t>
            </a:r>
            <a:r>
              <a:rPr lang="en-US" dirty="0"/>
              <a:t> </a:t>
            </a:r>
            <a:r>
              <a:rPr lang="en-US" dirty="0" err="1"/>
              <a:t>ưu</a:t>
            </a:r>
            <a:r>
              <a:rPr lang="en-US" dirty="0"/>
              <a:t> </a:t>
            </a:r>
            <a:r>
              <a:rPr lang="en-US" dirty="0" err="1"/>
              <a:t>tiên</a:t>
            </a:r>
            <a:r>
              <a:rPr lang="en-US" dirty="0"/>
              <a:t> </a:t>
            </a:r>
            <a:r>
              <a:rPr lang="en-US" dirty="0" err="1"/>
              <a:t>sau</a:t>
            </a:r>
            <a:r>
              <a:rPr lang="en-US" dirty="0"/>
              <a:t>:</a:t>
            </a:r>
            <a:endParaRPr dirty="0"/>
          </a:p>
          <a:p>
            <a:pPr lvl="1" algn="l">
              <a:spcBef>
                <a:spcPts val="400"/>
              </a:spcBef>
              <a:buSzPts val="2000"/>
            </a:pPr>
            <a:r>
              <a:rPr lang="en-US" dirty="0"/>
              <a:t>REALTIME_PRIORITY_CLASS, HIGH_PRIORITY_CLASS, ABOVE_NORMAL_PRIORITY_CLASS,NORMAL_PRIORITY_CLASS, BELOW_NORMAL_PRIORITY_CLASS, IDLE_PRIORITY_CLASS.</a:t>
            </a:r>
            <a:endParaRPr dirty="0"/>
          </a:p>
          <a:p>
            <a:pPr algn="l"/>
            <a:r>
              <a:rPr lang="en-US" dirty="0" err="1"/>
              <a:t>Tiến</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các</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tương</a:t>
            </a:r>
            <a:r>
              <a:rPr lang="en-US" dirty="0"/>
              <a:t> </a:t>
            </a:r>
            <a:r>
              <a:rPr lang="en-US" dirty="0" err="1"/>
              <a:t>đối</a:t>
            </a:r>
            <a:r>
              <a:rPr lang="en-US" dirty="0"/>
              <a:t> </a:t>
            </a:r>
            <a:r>
              <a:rPr lang="en-US" dirty="0" err="1"/>
              <a:t>sau</a:t>
            </a:r>
            <a:r>
              <a:rPr lang="en-US" dirty="0"/>
              <a:t>: </a:t>
            </a:r>
            <a:endParaRPr dirty="0"/>
          </a:p>
          <a:p>
            <a:pPr lvl="1" algn="l">
              <a:spcBef>
                <a:spcPts val="440"/>
              </a:spcBef>
              <a:buSzPts val="2200"/>
            </a:pPr>
            <a:r>
              <a:rPr lang="en-US" dirty="0"/>
              <a:t>TIME_CRITICAL, HIGHEST, ABOVE_NORMAL, </a:t>
            </a:r>
            <a:r>
              <a:rPr lang="en-US" b="1" dirty="0">
                <a:gradFill>
                  <a:gsLst>
                    <a:gs pos="0">
                      <a:srgbClr val="0072FF"/>
                    </a:gs>
                    <a:gs pos="100000">
                      <a:srgbClr val="00C6FF"/>
                    </a:gs>
                  </a:gsLst>
                  <a:lin ang="2700000" scaled="1"/>
                </a:gradFill>
              </a:rPr>
              <a:t>NORMAL</a:t>
            </a:r>
            <a:r>
              <a:rPr lang="en-US" dirty="0"/>
              <a:t>, BELOW_NORMAL, LOWEST, IDLE</a:t>
            </a:r>
            <a:endParaRPr dirty="0"/>
          </a:p>
        </p:txBody>
      </p:sp>
      <p:sp>
        <p:nvSpPr>
          <p:cNvPr id="222" name="Google Shape;222;p2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73ABA0FE-5B71-2801-2239-CA1FE4A7450D}"/>
              </a:ext>
            </a:extLst>
          </p:cNvPr>
          <p:cNvSpPr>
            <a:spLocks noGrp="1"/>
          </p:cNvSpPr>
          <p:nvPr>
            <p:ph type="sldNum" sz="quarter" idx="12"/>
          </p:nvPr>
        </p:nvSpPr>
        <p:spPr/>
        <p:txBody>
          <a:bodyPr/>
          <a:lstStyle/>
          <a:p>
            <a:fld id="{00000000-1234-1234-1234-123412341234}"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anim calcmode="lin" valueType="num">
                                      <p:cBhvr additive="base">
                                        <p:cTn id="7" dur="500" fill="hold"/>
                                        <p:tgtEl>
                                          <p:spTgt spid="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anim calcmode="lin" valueType="num">
                                      <p:cBhvr additive="base">
                                        <p:cTn id="11" dur="500" fill="hold"/>
                                        <p:tgtEl>
                                          <p:spTgt spid="2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9">
                                            <p:txEl>
                                              <p:pRg st="2" end="2"/>
                                            </p:txEl>
                                          </p:spTgt>
                                        </p:tgtEl>
                                        <p:attrNameLst>
                                          <p:attrName>style.visibility</p:attrName>
                                        </p:attrNameLst>
                                      </p:cBhvr>
                                      <p:to>
                                        <p:strVal val="visible"/>
                                      </p:to>
                                    </p:set>
                                    <p:anim calcmode="lin" valueType="num">
                                      <p:cBhvr additive="base">
                                        <p:cTn id="17" dur="500" fill="hold"/>
                                        <p:tgtEl>
                                          <p:spTgt spid="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9">
                                            <p:txEl>
                                              <p:pRg st="3" end="3"/>
                                            </p:txEl>
                                          </p:spTgt>
                                        </p:tgtEl>
                                        <p:attrNameLst>
                                          <p:attrName>style.visibility</p:attrName>
                                        </p:attrNameLst>
                                      </p:cBhvr>
                                      <p:to>
                                        <p:strVal val="visible"/>
                                      </p:to>
                                    </p:set>
                                    <p:anim calcmode="lin" valueType="num">
                                      <p:cBhvr additive="base">
                                        <p:cTn id="21" dur="500" fill="hold"/>
                                        <p:tgtEl>
                                          <p:spTgt spid="2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8.2. </a:t>
            </a:r>
            <a:r>
              <a:rPr lang="en-US" dirty="0" err="1"/>
              <a:t>Định</a:t>
            </a:r>
            <a:r>
              <a:rPr lang="en-US" dirty="0"/>
              <a:t> </a:t>
            </a:r>
            <a:r>
              <a:rPr lang="en-US" dirty="0" err="1"/>
              <a:t>thời</a:t>
            </a:r>
            <a:r>
              <a:rPr lang="en-US" dirty="0"/>
              <a:t> </a:t>
            </a:r>
            <a:r>
              <a:rPr lang="en-US" dirty="0" err="1"/>
              <a:t>trên</a:t>
            </a:r>
            <a:r>
              <a:rPr lang="en-US" dirty="0"/>
              <a:t> Windows</a:t>
            </a:r>
            <a:endParaRPr dirty="0"/>
          </a:p>
        </p:txBody>
      </p:sp>
      <p:sp>
        <p:nvSpPr>
          <p:cNvPr id="219" name="Google Shape;219;p26"/>
          <p:cNvSpPr txBox="1">
            <a:spLocks noGrp="1"/>
          </p:cNvSpPr>
          <p:nvPr>
            <p:ph idx="1"/>
          </p:nvPr>
        </p:nvSpPr>
        <p:spPr>
          <a:xfrm>
            <a:off x="774145" y="1233825"/>
            <a:ext cx="10579654" cy="3230600"/>
          </a:xfrm>
          <a:prstGeom prst="rect">
            <a:avLst/>
          </a:prstGeom>
          <a:noFill/>
          <a:ln>
            <a:noFill/>
          </a:ln>
        </p:spPr>
        <p:txBody>
          <a:bodyPr spcFirstLastPara="1" wrap="square" lIns="91425" tIns="45700" rIns="91425" bIns="45700" anchor="t" anchorCtr="0">
            <a:noAutofit/>
          </a:bodyPr>
          <a:lstStyle/>
          <a:p>
            <a:pPr marL="342900" indent="-342900" algn="l"/>
            <a:r>
              <a:rPr lang="en-US" dirty="0" err="1"/>
              <a:t>Lớp</a:t>
            </a:r>
            <a:r>
              <a:rPr lang="en-US" dirty="0"/>
              <a:t> </a:t>
            </a:r>
            <a:r>
              <a:rPr lang="en-US" dirty="0" err="1"/>
              <a:t>ưu</a:t>
            </a:r>
            <a:r>
              <a:rPr lang="en-US" dirty="0"/>
              <a:t> </a:t>
            </a:r>
            <a:r>
              <a:rPr lang="en-US" dirty="0" err="1"/>
              <a:t>tiên</a:t>
            </a:r>
            <a:r>
              <a:rPr lang="en-US" dirty="0"/>
              <a:t> </a:t>
            </a:r>
            <a:r>
              <a:rPr lang="en-US" dirty="0" err="1"/>
              <a:t>và</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tương</a:t>
            </a:r>
            <a:r>
              <a:rPr lang="en-US" dirty="0"/>
              <a:t> </a:t>
            </a:r>
            <a:r>
              <a:rPr lang="en-US" dirty="0" err="1"/>
              <a:t>đối</a:t>
            </a:r>
            <a:r>
              <a:rPr lang="en-US" dirty="0"/>
              <a:t> </a:t>
            </a:r>
            <a:r>
              <a:rPr lang="en-US" dirty="0" err="1"/>
              <a:t>có</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giá</a:t>
            </a:r>
            <a:r>
              <a:rPr lang="en-US" dirty="0"/>
              <a:t> </a:t>
            </a:r>
            <a:r>
              <a:rPr lang="en-US" dirty="0" err="1"/>
              <a:t>trị</a:t>
            </a:r>
            <a:r>
              <a:rPr lang="en-US" dirty="0"/>
              <a:t> </a:t>
            </a:r>
            <a:r>
              <a:rPr lang="en-US" dirty="0" err="1"/>
              <a:t>ưu</a:t>
            </a:r>
            <a:r>
              <a:rPr lang="en-US" dirty="0"/>
              <a:t> </a:t>
            </a:r>
            <a:r>
              <a:rPr lang="en-US" dirty="0" err="1"/>
              <a:t>tiên</a:t>
            </a:r>
            <a:r>
              <a:rPr lang="en-US" dirty="0"/>
              <a:t>.</a:t>
            </a:r>
            <a:endParaRPr dirty="0"/>
          </a:p>
          <a:p>
            <a:pPr marL="342900" indent="-342900" algn="l"/>
            <a:r>
              <a:rPr lang="en-US" dirty="0" err="1"/>
              <a:t>Độ</a:t>
            </a:r>
            <a:r>
              <a:rPr lang="en-US" dirty="0"/>
              <a:t> </a:t>
            </a:r>
            <a:r>
              <a:rPr lang="en-US" dirty="0" err="1"/>
              <a:t>ưu</a:t>
            </a:r>
            <a:r>
              <a:rPr lang="en-US" dirty="0"/>
              <a:t> </a:t>
            </a:r>
            <a:r>
              <a:rPr lang="en-US" dirty="0" err="1"/>
              <a:t>tiên</a:t>
            </a:r>
            <a:r>
              <a:rPr lang="en-US" dirty="0"/>
              <a:t> </a:t>
            </a:r>
            <a:r>
              <a:rPr lang="en-US" dirty="0" err="1"/>
              <a:t>cơ</a:t>
            </a:r>
            <a:r>
              <a:rPr lang="en-US" dirty="0"/>
              <a:t> </a:t>
            </a:r>
            <a:r>
              <a:rPr lang="en-US" dirty="0" err="1"/>
              <a:t>sở</a:t>
            </a:r>
            <a:r>
              <a:rPr lang="en-US" dirty="0"/>
              <a:t> (</a:t>
            </a:r>
            <a:r>
              <a:rPr lang="en-US" dirty="0" err="1"/>
              <a:t>lúc</a:t>
            </a:r>
            <a:r>
              <a:rPr lang="en-US" dirty="0"/>
              <a:t> </a:t>
            </a:r>
            <a:r>
              <a:rPr lang="en-US" dirty="0" err="1"/>
              <a:t>khởi</a:t>
            </a:r>
            <a:r>
              <a:rPr lang="en-US" dirty="0"/>
              <a:t> </a:t>
            </a:r>
            <a:r>
              <a:rPr lang="en-US" dirty="0" err="1"/>
              <a:t>tạo</a:t>
            </a:r>
            <a:r>
              <a:rPr lang="en-US" dirty="0"/>
              <a:t>) </a:t>
            </a:r>
            <a:r>
              <a:rPr lang="en-US" dirty="0" err="1"/>
              <a:t>là</a:t>
            </a:r>
            <a:r>
              <a:rPr lang="en-US" dirty="0"/>
              <a:t> </a:t>
            </a:r>
            <a:r>
              <a:rPr lang="en-US" b="1" dirty="0">
                <a:gradFill>
                  <a:gsLst>
                    <a:gs pos="0">
                      <a:srgbClr val="0072FF"/>
                    </a:gs>
                    <a:gs pos="100000">
                      <a:srgbClr val="00C6FF"/>
                    </a:gs>
                  </a:gsLst>
                  <a:lin ang="2700000" scaled="1"/>
                </a:gradFill>
              </a:rPr>
              <a:t>NORMAL</a:t>
            </a:r>
            <a:r>
              <a:rPr lang="en-US" dirty="0"/>
              <a:t> </a:t>
            </a:r>
            <a:r>
              <a:rPr lang="en-US" dirty="0" err="1"/>
              <a:t>bên</a:t>
            </a:r>
            <a:r>
              <a:rPr lang="en-US" dirty="0"/>
              <a:t> </a:t>
            </a:r>
            <a:r>
              <a:rPr lang="en-US" dirty="0" err="1"/>
              <a:t>trong</a:t>
            </a:r>
            <a:r>
              <a:rPr lang="en-US" dirty="0"/>
              <a:t> </a:t>
            </a:r>
            <a:r>
              <a:rPr lang="en-US" dirty="0" err="1"/>
              <a:t>lớp</a:t>
            </a:r>
            <a:r>
              <a:rPr lang="en-US" dirty="0"/>
              <a:t>.</a:t>
            </a:r>
            <a:endParaRPr dirty="0"/>
          </a:p>
          <a:p>
            <a:pPr marL="342900" indent="-342900" algn="l"/>
            <a:r>
              <a:rPr lang="en-US" dirty="0"/>
              <a:t>Khi </a:t>
            </a:r>
            <a:r>
              <a:rPr lang="en-US" dirty="0" err="1"/>
              <a:t>hết</a:t>
            </a:r>
            <a:r>
              <a:rPr lang="en-US" dirty="0"/>
              <a:t> quantum, </a:t>
            </a:r>
            <a:r>
              <a:rPr lang="en-US" dirty="0" err="1"/>
              <a:t>độ</a:t>
            </a:r>
            <a:r>
              <a:rPr lang="en-US" dirty="0"/>
              <a:t> </a:t>
            </a:r>
            <a:r>
              <a:rPr lang="en-US" dirty="0" err="1"/>
              <a:t>ưu</a:t>
            </a:r>
            <a:r>
              <a:rPr lang="en-US" dirty="0"/>
              <a:t> </a:t>
            </a:r>
            <a:r>
              <a:rPr lang="en-US" dirty="0" err="1"/>
              <a:t>tiên</a:t>
            </a:r>
            <a:r>
              <a:rPr lang="en-US" dirty="0"/>
              <a:t> </a:t>
            </a:r>
            <a:r>
              <a:rPr lang="en-US" dirty="0" err="1"/>
              <a:t>có</a:t>
            </a:r>
            <a:r>
              <a:rPr lang="en-US" dirty="0"/>
              <a:t> </a:t>
            </a:r>
            <a:r>
              <a:rPr lang="en-US" dirty="0" err="1"/>
              <a:t>thể</a:t>
            </a:r>
            <a:r>
              <a:rPr lang="en-US" dirty="0"/>
              <a:t> </a:t>
            </a:r>
            <a:r>
              <a:rPr lang="en-US" dirty="0" err="1"/>
              <a:t>giảm</a:t>
            </a:r>
            <a:r>
              <a:rPr lang="en-US" dirty="0"/>
              <a:t> </a:t>
            </a:r>
            <a:r>
              <a:rPr lang="en-US" dirty="0" err="1"/>
              <a:t>nhưng</a:t>
            </a:r>
            <a:r>
              <a:rPr lang="en-US" dirty="0"/>
              <a:t> </a:t>
            </a:r>
            <a:r>
              <a:rPr lang="en-US" dirty="0" err="1"/>
              <a:t>không</a:t>
            </a:r>
            <a:r>
              <a:rPr lang="en-US" dirty="0"/>
              <a:t> </a:t>
            </a:r>
            <a:r>
              <a:rPr lang="en-US" dirty="0" err="1"/>
              <a:t>nhỏ</a:t>
            </a:r>
            <a:r>
              <a:rPr lang="en-US" dirty="0"/>
              <a:t> </a:t>
            </a:r>
            <a:r>
              <a:rPr lang="en-US" dirty="0" err="1"/>
              <a:t>hơn</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cơ</a:t>
            </a:r>
            <a:r>
              <a:rPr lang="en-US" dirty="0"/>
              <a:t> </a:t>
            </a:r>
            <a:r>
              <a:rPr lang="en-US" dirty="0" err="1"/>
              <a:t>sở</a:t>
            </a:r>
            <a:r>
              <a:rPr lang="en-US" dirty="0"/>
              <a:t>.</a:t>
            </a:r>
            <a:endParaRPr dirty="0"/>
          </a:p>
          <a:p>
            <a:pPr marL="342900" indent="-203200" algn="l">
              <a:spcBef>
                <a:spcPts val="440"/>
              </a:spcBef>
              <a:buSzPts val="2200"/>
              <a:buNone/>
            </a:pPr>
            <a:endParaRPr sz="2200" dirty="0"/>
          </a:p>
          <a:p>
            <a:pPr marL="342900" indent="-177800">
              <a:buNone/>
            </a:pPr>
            <a:endParaRPr dirty="0"/>
          </a:p>
        </p:txBody>
      </p:sp>
      <p:sp>
        <p:nvSpPr>
          <p:cNvPr id="222" name="Google Shape;222;p2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73ABA0FE-5B71-2801-2239-CA1FE4A7450D}"/>
              </a:ext>
            </a:extLst>
          </p:cNvPr>
          <p:cNvSpPr>
            <a:spLocks noGrp="1"/>
          </p:cNvSpPr>
          <p:nvPr>
            <p:ph type="sldNum" sz="quarter" idx="12"/>
          </p:nvPr>
        </p:nvSpPr>
        <p:spPr/>
        <p:txBody>
          <a:bodyPr/>
          <a:lstStyle/>
          <a:p>
            <a:fld id="{00000000-1234-1234-1234-123412341234}" type="slidenum">
              <a:rPr lang="en-US" smtClean="0"/>
              <a:pPr/>
              <a:t>48</a:t>
            </a:fld>
            <a:endParaRPr lang="en-US"/>
          </a:p>
        </p:txBody>
      </p:sp>
    </p:spTree>
    <p:extLst>
      <p:ext uri="{BB962C8B-B14F-4D97-AF65-F5344CB8AC3E}">
        <p14:creationId xmlns:p14="http://schemas.microsoft.com/office/powerpoint/2010/main" val="337634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anim calcmode="lin" valueType="num">
                                      <p:cBhvr additive="base">
                                        <p:cTn id="7" dur="500" fill="hold"/>
                                        <p:tgtEl>
                                          <p:spTgt spid="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9">
                                            <p:txEl>
                                              <p:pRg st="1" end="1"/>
                                            </p:txEl>
                                          </p:spTgt>
                                        </p:tgtEl>
                                        <p:attrNameLst>
                                          <p:attrName>style.visibility</p:attrName>
                                        </p:attrNameLst>
                                      </p:cBhvr>
                                      <p:to>
                                        <p:strVal val="visible"/>
                                      </p:to>
                                    </p:set>
                                    <p:anim calcmode="lin" valueType="num">
                                      <p:cBhvr additive="base">
                                        <p:cTn id="13" dur="500" fill="hold"/>
                                        <p:tgtEl>
                                          <p:spTgt spid="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9">
                                            <p:txEl>
                                              <p:pRg st="2" end="2"/>
                                            </p:txEl>
                                          </p:spTgt>
                                        </p:tgtEl>
                                        <p:attrNameLst>
                                          <p:attrName>style.visibility</p:attrName>
                                        </p:attrNameLst>
                                      </p:cBhvr>
                                      <p:to>
                                        <p:strVal val="visible"/>
                                      </p:to>
                                    </p:set>
                                    <p:anim calcmode="lin" valueType="num">
                                      <p:cBhvr additive="base">
                                        <p:cTn id="19" dur="500" fill="hold"/>
                                        <p:tgtEl>
                                          <p:spTgt spid="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8.2. </a:t>
            </a:r>
            <a:r>
              <a:rPr lang="en-US" dirty="0" err="1"/>
              <a:t>Định</a:t>
            </a:r>
            <a:r>
              <a:rPr lang="en-US" dirty="0"/>
              <a:t> </a:t>
            </a:r>
            <a:r>
              <a:rPr lang="en-US" dirty="0" err="1"/>
              <a:t>thời</a:t>
            </a:r>
            <a:r>
              <a:rPr lang="en-US" dirty="0"/>
              <a:t> </a:t>
            </a:r>
            <a:r>
              <a:rPr lang="en-US" dirty="0" err="1"/>
              <a:t>trên</a:t>
            </a:r>
            <a:r>
              <a:rPr lang="en-US" dirty="0"/>
              <a:t> Windows</a:t>
            </a:r>
            <a:endParaRPr dirty="0"/>
          </a:p>
        </p:txBody>
      </p:sp>
      <p:sp>
        <p:nvSpPr>
          <p:cNvPr id="228" name="Google Shape;228;p2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a:t>Các độ ưu tiên trên Windows</a:t>
            </a:r>
            <a:endParaRPr/>
          </a:p>
          <a:p>
            <a:pPr marL="0" indent="0">
              <a:buNone/>
            </a:pPr>
            <a:endParaRPr/>
          </a:p>
        </p:txBody>
      </p:sp>
      <p:sp>
        <p:nvSpPr>
          <p:cNvPr id="231" name="Google Shape;231;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232" name="Google Shape;232;p27"/>
          <p:cNvPicPr preferRelativeResize="0"/>
          <p:nvPr/>
        </p:nvPicPr>
        <p:blipFill rotWithShape="1">
          <a:blip r:embed="rId3">
            <a:alphaModFix/>
          </a:blip>
          <a:srcRect/>
          <a:stretch/>
        </p:blipFill>
        <p:spPr>
          <a:xfrm>
            <a:off x="2862264" y="2209800"/>
            <a:ext cx="6465887" cy="2617788"/>
          </a:xfrm>
          <a:prstGeom prst="rect">
            <a:avLst/>
          </a:prstGeom>
          <a:noFill/>
          <a:ln>
            <a:noFill/>
          </a:ln>
        </p:spPr>
      </p:pic>
      <p:sp>
        <p:nvSpPr>
          <p:cNvPr id="2" name="Slide Number Placeholder 1">
            <a:extLst>
              <a:ext uri="{FF2B5EF4-FFF2-40B4-BE49-F238E27FC236}">
                <a16:creationId xmlns:a16="http://schemas.microsoft.com/office/drawing/2014/main" id="{9521CCD1-DB4E-15D2-B34C-B1CA974EAE74}"/>
              </a:ext>
            </a:extLst>
          </p:cNvPr>
          <p:cNvSpPr>
            <a:spLocks noGrp="1"/>
          </p:cNvSpPr>
          <p:nvPr>
            <p:ph type="sldNum" sz="quarter" idx="12"/>
          </p:nvPr>
        </p:nvSpPr>
        <p:spPr/>
        <p:txBody>
          <a:bodyPr/>
          <a:lstStyle/>
          <a:p>
            <a:fld id="{00000000-1234-1234-1234-123412341234}"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EB0DC6-C12D-7257-4154-67D310FF6ADB}"/>
              </a:ext>
            </a:extLst>
          </p:cNvPr>
          <p:cNvSpPr>
            <a:spLocks noGrp="1"/>
          </p:cNvSpPr>
          <p:nvPr>
            <p:ph type="body" sz="quarter" idx="13"/>
          </p:nvPr>
        </p:nvSpPr>
        <p:spPr/>
        <p:txBody>
          <a:bodyPr/>
          <a:lstStyle/>
          <a:p>
            <a:r>
              <a:rPr lang="en-VN" dirty="0"/>
              <a:t>CÁC GIẢI THUẬT ĐỊNH THỜI</a:t>
            </a:r>
          </a:p>
        </p:txBody>
      </p:sp>
      <p:sp>
        <p:nvSpPr>
          <p:cNvPr id="3" name="Text Placeholder 2">
            <a:extLst>
              <a:ext uri="{FF2B5EF4-FFF2-40B4-BE49-F238E27FC236}">
                <a16:creationId xmlns:a16="http://schemas.microsoft.com/office/drawing/2014/main" id="{E32724DB-553A-3BB6-0531-B9303A45C093}"/>
              </a:ext>
            </a:extLst>
          </p:cNvPr>
          <p:cNvSpPr>
            <a:spLocks noGrp="1"/>
          </p:cNvSpPr>
          <p:nvPr>
            <p:ph type="body" sz="quarter" idx="14"/>
          </p:nvPr>
        </p:nvSpPr>
        <p:spPr/>
        <p:txBody>
          <a:bodyPr/>
          <a:lstStyle/>
          <a:p>
            <a:r>
              <a:rPr lang="en-VN" dirty="0"/>
              <a:t>4.7. Multilevel Queue</a:t>
            </a:r>
          </a:p>
        </p:txBody>
      </p:sp>
      <p:sp>
        <p:nvSpPr>
          <p:cNvPr id="4" name="Text Placeholder 3">
            <a:extLst>
              <a:ext uri="{FF2B5EF4-FFF2-40B4-BE49-F238E27FC236}">
                <a16:creationId xmlns:a16="http://schemas.microsoft.com/office/drawing/2014/main" id="{736C0566-4281-E02C-0F81-5E2736EC2E21}"/>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030556DD-9225-A613-BD01-9EADE1D42874}"/>
              </a:ext>
            </a:extLst>
          </p:cNvPr>
          <p:cNvSpPr>
            <a:spLocks noGrp="1"/>
          </p:cNvSpPr>
          <p:nvPr>
            <p:ph type="body" sz="quarter" idx="16"/>
          </p:nvPr>
        </p:nvSpPr>
        <p:spPr/>
        <p:txBody>
          <a:bodyPr>
            <a:normAutofit lnSpcReduction="10000"/>
          </a:bodyPr>
          <a:lstStyle/>
          <a:p>
            <a:r>
              <a:rPr lang="en-VN" dirty="0"/>
              <a:t>04.</a:t>
            </a:r>
          </a:p>
        </p:txBody>
      </p:sp>
      <p:sp>
        <p:nvSpPr>
          <p:cNvPr id="8" name="Footer Placeholder 7">
            <a:extLst>
              <a:ext uri="{FF2B5EF4-FFF2-40B4-BE49-F238E27FC236}">
                <a16:creationId xmlns:a16="http://schemas.microsoft.com/office/drawing/2014/main" id="{CFD47AC8-17DB-880E-831A-64D33D15B119}"/>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9" name="Slide Number Placeholder 8">
            <a:extLst>
              <a:ext uri="{FF2B5EF4-FFF2-40B4-BE49-F238E27FC236}">
                <a16:creationId xmlns:a16="http://schemas.microsoft.com/office/drawing/2014/main" id="{497D75FD-32F6-2C97-EC24-32B8F191954E}"/>
              </a:ext>
            </a:extLst>
          </p:cNvPr>
          <p:cNvSpPr>
            <a:spLocks noGrp="1"/>
          </p:cNvSpPr>
          <p:nvPr>
            <p:ph type="sldNum" sz="quarter" idx="12"/>
          </p:nvPr>
        </p:nvSpPr>
        <p:spPr/>
        <p:txBody>
          <a:bodyPr/>
          <a:lstStyle/>
          <a:p>
            <a:fld id="{00000000-1234-1234-1234-123412341234}" type="slidenum">
              <a:rPr lang="en-US" smtClean="0"/>
              <a:pPr/>
              <a:t>5</a:t>
            </a:fld>
            <a:endParaRPr lang="en-US"/>
          </a:p>
        </p:txBody>
      </p:sp>
    </p:spTree>
    <p:extLst>
      <p:ext uri="{BB962C8B-B14F-4D97-AF65-F5344CB8AC3E}">
        <p14:creationId xmlns:p14="http://schemas.microsoft.com/office/powerpoint/2010/main" val="1027826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8.2. </a:t>
            </a:r>
            <a:r>
              <a:rPr lang="en-US" dirty="0" err="1"/>
              <a:t>Định</a:t>
            </a:r>
            <a:r>
              <a:rPr lang="en-US" dirty="0"/>
              <a:t> </a:t>
            </a:r>
            <a:r>
              <a:rPr lang="en-US" dirty="0" err="1"/>
              <a:t>thời</a:t>
            </a:r>
            <a:r>
              <a:rPr lang="en-US" dirty="0"/>
              <a:t> </a:t>
            </a:r>
            <a:r>
              <a:rPr lang="en-US" dirty="0" err="1"/>
              <a:t>trên</a:t>
            </a:r>
            <a:r>
              <a:rPr lang="en-US" dirty="0"/>
              <a:t> Windows</a:t>
            </a:r>
            <a:endParaRPr dirty="0"/>
          </a:p>
        </p:txBody>
      </p:sp>
      <p:pic>
        <p:nvPicPr>
          <p:cNvPr id="238" name="Google Shape;238;p28" descr="A screenshot of a social media post&#10;&#10;Description automatically generated"/>
          <p:cNvPicPr preferRelativeResize="0">
            <a:picLocks noGrp="1"/>
          </p:cNvPicPr>
          <p:nvPr>
            <p:ph idx="1"/>
          </p:nvPr>
        </p:nvPicPr>
        <p:blipFill rotWithShape="1">
          <a:blip r:embed="rId3">
            <a:alphaModFix/>
          </a:blip>
          <a:stretch/>
        </p:blipFill>
        <p:spPr>
          <a:xfrm>
            <a:off x="2256438" y="1233488"/>
            <a:ext cx="7615623" cy="4943475"/>
          </a:xfrm>
          <a:prstGeom prst="rect">
            <a:avLst/>
          </a:prstGeom>
          <a:noFill/>
          <a:ln>
            <a:noFill/>
          </a:ln>
        </p:spPr>
      </p:pic>
      <p:sp>
        <p:nvSpPr>
          <p:cNvPr id="241" name="Google Shape;241;p2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E9FACC71-4D5F-B51D-F09F-6E8DDC7656D8}"/>
              </a:ext>
            </a:extLst>
          </p:cNvPr>
          <p:cNvSpPr>
            <a:spLocks noGrp="1"/>
          </p:cNvSpPr>
          <p:nvPr>
            <p:ph type="sldNum" sz="quarter" idx="12"/>
          </p:nvPr>
        </p:nvSpPr>
        <p:spPr/>
        <p:txBody>
          <a:bodyPr/>
          <a:lstStyle/>
          <a:p>
            <a:fld id="{00000000-1234-1234-1234-123412341234}"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8.2. </a:t>
            </a:r>
            <a:r>
              <a:rPr lang="en-US" dirty="0" err="1"/>
              <a:t>Định</a:t>
            </a:r>
            <a:r>
              <a:rPr lang="en-US" dirty="0"/>
              <a:t> </a:t>
            </a:r>
            <a:r>
              <a:rPr lang="en-US" dirty="0" err="1"/>
              <a:t>thời</a:t>
            </a:r>
            <a:r>
              <a:rPr lang="en-US" dirty="0"/>
              <a:t> </a:t>
            </a:r>
            <a:r>
              <a:rPr lang="en-US" dirty="0" err="1"/>
              <a:t>trên</a:t>
            </a:r>
            <a:r>
              <a:rPr lang="en-US" dirty="0"/>
              <a:t> Windows</a:t>
            </a:r>
            <a:endParaRPr dirty="0"/>
          </a:p>
        </p:txBody>
      </p:sp>
      <p:sp>
        <p:nvSpPr>
          <p:cNvPr id="247" name="Google Shape;247;p2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spcBef>
                <a:spcPts val="0"/>
              </a:spcBef>
            </a:pPr>
            <a:r>
              <a:rPr lang="en-US" dirty="0"/>
              <a:t>Windows 7 </a:t>
            </a:r>
            <a:r>
              <a:rPr lang="en-US" dirty="0" err="1"/>
              <a:t>có</a:t>
            </a:r>
            <a:r>
              <a:rPr lang="en-US" dirty="0"/>
              <a:t> </a:t>
            </a:r>
            <a:r>
              <a:rPr lang="en-US" dirty="0" err="1"/>
              <a:t>thêm</a:t>
            </a:r>
            <a:r>
              <a:rPr lang="en-US" dirty="0"/>
              <a:t> user-mode scheduling (UMS):</a:t>
            </a:r>
            <a:endParaRPr dirty="0"/>
          </a:p>
          <a:p>
            <a:pPr lvl="1"/>
            <a:r>
              <a:rPr lang="en-US" dirty="0" err="1"/>
              <a:t>Ứng</a:t>
            </a:r>
            <a:r>
              <a:rPr lang="en-US" dirty="0"/>
              <a:t> </a:t>
            </a:r>
            <a:r>
              <a:rPr lang="en-US" dirty="0" err="1"/>
              <a:t>dụng</a:t>
            </a:r>
            <a:r>
              <a:rPr lang="en-US" dirty="0"/>
              <a:t> </a:t>
            </a:r>
            <a:r>
              <a:rPr lang="en-US" dirty="0" err="1"/>
              <a:t>tạo</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tiểu</a:t>
            </a:r>
            <a:r>
              <a:rPr lang="en-US" dirty="0"/>
              <a:t> </a:t>
            </a:r>
            <a:r>
              <a:rPr lang="en-US" dirty="0" err="1"/>
              <a:t>trình</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nhân</a:t>
            </a:r>
            <a:r>
              <a:rPr lang="en-US" dirty="0"/>
              <a:t>. </a:t>
            </a:r>
            <a:endParaRPr dirty="0"/>
          </a:p>
          <a:p>
            <a:pPr lvl="1"/>
            <a:r>
              <a:rPr lang="en-US" dirty="0" err="1"/>
              <a:t>Hiệu</a:t>
            </a:r>
            <a:r>
              <a:rPr lang="en-US" dirty="0"/>
              <a:t> </a:t>
            </a:r>
            <a:r>
              <a:rPr lang="en-US" dirty="0" err="1"/>
              <a:t>quả</a:t>
            </a:r>
            <a:r>
              <a:rPr lang="en-US" dirty="0"/>
              <a:t> </a:t>
            </a:r>
            <a:r>
              <a:rPr lang="en-US" dirty="0" err="1"/>
              <a:t>hơn</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có</a:t>
            </a:r>
            <a:r>
              <a:rPr lang="en-US" dirty="0"/>
              <a:t> </a:t>
            </a:r>
            <a:r>
              <a:rPr lang="en-US" dirty="0" err="1"/>
              <a:t>nhiều</a:t>
            </a:r>
            <a:r>
              <a:rPr lang="en-US" dirty="0"/>
              <a:t> </a:t>
            </a:r>
            <a:r>
              <a:rPr lang="en-US" dirty="0" err="1"/>
              <a:t>tiểu</a:t>
            </a:r>
            <a:r>
              <a:rPr lang="en-US" dirty="0"/>
              <a:t> </a:t>
            </a:r>
            <a:r>
              <a:rPr lang="en-US" dirty="0" err="1"/>
              <a:t>trình</a:t>
            </a:r>
            <a:r>
              <a:rPr lang="en-US" dirty="0"/>
              <a:t>.</a:t>
            </a:r>
            <a:endParaRPr dirty="0"/>
          </a:p>
          <a:p>
            <a:pPr lvl="1"/>
            <a:r>
              <a:rPr lang="en-US" dirty="0" err="1"/>
              <a:t>Định</a:t>
            </a:r>
            <a:r>
              <a:rPr lang="en-US" dirty="0"/>
              <a:t> </a:t>
            </a:r>
            <a:r>
              <a:rPr lang="en-US" dirty="0" err="1"/>
              <a:t>thời</a:t>
            </a:r>
            <a:r>
              <a:rPr lang="en-US" dirty="0"/>
              <a:t> UMS </a:t>
            </a:r>
            <a:r>
              <a:rPr lang="en-US" dirty="0" err="1"/>
              <a:t>được</a:t>
            </a:r>
            <a:r>
              <a:rPr lang="en-US" dirty="0"/>
              <a:t> </a:t>
            </a:r>
            <a:r>
              <a:rPr lang="en-US" dirty="0" err="1"/>
              <a:t>thực</a:t>
            </a:r>
            <a:r>
              <a:rPr lang="en-US" dirty="0"/>
              <a:t> </a:t>
            </a:r>
            <a:r>
              <a:rPr lang="en-US" dirty="0" err="1"/>
              <a:t>hiện</a:t>
            </a:r>
            <a:r>
              <a:rPr lang="en-US" dirty="0"/>
              <a:t> </a:t>
            </a:r>
            <a:r>
              <a:rPr lang="en-US" dirty="0" err="1"/>
              <a:t>với</a:t>
            </a:r>
            <a:r>
              <a:rPr lang="en-US" dirty="0"/>
              <a:t> </a:t>
            </a:r>
            <a:r>
              <a:rPr lang="en-US" dirty="0" err="1"/>
              <a:t>sự</a:t>
            </a:r>
            <a:r>
              <a:rPr lang="en-US" dirty="0"/>
              <a:t> </a:t>
            </a:r>
            <a:r>
              <a:rPr lang="en-US" dirty="0" err="1"/>
              <a:t>hỗ</a:t>
            </a:r>
            <a:r>
              <a:rPr lang="en-US" dirty="0"/>
              <a:t> </a:t>
            </a:r>
            <a:r>
              <a:rPr lang="en-US" dirty="0" err="1"/>
              <a:t>trợ</a:t>
            </a:r>
            <a:r>
              <a:rPr lang="en-US" dirty="0"/>
              <a:t> </a:t>
            </a:r>
            <a:r>
              <a:rPr lang="en-US" dirty="0" err="1"/>
              <a:t>của</a:t>
            </a:r>
            <a:r>
              <a:rPr lang="en-US" dirty="0"/>
              <a:t> </a:t>
            </a:r>
            <a:r>
              <a:rPr lang="en-US" dirty="0" err="1"/>
              <a:t>các</a:t>
            </a:r>
            <a:r>
              <a:rPr lang="en-US" dirty="0"/>
              <a:t> </a:t>
            </a:r>
            <a:r>
              <a:rPr lang="en-US" dirty="0" err="1"/>
              <a:t>thư</a:t>
            </a:r>
            <a:r>
              <a:rPr lang="en-US" dirty="0"/>
              <a:t> </a:t>
            </a:r>
            <a:r>
              <a:rPr lang="en-US" dirty="0" err="1"/>
              <a:t>viện</a:t>
            </a:r>
            <a:r>
              <a:rPr lang="en-US" dirty="0"/>
              <a:t> </a:t>
            </a:r>
            <a:r>
              <a:rPr lang="en-US" dirty="0" err="1"/>
              <a:t>như</a:t>
            </a:r>
            <a:r>
              <a:rPr lang="en-US" dirty="0"/>
              <a:t> C++ Concurrent Runtime (</a:t>
            </a:r>
            <a:r>
              <a:rPr lang="en-US" dirty="0" err="1"/>
              <a:t>ConcRT</a:t>
            </a:r>
            <a:r>
              <a:rPr lang="en-US" dirty="0"/>
              <a:t>). </a:t>
            </a:r>
            <a:endParaRPr dirty="0"/>
          </a:p>
        </p:txBody>
      </p:sp>
      <p:sp>
        <p:nvSpPr>
          <p:cNvPr id="250" name="Google Shape;250;p2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B01B3506-3412-3AC4-662C-9078CE826219}"/>
              </a:ext>
            </a:extLst>
          </p:cNvPr>
          <p:cNvSpPr>
            <a:spLocks noGrp="1"/>
          </p:cNvSpPr>
          <p:nvPr>
            <p:ph type="sldNum" sz="quarter" idx="12"/>
          </p:nvPr>
        </p:nvSpPr>
        <p:spPr/>
        <p:txBody>
          <a:bodyPr/>
          <a:lstStyle/>
          <a:p>
            <a:fld id="{00000000-1234-1234-1234-123412341234}"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 calcmode="lin" valueType="num">
                                      <p:cBhvr additive="base">
                                        <p:cTn id="7" dur="500" fill="hold"/>
                                        <p:tgtEl>
                                          <p:spTgt spid="2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7">
                                            <p:txEl>
                                              <p:pRg st="1" end="1"/>
                                            </p:txEl>
                                          </p:spTgt>
                                        </p:tgtEl>
                                        <p:attrNameLst>
                                          <p:attrName>style.visibility</p:attrName>
                                        </p:attrNameLst>
                                      </p:cBhvr>
                                      <p:to>
                                        <p:strVal val="visible"/>
                                      </p:to>
                                    </p:set>
                                    <p:anim calcmode="lin" valueType="num">
                                      <p:cBhvr additive="base">
                                        <p:cTn id="13" dur="500" fill="hold"/>
                                        <p:tgtEl>
                                          <p:spTgt spid="2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7">
                                            <p:txEl>
                                              <p:pRg st="2" end="2"/>
                                            </p:txEl>
                                          </p:spTgt>
                                        </p:tgtEl>
                                        <p:attrNameLst>
                                          <p:attrName>style.visibility</p:attrName>
                                        </p:attrNameLst>
                                      </p:cBhvr>
                                      <p:to>
                                        <p:strVal val="visible"/>
                                      </p:to>
                                    </p:set>
                                    <p:anim calcmode="lin" valueType="num">
                                      <p:cBhvr additive="base">
                                        <p:cTn id="17" dur="500" fill="hold"/>
                                        <p:tgtEl>
                                          <p:spTgt spid="2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7">
                                            <p:txEl>
                                              <p:pRg st="3" end="3"/>
                                            </p:txEl>
                                          </p:spTgt>
                                        </p:tgtEl>
                                        <p:attrNameLst>
                                          <p:attrName>style.visibility</p:attrName>
                                        </p:attrNameLst>
                                      </p:cBhvr>
                                      <p:to>
                                        <p:strVal val="visible"/>
                                      </p:to>
                                    </p:set>
                                    <p:anim calcmode="lin" valueType="num">
                                      <p:cBhvr additive="base">
                                        <p:cTn id="21" dur="500" fill="hold"/>
                                        <p:tgtEl>
                                          <p:spTgt spid="2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A61F1B-8049-C5F7-2A7F-BA4097BC2185}"/>
              </a:ext>
            </a:extLst>
          </p:cNvPr>
          <p:cNvSpPr>
            <a:spLocks noGrp="1"/>
          </p:cNvSpPr>
          <p:nvPr>
            <p:ph type="body" sz="quarter" idx="13"/>
          </p:nvPr>
        </p:nvSpPr>
        <p:spPr/>
        <p:txBody>
          <a:bodyPr>
            <a:normAutofit fontScale="77500" lnSpcReduction="20000"/>
          </a:bodyPr>
          <a:lstStyle/>
          <a:p>
            <a:r>
              <a:rPr lang="en-VN" dirty="0"/>
              <a:t>ĐỊNH THỜI TRÊN MỘT SỐ HỆ ĐIỀU HÀNH</a:t>
            </a:r>
          </a:p>
        </p:txBody>
      </p:sp>
      <p:sp>
        <p:nvSpPr>
          <p:cNvPr id="3" name="Text Placeholder 2">
            <a:extLst>
              <a:ext uri="{FF2B5EF4-FFF2-40B4-BE49-F238E27FC236}">
                <a16:creationId xmlns:a16="http://schemas.microsoft.com/office/drawing/2014/main" id="{46845E9E-1B49-2D29-9DE0-D56BC1A97DE4}"/>
              </a:ext>
            </a:extLst>
          </p:cNvPr>
          <p:cNvSpPr>
            <a:spLocks noGrp="1"/>
          </p:cNvSpPr>
          <p:nvPr>
            <p:ph type="body" sz="quarter" idx="14"/>
          </p:nvPr>
        </p:nvSpPr>
        <p:spPr/>
        <p:txBody>
          <a:bodyPr/>
          <a:lstStyle/>
          <a:p>
            <a:r>
              <a:rPr lang="en-VN" dirty="0"/>
              <a:t>8.3. Định thời trên Solaris</a:t>
            </a:r>
            <a:r>
              <a:rPr lang="en-US" dirty="0"/>
              <a:t> (</a:t>
            </a:r>
            <a:r>
              <a:rPr lang="en-US" dirty="0" err="1"/>
              <a:t>đọc</a:t>
            </a:r>
            <a:r>
              <a:rPr lang="en-US" dirty="0"/>
              <a:t> </a:t>
            </a:r>
            <a:r>
              <a:rPr lang="en-US" dirty="0" err="1"/>
              <a:t>thêm</a:t>
            </a:r>
            <a:r>
              <a:rPr lang="en-US" dirty="0"/>
              <a:t>)</a:t>
            </a:r>
            <a:endParaRPr lang="en-VN" dirty="0"/>
          </a:p>
        </p:txBody>
      </p:sp>
      <p:sp>
        <p:nvSpPr>
          <p:cNvPr id="4" name="Text Placeholder 3">
            <a:extLst>
              <a:ext uri="{FF2B5EF4-FFF2-40B4-BE49-F238E27FC236}">
                <a16:creationId xmlns:a16="http://schemas.microsoft.com/office/drawing/2014/main" id="{A8AE3F87-D108-DC4B-6753-2EA91A268088}"/>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F1E51F12-ACE5-773E-CB34-DEACFA545860}"/>
              </a:ext>
            </a:extLst>
          </p:cNvPr>
          <p:cNvSpPr>
            <a:spLocks noGrp="1"/>
          </p:cNvSpPr>
          <p:nvPr>
            <p:ph type="body" sz="quarter" idx="16"/>
          </p:nvPr>
        </p:nvSpPr>
        <p:spPr/>
        <p:txBody>
          <a:bodyPr>
            <a:normAutofit lnSpcReduction="10000"/>
          </a:bodyPr>
          <a:lstStyle/>
          <a:p>
            <a:r>
              <a:rPr lang="en-VN" dirty="0"/>
              <a:t>08.</a:t>
            </a:r>
          </a:p>
        </p:txBody>
      </p:sp>
      <p:sp>
        <p:nvSpPr>
          <p:cNvPr id="6" name="Footer Placeholder 5">
            <a:extLst>
              <a:ext uri="{FF2B5EF4-FFF2-40B4-BE49-F238E27FC236}">
                <a16:creationId xmlns:a16="http://schemas.microsoft.com/office/drawing/2014/main" id="{943E0299-B57D-16A0-2159-CF27AEF63416}"/>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7" name="Slide Number Placeholder 6">
            <a:extLst>
              <a:ext uri="{FF2B5EF4-FFF2-40B4-BE49-F238E27FC236}">
                <a16:creationId xmlns:a16="http://schemas.microsoft.com/office/drawing/2014/main" id="{85DBC8F7-3AAF-70AF-B66E-F366DA492B28}"/>
              </a:ext>
            </a:extLst>
          </p:cNvPr>
          <p:cNvSpPr>
            <a:spLocks noGrp="1"/>
          </p:cNvSpPr>
          <p:nvPr>
            <p:ph type="sldNum" sz="quarter" idx="12"/>
          </p:nvPr>
        </p:nvSpPr>
        <p:spPr/>
        <p:txBody>
          <a:bodyPr/>
          <a:lstStyle/>
          <a:p>
            <a:fld id="{00000000-1234-1234-1234-123412341234}" type="slidenum">
              <a:rPr lang="en-US" smtClean="0"/>
              <a:pPr/>
              <a:t>52</a:t>
            </a:fld>
            <a:endParaRPr lang="en-US"/>
          </a:p>
        </p:txBody>
      </p:sp>
    </p:spTree>
    <p:extLst>
      <p:ext uri="{BB962C8B-B14F-4D97-AF65-F5344CB8AC3E}">
        <p14:creationId xmlns:p14="http://schemas.microsoft.com/office/powerpoint/2010/main" val="31085300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8.3. </a:t>
            </a:r>
            <a:r>
              <a:rPr lang="en-US" dirty="0" err="1"/>
              <a:t>Định</a:t>
            </a:r>
            <a:r>
              <a:rPr lang="en-US" dirty="0"/>
              <a:t> </a:t>
            </a:r>
            <a:r>
              <a:rPr lang="en-US" dirty="0" err="1"/>
              <a:t>thời</a:t>
            </a:r>
            <a:r>
              <a:rPr lang="en-US" dirty="0"/>
              <a:t> </a:t>
            </a:r>
            <a:r>
              <a:rPr lang="en-US" dirty="0" err="1"/>
              <a:t>trên</a:t>
            </a:r>
            <a:r>
              <a:rPr lang="en-US" dirty="0"/>
              <a:t> Solaris</a:t>
            </a:r>
            <a:endParaRPr dirty="0"/>
          </a:p>
        </p:txBody>
      </p:sp>
      <p:sp>
        <p:nvSpPr>
          <p:cNvPr id="256" name="Google Shape;256;p30"/>
          <p:cNvSpPr txBox="1">
            <a:spLocks noGrp="1"/>
          </p:cNvSpPr>
          <p:nvPr>
            <p:ph idx="1"/>
          </p:nvPr>
        </p:nvSpPr>
        <p:spPr>
          <a:xfrm>
            <a:off x="774145" y="1233825"/>
            <a:ext cx="10579654" cy="279261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err="1"/>
              <a:t>Định</a:t>
            </a:r>
            <a:r>
              <a:rPr lang="en-US" sz="2400" dirty="0"/>
              <a:t> </a:t>
            </a:r>
            <a:r>
              <a:rPr lang="en-US" sz="2400" dirty="0" err="1"/>
              <a:t>thời</a:t>
            </a:r>
            <a:r>
              <a:rPr lang="en-US" sz="2400" dirty="0"/>
              <a:t> </a:t>
            </a:r>
            <a:r>
              <a:rPr lang="en-US" sz="2400" dirty="0" err="1"/>
              <a:t>theo</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a:t>
            </a:r>
            <a:endParaRPr sz="2400" dirty="0"/>
          </a:p>
          <a:p>
            <a:pPr marL="342900" indent="-342900"/>
            <a:r>
              <a:rPr lang="en-US" sz="2400" dirty="0" err="1"/>
              <a:t>Có</a:t>
            </a:r>
            <a:r>
              <a:rPr lang="en-US" sz="2400" dirty="0"/>
              <a:t> 6 </a:t>
            </a:r>
            <a:r>
              <a:rPr lang="en-US" sz="2400" dirty="0" err="1"/>
              <a:t>lớp</a:t>
            </a:r>
            <a:r>
              <a:rPr lang="en-US" sz="2400" dirty="0"/>
              <a:t>, </a:t>
            </a:r>
            <a:r>
              <a:rPr lang="en-US" sz="2400" dirty="0" err="1"/>
              <a:t>mỗi</a:t>
            </a:r>
            <a:r>
              <a:rPr lang="en-US" sz="2400" dirty="0"/>
              <a:t> </a:t>
            </a:r>
            <a:r>
              <a:rPr lang="en-US" sz="2400" dirty="0" err="1"/>
              <a:t>lớp</a:t>
            </a:r>
            <a:r>
              <a:rPr lang="en-US" sz="2400" dirty="0"/>
              <a:t> </a:t>
            </a:r>
            <a:r>
              <a:rPr lang="en-US" sz="2400" dirty="0" err="1"/>
              <a:t>có</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khác</a:t>
            </a:r>
            <a:r>
              <a:rPr lang="en-US" sz="2400" dirty="0"/>
              <a:t> </a:t>
            </a:r>
            <a:r>
              <a:rPr lang="en-US" sz="2400" dirty="0" err="1"/>
              <a:t>nhau</a:t>
            </a:r>
            <a:r>
              <a:rPr lang="en-US" sz="2400" dirty="0"/>
              <a:t> </a:t>
            </a:r>
            <a:r>
              <a:rPr lang="en-US" sz="2400" dirty="0" err="1"/>
              <a:t>và</a:t>
            </a:r>
            <a:r>
              <a:rPr lang="en-US" sz="2400" dirty="0"/>
              <a:t> </a:t>
            </a:r>
            <a:r>
              <a:rPr lang="en-US" sz="2400" dirty="0" err="1"/>
              <a:t>giải</a:t>
            </a:r>
            <a:r>
              <a:rPr lang="en-US" sz="2400" dirty="0"/>
              <a:t> </a:t>
            </a:r>
            <a:r>
              <a:rPr lang="en-US" sz="2400" dirty="0" err="1"/>
              <a:t>thuật</a:t>
            </a:r>
            <a:r>
              <a:rPr lang="en-US" sz="2400" dirty="0"/>
              <a:t> </a:t>
            </a:r>
            <a:r>
              <a:rPr lang="en-US" sz="2400" dirty="0" err="1"/>
              <a:t>định</a:t>
            </a:r>
            <a:r>
              <a:rPr lang="en-US" sz="2400" dirty="0"/>
              <a:t> </a:t>
            </a:r>
            <a:r>
              <a:rPr lang="en-US" sz="2400" dirty="0" err="1"/>
              <a:t>thời</a:t>
            </a:r>
            <a:r>
              <a:rPr lang="en-US" sz="2400" dirty="0"/>
              <a:t> </a:t>
            </a:r>
            <a:r>
              <a:rPr lang="en-US" sz="2400" dirty="0" err="1"/>
              <a:t>khác</a:t>
            </a:r>
            <a:r>
              <a:rPr lang="en-US" sz="2400" dirty="0"/>
              <a:t> </a:t>
            </a:r>
            <a:r>
              <a:rPr lang="en-US" sz="2400" dirty="0" err="1"/>
              <a:t>nhau</a:t>
            </a:r>
            <a:r>
              <a:rPr lang="en-US" sz="2400" dirty="0"/>
              <a:t>:</a:t>
            </a:r>
            <a:endParaRPr sz="2400" dirty="0"/>
          </a:p>
        </p:txBody>
      </p:sp>
      <p:sp>
        <p:nvSpPr>
          <p:cNvPr id="259" name="Google Shape;259;p3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17FCC956-5ACC-A5F5-CB2D-417B4A287186}"/>
              </a:ext>
            </a:extLst>
          </p:cNvPr>
          <p:cNvSpPr>
            <a:spLocks noGrp="1"/>
          </p:cNvSpPr>
          <p:nvPr>
            <p:ph type="sldNum" sz="quarter" idx="12"/>
          </p:nvPr>
        </p:nvSpPr>
        <p:spPr/>
        <p:txBody>
          <a:bodyPr/>
          <a:lstStyle/>
          <a:p>
            <a:fld id="{00000000-1234-1234-1234-123412341234}" type="slidenum">
              <a:rPr lang="en-US" smtClean="0"/>
              <a:pPr/>
              <a:t>53</a:t>
            </a:fld>
            <a:endParaRPr lang="en-US"/>
          </a:p>
        </p:txBody>
      </p:sp>
      <p:sp>
        <p:nvSpPr>
          <p:cNvPr id="3" name="TextBox 2">
            <a:extLst>
              <a:ext uri="{FF2B5EF4-FFF2-40B4-BE49-F238E27FC236}">
                <a16:creationId xmlns:a16="http://schemas.microsoft.com/office/drawing/2014/main" id="{8DDC262A-8DC1-AFF6-2282-CF18FC58E9C0}"/>
              </a:ext>
            </a:extLst>
          </p:cNvPr>
          <p:cNvSpPr txBox="1"/>
          <p:nvPr/>
        </p:nvSpPr>
        <p:spPr>
          <a:xfrm>
            <a:off x="1283077" y="2858011"/>
            <a:ext cx="4395424" cy="1107996"/>
          </a:xfrm>
          <a:prstGeom prst="rect">
            <a:avLst/>
          </a:prstGeom>
          <a:noFill/>
        </p:spPr>
        <p:txBody>
          <a:bodyPr wrap="square" numCol="1" rtlCol="0">
            <a:spAutoFit/>
          </a:bodyPr>
          <a:lstStyle/>
          <a:p>
            <a:pPr marL="296863" lvl="1" indent="-296863">
              <a:buFont typeface="Arial" panose="020B0604020202020204" pitchFamily="34" charset="0"/>
              <a:buChar char="•"/>
            </a:pPr>
            <a:r>
              <a:rPr lang="en-US" sz="2200" dirty="0">
                <a:latin typeface="Arial" panose="020B0604020202020204" pitchFamily="34" charset="0"/>
                <a:cs typeface="Arial" panose="020B0604020202020204" pitchFamily="34" charset="0"/>
              </a:rPr>
              <a:t>Time sharing (TS) – </a:t>
            </a:r>
            <a:r>
              <a:rPr lang="en-US" sz="2200" dirty="0" err="1">
                <a:latin typeface="Arial" panose="020B0604020202020204" pitchFamily="34" charset="0"/>
                <a:cs typeface="Arial" panose="020B0604020202020204" pitchFamily="34" charset="0"/>
              </a:rPr>
              <a:t>mặc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endParaRPr lang="en-US" sz="2200" dirty="0">
              <a:latin typeface="Arial" panose="020B0604020202020204" pitchFamily="34" charset="0"/>
              <a:cs typeface="Arial" panose="020B0604020202020204" pitchFamily="34" charset="0"/>
            </a:endParaRPr>
          </a:p>
          <a:p>
            <a:pPr marL="296863" lvl="1" indent="-296863">
              <a:buFont typeface="Arial" panose="020B0604020202020204" pitchFamily="34" charset="0"/>
              <a:buChar char="•"/>
            </a:pPr>
            <a:r>
              <a:rPr lang="en-US" sz="2200" dirty="0">
                <a:latin typeface="Arial" panose="020B0604020202020204" pitchFamily="34" charset="0"/>
                <a:cs typeface="Arial" panose="020B0604020202020204" pitchFamily="34" charset="0"/>
              </a:rPr>
              <a:t>Interactive (IA)</a:t>
            </a:r>
          </a:p>
          <a:p>
            <a:pPr marL="296863" lvl="1" indent="-296863">
              <a:buFont typeface="Arial" panose="020B0604020202020204" pitchFamily="34" charset="0"/>
              <a:buChar char="•"/>
            </a:pPr>
            <a:r>
              <a:rPr lang="en-US" sz="2200" dirty="0">
                <a:latin typeface="Arial" panose="020B0604020202020204" pitchFamily="34" charset="0"/>
                <a:cs typeface="Arial" panose="020B0604020202020204" pitchFamily="34" charset="0"/>
              </a:rPr>
              <a:t>Real time (RT)</a:t>
            </a:r>
          </a:p>
        </p:txBody>
      </p:sp>
      <p:sp>
        <p:nvSpPr>
          <p:cNvPr id="5" name="TextBox 4">
            <a:extLst>
              <a:ext uri="{FF2B5EF4-FFF2-40B4-BE49-F238E27FC236}">
                <a16:creationId xmlns:a16="http://schemas.microsoft.com/office/drawing/2014/main" id="{962F5EA6-D123-2840-4DA6-71B211E2EF93}"/>
              </a:ext>
            </a:extLst>
          </p:cNvPr>
          <p:cNvSpPr txBox="1"/>
          <p:nvPr/>
        </p:nvSpPr>
        <p:spPr>
          <a:xfrm>
            <a:off x="5899416" y="2858011"/>
            <a:ext cx="4395424" cy="1107996"/>
          </a:xfrm>
          <a:prstGeom prst="rect">
            <a:avLst/>
          </a:prstGeom>
          <a:noFill/>
        </p:spPr>
        <p:txBody>
          <a:bodyPr wrap="square">
            <a:spAutoFit/>
          </a:bodyPr>
          <a:lstStyle/>
          <a:p>
            <a:pPr marL="296863" lvl="1" indent="-296863">
              <a:buFont typeface="Arial" panose="020B0604020202020204" pitchFamily="34" charset="0"/>
              <a:buChar char="•"/>
            </a:pPr>
            <a:r>
              <a:rPr lang="en-US" sz="2200" dirty="0">
                <a:latin typeface="Arial" panose="020B0604020202020204" pitchFamily="34" charset="0"/>
                <a:cs typeface="Arial" panose="020B0604020202020204" pitchFamily="34" charset="0"/>
              </a:rPr>
              <a:t>System (SYS)</a:t>
            </a:r>
          </a:p>
          <a:p>
            <a:pPr marL="296863" lvl="1" indent="-296863">
              <a:buFont typeface="Arial" panose="020B0604020202020204" pitchFamily="34" charset="0"/>
              <a:buChar char="•"/>
            </a:pPr>
            <a:r>
              <a:rPr lang="en-US" sz="2200" dirty="0">
                <a:latin typeface="Arial" panose="020B0604020202020204" pitchFamily="34" charset="0"/>
                <a:cs typeface="Arial" panose="020B0604020202020204" pitchFamily="34" charset="0"/>
              </a:rPr>
              <a:t>Fair Share (FSS)</a:t>
            </a:r>
          </a:p>
          <a:p>
            <a:pPr marL="296863" lvl="1" indent="-296863">
              <a:buFont typeface="Arial" panose="020B0604020202020204" pitchFamily="34" charset="0"/>
              <a:buChar char="•"/>
            </a:pPr>
            <a:r>
              <a:rPr lang="en-US" sz="2200" dirty="0">
                <a:latin typeface="Arial" panose="020B0604020202020204" pitchFamily="34" charset="0"/>
                <a:cs typeface="Arial" panose="020B0604020202020204" pitchFamily="34" charset="0"/>
              </a:rPr>
              <a:t>Fixed priority (FP)</a:t>
            </a:r>
          </a:p>
        </p:txBody>
      </p:sp>
      <p:sp>
        <p:nvSpPr>
          <p:cNvPr id="7" name="TextBox 6">
            <a:extLst>
              <a:ext uri="{FF2B5EF4-FFF2-40B4-BE49-F238E27FC236}">
                <a16:creationId xmlns:a16="http://schemas.microsoft.com/office/drawing/2014/main" id="{30554F76-C1A8-8B29-BC3A-14D4822671F1}"/>
              </a:ext>
            </a:extLst>
          </p:cNvPr>
          <p:cNvSpPr txBox="1"/>
          <p:nvPr/>
        </p:nvSpPr>
        <p:spPr>
          <a:xfrm>
            <a:off x="774145" y="4250400"/>
            <a:ext cx="10579653" cy="1041054"/>
          </a:xfrm>
          <a:prstGeom prst="rect">
            <a:avLst/>
          </a:prstGeom>
          <a:noFill/>
        </p:spPr>
        <p:txBody>
          <a:bodyPr wrap="square">
            <a:spAutoFit/>
          </a:bodyPr>
          <a:lstStyle/>
          <a:p>
            <a:pPr marL="342900" indent="-342900" algn="just">
              <a:lnSpc>
                <a:spcPct val="130000"/>
              </a:lnSpc>
              <a:spcAft>
                <a:spcPts val="300"/>
              </a:spcAft>
              <a:buFont typeface="Arial" panose="020B0604020202020204" pitchFamily="34" charset="0"/>
              <a:buChar char="•"/>
            </a:pPr>
            <a:r>
              <a:rPr lang="vi-VN" sz="2400" dirty="0">
                <a:latin typeface="Arial" panose="020B0604020202020204" pitchFamily="34" charset="0"/>
                <a:cs typeface="Arial" panose="020B0604020202020204" pitchFamily="34" charset="0"/>
              </a:rPr>
              <a:t>Lớp TS sử dụng giải thuật định thời MFQ.</a:t>
            </a:r>
          </a:p>
          <a:p>
            <a:pPr marL="342900" indent="-342900" algn="just">
              <a:lnSpc>
                <a:spcPct val="130000"/>
              </a:lnSpc>
              <a:spcAft>
                <a:spcPts val="300"/>
              </a:spcAft>
              <a:buFont typeface="Arial" panose="020B0604020202020204" pitchFamily="34" charset="0"/>
              <a:buChar char="•"/>
            </a:pPr>
            <a:r>
              <a:rPr lang="vi-VN" sz="2400" dirty="0">
                <a:latin typeface="Arial" panose="020B0604020202020204" pitchFamily="34" charset="0"/>
                <a:cs typeface="Arial" panose="020B0604020202020204" pitchFamily="34" charset="0"/>
              </a:rPr>
              <a:t>Độ ưu tiên càng lớn thì time slice càng nhỏ.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 calcmode="lin" valueType="num">
                                      <p:cBhvr additive="base">
                                        <p:cTn id="7" dur="500" fill="hold"/>
                                        <p:tgtEl>
                                          <p:spTgt spid="2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
                                            <p:txEl>
                                              <p:pRg st="1" end="1"/>
                                            </p:txEl>
                                          </p:spTgt>
                                        </p:tgtEl>
                                        <p:attrNameLst>
                                          <p:attrName>style.visibility</p:attrName>
                                        </p:attrNameLst>
                                      </p:cBhvr>
                                      <p:to>
                                        <p:strVal val="visible"/>
                                      </p:to>
                                    </p:set>
                                    <p:anim calcmode="lin" valueType="num">
                                      <p:cBhvr additive="base">
                                        <p:cTn id="13" dur="500" fill="hold"/>
                                        <p:tgtEl>
                                          <p:spTgt spid="2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additive="base">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 calcmode="lin" valueType="num">
                                      <p:cBhvr additive="base">
                                        <p:cTn id="3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8.3. </a:t>
            </a:r>
            <a:r>
              <a:rPr lang="en-US" dirty="0" err="1"/>
              <a:t>Định</a:t>
            </a:r>
            <a:r>
              <a:rPr lang="en-US" dirty="0"/>
              <a:t> </a:t>
            </a:r>
            <a:r>
              <a:rPr lang="en-US" dirty="0" err="1"/>
              <a:t>thời</a:t>
            </a:r>
            <a:r>
              <a:rPr lang="en-US" dirty="0"/>
              <a:t> </a:t>
            </a:r>
            <a:r>
              <a:rPr lang="en-US" dirty="0" err="1"/>
              <a:t>trên</a:t>
            </a:r>
            <a:r>
              <a:rPr lang="en-US" dirty="0"/>
              <a:t> Solaris</a:t>
            </a:r>
            <a:endParaRPr dirty="0"/>
          </a:p>
        </p:txBody>
      </p:sp>
      <p:pic>
        <p:nvPicPr>
          <p:cNvPr id="268" name="Google Shape;268;p31"/>
          <p:cNvPicPr preferRelativeResize="0">
            <a:picLocks noGrp="1"/>
          </p:cNvPicPr>
          <p:nvPr>
            <p:ph idx="1"/>
          </p:nvPr>
        </p:nvPicPr>
        <p:blipFill rotWithShape="1">
          <a:blip r:embed="rId3">
            <a:alphaModFix/>
          </a:blip>
          <a:stretch/>
        </p:blipFill>
        <p:spPr>
          <a:xfrm>
            <a:off x="3430174" y="1316618"/>
            <a:ext cx="5268152" cy="4777214"/>
          </a:xfrm>
          <a:prstGeom prst="rect">
            <a:avLst/>
          </a:prstGeom>
          <a:noFill/>
          <a:ln>
            <a:noFill/>
          </a:ln>
        </p:spPr>
      </p:pic>
      <p:sp>
        <p:nvSpPr>
          <p:cNvPr id="267" name="Google Shape;267;p3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6FDADF2D-10C0-72AF-208D-2791E0CA969D}"/>
              </a:ext>
            </a:extLst>
          </p:cNvPr>
          <p:cNvSpPr>
            <a:spLocks noGrp="1"/>
          </p:cNvSpPr>
          <p:nvPr>
            <p:ph type="sldNum" sz="quarter" idx="12"/>
          </p:nvPr>
        </p:nvSpPr>
        <p:spPr/>
        <p:txBody>
          <a:bodyPr/>
          <a:lstStyle/>
          <a:p>
            <a:fld id="{00000000-1234-1234-1234-123412341234}"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8.3. </a:t>
            </a:r>
            <a:r>
              <a:rPr lang="en-US" dirty="0" err="1"/>
              <a:t>Định</a:t>
            </a:r>
            <a:r>
              <a:rPr lang="en-US" dirty="0"/>
              <a:t> </a:t>
            </a:r>
            <a:r>
              <a:rPr lang="en-US" dirty="0" err="1"/>
              <a:t>thời</a:t>
            </a:r>
            <a:r>
              <a:rPr lang="en-US" dirty="0"/>
              <a:t> </a:t>
            </a:r>
            <a:r>
              <a:rPr lang="en-US" dirty="0" err="1"/>
              <a:t>trên</a:t>
            </a:r>
            <a:r>
              <a:rPr lang="en-US" dirty="0"/>
              <a:t> Solaris</a:t>
            </a:r>
            <a:endParaRPr dirty="0"/>
          </a:p>
        </p:txBody>
      </p:sp>
      <p:sp>
        <p:nvSpPr>
          <p:cNvPr id="274" name="Google Shape;274;p32"/>
          <p:cNvSpPr txBox="1">
            <a:spLocks noGrp="1"/>
          </p:cNvSpPr>
          <p:nvPr>
            <p:ph idx="1"/>
          </p:nvPr>
        </p:nvSpPr>
        <p:spPr>
          <a:xfrm>
            <a:off x="774145" y="1233824"/>
            <a:ext cx="10579654" cy="3983635"/>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Bộ</a:t>
            </a:r>
            <a:r>
              <a:rPr lang="en-US" dirty="0"/>
              <a:t> </a:t>
            </a:r>
            <a:r>
              <a:rPr lang="en-US" dirty="0" err="1"/>
              <a:t>định</a:t>
            </a:r>
            <a:r>
              <a:rPr lang="en-US" dirty="0"/>
              <a:t> </a:t>
            </a:r>
            <a:r>
              <a:rPr lang="en-US" dirty="0" err="1"/>
              <a:t>thời</a:t>
            </a:r>
            <a:r>
              <a:rPr lang="en-US" dirty="0"/>
              <a:t> </a:t>
            </a:r>
            <a:r>
              <a:rPr lang="en-US" dirty="0" err="1"/>
              <a:t>chuyển</a:t>
            </a:r>
            <a:r>
              <a:rPr lang="en-US" dirty="0"/>
              <a:t> </a:t>
            </a:r>
            <a:r>
              <a:rPr lang="en-US" dirty="0" err="1"/>
              <a:t>đổi</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theo</a:t>
            </a:r>
            <a:r>
              <a:rPr lang="en-US" dirty="0"/>
              <a:t> </a:t>
            </a:r>
            <a:r>
              <a:rPr lang="en-US" dirty="0" err="1"/>
              <a:t>lớp</a:t>
            </a:r>
            <a:r>
              <a:rPr lang="en-US" dirty="0"/>
              <a:t> </a:t>
            </a:r>
            <a:r>
              <a:rPr lang="en-US" dirty="0" err="1"/>
              <a:t>thành</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toàn</a:t>
            </a:r>
            <a:r>
              <a:rPr lang="en-US" dirty="0"/>
              <a:t> </a:t>
            </a:r>
            <a:r>
              <a:rPr lang="en-US" dirty="0" err="1"/>
              <a:t>cục</a:t>
            </a:r>
            <a:r>
              <a:rPr lang="en-US" dirty="0"/>
              <a:t>:</a:t>
            </a:r>
            <a:endParaRPr dirty="0"/>
          </a:p>
          <a:p>
            <a:pPr marL="742950" lvl="1" indent="-285750">
              <a:buFont typeface="Noto Sans Symbols"/>
              <a:buChar char="▪"/>
            </a:pPr>
            <a:r>
              <a:rPr lang="en-US" dirty="0" err="1"/>
              <a:t>Tác</a:t>
            </a:r>
            <a:r>
              <a:rPr lang="en-US" dirty="0"/>
              <a:t> </a:t>
            </a:r>
            <a:r>
              <a:rPr lang="en-US" dirty="0" err="1"/>
              <a:t>vụ</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nhất</a:t>
            </a:r>
            <a:r>
              <a:rPr lang="en-US" dirty="0"/>
              <a:t> </a:t>
            </a:r>
            <a:r>
              <a:rPr lang="en-US" dirty="0" err="1"/>
              <a:t>được</a:t>
            </a:r>
            <a:r>
              <a:rPr lang="en-US" dirty="0"/>
              <a:t> </a:t>
            </a:r>
            <a:r>
              <a:rPr lang="en-US" dirty="0" err="1"/>
              <a:t>chọn</a:t>
            </a:r>
            <a:r>
              <a:rPr lang="en-US" dirty="0"/>
              <a:t> </a:t>
            </a:r>
            <a:r>
              <a:rPr lang="en-US" dirty="0" err="1"/>
              <a:t>chạy</a:t>
            </a:r>
            <a:r>
              <a:rPr lang="en-US" dirty="0"/>
              <a:t> </a:t>
            </a:r>
            <a:r>
              <a:rPr lang="en-US" dirty="0" err="1"/>
              <a:t>tiếp</a:t>
            </a:r>
            <a:r>
              <a:rPr lang="en-US" dirty="0"/>
              <a:t>. </a:t>
            </a:r>
            <a:endParaRPr dirty="0"/>
          </a:p>
          <a:p>
            <a:pPr marL="742950" lvl="1" indent="-285750">
              <a:buFont typeface="Noto Sans Symbols"/>
              <a:buChar char="▪"/>
            </a:pPr>
            <a:r>
              <a:rPr lang="en-US" dirty="0" err="1"/>
              <a:t>Tiến</a:t>
            </a:r>
            <a:r>
              <a:rPr lang="en-US" dirty="0"/>
              <a:t> </a:t>
            </a:r>
            <a:r>
              <a:rPr lang="en-US" dirty="0" err="1"/>
              <a:t>trình</a:t>
            </a:r>
            <a:r>
              <a:rPr lang="en-US" dirty="0"/>
              <a:t> </a:t>
            </a:r>
            <a:r>
              <a:rPr lang="en-US" dirty="0" err="1"/>
              <a:t>sẽ</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cho</a:t>
            </a:r>
            <a:r>
              <a:rPr lang="en-US" dirty="0"/>
              <a:t> </a:t>
            </a:r>
            <a:r>
              <a:rPr lang="en-US" dirty="0" err="1"/>
              <a:t>đến</a:t>
            </a:r>
            <a:r>
              <a:rPr lang="en-US" dirty="0"/>
              <a:t> </a:t>
            </a:r>
            <a:r>
              <a:rPr lang="en-US" dirty="0" err="1"/>
              <a:t>khi</a:t>
            </a:r>
            <a:r>
              <a:rPr lang="en-US" dirty="0"/>
              <a:t> (1) block, (2) </a:t>
            </a:r>
            <a:r>
              <a:rPr lang="en-US" dirty="0" err="1"/>
              <a:t>hết</a:t>
            </a:r>
            <a:r>
              <a:rPr lang="en-US" dirty="0"/>
              <a:t> quantum time, (3) </a:t>
            </a:r>
            <a:r>
              <a:rPr lang="en-US" dirty="0" err="1"/>
              <a:t>bị</a:t>
            </a:r>
            <a:r>
              <a:rPr lang="en-US" dirty="0"/>
              <a:t> </a:t>
            </a:r>
            <a:r>
              <a:rPr lang="en-US" dirty="0" err="1"/>
              <a:t>thay</a:t>
            </a:r>
            <a:r>
              <a:rPr lang="en-US" dirty="0"/>
              <a:t> </a:t>
            </a:r>
            <a:r>
              <a:rPr lang="en-US" dirty="0" err="1"/>
              <a:t>thế</a:t>
            </a:r>
            <a:r>
              <a:rPr lang="en-US" dirty="0"/>
              <a:t> </a:t>
            </a:r>
            <a:r>
              <a:rPr lang="en-US" dirty="0" err="1"/>
              <a:t>bởi</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hơn</a:t>
            </a:r>
            <a:r>
              <a:rPr lang="en-US" dirty="0"/>
              <a:t>.</a:t>
            </a:r>
            <a:endParaRPr dirty="0"/>
          </a:p>
          <a:p>
            <a:pPr marL="742950" lvl="1" indent="-285750">
              <a:buFont typeface="Noto Sans Symbols"/>
              <a:buChar char="▪"/>
            </a:pPr>
            <a:r>
              <a:rPr lang="en-US" dirty="0" err="1"/>
              <a:t>Nếu</a:t>
            </a:r>
            <a:r>
              <a:rPr lang="en-US" dirty="0"/>
              <a:t> </a:t>
            </a:r>
            <a:r>
              <a:rPr lang="en-US" dirty="0" err="1"/>
              <a:t>có</a:t>
            </a:r>
            <a:r>
              <a:rPr lang="en-US" dirty="0"/>
              <a:t> </a:t>
            </a:r>
            <a:r>
              <a:rPr lang="en-US" dirty="0" err="1"/>
              <a:t>nhiều</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cùng</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hàng</a:t>
            </a:r>
            <a:r>
              <a:rPr lang="en-US" dirty="0"/>
              <a:t> </a:t>
            </a:r>
            <a:r>
              <a:rPr lang="en-US" dirty="0" err="1"/>
              <a:t>đợi</a:t>
            </a:r>
            <a:r>
              <a:rPr lang="en-US" dirty="0"/>
              <a:t> round-robin. </a:t>
            </a:r>
            <a:endParaRPr dirty="0"/>
          </a:p>
          <a:p>
            <a:pPr marL="342900" indent="-177800">
              <a:buNone/>
            </a:pPr>
            <a:endParaRPr dirty="0"/>
          </a:p>
          <a:p>
            <a:pPr marL="342900" indent="-177800">
              <a:buNone/>
            </a:pPr>
            <a:endParaRPr dirty="0"/>
          </a:p>
        </p:txBody>
      </p:sp>
      <p:sp>
        <p:nvSpPr>
          <p:cNvPr id="277" name="Google Shape;277;p3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8C325CFE-9DC1-931A-099B-08844D87E153}"/>
              </a:ext>
            </a:extLst>
          </p:cNvPr>
          <p:cNvSpPr>
            <a:spLocks noGrp="1"/>
          </p:cNvSpPr>
          <p:nvPr>
            <p:ph type="sldNum" sz="quarter" idx="12"/>
          </p:nvPr>
        </p:nvSpPr>
        <p:spPr/>
        <p:txBody>
          <a:bodyPr/>
          <a:lstStyle/>
          <a:p>
            <a:fld id="{00000000-1234-1234-1234-123412341234}" type="slidenum">
              <a:rPr lang="en-US" smtClean="0"/>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anim calcmode="lin" valueType="num">
                                      <p:cBhvr additive="base">
                                        <p:cTn id="7" dur="500" fill="hold"/>
                                        <p:tgtEl>
                                          <p:spTgt spid="2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4">
                                            <p:txEl>
                                              <p:pRg st="1" end="1"/>
                                            </p:txEl>
                                          </p:spTgt>
                                        </p:tgtEl>
                                        <p:attrNameLst>
                                          <p:attrName>style.visibility</p:attrName>
                                        </p:attrNameLst>
                                      </p:cBhvr>
                                      <p:to>
                                        <p:strVal val="visible"/>
                                      </p:to>
                                    </p:set>
                                    <p:anim calcmode="lin" valueType="num">
                                      <p:cBhvr additive="base">
                                        <p:cTn id="13" dur="500" fill="hold"/>
                                        <p:tgtEl>
                                          <p:spTgt spid="2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4">
                                            <p:txEl>
                                              <p:pRg st="2" end="2"/>
                                            </p:txEl>
                                          </p:spTgt>
                                        </p:tgtEl>
                                        <p:attrNameLst>
                                          <p:attrName>style.visibility</p:attrName>
                                        </p:attrNameLst>
                                      </p:cBhvr>
                                      <p:to>
                                        <p:strVal val="visible"/>
                                      </p:to>
                                    </p:set>
                                    <p:anim calcmode="lin" valueType="num">
                                      <p:cBhvr additive="base">
                                        <p:cTn id="17" dur="500" fill="hold"/>
                                        <p:tgtEl>
                                          <p:spTgt spid="27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4">
                                            <p:txEl>
                                              <p:pRg st="3" end="3"/>
                                            </p:txEl>
                                          </p:spTgt>
                                        </p:tgtEl>
                                        <p:attrNameLst>
                                          <p:attrName>style.visibility</p:attrName>
                                        </p:attrNameLst>
                                      </p:cBhvr>
                                      <p:to>
                                        <p:strVal val="visible"/>
                                      </p:to>
                                    </p:set>
                                    <p:anim calcmode="lin" valueType="num">
                                      <p:cBhvr additive="base">
                                        <p:cTn id="21" dur="500" fill="hold"/>
                                        <p:tgtEl>
                                          <p:spTgt spid="27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8.3. </a:t>
            </a:r>
            <a:r>
              <a:rPr lang="en-US" dirty="0" err="1"/>
              <a:t>Định</a:t>
            </a:r>
            <a:r>
              <a:rPr lang="en-US" dirty="0"/>
              <a:t> </a:t>
            </a:r>
            <a:r>
              <a:rPr lang="en-US" dirty="0" err="1"/>
              <a:t>thời</a:t>
            </a:r>
            <a:r>
              <a:rPr lang="en-US" dirty="0"/>
              <a:t> </a:t>
            </a:r>
            <a:r>
              <a:rPr lang="en-US" dirty="0" err="1"/>
              <a:t>trên</a:t>
            </a:r>
            <a:r>
              <a:rPr lang="en-US" dirty="0"/>
              <a:t> Solaris</a:t>
            </a:r>
            <a:endParaRPr dirty="0"/>
          </a:p>
        </p:txBody>
      </p:sp>
      <p:pic>
        <p:nvPicPr>
          <p:cNvPr id="286" name="Google Shape;286;p33"/>
          <p:cNvPicPr preferRelativeResize="0">
            <a:picLocks noGrp="1"/>
          </p:cNvPicPr>
          <p:nvPr>
            <p:ph idx="1"/>
          </p:nvPr>
        </p:nvPicPr>
        <p:blipFill rotWithShape="1">
          <a:blip r:embed="rId3">
            <a:alphaModFix/>
          </a:blip>
          <a:stretch/>
        </p:blipFill>
        <p:spPr>
          <a:xfrm>
            <a:off x="4468419" y="1233488"/>
            <a:ext cx="3191661" cy="4943475"/>
          </a:xfrm>
          <a:prstGeom prst="rect">
            <a:avLst/>
          </a:prstGeom>
          <a:noFill/>
          <a:ln>
            <a:noFill/>
          </a:ln>
        </p:spPr>
      </p:pic>
      <p:sp>
        <p:nvSpPr>
          <p:cNvPr id="285" name="Google Shape;285;p3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B4559F59-13D9-B6B6-782F-D8D1424E22F7}"/>
              </a:ext>
            </a:extLst>
          </p:cNvPr>
          <p:cNvSpPr>
            <a:spLocks noGrp="1"/>
          </p:cNvSpPr>
          <p:nvPr>
            <p:ph type="sldNum" sz="quarter" idx="12"/>
          </p:nvPr>
        </p:nvSpPr>
        <p:spPr/>
        <p:txBody>
          <a:bodyPr/>
          <a:lstStyle/>
          <a:p>
            <a:fld id="{00000000-1234-1234-1234-123412341234}"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Tóm tắt nội dung buổi học</a:t>
            </a:r>
            <a:endParaRPr/>
          </a:p>
        </p:txBody>
      </p:sp>
      <p:sp>
        <p:nvSpPr>
          <p:cNvPr id="301" name="Google Shape;301;p3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Highest Response Ratio Next (HRRN), Multilevel Queue, Multilevel Feedback Queue</a:t>
            </a:r>
          </a:p>
          <a:p>
            <a:pPr marL="342900" indent="-342900">
              <a:spcBef>
                <a:spcPts val="0"/>
              </a:spcBef>
            </a:pPr>
            <a:r>
              <a:rPr lang="en-US" dirty="0" err="1"/>
              <a:t>Định</a:t>
            </a:r>
            <a:r>
              <a:rPr lang="en-US" dirty="0"/>
              <a:t> </a:t>
            </a:r>
            <a:r>
              <a:rPr lang="en-US" dirty="0" err="1"/>
              <a:t>thời</a:t>
            </a:r>
            <a:r>
              <a:rPr lang="en-US" dirty="0"/>
              <a:t> </a:t>
            </a:r>
            <a:r>
              <a:rPr lang="en-US" dirty="0" err="1"/>
              <a:t>tiểu</a:t>
            </a:r>
            <a:r>
              <a:rPr lang="en-US" dirty="0"/>
              <a:t> </a:t>
            </a:r>
            <a:r>
              <a:rPr lang="en-US" dirty="0" err="1"/>
              <a:t>trình</a:t>
            </a:r>
            <a:r>
              <a:rPr lang="en-US" dirty="0"/>
              <a:t> (Thread scheduling)</a:t>
            </a:r>
            <a:endParaRPr dirty="0"/>
          </a:p>
          <a:p>
            <a:pPr marL="342900" indent="-342900"/>
            <a:r>
              <a:rPr lang="en-US" dirty="0" err="1"/>
              <a:t>Định</a:t>
            </a:r>
            <a:r>
              <a:rPr lang="en-US" dirty="0"/>
              <a:t> </a:t>
            </a:r>
            <a:r>
              <a:rPr lang="en-US" dirty="0" err="1"/>
              <a:t>thời</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r>
              <a:rPr lang="en-US" dirty="0"/>
              <a:t> (Multiple-processor scheduling)</a:t>
            </a:r>
            <a:endParaRPr dirty="0"/>
          </a:p>
          <a:p>
            <a:pPr marL="342900" indent="-342900"/>
            <a:r>
              <a:rPr lang="en-US" dirty="0" err="1"/>
              <a:t>Định</a:t>
            </a:r>
            <a:r>
              <a:rPr lang="en-US" dirty="0"/>
              <a:t> </a:t>
            </a:r>
            <a:r>
              <a:rPr lang="en-US" dirty="0" err="1"/>
              <a:t>thời</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r>
              <a:rPr lang="en-US" dirty="0"/>
              <a:t> (Real-time CPU scheduling)</a:t>
            </a:r>
            <a:endParaRPr dirty="0"/>
          </a:p>
          <a:p>
            <a:pPr marL="342900" indent="-342900"/>
            <a:r>
              <a:rPr lang="en-US" dirty="0" err="1"/>
              <a:t>Định</a:t>
            </a:r>
            <a:r>
              <a:rPr lang="en-US" dirty="0"/>
              <a:t> </a:t>
            </a:r>
            <a:r>
              <a:rPr lang="en-US" dirty="0" err="1"/>
              <a:t>thời</a:t>
            </a:r>
            <a:r>
              <a:rPr lang="en-US" dirty="0"/>
              <a:t> </a:t>
            </a:r>
            <a:r>
              <a:rPr lang="en-US" dirty="0" err="1"/>
              <a:t>trên</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điều</a:t>
            </a:r>
            <a:r>
              <a:rPr lang="en-US" dirty="0"/>
              <a:t> </a:t>
            </a:r>
            <a:r>
              <a:rPr lang="en-US" dirty="0" err="1"/>
              <a:t>hành</a:t>
            </a:r>
            <a:r>
              <a:rPr lang="en-US" dirty="0"/>
              <a:t> </a:t>
            </a:r>
            <a:endParaRPr dirty="0"/>
          </a:p>
          <a:p>
            <a:pPr marL="742950" lvl="1" indent="-285750">
              <a:buFont typeface="Noto Sans Symbols"/>
              <a:buChar char="▪"/>
            </a:pPr>
            <a:r>
              <a:rPr lang="en-US" dirty="0"/>
              <a:t>Linux</a:t>
            </a:r>
            <a:endParaRPr dirty="0"/>
          </a:p>
          <a:p>
            <a:pPr marL="742950" lvl="1" indent="-285750">
              <a:buFont typeface="Noto Sans Symbols"/>
              <a:buChar char="▪"/>
            </a:pPr>
            <a:r>
              <a:rPr lang="en-US" dirty="0"/>
              <a:t>Windows</a:t>
            </a:r>
            <a:endParaRPr dirty="0"/>
          </a:p>
          <a:p>
            <a:pPr marL="742950" lvl="1" indent="-285750">
              <a:buFont typeface="Noto Sans Symbols"/>
              <a:buChar char="▪"/>
            </a:pPr>
            <a:r>
              <a:rPr lang="en-US" dirty="0"/>
              <a:t>Solaris</a:t>
            </a:r>
            <a:endParaRPr dirty="0"/>
          </a:p>
          <a:p>
            <a:pPr marL="342900" indent="-177800">
              <a:buNone/>
            </a:pPr>
            <a:endParaRPr dirty="0"/>
          </a:p>
        </p:txBody>
      </p:sp>
      <p:sp>
        <p:nvSpPr>
          <p:cNvPr id="304" name="Google Shape;304;p3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4E1CED6A-DEF6-5A66-58A5-E7D1E3BEAAA1}"/>
              </a:ext>
            </a:extLst>
          </p:cNvPr>
          <p:cNvSpPr>
            <a:spLocks noGrp="1"/>
          </p:cNvSpPr>
          <p:nvPr>
            <p:ph type="sldNum" sz="quarter" idx="12"/>
          </p:nvPr>
        </p:nvSpPr>
        <p:spPr/>
        <p:txBody>
          <a:bodyPr/>
          <a:lstStyle/>
          <a:p>
            <a:fld id="{00000000-1234-1234-1234-123412341234}"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Câu hỏi ôn tập</a:t>
            </a:r>
            <a:endParaRPr/>
          </a:p>
        </p:txBody>
      </p:sp>
      <p:sp>
        <p:nvSpPr>
          <p:cNvPr id="310" name="Google Shape;310;p36"/>
          <p:cNvSpPr txBox="1">
            <a:spLocks noGrp="1"/>
          </p:cNvSpPr>
          <p:nvPr>
            <p:ph idx="1"/>
          </p:nvPr>
        </p:nvSpPr>
        <p:spPr>
          <a:xfrm>
            <a:off x="774145" y="1042430"/>
            <a:ext cx="10579654" cy="4943139"/>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vi-VN" dirty="0"/>
              <a:t>Mô tả và nêu ưu điểm, nhược điểm của từng giải thuật định thời</a:t>
            </a:r>
            <a:r>
              <a:rPr lang="en-US" dirty="0"/>
              <a:t>: </a:t>
            </a:r>
            <a:r>
              <a:rPr lang="vi-VN" dirty="0"/>
              <a:t>HRRN, MQ, MFQ.</a:t>
            </a:r>
          </a:p>
          <a:p>
            <a:pPr marL="342900" indent="-342900">
              <a:spcBef>
                <a:spcPts val="0"/>
              </a:spcBef>
            </a:pPr>
            <a:r>
              <a:rPr lang="en-US" dirty="0" err="1"/>
              <a:t>Định</a:t>
            </a:r>
            <a:r>
              <a:rPr lang="en-US" dirty="0"/>
              <a:t> </a:t>
            </a:r>
            <a:r>
              <a:rPr lang="en-US" dirty="0" err="1"/>
              <a:t>thời</a:t>
            </a:r>
            <a:r>
              <a:rPr lang="en-US" dirty="0"/>
              <a:t> </a:t>
            </a:r>
            <a:r>
              <a:rPr lang="en-US" dirty="0" err="1"/>
              <a:t>tiểu</a:t>
            </a:r>
            <a:r>
              <a:rPr lang="en-US" dirty="0"/>
              <a:t> </a:t>
            </a:r>
            <a:r>
              <a:rPr lang="en-US" dirty="0" err="1"/>
              <a:t>trình</a:t>
            </a:r>
            <a:r>
              <a:rPr lang="en-US" dirty="0"/>
              <a:t> </a:t>
            </a:r>
            <a:r>
              <a:rPr lang="en-US" dirty="0" err="1"/>
              <a:t>như</a:t>
            </a:r>
            <a:r>
              <a:rPr lang="en-US" dirty="0"/>
              <a:t> </a:t>
            </a:r>
            <a:r>
              <a:rPr lang="en-US" dirty="0" err="1"/>
              <a:t>thế</a:t>
            </a:r>
            <a:r>
              <a:rPr lang="en-US" dirty="0"/>
              <a:t> </a:t>
            </a:r>
            <a:r>
              <a:rPr lang="en-US" dirty="0" err="1"/>
              <a:t>nào</a:t>
            </a:r>
            <a:r>
              <a:rPr lang="en-US" dirty="0"/>
              <a:t>?</a:t>
            </a:r>
            <a:endParaRPr dirty="0"/>
          </a:p>
          <a:p>
            <a:pPr marL="342900" indent="-342900"/>
            <a:r>
              <a:rPr lang="en-US" dirty="0" err="1"/>
              <a:t>Có</a:t>
            </a:r>
            <a:r>
              <a:rPr lang="en-US" dirty="0"/>
              <a:t> </a:t>
            </a:r>
            <a:r>
              <a:rPr lang="en-US" dirty="0" err="1"/>
              <a:t>các</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nào</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định</a:t>
            </a:r>
            <a:r>
              <a:rPr lang="en-US" dirty="0"/>
              <a:t> </a:t>
            </a:r>
            <a:r>
              <a:rPr lang="en-US" dirty="0" err="1"/>
              <a:t>thời</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r>
              <a:rPr lang="en-US" dirty="0"/>
              <a:t>? </a:t>
            </a:r>
            <a:r>
              <a:rPr lang="en-US" dirty="0" err="1"/>
              <a:t>Ưu</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từng</a:t>
            </a:r>
            <a:r>
              <a:rPr lang="en-US" dirty="0"/>
              <a:t> </a:t>
            </a:r>
            <a:r>
              <a:rPr lang="en-US" dirty="0" err="1"/>
              <a:t>cách</a:t>
            </a:r>
            <a:r>
              <a:rPr lang="en-US" dirty="0"/>
              <a:t> </a:t>
            </a:r>
            <a:r>
              <a:rPr lang="en-US" dirty="0" err="1"/>
              <a:t>tiếp</a:t>
            </a:r>
            <a:r>
              <a:rPr lang="en-US" dirty="0"/>
              <a:t> </a:t>
            </a:r>
            <a:r>
              <a:rPr lang="en-US" dirty="0" err="1"/>
              <a:t>cận</a:t>
            </a:r>
            <a:r>
              <a:rPr lang="en-US" dirty="0"/>
              <a:t>?</a:t>
            </a:r>
            <a:endParaRPr dirty="0"/>
          </a:p>
          <a:p>
            <a:pPr marL="342900" indent="-342900"/>
            <a:r>
              <a:rPr lang="en-US" dirty="0" err="1"/>
              <a:t>Cân</a:t>
            </a:r>
            <a:r>
              <a:rPr lang="en-US" dirty="0"/>
              <a:t> </a:t>
            </a:r>
            <a:r>
              <a:rPr lang="en-US" dirty="0" err="1"/>
              <a:t>bằng</a:t>
            </a:r>
            <a:r>
              <a:rPr lang="en-US" dirty="0"/>
              <a:t> </a:t>
            </a:r>
            <a:r>
              <a:rPr lang="en-US" dirty="0" err="1"/>
              <a:t>tải</a:t>
            </a:r>
            <a:r>
              <a:rPr lang="en-US" dirty="0"/>
              <a:t> </a:t>
            </a:r>
            <a:r>
              <a:rPr lang="en-US" dirty="0" err="1"/>
              <a:t>là</a:t>
            </a:r>
            <a:r>
              <a:rPr lang="en-US" dirty="0"/>
              <a:t> </a:t>
            </a:r>
            <a:r>
              <a:rPr lang="en-US" dirty="0" err="1"/>
              <a:t>gì</a:t>
            </a:r>
            <a:r>
              <a:rPr lang="en-US" dirty="0"/>
              <a:t>? </a:t>
            </a:r>
            <a:r>
              <a:rPr lang="en-US" dirty="0" err="1"/>
              <a:t>Tại</a:t>
            </a:r>
            <a:r>
              <a:rPr lang="en-US" dirty="0"/>
              <a:t> </a:t>
            </a:r>
            <a:r>
              <a:rPr lang="en-US" dirty="0" err="1"/>
              <a:t>sao</a:t>
            </a:r>
            <a:r>
              <a:rPr lang="en-US" dirty="0"/>
              <a:t> </a:t>
            </a:r>
            <a:r>
              <a:rPr lang="en-US" dirty="0" err="1"/>
              <a:t>phải</a:t>
            </a:r>
            <a:r>
              <a:rPr lang="en-US" dirty="0"/>
              <a:t> </a:t>
            </a:r>
            <a:r>
              <a:rPr lang="en-US" dirty="0" err="1"/>
              <a:t>cân</a:t>
            </a:r>
            <a:r>
              <a:rPr lang="en-US" dirty="0"/>
              <a:t> </a:t>
            </a:r>
            <a:r>
              <a:rPr lang="en-US" dirty="0" err="1"/>
              <a:t>bằng</a:t>
            </a:r>
            <a:r>
              <a:rPr lang="en-US" dirty="0"/>
              <a:t> </a:t>
            </a:r>
            <a:r>
              <a:rPr lang="en-US" dirty="0" err="1"/>
              <a:t>tải</a:t>
            </a:r>
            <a:r>
              <a:rPr lang="en-US" dirty="0"/>
              <a:t>?</a:t>
            </a:r>
            <a:endParaRPr dirty="0"/>
          </a:p>
          <a:p>
            <a:pPr marL="342900" indent="-342900"/>
            <a:r>
              <a:rPr lang="en-US" dirty="0" err="1"/>
              <a:t>Định</a:t>
            </a:r>
            <a:r>
              <a:rPr lang="en-US" dirty="0"/>
              <a:t> </a:t>
            </a:r>
            <a:r>
              <a:rPr lang="en-US" dirty="0" err="1"/>
              <a:t>thời</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như</a:t>
            </a:r>
            <a:r>
              <a:rPr lang="en-US" dirty="0"/>
              <a:t> </a:t>
            </a:r>
            <a:r>
              <a:rPr lang="en-US" dirty="0" err="1"/>
              <a:t>thế</a:t>
            </a:r>
            <a:r>
              <a:rPr lang="en-US" dirty="0"/>
              <a:t> </a:t>
            </a:r>
            <a:r>
              <a:rPr lang="en-US" dirty="0" err="1"/>
              <a:t>nào</a:t>
            </a:r>
            <a:r>
              <a:rPr lang="en-US" dirty="0"/>
              <a:t>?</a:t>
            </a:r>
            <a:endParaRPr dirty="0"/>
          </a:p>
          <a:p>
            <a:pPr marL="342900" indent="-342900"/>
            <a:r>
              <a:rPr lang="en-US" dirty="0" err="1"/>
              <a:t>Mô</a:t>
            </a:r>
            <a:r>
              <a:rPr lang="en-US" dirty="0"/>
              <a:t> </a:t>
            </a:r>
            <a:r>
              <a:rPr lang="en-US" dirty="0" err="1"/>
              <a:t>tả</a:t>
            </a:r>
            <a:r>
              <a:rPr lang="en-US" dirty="0"/>
              <a:t> CFS?</a:t>
            </a:r>
            <a:endParaRPr dirty="0"/>
          </a:p>
          <a:p>
            <a:pPr marL="342900" indent="-342900"/>
            <a:r>
              <a:rPr lang="en-US" dirty="0" err="1"/>
              <a:t>Trình</a:t>
            </a:r>
            <a:r>
              <a:rPr lang="en-US" dirty="0"/>
              <a:t> </a:t>
            </a:r>
            <a:r>
              <a:rPr lang="en-US" dirty="0" err="1"/>
              <a:t>bày</a:t>
            </a:r>
            <a:r>
              <a:rPr lang="en-US" dirty="0"/>
              <a:t> </a:t>
            </a:r>
            <a:r>
              <a:rPr lang="en-US" dirty="0" err="1"/>
              <a:t>đặc</a:t>
            </a:r>
            <a:r>
              <a:rPr lang="en-US" dirty="0"/>
              <a:t> </a:t>
            </a:r>
            <a:r>
              <a:rPr lang="en-US" dirty="0" err="1"/>
              <a:t>điểm</a:t>
            </a:r>
            <a:r>
              <a:rPr lang="en-US" dirty="0"/>
              <a:t> </a:t>
            </a:r>
            <a:r>
              <a:rPr lang="en-US" dirty="0" err="1"/>
              <a:t>của</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trên</a:t>
            </a:r>
            <a:r>
              <a:rPr lang="en-US" dirty="0"/>
              <a:t> Windows?</a:t>
            </a:r>
            <a:endParaRPr dirty="0"/>
          </a:p>
          <a:p>
            <a:pPr marL="342900" indent="-177800">
              <a:buNone/>
            </a:pPr>
            <a:endParaRPr dirty="0"/>
          </a:p>
          <a:p>
            <a:pPr marL="342900" indent="-177800">
              <a:buNone/>
            </a:pPr>
            <a:endParaRPr dirty="0"/>
          </a:p>
          <a:p>
            <a:pPr marL="342900" indent="-177800">
              <a:buNone/>
            </a:pPr>
            <a:endParaRPr dirty="0"/>
          </a:p>
          <a:p>
            <a:pPr marL="342900" indent="-177800">
              <a:buNone/>
            </a:pPr>
            <a:endParaRPr dirty="0"/>
          </a:p>
          <a:p>
            <a:pPr marL="342900" indent="-177800">
              <a:buNone/>
            </a:pPr>
            <a:endParaRPr dirty="0"/>
          </a:p>
          <a:p>
            <a:pPr marL="342900" indent="-177800">
              <a:buNone/>
            </a:pPr>
            <a:endParaRPr dirty="0"/>
          </a:p>
        </p:txBody>
      </p:sp>
      <p:sp>
        <p:nvSpPr>
          <p:cNvPr id="313" name="Google Shape;313;p3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E2632C23-6323-E600-E154-96943E0AE1AC}"/>
              </a:ext>
            </a:extLst>
          </p:cNvPr>
          <p:cNvSpPr>
            <a:spLocks noGrp="1"/>
          </p:cNvSpPr>
          <p:nvPr>
            <p:ph type="sldNum" sz="quarter" idx="12"/>
          </p:nvPr>
        </p:nvSpPr>
        <p:spPr/>
        <p:txBody>
          <a:bodyPr/>
          <a:lstStyle/>
          <a:p>
            <a:fld id="{00000000-1234-1234-1234-123412341234}"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474CB8-10AE-0C7A-EC8F-F5FB026B87E3}"/>
              </a:ext>
            </a:extLst>
          </p:cNvPr>
          <p:cNvSpPr>
            <a:spLocks noGrp="1"/>
          </p:cNvSpPr>
          <p:nvPr>
            <p:ph type="sldNum" sz="quarter" idx="12"/>
          </p:nvPr>
        </p:nvSpPr>
        <p:spPr/>
        <p:txBody>
          <a:bodyPr/>
          <a:lstStyle/>
          <a:p>
            <a:fld id="{800C8475-47C1-49C9-BEE5-594F8CF4D71F}" type="slidenum">
              <a:rPr kumimoji="1" lang="ja-JP" altLang="en-US" smtClean="0"/>
              <a:pPr/>
              <a:t>59</a:t>
            </a:fld>
            <a:endParaRPr kumimoji="1" lang="ja-JP" altLang="en-US"/>
          </a:p>
        </p:txBody>
      </p:sp>
      <p:sp>
        <p:nvSpPr>
          <p:cNvPr id="6" name="Text Placeholder 5">
            <a:extLst>
              <a:ext uri="{FF2B5EF4-FFF2-40B4-BE49-F238E27FC236}">
                <a16:creationId xmlns:a16="http://schemas.microsoft.com/office/drawing/2014/main" id="{0B5CE22E-4356-5802-72DB-A4524C75168C}"/>
              </a:ext>
            </a:extLst>
          </p:cNvPr>
          <p:cNvSpPr>
            <a:spLocks noGrp="1"/>
          </p:cNvSpPr>
          <p:nvPr>
            <p:ph type="body" sz="quarter" idx="15"/>
          </p:nvPr>
        </p:nvSpPr>
        <p:spPr/>
        <p:txBody>
          <a:bodyPr/>
          <a:lstStyle/>
          <a:p>
            <a:r>
              <a:rPr lang="en-US" sz="3200" dirty="0"/>
              <a:t>THẢO LUẬN</a:t>
            </a:r>
          </a:p>
        </p:txBody>
      </p:sp>
      <p:sp>
        <p:nvSpPr>
          <p:cNvPr id="2" name="Footer Placeholder 1">
            <a:extLst>
              <a:ext uri="{FF2B5EF4-FFF2-40B4-BE49-F238E27FC236}">
                <a16:creationId xmlns:a16="http://schemas.microsoft.com/office/drawing/2014/main" id="{E0004987-FD7F-505B-9904-578B66996E50}"/>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9" name="Graphic 8" descr="Graph and note paper with pencils">
            <a:extLst>
              <a:ext uri="{FF2B5EF4-FFF2-40B4-BE49-F238E27FC236}">
                <a16:creationId xmlns:a16="http://schemas.microsoft.com/office/drawing/2014/main" id="{BCA71A8E-F63E-59E6-4727-11D48332DA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239848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4.7. Multilevel Queue</a:t>
            </a:r>
            <a:endParaRPr dirty="0"/>
          </a:p>
        </p:txBody>
      </p:sp>
      <p:sp>
        <p:nvSpPr>
          <p:cNvPr id="252" name="Google Shape;252;p14"/>
          <p:cNvSpPr txBox="1">
            <a:spLocks noGrp="1"/>
          </p:cNvSpPr>
          <p:nvPr>
            <p:ph idx="1"/>
          </p:nvPr>
        </p:nvSpPr>
        <p:spPr>
          <a:xfrm>
            <a:off x="774145" y="1307592"/>
            <a:ext cx="10579654" cy="3644075"/>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i="1" dirty="0"/>
              <a:t>Ready queue </a:t>
            </a:r>
            <a:r>
              <a:rPr lang="en-US" dirty="0" err="1"/>
              <a:t>được</a:t>
            </a:r>
            <a:r>
              <a:rPr lang="en-US" dirty="0"/>
              <a:t> chia </a:t>
            </a:r>
            <a:r>
              <a:rPr lang="en-US" dirty="0" err="1"/>
              <a:t>thành</a:t>
            </a:r>
            <a:r>
              <a:rPr lang="en-US" dirty="0"/>
              <a:t> </a:t>
            </a:r>
            <a:r>
              <a:rPr lang="en-US" dirty="0" err="1"/>
              <a:t>nhiều</a:t>
            </a:r>
            <a:r>
              <a:rPr lang="en-US" dirty="0"/>
              <a:t> </a:t>
            </a:r>
            <a:r>
              <a:rPr lang="en-US" dirty="0" err="1"/>
              <a:t>hàng</a:t>
            </a:r>
            <a:r>
              <a:rPr lang="en-US" dirty="0"/>
              <a:t> </a:t>
            </a:r>
            <a:r>
              <a:rPr lang="en-US" dirty="0" err="1"/>
              <a:t>đợi</a:t>
            </a:r>
            <a:r>
              <a:rPr lang="en-US" dirty="0"/>
              <a:t> </a:t>
            </a:r>
            <a:r>
              <a:rPr lang="en-US" dirty="0" err="1"/>
              <a:t>riêng</a:t>
            </a:r>
            <a:r>
              <a:rPr lang="en-US" dirty="0"/>
              <a:t> </a:t>
            </a:r>
            <a:r>
              <a:rPr lang="en-US" dirty="0" err="1"/>
              <a:t>biệt</a:t>
            </a:r>
            <a:r>
              <a:rPr lang="en-US" dirty="0"/>
              <a:t> </a:t>
            </a:r>
            <a:r>
              <a:rPr lang="en-US" dirty="0" err="1"/>
              <a:t>theo</a:t>
            </a:r>
            <a:r>
              <a:rPr lang="en-US" dirty="0"/>
              <a:t> </a:t>
            </a:r>
            <a:r>
              <a:rPr lang="en-US" dirty="0" err="1"/>
              <a:t>một</a:t>
            </a:r>
            <a:r>
              <a:rPr lang="en-US" dirty="0"/>
              <a:t> </a:t>
            </a:r>
            <a:r>
              <a:rPr lang="en-US" dirty="0" err="1"/>
              <a:t>số</a:t>
            </a:r>
            <a:r>
              <a:rPr lang="en-US" dirty="0"/>
              <a:t> </a:t>
            </a:r>
            <a:r>
              <a:rPr lang="en-US" dirty="0" err="1"/>
              <a:t>tiêu</a:t>
            </a:r>
            <a:r>
              <a:rPr lang="en-US" dirty="0"/>
              <a:t> </a:t>
            </a:r>
            <a:r>
              <a:rPr lang="en-US" dirty="0" err="1"/>
              <a:t>chuẩn</a:t>
            </a:r>
            <a:r>
              <a:rPr lang="en-US" dirty="0"/>
              <a:t> </a:t>
            </a:r>
            <a:r>
              <a:rPr lang="en-US" dirty="0" err="1"/>
              <a:t>sau</a:t>
            </a:r>
            <a:r>
              <a:rPr lang="en-US" dirty="0"/>
              <a:t>:</a:t>
            </a:r>
            <a:endParaRPr dirty="0"/>
          </a:p>
          <a:p>
            <a:pPr marL="742950" lvl="1" indent="-285750">
              <a:buFont typeface="Noto Sans Symbols"/>
              <a:buChar char="▪"/>
            </a:pPr>
            <a:r>
              <a:rPr lang="en-US" dirty="0"/>
              <a:t> </a:t>
            </a:r>
            <a:r>
              <a:rPr lang="en-US" dirty="0" err="1"/>
              <a:t>Đặc</a:t>
            </a:r>
            <a:r>
              <a:rPr lang="en-US" dirty="0"/>
              <a:t> </a:t>
            </a:r>
            <a:r>
              <a:rPr lang="en-US" dirty="0" err="1"/>
              <a:t>điểm</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định</a:t>
            </a:r>
            <a:r>
              <a:rPr lang="en-US" dirty="0"/>
              <a:t> </a:t>
            </a:r>
            <a:r>
              <a:rPr lang="en-US" dirty="0" err="1"/>
              <a:t>thời</a:t>
            </a:r>
            <a:r>
              <a:rPr lang="en-US" dirty="0"/>
              <a:t> </a:t>
            </a:r>
            <a:r>
              <a:rPr lang="en-US" dirty="0" err="1"/>
              <a:t>của</a:t>
            </a:r>
            <a:r>
              <a:rPr lang="en-US" dirty="0"/>
              <a:t> </a:t>
            </a:r>
            <a:r>
              <a:rPr lang="en-US" dirty="0" err="1"/>
              <a:t>tiến</a:t>
            </a:r>
            <a:r>
              <a:rPr lang="en-US" dirty="0"/>
              <a:t> </a:t>
            </a:r>
            <a:r>
              <a:rPr lang="en-US" dirty="0" err="1"/>
              <a:t>trình</a:t>
            </a:r>
            <a:r>
              <a:rPr lang="en-US" dirty="0"/>
              <a:t>. </a:t>
            </a:r>
            <a:endParaRPr dirty="0"/>
          </a:p>
          <a:p>
            <a:pPr marL="742950" lvl="1" indent="-285750">
              <a:buFont typeface="Noto Sans Symbols"/>
              <a:buChar char="▪"/>
            </a:pPr>
            <a:r>
              <a:rPr lang="en-US" dirty="0"/>
              <a:t> </a:t>
            </a:r>
            <a:r>
              <a:rPr lang="en-US" dirty="0" err="1"/>
              <a:t>Phân</a:t>
            </a:r>
            <a:r>
              <a:rPr lang="en-US" dirty="0"/>
              <a:t> </a:t>
            </a:r>
            <a:r>
              <a:rPr lang="en-US" dirty="0" err="1"/>
              <a:t>loại</a:t>
            </a:r>
            <a:r>
              <a:rPr lang="en-US" dirty="0"/>
              <a:t> </a:t>
            </a:r>
            <a:r>
              <a:rPr lang="en-US" dirty="0" err="1"/>
              <a:t>tiến</a:t>
            </a:r>
            <a:r>
              <a:rPr lang="en-US" dirty="0"/>
              <a:t> </a:t>
            </a:r>
            <a:r>
              <a:rPr lang="en-US" dirty="0" err="1"/>
              <a:t>trình</a:t>
            </a:r>
            <a:r>
              <a:rPr lang="en-US" dirty="0"/>
              <a:t>: Foreground (interactive) </a:t>
            </a:r>
            <a:r>
              <a:rPr lang="en-US" dirty="0" err="1"/>
              <a:t>và</a:t>
            </a:r>
            <a:r>
              <a:rPr lang="en-US" dirty="0"/>
              <a:t> background,…</a:t>
            </a:r>
            <a:endParaRPr dirty="0"/>
          </a:p>
          <a:p>
            <a:pPr marL="342900" indent="-342900"/>
            <a:r>
              <a:rPr lang="en-US" dirty="0" err="1"/>
              <a:t>Tiến</a:t>
            </a:r>
            <a:r>
              <a:rPr lang="en-US" dirty="0"/>
              <a:t> </a:t>
            </a:r>
            <a:r>
              <a:rPr lang="en-US" dirty="0" err="1"/>
              <a:t>trình</a:t>
            </a:r>
            <a:r>
              <a:rPr lang="en-US" dirty="0"/>
              <a:t> </a:t>
            </a:r>
            <a:r>
              <a:rPr lang="en-US" dirty="0" err="1"/>
              <a:t>được</a:t>
            </a:r>
            <a:r>
              <a:rPr lang="en-US" dirty="0"/>
              <a:t> </a:t>
            </a:r>
            <a:r>
              <a:rPr lang="en-US" dirty="0" err="1"/>
              <a:t>gán</a:t>
            </a:r>
            <a:r>
              <a:rPr lang="en-US" dirty="0"/>
              <a:t> </a:t>
            </a:r>
            <a:r>
              <a:rPr lang="en-US" dirty="0" err="1"/>
              <a:t>cố</a:t>
            </a:r>
            <a:r>
              <a:rPr lang="en-US" dirty="0"/>
              <a:t> </a:t>
            </a:r>
            <a:r>
              <a:rPr lang="en-US" dirty="0" err="1"/>
              <a:t>định</a:t>
            </a:r>
            <a:r>
              <a:rPr lang="en-US" dirty="0"/>
              <a:t> </a:t>
            </a:r>
            <a:r>
              <a:rPr lang="en-US" dirty="0" err="1"/>
              <a:t>vào</a:t>
            </a:r>
            <a:r>
              <a:rPr lang="en-US" dirty="0"/>
              <a:t> </a:t>
            </a:r>
            <a:r>
              <a:rPr lang="en-US" dirty="0" err="1"/>
              <a:t>một</a:t>
            </a:r>
            <a:r>
              <a:rPr lang="en-US" dirty="0"/>
              <a:t> </a:t>
            </a:r>
            <a:r>
              <a:rPr lang="en-US" dirty="0" err="1"/>
              <a:t>hàng</a:t>
            </a:r>
            <a:r>
              <a:rPr lang="en-US" dirty="0"/>
              <a:t> </a:t>
            </a:r>
            <a:r>
              <a:rPr lang="en-US" dirty="0" err="1"/>
              <a:t>đợi</a:t>
            </a:r>
            <a:r>
              <a:rPr lang="en-US" dirty="0"/>
              <a:t>, </a:t>
            </a:r>
            <a:r>
              <a:rPr lang="en-US" dirty="0" err="1"/>
              <a:t>mỗi</a:t>
            </a:r>
            <a:r>
              <a:rPr lang="en-US" dirty="0"/>
              <a:t> </a:t>
            </a:r>
            <a:r>
              <a:rPr lang="en-US" dirty="0" err="1"/>
              <a:t>hàng</a:t>
            </a:r>
            <a:r>
              <a:rPr lang="en-US" dirty="0"/>
              <a:t> </a:t>
            </a:r>
            <a:r>
              <a:rPr lang="en-US" dirty="0" err="1"/>
              <a:t>đợi</a:t>
            </a:r>
            <a:r>
              <a:rPr lang="en-US" dirty="0"/>
              <a:t> </a:t>
            </a:r>
            <a:r>
              <a:rPr lang="en-US" dirty="0" err="1"/>
              <a:t>sử</a:t>
            </a:r>
            <a:r>
              <a:rPr lang="en-US" dirty="0"/>
              <a:t> </a:t>
            </a:r>
            <a:r>
              <a:rPr lang="en-US" dirty="0" err="1"/>
              <a:t>dụng</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riêng</a:t>
            </a:r>
            <a:r>
              <a:rPr lang="en-US" dirty="0"/>
              <a:t>.</a:t>
            </a:r>
            <a:endParaRPr dirty="0"/>
          </a:p>
          <a:p>
            <a:pPr marL="342900" indent="-177800">
              <a:buNone/>
            </a:pPr>
            <a:endParaRPr dirty="0"/>
          </a:p>
        </p:txBody>
      </p:sp>
      <p:sp>
        <p:nvSpPr>
          <p:cNvPr id="255" name="Google Shape;255;p1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8E90E8E5-486E-4265-920A-B37E2FEF85A2}"/>
              </a:ext>
            </a:extLst>
          </p:cNvPr>
          <p:cNvSpPr>
            <a:spLocks noGrp="1"/>
          </p:cNvSpPr>
          <p:nvPr>
            <p:ph type="sldNum" sz="quarter" idx="12"/>
          </p:nvPr>
        </p:nvSpPr>
        <p:spPr/>
        <p:txBody>
          <a:bodyPr/>
          <a:lstStyle/>
          <a:p>
            <a:fld id="{00000000-1234-1234-1234-123412341234}"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anim calcmode="lin" valueType="num">
                                      <p:cBhvr additive="base">
                                        <p:cTn id="7" dur="500" fill="hold"/>
                                        <p:tgtEl>
                                          <p:spTgt spid="2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2">
                                            <p:txEl>
                                              <p:pRg st="1" end="1"/>
                                            </p:txEl>
                                          </p:spTgt>
                                        </p:tgtEl>
                                        <p:attrNameLst>
                                          <p:attrName>style.visibility</p:attrName>
                                        </p:attrNameLst>
                                      </p:cBhvr>
                                      <p:to>
                                        <p:strVal val="visible"/>
                                      </p:to>
                                    </p:set>
                                    <p:anim calcmode="lin" valueType="num">
                                      <p:cBhvr additive="base">
                                        <p:cTn id="13" dur="500" fill="hold"/>
                                        <p:tgtEl>
                                          <p:spTgt spid="2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2">
                                            <p:txEl>
                                              <p:pRg st="2" end="2"/>
                                            </p:txEl>
                                          </p:spTgt>
                                        </p:tgtEl>
                                        <p:attrNameLst>
                                          <p:attrName>style.visibility</p:attrName>
                                        </p:attrNameLst>
                                      </p:cBhvr>
                                      <p:to>
                                        <p:strVal val="visible"/>
                                      </p:to>
                                    </p:set>
                                    <p:anim calcmode="lin" valueType="num">
                                      <p:cBhvr additive="base">
                                        <p:cTn id="19" dur="500" fill="hold"/>
                                        <p:tgtEl>
                                          <p:spTgt spid="2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2">
                                            <p:txEl>
                                              <p:pRg st="3" end="3"/>
                                            </p:txEl>
                                          </p:spTgt>
                                        </p:tgtEl>
                                        <p:attrNameLst>
                                          <p:attrName>style.visibility</p:attrName>
                                        </p:attrNameLst>
                                      </p:cBhvr>
                                      <p:to>
                                        <p:strVal val="visible"/>
                                      </p:to>
                                    </p:set>
                                    <p:anim calcmode="lin" valueType="num">
                                      <p:cBhvr additive="base">
                                        <p:cTn id="25" dur="500" fill="hold"/>
                                        <p:tgtEl>
                                          <p:spTgt spid="2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txBox="1">
            <a:spLocks noGrp="1"/>
          </p:cNvSpPr>
          <p:nvPr>
            <p:ph type="title"/>
          </p:nvPr>
        </p:nvSpPr>
        <p:spPr>
          <a:xfrm>
            <a:off x="774145" y="1198898"/>
            <a:ext cx="497206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Việc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giữa</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hàng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đợi</a:t>
            </a:r>
            <a:endParaRPr sz="2400" dirty="0">
              <a:solidFill>
                <a:schemeClr val="bg1"/>
              </a:solidFill>
              <a:latin typeface="Arial" panose="020B0604020202020204" pitchFamily="34" charset="0"/>
              <a:ea typeface="+mn-ea"/>
              <a:cs typeface="Arial" panose="020B0604020202020204" pitchFamily="34" charset="0"/>
            </a:endParaRPr>
          </a:p>
        </p:txBody>
      </p:sp>
      <p:sp>
        <p:nvSpPr>
          <p:cNvPr id="262" name="Google Shape;262;p15"/>
          <p:cNvSpPr txBox="1">
            <a:spLocks noGrp="1"/>
          </p:cNvSpPr>
          <p:nvPr>
            <p:ph idx="1"/>
          </p:nvPr>
        </p:nvSpPr>
        <p:spPr>
          <a:xfrm>
            <a:off x="774145" y="2002536"/>
            <a:ext cx="10579654" cy="4174427"/>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Hệ</a:t>
            </a:r>
            <a:r>
              <a:rPr lang="en-US" dirty="0"/>
              <a:t> </a:t>
            </a:r>
            <a:r>
              <a:rPr lang="en-US" dirty="0" err="1"/>
              <a:t>điều</a:t>
            </a:r>
            <a:r>
              <a:rPr lang="en-US" dirty="0"/>
              <a:t> </a:t>
            </a:r>
            <a:r>
              <a:rPr lang="en-US" dirty="0" err="1"/>
              <a:t>hành</a:t>
            </a:r>
            <a:r>
              <a:rPr lang="en-US" dirty="0"/>
              <a:t> </a:t>
            </a:r>
            <a:r>
              <a:rPr lang="en-US" dirty="0" err="1"/>
              <a:t>cần</a:t>
            </a:r>
            <a:r>
              <a:rPr lang="en-US" dirty="0"/>
              <a:t> </a:t>
            </a:r>
            <a:r>
              <a:rPr lang="en-US" dirty="0" err="1"/>
              <a:t>phải</a:t>
            </a:r>
            <a:r>
              <a:rPr lang="en-US" dirty="0"/>
              <a:t> </a:t>
            </a:r>
            <a:r>
              <a:rPr lang="en-US" dirty="0" err="1"/>
              <a:t>định</a:t>
            </a:r>
            <a:r>
              <a:rPr lang="en-US" dirty="0"/>
              <a:t> </a:t>
            </a:r>
            <a:r>
              <a:rPr lang="en-US" dirty="0" err="1"/>
              <a:t>thời</a:t>
            </a:r>
            <a:r>
              <a:rPr lang="en-US" dirty="0"/>
              <a:t> </a:t>
            </a:r>
            <a:r>
              <a:rPr lang="en-US" dirty="0" err="1"/>
              <a:t>cho</a:t>
            </a:r>
            <a:r>
              <a:rPr lang="en-US" dirty="0"/>
              <a:t> </a:t>
            </a:r>
            <a:r>
              <a:rPr lang="en-US" dirty="0" err="1"/>
              <a:t>các</a:t>
            </a:r>
            <a:r>
              <a:rPr lang="en-US" dirty="0"/>
              <a:t> </a:t>
            </a:r>
            <a:r>
              <a:rPr lang="en-US" dirty="0" err="1"/>
              <a:t>hàng</a:t>
            </a:r>
            <a:r>
              <a:rPr lang="en-US" dirty="0"/>
              <a:t> </a:t>
            </a:r>
            <a:r>
              <a:rPr lang="en-US" dirty="0" err="1"/>
              <a:t>đợi</a:t>
            </a:r>
            <a:r>
              <a:rPr lang="en-US" dirty="0"/>
              <a:t>:</a:t>
            </a:r>
            <a:endParaRPr dirty="0"/>
          </a:p>
          <a:p>
            <a:pPr lvl="1">
              <a:spcBef>
                <a:spcPts val="1200"/>
              </a:spcBef>
            </a:pPr>
            <a:r>
              <a:rPr lang="en-US" b="1" dirty="0">
                <a:gradFill>
                  <a:gsLst>
                    <a:gs pos="0">
                      <a:srgbClr val="0072FF"/>
                    </a:gs>
                    <a:gs pos="100000">
                      <a:srgbClr val="00C6FF"/>
                    </a:gs>
                  </a:gsLst>
                  <a:lin ang="2700000" scaled="1"/>
                </a:gradFill>
              </a:rPr>
              <a:t>Fixed priority scheduling</a:t>
            </a:r>
            <a:r>
              <a:rPr lang="en-US" dirty="0"/>
              <a:t>: </a:t>
            </a:r>
            <a:r>
              <a:rPr lang="en-US" dirty="0" err="1"/>
              <a:t>phục</a:t>
            </a:r>
            <a:r>
              <a:rPr lang="en-US" dirty="0"/>
              <a:t> </a:t>
            </a:r>
            <a:r>
              <a:rPr lang="en-US" dirty="0" err="1"/>
              <a:t>vụ</a:t>
            </a:r>
            <a:r>
              <a:rPr lang="en-US" dirty="0"/>
              <a:t> </a:t>
            </a:r>
            <a:r>
              <a:rPr lang="en-US" dirty="0" err="1"/>
              <a:t>từ</a:t>
            </a:r>
            <a:r>
              <a:rPr lang="en-US" dirty="0"/>
              <a:t> </a:t>
            </a:r>
            <a:r>
              <a:rPr lang="en-US" dirty="0" err="1"/>
              <a:t>hàng</a:t>
            </a:r>
            <a:r>
              <a:rPr lang="en-US" dirty="0"/>
              <a:t> </a:t>
            </a:r>
            <a:r>
              <a:rPr lang="en-US" dirty="0" err="1"/>
              <a:t>đợi</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cao</a:t>
            </a:r>
            <a:r>
              <a:rPr lang="en-US" dirty="0"/>
              <a:t> </a:t>
            </a:r>
            <a:r>
              <a:rPr lang="en-US" dirty="0" err="1"/>
              <a:t>đến</a:t>
            </a:r>
            <a:r>
              <a:rPr lang="en-US" dirty="0"/>
              <a:t> </a:t>
            </a:r>
            <a:r>
              <a:rPr lang="en-US" dirty="0" err="1"/>
              <a:t>thấp</a:t>
            </a:r>
            <a:r>
              <a:rPr lang="en-US" dirty="0"/>
              <a:t> </a:t>
            </a:r>
            <a:r>
              <a:rPr lang="en-US" dirty="0">
                <a:sym typeface="Wingdings" pitchFamily="2" charset="2"/>
              </a:rPr>
              <a:t> </a:t>
            </a:r>
            <a:r>
              <a:rPr lang="en-US" dirty="0" err="1"/>
              <a:t>Có</a:t>
            </a:r>
            <a:r>
              <a:rPr lang="en-US" dirty="0"/>
              <a:t> </a:t>
            </a:r>
            <a:r>
              <a:rPr lang="en-US" dirty="0" err="1"/>
              <a:t>thể</a:t>
            </a:r>
            <a:r>
              <a:rPr lang="en-US" dirty="0"/>
              <a:t> </a:t>
            </a:r>
            <a:r>
              <a:rPr lang="en-US" dirty="0" err="1"/>
              <a:t>phát</a:t>
            </a:r>
            <a:r>
              <a:rPr lang="en-US" dirty="0"/>
              <a:t> </a:t>
            </a:r>
            <a:r>
              <a:rPr lang="en-US" dirty="0" err="1"/>
              <a:t>sinh</a:t>
            </a:r>
            <a:r>
              <a:rPr lang="en-US" dirty="0"/>
              <a:t> </a:t>
            </a:r>
            <a:r>
              <a:rPr lang="en-US" dirty="0" err="1"/>
              <a:t>vấn</a:t>
            </a:r>
            <a:r>
              <a:rPr lang="en-US" dirty="0"/>
              <a:t> </a:t>
            </a:r>
            <a:r>
              <a:rPr lang="en-US" dirty="0" err="1"/>
              <a:t>đề</a:t>
            </a:r>
            <a:r>
              <a:rPr lang="en-US" dirty="0"/>
              <a:t> </a:t>
            </a:r>
            <a:r>
              <a:rPr lang="en-US" dirty="0" err="1"/>
              <a:t>đói</a:t>
            </a:r>
            <a:r>
              <a:rPr lang="en-US" dirty="0"/>
              <a:t> </a:t>
            </a:r>
            <a:r>
              <a:rPr lang="en-US" dirty="0" err="1"/>
              <a:t>tài</a:t>
            </a:r>
            <a:r>
              <a:rPr lang="en-US" dirty="0"/>
              <a:t> </a:t>
            </a:r>
            <a:r>
              <a:rPr lang="en-US" dirty="0" err="1"/>
              <a:t>nguyên</a:t>
            </a:r>
            <a:r>
              <a:rPr lang="en-US" dirty="0"/>
              <a:t> (</a:t>
            </a:r>
            <a:r>
              <a:rPr lang="en-US" b="1" dirty="0">
                <a:gradFill>
                  <a:gsLst>
                    <a:gs pos="0">
                      <a:schemeClr val="accent2">
                        <a:lumMod val="75000"/>
                      </a:schemeClr>
                    </a:gs>
                    <a:gs pos="100000">
                      <a:schemeClr val="accent3">
                        <a:lumMod val="75000"/>
                      </a:schemeClr>
                    </a:gs>
                  </a:gsLst>
                  <a:lin ang="2700000" scaled="1"/>
                </a:gradFill>
              </a:rPr>
              <a:t>starvation</a:t>
            </a:r>
            <a:r>
              <a:rPr lang="en-US" dirty="0"/>
              <a:t>).</a:t>
            </a:r>
            <a:endParaRPr dirty="0"/>
          </a:p>
          <a:p>
            <a:pPr lvl="1">
              <a:spcBef>
                <a:spcPts val="1200"/>
              </a:spcBef>
            </a:pPr>
            <a:r>
              <a:rPr lang="en-US" b="1" dirty="0">
                <a:gradFill>
                  <a:gsLst>
                    <a:gs pos="0">
                      <a:srgbClr val="0072FF"/>
                    </a:gs>
                    <a:gs pos="100000">
                      <a:srgbClr val="00C6FF"/>
                    </a:gs>
                  </a:gsLst>
                  <a:lin ang="2700000" scaled="1"/>
                </a:gradFill>
              </a:rPr>
              <a:t>Time slice</a:t>
            </a:r>
            <a:r>
              <a:rPr lang="en-US" dirty="0"/>
              <a:t>: </a:t>
            </a:r>
            <a:r>
              <a:rPr lang="en-US" dirty="0" err="1"/>
              <a:t>mỗi</a:t>
            </a:r>
            <a:r>
              <a:rPr lang="en-US" dirty="0"/>
              <a:t> </a:t>
            </a:r>
            <a:r>
              <a:rPr lang="en-US" dirty="0" err="1"/>
              <a:t>hàng</a:t>
            </a:r>
            <a:r>
              <a:rPr lang="en-US" dirty="0"/>
              <a:t> </a:t>
            </a:r>
            <a:r>
              <a:rPr lang="en-US" dirty="0" err="1"/>
              <a:t>đợi</a:t>
            </a:r>
            <a:r>
              <a:rPr lang="en-US" dirty="0"/>
              <a:t> </a:t>
            </a:r>
            <a:r>
              <a:rPr lang="en-US" dirty="0" err="1"/>
              <a:t>được</a:t>
            </a:r>
            <a:r>
              <a:rPr lang="en-US" dirty="0"/>
              <a:t> </a:t>
            </a:r>
            <a:r>
              <a:rPr lang="en-US" dirty="0" err="1"/>
              <a:t>nhận</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chiếm</a:t>
            </a:r>
            <a:r>
              <a:rPr lang="en-US" dirty="0"/>
              <a:t> CPU </a:t>
            </a:r>
            <a:r>
              <a:rPr lang="en-US" dirty="0" err="1"/>
              <a:t>và</a:t>
            </a:r>
            <a:r>
              <a:rPr lang="en-US" dirty="0"/>
              <a:t> </a:t>
            </a:r>
            <a:r>
              <a:rPr lang="en-US" dirty="0" err="1"/>
              <a:t>phân</a:t>
            </a:r>
            <a:r>
              <a:rPr lang="en-US" dirty="0"/>
              <a:t> </a:t>
            </a:r>
            <a:r>
              <a:rPr lang="en-US" dirty="0" err="1"/>
              <a:t>phối</a:t>
            </a:r>
            <a:r>
              <a:rPr lang="en-US" dirty="0"/>
              <a:t> </a:t>
            </a:r>
            <a:r>
              <a:rPr lang="en-US" dirty="0" err="1"/>
              <a:t>cho</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trong</a:t>
            </a:r>
            <a:r>
              <a:rPr lang="en-US" dirty="0"/>
              <a:t> </a:t>
            </a:r>
            <a:r>
              <a:rPr lang="en-US" dirty="0" err="1"/>
              <a:t>hàng</a:t>
            </a:r>
            <a:r>
              <a:rPr lang="en-US" dirty="0"/>
              <a:t> </a:t>
            </a:r>
            <a:r>
              <a:rPr lang="en-US" dirty="0" err="1"/>
              <a:t>đợi</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đó</a:t>
            </a:r>
            <a:r>
              <a:rPr lang="en-US" dirty="0"/>
              <a:t>. </a:t>
            </a:r>
            <a:r>
              <a:rPr lang="en-US" dirty="0" err="1"/>
              <a:t>Ví</a:t>
            </a:r>
            <a:r>
              <a:rPr lang="en-US" dirty="0"/>
              <a:t> </a:t>
            </a:r>
            <a:r>
              <a:rPr lang="en-US" dirty="0" err="1"/>
              <a:t>dụ</a:t>
            </a:r>
            <a:r>
              <a:rPr lang="en-US" dirty="0"/>
              <a:t>: 80% </a:t>
            </a:r>
            <a:r>
              <a:rPr lang="en-US" dirty="0" err="1"/>
              <a:t>cho</a:t>
            </a:r>
            <a:r>
              <a:rPr lang="en-US" dirty="0"/>
              <a:t> </a:t>
            </a:r>
            <a:r>
              <a:rPr lang="en-US" dirty="0" err="1"/>
              <a:t>hàng</a:t>
            </a:r>
            <a:r>
              <a:rPr lang="en-US" dirty="0"/>
              <a:t> </a:t>
            </a:r>
            <a:r>
              <a:rPr lang="en-US" dirty="0" err="1"/>
              <a:t>đợi</a:t>
            </a:r>
            <a:r>
              <a:rPr lang="en-US" dirty="0"/>
              <a:t> foreground </a:t>
            </a:r>
            <a:r>
              <a:rPr lang="en-US" dirty="0" err="1"/>
              <a:t>định</a:t>
            </a:r>
            <a:r>
              <a:rPr lang="en-US" dirty="0"/>
              <a:t> </a:t>
            </a:r>
            <a:r>
              <a:rPr lang="en-US" dirty="0" err="1"/>
              <a:t>thời</a:t>
            </a:r>
            <a:r>
              <a:rPr lang="en-US" dirty="0"/>
              <a:t> </a:t>
            </a:r>
            <a:r>
              <a:rPr lang="en-US" dirty="0" err="1"/>
              <a:t>bằng</a:t>
            </a:r>
            <a:r>
              <a:rPr lang="en-US" dirty="0"/>
              <a:t> RR </a:t>
            </a:r>
            <a:r>
              <a:rPr lang="en-US" dirty="0" err="1"/>
              <a:t>và</a:t>
            </a:r>
            <a:r>
              <a:rPr lang="en-US" dirty="0"/>
              <a:t> 20% </a:t>
            </a:r>
            <a:r>
              <a:rPr lang="en-US" dirty="0" err="1"/>
              <a:t>cho</a:t>
            </a:r>
            <a:r>
              <a:rPr lang="en-US" dirty="0"/>
              <a:t> </a:t>
            </a:r>
            <a:r>
              <a:rPr lang="en-US" dirty="0" err="1"/>
              <a:t>hàng</a:t>
            </a:r>
            <a:r>
              <a:rPr lang="en-US" dirty="0"/>
              <a:t> </a:t>
            </a:r>
            <a:r>
              <a:rPr lang="en-US" dirty="0" err="1"/>
              <a:t>đợi</a:t>
            </a:r>
            <a:r>
              <a:rPr lang="en-US" dirty="0"/>
              <a:t> background </a:t>
            </a:r>
            <a:r>
              <a:rPr lang="en-US" dirty="0" err="1"/>
              <a:t>định</a:t>
            </a:r>
            <a:r>
              <a:rPr lang="en-US" dirty="0"/>
              <a:t> </a:t>
            </a:r>
            <a:r>
              <a:rPr lang="en-US" dirty="0" err="1"/>
              <a:t>thời</a:t>
            </a:r>
            <a:r>
              <a:rPr lang="en-US" dirty="0"/>
              <a:t> </a:t>
            </a:r>
            <a:r>
              <a:rPr lang="en-US" dirty="0" err="1"/>
              <a:t>bằng</a:t>
            </a:r>
            <a:r>
              <a:rPr lang="en-US" dirty="0"/>
              <a:t> </a:t>
            </a:r>
            <a:r>
              <a:rPr lang="en-US" dirty="0" err="1"/>
              <a:t>giải</a:t>
            </a:r>
            <a:r>
              <a:rPr lang="en-US" dirty="0"/>
              <a:t> </a:t>
            </a:r>
            <a:r>
              <a:rPr lang="en-US" dirty="0" err="1"/>
              <a:t>thuật</a:t>
            </a:r>
            <a:r>
              <a:rPr lang="en-US" dirty="0"/>
              <a:t> FCFS.</a:t>
            </a:r>
            <a:endParaRPr dirty="0"/>
          </a:p>
        </p:txBody>
      </p:sp>
      <p:sp>
        <p:nvSpPr>
          <p:cNvPr id="265" name="Google Shape;265;p1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BBCBECCC-05CF-F871-5495-B66E7539580D}"/>
              </a:ext>
            </a:extLst>
          </p:cNvPr>
          <p:cNvSpPr>
            <a:spLocks noGrp="1"/>
          </p:cNvSpPr>
          <p:nvPr>
            <p:ph type="sldNum" sz="quarter" idx="12"/>
          </p:nvPr>
        </p:nvSpPr>
        <p:spPr/>
        <p:txBody>
          <a:bodyPr/>
          <a:lstStyle/>
          <a:p>
            <a:fld id="{00000000-1234-1234-1234-123412341234}" type="slidenum">
              <a:rPr lang="en-US" smtClean="0"/>
              <a:pPr/>
              <a:t>7</a:t>
            </a:fld>
            <a:endParaRPr lang="en-US"/>
          </a:p>
        </p:txBody>
      </p:sp>
      <p:sp>
        <p:nvSpPr>
          <p:cNvPr id="3" name="Google Shape;251;p14">
            <a:extLst>
              <a:ext uri="{FF2B5EF4-FFF2-40B4-BE49-F238E27FC236}">
                <a16:creationId xmlns:a16="http://schemas.microsoft.com/office/drawing/2014/main" id="{EA9F42DD-9998-D520-B416-FD70F168ECC7}"/>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4.7. Multilevel Queue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 calcmode="lin" valueType="num">
                                      <p:cBhvr additive="base">
                                        <p:cTn id="7" dur="500" fill="hold"/>
                                        <p:tgtEl>
                                          <p:spTgt spid="2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2">
                                            <p:txEl>
                                              <p:pRg st="1" end="1"/>
                                            </p:txEl>
                                          </p:spTgt>
                                        </p:tgtEl>
                                        <p:attrNameLst>
                                          <p:attrName>style.visibility</p:attrName>
                                        </p:attrNameLst>
                                      </p:cBhvr>
                                      <p:to>
                                        <p:strVal val="visible"/>
                                      </p:to>
                                    </p:set>
                                    <p:anim calcmode="lin" valueType="num">
                                      <p:cBhvr additive="base">
                                        <p:cTn id="13" dur="500" fill="hold"/>
                                        <p:tgtEl>
                                          <p:spTgt spid="2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2">
                                            <p:txEl>
                                              <p:pRg st="2" end="2"/>
                                            </p:txEl>
                                          </p:spTgt>
                                        </p:tgtEl>
                                        <p:attrNameLst>
                                          <p:attrName>style.visibility</p:attrName>
                                        </p:attrNameLst>
                                      </p:cBhvr>
                                      <p:to>
                                        <p:strVal val="visible"/>
                                      </p:to>
                                    </p:set>
                                    <p:anim calcmode="lin" valueType="num">
                                      <p:cBhvr additive="base">
                                        <p:cTn id="19" dur="500" fill="hold"/>
                                        <p:tgtEl>
                                          <p:spTgt spid="26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6"/>
          <p:cNvSpPr txBox="1">
            <a:spLocks noGrp="1"/>
          </p:cNvSpPr>
          <p:nvPr>
            <p:ph type="title"/>
          </p:nvPr>
        </p:nvSpPr>
        <p:spPr>
          <a:xfrm>
            <a:off x="774146" y="1118335"/>
            <a:ext cx="567815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Ví</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phân</a:t>
            </a:r>
            <a:r>
              <a:rPr lang="en-US" sz="2400" dirty="0">
                <a:solidFill>
                  <a:schemeClr val="bg1"/>
                </a:solidFill>
                <a:latin typeface="Arial" panose="020B0604020202020204" pitchFamily="34" charset="0"/>
                <a:ea typeface="+mn-ea"/>
                <a:cs typeface="Arial" panose="020B0604020202020204" pitchFamily="34" charset="0"/>
              </a:rPr>
              <a:t> chia </a:t>
            </a:r>
            <a:r>
              <a:rPr lang="en-US" sz="2400" dirty="0" err="1">
                <a:solidFill>
                  <a:schemeClr val="bg1"/>
                </a:solidFill>
                <a:latin typeface="Arial" panose="020B0604020202020204" pitchFamily="34" charset="0"/>
                <a:ea typeface="+mn-ea"/>
                <a:cs typeface="Arial" panose="020B0604020202020204" pitchFamily="34" charset="0"/>
              </a:rPr>
              <a:t>hàng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đợi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và</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tiến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trình</a:t>
            </a:r>
            <a:endParaRPr sz="2400" dirty="0">
              <a:solidFill>
                <a:schemeClr val="bg1"/>
              </a:solidFill>
              <a:latin typeface="Arial" panose="020B0604020202020204" pitchFamily="34" charset="0"/>
              <a:ea typeface="+mn-ea"/>
              <a:cs typeface="Arial" panose="020B0604020202020204" pitchFamily="34" charset="0"/>
            </a:endParaRPr>
          </a:p>
        </p:txBody>
      </p:sp>
      <p:sp>
        <p:nvSpPr>
          <p:cNvPr id="274" name="Google Shape;274;p1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63570FDE-B127-9C03-8F36-BDC71321EA4B}"/>
              </a:ext>
            </a:extLst>
          </p:cNvPr>
          <p:cNvSpPr>
            <a:spLocks noGrp="1"/>
          </p:cNvSpPr>
          <p:nvPr>
            <p:ph type="sldNum" sz="quarter" idx="12"/>
          </p:nvPr>
        </p:nvSpPr>
        <p:spPr/>
        <p:txBody>
          <a:bodyPr/>
          <a:lstStyle/>
          <a:p>
            <a:fld id="{00000000-1234-1234-1234-123412341234}" type="slidenum">
              <a:rPr lang="en-US" smtClean="0"/>
              <a:pPr/>
              <a:t>8</a:t>
            </a:fld>
            <a:endParaRPr lang="en-US"/>
          </a:p>
        </p:txBody>
      </p:sp>
      <p:grpSp>
        <p:nvGrpSpPr>
          <p:cNvPr id="275" name="Google Shape;275;p16"/>
          <p:cNvGrpSpPr/>
          <p:nvPr/>
        </p:nvGrpSpPr>
        <p:grpSpPr>
          <a:xfrm>
            <a:off x="2438400" y="1896428"/>
            <a:ext cx="7848600" cy="4295849"/>
            <a:chOff x="615" y="962"/>
            <a:chExt cx="4498" cy="2849"/>
          </a:xfrm>
        </p:grpSpPr>
        <p:sp>
          <p:nvSpPr>
            <p:cNvPr id="276" name="Google Shape;276;p16"/>
            <p:cNvSpPr/>
            <p:nvPr/>
          </p:nvSpPr>
          <p:spPr>
            <a:xfrm>
              <a:off x="1657" y="1422"/>
              <a:ext cx="2651" cy="284"/>
            </a:xfrm>
            <a:prstGeom prst="rect">
              <a:avLst/>
            </a:prstGeom>
            <a:solidFill>
              <a:srgbClr val="E40904"/>
            </a:solidFill>
            <a:ln w="12700" cap="flat" cmpd="sng">
              <a:solidFill>
                <a:schemeClr val="dk1"/>
              </a:solidFill>
              <a:prstDash val="solid"/>
              <a:miter lim="800000"/>
              <a:headEnd type="none" w="sm" len="sm"/>
              <a:tailEnd type="none" w="sm" len="sm"/>
            </a:ln>
          </p:spPr>
          <p:txBody>
            <a:bodyPr spcFirstLastPara="1" wrap="square" lIns="90200" tIns="45100" rIns="90200" bIns="45100" anchor="ctr" anchorCtr="0">
              <a:noAutofit/>
            </a:bodyPr>
            <a:lstStyle/>
            <a:p>
              <a:r>
                <a:rPr lang="en-US" sz="2400" dirty="0">
                  <a:solidFill>
                    <a:schemeClr val="dk1"/>
                  </a:solidFill>
                </a:rPr>
                <a:t>System Processes</a:t>
              </a:r>
              <a:endParaRPr dirty="0"/>
            </a:p>
          </p:txBody>
        </p:sp>
        <p:sp>
          <p:nvSpPr>
            <p:cNvPr id="277" name="Google Shape;277;p16"/>
            <p:cNvSpPr/>
            <p:nvPr/>
          </p:nvSpPr>
          <p:spPr>
            <a:xfrm>
              <a:off x="852" y="1516"/>
              <a:ext cx="805" cy="143"/>
            </a:xfrm>
            <a:prstGeom prst="rightArrow">
              <a:avLst>
                <a:gd name="adj1" fmla="val 50000"/>
                <a:gd name="adj2" fmla="val 140734"/>
              </a:avLst>
            </a:prstGeom>
            <a:gradFill>
              <a:gsLst>
                <a:gs pos="0">
                  <a:schemeClr val="lt1"/>
                </a:gs>
                <a:gs pos="100000">
                  <a:schemeClr val="hlink"/>
                </a:gs>
              </a:gsLst>
              <a:lin ang="0" scaled="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endParaRPr>
            </a:p>
          </p:txBody>
        </p:sp>
        <p:sp>
          <p:nvSpPr>
            <p:cNvPr id="278" name="Google Shape;278;p16"/>
            <p:cNvSpPr/>
            <p:nvPr/>
          </p:nvSpPr>
          <p:spPr>
            <a:xfrm>
              <a:off x="4308" y="1516"/>
              <a:ext cx="805" cy="143"/>
            </a:xfrm>
            <a:prstGeom prst="rightArrow">
              <a:avLst>
                <a:gd name="adj1" fmla="val 50000"/>
                <a:gd name="adj2" fmla="val 140734"/>
              </a:avLst>
            </a:prstGeom>
            <a:gradFill>
              <a:gsLst>
                <a:gs pos="0">
                  <a:schemeClr val="lt1"/>
                </a:gs>
                <a:gs pos="100000">
                  <a:schemeClr val="hlink"/>
                </a:gs>
              </a:gsLst>
              <a:lin ang="0" scaled="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endParaRPr>
            </a:p>
          </p:txBody>
        </p:sp>
        <p:sp>
          <p:nvSpPr>
            <p:cNvPr id="279" name="Google Shape;279;p16"/>
            <p:cNvSpPr/>
            <p:nvPr/>
          </p:nvSpPr>
          <p:spPr>
            <a:xfrm>
              <a:off x="1657" y="1990"/>
              <a:ext cx="2651" cy="285"/>
            </a:xfrm>
            <a:prstGeom prst="rect">
              <a:avLst/>
            </a:prstGeom>
            <a:solidFill>
              <a:srgbClr val="FD8A87"/>
            </a:solidFill>
            <a:ln w="12700" cap="flat" cmpd="sng">
              <a:solidFill>
                <a:schemeClr val="dk1"/>
              </a:solidFill>
              <a:prstDash val="solid"/>
              <a:miter lim="800000"/>
              <a:headEnd type="none" w="sm" len="sm"/>
              <a:tailEnd type="none" w="sm" len="sm"/>
            </a:ln>
          </p:spPr>
          <p:txBody>
            <a:bodyPr spcFirstLastPara="1" wrap="square" lIns="90200" tIns="45100" rIns="90200" bIns="45100" anchor="ctr" anchorCtr="0">
              <a:noAutofit/>
            </a:bodyPr>
            <a:lstStyle/>
            <a:p>
              <a:r>
                <a:rPr lang="en-US" sz="2400">
                  <a:solidFill>
                    <a:schemeClr val="dk1"/>
                  </a:solidFill>
                </a:rPr>
                <a:t>Interactive Processes</a:t>
              </a:r>
              <a:endParaRPr/>
            </a:p>
          </p:txBody>
        </p:sp>
        <p:sp>
          <p:nvSpPr>
            <p:cNvPr id="280" name="Google Shape;280;p16"/>
            <p:cNvSpPr/>
            <p:nvPr/>
          </p:nvSpPr>
          <p:spPr>
            <a:xfrm>
              <a:off x="852" y="2085"/>
              <a:ext cx="805" cy="142"/>
            </a:xfrm>
            <a:prstGeom prst="rightArrow">
              <a:avLst>
                <a:gd name="adj1" fmla="val 50000"/>
                <a:gd name="adj2" fmla="val 141725"/>
              </a:avLst>
            </a:prstGeom>
            <a:gradFill>
              <a:gsLst>
                <a:gs pos="0">
                  <a:schemeClr val="lt1"/>
                </a:gs>
                <a:gs pos="100000">
                  <a:schemeClr val="hlink"/>
                </a:gs>
              </a:gsLst>
              <a:lin ang="0" scaled="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endParaRPr>
            </a:p>
          </p:txBody>
        </p:sp>
        <p:sp>
          <p:nvSpPr>
            <p:cNvPr id="281" name="Google Shape;281;p16"/>
            <p:cNvSpPr/>
            <p:nvPr/>
          </p:nvSpPr>
          <p:spPr>
            <a:xfrm>
              <a:off x="4308" y="2085"/>
              <a:ext cx="805" cy="142"/>
            </a:xfrm>
            <a:prstGeom prst="rightArrow">
              <a:avLst>
                <a:gd name="adj1" fmla="val 50000"/>
                <a:gd name="adj2" fmla="val 141725"/>
              </a:avLst>
            </a:prstGeom>
            <a:gradFill>
              <a:gsLst>
                <a:gs pos="0">
                  <a:schemeClr val="lt1"/>
                </a:gs>
                <a:gs pos="100000">
                  <a:schemeClr val="hlink"/>
                </a:gs>
              </a:gsLst>
              <a:lin ang="0" scaled="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endParaRPr>
            </a:p>
          </p:txBody>
        </p:sp>
        <p:sp>
          <p:nvSpPr>
            <p:cNvPr id="282" name="Google Shape;282;p16"/>
            <p:cNvSpPr/>
            <p:nvPr/>
          </p:nvSpPr>
          <p:spPr>
            <a:xfrm>
              <a:off x="1657" y="2464"/>
              <a:ext cx="2651" cy="284"/>
            </a:xfrm>
            <a:prstGeom prst="rect">
              <a:avLst/>
            </a:prstGeom>
            <a:solidFill>
              <a:srgbClr val="99CCFF"/>
            </a:solidFill>
            <a:ln w="12700" cap="flat" cmpd="sng">
              <a:solidFill>
                <a:schemeClr val="dk1"/>
              </a:solidFill>
              <a:prstDash val="solid"/>
              <a:miter lim="800000"/>
              <a:headEnd type="none" w="sm" len="sm"/>
              <a:tailEnd type="none" w="sm" len="sm"/>
            </a:ln>
          </p:spPr>
          <p:txBody>
            <a:bodyPr spcFirstLastPara="1" wrap="square" lIns="90200" tIns="45100" rIns="90200" bIns="45100" anchor="ctr" anchorCtr="0">
              <a:noAutofit/>
            </a:bodyPr>
            <a:lstStyle/>
            <a:p>
              <a:r>
                <a:rPr lang="en-US" sz="2400">
                  <a:solidFill>
                    <a:schemeClr val="dk1"/>
                  </a:solidFill>
                </a:rPr>
                <a:t>Batch Processes</a:t>
              </a:r>
              <a:endParaRPr/>
            </a:p>
          </p:txBody>
        </p:sp>
        <p:sp>
          <p:nvSpPr>
            <p:cNvPr id="283" name="Google Shape;283;p16"/>
            <p:cNvSpPr/>
            <p:nvPr/>
          </p:nvSpPr>
          <p:spPr>
            <a:xfrm>
              <a:off x="852" y="2559"/>
              <a:ext cx="805" cy="142"/>
            </a:xfrm>
            <a:prstGeom prst="rightArrow">
              <a:avLst>
                <a:gd name="adj1" fmla="val 50000"/>
                <a:gd name="adj2" fmla="val 141725"/>
              </a:avLst>
            </a:prstGeom>
            <a:gradFill>
              <a:gsLst>
                <a:gs pos="0">
                  <a:schemeClr val="lt1"/>
                </a:gs>
                <a:gs pos="100000">
                  <a:schemeClr val="hlink"/>
                </a:gs>
              </a:gsLst>
              <a:lin ang="0" scaled="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endParaRPr>
            </a:p>
          </p:txBody>
        </p:sp>
        <p:sp>
          <p:nvSpPr>
            <p:cNvPr id="284" name="Google Shape;284;p16"/>
            <p:cNvSpPr/>
            <p:nvPr/>
          </p:nvSpPr>
          <p:spPr>
            <a:xfrm>
              <a:off x="4308" y="2559"/>
              <a:ext cx="805" cy="142"/>
            </a:xfrm>
            <a:prstGeom prst="rightArrow">
              <a:avLst>
                <a:gd name="adj1" fmla="val 50000"/>
                <a:gd name="adj2" fmla="val 141725"/>
              </a:avLst>
            </a:prstGeom>
            <a:gradFill>
              <a:gsLst>
                <a:gs pos="0">
                  <a:schemeClr val="lt1"/>
                </a:gs>
                <a:gs pos="100000">
                  <a:schemeClr val="hlink"/>
                </a:gs>
              </a:gsLst>
              <a:lin ang="0" scaled="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endParaRPr>
            </a:p>
          </p:txBody>
        </p:sp>
        <p:sp>
          <p:nvSpPr>
            <p:cNvPr id="285" name="Google Shape;285;p16"/>
            <p:cNvSpPr/>
            <p:nvPr/>
          </p:nvSpPr>
          <p:spPr>
            <a:xfrm>
              <a:off x="1657" y="2985"/>
              <a:ext cx="2651" cy="285"/>
            </a:xfrm>
            <a:prstGeom prst="rect">
              <a:avLst/>
            </a:prstGeom>
            <a:solidFill>
              <a:srgbClr val="CCFFFF"/>
            </a:solidFill>
            <a:ln w="12700" cap="flat" cmpd="sng">
              <a:solidFill>
                <a:schemeClr val="dk1"/>
              </a:solidFill>
              <a:prstDash val="solid"/>
              <a:miter lim="800000"/>
              <a:headEnd type="none" w="sm" len="sm"/>
              <a:tailEnd type="none" w="sm" len="sm"/>
            </a:ln>
          </p:spPr>
          <p:txBody>
            <a:bodyPr spcFirstLastPara="1" wrap="square" lIns="90200" tIns="45100" rIns="90200" bIns="45100" anchor="ctr" anchorCtr="0">
              <a:noAutofit/>
            </a:bodyPr>
            <a:lstStyle/>
            <a:p>
              <a:r>
                <a:rPr lang="en-US" sz="2400">
                  <a:solidFill>
                    <a:schemeClr val="dk1"/>
                  </a:solidFill>
                </a:rPr>
                <a:t>Student Processes</a:t>
              </a:r>
              <a:endParaRPr/>
            </a:p>
          </p:txBody>
        </p:sp>
        <p:sp>
          <p:nvSpPr>
            <p:cNvPr id="286" name="Google Shape;286;p16"/>
            <p:cNvSpPr/>
            <p:nvPr/>
          </p:nvSpPr>
          <p:spPr>
            <a:xfrm>
              <a:off x="852" y="3080"/>
              <a:ext cx="805" cy="142"/>
            </a:xfrm>
            <a:prstGeom prst="rightArrow">
              <a:avLst>
                <a:gd name="adj1" fmla="val 50000"/>
                <a:gd name="adj2" fmla="val 141725"/>
              </a:avLst>
            </a:prstGeom>
            <a:gradFill>
              <a:gsLst>
                <a:gs pos="0">
                  <a:schemeClr val="lt1"/>
                </a:gs>
                <a:gs pos="100000">
                  <a:schemeClr val="hlink"/>
                </a:gs>
              </a:gsLst>
              <a:lin ang="0" scaled="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endParaRPr>
            </a:p>
          </p:txBody>
        </p:sp>
        <p:sp>
          <p:nvSpPr>
            <p:cNvPr id="287" name="Google Shape;287;p16"/>
            <p:cNvSpPr/>
            <p:nvPr/>
          </p:nvSpPr>
          <p:spPr>
            <a:xfrm>
              <a:off x="4308" y="3080"/>
              <a:ext cx="805" cy="142"/>
            </a:xfrm>
            <a:prstGeom prst="rightArrow">
              <a:avLst>
                <a:gd name="adj1" fmla="val 50000"/>
                <a:gd name="adj2" fmla="val 141725"/>
              </a:avLst>
            </a:prstGeom>
            <a:gradFill>
              <a:gsLst>
                <a:gs pos="0">
                  <a:schemeClr val="lt1"/>
                </a:gs>
                <a:gs pos="100000">
                  <a:schemeClr val="hlink"/>
                </a:gs>
              </a:gsLst>
              <a:lin ang="0" scaled="0"/>
            </a:gra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endParaRPr>
            </a:p>
          </p:txBody>
        </p:sp>
        <p:sp>
          <p:nvSpPr>
            <p:cNvPr id="288" name="Google Shape;288;p16"/>
            <p:cNvSpPr txBox="1"/>
            <p:nvPr/>
          </p:nvSpPr>
          <p:spPr>
            <a:xfrm>
              <a:off x="615" y="3506"/>
              <a:ext cx="1866" cy="305"/>
            </a:xfrm>
            <a:prstGeom prst="rect">
              <a:avLst/>
            </a:prstGeom>
            <a:noFill/>
            <a:ln>
              <a:noFill/>
            </a:ln>
          </p:spPr>
          <p:txBody>
            <a:bodyPr spcFirstLastPara="1" wrap="square" lIns="90200" tIns="45100" rIns="90200" bIns="45100" anchor="t" anchorCtr="0">
              <a:spAutoFit/>
            </a:bodyPr>
            <a:lstStyle/>
            <a:p>
              <a:r>
                <a:rPr lang="en-US" sz="2400">
                  <a:solidFill>
                    <a:schemeClr val="dk1"/>
                  </a:solidFill>
                  <a:latin typeface="Arial" panose="020B0604020202020204" pitchFamily="34" charset="0"/>
                  <a:cs typeface="Arial" panose="020B0604020202020204" pitchFamily="34" charset="0"/>
                </a:rPr>
                <a:t>Độ ưu tiên thấp nhất</a:t>
              </a:r>
              <a:endParaRPr>
                <a:latin typeface="Arial" panose="020B0604020202020204" pitchFamily="34" charset="0"/>
                <a:cs typeface="Arial" panose="020B0604020202020204" pitchFamily="34" charset="0"/>
              </a:endParaRPr>
            </a:p>
          </p:txBody>
        </p:sp>
        <p:sp>
          <p:nvSpPr>
            <p:cNvPr id="289" name="Google Shape;289;p16"/>
            <p:cNvSpPr txBox="1"/>
            <p:nvPr/>
          </p:nvSpPr>
          <p:spPr>
            <a:xfrm>
              <a:off x="615" y="962"/>
              <a:ext cx="1640" cy="305"/>
            </a:xfrm>
            <a:prstGeom prst="rect">
              <a:avLst/>
            </a:prstGeom>
            <a:noFill/>
            <a:ln>
              <a:noFill/>
            </a:ln>
          </p:spPr>
          <p:txBody>
            <a:bodyPr spcFirstLastPara="1" wrap="square" lIns="90200" tIns="45100" rIns="90200" bIns="45100" anchor="t" anchorCtr="0">
              <a:spAutoFit/>
            </a:bodyPr>
            <a:lstStyle/>
            <a:p>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Độ</a:t>
              </a:r>
              <a:r>
                <a:rPr lang="en-US" sz="2400" dirty="0">
                  <a:solidFill>
                    <a:schemeClr val="dk1"/>
                  </a:solidFill>
                  <a:latin typeface="Arial" panose="020B0604020202020204" pitchFamily="34" charset="0"/>
                  <a:ea typeface="Times New Roman"/>
                  <a:cs typeface="Arial" panose="020B0604020202020204" pitchFamily="34" charset="0"/>
                  <a:sym typeface="Times New Roman"/>
                </a:rPr>
                <a:t> </a:t>
              </a:r>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ưu</a:t>
              </a:r>
              <a:r>
                <a:rPr lang="en-US" sz="2400" dirty="0">
                  <a:solidFill>
                    <a:schemeClr val="dk1"/>
                  </a:solidFill>
                  <a:latin typeface="Arial" panose="020B0604020202020204" pitchFamily="34" charset="0"/>
                  <a:ea typeface="Times New Roman"/>
                  <a:cs typeface="Arial" panose="020B0604020202020204" pitchFamily="34" charset="0"/>
                  <a:sym typeface="Times New Roman"/>
                </a:rPr>
                <a:t> </a:t>
              </a:r>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tiên</a:t>
              </a:r>
              <a:r>
                <a:rPr lang="en-US" sz="2400" dirty="0">
                  <a:solidFill>
                    <a:schemeClr val="dk1"/>
                  </a:solidFill>
                  <a:latin typeface="Arial" panose="020B0604020202020204" pitchFamily="34" charset="0"/>
                  <a:ea typeface="Times New Roman"/>
                  <a:cs typeface="Arial" panose="020B0604020202020204" pitchFamily="34" charset="0"/>
                  <a:sym typeface="Times New Roman"/>
                </a:rPr>
                <a:t> </a:t>
              </a:r>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cao</a:t>
              </a:r>
              <a:r>
                <a:rPr lang="en-US" sz="2400" dirty="0">
                  <a:solidFill>
                    <a:schemeClr val="dk1"/>
                  </a:solidFill>
                  <a:latin typeface="Arial" panose="020B0604020202020204" pitchFamily="34" charset="0"/>
                  <a:ea typeface="Times New Roman"/>
                  <a:cs typeface="Arial" panose="020B0604020202020204" pitchFamily="34" charset="0"/>
                  <a:sym typeface="Times New Roman"/>
                </a:rPr>
                <a:t> </a:t>
              </a:r>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nhất</a:t>
              </a:r>
              <a:endParaRPr sz="2400" dirty="0">
                <a:solidFill>
                  <a:schemeClr val="dk1"/>
                </a:solidFill>
                <a:latin typeface="Arial" panose="020B0604020202020204" pitchFamily="34" charset="0"/>
                <a:ea typeface="Times New Roman"/>
                <a:cs typeface="Arial" panose="020B0604020202020204" pitchFamily="34" charset="0"/>
                <a:sym typeface="Times New Roman"/>
              </a:endParaRPr>
            </a:p>
          </p:txBody>
        </p:sp>
      </p:grpSp>
      <p:sp>
        <p:nvSpPr>
          <p:cNvPr id="4" name="Google Shape;251;p14">
            <a:extLst>
              <a:ext uri="{FF2B5EF4-FFF2-40B4-BE49-F238E27FC236}">
                <a16:creationId xmlns:a16="http://schemas.microsoft.com/office/drawing/2014/main" id="{43EF24D9-DE4C-06A6-5377-8941F1758E63}"/>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4.7. Multilevel Queue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7"/>
          <p:cNvSpPr txBox="1">
            <a:spLocks noGrp="1"/>
          </p:cNvSpPr>
          <p:nvPr>
            <p:ph type="title"/>
          </p:nvPr>
        </p:nvSpPr>
        <p:spPr>
          <a:xfrm>
            <a:off x="774145" y="1238216"/>
            <a:ext cx="4525598"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Hạn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chế</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của</a:t>
            </a:r>
            <a:r>
              <a:rPr lang="en-US" sz="2400" dirty="0">
                <a:solidFill>
                  <a:schemeClr val="bg1"/>
                </a:solidFill>
                <a:latin typeface="Arial" panose="020B0604020202020204" pitchFamily="34" charset="0"/>
                <a:ea typeface="+mn-ea"/>
                <a:cs typeface="Arial" panose="020B0604020202020204" pitchFamily="34" charset="0"/>
              </a:rPr>
              <a:t> Multilevel Queue</a:t>
            </a:r>
            <a:endParaRPr sz="2400" dirty="0">
              <a:solidFill>
                <a:schemeClr val="bg1"/>
              </a:solidFill>
              <a:latin typeface="Arial" panose="020B0604020202020204" pitchFamily="34" charset="0"/>
              <a:ea typeface="+mn-ea"/>
              <a:cs typeface="Arial" panose="020B0604020202020204" pitchFamily="34" charset="0"/>
            </a:endParaRPr>
          </a:p>
        </p:txBody>
      </p:sp>
      <p:sp>
        <p:nvSpPr>
          <p:cNvPr id="295" name="Google Shape;295;p17"/>
          <p:cNvSpPr txBox="1">
            <a:spLocks noGrp="1"/>
          </p:cNvSpPr>
          <p:nvPr>
            <p:ph idx="1"/>
          </p:nvPr>
        </p:nvSpPr>
        <p:spPr>
          <a:xfrm>
            <a:off x="774145" y="2093976"/>
            <a:ext cx="10579654" cy="4082987"/>
          </a:xfrm>
          <a:prstGeom prst="rect">
            <a:avLst/>
          </a:prstGeom>
          <a:noFill/>
          <a:ln>
            <a:noFill/>
          </a:ln>
        </p:spPr>
        <p:txBody>
          <a:bodyPr spcFirstLastPara="1" wrap="square" lIns="91425" tIns="45700" rIns="91425" bIns="45700" anchor="t" anchorCtr="0">
            <a:noAutofit/>
          </a:bodyPr>
          <a:lstStyle/>
          <a:p>
            <a:pPr marL="7938" lvl="1" indent="-7938">
              <a:spcBef>
                <a:spcPts val="0"/>
              </a:spcBef>
            </a:pPr>
            <a:r>
              <a:rPr lang="en-US" sz="2800" dirty="0"/>
              <a:t> </a:t>
            </a:r>
            <a:r>
              <a:rPr lang="en-US" sz="2800" dirty="0" err="1"/>
              <a:t>Tiến</a:t>
            </a:r>
            <a:r>
              <a:rPr lang="en-US" sz="2800" dirty="0"/>
              <a:t> </a:t>
            </a:r>
            <a:r>
              <a:rPr lang="en-US" sz="2800" dirty="0" err="1"/>
              <a:t>trình</a:t>
            </a:r>
            <a:r>
              <a:rPr lang="en-US" sz="2800" dirty="0"/>
              <a:t> </a:t>
            </a:r>
            <a:r>
              <a:rPr lang="en-US" sz="2800" dirty="0" err="1"/>
              <a:t>không</a:t>
            </a:r>
            <a:r>
              <a:rPr lang="en-US" sz="2800" dirty="0"/>
              <a:t> </a:t>
            </a:r>
            <a:r>
              <a:rPr lang="en-US" sz="2800" dirty="0" err="1"/>
              <a:t>thể</a:t>
            </a:r>
            <a:r>
              <a:rPr lang="en-US" sz="2800" dirty="0"/>
              <a:t> </a:t>
            </a:r>
            <a:r>
              <a:rPr lang="en-US" sz="2800" dirty="0" err="1"/>
              <a:t>chuyển</a:t>
            </a:r>
            <a:r>
              <a:rPr lang="en-US" sz="2800" dirty="0"/>
              <a:t> </a:t>
            </a:r>
            <a:r>
              <a:rPr lang="en-US" sz="2800" dirty="0" err="1"/>
              <a:t>từ</a:t>
            </a:r>
            <a:r>
              <a:rPr lang="en-US" sz="2800" dirty="0"/>
              <a:t> </a:t>
            </a:r>
            <a:r>
              <a:rPr lang="en-US" sz="2800" dirty="0" err="1"/>
              <a:t>hàng</a:t>
            </a:r>
            <a:r>
              <a:rPr lang="en-US" sz="2800" dirty="0"/>
              <a:t> </a:t>
            </a:r>
            <a:r>
              <a:rPr lang="en-US" sz="2800" dirty="0" err="1"/>
              <a:t>đợi</a:t>
            </a:r>
            <a:r>
              <a:rPr lang="en-US" sz="2800" dirty="0"/>
              <a:t> </a:t>
            </a:r>
            <a:r>
              <a:rPr lang="en-US" sz="2800" dirty="0" err="1"/>
              <a:t>này</a:t>
            </a:r>
            <a:r>
              <a:rPr lang="en-US" sz="2800" dirty="0"/>
              <a:t> sang </a:t>
            </a:r>
            <a:r>
              <a:rPr lang="en-US" sz="2800" dirty="0" err="1"/>
              <a:t>hàng</a:t>
            </a:r>
            <a:r>
              <a:rPr lang="en-US" sz="2800" dirty="0"/>
              <a:t> </a:t>
            </a:r>
            <a:r>
              <a:rPr lang="en-US" sz="2800" dirty="0" err="1"/>
              <a:t>đợi</a:t>
            </a:r>
            <a:r>
              <a:rPr lang="en-US" sz="2800" dirty="0"/>
              <a:t> </a:t>
            </a:r>
            <a:r>
              <a:rPr lang="en-US" sz="2800" dirty="0" err="1"/>
              <a:t>khác</a:t>
            </a:r>
            <a:r>
              <a:rPr lang="en-US" sz="2800" dirty="0"/>
              <a:t>:</a:t>
            </a:r>
            <a:endParaRPr sz="2800" dirty="0"/>
          </a:p>
          <a:p>
            <a:pPr marL="800100" lvl="2" indent="-342900">
              <a:buFont typeface="Wingdings" pitchFamily="2" charset="2"/>
              <a:buChar char="à"/>
            </a:pPr>
            <a:r>
              <a:rPr lang="en-US" sz="2400" dirty="0" err="1"/>
              <a:t>Có</a:t>
            </a:r>
            <a:r>
              <a:rPr lang="en-US" sz="2400" dirty="0"/>
              <a:t> </a:t>
            </a:r>
            <a:r>
              <a:rPr lang="en-US" sz="2400" dirty="0" err="1"/>
              <a:t>thể</a:t>
            </a:r>
            <a:r>
              <a:rPr lang="en-US" sz="2400" dirty="0"/>
              <a:t> </a:t>
            </a:r>
            <a:r>
              <a:rPr lang="en-US" sz="2400" dirty="0" err="1"/>
              <a:t>làm</a:t>
            </a:r>
            <a:r>
              <a:rPr lang="en-US" sz="2400" dirty="0"/>
              <a:t> </a:t>
            </a:r>
            <a:r>
              <a:rPr lang="en-US" sz="2400" dirty="0" err="1"/>
              <a:t>giảm</a:t>
            </a:r>
            <a:r>
              <a:rPr lang="en-US" sz="2400" dirty="0"/>
              <a:t> </a:t>
            </a:r>
            <a:r>
              <a:rPr lang="en-US" sz="2400" dirty="0" err="1"/>
              <a:t>hiệu</a:t>
            </a:r>
            <a:r>
              <a:rPr lang="en-US" sz="2400" dirty="0"/>
              <a:t> </a:t>
            </a:r>
            <a:r>
              <a:rPr lang="en-US" sz="2400" dirty="0" err="1"/>
              <a:t>suất</a:t>
            </a:r>
            <a:r>
              <a:rPr lang="en-US" sz="2400" dirty="0"/>
              <a:t> </a:t>
            </a:r>
            <a:r>
              <a:rPr lang="en-US" sz="2400" dirty="0" err="1"/>
              <a:t>hệ</a:t>
            </a:r>
            <a:r>
              <a:rPr lang="en-US" sz="2400" dirty="0"/>
              <a:t> </a:t>
            </a:r>
            <a:r>
              <a:rPr lang="en-US" sz="2400" dirty="0" err="1"/>
              <a:t>thống</a:t>
            </a:r>
            <a:r>
              <a:rPr lang="en-US" sz="2400" dirty="0"/>
              <a:t> </a:t>
            </a:r>
            <a:r>
              <a:rPr lang="en-US" sz="2400" dirty="0" err="1"/>
              <a:t>trong</a:t>
            </a:r>
            <a:r>
              <a:rPr lang="en-US" sz="2400" dirty="0"/>
              <a:t> </a:t>
            </a:r>
            <a:r>
              <a:rPr lang="en-US" sz="2400" dirty="0" err="1"/>
              <a:t>trường</a:t>
            </a:r>
            <a:r>
              <a:rPr lang="en-US" sz="2400" dirty="0"/>
              <a:t> </a:t>
            </a:r>
            <a:r>
              <a:rPr lang="en-US" sz="2400" dirty="0" err="1"/>
              <a:t>hợp</a:t>
            </a:r>
            <a:r>
              <a:rPr lang="en-US" sz="2400" dirty="0"/>
              <a:t> </a:t>
            </a:r>
            <a:r>
              <a:rPr lang="en-US" sz="2400" dirty="0" err="1"/>
              <a:t>một</a:t>
            </a:r>
            <a:r>
              <a:rPr lang="en-US" sz="2400" dirty="0"/>
              <a:t> </a:t>
            </a:r>
            <a:r>
              <a:rPr lang="en-US" sz="2400" dirty="0" err="1"/>
              <a:t>hàng</a:t>
            </a:r>
            <a:r>
              <a:rPr lang="en-US" sz="2400" dirty="0"/>
              <a:t> </a:t>
            </a:r>
            <a:r>
              <a:rPr lang="en-US" sz="2400" dirty="0" err="1"/>
              <a:t>đợi</a:t>
            </a:r>
            <a:r>
              <a:rPr lang="en-US" sz="2400" dirty="0"/>
              <a:t> </a:t>
            </a:r>
            <a:r>
              <a:rPr lang="en-US" sz="2400" dirty="0" err="1"/>
              <a:t>có</a:t>
            </a:r>
            <a:r>
              <a:rPr lang="en-US" sz="2400" dirty="0"/>
              <a:t> </a:t>
            </a:r>
            <a:r>
              <a:rPr lang="en-US" sz="2400" dirty="0" err="1"/>
              <a:t>nhiều</a:t>
            </a:r>
            <a:r>
              <a:rPr lang="en-US" sz="2400" dirty="0"/>
              <a:t> </a:t>
            </a:r>
            <a:r>
              <a:rPr lang="en-US" sz="2400" dirty="0" err="1"/>
              <a:t>tiến</a:t>
            </a:r>
            <a:r>
              <a:rPr lang="en-US" sz="2400" dirty="0"/>
              <a:t> </a:t>
            </a:r>
            <a:r>
              <a:rPr lang="en-US" sz="2400" dirty="0" err="1"/>
              <a:t>trình</a:t>
            </a:r>
            <a:r>
              <a:rPr lang="en-US" sz="2400" dirty="0"/>
              <a:t> </a:t>
            </a:r>
            <a:r>
              <a:rPr lang="en-US" sz="2400" dirty="0" err="1"/>
              <a:t>trong</a:t>
            </a:r>
            <a:r>
              <a:rPr lang="en-US" sz="2400" dirty="0"/>
              <a:t> </a:t>
            </a:r>
            <a:r>
              <a:rPr lang="en-US" sz="2400" dirty="0" err="1"/>
              <a:t>khi</a:t>
            </a:r>
            <a:r>
              <a:rPr lang="en-US" sz="2400" dirty="0"/>
              <a:t> </a:t>
            </a:r>
            <a:r>
              <a:rPr lang="en-US" sz="2400" dirty="0" err="1"/>
              <a:t>các</a:t>
            </a:r>
            <a:r>
              <a:rPr lang="en-US" sz="2400" dirty="0"/>
              <a:t> </a:t>
            </a:r>
            <a:r>
              <a:rPr lang="en-US" sz="2400" dirty="0" err="1"/>
              <a:t>hàng</a:t>
            </a:r>
            <a:r>
              <a:rPr lang="en-US" sz="2400" dirty="0"/>
              <a:t> </a:t>
            </a:r>
            <a:r>
              <a:rPr lang="en-US" sz="2400" dirty="0" err="1"/>
              <a:t>đợi</a:t>
            </a:r>
            <a:r>
              <a:rPr lang="en-US" sz="2400" dirty="0"/>
              <a:t> </a:t>
            </a:r>
            <a:r>
              <a:rPr lang="en-US" sz="2400" dirty="0" err="1"/>
              <a:t>khác</a:t>
            </a:r>
            <a:r>
              <a:rPr lang="en-US" sz="2400" dirty="0"/>
              <a:t> </a:t>
            </a:r>
            <a:r>
              <a:rPr lang="en-US" sz="2400" dirty="0" err="1"/>
              <a:t>lại</a:t>
            </a:r>
            <a:r>
              <a:rPr lang="en-US" sz="2400" dirty="0"/>
              <a:t> </a:t>
            </a:r>
            <a:r>
              <a:rPr lang="en-US" sz="2400" dirty="0" err="1"/>
              <a:t>trống</a:t>
            </a:r>
            <a:r>
              <a:rPr lang="en-US" sz="2400" dirty="0"/>
              <a:t>.</a:t>
            </a:r>
            <a:endParaRPr lang="en-US" sz="2800" dirty="0"/>
          </a:p>
          <a:p>
            <a:pPr marL="800100" lvl="2" indent="-342900">
              <a:buFont typeface="Wingdings" pitchFamily="2" charset="2"/>
              <a:buChar char="à"/>
            </a:pPr>
            <a:r>
              <a:rPr lang="en-US" sz="2400" dirty="0" err="1"/>
              <a:t>Khắc</a:t>
            </a:r>
            <a:r>
              <a:rPr lang="en-US" sz="2400" dirty="0"/>
              <a:t> </a:t>
            </a:r>
            <a:r>
              <a:rPr lang="en-US" sz="2400" dirty="0" err="1"/>
              <a:t>phục</a:t>
            </a:r>
            <a:r>
              <a:rPr lang="en-US" sz="2400" dirty="0"/>
              <a:t> </a:t>
            </a:r>
            <a:r>
              <a:rPr lang="en-US" sz="2400" dirty="0" err="1"/>
              <a:t>bằng</a:t>
            </a:r>
            <a:r>
              <a:rPr lang="en-US" sz="2400" dirty="0"/>
              <a:t> </a:t>
            </a:r>
            <a:r>
              <a:rPr lang="en-US" sz="2400" dirty="0" err="1"/>
              <a:t>cơ</a:t>
            </a:r>
            <a:r>
              <a:rPr lang="en-US" sz="2400" dirty="0"/>
              <a:t> </a:t>
            </a:r>
            <a:r>
              <a:rPr lang="en-US" sz="2400" dirty="0" err="1"/>
              <a:t>chế</a:t>
            </a:r>
            <a:r>
              <a:rPr lang="en-US" sz="2400" dirty="0"/>
              <a:t> feedback: </a:t>
            </a:r>
            <a:r>
              <a:rPr lang="en-US" sz="2400" dirty="0" err="1"/>
              <a:t>cho</a:t>
            </a:r>
            <a:r>
              <a:rPr lang="en-US" sz="2400" dirty="0"/>
              <a:t> </a:t>
            </a:r>
            <a:r>
              <a:rPr lang="en-US" sz="2400" dirty="0" err="1"/>
              <a:t>phép</a:t>
            </a:r>
            <a:r>
              <a:rPr lang="en-US" sz="2400" dirty="0"/>
              <a:t> </a:t>
            </a:r>
            <a:r>
              <a:rPr lang="en-US" sz="2400" dirty="0" err="1"/>
              <a:t>tiến</a:t>
            </a:r>
            <a:r>
              <a:rPr lang="en-US" sz="2400" dirty="0"/>
              <a:t> </a:t>
            </a:r>
            <a:r>
              <a:rPr lang="en-US" sz="2400" dirty="0" err="1"/>
              <a:t>trình</a:t>
            </a:r>
            <a:r>
              <a:rPr lang="en-US" sz="2400" dirty="0"/>
              <a:t> di </a:t>
            </a:r>
            <a:r>
              <a:rPr lang="en-US" sz="2400" dirty="0" err="1"/>
              <a:t>chuyển</a:t>
            </a:r>
            <a:r>
              <a:rPr lang="en-US" sz="2400" dirty="0"/>
              <a:t> </a:t>
            </a:r>
            <a:r>
              <a:rPr lang="en-US" sz="2400" dirty="0" err="1"/>
              <a:t>một</a:t>
            </a:r>
            <a:r>
              <a:rPr lang="en-US" sz="2400" dirty="0"/>
              <a:t> </a:t>
            </a:r>
            <a:r>
              <a:rPr lang="en-US" sz="2400" dirty="0" err="1"/>
              <a:t>cách</a:t>
            </a:r>
            <a:r>
              <a:rPr lang="en-US" sz="2400" dirty="0"/>
              <a:t> </a:t>
            </a:r>
            <a:r>
              <a:rPr lang="en-US" sz="2400" dirty="0" err="1"/>
              <a:t>thích</a:t>
            </a:r>
            <a:r>
              <a:rPr lang="en-US" sz="2400" dirty="0"/>
              <a:t> </a:t>
            </a:r>
            <a:r>
              <a:rPr lang="en-US" sz="2400" dirty="0" err="1"/>
              <a:t>hợp</a:t>
            </a:r>
            <a:r>
              <a:rPr lang="en-US" sz="2400" dirty="0"/>
              <a:t> </a:t>
            </a:r>
            <a:r>
              <a:rPr lang="en-US" sz="2400" dirty="0" err="1"/>
              <a:t>giữa</a:t>
            </a:r>
            <a:r>
              <a:rPr lang="en-US" sz="2400" dirty="0"/>
              <a:t> </a:t>
            </a:r>
            <a:r>
              <a:rPr lang="en-US" sz="2400" dirty="0" err="1"/>
              <a:t>các</a:t>
            </a:r>
            <a:r>
              <a:rPr lang="en-US" sz="2400" dirty="0"/>
              <a:t> </a:t>
            </a:r>
            <a:r>
              <a:rPr lang="en-US" sz="2400" dirty="0" err="1"/>
              <a:t>hàng</a:t>
            </a:r>
            <a:r>
              <a:rPr lang="en-US" sz="2400" dirty="0"/>
              <a:t> </a:t>
            </a:r>
            <a:r>
              <a:rPr lang="en-US" sz="2400" dirty="0" err="1"/>
              <a:t>đợi</a:t>
            </a:r>
            <a:r>
              <a:rPr lang="en-US" sz="2400" dirty="0"/>
              <a:t> </a:t>
            </a:r>
            <a:r>
              <a:rPr lang="en-US" sz="2400" dirty="0" err="1"/>
              <a:t>khác</a:t>
            </a:r>
            <a:r>
              <a:rPr lang="en-US" sz="2400" dirty="0"/>
              <a:t> </a:t>
            </a:r>
            <a:r>
              <a:rPr lang="en-US" sz="2400" dirty="0" err="1"/>
              <a:t>nhau</a:t>
            </a:r>
            <a:r>
              <a:rPr lang="en-US" sz="2400" dirty="0"/>
              <a:t>.</a:t>
            </a:r>
          </a:p>
          <a:p>
            <a:pPr marL="800100" lvl="2" indent="-342900">
              <a:buFont typeface="Wingdings" pitchFamily="2" charset="2"/>
              <a:buChar char="à"/>
            </a:pPr>
            <a:r>
              <a:rPr lang="en-US" sz="2400" dirty="0" err="1"/>
              <a:t>Giải</a:t>
            </a:r>
            <a:r>
              <a:rPr lang="en-US" sz="2400" dirty="0"/>
              <a:t> </a:t>
            </a:r>
            <a:r>
              <a:rPr lang="en-US" sz="2400" dirty="0" err="1"/>
              <a:t>thuật</a:t>
            </a:r>
            <a:r>
              <a:rPr lang="en-US" sz="2400" dirty="0"/>
              <a:t>: </a:t>
            </a:r>
            <a:r>
              <a:rPr lang="en-US" sz="2400" b="1" dirty="0"/>
              <a:t>Multilevel Feedback Queue</a:t>
            </a:r>
            <a:endParaRPr sz="2400" b="1" dirty="0"/>
          </a:p>
        </p:txBody>
      </p:sp>
      <p:sp>
        <p:nvSpPr>
          <p:cNvPr id="298" name="Google Shape;298;p1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13BCAD6B-66DF-6B4D-680F-CBA572B5422D}"/>
              </a:ext>
            </a:extLst>
          </p:cNvPr>
          <p:cNvSpPr>
            <a:spLocks noGrp="1"/>
          </p:cNvSpPr>
          <p:nvPr>
            <p:ph type="sldNum" sz="quarter" idx="12"/>
          </p:nvPr>
        </p:nvSpPr>
        <p:spPr/>
        <p:txBody>
          <a:bodyPr/>
          <a:lstStyle/>
          <a:p>
            <a:fld id="{00000000-1234-1234-1234-123412341234}" type="slidenum">
              <a:rPr lang="en-US" smtClean="0"/>
              <a:pPr/>
              <a:t>9</a:t>
            </a:fld>
            <a:endParaRPr lang="en-US"/>
          </a:p>
        </p:txBody>
      </p:sp>
      <p:sp>
        <p:nvSpPr>
          <p:cNvPr id="3" name="Google Shape;251;p14">
            <a:extLst>
              <a:ext uri="{FF2B5EF4-FFF2-40B4-BE49-F238E27FC236}">
                <a16:creationId xmlns:a16="http://schemas.microsoft.com/office/drawing/2014/main" id="{5242EA5C-4E6F-6E76-DBF2-006AAEBF3DF2}"/>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4.7. Multilevel Queue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 calcmode="lin" valueType="num">
                                      <p:cBhvr additive="base">
                                        <p:cTn id="7" dur="500" fill="hold"/>
                                        <p:tgtEl>
                                          <p:spTgt spid="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5">
                                            <p:txEl>
                                              <p:pRg st="1" end="1"/>
                                            </p:txEl>
                                          </p:spTgt>
                                        </p:tgtEl>
                                        <p:attrNameLst>
                                          <p:attrName>style.visibility</p:attrName>
                                        </p:attrNameLst>
                                      </p:cBhvr>
                                      <p:to>
                                        <p:strVal val="visible"/>
                                      </p:to>
                                    </p:set>
                                    <p:anim calcmode="lin" valueType="num">
                                      <p:cBhvr additive="base">
                                        <p:cTn id="13" dur="500" fill="hold"/>
                                        <p:tgtEl>
                                          <p:spTgt spid="2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5">
                                            <p:txEl>
                                              <p:pRg st="2" end="2"/>
                                            </p:txEl>
                                          </p:spTgt>
                                        </p:tgtEl>
                                        <p:attrNameLst>
                                          <p:attrName>style.visibility</p:attrName>
                                        </p:attrNameLst>
                                      </p:cBhvr>
                                      <p:to>
                                        <p:strVal val="visible"/>
                                      </p:to>
                                    </p:set>
                                    <p:anim calcmode="lin" valueType="num">
                                      <p:cBhvr additive="base">
                                        <p:cTn id="19" dur="500" fill="hold"/>
                                        <p:tgtEl>
                                          <p:spTgt spid="2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5">
                                            <p:txEl>
                                              <p:pRg st="3" end="3"/>
                                            </p:txEl>
                                          </p:spTgt>
                                        </p:tgtEl>
                                        <p:attrNameLst>
                                          <p:attrName>style.visibility</p:attrName>
                                        </p:attrNameLst>
                                      </p:cBhvr>
                                      <p:to>
                                        <p:strVal val="visible"/>
                                      </p:to>
                                    </p:set>
                                    <p:anim calcmode="lin" valueType="num">
                                      <p:cBhvr additive="base">
                                        <p:cTn id="25" dur="500" fill="hold"/>
                                        <p:tgtEl>
                                          <p:spTgt spid="2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Bai giang so UIT v2 2</Template>
  <TotalTime>202</TotalTime>
  <Words>4707</Words>
  <Application>Microsoft Office PowerPoint</Application>
  <PresentationFormat>Widescreen</PresentationFormat>
  <Paragraphs>464</Paragraphs>
  <Slides>59</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Noto Sans Symbols</vt:lpstr>
      <vt:lpstr>Times New Roman</vt:lpstr>
      <vt:lpstr>Wingdings</vt:lpstr>
      <vt:lpstr>Office Theme</vt:lpstr>
      <vt:lpstr>PowerPoint Presentation</vt:lpstr>
      <vt:lpstr>PowerPoint Presentation</vt:lpstr>
      <vt:lpstr>PowerPoint Presentation</vt:lpstr>
      <vt:lpstr>4.6. Highest Response Ratio Next (HRRN)</vt:lpstr>
      <vt:lpstr>PowerPoint Presentation</vt:lpstr>
      <vt:lpstr>4.7. Multilevel Queue</vt:lpstr>
      <vt:lpstr>Việc định thời giữa các hàng đợi</vt:lpstr>
      <vt:lpstr>Ví dụ phân chia hàng đợi và tiến trình</vt:lpstr>
      <vt:lpstr>Hạn chế của Multilevel Queue</vt:lpstr>
      <vt:lpstr>PowerPoint Presentation</vt:lpstr>
      <vt:lpstr>4.8. Multilevel Feedback Queue</vt:lpstr>
      <vt:lpstr>Ví dụ về Multilevel Feedback Queue</vt:lpstr>
      <vt:lpstr>Các vấn đề với Multilevel Feedback Queue</vt:lpstr>
      <vt:lpstr>PowerPoint Presentation</vt:lpstr>
      <vt:lpstr>4.9. So sánh các giải thuật</vt:lpstr>
      <vt:lpstr>PowerPoint Presentation</vt:lpstr>
      <vt:lpstr>5. Định thời tiểu trình </vt:lpstr>
      <vt:lpstr>PowerPoint Presentation</vt:lpstr>
      <vt:lpstr>6. Định thời đa bộ xử lý</vt:lpstr>
      <vt:lpstr>PowerPoint Presentation</vt:lpstr>
      <vt:lpstr>6.1. Đa xử lý bất đối xứng </vt:lpstr>
      <vt:lpstr>PowerPoint Presentation</vt:lpstr>
      <vt:lpstr>6.2. Đa xử lý đối xứng </vt:lpstr>
      <vt:lpstr>6.2. Đa xử lý đối xứng</vt:lpstr>
      <vt:lpstr>Cân bằng tải (Load balancing)</vt:lpstr>
      <vt:lpstr>Processor affinity</vt:lpstr>
      <vt:lpstr>Processor affinity</vt:lpstr>
      <vt:lpstr>Processor affinity</vt:lpstr>
      <vt:lpstr>PowerPoint Presentation</vt:lpstr>
      <vt:lpstr>7. Định thời theo thời gian thực</vt:lpstr>
      <vt:lpstr>Định thời theo thời gian thực dựa trên độ ưu tiên</vt:lpstr>
      <vt:lpstr>Mô hình tác vụ trong thời gian thực</vt:lpstr>
      <vt:lpstr>Các giải thuật định thời</vt:lpstr>
      <vt:lpstr>Định thời Rate Monotonic </vt:lpstr>
      <vt:lpstr>Định thời EDF</vt:lpstr>
      <vt:lpstr>Định thời Total Bandwidth Server (TBS)</vt:lpstr>
      <vt:lpstr>7. Định thời theo thời gian thực</vt:lpstr>
      <vt:lpstr>PowerPoint Presentation</vt:lpstr>
      <vt:lpstr>8.1. Định thời trên Linux</vt:lpstr>
      <vt:lpstr>8.1. Định thời trên Linux</vt:lpstr>
      <vt:lpstr>8.1. Định thời trên Linux</vt:lpstr>
      <vt:lpstr>8.1. Định thời trên Linux</vt:lpstr>
      <vt:lpstr>8.1. Định thời trên Linux</vt:lpstr>
      <vt:lpstr>8.1. Định thời trên Linux</vt:lpstr>
      <vt:lpstr>PowerPoint Presentation</vt:lpstr>
      <vt:lpstr>8.2. Định thời trên Windows</vt:lpstr>
      <vt:lpstr>8.2. Định thời trên Windows</vt:lpstr>
      <vt:lpstr>8.2. Định thời trên Windows</vt:lpstr>
      <vt:lpstr>8.2. Định thời trên Windows</vt:lpstr>
      <vt:lpstr>8.2. Định thời trên Windows</vt:lpstr>
      <vt:lpstr>8.2. Định thời trên Windows</vt:lpstr>
      <vt:lpstr>PowerPoint Presentation</vt:lpstr>
      <vt:lpstr>8.3. Định thời trên Solaris</vt:lpstr>
      <vt:lpstr>8.3. Định thời trên Solaris</vt:lpstr>
      <vt:lpstr>8.3. Định thời trên Solaris</vt:lpstr>
      <vt:lpstr>8.3. Định thời trên Solaris</vt:lpstr>
      <vt:lpstr>Tóm tắt nội dung buổi học</vt:lpstr>
      <vt:lpstr>Câu hỏi ôn tập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4-3</dc:title>
  <dc:creator>ntthien</dc:creator>
  <cp:lastModifiedBy>Nguyễn Thanh Thiện</cp:lastModifiedBy>
  <cp:revision>48</cp:revision>
  <dcterms:created xsi:type="dcterms:W3CDTF">2020-03-04T02:21:34Z</dcterms:created>
  <dcterms:modified xsi:type="dcterms:W3CDTF">2024-08-26T12:51:22Z</dcterms:modified>
</cp:coreProperties>
</file>