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74"/>
  </p:notesMasterIdLst>
  <p:sldIdLst>
    <p:sldId id="260" r:id="rId2"/>
    <p:sldId id="424" r:id="rId3"/>
    <p:sldId id="262" r:id="rId4"/>
    <p:sldId id="269" r:id="rId5"/>
    <p:sldId id="261" r:id="rId6"/>
    <p:sldId id="384" r:id="rId7"/>
    <p:sldId id="386" r:id="rId8"/>
    <p:sldId id="387" r:id="rId9"/>
    <p:sldId id="385" r:id="rId10"/>
    <p:sldId id="388" r:id="rId11"/>
    <p:sldId id="317" r:id="rId12"/>
    <p:sldId id="389" r:id="rId13"/>
    <p:sldId id="425" r:id="rId14"/>
    <p:sldId id="390" r:id="rId15"/>
    <p:sldId id="391" r:id="rId16"/>
    <p:sldId id="426" r:id="rId17"/>
    <p:sldId id="319" r:id="rId18"/>
    <p:sldId id="283" r:id="rId19"/>
    <p:sldId id="346" r:id="rId20"/>
    <p:sldId id="393" r:id="rId21"/>
    <p:sldId id="394" r:id="rId22"/>
    <p:sldId id="396" r:id="rId23"/>
    <p:sldId id="427" r:id="rId24"/>
    <p:sldId id="397" r:id="rId25"/>
    <p:sldId id="398" r:id="rId26"/>
    <p:sldId id="428" r:id="rId27"/>
    <p:sldId id="399" r:id="rId28"/>
    <p:sldId id="347" r:id="rId29"/>
    <p:sldId id="286" r:id="rId30"/>
    <p:sldId id="348" r:id="rId31"/>
    <p:sldId id="400" r:id="rId32"/>
    <p:sldId id="401" r:id="rId33"/>
    <p:sldId id="429" r:id="rId34"/>
    <p:sldId id="402" r:id="rId35"/>
    <p:sldId id="403" r:id="rId36"/>
    <p:sldId id="404" r:id="rId37"/>
    <p:sldId id="430" r:id="rId38"/>
    <p:sldId id="405" r:id="rId39"/>
    <p:sldId id="406" r:id="rId40"/>
    <p:sldId id="351" r:id="rId41"/>
    <p:sldId id="288" r:id="rId42"/>
    <p:sldId id="407" r:id="rId43"/>
    <p:sldId id="431" r:id="rId44"/>
    <p:sldId id="408" r:id="rId45"/>
    <p:sldId id="409" r:id="rId46"/>
    <p:sldId id="410" r:id="rId47"/>
    <p:sldId id="352" r:id="rId48"/>
    <p:sldId id="432" r:id="rId49"/>
    <p:sldId id="411" r:id="rId50"/>
    <p:sldId id="412" r:id="rId51"/>
    <p:sldId id="413" r:id="rId52"/>
    <p:sldId id="433" r:id="rId53"/>
    <p:sldId id="414" r:id="rId54"/>
    <p:sldId id="416" r:id="rId55"/>
    <p:sldId id="434" r:id="rId56"/>
    <p:sldId id="415" r:id="rId57"/>
    <p:sldId id="417" r:id="rId58"/>
    <p:sldId id="418" r:id="rId59"/>
    <p:sldId id="435" r:id="rId60"/>
    <p:sldId id="419" r:id="rId61"/>
    <p:sldId id="420" r:id="rId62"/>
    <p:sldId id="421" r:id="rId63"/>
    <p:sldId id="355" r:id="rId64"/>
    <p:sldId id="364" r:id="rId65"/>
    <p:sldId id="292" r:id="rId66"/>
    <p:sldId id="308" r:id="rId67"/>
    <p:sldId id="376" r:id="rId68"/>
    <p:sldId id="422" r:id="rId69"/>
    <p:sldId id="377" r:id="rId70"/>
    <p:sldId id="378" r:id="rId71"/>
    <p:sldId id="423" r:id="rId72"/>
    <p:sldId id="436" r:id="rId7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5" autoAdjust="0"/>
    <p:restoredTop sz="85131" autoAdjust="0"/>
  </p:normalViewPr>
  <p:slideViewPr>
    <p:cSldViewPr snapToGrid="0">
      <p:cViewPr varScale="1">
        <p:scale>
          <a:sx n="57" d="100"/>
          <a:sy n="57" d="100"/>
        </p:scale>
        <p:origin x="1184"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02/15/2024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tả thêm về quản lý bộ nhớ, các thầy cô có thể bỏ qua slide này</a:t>
            </a:r>
          </a:p>
        </p:txBody>
      </p:sp>
      <p:sp>
        <p:nvSpPr>
          <p:cNvPr id="4" name="Slide Number Placeholder 3"/>
          <p:cNvSpPr>
            <a:spLocks noGrp="1"/>
          </p:cNvSpPr>
          <p:nvPr>
            <p:ph type="sldNum" sz="quarter" idx="5"/>
          </p:nvPr>
        </p:nvSpPr>
        <p:spPr/>
        <p:txBody>
          <a:bodyPr/>
          <a:lstStyle/>
          <a:p>
            <a:fld id="{DC19F204-C7F4-F140-967F-D2FA889DA617}" type="slidenum">
              <a:rPr lang="en-VN" smtClean="0"/>
              <a:t>7</a:t>
            </a:fld>
            <a:endParaRPr lang="en-VN"/>
          </a:p>
        </p:txBody>
      </p:sp>
    </p:spTree>
    <p:extLst>
      <p:ext uri="{BB962C8B-B14F-4D97-AF65-F5344CB8AC3E}">
        <p14:creationId xmlns:p14="http://schemas.microsoft.com/office/powerpoint/2010/main" val="214523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Mô tả thêm về quản lý bộ nhớ, các thầy cô có thể bỏ qua slide này</a:t>
            </a:r>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8</a:t>
            </a:fld>
            <a:endParaRPr lang="en-VN"/>
          </a:p>
        </p:txBody>
      </p:sp>
    </p:spTree>
    <p:extLst>
      <p:ext uri="{BB962C8B-B14F-4D97-AF65-F5344CB8AC3E}">
        <p14:creationId xmlns:p14="http://schemas.microsoft.com/office/powerpoint/2010/main" val="239580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Nên tách thành 2 slide</a:t>
            </a:r>
          </a:p>
        </p:txBody>
      </p:sp>
      <p:sp>
        <p:nvSpPr>
          <p:cNvPr id="4" name="Slide Number Placeholder 3"/>
          <p:cNvSpPr>
            <a:spLocks noGrp="1"/>
          </p:cNvSpPr>
          <p:nvPr>
            <p:ph type="sldNum" sz="quarter" idx="5"/>
          </p:nvPr>
        </p:nvSpPr>
        <p:spPr/>
        <p:txBody>
          <a:bodyPr/>
          <a:lstStyle/>
          <a:p>
            <a:fld id="{DC19F204-C7F4-F140-967F-D2FA889DA617}" type="slidenum">
              <a:rPr lang="en-VN" smtClean="0"/>
              <a:t>12</a:t>
            </a:fld>
            <a:endParaRPr lang="en-VN"/>
          </a:p>
        </p:txBody>
      </p:sp>
    </p:spTree>
    <p:extLst>
      <p:ext uri="{BB962C8B-B14F-4D97-AF65-F5344CB8AC3E}">
        <p14:creationId xmlns:p14="http://schemas.microsoft.com/office/powerpoint/2010/main" val="380486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Nên tách thành 2 slide</a:t>
            </a:r>
          </a:p>
        </p:txBody>
      </p:sp>
      <p:sp>
        <p:nvSpPr>
          <p:cNvPr id="4" name="Slide Number Placeholder 3"/>
          <p:cNvSpPr>
            <a:spLocks noGrp="1"/>
          </p:cNvSpPr>
          <p:nvPr>
            <p:ph type="sldNum" sz="quarter" idx="5"/>
          </p:nvPr>
        </p:nvSpPr>
        <p:spPr/>
        <p:txBody>
          <a:bodyPr/>
          <a:lstStyle/>
          <a:p>
            <a:fld id="{DC19F204-C7F4-F140-967F-D2FA889DA617}" type="slidenum">
              <a:rPr lang="en-VN" smtClean="0"/>
              <a:t>13</a:t>
            </a:fld>
            <a:endParaRPr lang="en-VN"/>
          </a:p>
        </p:txBody>
      </p:sp>
    </p:spTree>
    <p:extLst>
      <p:ext uri="{BB962C8B-B14F-4D97-AF65-F5344CB8AC3E}">
        <p14:creationId xmlns:p14="http://schemas.microsoft.com/office/powerpoint/2010/main" val="6131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Khi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m</a:t>
            </a:r>
            <a:r>
              <a:rPr lang="en-US" altLang="en-US" sz="2000" dirty="0" err="1">
                <a:solidFill>
                  <a:srgbClr val="0000CC"/>
                </a:solidFill>
                <a:latin typeface="VNI-Helve" pitchFamily="2" charset="0"/>
                <a:sym typeface="VNI-Helve" pitchFamily="2" charset="0"/>
              </a:rPr>
              <a:t>ỗ</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file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đư</a:t>
            </a:r>
            <a:r>
              <a:rPr lang="en-US" altLang="en-US" sz="2000" dirty="0" err="1">
                <a:solidFill>
                  <a:srgbClr val="0000CC"/>
                </a:solidFill>
                <a:latin typeface="VNI-Helve" pitchFamily="2" charset="0"/>
                <a:sym typeface="VNI-Helve" pitchFamily="2" charset="0"/>
              </a:rPr>
              <a:t>ợ</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biên</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err="1">
                <a:solidFill>
                  <a:srgbClr val="0000CC"/>
                </a:solidFill>
                <a:latin typeface="VNI-Helve" pitchFamily="2" charset="0"/>
                <a:sym typeface="VNI-Helve" pitchFamily="2" charset="0"/>
              </a:rPr>
              <a:t>ỉ</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chưa</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bi</a:t>
            </a:r>
            <a:r>
              <a:rPr lang="en-US" altLang="en-US" sz="2000" dirty="0" err="1">
                <a:solidFill>
                  <a:srgbClr val="0000CC"/>
                </a:solidFill>
                <a:latin typeface="VNI-Helve" pitchFamily="2" charset="0"/>
                <a:sym typeface="VNI-Helve" pitchFamily="2" charset="0"/>
              </a:rPr>
              <a:t>ế</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vì</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ế</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2000" dirty="0" err="1">
                <a:solidFill>
                  <a:srgbClr val="0000CC"/>
                </a:solidFill>
                <a:latin typeface="VNI-Helve" pitchFamily="2" charset="0"/>
                <a:sym typeface="VNI-Helve" pitchFamily="2" charset="0"/>
              </a:rPr>
              <a:t>ờ</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đư</a:t>
            </a:r>
            <a:r>
              <a:rPr lang="en-US" altLang="en-US" sz="2000" dirty="0" err="1">
                <a:solidFill>
                  <a:srgbClr val="0000CC"/>
                </a:solidFill>
                <a:latin typeface="VNI-Helve" pitchFamily="2" charset="0"/>
                <a:sym typeface="VNI-Helve" pitchFamily="2" charset="0"/>
              </a:rPr>
              <a:t>ợ</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dùng</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ể</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đánh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2000" dirty="0" err="1">
                <a:solidFill>
                  <a:srgbClr val="0000CC"/>
                </a:solidFill>
                <a:latin typeface="VNI-Helve" pitchFamily="2" charset="0"/>
                <a:sym typeface="VNI-Helve" pitchFamily="2" charset="0"/>
              </a:rPr>
              <a:t>ấ</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endParaRPr lang="en-US" altLang="en-US" sz="2000" dirty="0">
              <a:solidFill>
                <a:srgbClr val="000000"/>
              </a:solidFill>
              <a:latin typeface="VNI-Helve" pitchFamily="2" charset="0"/>
              <a:sym typeface="VNI-Helve" pitchFamily="2" charset="0"/>
            </a:endParaRPr>
          </a:p>
          <a:p>
            <a:endParaRPr lang="en-V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Trình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linker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k</a:t>
            </a:r>
            <a:r>
              <a:rPr lang="en-US" altLang="en-US" sz="2000" dirty="0" err="1">
                <a:solidFill>
                  <a:srgbClr val="0000CC"/>
                </a:solidFill>
                <a:latin typeface="VNI-Helve" pitchFamily="2" charset="0"/>
                <a:sym typeface="VNI-Helve" pitchFamily="2" charset="0"/>
              </a:rPr>
              <a:t>ế</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a:t>
            </a:r>
            <a:r>
              <a:rPr lang="en-US" altLang="en-US" sz="2000" dirty="0" err="1">
                <a:solidFill>
                  <a:srgbClr val="0000CC"/>
                </a:solidFill>
                <a:latin typeface="VNI-Helve" pitchFamily="2" charset="0"/>
                <a:sym typeface="VNI-Helve" pitchFamily="2" charset="0"/>
              </a:rPr>
              <a:t>ố</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files,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vì</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ế</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nó</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có</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ể</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thay</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ế</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err="1">
                <a:solidFill>
                  <a:srgbClr val="0000CC"/>
                </a:solidFill>
                <a:latin typeface="VNI-Helve" pitchFamily="2" charset="0"/>
                <a:sym typeface="VNI-Helve" pitchFamily="2" charset="0"/>
              </a:rPr>
              <a:t>ỗ</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đánh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2000" dirty="0" err="1">
                <a:solidFill>
                  <a:srgbClr val="0000CC"/>
                </a:solidFill>
                <a:latin typeface="VNI-Helve" pitchFamily="2" charset="0"/>
                <a:sym typeface="VNI-Helve" pitchFamily="2" charset="0"/>
              </a:rPr>
              <a:t>ấ</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v</a:t>
            </a:r>
            <a:r>
              <a:rPr lang="en-US" altLang="en-US" sz="2000" dirty="0" err="1">
                <a:solidFill>
                  <a:srgbClr val="0000CC"/>
                </a:solidFill>
                <a:latin typeface="VNI-Helve" pitchFamily="2" charset="0"/>
                <a:sym typeface="VNI-Helve" pitchFamily="2" charset="0"/>
              </a:rPr>
              <a:t>ớ</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err="1">
                <a:solidFill>
                  <a:srgbClr val="0000CC"/>
                </a:solidFill>
                <a:latin typeface="VNI-Helve" pitchFamily="2" charset="0"/>
                <a:sym typeface="VNI-Helve" pitchFamily="2" charset="0"/>
              </a:rPr>
              <a:t>ỉ</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ậ</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endParaRPr lang="en-VN" sz="2000" dirty="0"/>
          </a:p>
          <a:p>
            <a:endParaRPr lang="en-V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Ph</a:t>
            </a:r>
            <a:r>
              <a:rPr lang="en-US" altLang="en-US" sz="2000" dirty="0" err="1">
                <a:solidFill>
                  <a:srgbClr val="0000CC"/>
                </a:solidFill>
                <a:latin typeface="VNI-Helve" pitchFamily="2" charset="0"/>
                <a:sym typeface="VNI-Helve" pitchFamily="2" charset="0"/>
              </a:rPr>
              <a:t>ả</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xác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err="1">
                <a:solidFill>
                  <a:srgbClr val="0000CC"/>
                </a:solidFill>
                <a:latin typeface="VNI-Helve" pitchFamily="2" charset="0"/>
                <a:sym typeface="VNI-Helve" pitchFamily="2" charset="0"/>
              </a:rPr>
              <a:t>ỉ</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2000" dirty="0" err="1">
                <a:solidFill>
                  <a:srgbClr val="0000CC"/>
                </a:solidFill>
                <a:latin typeface="VNI-Helve" pitchFamily="2" charset="0"/>
                <a:sym typeface="VNI-Helve" pitchFamily="2" charset="0"/>
              </a:rPr>
              <a:t>ộ</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nh</a:t>
            </a:r>
            <a:r>
              <a:rPr lang="en-US" altLang="en-US" sz="2000" dirty="0" err="1">
                <a:solidFill>
                  <a:srgbClr val="0000CC"/>
                </a:solidFill>
                <a:latin typeface="VNI-Helve" pitchFamily="2" charset="0"/>
                <a:sym typeface="VNI-Helve" pitchFamily="2" charset="0"/>
              </a:rPr>
              <a:t>ớ</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2000" dirty="0" err="1">
                <a:solidFill>
                  <a:srgbClr val="0000CC"/>
                </a:solidFill>
                <a:latin typeface="VNI-Helve" pitchFamily="2" charset="0"/>
                <a:sym typeface="VNI-Helve" pitchFamily="2" charset="0"/>
              </a:rPr>
              <a:t>ắ</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ầ</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ể</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ự</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thi</a:t>
            </a:r>
            <a:endParaRPr lang="en-US" altLang="en-US" sz="2000" dirty="0">
              <a:solidFill>
                <a:srgbClr val="000000"/>
              </a:solidFill>
              <a:latin typeface="VNI-Helve" pitchFamily="2" charset="0"/>
              <a:sym typeface="VNI-Helve" pitchFamily="2" charset="0"/>
            </a:endParaRPr>
          </a:p>
        </p:txBody>
      </p:sp>
      <p:sp>
        <p:nvSpPr>
          <p:cNvPr id="4" name="Slide Number Placeholder 3"/>
          <p:cNvSpPr>
            <a:spLocks noGrp="1"/>
          </p:cNvSpPr>
          <p:nvPr>
            <p:ph type="sldNum" sz="quarter" idx="5"/>
          </p:nvPr>
        </p:nvSpPr>
        <p:spPr/>
        <p:txBody>
          <a:bodyPr/>
          <a:lstStyle/>
          <a:p>
            <a:fld id="{DC19F204-C7F4-F140-967F-D2FA889DA617}" type="slidenum">
              <a:rPr lang="en-VN" smtClean="0"/>
              <a:t>16</a:t>
            </a:fld>
            <a:endParaRPr lang="en-VN"/>
          </a:p>
        </p:txBody>
      </p:sp>
    </p:spTree>
    <p:extLst>
      <p:ext uri="{BB962C8B-B14F-4D97-AF65-F5344CB8AC3E}">
        <p14:creationId xmlns:p14="http://schemas.microsoft.com/office/powerpoint/2010/main" val="39710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ví dụ thêm về các kiểu phân trang khác, quý thầy cô có thể bỏ đi khi giảng dạy</a:t>
            </a:r>
          </a:p>
        </p:txBody>
      </p:sp>
      <p:sp>
        <p:nvSpPr>
          <p:cNvPr id="4" name="Slide Number Placeholder 3"/>
          <p:cNvSpPr>
            <a:spLocks noGrp="1"/>
          </p:cNvSpPr>
          <p:nvPr>
            <p:ph type="sldNum" sz="quarter" idx="5"/>
          </p:nvPr>
        </p:nvSpPr>
        <p:spPr/>
        <p:txBody>
          <a:bodyPr/>
          <a:lstStyle/>
          <a:p>
            <a:fld id="{DC19F204-C7F4-F140-967F-D2FA889DA617}" type="slidenum">
              <a:rPr lang="en-VN" smtClean="0"/>
              <a:t>58</a:t>
            </a:fld>
            <a:endParaRPr lang="en-VN"/>
          </a:p>
        </p:txBody>
      </p:sp>
    </p:spTree>
    <p:extLst>
      <p:ext uri="{BB962C8B-B14F-4D97-AF65-F5344CB8AC3E}">
        <p14:creationId xmlns:p14="http://schemas.microsoft.com/office/powerpoint/2010/main" val="2673236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47B1A24-E0CF-1C44-81B5-0CEDEBAB9F35}" type="datetime4">
              <a:rPr lang="en-US" smtClean="0"/>
              <a:t>February 15, 2024</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17357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410B7B6-5C03-224F-B3E5-E7936EF7061F}" type="datetime4">
              <a:rPr lang="en-US" smtClean="0"/>
              <a:t>February 15, 2024</a:t>
            </a:fld>
            <a:endParaRPr lang="en-VN"/>
          </a:p>
        </p:txBody>
      </p:sp>
    </p:spTree>
    <p:extLst>
      <p:ext uri="{BB962C8B-B14F-4D97-AF65-F5344CB8AC3E}">
        <p14:creationId xmlns:p14="http://schemas.microsoft.com/office/powerpoint/2010/main" val="9620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05142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01D5708-2735-1940-8EB5-D59278C64557}" type="datetime4">
              <a:rPr lang="en-US" smtClean="0"/>
              <a:t>February 15, 2024</a:t>
            </a:fld>
            <a:endParaRPr lang="en-US" dirty="0"/>
          </a:p>
        </p:txBody>
      </p:sp>
    </p:spTree>
    <p:extLst>
      <p:ext uri="{BB962C8B-B14F-4D97-AF65-F5344CB8AC3E}">
        <p14:creationId xmlns:p14="http://schemas.microsoft.com/office/powerpoint/2010/main" val="249605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426FC44-FE21-7847-BF7B-1BB5E7D37F18}" type="datetime4">
              <a:rPr lang="en-US" smtClean="0"/>
              <a:t>February 15, 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68904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FE1D219-2B87-F14C-A6DB-917D6F28AAA8}" type="datetime4">
              <a:rPr lang="en-US" smtClean="0"/>
              <a:t>February 15, 2024</a:t>
            </a:fld>
            <a:endParaRPr lang="en-US" dirty="0"/>
          </a:p>
        </p:txBody>
      </p:sp>
    </p:spTree>
    <p:extLst>
      <p:ext uri="{BB962C8B-B14F-4D97-AF65-F5344CB8AC3E}">
        <p14:creationId xmlns:p14="http://schemas.microsoft.com/office/powerpoint/2010/main" val="1322392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E044DA7-588E-9848-A874-DEAF45FEA070}" type="datetime4">
              <a:rPr lang="en-US" smtClean="0"/>
              <a:t>February 15, 2024</a:t>
            </a:fld>
            <a:endParaRPr lang="en-US" dirty="0"/>
          </a:p>
        </p:txBody>
      </p:sp>
    </p:spTree>
    <p:extLst>
      <p:ext uri="{BB962C8B-B14F-4D97-AF65-F5344CB8AC3E}">
        <p14:creationId xmlns:p14="http://schemas.microsoft.com/office/powerpoint/2010/main" val="3440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F35FCDD-6EF6-7D4A-B1AF-59DDBD649560}" type="datetime4">
              <a:rPr lang="en-US" smtClean="0"/>
              <a:t>February 15, 2024</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D6B7B1A0-7982-2A48-AAAB-0EFCB4F18F9D}" type="datetime4">
              <a:rPr lang="en-US" smtClean="0"/>
              <a:t>February 15, 2024</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C1FB837A-15F4-E846-B3FF-AB769B6FFDED}" type="datetime4">
              <a:rPr lang="en-US" smtClean="0"/>
              <a:t>February 15, 2024</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7189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9721C7CE-9598-7540-897F-B8D20FB00532}" type="datetime4">
              <a:rPr lang="en-US" smtClean="0"/>
              <a:t>February 15, 2024</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078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2BE38188-F024-0940-9443-027A2ED29040}" type="datetime4">
              <a:rPr lang="en-US" smtClean="0"/>
              <a:t>February 15, 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AA151C9-3930-4245-97BA-AB394E0D169C}"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30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1C8B879-002F-7B44-B04D-39FFAEED2388}"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7741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750D88F-B5F8-EA4D-A752-F7D5D9EA11B8}"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75304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372EB7F-6CC7-D045-9C37-5BFFFF7E1197}"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50978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E13D78DA-6573-1949-8C65-016B4682FC88}"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84140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8F33C-DA91-9B4C-B9BC-30891D3D69F8}" type="datetime4">
              <a:rPr lang="en-US" smtClean="0"/>
              <a:t>February 15, 2024</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48091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49" r:id="rId16"/>
    <p:sldLayoutId id="2147483664" r:id="rId17"/>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p:txBody>
          <a:bodyPr/>
          <a:lstStyle/>
          <a:p>
            <a:r>
              <a:rPr lang="en-US" dirty="0">
                <a:gradFill flip="none" rotWithShape="1">
                  <a:gsLst>
                    <a:gs pos="0">
                      <a:srgbClr val="4700D8"/>
                    </a:gs>
                    <a:gs pos="100000">
                      <a:srgbClr val="EC7171"/>
                    </a:gs>
                  </a:gsLst>
                  <a:lin ang="5400000" scaled="1"/>
                  <a:tileRect/>
                </a:gradFill>
              </a:rPr>
              <a:t>CHƯƠNG 7: QUẢN LÝ BỘ NHỚ</a:t>
            </a:r>
            <a:endParaRPr lang="en-VN" dirty="0">
              <a:gradFill flip="none" rotWithShape="1">
                <a:gsLst>
                  <a:gs pos="0">
                    <a:srgbClr val="4700D8"/>
                  </a:gs>
                  <a:gs pos="100000">
                    <a:srgbClr val="EC7171"/>
                  </a:gs>
                </a:gsLst>
                <a:lin ang="5400000" scaled="1"/>
                <a:tileRect/>
              </a:gradFill>
            </a:endParaRPr>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err="1"/>
              <a:t>bản</a:t>
            </a:r>
            <a:r>
              <a:rPr lang="en-US"/>
              <a:t> về bộ nhớ, các kiểu địa chỉ nhớ và cách chuyển đổi giữa các kiểu này, các cơ chế và mô hình quản lý bộ nhớ</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0AA7-1FFF-D1E5-9B78-6EC33659027F}"/>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4" name="Footer Placeholder 3">
            <a:extLst>
              <a:ext uri="{FF2B5EF4-FFF2-40B4-BE49-F238E27FC236}">
                <a16:creationId xmlns:a16="http://schemas.microsoft.com/office/drawing/2014/main" id="{C0076444-43BD-85FD-3A3C-D83420DC8AD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0CE442-EDF7-A9CB-E4CA-ECBBBED8DFC0}"/>
              </a:ext>
            </a:extLst>
          </p:cNvPr>
          <p:cNvSpPr>
            <a:spLocks noGrp="1"/>
          </p:cNvSpPr>
          <p:nvPr>
            <p:ph type="sldNum" sz="quarter" idx="12"/>
          </p:nvPr>
        </p:nvSpPr>
        <p:spPr/>
        <p:txBody>
          <a:bodyPr/>
          <a:lstStyle/>
          <a:p>
            <a:fld id="{D8B0B3AC-44A8-D142-AAF6-9A453466E1A4}" type="slidenum">
              <a:rPr lang="en-VN" smtClean="0"/>
              <a:pPr/>
              <a:t>10</a:t>
            </a:fld>
            <a:endParaRPr lang="en-VN" dirty="0"/>
          </a:p>
        </p:txBody>
      </p:sp>
      <p:pic>
        <p:nvPicPr>
          <p:cNvPr id="7" name="Picture 6">
            <a:extLst>
              <a:ext uri="{FF2B5EF4-FFF2-40B4-BE49-F238E27FC236}">
                <a16:creationId xmlns:a16="http://schemas.microsoft.com/office/drawing/2014/main" id="{7AB8A8A6-0A90-9ABE-79CC-CB5FA95D2A44}"/>
              </a:ext>
            </a:extLst>
          </p:cNvPr>
          <p:cNvPicPr>
            <a:picLocks noChangeAspect="1"/>
          </p:cNvPicPr>
          <p:nvPr/>
        </p:nvPicPr>
        <p:blipFill>
          <a:blip r:embed="rId2"/>
          <a:srcRect/>
          <a:stretch/>
        </p:blipFill>
        <p:spPr>
          <a:xfrm>
            <a:off x="3360270" y="4021845"/>
            <a:ext cx="5149821" cy="2399210"/>
          </a:xfrm>
          <a:prstGeom prst="rect">
            <a:avLst/>
          </a:prstGeom>
        </p:spPr>
      </p:pic>
      <p:sp>
        <p:nvSpPr>
          <p:cNvPr id="8" name="TextBox 7">
            <a:extLst>
              <a:ext uri="{FF2B5EF4-FFF2-40B4-BE49-F238E27FC236}">
                <a16:creationId xmlns:a16="http://schemas.microsoft.com/office/drawing/2014/main" id="{EA53FB8A-486C-EB1C-6FE1-731AA923994D}"/>
              </a:ext>
            </a:extLst>
          </p:cNvPr>
          <p:cNvSpPr txBox="1"/>
          <p:nvPr/>
        </p:nvSpPr>
        <p:spPr>
          <a:xfrm>
            <a:off x="1441712" y="1963437"/>
            <a:ext cx="5249019" cy="1938992"/>
          </a:xfrm>
          <a:prstGeom prst="rect">
            <a:avLst/>
          </a:prstGeom>
          <a:noFill/>
        </p:spPr>
        <p:txBody>
          <a:bodyPr wrap="square" rtlCol="0">
            <a:spAutoFit/>
          </a:bodyPr>
          <a:lstStyle/>
          <a:p>
            <a:pPr marL="290513" lvl="1" indent="-285750">
              <a:buFont typeface="Arial" panose="020B0604020202020204" pitchFamily="34" charset="0"/>
              <a:buChar char="•"/>
            </a:pPr>
            <a:r>
              <a:rPr lang="vi-VN" sz="2400" dirty="0"/>
              <a:t>Cấp phát bộ nhớ cho các </a:t>
            </a: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endParaRPr lang="vi-VN" sz="2400" dirty="0">
              <a:latin typeface="Arial" panose="020B0604020202020204" pitchFamily="34" charset="0"/>
              <a:cs typeface="Arial" panose="020B0604020202020204" pitchFamily="34" charset="0"/>
            </a:endParaRPr>
          </a:p>
          <a:p>
            <a:pPr marL="290513" lvl="1" indent="-285750">
              <a:buFont typeface="Arial" panose="020B0604020202020204" pitchFamily="34" charset="0"/>
              <a:buChar char="•"/>
            </a:pPr>
            <a:r>
              <a:rPr lang="vi-VN" sz="2400" dirty="0"/>
              <a:t>Tái định vị (relocation): khi swapping,…</a:t>
            </a:r>
          </a:p>
          <a:p>
            <a:pPr marL="290513" lvl="1" indent="-285750">
              <a:buFont typeface="Arial" panose="020B0604020202020204" pitchFamily="34" charset="0"/>
              <a:buChar char="•"/>
            </a:pPr>
            <a:r>
              <a:rPr lang="vi-VN" sz="2400" dirty="0"/>
              <a:t>Bảo vệ: kiểm tra truy xuất bộ nhớ có hợp lệ không</a:t>
            </a:r>
          </a:p>
        </p:txBody>
      </p:sp>
      <p:sp>
        <p:nvSpPr>
          <p:cNvPr id="10" name="TextBox 9">
            <a:extLst>
              <a:ext uri="{FF2B5EF4-FFF2-40B4-BE49-F238E27FC236}">
                <a16:creationId xmlns:a16="http://schemas.microsoft.com/office/drawing/2014/main" id="{07751858-3353-253C-43CE-3EBFB36650C3}"/>
              </a:ext>
            </a:extLst>
          </p:cNvPr>
          <p:cNvSpPr txBox="1"/>
          <p:nvPr/>
        </p:nvSpPr>
        <p:spPr>
          <a:xfrm>
            <a:off x="7027423" y="1963437"/>
            <a:ext cx="5058000" cy="1569660"/>
          </a:xfrm>
          <a:prstGeom prst="rect">
            <a:avLst/>
          </a:prstGeom>
          <a:noFill/>
        </p:spPr>
        <p:txBody>
          <a:bodyPr wrap="square">
            <a:spAutoFit/>
          </a:bodyPr>
          <a:lstStyle/>
          <a:p>
            <a:pPr marL="290513" lvl="1" indent="-285750">
              <a:buFont typeface="Arial" panose="020B0604020202020204" pitchFamily="34" charset="0"/>
              <a:buChar char="•"/>
            </a:pPr>
            <a:r>
              <a:rPr lang="vi-VN" sz="2400" dirty="0"/>
              <a:t>Chia sẻ: cho phép các </a:t>
            </a: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vi-VN" sz="2400" dirty="0">
                <a:latin typeface="Arial" panose="020B0604020202020204" pitchFamily="34" charset="0"/>
                <a:cs typeface="Arial" panose="020B0604020202020204" pitchFamily="34" charset="0"/>
              </a:rPr>
              <a:t> </a:t>
            </a:r>
            <a:r>
              <a:rPr lang="vi-VN" sz="2400" dirty="0"/>
              <a:t>chia sẻ vùng nhớ chung</a:t>
            </a:r>
          </a:p>
          <a:p>
            <a:pPr marL="290513" lvl="1" indent="-285750">
              <a:buFont typeface="Arial" panose="020B0604020202020204" pitchFamily="34" charset="0"/>
              <a:buChar char="•"/>
            </a:pPr>
            <a:r>
              <a:rPr lang="vi-VN" sz="2400" dirty="0"/>
              <a:t>Kết gán địa chỉ nhớ luận lý của user vào địa chỉ thực</a:t>
            </a:r>
          </a:p>
        </p:txBody>
      </p:sp>
      <p:sp>
        <p:nvSpPr>
          <p:cNvPr id="6" name="TextBox 5">
            <a:extLst>
              <a:ext uri="{FF2B5EF4-FFF2-40B4-BE49-F238E27FC236}">
                <a16:creationId xmlns:a16="http://schemas.microsoft.com/office/drawing/2014/main" id="{50A2800C-A9D9-2233-4D5F-2495C894260D}"/>
              </a:ext>
            </a:extLst>
          </p:cNvPr>
          <p:cNvSpPr txBox="1"/>
          <p:nvPr/>
        </p:nvSpPr>
        <p:spPr>
          <a:xfrm>
            <a:off x="832847" y="1191085"/>
            <a:ext cx="607249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vi-VN" sz="2400" b="1" dirty="0">
                <a:solidFill>
                  <a:schemeClr val="bg1"/>
                </a:solidFill>
                <a:latin typeface="Arial" panose="020B0604020202020204" pitchFamily="34" charset="0"/>
                <a:cs typeface="Arial" panose="020B0604020202020204" pitchFamily="34" charset="0"/>
              </a:rPr>
              <a:t>Các yêu cầu đối với việc quản lý bộ nhớ</a:t>
            </a:r>
          </a:p>
        </p:txBody>
      </p:sp>
    </p:spTree>
    <p:extLst>
      <p:ext uri="{BB962C8B-B14F-4D97-AF65-F5344CB8AC3E}">
        <p14:creationId xmlns:p14="http://schemas.microsoft.com/office/powerpoint/2010/main" val="348535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vi-VN" altLang="en-US" dirty="0"/>
              <a:t>CÁC KIỂU ĐỊA CHỈ NHỚ</a:t>
            </a:r>
            <a:endParaRPr lang="vi-VN" altLang="en-US"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
        <p:nvSpPr>
          <p:cNvPr id="3" name="Footer Placeholder 2">
            <a:extLst>
              <a:ext uri="{FF2B5EF4-FFF2-40B4-BE49-F238E27FC236}">
                <a16:creationId xmlns:a16="http://schemas.microsoft.com/office/drawing/2014/main" id="{84997C78-15B6-4A25-F9A8-0A782A61A77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30636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F40-44FF-347A-FD9F-30323CD62217}"/>
              </a:ext>
            </a:extLst>
          </p:cNvPr>
          <p:cNvSpPr>
            <a:spLocks noGrp="1"/>
          </p:cNvSpPr>
          <p:nvPr>
            <p:ph type="title"/>
          </p:nvPr>
        </p:nvSpPr>
        <p:spPr/>
        <p:txBody>
          <a:bodyPr>
            <a:normAutofit fontScale="90000"/>
          </a:body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5F1DE1A8-FD42-AB8E-2355-C25282DF48E5}"/>
              </a:ext>
            </a:extLst>
          </p:cNvPr>
          <p:cNvSpPr>
            <a:spLocks noGrp="1"/>
          </p:cNvSpPr>
          <p:nvPr>
            <p:ph idx="1"/>
          </p:nvPr>
        </p:nvSpPr>
        <p:spPr>
          <a:xfrm>
            <a:off x="1142797" y="1195821"/>
            <a:ext cx="10046819" cy="5160527"/>
          </a:xfrm>
        </p:spPr>
        <p:txBody>
          <a:bodyPr>
            <a:normAutofit fontScale="92500" lnSpcReduction="10000"/>
          </a:bodyPr>
          <a:lstStyle/>
          <a:p>
            <a:r>
              <a:rPr lang="vi-VN" sz="2400" b="1" dirty="0">
                <a:gradFill>
                  <a:gsLst>
                    <a:gs pos="0">
                      <a:srgbClr val="00C6FF"/>
                    </a:gs>
                    <a:gs pos="100000">
                      <a:srgbClr val="0072FF"/>
                    </a:gs>
                  </a:gsLst>
                  <a:lin ang="5400000" scaled="1"/>
                </a:gradFill>
              </a:rPr>
              <a:t>Địa chỉ vật lý </a:t>
            </a:r>
            <a:r>
              <a:rPr lang="vi-VN" sz="2400" dirty="0"/>
              <a:t>(</a:t>
            </a:r>
            <a:r>
              <a:rPr lang="vi-VN" sz="2400" b="1" dirty="0"/>
              <a:t>physical address</a:t>
            </a:r>
            <a:r>
              <a:rPr lang="vi-VN" sz="2400" dirty="0"/>
              <a:t>) (</a:t>
            </a:r>
            <a:r>
              <a:rPr lang="vi-VN" sz="2400" b="1" dirty="0"/>
              <a:t>địa chỉ thực</a:t>
            </a:r>
            <a:r>
              <a:rPr lang="vi-VN" sz="2400" dirty="0"/>
              <a:t>) là một vị trí thực trong bộ nhớ chính</a:t>
            </a:r>
            <a:r>
              <a:rPr lang="en-US" sz="2400" dirty="0"/>
              <a:t>.</a:t>
            </a:r>
            <a:endParaRPr lang="vi-VN" sz="2400" dirty="0"/>
          </a:p>
          <a:p>
            <a:r>
              <a:rPr lang="vi-VN" sz="2400" b="1" dirty="0">
                <a:gradFill>
                  <a:gsLst>
                    <a:gs pos="0">
                      <a:srgbClr val="00C6FF"/>
                    </a:gs>
                    <a:gs pos="100000">
                      <a:srgbClr val="0072FF"/>
                    </a:gs>
                  </a:gsLst>
                  <a:lin ang="5400000" scaled="1"/>
                </a:gradFill>
              </a:rPr>
              <a:t>Địa chỉ luận lý </a:t>
            </a:r>
            <a:r>
              <a:rPr lang="vi-VN" sz="2400" dirty="0"/>
              <a:t>(</a:t>
            </a:r>
            <a:r>
              <a:rPr lang="vi-VN" sz="2400" b="1" dirty="0"/>
              <a:t>logical address</a:t>
            </a:r>
            <a:r>
              <a:rPr lang="vi-VN" sz="2400" dirty="0"/>
              <a:t>) là một vị trí nhớ được diễn tả trong một chương trình (còn gọi là địa chỉ ảo </a:t>
            </a:r>
            <a:r>
              <a:rPr lang="en-US" sz="2400" dirty="0"/>
              <a:t>- </a:t>
            </a:r>
            <a:r>
              <a:rPr lang="vi-VN" sz="2400" b="1" dirty="0"/>
              <a:t>virtual address</a:t>
            </a:r>
            <a:r>
              <a:rPr lang="vi-VN" sz="2400" dirty="0"/>
              <a:t>).</a:t>
            </a:r>
          </a:p>
          <a:p>
            <a:pPr lvl="1"/>
            <a:r>
              <a:rPr lang="vi-VN" dirty="0"/>
              <a:t>Các trình biên dịch (compiler) tạo ra mã lệnh chương trình mà trong đó mọi tham chiếu bộ nhớ đều là địa chỉ luận lý</a:t>
            </a:r>
            <a:r>
              <a:rPr lang="en-US" dirty="0"/>
              <a:t>.</a:t>
            </a:r>
            <a:endParaRPr lang="vi-VN" dirty="0"/>
          </a:p>
          <a:p>
            <a:pPr marL="228600" lvl="1">
              <a:spcBef>
                <a:spcPts val="1000"/>
              </a:spcBef>
            </a:pPr>
            <a:r>
              <a:rPr lang="vi-VN" b="1" dirty="0">
                <a:gradFill>
                  <a:gsLst>
                    <a:gs pos="0">
                      <a:srgbClr val="00C6FF"/>
                    </a:gs>
                    <a:gs pos="100000">
                      <a:srgbClr val="0072FF"/>
                    </a:gs>
                  </a:gsLst>
                  <a:lin ang="5400000" scaled="1"/>
                </a:gradFill>
              </a:rPr>
              <a:t>Địa chỉ tuyệt đối </a:t>
            </a:r>
            <a:r>
              <a:rPr lang="vi-VN" dirty="0"/>
              <a:t>(</a:t>
            </a:r>
            <a:r>
              <a:rPr lang="vi-VN" b="1" dirty="0"/>
              <a:t>absolute address</a:t>
            </a:r>
            <a:r>
              <a:rPr lang="vi-VN" dirty="0"/>
              <a:t>): địa chỉ tương đương với địa chỉ thực.</a:t>
            </a:r>
            <a:endParaRPr lang="vi-VN" b="1" dirty="0">
              <a:gradFill>
                <a:gsLst>
                  <a:gs pos="0">
                    <a:srgbClr val="00C6FF"/>
                  </a:gs>
                  <a:gs pos="100000">
                    <a:srgbClr val="0072FF"/>
                  </a:gs>
                </a:gsLst>
                <a:lin ang="5400000" scaled="1"/>
              </a:gradFill>
            </a:endParaRPr>
          </a:p>
          <a:p>
            <a:pPr marL="228600" lvl="1">
              <a:spcBef>
                <a:spcPts val="1000"/>
              </a:spcBef>
            </a:pPr>
            <a:r>
              <a:rPr lang="vi-VN" b="1" dirty="0">
                <a:gradFill>
                  <a:gsLst>
                    <a:gs pos="0">
                      <a:srgbClr val="00C6FF"/>
                    </a:gs>
                    <a:gs pos="100000">
                      <a:srgbClr val="0072FF"/>
                    </a:gs>
                  </a:gsLst>
                  <a:lin ang="5400000" scaled="1"/>
                </a:gradFill>
              </a:rPr>
              <a:t>Địa chỉ tương đối </a:t>
            </a:r>
            <a:r>
              <a:rPr lang="vi-VN" dirty="0"/>
              <a:t>(</a:t>
            </a:r>
            <a:r>
              <a:rPr lang="vi-VN" b="1" dirty="0"/>
              <a:t>relative address</a:t>
            </a:r>
            <a:r>
              <a:rPr lang="vi-VN" dirty="0"/>
              <a:t>) (địa chỉ </a:t>
            </a:r>
            <a:r>
              <a:rPr lang="vi-VN" i="1" u="sng" dirty="0"/>
              <a:t>khả tái định vị</a:t>
            </a:r>
            <a:r>
              <a:rPr lang="vi-VN" dirty="0"/>
              <a:t>, relocatable address) là một kiểu địa chỉ luận lý trong đó các địa chỉ được biểu diễn tương đối so với một vị trí xác định nào đó trong chương trình.</a:t>
            </a:r>
          </a:p>
          <a:p>
            <a:pPr lvl="1"/>
            <a:r>
              <a:rPr lang="vi-VN" dirty="0"/>
              <a:t>Ví dụ: 12 byte so với vị trí bắt đầu chương trình,…</a:t>
            </a:r>
          </a:p>
        </p:txBody>
      </p:sp>
      <p:sp>
        <p:nvSpPr>
          <p:cNvPr id="4" name="Footer Placeholder 3">
            <a:extLst>
              <a:ext uri="{FF2B5EF4-FFF2-40B4-BE49-F238E27FC236}">
                <a16:creationId xmlns:a16="http://schemas.microsoft.com/office/drawing/2014/main" id="{F1FF1251-CA21-84B6-A4B7-869A8D64AA6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8DC3153-2D41-BFA7-361C-D59F0F47F011}"/>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354823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F40-44FF-347A-FD9F-30323CD62217}"/>
              </a:ext>
            </a:extLst>
          </p:cNvPr>
          <p:cNvSpPr>
            <a:spLocks noGrp="1"/>
          </p:cNvSpPr>
          <p:nvPr>
            <p:ph type="title"/>
          </p:nvPr>
        </p:nvSpPr>
        <p:spPr/>
        <p:txBody>
          <a:bodyPr>
            <a:normAutofit fontScale="90000"/>
          </a:body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
        <p:nvSpPr>
          <p:cNvPr id="4" name="Footer Placeholder 3">
            <a:extLst>
              <a:ext uri="{FF2B5EF4-FFF2-40B4-BE49-F238E27FC236}">
                <a16:creationId xmlns:a16="http://schemas.microsoft.com/office/drawing/2014/main" id="{F1FF1251-CA21-84B6-A4B7-869A8D64AA6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8DC3153-2D41-BFA7-361C-D59F0F47F011}"/>
              </a:ext>
            </a:extLst>
          </p:cNvPr>
          <p:cNvSpPr>
            <a:spLocks noGrp="1"/>
          </p:cNvSpPr>
          <p:nvPr>
            <p:ph type="sldNum" sz="quarter" idx="12"/>
          </p:nvPr>
        </p:nvSpPr>
        <p:spPr/>
        <p:txBody>
          <a:bodyPr/>
          <a:lstStyle/>
          <a:p>
            <a:fld id="{D8B0B3AC-44A8-D142-AAF6-9A453466E1A4}" type="slidenum">
              <a:rPr lang="en-VN" smtClean="0"/>
              <a:pPr/>
              <a:t>13</a:t>
            </a:fld>
            <a:endParaRPr lang="en-VN" dirty="0"/>
          </a:p>
        </p:txBody>
      </p:sp>
      <p:pic>
        <p:nvPicPr>
          <p:cNvPr id="7" name="Picture 6">
            <a:extLst>
              <a:ext uri="{FF2B5EF4-FFF2-40B4-BE49-F238E27FC236}">
                <a16:creationId xmlns:a16="http://schemas.microsoft.com/office/drawing/2014/main" id="{8DD795BE-BC91-5C20-89F5-5A187602B728}"/>
              </a:ext>
            </a:extLst>
          </p:cNvPr>
          <p:cNvPicPr>
            <a:picLocks noChangeAspect="1"/>
          </p:cNvPicPr>
          <p:nvPr/>
        </p:nvPicPr>
        <p:blipFill>
          <a:blip r:embed="rId3"/>
          <a:srcRect/>
          <a:stretch/>
        </p:blipFill>
        <p:spPr>
          <a:xfrm>
            <a:off x="2507595" y="1033619"/>
            <a:ext cx="6975523" cy="4952236"/>
          </a:xfrm>
          <a:prstGeom prst="rect">
            <a:avLst/>
          </a:prstGeom>
        </p:spPr>
      </p:pic>
    </p:spTree>
    <p:extLst>
      <p:ext uri="{BB962C8B-B14F-4D97-AF65-F5344CB8AC3E}">
        <p14:creationId xmlns:p14="http://schemas.microsoft.com/office/powerpoint/2010/main" val="292135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p:txBody>
          <a:bodyPr>
            <a:normAutofit fontScale="90000"/>
          </a:body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A0AA0B6E-8C98-752F-334C-9E24120463B8}"/>
              </a:ext>
            </a:extLst>
          </p:cNvPr>
          <p:cNvSpPr>
            <a:spLocks noGrp="1"/>
          </p:cNvSpPr>
          <p:nvPr>
            <p:ph idx="1"/>
          </p:nvPr>
        </p:nvSpPr>
        <p:spPr>
          <a:xfrm>
            <a:off x="774145" y="2116457"/>
            <a:ext cx="4902989" cy="2736034"/>
          </a:xfrm>
        </p:spPr>
        <p:txBody>
          <a:bodyPr>
            <a:noAutofit/>
          </a:bodyPr>
          <a:lstStyle/>
          <a:p>
            <a:r>
              <a:rPr lang="vi-VN" sz="2400" b="1" dirty="0">
                <a:gradFill>
                  <a:gsLst>
                    <a:gs pos="0">
                      <a:srgbClr val="00C6FF"/>
                    </a:gs>
                    <a:gs pos="100000">
                      <a:srgbClr val="0072FF"/>
                    </a:gs>
                  </a:gsLst>
                  <a:lin ang="5400000" scaled="1"/>
                </a:gradFill>
              </a:rPr>
              <a:t>Bộ linker</a:t>
            </a:r>
            <a:r>
              <a:rPr lang="vi-VN" sz="2400" dirty="0"/>
              <a:t>: kết hợp các object module thành một file nhị phân khả thực thi gọi là load module.</a:t>
            </a:r>
          </a:p>
          <a:p>
            <a:r>
              <a:rPr lang="vi-VN" sz="2400" b="1" dirty="0">
                <a:gradFill>
                  <a:gsLst>
                    <a:gs pos="0">
                      <a:srgbClr val="00C6FF"/>
                    </a:gs>
                    <a:gs pos="100000">
                      <a:srgbClr val="0072FF"/>
                    </a:gs>
                  </a:gsLst>
                  <a:lin ang="5400000" scaled="1"/>
                </a:gradFill>
              </a:rPr>
              <a:t>Bộ loader</a:t>
            </a:r>
            <a:r>
              <a:rPr lang="vi-VN" sz="2400" dirty="0"/>
              <a:t>: nạp (load) module vào bộ nhớ chính</a:t>
            </a:r>
            <a:r>
              <a:rPr lang="en-US" sz="2400" dirty="0"/>
              <a:t>.</a:t>
            </a:r>
            <a:endParaRPr lang="vi-VN" sz="2400" dirty="0"/>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14</a:t>
            </a:fld>
            <a:endParaRPr lang="en-VN" dirty="0"/>
          </a:p>
        </p:txBody>
      </p:sp>
      <p:pic>
        <p:nvPicPr>
          <p:cNvPr id="7" name="Picture 2">
            <a:extLst>
              <a:ext uri="{FF2B5EF4-FFF2-40B4-BE49-F238E27FC236}">
                <a16:creationId xmlns:a16="http://schemas.microsoft.com/office/drawing/2014/main" id="{6EC7C7C4-7905-FE57-B508-C422F1256D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29169" y="3253773"/>
            <a:ext cx="5834614" cy="309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D9590946-E273-B148-24CB-99B9501DF291}"/>
              </a:ext>
            </a:extLst>
          </p:cNvPr>
          <p:cNvSpPr txBox="1"/>
          <p:nvPr/>
        </p:nvSpPr>
        <p:spPr>
          <a:xfrm>
            <a:off x="832847" y="1191085"/>
            <a:ext cx="4549643"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VN" sz="2400" b="1" dirty="0">
                <a:solidFill>
                  <a:schemeClr val="bg1"/>
                </a:solidFill>
                <a:latin typeface="Arial" panose="020B0604020202020204" pitchFamily="34" charset="0"/>
                <a:cs typeface="Arial" panose="020B0604020202020204" pitchFamily="34" charset="0"/>
              </a:rPr>
              <a:t>Nạp chương trình vào bộ nhớ</a:t>
            </a:r>
          </a:p>
        </p:txBody>
      </p:sp>
    </p:spTree>
    <p:extLst>
      <p:ext uri="{BB962C8B-B14F-4D97-AF65-F5344CB8AC3E}">
        <p14:creationId xmlns:p14="http://schemas.microsoft.com/office/powerpoint/2010/main" val="31877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a:xfrm>
            <a:off x="774146" y="1166372"/>
            <a:ext cx="4381276" cy="494751"/>
          </a:xfrm>
          <a:gradFill>
            <a:gsLst>
              <a:gs pos="0">
                <a:srgbClr val="00C6FF"/>
              </a:gs>
              <a:gs pos="100000">
                <a:srgbClr val="0072FF"/>
              </a:gs>
            </a:gsLst>
            <a:lin ang="5400000" scaled="1"/>
          </a:gradFill>
        </p:spPr>
        <p:txBody>
          <a:bodyPr wrap="square" rtlCol="0">
            <a:spAutoFit/>
          </a:bodyPr>
          <a:lstStyle/>
          <a:p>
            <a:r>
              <a:rPr lang="vi-VN" sz="2400" dirty="0">
                <a:solidFill>
                  <a:schemeClr val="bg1"/>
                </a:solidFill>
                <a:latin typeface="Arial" panose="020B0604020202020204" pitchFamily="34" charset="0"/>
                <a:ea typeface="+mn-ea"/>
                <a:cs typeface="Arial" panose="020B0604020202020204" pitchFamily="34" charset="0"/>
              </a:rPr>
              <a:t>Cơ chế thực hiện linking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15</a:t>
            </a:fld>
            <a:endParaRPr lang="en-VN" dirty="0"/>
          </a:p>
        </p:txBody>
      </p:sp>
      <p:pic>
        <p:nvPicPr>
          <p:cNvPr id="10" name="Picture 9">
            <a:extLst>
              <a:ext uri="{FF2B5EF4-FFF2-40B4-BE49-F238E27FC236}">
                <a16:creationId xmlns:a16="http://schemas.microsoft.com/office/drawing/2014/main" id="{2FA0C664-456D-9780-C83C-AE05FF5CD296}"/>
              </a:ext>
            </a:extLst>
          </p:cNvPr>
          <p:cNvPicPr>
            <a:picLocks noChangeAspect="1"/>
          </p:cNvPicPr>
          <p:nvPr/>
        </p:nvPicPr>
        <p:blipFill>
          <a:blip r:embed="rId2"/>
          <a:stretch>
            <a:fillRect/>
          </a:stretch>
        </p:blipFill>
        <p:spPr>
          <a:xfrm>
            <a:off x="2143203" y="1949318"/>
            <a:ext cx="8128370" cy="4444662"/>
          </a:xfrm>
          <a:prstGeom prst="rect">
            <a:avLst/>
          </a:prstGeom>
        </p:spPr>
      </p:pic>
      <p:sp>
        <p:nvSpPr>
          <p:cNvPr id="3" name="Title 1">
            <a:extLst>
              <a:ext uri="{FF2B5EF4-FFF2-40B4-BE49-F238E27FC236}">
                <a16:creationId xmlns:a16="http://schemas.microsoft.com/office/drawing/2014/main" id="{977F8FD1-51B0-9C96-E26D-1C8D86D1A4B9}"/>
              </a:ext>
            </a:extLst>
          </p:cNvPr>
          <p:cNvSpPr txBox="1">
            <a:spLocks/>
          </p:cNvSpPr>
          <p:nvPr/>
        </p:nvSpPr>
        <p:spPr>
          <a:xfrm>
            <a:off x="774145" y="223964"/>
            <a:ext cx="10579655" cy="78589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Tree>
    <p:extLst>
      <p:ext uri="{BB962C8B-B14F-4D97-AF65-F5344CB8AC3E}">
        <p14:creationId xmlns:p14="http://schemas.microsoft.com/office/powerpoint/2010/main" val="425386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a:xfrm>
            <a:off x="774145" y="1166372"/>
            <a:ext cx="4987135" cy="494751"/>
          </a:xfrm>
          <a:gradFill>
            <a:gsLst>
              <a:gs pos="0">
                <a:srgbClr val="00C6FF"/>
              </a:gs>
              <a:gs pos="100000">
                <a:srgbClr val="0072FF"/>
              </a:gs>
            </a:gsLst>
            <a:lin ang="5400000" scaled="1"/>
          </a:gradFill>
        </p:spPr>
        <p:txBody>
          <a:bodyPr wrap="square" rtlCol="0">
            <a:spAutoFit/>
          </a:bodyPr>
          <a:lstStyle/>
          <a:p>
            <a:r>
              <a:rPr lang="vi-VN" sz="2400" dirty="0">
                <a:solidFill>
                  <a:schemeClr val="bg1"/>
                </a:solidFill>
                <a:latin typeface="Arial" panose="020B0604020202020204" pitchFamily="34" charset="0"/>
                <a:ea typeface="+mn-ea"/>
                <a:cs typeface="Arial" panose="020B0604020202020204" pitchFamily="34" charset="0"/>
              </a:rPr>
              <a:t>Nạp chương trình vào bộ nhớ</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3" name="Title 1">
            <a:extLst>
              <a:ext uri="{FF2B5EF4-FFF2-40B4-BE49-F238E27FC236}">
                <a16:creationId xmlns:a16="http://schemas.microsoft.com/office/drawing/2014/main" id="{977F8FD1-51B0-9C96-E26D-1C8D86D1A4B9}"/>
              </a:ext>
            </a:extLst>
          </p:cNvPr>
          <p:cNvSpPr txBox="1">
            <a:spLocks/>
          </p:cNvSpPr>
          <p:nvPr/>
        </p:nvSpPr>
        <p:spPr>
          <a:xfrm>
            <a:off x="774145" y="223964"/>
            <a:ext cx="10579655" cy="78589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
        <p:nvSpPr>
          <p:cNvPr id="6" name="Rectangle 5">
            <a:extLst>
              <a:ext uri="{FF2B5EF4-FFF2-40B4-BE49-F238E27FC236}">
                <a16:creationId xmlns:a16="http://schemas.microsoft.com/office/drawing/2014/main" id="{C71ABEBC-B43F-8052-0AB7-C438BCCB8CB3}"/>
              </a:ext>
            </a:extLst>
          </p:cNvPr>
          <p:cNvSpPr/>
          <p:nvPr/>
        </p:nvSpPr>
        <p:spPr>
          <a:xfrm>
            <a:off x="774145" y="2507066"/>
            <a:ext cx="2322473" cy="1464161"/>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600" dirty="0">
                <a:solidFill>
                  <a:schemeClr val="tx1"/>
                </a:solidFill>
                <a:latin typeface="Courier New" panose="02070309020205020404" pitchFamily="49" charset="0"/>
                <a:cs typeface="Courier New" panose="02070309020205020404" pitchFamily="49" charset="0"/>
              </a:rPr>
              <a:t>int a, b;</a:t>
            </a:r>
          </a:p>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add(a, b);</a:t>
            </a:r>
          </a:p>
          <a:p>
            <a:r>
              <a:rPr lang="en-VN" sz="1600" dirty="0">
                <a:solidFill>
                  <a:schemeClr val="tx1"/>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EFB04BA9-BBCF-F29E-AE80-16257520A297}"/>
              </a:ext>
            </a:extLst>
          </p:cNvPr>
          <p:cNvSpPr txBox="1"/>
          <p:nvPr/>
        </p:nvSpPr>
        <p:spPr>
          <a:xfrm>
            <a:off x="774145" y="2120184"/>
            <a:ext cx="925253" cy="375487"/>
          </a:xfrm>
          <a:prstGeom prst="rect">
            <a:avLst/>
          </a:prstGeom>
          <a:gradFill>
            <a:gsLst>
              <a:gs pos="0">
                <a:srgbClr val="00C6FF"/>
              </a:gs>
              <a:gs pos="100000">
                <a:srgbClr val="0072FF"/>
              </a:gs>
            </a:gsLst>
            <a:lin ang="5400000" scaled="1"/>
          </a:gradFill>
          <a:ln w="12700">
            <a:gradFill>
              <a:gsLst>
                <a:gs pos="0">
                  <a:srgbClr val="00C6FF"/>
                </a:gs>
                <a:gs pos="100000">
                  <a:srgbClr val="0072FF"/>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main.c</a:t>
            </a:r>
          </a:p>
        </p:txBody>
      </p:sp>
      <p:sp>
        <p:nvSpPr>
          <p:cNvPr id="8" name="Rectangle 7">
            <a:extLst>
              <a:ext uri="{FF2B5EF4-FFF2-40B4-BE49-F238E27FC236}">
                <a16:creationId xmlns:a16="http://schemas.microsoft.com/office/drawing/2014/main" id="{FA30925A-44D2-3B92-BFF7-FED940BCE50E}"/>
              </a:ext>
            </a:extLst>
          </p:cNvPr>
          <p:cNvSpPr/>
          <p:nvPr/>
        </p:nvSpPr>
        <p:spPr>
          <a:xfrm>
            <a:off x="774145" y="4720362"/>
            <a:ext cx="2322473" cy="1464161"/>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int add(int x, y)</a:t>
            </a:r>
          </a:p>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9F1A7B35-50FF-42B6-1079-1EE0E9D9025E}"/>
              </a:ext>
            </a:extLst>
          </p:cNvPr>
          <p:cNvSpPr txBox="1"/>
          <p:nvPr/>
        </p:nvSpPr>
        <p:spPr>
          <a:xfrm>
            <a:off x="774145" y="4333480"/>
            <a:ext cx="1789272" cy="375487"/>
          </a:xfrm>
          <a:prstGeom prst="rect">
            <a:avLst/>
          </a:prstGeom>
          <a:gradFill>
            <a:gsLst>
              <a:gs pos="0">
                <a:srgbClr val="00C6FF"/>
              </a:gs>
              <a:gs pos="100000">
                <a:srgbClr val="0072FF"/>
              </a:gs>
            </a:gsLst>
            <a:lin ang="5400000" scaled="1"/>
          </a:gradFill>
          <a:ln w="12700">
            <a:gradFill>
              <a:gsLst>
                <a:gs pos="0">
                  <a:srgbClr val="00C6FF"/>
                </a:gs>
                <a:gs pos="100000">
                  <a:srgbClr val="0072FF"/>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calculation.c</a:t>
            </a:r>
          </a:p>
        </p:txBody>
      </p:sp>
      <p:sp>
        <p:nvSpPr>
          <p:cNvPr id="11" name="Rectangle 10">
            <a:extLst>
              <a:ext uri="{FF2B5EF4-FFF2-40B4-BE49-F238E27FC236}">
                <a16:creationId xmlns:a16="http://schemas.microsoft.com/office/drawing/2014/main" id="{CFF0FD9B-AF93-D106-98EA-FD1DAE5E3A80}"/>
              </a:ext>
            </a:extLst>
          </p:cNvPr>
          <p:cNvSpPr/>
          <p:nvPr/>
        </p:nvSpPr>
        <p:spPr>
          <a:xfrm>
            <a:off x="4699709" y="2507066"/>
            <a:ext cx="2036135" cy="1464161"/>
          </a:xfrm>
          <a:prstGeom prst="rect">
            <a:avLst/>
          </a:prstGeom>
          <a:solidFill>
            <a:schemeClr val="bg1"/>
          </a:solidFill>
          <a:ln>
            <a:gradFill>
              <a:gsLst>
                <a:gs pos="0">
                  <a:schemeClr val="accent6"/>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MOVE R1, </a:t>
            </a:r>
            <a:r>
              <a:rPr lang="en-VN" sz="1600" b="1" dirty="0">
                <a:solidFill>
                  <a:schemeClr val="accent3">
                    <a:lumMod val="75000"/>
                  </a:schemeClr>
                </a:solidFill>
                <a:latin typeface="Courier New" panose="02070309020205020404" pitchFamily="49" charset="0"/>
                <a:cs typeface="Courier New" panose="02070309020205020404" pitchFamily="49" charset="0"/>
              </a:rPr>
              <a:t>(a)</a:t>
            </a:r>
          </a:p>
          <a:p>
            <a:r>
              <a:rPr lang="en-VN" sz="1600" dirty="0">
                <a:solidFill>
                  <a:schemeClr val="tx1"/>
                </a:solidFill>
                <a:latin typeface="Courier New" panose="02070309020205020404" pitchFamily="49" charset="0"/>
                <a:cs typeface="Courier New" panose="02070309020205020404" pitchFamily="49" charset="0"/>
              </a:rPr>
              <a:t>MOVE R2, </a:t>
            </a:r>
            <a:r>
              <a:rPr lang="en-VN" sz="1600" b="1" dirty="0">
                <a:solidFill>
                  <a:schemeClr val="accent3">
                    <a:lumMod val="75000"/>
                  </a:schemeClr>
                </a:solidFill>
                <a:latin typeface="Courier New" panose="02070309020205020404" pitchFamily="49" charset="0"/>
                <a:cs typeface="Courier New" panose="02070309020205020404" pitchFamily="49" charset="0"/>
              </a:rPr>
              <a:t>(b)</a:t>
            </a:r>
          </a:p>
          <a:p>
            <a:r>
              <a:rPr lang="en-VN" sz="1600" dirty="0">
                <a:solidFill>
                  <a:schemeClr val="tx1"/>
                </a:solidFill>
                <a:latin typeface="Courier New" panose="02070309020205020404" pitchFamily="49" charset="0"/>
                <a:cs typeface="Courier New" panose="02070309020205020404" pitchFamily="49" charset="0"/>
              </a:rPr>
              <a:t>CALL </a:t>
            </a:r>
            <a:r>
              <a:rPr lang="en-VN" sz="1600" b="1" dirty="0">
                <a:solidFill>
                  <a:schemeClr val="accent3">
                    <a:lumMod val="75000"/>
                  </a:schemeClr>
                </a:solidFill>
                <a:latin typeface="Courier New" panose="02070309020205020404" pitchFamily="49" charset="0"/>
                <a:cs typeface="Courier New" panose="02070309020205020404" pitchFamily="49" charset="0"/>
              </a:rPr>
              <a:t>add</a:t>
            </a:r>
          </a:p>
          <a:p>
            <a:r>
              <a:rPr lang="en-VN" sz="1600" dirty="0">
                <a:solidFill>
                  <a:schemeClr val="tx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6293F40E-2CBD-67AB-1BA9-6B6C3DC556F1}"/>
              </a:ext>
            </a:extLst>
          </p:cNvPr>
          <p:cNvSpPr txBox="1"/>
          <p:nvPr/>
        </p:nvSpPr>
        <p:spPr>
          <a:xfrm>
            <a:off x="4699709" y="2120184"/>
            <a:ext cx="1172116" cy="375487"/>
          </a:xfrm>
          <a:prstGeom prst="rect">
            <a:avLst/>
          </a:prstGeom>
          <a:gradFill>
            <a:gsLst>
              <a:gs pos="0">
                <a:schemeClr val="accent6"/>
              </a:gs>
              <a:gs pos="100000">
                <a:schemeClr val="accent4"/>
              </a:gs>
            </a:gsLst>
            <a:lin ang="5400000" scaled="1"/>
          </a:gradFill>
          <a:ln w="12700">
            <a:gradFill>
              <a:gsLst>
                <a:gs pos="0">
                  <a:schemeClr val="accent6"/>
                </a:gs>
                <a:gs pos="100000">
                  <a:schemeClr val="accent4"/>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main.obj</a:t>
            </a:r>
          </a:p>
        </p:txBody>
      </p:sp>
      <p:sp>
        <p:nvSpPr>
          <p:cNvPr id="13" name="Rectangle 12">
            <a:extLst>
              <a:ext uri="{FF2B5EF4-FFF2-40B4-BE49-F238E27FC236}">
                <a16:creationId xmlns:a16="http://schemas.microsoft.com/office/drawing/2014/main" id="{A3320A57-FDBB-6362-763B-08BFBA7D4F2F}"/>
              </a:ext>
            </a:extLst>
          </p:cNvPr>
          <p:cNvSpPr/>
          <p:nvPr/>
        </p:nvSpPr>
        <p:spPr>
          <a:xfrm>
            <a:off x="4699709" y="4720362"/>
            <a:ext cx="2036135" cy="1464161"/>
          </a:xfrm>
          <a:prstGeom prst="rect">
            <a:avLst/>
          </a:prstGeom>
          <a:solidFill>
            <a:schemeClr val="bg1"/>
          </a:solidFill>
          <a:ln>
            <a:gradFill>
              <a:gsLst>
                <a:gs pos="0">
                  <a:schemeClr val="accent6"/>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a:t>
            </a:r>
          </a:p>
          <a:p>
            <a:r>
              <a:rPr lang="en-VN" sz="1600" b="1" dirty="0">
                <a:solidFill>
                  <a:schemeClr val="accent3">
                    <a:lumMod val="75000"/>
                  </a:schemeClr>
                </a:solidFill>
                <a:latin typeface="Courier New" panose="02070309020205020404" pitchFamily="49" charset="0"/>
                <a:cs typeface="Courier New" panose="02070309020205020404" pitchFamily="49" charset="0"/>
              </a:rPr>
              <a:t>add:</a:t>
            </a:r>
          </a:p>
          <a:p>
            <a:r>
              <a:rPr lang="en-VN" sz="1600" dirty="0">
                <a:solidFill>
                  <a:schemeClr val="tx1"/>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392479DB-D0C4-5D0E-547A-E42AEA22A328}"/>
              </a:ext>
            </a:extLst>
          </p:cNvPr>
          <p:cNvSpPr txBox="1"/>
          <p:nvPr/>
        </p:nvSpPr>
        <p:spPr>
          <a:xfrm>
            <a:off x="4699709" y="4333480"/>
            <a:ext cx="2036135" cy="375487"/>
          </a:xfrm>
          <a:prstGeom prst="rect">
            <a:avLst/>
          </a:prstGeom>
          <a:gradFill>
            <a:gsLst>
              <a:gs pos="0">
                <a:schemeClr val="accent6"/>
              </a:gs>
              <a:gs pos="100000">
                <a:schemeClr val="accent4"/>
              </a:gs>
            </a:gsLst>
            <a:lin ang="5400000" scaled="1"/>
          </a:gradFill>
          <a:ln w="12700">
            <a:gradFill>
              <a:gsLst>
                <a:gs pos="0">
                  <a:schemeClr val="accent6"/>
                </a:gs>
                <a:gs pos="100000">
                  <a:schemeClr val="accent4"/>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calculation.obj</a:t>
            </a:r>
          </a:p>
        </p:txBody>
      </p:sp>
      <p:sp>
        <p:nvSpPr>
          <p:cNvPr id="15" name="Rounded Rectangle 14">
            <a:extLst>
              <a:ext uri="{FF2B5EF4-FFF2-40B4-BE49-F238E27FC236}">
                <a16:creationId xmlns:a16="http://schemas.microsoft.com/office/drawing/2014/main" id="{85A9250B-B223-C66F-6E83-1AB4AA5C890B}"/>
              </a:ext>
            </a:extLst>
          </p:cNvPr>
          <p:cNvSpPr/>
          <p:nvPr/>
        </p:nvSpPr>
        <p:spPr>
          <a:xfrm>
            <a:off x="3269865" y="3050516"/>
            <a:ext cx="1256599" cy="377260"/>
          </a:xfrm>
          <a:prstGeom prst="roundRect">
            <a:avLst>
              <a:gd name="adj" fmla="val 50000"/>
            </a:avLst>
          </a:prstGeom>
          <a:gradFill>
            <a:gsLst>
              <a:gs pos="0">
                <a:schemeClr val="accent6"/>
              </a:gs>
              <a:gs pos="100000">
                <a:schemeClr val="accent4"/>
              </a:gs>
            </a:gsLst>
            <a:lin ang="5400000" scaled="1"/>
          </a:gradFill>
          <a:ln>
            <a:gradFill>
              <a:gsLst>
                <a:gs pos="0">
                  <a:schemeClr val="accent6"/>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600" dirty="0">
                <a:latin typeface="Arial" panose="020B0604020202020204" pitchFamily="34" charset="0"/>
                <a:cs typeface="Arial" panose="020B0604020202020204" pitchFamily="34" charset="0"/>
              </a:rPr>
              <a:t>Compiler</a:t>
            </a:r>
          </a:p>
        </p:txBody>
      </p:sp>
      <p:sp>
        <p:nvSpPr>
          <p:cNvPr id="16" name="Rounded Rectangle 15">
            <a:extLst>
              <a:ext uri="{FF2B5EF4-FFF2-40B4-BE49-F238E27FC236}">
                <a16:creationId xmlns:a16="http://schemas.microsoft.com/office/drawing/2014/main" id="{1BC01DE5-1CA5-02ED-BD4D-15D6D2194B2A}"/>
              </a:ext>
            </a:extLst>
          </p:cNvPr>
          <p:cNvSpPr/>
          <p:nvPr/>
        </p:nvSpPr>
        <p:spPr>
          <a:xfrm>
            <a:off x="3269864" y="5263812"/>
            <a:ext cx="1256599" cy="377260"/>
          </a:xfrm>
          <a:prstGeom prst="roundRect">
            <a:avLst>
              <a:gd name="adj" fmla="val 50000"/>
            </a:avLst>
          </a:prstGeom>
          <a:gradFill>
            <a:gsLst>
              <a:gs pos="0">
                <a:schemeClr val="accent6"/>
              </a:gs>
              <a:gs pos="100000">
                <a:schemeClr val="accent4"/>
              </a:gs>
            </a:gsLst>
            <a:lin ang="5400000" scaled="1"/>
          </a:gradFill>
          <a:ln>
            <a:gradFill>
              <a:gsLst>
                <a:gs pos="0">
                  <a:schemeClr val="accent6"/>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600" dirty="0">
                <a:latin typeface="Arial" panose="020B0604020202020204" pitchFamily="34" charset="0"/>
                <a:cs typeface="Arial" panose="020B0604020202020204" pitchFamily="34" charset="0"/>
              </a:rPr>
              <a:t>Compiler</a:t>
            </a:r>
          </a:p>
        </p:txBody>
      </p:sp>
      <p:sp>
        <p:nvSpPr>
          <p:cNvPr id="17" name="Rounded Rectangle 16">
            <a:extLst>
              <a:ext uri="{FF2B5EF4-FFF2-40B4-BE49-F238E27FC236}">
                <a16:creationId xmlns:a16="http://schemas.microsoft.com/office/drawing/2014/main" id="{3B5DD7B9-8ED7-8417-BA4A-055C1F2A3D23}"/>
              </a:ext>
            </a:extLst>
          </p:cNvPr>
          <p:cNvSpPr/>
          <p:nvPr/>
        </p:nvSpPr>
        <p:spPr>
          <a:xfrm>
            <a:off x="6891109" y="3973767"/>
            <a:ext cx="1256599" cy="377260"/>
          </a:xfrm>
          <a:prstGeom prst="roundRect">
            <a:avLst>
              <a:gd name="adj" fmla="val 50000"/>
            </a:avLst>
          </a:prstGeom>
          <a:gradFill>
            <a:gsLst>
              <a:gs pos="0">
                <a:schemeClr val="accent3"/>
              </a:gs>
              <a:gs pos="100000">
                <a:schemeClr val="accent2"/>
              </a:gs>
            </a:gsLst>
            <a:lin ang="5400000" scaled="1"/>
          </a:gradFill>
          <a:ln>
            <a:gradFill>
              <a:gsLst>
                <a:gs pos="0">
                  <a:schemeClr val="accent3"/>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600" dirty="0">
                <a:latin typeface="Arial" panose="020B0604020202020204" pitchFamily="34" charset="0"/>
                <a:cs typeface="Arial" panose="020B0604020202020204" pitchFamily="34" charset="0"/>
              </a:rPr>
              <a:t>Linker</a:t>
            </a:r>
          </a:p>
        </p:txBody>
      </p:sp>
      <p:sp>
        <p:nvSpPr>
          <p:cNvPr id="18" name="Rectangle 17">
            <a:extLst>
              <a:ext uri="{FF2B5EF4-FFF2-40B4-BE49-F238E27FC236}">
                <a16:creationId xmlns:a16="http://schemas.microsoft.com/office/drawing/2014/main" id="{F8154344-1E4B-0182-4F96-879B451FEC23}"/>
              </a:ext>
            </a:extLst>
          </p:cNvPr>
          <p:cNvSpPr/>
          <p:nvPr/>
        </p:nvSpPr>
        <p:spPr>
          <a:xfrm>
            <a:off x="8588695" y="734299"/>
            <a:ext cx="2036135" cy="2254228"/>
          </a:xfrm>
          <a:prstGeom prst="rect">
            <a:avLst/>
          </a:prstGeom>
          <a:solidFill>
            <a:schemeClr val="bg1"/>
          </a:solidFill>
          <a:ln>
            <a:gradFill>
              <a:gsLst>
                <a:gs pos="0">
                  <a:schemeClr val="accent3"/>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MOVE R1, </a:t>
            </a:r>
            <a:r>
              <a:rPr lang="en-VN" sz="1400" b="1" dirty="0">
                <a:solidFill>
                  <a:srgbClr val="0072FF"/>
                </a:solidFill>
                <a:latin typeface="Courier New" panose="02070309020205020404" pitchFamily="49" charset="0"/>
                <a:cs typeface="Courier New" panose="02070309020205020404" pitchFamily="49" charset="0"/>
              </a:rPr>
              <a:t>(2388)</a:t>
            </a:r>
          </a:p>
          <a:p>
            <a:r>
              <a:rPr lang="en-VN" sz="1400" dirty="0">
                <a:solidFill>
                  <a:schemeClr val="tx1"/>
                </a:solidFill>
                <a:latin typeface="Courier New" panose="02070309020205020404" pitchFamily="49" charset="0"/>
                <a:cs typeface="Courier New" panose="02070309020205020404" pitchFamily="49" charset="0"/>
              </a:rPr>
              <a:t>MOVE R2, </a:t>
            </a:r>
            <a:r>
              <a:rPr lang="en-VN" sz="1400" b="1" dirty="0">
                <a:solidFill>
                  <a:schemeClr val="accent1"/>
                </a:solidFill>
                <a:latin typeface="Courier New" panose="02070309020205020404" pitchFamily="49" charset="0"/>
                <a:cs typeface="Courier New" panose="02070309020205020404" pitchFamily="49" charset="0"/>
              </a:rPr>
              <a:t>(2490)</a:t>
            </a:r>
          </a:p>
          <a:p>
            <a:r>
              <a:rPr lang="en-VN" sz="1400" dirty="0">
                <a:solidFill>
                  <a:schemeClr val="tx1"/>
                </a:solidFill>
                <a:latin typeface="Courier New" panose="02070309020205020404" pitchFamily="49" charset="0"/>
                <a:cs typeface="Courier New" panose="02070309020205020404" pitchFamily="49" charset="0"/>
              </a:rPr>
              <a:t>CALL </a:t>
            </a:r>
            <a:r>
              <a:rPr lang="en-VN" sz="1400" b="1" dirty="0">
                <a:solidFill>
                  <a:srgbClr val="0072FF"/>
                </a:solidFill>
                <a:latin typeface="Courier New" panose="02070309020205020404" pitchFamily="49" charset="0"/>
                <a:cs typeface="Courier New" panose="02070309020205020404" pitchFamily="49" charset="0"/>
              </a:rPr>
              <a:t>1547</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ADD R3, R1, R2</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(value of R1)</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(value of R2)</a:t>
            </a:r>
          </a:p>
        </p:txBody>
      </p:sp>
      <p:sp>
        <p:nvSpPr>
          <p:cNvPr id="19" name="TextBox 18">
            <a:extLst>
              <a:ext uri="{FF2B5EF4-FFF2-40B4-BE49-F238E27FC236}">
                <a16:creationId xmlns:a16="http://schemas.microsoft.com/office/drawing/2014/main" id="{E2318098-D420-58CB-FDFF-1DFED8321280}"/>
              </a:ext>
            </a:extLst>
          </p:cNvPr>
          <p:cNvSpPr txBox="1"/>
          <p:nvPr/>
        </p:nvSpPr>
        <p:spPr>
          <a:xfrm>
            <a:off x="8588695" y="358812"/>
            <a:ext cx="1048685" cy="375487"/>
          </a:xfrm>
          <a:prstGeom prst="rect">
            <a:avLst/>
          </a:prstGeom>
          <a:gradFill>
            <a:gsLst>
              <a:gs pos="0">
                <a:schemeClr val="accent3"/>
              </a:gs>
              <a:gs pos="100000">
                <a:schemeClr val="accent2"/>
              </a:gs>
            </a:gsLst>
            <a:lin ang="5400000" scaled="1"/>
          </a:gradFill>
          <a:ln w="12700">
            <a:gradFill>
              <a:gsLst>
                <a:gs pos="0">
                  <a:schemeClr val="accent3"/>
                </a:gs>
                <a:gs pos="100000">
                  <a:schemeClr val="accent2"/>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cal.exe</a:t>
            </a:r>
          </a:p>
        </p:txBody>
      </p:sp>
      <p:sp>
        <p:nvSpPr>
          <p:cNvPr id="53" name="Rectangle 52">
            <a:extLst>
              <a:ext uri="{FF2B5EF4-FFF2-40B4-BE49-F238E27FC236}">
                <a16:creationId xmlns:a16="http://schemas.microsoft.com/office/drawing/2014/main" id="{DE61C503-5D6B-B803-CAF9-78579F534B6A}"/>
              </a:ext>
            </a:extLst>
          </p:cNvPr>
          <p:cNvSpPr/>
          <p:nvPr/>
        </p:nvSpPr>
        <p:spPr>
          <a:xfrm>
            <a:off x="8474927" y="3204748"/>
            <a:ext cx="2312019" cy="3471115"/>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045D0A6-D840-782A-277A-535A6B941289}"/>
              </a:ext>
            </a:extLst>
          </p:cNvPr>
          <p:cNvSpPr/>
          <p:nvPr/>
        </p:nvSpPr>
        <p:spPr>
          <a:xfrm>
            <a:off x="8588695" y="3966960"/>
            <a:ext cx="2036135" cy="2254228"/>
          </a:xfrm>
          <a:prstGeom prst="rect">
            <a:avLst/>
          </a:prstGeom>
          <a:solidFill>
            <a:schemeClr val="bg1"/>
          </a:solidFill>
          <a:ln>
            <a:gradFill>
              <a:gsLst>
                <a:gs pos="0">
                  <a:schemeClr val="accent3"/>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MOVE R1, </a:t>
            </a:r>
            <a:r>
              <a:rPr lang="en-VN" sz="1400" b="1" dirty="0">
                <a:solidFill>
                  <a:schemeClr val="accent5"/>
                </a:solidFill>
                <a:latin typeface="Courier New" panose="02070309020205020404" pitchFamily="49" charset="0"/>
                <a:cs typeface="Courier New" panose="02070309020205020404" pitchFamily="49" charset="0"/>
              </a:rPr>
              <a:t>(22388)</a:t>
            </a:r>
          </a:p>
          <a:p>
            <a:r>
              <a:rPr lang="en-VN" sz="1400" dirty="0">
                <a:solidFill>
                  <a:schemeClr val="tx1"/>
                </a:solidFill>
                <a:latin typeface="Courier New" panose="02070309020205020404" pitchFamily="49" charset="0"/>
                <a:cs typeface="Courier New" panose="02070309020205020404" pitchFamily="49" charset="0"/>
              </a:rPr>
              <a:t>MOVE R2, </a:t>
            </a:r>
            <a:r>
              <a:rPr lang="en-VN" sz="1400" b="1" dirty="0">
                <a:solidFill>
                  <a:schemeClr val="accent5"/>
                </a:solidFill>
                <a:latin typeface="Courier New" panose="02070309020205020404" pitchFamily="49" charset="0"/>
                <a:cs typeface="Courier New" panose="02070309020205020404" pitchFamily="49" charset="0"/>
              </a:rPr>
              <a:t>(22490)</a:t>
            </a:r>
          </a:p>
          <a:p>
            <a:r>
              <a:rPr lang="en-VN" sz="1400" dirty="0">
                <a:solidFill>
                  <a:schemeClr val="tx1"/>
                </a:solidFill>
                <a:latin typeface="Courier New" panose="02070309020205020404" pitchFamily="49" charset="0"/>
                <a:cs typeface="Courier New" panose="02070309020205020404" pitchFamily="49" charset="0"/>
              </a:rPr>
              <a:t>CALL </a:t>
            </a:r>
            <a:r>
              <a:rPr lang="en-VN" sz="1400" b="1" dirty="0">
                <a:solidFill>
                  <a:schemeClr val="accent5"/>
                </a:solidFill>
                <a:latin typeface="Courier New" panose="02070309020205020404" pitchFamily="49" charset="0"/>
                <a:cs typeface="Courier New" panose="02070309020205020404" pitchFamily="49" charset="0"/>
              </a:rPr>
              <a:t>21547</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ADD R3, R1, R2</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(value of R1)</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(value of R2)</a:t>
            </a:r>
          </a:p>
        </p:txBody>
      </p:sp>
      <p:sp>
        <p:nvSpPr>
          <p:cNvPr id="21" name="TextBox 20">
            <a:extLst>
              <a:ext uri="{FF2B5EF4-FFF2-40B4-BE49-F238E27FC236}">
                <a16:creationId xmlns:a16="http://schemas.microsoft.com/office/drawing/2014/main" id="{BAE165BD-AEEE-BEB1-453E-87008EC8FF0D}"/>
              </a:ext>
            </a:extLst>
          </p:cNvPr>
          <p:cNvSpPr txBox="1"/>
          <p:nvPr/>
        </p:nvSpPr>
        <p:spPr>
          <a:xfrm>
            <a:off x="8588695" y="3591473"/>
            <a:ext cx="1048685" cy="375487"/>
          </a:xfrm>
          <a:prstGeom prst="rect">
            <a:avLst/>
          </a:prstGeom>
          <a:gradFill>
            <a:gsLst>
              <a:gs pos="0">
                <a:schemeClr val="accent3"/>
              </a:gs>
              <a:gs pos="100000">
                <a:schemeClr val="accent5"/>
              </a:gs>
            </a:gsLst>
            <a:lin ang="5400000" scaled="1"/>
          </a:gradFill>
          <a:ln w="12700">
            <a:gradFill>
              <a:gsLst>
                <a:gs pos="0">
                  <a:schemeClr val="accent3"/>
                </a:gs>
                <a:gs pos="100000">
                  <a:schemeClr val="accent5"/>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cal.exe</a:t>
            </a:r>
          </a:p>
        </p:txBody>
      </p:sp>
      <p:sp>
        <p:nvSpPr>
          <p:cNvPr id="22" name="Rounded Rectangle 21">
            <a:extLst>
              <a:ext uri="{FF2B5EF4-FFF2-40B4-BE49-F238E27FC236}">
                <a16:creationId xmlns:a16="http://schemas.microsoft.com/office/drawing/2014/main" id="{77F38002-211E-F768-E486-B8C00B9AD98D}"/>
              </a:ext>
            </a:extLst>
          </p:cNvPr>
          <p:cNvSpPr/>
          <p:nvPr/>
        </p:nvSpPr>
        <p:spPr>
          <a:xfrm>
            <a:off x="10863362" y="3204748"/>
            <a:ext cx="1256599" cy="545990"/>
          </a:xfrm>
          <a:prstGeom prst="roundRect">
            <a:avLst>
              <a:gd name="adj" fmla="val 50000"/>
            </a:avLst>
          </a:prstGeom>
          <a:gradFill>
            <a:gsLst>
              <a:gs pos="0">
                <a:schemeClr val="accent3"/>
              </a:gs>
              <a:gs pos="100000">
                <a:schemeClr val="accent5"/>
              </a:gs>
            </a:gsLst>
            <a:lin ang="5400000" scaled="1"/>
          </a:gradFill>
          <a:ln>
            <a:gradFill>
              <a:gsLst>
                <a:gs pos="0">
                  <a:schemeClr val="accent3"/>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600" dirty="0">
                <a:latin typeface="Arial" panose="020B0604020202020204" pitchFamily="34" charset="0"/>
                <a:cs typeface="Arial" panose="020B0604020202020204" pitchFamily="34" charset="0"/>
              </a:rPr>
              <a:t>Loader/</a:t>
            </a:r>
            <a:br>
              <a:rPr lang="en-VN" sz="1600" dirty="0">
                <a:latin typeface="Arial" panose="020B0604020202020204" pitchFamily="34" charset="0"/>
                <a:cs typeface="Arial" panose="020B0604020202020204" pitchFamily="34" charset="0"/>
              </a:rPr>
            </a:br>
            <a:r>
              <a:rPr lang="en-VN" sz="1600" dirty="0">
                <a:latin typeface="Arial" panose="020B0604020202020204" pitchFamily="34" charset="0"/>
                <a:cs typeface="Arial" panose="020B0604020202020204" pitchFamily="34" charset="0"/>
              </a:rPr>
              <a:t>Locator</a:t>
            </a:r>
          </a:p>
        </p:txBody>
      </p:sp>
      <p:cxnSp>
        <p:nvCxnSpPr>
          <p:cNvPr id="24" name="Straight Arrow Connector 23">
            <a:extLst>
              <a:ext uri="{FF2B5EF4-FFF2-40B4-BE49-F238E27FC236}">
                <a16:creationId xmlns:a16="http://schemas.microsoft.com/office/drawing/2014/main" id="{C977C022-7FA8-2E89-248A-B4EFEF276356}"/>
              </a:ext>
            </a:extLst>
          </p:cNvPr>
          <p:cNvCxnSpPr>
            <a:stCxn id="6" idx="3"/>
            <a:endCxn id="15" idx="1"/>
          </p:cNvCxnSpPr>
          <p:nvPr/>
        </p:nvCxnSpPr>
        <p:spPr>
          <a:xfrm flipV="1">
            <a:off x="3096618" y="3239146"/>
            <a:ext cx="17324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CD8BC3A-DA7D-8C5B-F17D-265690CDC1F9}"/>
              </a:ext>
            </a:extLst>
          </p:cNvPr>
          <p:cNvCxnSpPr>
            <a:stCxn id="15" idx="3"/>
            <a:endCxn id="11" idx="1"/>
          </p:cNvCxnSpPr>
          <p:nvPr/>
        </p:nvCxnSpPr>
        <p:spPr>
          <a:xfrm>
            <a:off x="4526464" y="3239146"/>
            <a:ext cx="1732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845D68-05C6-61F3-3DA4-99670E6975BD}"/>
              </a:ext>
            </a:extLst>
          </p:cNvPr>
          <p:cNvCxnSpPr>
            <a:stCxn id="8" idx="3"/>
            <a:endCxn id="16" idx="1"/>
          </p:cNvCxnSpPr>
          <p:nvPr/>
        </p:nvCxnSpPr>
        <p:spPr>
          <a:xfrm flipV="1">
            <a:off x="3096618" y="5452442"/>
            <a:ext cx="17324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D0D3FC-7FC9-9551-82E1-1804E53A7D4A}"/>
              </a:ext>
            </a:extLst>
          </p:cNvPr>
          <p:cNvCxnSpPr>
            <a:stCxn id="16" idx="3"/>
            <a:endCxn id="13" idx="1"/>
          </p:cNvCxnSpPr>
          <p:nvPr/>
        </p:nvCxnSpPr>
        <p:spPr>
          <a:xfrm>
            <a:off x="4526463" y="5452442"/>
            <a:ext cx="17324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442E05-0C8C-463B-F53F-7E2C07311806}"/>
              </a:ext>
            </a:extLst>
          </p:cNvPr>
          <p:cNvCxnSpPr>
            <a:cxnSpLocks/>
          </p:cNvCxnSpPr>
          <p:nvPr/>
        </p:nvCxnSpPr>
        <p:spPr>
          <a:xfrm>
            <a:off x="6735844" y="3204748"/>
            <a:ext cx="155265" cy="923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8AE8B3-D1F6-5DAD-93DC-D5245F1846DA}"/>
              </a:ext>
            </a:extLst>
          </p:cNvPr>
          <p:cNvCxnSpPr>
            <a:stCxn id="13" idx="3"/>
            <a:endCxn id="17" idx="1"/>
          </p:cNvCxnSpPr>
          <p:nvPr/>
        </p:nvCxnSpPr>
        <p:spPr>
          <a:xfrm flipV="1">
            <a:off x="6735844" y="4162397"/>
            <a:ext cx="155265" cy="12900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BFF0895-2AF7-6ABA-789C-2614AC0BFCFC}"/>
              </a:ext>
            </a:extLst>
          </p:cNvPr>
          <p:cNvCxnSpPr>
            <a:cxnSpLocks/>
          </p:cNvCxnSpPr>
          <p:nvPr/>
        </p:nvCxnSpPr>
        <p:spPr>
          <a:xfrm flipV="1">
            <a:off x="8147708" y="2988527"/>
            <a:ext cx="191227" cy="11394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5C5CF46-A402-4EFE-FB23-FDDEEDADBA62}"/>
              </a:ext>
            </a:extLst>
          </p:cNvPr>
          <p:cNvCxnSpPr>
            <a:cxnSpLocks/>
            <a:stCxn id="18" idx="3"/>
            <a:endCxn id="22" idx="0"/>
          </p:cNvCxnSpPr>
          <p:nvPr/>
        </p:nvCxnSpPr>
        <p:spPr>
          <a:xfrm>
            <a:off x="10624830" y="1861413"/>
            <a:ext cx="866832" cy="134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0AB617-CA26-3ECC-B202-5DF30BE6D876}"/>
              </a:ext>
            </a:extLst>
          </p:cNvPr>
          <p:cNvCxnSpPr>
            <a:cxnSpLocks/>
            <a:stCxn id="22" idx="2"/>
            <a:endCxn id="20" idx="3"/>
          </p:cNvCxnSpPr>
          <p:nvPr/>
        </p:nvCxnSpPr>
        <p:spPr>
          <a:xfrm flipH="1">
            <a:off x="10624830" y="3750738"/>
            <a:ext cx="866832" cy="13433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E3F3D2-0897-0356-950D-D878570777F9}"/>
              </a:ext>
            </a:extLst>
          </p:cNvPr>
          <p:cNvSpPr txBox="1"/>
          <p:nvPr/>
        </p:nvSpPr>
        <p:spPr>
          <a:xfrm>
            <a:off x="7768782" y="2206236"/>
            <a:ext cx="696633"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1"/>
                </a:solidFill>
                <a:latin typeface="Courier New" panose="02070309020205020404" pitchFamily="49" charset="0"/>
                <a:cs typeface="Courier New" panose="02070309020205020404" pitchFamily="49" charset="0"/>
              </a:rPr>
              <a:t>2388</a:t>
            </a:r>
          </a:p>
        </p:txBody>
      </p:sp>
      <p:sp>
        <p:nvSpPr>
          <p:cNvPr id="49" name="TextBox 48">
            <a:extLst>
              <a:ext uri="{FF2B5EF4-FFF2-40B4-BE49-F238E27FC236}">
                <a16:creationId xmlns:a16="http://schemas.microsoft.com/office/drawing/2014/main" id="{24C2C9DD-DFC7-4E6D-667E-345DF464B43D}"/>
              </a:ext>
            </a:extLst>
          </p:cNvPr>
          <p:cNvSpPr txBox="1"/>
          <p:nvPr/>
        </p:nvSpPr>
        <p:spPr>
          <a:xfrm>
            <a:off x="7768782" y="2643733"/>
            <a:ext cx="696633"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1"/>
                </a:solidFill>
                <a:latin typeface="Courier New" panose="02070309020205020404" pitchFamily="49" charset="0"/>
                <a:cs typeface="Courier New" panose="02070309020205020404" pitchFamily="49" charset="0"/>
              </a:rPr>
              <a:t>2490</a:t>
            </a:r>
          </a:p>
        </p:txBody>
      </p:sp>
      <p:sp>
        <p:nvSpPr>
          <p:cNvPr id="50" name="TextBox 49">
            <a:extLst>
              <a:ext uri="{FF2B5EF4-FFF2-40B4-BE49-F238E27FC236}">
                <a16:creationId xmlns:a16="http://schemas.microsoft.com/office/drawing/2014/main" id="{2B9F8F9E-2647-ECD4-900C-E10957BD9E84}"/>
              </a:ext>
            </a:extLst>
          </p:cNvPr>
          <p:cNvSpPr txBox="1"/>
          <p:nvPr/>
        </p:nvSpPr>
        <p:spPr>
          <a:xfrm>
            <a:off x="7768782" y="1765689"/>
            <a:ext cx="696633"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1"/>
                </a:solidFill>
                <a:latin typeface="Courier New" panose="02070309020205020404" pitchFamily="49" charset="0"/>
                <a:cs typeface="Courier New" panose="02070309020205020404" pitchFamily="49" charset="0"/>
              </a:rPr>
              <a:t>1547</a:t>
            </a:r>
          </a:p>
        </p:txBody>
      </p:sp>
      <p:sp>
        <p:nvSpPr>
          <p:cNvPr id="51" name="TextBox 50">
            <a:extLst>
              <a:ext uri="{FF2B5EF4-FFF2-40B4-BE49-F238E27FC236}">
                <a16:creationId xmlns:a16="http://schemas.microsoft.com/office/drawing/2014/main" id="{A1AF53D2-29EF-ED36-F773-FC65951C89C1}"/>
              </a:ext>
            </a:extLst>
          </p:cNvPr>
          <p:cNvSpPr txBox="1"/>
          <p:nvPr/>
        </p:nvSpPr>
        <p:spPr>
          <a:xfrm>
            <a:off x="7642301" y="713242"/>
            <a:ext cx="696633" cy="375487"/>
          </a:xfrm>
          <a:prstGeom prst="rect">
            <a:avLst/>
          </a:prstGeom>
          <a:noFill/>
        </p:spPr>
        <p:txBody>
          <a:bodyPr wrap="square" rtlCol="0">
            <a:spAutoFit/>
          </a:bodyPr>
          <a:lstStyle/>
          <a:p>
            <a:pPr algn="just">
              <a:lnSpc>
                <a:spcPct val="120000"/>
              </a:lnSpc>
              <a:spcBef>
                <a:spcPts val="200"/>
              </a:spcBef>
              <a:spcAft>
                <a:spcPts val="200"/>
              </a:spcAft>
            </a:pPr>
            <a:r>
              <a:rPr lang="en-VN" sz="1600" dirty="0">
                <a:solidFill>
                  <a:schemeClr val="accent1"/>
                </a:solidFill>
                <a:latin typeface="Courier New" panose="02070309020205020404" pitchFamily="49" charset="0"/>
                <a:cs typeface="Courier New" panose="02070309020205020404" pitchFamily="49" charset="0"/>
              </a:rPr>
              <a:t>ADDR</a:t>
            </a:r>
          </a:p>
        </p:txBody>
      </p:sp>
      <p:sp>
        <p:nvSpPr>
          <p:cNvPr id="55" name="TextBox 54">
            <a:extLst>
              <a:ext uri="{FF2B5EF4-FFF2-40B4-BE49-F238E27FC236}">
                <a16:creationId xmlns:a16="http://schemas.microsoft.com/office/drawing/2014/main" id="{6E29C79D-6F81-43C3-9BAB-8351D3438554}"/>
              </a:ext>
            </a:extLst>
          </p:cNvPr>
          <p:cNvSpPr txBox="1"/>
          <p:nvPr/>
        </p:nvSpPr>
        <p:spPr>
          <a:xfrm>
            <a:off x="9686580" y="6315251"/>
            <a:ext cx="1100366" cy="360612"/>
          </a:xfrm>
          <a:prstGeom prst="rect">
            <a:avLst/>
          </a:prstGeom>
          <a:solidFill>
            <a:schemeClr val="bg1"/>
          </a:solidFill>
          <a:ln w="12700">
            <a:solidFill>
              <a:schemeClr val="bg1"/>
            </a:solidFill>
          </a:ln>
        </p:spPr>
        <p:txBody>
          <a:bodyPr wrap="none" rtlCol="0">
            <a:spAutoFit/>
          </a:bodyPr>
          <a:lstStyle/>
          <a:p>
            <a:pPr algn="r">
              <a:lnSpc>
                <a:spcPct val="120000"/>
              </a:lnSpc>
              <a:spcBef>
                <a:spcPts val="200"/>
              </a:spcBef>
              <a:spcAft>
                <a:spcPts val="200"/>
              </a:spcAft>
            </a:pPr>
            <a:r>
              <a:rPr lang="en-VN" sz="1600" b="1" dirty="0">
                <a:solidFill>
                  <a:schemeClr val="accent1"/>
                </a:solidFill>
                <a:latin typeface="Arial" panose="020B0604020202020204" pitchFamily="34" charset="0"/>
                <a:cs typeface="Arial" panose="020B0604020202020204" pitchFamily="34" charset="0"/>
              </a:rPr>
              <a:t>MEMORY</a:t>
            </a:r>
          </a:p>
        </p:txBody>
      </p:sp>
      <p:sp>
        <p:nvSpPr>
          <p:cNvPr id="57" name="TextBox 56">
            <a:extLst>
              <a:ext uri="{FF2B5EF4-FFF2-40B4-BE49-F238E27FC236}">
                <a16:creationId xmlns:a16="http://schemas.microsoft.com/office/drawing/2014/main" id="{C1C6E8C1-93F9-4A22-118D-309589A3220E}"/>
              </a:ext>
            </a:extLst>
          </p:cNvPr>
          <p:cNvSpPr txBox="1"/>
          <p:nvPr/>
        </p:nvSpPr>
        <p:spPr>
          <a:xfrm>
            <a:off x="9991687" y="3267205"/>
            <a:ext cx="671979" cy="233910"/>
          </a:xfrm>
          <a:prstGeom prst="rect">
            <a:avLst/>
          </a:prstGeom>
          <a:gradFill>
            <a:gsLst>
              <a:gs pos="0">
                <a:schemeClr val="accent3"/>
              </a:gs>
              <a:gs pos="100000">
                <a:schemeClr val="accent5"/>
              </a:gs>
            </a:gsLst>
            <a:lin ang="5400000" scaled="1"/>
          </a:gradFill>
          <a:ln w="12700">
            <a:gradFill>
              <a:gsLst>
                <a:gs pos="0">
                  <a:schemeClr val="accent3"/>
                </a:gs>
                <a:gs pos="100000">
                  <a:schemeClr val="accent5"/>
                </a:gs>
              </a:gsLst>
              <a:lin ang="5400000" scaled="1"/>
            </a:gradFill>
          </a:ln>
        </p:spPr>
        <p:txBody>
          <a:bodyPr wrap="none" rtlCol="0">
            <a:spAutoFit/>
          </a:bodyPr>
          <a:lstStyle/>
          <a:p>
            <a:pPr>
              <a:lnSpc>
                <a:spcPct val="120000"/>
              </a:lnSpc>
              <a:spcBef>
                <a:spcPts val="200"/>
              </a:spcBef>
              <a:spcAft>
                <a:spcPts val="200"/>
              </a:spcAft>
            </a:pPr>
            <a:r>
              <a:rPr lang="en-VN" sz="800" dirty="0">
                <a:solidFill>
                  <a:schemeClr val="bg1"/>
                </a:solidFill>
                <a:latin typeface="Courier New" panose="02070309020205020404" pitchFamily="49" charset="0"/>
                <a:cs typeface="Courier New" panose="02070309020205020404" pitchFamily="49" charset="0"/>
              </a:rPr>
              <a:t>Word.exe</a:t>
            </a:r>
          </a:p>
        </p:txBody>
      </p:sp>
      <p:sp>
        <p:nvSpPr>
          <p:cNvPr id="58" name="TextBox 57">
            <a:extLst>
              <a:ext uri="{FF2B5EF4-FFF2-40B4-BE49-F238E27FC236}">
                <a16:creationId xmlns:a16="http://schemas.microsoft.com/office/drawing/2014/main" id="{C9F5B4E1-DE26-B664-1A00-6F2A7A5465FF}"/>
              </a:ext>
            </a:extLst>
          </p:cNvPr>
          <p:cNvSpPr txBox="1"/>
          <p:nvPr/>
        </p:nvSpPr>
        <p:spPr>
          <a:xfrm>
            <a:off x="9183716" y="3263500"/>
            <a:ext cx="732893" cy="233910"/>
          </a:xfrm>
          <a:prstGeom prst="rect">
            <a:avLst/>
          </a:prstGeom>
          <a:gradFill>
            <a:gsLst>
              <a:gs pos="0">
                <a:schemeClr val="accent3"/>
              </a:gs>
              <a:gs pos="100000">
                <a:schemeClr val="accent5"/>
              </a:gs>
            </a:gsLst>
            <a:lin ang="5400000" scaled="1"/>
          </a:gradFill>
          <a:ln w="12700">
            <a:gradFill>
              <a:gsLst>
                <a:gs pos="0">
                  <a:schemeClr val="accent3"/>
                </a:gs>
                <a:gs pos="100000">
                  <a:schemeClr val="accent5"/>
                </a:gs>
              </a:gsLst>
              <a:lin ang="5400000" scaled="1"/>
            </a:gradFill>
          </a:ln>
        </p:spPr>
        <p:txBody>
          <a:bodyPr wrap="none" rtlCol="0">
            <a:spAutoFit/>
          </a:bodyPr>
          <a:lstStyle/>
          <a:p>
            <a:pPr>
              <a:lnSpc>
                <a:spcPct val="120000"/>
              </a:lnSpc>
              <a:spcBef>
                <a:spcPts val="200"/>
              </a:spcBef>
              <a:spcAft>
                <a:spcPts val="200"/>
              </a:spcAft>
            </a:pPr>
            <a:r>
              <a:rPr lang="en-VN" sz="800" dirty="0">
                <a:solidFill>
                  <a:schemeClr val="bg1"/>
                </a:solidFill>
                <a:latin typeface="Courier New" panose="02070309020205020404" pitchFamily="49" charset="0"/>
                <a:cs typeface="Courier New" panose="02070309020205020404" pitchFamily="49" charset="0"/>
              </a:rPr>
              <a:t>Excel.exe</a:t>
            </a:r>
          </a:p>
        </p:txBody>
      </p:sp>
      <p:sp>
        <p:nvSpPr>
          <p:cNvPr id="59" name="TextBox 58">
            <a:extLst>
              <a:ext uri="{FF2B5EF4-FFF2-40B4-BE49-F238E27FC236}">
                <a16:creationId xmlns:a16="http://schemas.microsoft.com/office/drawing/2014/main" id="{0F56997C-B9A8-823F-B952-D4F4EB67846D}"/>
              </a:ext>
            </a:extLst>
          </p:cNvPr>
          <p:cNvSpPr txBox="1"/>
          <p:nvPr/>
        </p:nvSpPr>
        <p:spPr>
          <a:xfrm>
            <a:off x="9869859" y="3624939"/>
            <a:ext cx="793807" cy="233910"/>
          </a:xfrm>
          <a:prstGeom prst="rect">
            <a:avLst/>
          </a:prstGeom>
          <a:gradFill>
            <a:gsLst>
              <a:gs pos="0">
                <a:schemeClr val="accent3"/>
              </a:gs>
              <a:gs pos="100000">
                <a:schemeClr val="accent5"/>
              </a:gs>
            </a:gsLst>
            <a:lin ang="5400000" scaled="1"/>
          </a:gradFill>
          <a:ln w="12700">
            <a:gradFill>
              <a:gsLst>
                <a:gs pos="0">
                  <a:schemeClr val="accent3"/>
                </a:gs>
                <a:gs pos="100000">
                  <a:schemeClr val="accent5"/>
                </a:gs>
              </a:gsLst>
              <a:lin ang="5400000" scaled="1"/>
            </a:gradFill>
          </a:ln>
        </p:spPr>
        <p:txBody>
          <a:bodyPr wrap="none" rtlCol="0">
            <a:spAutoFit/>
          </a:bodyPr>
          <a:lstStyle/>
          <a:p>
            <a:pPr>
              <a:lnSpc>
                <a:spcPct val="120000"/>
              </a:lnSpc>
              <a:spcBef>
                <a:spcPts val="200"/>
              </a:spcBef>
              <a:spcAft>
                <a:spcPts val="200"/>
              </a:spcAft>
            </a:pPr>
            <a:r>
              <a:rPr lang="en-VN" sz="800" dirty="0">
                <a:solidFill>
                  <a:schemeClr val="bg1"/>
                </a:solidFill>
                <a:latin typeface="Courier New" panose="02070309020205020404" pitchFamily="49" charset="0"/>
                <a:cs typeface="Courier New" panose="02070309020205020404" pitchFamily="49" charset="0"/>
              </a:rPr>
              <a:t>Chrome.exe</a:t>
            </a:r>
          </a:p>
        </p:txBody>
      </p:sp>
      <p:sp>
        <p:nvSpPr>
          <p:cNvPr id="60" name="TextBox 59">
            <a:extLst>
              <a:ext uri="{FF2B5EF4-FFF2-40B4-BE49-F238E27FC236}">
                <a16:creationId xmlns:a16="http://schemas.microsoft.com/office/drawing/2014/main" id="{A374118B-004A-D924-6F47-EBAF8DE84DCD}"/>
              </a:ext>
            </a:extLst>
          </p:cNvPr>
          <p:cNvSpPr txBox="1"/>
          <p:nvPr/>
        </p:nvSpPr>
        <p:spPr>
          <a:xfrm>
            <a:off x="7616067" y="5419132"/>
            <a:ext cx="849348"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5"/>
                </a:solidFill>
                <a:latin typeface="Courier New" panose="02070309020205020404" pitchFamily="49" charset="0"/>
                <a:cs typeface="Courier New" panose="02070309020205020404" pitchFamily="49" charset="0"/>
              </a:rPr>
              <a:t>22388</a:t>
            </a:r>
          </a:p>
        </p:txBody>
      </p:sp>
      <p:sp>
        <p:nvSpPr>
          <p:cNvPr id="61" name="TextBox 60">
            <a:extLst>
              <a:ext uri="{FF2B5EF4-FFF2-40B4-BE49-F238E27FC236}">
                <a16:creationId xmlns:a16="http://schemas.microsoft.com/office/drawing/2014/main" id="{F62FEDEF-FAA8-D38E-E7DE-A150ED3EF5DB}"/>
              </a:ext>
            </a:extLst>
          </p:cNvPr>
          <p:cNvSpPr txBox="1"/>
          <p:nvPr/>
        </p:nvSpPr>
        <p:spPr>
          <a:xfrm>
            <a:off x="7616067" y="5856629"/>
            <a:ext cx="849348"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5"/>
                </a:solidFill>
                <a:latin typeface="Courier New" panose="02070309020205020404" pitchFamily="49" charset="0"/>
                <a:cs typeface="Courier New" panose="02070309020205020404" pitchFamily="49" charset="0"/>
              </a:rPr>
              <a:t>22490</a:t>
            </a:r>
          </a:p>
        </p:txBody>
      </p:sp>
      <p:sp>
        <p:nvSpPr>
          <p:cNvPr id="62" name="TextBox 61">
            <a:extLst>
              <a:ext uri="{FF2B5EF4-FFF2-40B4-BE49-F238E27FC236}">
                <a16:creationId xmlns:a16="http://schemas.microsoft.com/office/drawing/2014/main" id="{17629338-0FEF-3957-D52F-386CA8C9A4BA}"/>
              </a:ext>
            </a:extLst>
          </p:cNvPr>
          <p:cNvSpPr txBox="1"/>
          <p:nvPr/>
        </p:nvSpPr>
        <p:spPr>
          <a:xfrm>
            <a:off x="7616067" y="4978585"/>
            <a:ext cx="849348"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5"/>
                </a:solidFill>
                <a:latin typeface="Courier New" panose="02070309020205020404" pitchFamily="49" charset="0"/>
                <a:cs typeface="Courier New" panose="02070309020205020404" pitchFamily="49" charset="0"/>
              </a:rPr>
              <a:t>21547</a:t>
            </a:r>
          </a:p>
        </p:txBody>
      </p:sp>
    </p:spTree>
    <p:extLst>
      <p:ext uri="{BB962C8B-B14F-4D97-AF65-F5344CB8AC3E}">
        <p14:creationId xmlns:p14="http://schemas.microsoft.com/office/powerpoint/2010/main" val="391800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CHUYỂN ĐỔI ĐỊA CHỈ</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7.3.1. Chuyển đổi địa chỉ</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
        <p:nvSpPr>
          <p:cNvPr id="3" name="Footer Placeholder 2">
            <a:extLst>
              <a:ext uri="{FF2B5EF4-FFF2-40B4-BE49-F238E27FC236}">
                <a16:creationId xmlns:a16="http://schemas.microsoft.com/office/drawing/2014/main" id="{0A194449-D226-4399-56FF-EA94CC26769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24528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VN" dirty="0"/>
          </a:p>
        </p:txBody>
      </p:sp>
      <p:sp>
        <p:nvSpPr>
          <p:cNvPr id="7" name="Content Placeholder 6">
            <a:extLst>
              <a:ext uri="{FF2B5EF4-FFF2-40B4-BE49-F238E27FC236}">
                <a16:creationId xmlns:a16="http://schemas.microsoft.com/office/drawing/2014/main" id="{D0665562-1DB0-2FFA-070A-8F7571513987}"/>
              </a:ext>
            </a:extLst>
          </p:cNvPr>
          <p:cNvSpPr>
            <a:spLocks noGrp="1"/>
          </p:cNvSpPr>
          <p:nvPr>
            <p:ph idx="1"/>
          </p:nvPr>
        </p:nvSpPr>
        <p:spPr>
          <a:xfrm>
            <a:off x="774145" y="1233824"/>
            <a:ext cx="7723084" cy="4943139"/>
          </a:xfrm>
        </p:spPr>
        <p:txBody>
          <a:bodyPr>
            <a:normAutofit lnSpcReduction="10000"/>
          </a:bodyPr>
          <a:lstStyle/>
          <a:p>
            <a:pPr>
              <a:spcBef>
                <a:spcPts val="400"/>
              </a:spcBef>
            </a:pPr>
            <a:r>
              <a:rPr lang="en-US" altLang="en-US" sz="2400" b="1" dirty="0" err="1">
                <a:gradFill>
                  <a:gsLst>
                    <a:gs pos="0">
                      <a:srgbClr val="00C6FF"/>
                    </a:gs>
                    <a:gs pos="100000">
                      <a:srgbClr val="0072FF"/>
                    </a:gs>
                  </a:gsLst>
                  <a:lin ang="5400000" scaled="1"/>
                </a:gradFill>
              </a:rPr>
              <a:t>Chuyển</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đổi</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địa</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chỉ</a:t>
            </a:r>
            <a:r>
              <a:rPr lang="en-US" altLang="en-US" sz="2400" dirty="0">
                <a:solidFill>
                  <a:srgbClr val="0070C0"/>
                </a:solidFill>
              </a:rPr>
              <a:t>: </a:t>
            </a:r>
            <a:r>
              <a:rPr lang="en-US" altLang="en-US" sz="2400" dirty="0" err="1"/>
              <a:t>quá</a:t>
            </a:r>
            <a:r>
              <a:rPr lang="en-US" altLang="en-US" sz="2400" dirty="0"/>
              <a:t> </a:t>
            </a:r>
            <a:r>
              <a:rPr lang="en-US" altLang="en-US" sz="2400" dirty="0" err="1"/>
              <a:t>trình</a:t>
            </a:r>
            <a:r>
              <a:rPr lang="en-US" altLang="en-US" sz="2400" dirty="0"/>
              <a:t> </a:t>
            </a:r>
            <a:r>
              <a:rPr lang="en-US" altLang="en-US" sz="2400" dirty="0" err="1"/>
              <a:t>ánh</a:t>
            </a:r>
            <a:r>
              <a:rPr lang="en-US" altLang="en-US" sz="2400" dirty="0"/>
              <a:t> </a:t>
            </a:r>
            <a:r>
              <a:rPr lang="en-US" altLang="en-US" sz="2400" dirty="0" err="1"/>
              <a:t>xạ</a:t>
            </a:r>
            <a:r>
              <a:rPr lang="en-US" altLang="en-US" sz="2400" dirty="0"/>
              <a:t> </a:t>
            </a:r>
            <a:r>
              <a:rPr lang="en-US" altLang="en-US" sz="2400" dirty="0" err="1"/>
              <a:t>một</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từ</a:t>
            </a:r>
            <a:r>
              <a:rPr lang="en-US" altLang="en-US" sz="2400" dirty="0"/>
              <a:t> </a:t>
            </a:r>
            <a:r>
              <a:rPr lang="en-US" altLang="en-US" sz="2400" dirty="0" err="1"/>
              <a:t>không</a:t>
            </a:r>
            <a:r>
              <a:rPr lang="en-US" altLang="en-US" sz="2400" dirty="0"/>
              <a:t> </a:t>
            </a:r>
            <a:r>
              <a:rPr lang="en-US" altLang="en-US" sz="2400" dirty="0" err="1"/>
              <a:t>gian</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này</a:t>
            </a:r>
            <a:r>
              <a:rPr lang="en-US" altLang="en-US" sz="2400" dirty="0"/>
              <a:t> sang </a:t>
            </a:r>
            <a:r>
              <a:rPr lang="en-US" altLang="en-US" sz="2400" dirty="0" err="1"/>
              <a:t>không</a:t>
            </a:r>
            <a:r>
              <a:rPr lang="en-US" altLang="en-US" sz="2400" dirty="0"/>
              <a:t> </a:t>
            </a:r>
            <a:r>
              <a:rPr lang="en-US" altLang="en-US" sz="2400" dirty="0" err="1"/>
              <a:t>gian</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khác</a:t>
            </a:r>
            <a:r>
              <a:rPr lang="en-US" altLang="en-US" sz="2400" dirty="0"/>
              <a:t>.</a:t>
            </a:r>
            <a:endParaRPr lang="vi-VN" altLang="en-US" sz="2400" dirty="0"/>
          </a:p>
          <a:p>
            <a:pPr>
              <a:spcBef>
                <a:spcPts val="400"/>
              </a:spcBef>
            </a:pPr>
            <a:r>
              <a:rPr lang="en-US" altLang="en-US" sz="2400" b="1" dirty="0" err="1">
                <a:gradFill>
                  <a:gsLst>
                    <a:gs pos="0">
                      <a:srgbClr val="00C6FF"/>
                    </a:gs>
                    <a:gs pos="100000">
                      <a:srgbClr val="0072FF"/>
                    </a:gs>
                  </a:gsLst>
                  <a:lin ang="5400000" scaled="1"/>
                </a:gradFill>
              </a:rPr>
              <a:t>Biểu</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diễn</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địa</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chỉ</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nhớ</a:t>
            </a:r>
            <a:endParaRPr lang="vi-VN" altLang="en-US" sz="2400" b="1" dirty="0">
              <a:gradFill>
                <a:gsLst>
                  <a:gs pos="0">
                    <a:srgbClr val="00C6FF"/>
                  </a:gs>
                  <a:gs pos="100000">
                    <a:srgbClr val="0072FF"/>
                  </a:gs>
                </a:gsLst>
                <a:lin ang="5400000" scaled="1"/>
              </a:gradFill>
            </a:endParaRPr>
          </a:p>
          <a:p>
            <a:pPr lvl="1">
              <a:spcBef>
                <a:spcPts val="400"/>
              </a:spcBef>
            </a:pPr>
            <a:r>
              <a:rPr lang="en-US" altLang="en-US" sz="2200" dirty="0" err="1"/>
              <a:t>Trong</a:t>
            </a:r>
            <a:r>
              <a:rPr lang="en-US" altLang="en-US" sz="2200" dirty="0"/>
              <a:t> source code: symbolic (</a:t>
            </a:r>
            <a:r>
              <a:rPr lang="en-US" altLang="en-US" sz="2200" dirty="0" err="1"/>
              <a:t>các</a:t>
            </a:r>
            <a:r>
              <a:rPr lang="en-US" altLang="en-US" sz="2200" dirty="0"/>
              <a:t> </a:t>
            </a:r>
            <a:r>
              <a:rPr lang="en-US" altLang="en-US" sz="2200" dirty="0" err="1"/>
              <a:t>biến</a:t>
            </a:r>
            <a:r>
              <a:rPr lang="en-US" altLang="en-US" sz="2200" dirty="0"/>
              <a:t>, </a:t>
            </a:r>
            <a:r>
              <a:rPr lang="en-US" altLang="en-US" sz="2200" dirty="0" err="1"/>
              <a:t>hằng</a:t>
            </a:r>
            <a:r>
              <a:rPr lang="en-US" altLang="en-US" sz="2200" dirty="0"/>
              <a:t>, pointer,…)</a:t>
            </a:r>
            <a:endParaRPr lang="vi-VN" altLang="en-US" sz="2200" dirty="0"/>
          </a:p>
          <a:p>
            <a:pPr lvl="1">
              <a:spcBef>
                <a:spcPts val="400"/>
              </a:spcBef>
            </a:pPr>
            <a:r>
              <a:rPr lang="en-US" altLang="en-US" sz="2200" dirty="0"/>
              <a:t>Trong </a:t>
            </a:r>
            <a:r>
              <a:rPr lang="en-US" altLang="en-US" sz="2200" dirty="0" err="1"/>
              <a:t>thời</a:t>
            </a:r>
            <a:r>
              <a:rPr lang="en-US" altLang="en-US" sz="2200" dirty="0"/>
              <a:t> </a:t>
            </a:r>
            <a:r>
              <a:rPr lang="en-US" altLang="en-US" sz="2200" dirty="0" err="1"/>
              <a:t>điểm</a:t>
            </a:r>
            <a:r>
              <a:rPr lang="en-US" altLang="en-US" sz="2200" dirty="0"/>
              <a:t> </a:t>
            </a:r>
            <a:r>
              <a:rPr lang="en-US" altLang="en-US" sz="2200" dirty="0" err="1"/>
              <a:t>biên</a:t>
            </a:r>
            <a:r>
              <a:rPr lang="en-US" altLang="en-US" sz="2200" dirty="0"/>
              <a:t> </a:t>
            </a:r>
            <a:r>
              <a:rPr lang="en-US" altLang="en-US" sz="2200" dirty="0" err="1"/>
              <a:t>dịch</a:t>
            </a:r>
            <a:r>
              <a:rPr lang="en-US" altLang="en-US" sz="2200" dirty="0"/>
              <a:t>: </a:t>
            </a:r>
            <a:r>
              <a:rPr lang="en-US" altLang="en-US" sz="2200" dirty="0" err="1"/>
              <a:t>thường</a:t>
            </a:r>
            <a:r>
              <a:rPr lang="en-US" altLang="en-US" sz="2200" dirty="0"/>
              <a:t> </a:t>
            </a:r>
            <a:r>
              <a:rPr lang="en-US" altLang="en-US" sz="2200" dirty="0" err="1"/>
              <a:t>là</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khả</a:t>
            </a:r>
            <a:r>
              <a:rPr lang="en-US" altLang="en-US" sz="2200" dirty="0"/>
              <a:t> </a:t>
            </a:r>
            <a:r>
              <a:rPr lang="en-US" altLang="en-US" sz="2200" dirty="0" err="1"/>
              <a:t>tái</a:t>
            </a:r>
            <a:r>
              <a:rPr lang="en-US" altLang="en-US" sz="2200" dirty="0"/>
              <a:t> </a:t>
            </a:r>
            <a:r>
              <a:rPr lang="en-US" altLang="en-US" sz="2200" dirty="0" err="1"/>
              <a:t>định</a:t>
            </a:r>
            <a:r>
              <a:rPr lang="en-US" altLang="en-US" sz="2200" dirty="0"/>
              <a:t> </a:t>
            </a:r>
            <a:r>
              <a:rPr lang="en-US" altLang="en-US" sz="2200" dirty="0" err="1"/>
              <a:t>vị</a:t>
            </a:r>
            <a:r>
              <a:rPr lang="en-US" altLang="en-US" sz="2200" dirty="0"/>
              <a:t>.</a:t>
            </a:r>
            <a:endParaRPr lang="vi-VN" altLang="en-US" sz="2200" dirty="0"/>
          </a:p>
          <a:p>
            <a:pPr lvl="2">
              <a:spcBef>
                <a:spcPts val="400"/>
              </a:spcBef>
            </a:pPr>
            <a:r>
              <a:rPr lang="vi-VN" altLang="en-US" sz="2200" dirty="0"/>
              <a:t>Ví dụ: </a:t>
            </a:r>
            <a:r>
              <a:rPr lang="en-US" altLang="en-US" sz="2200" dirty="0"/>
              <a:t>a </a:t>
            </a:r>
            <a:r>
              <a:rPr lang="en-US" altLang="en-US" sz="2200" dirty="0" err="1"/>
              <a:t>ở</a:t>
            </a:r>
            <a:r>
              <a:rPr lang="en-US" altLang="en-US" sz="2200" dirty="0"/>
              <a:t> </a:t>
            </a:r>
            <a:r>
              <a:rPr lang="en-US" altLang="en-US" sz="2200" dirty="0" err="1"/>
              <a:t>vị</a:t>
            </a:r>
            <a:r>
              <a:rPr lang="en-US" altLang="en-US" sz="2200" dirty="0"/>
              <a:t> </a:t>
            </a:r>
            <a:r>
              <a:rPr lang="en-US" altLang="en-US" sz="2200" dirty="0" err="1"/>
              <a:t>trí</a:t>
            </a:r>
            <a:r>
              <a:rPr lang="en-US" altLang="en-US" sz="2200" dirty="0"/>
              <a:t> </a:t>
            </a:r>
            <a:r>
              <a:rPr lang="vi-VN" altLang="en-US" sz="2200" dirty="0"/>
              <a:t>12 byte so với vị trí bắt đầu </a:t>
            </a:r>
            <a:r>
              <a:rPr lang="en-US" altLang="en-US" sz="2200" dirty="0"/>
              <a:t>module.</a:t>
            </a:r>
            <a:endParaRPr lang="vi-VN" altLang="en-US" sz="2200" dirty="0"/>
          </a:p>
          <a:p>
            <a:pPr lvl="1">
              <a:spcBef>
                <a:spcPts val="400"/>
              </a:spcBef>
            </a:pPr>
            <a:r>
              <a:rPr lang="en-US" altLang="en-US" sz="2200" dirty="0" err="1"/>
              <a:t>Thời</a:t>
            </a:r>
            <a:r>
              <a:rPr lang="en-US" altLang="en-US" sz="2200" dirty="0"/>
              <a:t> </a:t>
            </a:r>
            <a:r>
              <a:rPr lang="en-US" altLang="en-US" sz="2200" dirty="0" err="1"/>
              <a:t>điểm</a:t>
            </a:r>
            <a:r>
              <a:rPr lang="en-US" altLang="en-US" sz="2200" dirty="0"/>
              <a:t> linking/loading: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là</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thực</a:t>
            </a:r>
            <a:r>
              <a:rPr lang="en-US" altLang="en-US" sz="2200" dirty="0"/>
              <a:t>. </a:t>
            </a:r>
          </a:p>
          <a:p>
            <a:pPr lvl="2">
              <a:spcBef>
                <a:spcPts val="400"/>
              </a:spcBef>
            </a:pPr>
            <a:r>
              <a:rPr lang="vi-VN" altLang="en-US" sz="2200" dirty="0"/>
              <a:t>Ví dụ: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nằm</a:t>
            </a:r>
            <a:r>
              <a:rPr lang="en-US" altLang="en-US" sz="2200" dirty="0"/>
              <a:t> </a:t>
            </a:r>
            <a:r>
              <a:rPr lang="en-US" altLang="en-US" sz="2200" dirty="0" err="1"/>
              <a:t>tại</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bộ</a:t>
            </a:r>
            <a:r>
              <a:rPr lang="en-US" altLang="en-US" sz="2200" dirty="0"/>
              <a:t> </a:t>
            </a:r>
            <a:r>
              <a:rPr lang="en-US" altLang="en-US" sz="2200" dirty="0" err="1"/>
              <a:t>nhớ</a:t>
            </a:r>
            <a:r>
              <a:rPr lang="en-US" altLang="en-US" sz="2200" dirty="0"/>
              <a:t> </a:t>
            </a:r>
            <a:r>
              <a:rPr lang="en-US" altLang="en-US" sz="2200" dirty="0" err="1"/>
              <a:t>thực</a:t>
            </a:r>
            <a:r>
              <a:rPr lang="en-US" altLang="en-US" sz="2200" dirty="0"/>
              <a:t> 2030.</a:t>
            </a:r>
            <a:endParaRPr lang="vi-VN" altLang="en-US" sz="2200" dirty="0"/>
          </a:p>
          <a:p>
            <a:endParaRPr lang="en-US"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
        <p:nvSpPr>
          <p:cNvPr id="6" name="Rectangle 5">
            <a:extLst>
              <a:ext uri="{FF2B5EF4-FFF2-40B4-BE49-F238E27FC236}">
                <a16:creationId xmlns:a16="http://schemas.microsoft.com/office/drawing/2014/main" id="{318B5E41-020F-03E9-A073-900838723DF3}"/>
              </a:ext>
            </a:extLst>
          </p:cNvPr>
          <p:cNvSpPr/>
          <p:nvPr/>
        </p:nvSpPr>
        <p:spPr>
          <a:xfrm>
            <a:off x="10061252" y="804564"/>
            <a:ext cx="1292548" cy="1157968"/>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VN" sz="1600" dirty="0">
                <a:solidFill>
                  <a:schemeClr val="tx1"/>
                </a:solidFill>
                <a:latin typeface="Courier New" panose="02070309020205020404" pitchFamily="49" charset="0"/>
                <a:cs typeface="Courier New" panose="02070309020205020404" pitchFamily="49" charset="0"/>
              </a:rPr>
              <a:t>int i;</a:t>
            </a:r>
          </a:p>
          <a:p>
            <a:r>
              <a:rPr lang="en-VN" sz="1600" dirty="0">
                <a:solidFill>
                  <a:schemeClr val="tx1"/>
                </a:solidFill>
                <a:latin typeface="Courier New" panose="02070309020205020404" pitchFamily="49" charset="0"/>
                <a:cs typeface="Courier New" panose="02070309020205020404" pitchFamily="49" charset="0"/>
              </a:rPr>
              <a:t>goto p1;</a:t>
            </a:r>
          </a:p>
        </p:txBody>
      </p:sp>
      <p:sp>
        <p:nvSpPr>
          <p:cNvPr id="9" name="Rectangle 8">
            <a:extLst>
              <a:ext uri="{FF2B5EF4-FFF2-40B4-BE49-F238E27FC236}">
                <a16:creationId xmlns:a16="http://schemas.microsoft.com/office/drawing/2014/main" id="{5A141F5D-6B05-014D-CBCD-97853D438D6D}"/>
              </a:ext>
            </a:extLst>
          </p:cNvPr>
          <p:cNvSpPr/>
          <p:nvPr/>
        </p:nvSpPr>
        <p:spPr>
          <a:xfrm>
            <a:off x="10061252" y="2566801"/>
            <a:ext cx="1292548" cy="1157968"/>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VN" sz="1600" dirty="0">
              <a:solidFill>
                <a:schemeClr val="tx1"/>
              </a:solidFill>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35E0803-621E-8795-9E38-6BA3C4A39C0E}"/>
              </a:ext>
            </a:extLst>
          </p:cNvPr>
          <p:cNvSpPr/>
          <p:nvPr/>
        </p:nvSpPr>
        <p:spPr>
          <a:xfrm>
            <a:off x="10061252" y="4303752"/>
            <a:ext cx="1292548" cy="1901023"/>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VN" sz="1600" dirty="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5EDB1B65-9E7C-2C20-D363-0A028B1146C3}"/>
              </a:ext>
            </a:extLst>
          </p:cNvPr>
          <p:cNvSpPr/>
          <p:nvPr/>
        </p:nvSpPr>
        <p:spPr>
          <a:xfrm>
            <a:off x="10056433" y="4707736"/>
            <a:ext cx="1292548" cy="1093054"/>
          </a:xfrm>
          <a:prstGeom prst="rect">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VN" sz="16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E893D3E9-CDD4-E869-7779-FB50CFC247D7}"/>
              </a:ext>
            </a:extLst>
          </p:cNvPr>
          <p:cNvSpPr txBox="1"/>
          <p:nvPr/>
        </p:nvSpPr>
        <p:spPr>
          <a:xfrm>
            <a:off x="9818490" y="1965742"/>
            <a:ext cx="1768433" cy="360612"/>
          </a:xfrm>
          <a:prstGeom prst="rect">
            <a:avLst/>
          </a:prstGeom>
          <a:noFill/>
        </p:spPr>
        <p:txBody>
          <a:bodyPr wrap="none" rtlCol="0">
            <a:spAutoFit/>
          </a:bodyPr>
          <a:lstStyle/>
          <a:p>
            <a:pPr algn="just">
              <a:lnSpc>
                <a:spcPct val="120000"/>
              </a:lnSpc>
              <a:spcBef>
                <a:spcPts val="200"/>
              </a:spcBef>
              <a:spcAft>
                <a:spcPts val="200"/>
              </a:spcAft>
            </a:pPr>
            <a:r>
              <a:rPr lang="en-VN" sz="1600" i="1" dirty="0">
                <a:latin typeface="Arial" panose="020B0604020202020204" pitchFamily="34" charset="0"/>
                <a:cs typeface="Arial" panose="020B0604020202020204" pitchFamily="34" charset="0"/>
              </a:rPr>
              <a:t>symbolic address</a:t>
            </a:r>
          </a:p>
        </p:txBody>
      </p:sp>
      <p:sp>
        <p:nvSpPr>
          <p:cNvPr id="13" name="TextBox 12">
            <a:extLst>
              <a:ext uri="{FF2B5EF4-FFF2-40B4-BE49-F238E27FC236}">
                <a16:creationId xmlns:a16="http://schemas.microsoft.com/office/drawing/2014/main" id="{00916D00-765D-DBFB-17B0-2BDFDC9E87CD}"/>
              </a:ext>
            </a:extLst>
          </p:cNvPr>
          <p:cNvSpPr txBox="1"/>
          <p:nvPr/>
        </p:nvSpPr>
        <p:spPr>
          <a:xfrm>
            <a:off x="9715898" y="3702693"/>
            <a:ext cx="1973617" cy="360612"/>
          </a:xfrm>
          <a:prstGeom prst="rect">
            <a:avLst/>
          </a:prstGeom>
          <a:noFill/>
        </p:spPr>
        <p:txBody>
          <a:bodyPr wrap="none" rtlCol="0">
            <a:spAutoFit/>
          </a:bodyPr>
          <a:lstStyle/>
          <a:p>
            <a:pPr algn="just">
              <a:lnSpc>
                <a:spcPct val="120000"/>
              </a:lnSpc>
              <a:spcBef>
                <a:spcPts val="200"/>
              </a:spcBef>
              <a:spcAft>
                <a:spcPts val="200"/>
              </a:spcAft>
            </a:pPr>
            <a:r>
              <a:rPr lang="en-VN" sz="1600" i="1" dirty="0">
                <a:latin typeface="Arial" panose="020B0604020202020204" pitchFamily="34" charset="0"/>
                <a:cs typeface="Arial" panose="020B0604020202020204" pitchFamily="34" charset="0"/>
              </a:rPr>
              <a:t>relocatable address</a:t>
            </a:r>
          </a:p>
        </p:txBody>
      </p:sp>
      <p:sp>
        <p:nvSpPr>
          <p:cNvPr id="14" name="TextBox 13">
            <a:extLst>
              <a:ext uri="{FF2B5EF4-FFF2-40B4-BE49-F238E27FC236}">
                <a16:creationId xmlns:a16="http://schemas.microsoft.com/office/drawing/2014/main" id="{09A13157-4ED5-A1B6-8AFA-6D63963A0534}"/>
              </a:ext>
            </a:extLst>
          </p:cNvPr>
          <p:cNvSpPr txBox="1"/>
          <p:nvPr/>
        </p:nvSpPr>
        <p:spPr>
          <a:xfrm>
            <a:off x="9840934" y="6204775"/>
            <a:ext cx="1723549" cy="360612"/>
          </a:xfrm>
          <a:prstGeom prst="rect">
            <a:avLst/>
          </a:prstGeom>
          <a:noFill/>
        </p:spPr>
        <p:txBody>
          <a:bodyPr wrap="none" rtlCol="0">
            <a:spAutoFit/>
          </a:bodyPr>
          <a:lstStyle/>
          <a:p>
            <a:pPr algn="just">
              <a:lnSpc>
                <a:spcPct val="120000"/>
              </a:lnSpc>
              <a:spcBef>
                <a:spcPts val="200"/>
              </a:spcBef>
              <a:spcAft>
                <a:spcPts val="200"/>
              </a:spcAft>
            </a:pPr>
            <a:r>
              <a:rPr lang="en-VN" sz="1600" i="1" dirty="0">
                <a:latin typeface="Arial" panose="020B0604020202020204" pitchFamily="34" charset="0"/>
                <a:cs typeface="Arial" panose="020B0604020202020204" pitchFamily="34" charset="0"/>
              </a:rPr>
              <a:t>physical memory</a:t>
            </a:r>
          </a:p>
        </p:txBody>
      </p:sp>
      <p:sp>
        <p:nvSpPr>
          <p:cNvPr id="15" name="TextBox 14">
            <a:extLst>
              <a:ext uri="{FF2B5EF4-FFF2-40B4-BE49-F238E27FC236}">
                <a16:creationId xmlns:a16="http://schemas.microsoft.com/office/drawing/2014/main" id="{19906975-C02B-F3F4-27DF-2ACBE863BD03}"/>
              </a:ext>
            </a:extLst>
          </p:cNvPr>
          <p:cNvSpPr txBox="1"/>
          <p:nvPr/>
        </p:nvSpPr>
        <p:spPr>
          <a:xfrm>
            <a:off x="9524712" y="1484517"/>
            <a:ext cx="460382" cy="410882"/>
          </a:xfrm>
          <a:prstGeom prst="rect">
            <a:avLst/>
          </a:prstGeom>
          <a:noFill/>
        </p:spPr>
        <p:txBody>
          <a:bodyPr wrap="none" rtlCol="0">
            <a:spAutoFit/>
          </a:bodyPr>
          <a:lstStyle/>
          <a:p>
            <a:pPr algn="r">
              <a:lnSpc>
                <a:spcPct val="120000"/>
              </a:lnSpc>
              <a:spcBef>
                <a:spcPts val="200"/>
              </a:spcBef>
              <a:spcAft>
                <a:spcPts val="200"/>
              </a:spcAft>
            </a:pPr>
            <a:r>
              <a:rPr lang="en-VN" b="1" dirty="0">
                <a:latin typeface="Courier New" panose="02070309020205020404" pitchFamily="49" charset="0"/>
                <a:cs typeface="Courier New" panose="02070309020205020404" pitchFamily="49" charset="0"/>
              </a:rPr>
              <a:t>p1</a:t>
            </a:r>
          </a:p>
        </p:txBody>
      </p:sp>
      <p:sp>
        <p:nvSpPr>
          <p:cNvPr id="16" name="TextBox 15">
            <a:extLst>
              <a:ext uri="{FF2B5EF4-FFF2-40B4-BE49-F238E27FC236}">
                <a16:creationId xmlns:a16="http://schemas.microsoft.com/office/drawing/2014/main" id="{2BEA6223-E052-54F8-5FC9-A87470F3D418}"/>
              </a:ext>
            </a:extLst>
          </p:cNvPr>
          <p:cNvSpPr txBox="1"/>
          <p:nvPr/>
        </p:nvSpPr>
        <p:spPr>
          <a:xfrm>
            <a:off x="9662570" y="2449091"/>
            <a:ext cx="322524" cy="410882"/>
          </a:xfrm>
          <a:prstGeom prst="rect">
            <a:avLst/>
          </a:prstGeom>
          <a:noFill/>
        </p:spPr>
        <p:txBody>
          <a:bodyPr wrap="none" rtlCol="0">
            <a:spAutoFit/>
          </a:bodyPr>
          <a:lstStyle/>
          <a:p>
            <a:pPr algn="r">
              <a:lnSpc>
                <a:spcPct val="120000"/>
              </a:lnSpc>
              <a:spcBef>
                <a:spcPts val="200"/>
              </a:spcBef>
              <a:spcAft>
                <a:spcPts val="200"/>
              </a:spcAft>
            </a:pPr>
            <a:r>
              <a:rPr lang="en-VN" b="1" dirty="0">
                <a:solidFill>
                  <a:schemeClr val="accent1"/>
                </a:solidFill>
                <a:latin typeface="Courier New" panose="02070309020205020404" pitchFamily="49" charset="0"/>
                <a:cs typeface="Courier New" panose="02070309020205020404" pitchFamily="49" charset="0"/>
              </a:rPr>
              <a:t>0</a:t>
            </a:r>
          </a:p>
        </p:txBody>
      </p:sp>
      <p:sp>
        <p:nvSpPr>
          <p:cNvPr id="17" name="TextBox 16">
            <a:extLst>
              <a:ext uri="{FF2B5EF4-FFF2-40B4-BE49-F238E27FC236}">
                <a16:creationId xmlns:a16="http://schemas.microsoft.com/office/drawing/2014/main" id="{E33A56B3-437F-EF5C-3ADB-65C9504CA0DC}"/>
              </a:ext>
            </a:extLst>
          </p:cNvPr>
          <p:cNvSpPr txBox="1"/>
          <p:nvPr/>
        </p:nvSpPr>
        <p:spPr>
          <a:xfrm>
            <a:off x="9386853" y="3413894"/>
            <a:ext cx="598241" cy="410882"/>
          </a:xfrm>
          <a:prstGeom prst="rect">
            <a:avLst/>
          </a:prstGeom>
          <a:noFill/>
        </p:spPr>
        <p:txBody>
          <a:bodyPr wrap="none" rtlCol="0">
            <a:spAutoFit/>
          </a:bodyPr>
          <a:lstStyle/>
          <a:p>
            <a:pPr algn="r">
              <a:lnSpc>
                <a:spcPct val="120000"/>
              </a:lnSpc>
              <a:spcBef>
                <a:spcPts val="200"/>
              </a:spcBef>
              <a:spcAft>
                <a:spcPts val="200"/>
              </a:spcAft>
            </a:pPr>
            <a:r>
              <a:rPr lang="en-VN" b="1" dirty="0">
                <a:solidFill>
                  <a:schemeClr val="accent1"/>
                </a:solidFill>
                <a:latin typeface="Courier New" panose="02070309020205020404" pitchFamily="49" charset="0"/>
                <a:cs typeface="Courier New" panose="02070309020205020404" pitchFamily="49" charset="0"/>
              </a:rPr>
              <a:t>250</a:t>
            </a:r>
          </a:p>
        </p:txBody>
      </p:sp>
      <p:sp>
        <p:nvSpPr>
          <p:cNvPr id="18" name="TextBox 17">
            <a:extLst>
              <a:ext uri="{FF2B5EF4-FFF2-40B4-BE49-F238E27FC236}">
                <a16:creationId xmlns:a16="http://schemas.microsoft.com/office/drawing/2014/main" id="{8818693E-34D5-DD89-7120-9FCBB8DDCE41}"/>
              </a:ext>
            </a:extLst>
          </p:cNvPr>
          <p:cNvSpPr txBox="1"/>
          <p:nvPr/>
        </p:nvSpPr>
        <p:spPr>
          <a:xfrm>
            <a:off x="9248995" y="4543762"/>
            <a:ext cx="736099" cy="410882"/>
          </a:xfrm>
          <a:prstGeom prst="rect">
            <a:avLst/>
          </a:prstGeom>
          <a:noFill/>
        </p:spPr>
        <p:txBody>
          <a:bodyPr wrap="none" rtlCol="0">
            <a:spAutoFit/>
          </a:bodyPr>
          <a:lstStyle/>
          <a:p>
            <a:pPr algn="r">
              <a:lnSpc>
                <a:spcPct val="120000"/>
              </a:lnSpc>
              <a:spcBef>
                <a:spcPts val="200"/>
              </a:spcBef>
              <a:spcAft>
                <a:spcPts val="200"/>
              </a:spcAft>
            </a:pPr>
            <a:r>
              <a:rPr lang="en-VN" b="1" dirty="0">
                <a:solidFill>
                  <a:schemeClr val="accent5"/>
                </a:solidFill>
                <a:latin typeface="Courier New" panose="02070309020205020404" pitchFamily="49" charset="0"/>
                <a:cs typeface="Courier New" panose="02070309020205020404" pitchFamily="49" charset="0"/>
              </a:rPr>
              <a:t>2000</a:t>
            </a:r>
          </a:p>
        </p:txBody>
      </p:sp>
      <p:sp>
        <p:nvSpPr>
          <p:cNvPr id="19" name="TextBox 18">
            <a:extLst>
              <a:ext uri="{FF2B5EF4-FFF2-40B4-BE49-F238E27FC236}">
                <a16:creationId xmlns:a16="http://schemas.microsoft.com/office/drawing/2014/main" id="{8E59A4AE-F306-AEAB-AE89-610C60CCCBB2}"/>
              </a:ext>
            </a:extLst>
          </p:cNvPr>
          <p:cNvSpPr txBox="1"/>
          <p:nvPr/>
        </p:nvSpPr>
        <p:spPr>
          <a:xfrm>
            <a:off x="9248995" y="5508565"/>
            <a:ext cx="736099" cy="410882"/>
          </a:xfrm>
          <a:prstGeom prst="rect">
            <a:avLst/>
          </a:prstGeom>
          <a:noFill/>
        </p:spPr>
        <p:txBody>
          <a:bodyPr wrap="none" rtlCol="0">
            <a:spAutoFit/>
          </a:bodyPr>
          <a:lstStyle/>
          <a:p>
            <a:pPr algn="r">
              <a:lnSpc>
                <a:spcPct val="120000"/>
              </a:lnSpc>
              <a:spcBef>
                <a:spcPts val="200"/>
              </a:spcBef>
              <a:spcAft>
                <a:spcPts val="200"/>
              </a:spcAft>
            </a:pPr>
            <a:r>
              <a:rPr lang="en-VN" b="1" dirty="0">
                <a:solidFill>
                  <a:schemeClr val="accent5"/>
                </a:solidFill>
                <a:latin typeface="Courier New" panose="02070309020205020404" pitchFamily="49" charset="0"/>
                <a:cs typeface="Courier New" panose="02070309020205020404" pitchFamily="49" charset="0"/>
              </a:rPr>
              <a:t>2250</a:t>
            </a:r>
          </a:p>
        </p:txBody>
      </p:sp>
      <p:cxnSp>
        <p:nvCxnSpPr>
          <p:cNvPr id="21" name="Elbow Connector 20">
            <a:extLst>
              <a:ext uri="{FF2B5EF4-FFF2-40B4-BE49-F238E27FC236}">
                <a16:creationId xmlns:a16="http://schemas.microsoft.com/office/drawing/2014/main" id="{E619C561-1917-41AF-C5DE-655F6384EA3F}"/>
              </a:ext>
            </a:extLst>
          </p:cNvPr>
          <p:cNvCxnSpPr>
            <a:cxnSpLocks/>
            <a:stCxn id="6" idx="3"/>
            <a:endCxn id="9" idx="0"/>
          </p:cNvCxnSpPr>
          <p:nvPr/>
        </p:nvCxnSpPr>
        <p:spPr>
          <a:xfrm flipH="1">
            <a:off x="10707526" y="1383548"/>
            <a:ext cx="646274" cy="1183253"/>
          </a:xfrm>
          <a:prstGeom prst="bentConnector4">
            <a:avLst>
              <a:gd name="adj1" fmla="val -71032"/>
              <a:gd name="adj2" fmla="val 8451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09A3D1B2-DD34-1705-F1EF-9C76799295FB}"/>
              </a:ext>
            </a:extLst>
          </p:cNvPr>
          <p:cNvCxnSpPr>
            <a:stCxn id="9" idx="3"/>
            <a:endCxn id="10" idx="0"/>
          </p:cNvCxnSpPr>
          <p:nvPr/>
        </p:nvCxnSpPr>
        <p:spPr>
          <a:xfrm flipH="1">
            <a:off x="10707526" y="3145785"/>
            <a:ext cx="646274" cy="1157967"/>
          </a:xfrm>
          <a:prstGeom prst="bentConnector4">
            <a:avLst>
              <a:gd name="adj1" fmla="val -72182"/>
              <a:gd name="adj2" fmla="val 8463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78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additive="base">
                                        <p:cTn id="3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VN" dirty="0"/>
          </a:p>
        </p:txBody>
      </p:sp>
      <p:sp>
        <p:nvSpPr>
          <p:cNvPr id="7" name="Content Placeholder 6">
            <a:extLst>
              <a:ext uri="{FF2B5EF4-FFF2-40B4-BE49-F238E27FC236}">
                <a16:creationId xmlns:a16="http://schemas.microsoft.com/office/drawing/2014/main" id="{25B3C474-B34C-4C10-5AF0-C5948BFEBFAF}"/>
              </a:ext>
            </a:extLst>
          </p:cNvPr>
          <p:cNvSpPr>
            <a:spLocks noGrp="1"/>
          </p:cNvSpPr>
          <p:nvPr>
            <p:ph idx="1"/>
          </p:nvPr>
        </p:nvSpPr>
        <p:spPr/>
        <p:txBody>
          <a:bodyPr>
            <a:normAutofit fontScale="92500" lnSpcReduction="10000"/>
          </a:bodyPr>
          <a:lstStyle/>
          <a:p>
            <a:pPr>
              <a:spcBef>
                <a:spcPts val="1000"/>
              </a:spcBef>
            </a:pPr>
            <a:r>
              <a:rPr lang="en-US" altLang="en-US" sz="2400" dirty="0" err="1"/>
              <a:t>Địa</a:t>
            </a:r>
            <a:r>
              <a:rPr lang="en-US" altLang="en-US" sz="2400" dirty="0"/>
              <a:t> </a:t>
            </a:r>
            <a:r>
              <a:rPr lang="en-US" altLang="en-US" sz="2400" dirty="0" err="1"/>
              <a:t>chỉ</a:t>
            </a:r>
            <a:r>
              <a:rPr lang="en-US" altLang="en-US" sz="2400" dirty="0"/>
              <a:t> </a:t>
            </a:r>
            <a:r>
              <a:rPr lang="en-US" altLang="en-US" sz="2400" dirty="0" err="1"/>
              <a:t>lệnh</a:t>
            </a:r>
            <a:r>
              <a:rPr lang="en-US" altLang="en-US" sz="2400" dirty="0"/>
              <a:t> </a:t>
            </a:r>
            <a:r>
              <a:rPr lang="en-US" altLang="en-US" sz="2400" dirty="0" err="1"/>
              <a:t>và</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được</a:t>
            </a:r>
            <a:r>
              <a:rPr lang="en-US" altLang="en-US" sz="2400" dirty="0"/>
              <a:t> </a:t>
            </a:r>
            <a:r>
              <a:rPr lang="en-US" altLang="en-US" sz="2400" dirty="0" err="1"/>
              <a:t>chuyển</a:t>
            </a:r>
            <a:r>
              <a:rPr lang="en-US" altLang="en-US" sz="2400" dirty="0"/>
              <a:t> </a:t>
            </a:r>
            <a:r>
              <a:rPr lang="en-US" altLang="en-US" sz="2400" dirty="0" err="1"/>
              <a:t>đổi</a:t>
            </a:r>
            <a:r>
              <a:rPr lang="en-US" altLang="en-US" sz="2400" dirty="0"/>
              <a:t> </a:t>
            </a:r>
            <a:r>
              <a:rPr lang="en-US" altLang="en-US" sz="2400" dirty="0" err="1"/>
              <a:t>thành</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thực</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xảy</a:t>
            </a:r>
            <a:r>
              <a:rPr lang="en-US" altLang="en-US" sz="2400" dirty="0"/>
              <a:t> </a:t>
            </a:r>
            <a:r>
              <a:rPr lang="en-US" altLang="en-US" sz="2400" dirty="0" err="1"/>
              <a:t>ra</a:t>
            </a:r>
            <a:r>
              <a:rPr lang="en-US" altLang="en-US" sz="2400" dirty="0"/>
              <a:t> </a:t>
            </a:r>
            <a:r>
              <a:rPr lang="en-US" altLang="en-US" sz="2400" dirty="0" err="1"/>
              <a:t>tại</a:t>
            </a:r>
            <a:r>
              <a:rPr lang="en-US" altLang="en-US" sz="2400" dirty="0"/>
              <a:t> </a:t>
            </a:r>
            <a:r>
              <a:rPr lang="en-US" altLang="en-US" sz="2400" b="1" dirty="0" err="1"/>
              <a:t>ba</a:t>
            </a:r>
            <a:r>
              <a:rPr lang="en-US" altLang="en-US" sz="2400" b="1" dirty="0"/>
              <a:t> </a:t>
            </a:r>
            <a:r>
              <a:rPr lang="en-US" altLang="en-US" sz="2400" b="1" dirty="0" err="1"/>
              <a:t>thời</a:t>
            </a:r>
            <a:r>
              <a:rPr lang="en-US" altLang="en-US" sz="2400" b="1" dirty="0"/>
              <a:t> </a:t>
            </a:r>
            <a:r>
              <a:rPr lang="en-US" altLang="en-US" sz="2400" b="1" dirty="0" err="1"/>
              <a:t>điểm</a:t>
            </a:r>
            <a:r>
              <a:rPr lang="en-US" altLang="en-US" sz="2400" b="1" dirty="0"/>
              <a:t> </a:t>
            </a:r>
            <a:r>
              <a:rPr lang="en-US" altLang="en-US" sz="2400" dirty="0" err="1"/>
              <a:t>khác</a:t>
            </a:r>
            <a:r>
              <a:rPr lang="en-US" altLang="en-US" sz="2400" dirty="0"/>
              <a:t> </a:t>
            </a:r>
            <a:r>
              <a:rPr lang="en-US" altLang="en-US" sz="2400" dirty="0" err="1"/>
              <a:t>nhau</a:t>
            </a:r>
            <a:r>
              <a:rPr lang="en-US" altLang="en-US" sz="2400" dirty="0"/>
              <a:t>.</a:t>
            </a:r>
            <a:endParaRPr lang="vi-VN" altLang="en-US" sz="2400" dirty="0"/>
          </a:p>
          <a:p>
            <a:pPr lvl="1">
              <a:spcBef>
                <a:spcPts val="1000"/>
              </a:spcBef>
            </a:pPr>
            <a:r>
              <a:rPr lang="en-US" altLang="en-US" sz="2200" b="1" dirty="0"/>
              <a:t>Compile time</a:t>
            </a:r>
            <a:r>
              <a:rPr lang="en-US" altLang="en-US" sz="2200" dirty="0"/>
              <a:t>: </a:t>
            </a:r>
            <a:r>
              <a:rPr lang="en-US" altLang="en-US" sz="2200" dirty="0" err="1"/>
              <a:t>nếu</a:t>
            </a:r>
            <a:r>
              <a:rPr lang="en-US" altLang="en-US" sz="2200" dirty="0"/>
              <a:t> </a:t>
            </a:r>
            <a:r>
              <a:rPr lang="en-US" altLang="en-US" sz="2200" dirty="0" err="1"/>
              <a:t>biết</a:t>
            </a:r>
            <a:r>
              <a:rPr lang="en-US" altLang="en-US" sz="2200" dirty="0"/>
              <a:t> </a:t>
            </a:r>
            <a:r>
              <a:rPr lang="en-US" altLang="en-US" sz="2200" dirty="0" err="1"/>
              <a:t>trước</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bộ</a:t>
            </a:r>
            <a:r>
              <a:rPr lang="en-US" altLang="en-US" sz="2200" dirty="0"/>
              <a:t> </a:t>
            </a:r>
            <a:r>
              <a:rPr lang="en-US" altLang="en-US" sz="2200" dirty="0" err="1"/>
              <a:t>nhớ</a:t>
            </a:r>
            <a:r>
              <a:rPr lang="en-US" altLang="en-US" sz="2200" dirty="0"/>
              <a:t> </a:t>
            </a:r>
            <a:r>
              <a:rPr lang="en-US" altLang="en-US" sz="2200" dirty="0" err="1"/>
              <a:t>của</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 </a:t>
            </a:r>
            <a:r>
              <a:rPr lang="en-US" altLang="en-US" sz="2200" dirty="0" err="1"/>
              <a:t>thì</a:t>
            </a:r>
            <a:r>
              <a:rPr lang="en-US" altLang="en-US" sz="2200" dirty="0"/>
              <a:t>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kết</a:t>
            </a:r>
            <a:r>
              <a:rPr lang="en-US" altLang="en-US" sz="2200" dirty="0"/>
              <a:t> </a:t>
            </a:r>
            <a:r>
              <a:rPr lang="en-US" altLang="en-US" sz="2200" dirty="0" err="1"/>
              <a:t>gán</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tuyệt</a:t>
            </a:r>
            <a:r>
              <a:rPr lang="en-US" altLang="en-US" sz="2200" dirty="0"/>
              <a:t> </a:t>
            </a:r>
            <a:r>
              <a:rPr lang="en-US" altLang="en-US" sz="2200" dirty="0" err="1"/>
              <a:t>đối</a:t>
            </a:r>
            <a:r>
              <a:rPr lang="en-US" altLang="en-US" sz="2200" dirty="0"/>
              <a:t> </a:t>
            </a:r>
            <a:r>
              <a:rPr lang="en-US" altLang="en-US" sz="2200" dirty="0" err="1"/>
              <a:t>lúc</a:t>
            </a:r>
            <a:r>
              <a:rPr lang="en-US" altLang="en-US" sz="2200" dirty="0"/>
              <a:t> </a:t>
            </a:r>
            <a:r>
              <a:rPr lang="en-US" altLang="en-US" sz="2200" dirty="0" err="1"/>
              <a:t>biên</a:t>
            </a:r>
            <a:r>
              <a:rPr lang="en-US" altLang="en-US" sz="2200" dirty="0"/>
              <a:t> </a:t>
            </a:r>
            <a:r>
              <a:rPr lang="en-US" altLang="en-US" sz="2200" dirty="0" err="1"/>
              <a:t>dịch</a:t>
            </a:r>
            <a:r>
              <a:rPr lang="en-US" altLang="en-US" sz="2200" dirty="0"/>
              <a:t>.</a:t>
            </a:r>
          </a:p>
          <a:p>
            <a:pPr lvl="2">
              <a:spcBef>
                <a:spcPts val="1000"/>
              </a:spcBef>
            </a:pPr>
            <a:r>
              <a:rPr lang="vi-VN" altLang="en-US" sz="2200" dirty="0"/>
              <a:t>Ví dụ: </a:t>
            </a:r>
            <a:r>
              <a:rPr lang="en-US" altLang="en-US" sz="2200" dirty="0" err="1"/>
              <a:t>chương</a:t>
            </a:r>
            <a:r>
              <a:rPr lang="en-US" altLang="en-US" sz="2200" dirty="0"/>
              <a:t> </a:t>
            </a:r>
            <a:r>
              <a:rPr lang="en-US" altLang="en-US" sz="2200" dirty="0" err="1"/>
              <a:t>trình</a:t>
            </a:r>
            <a:r>
              <a:rPr lang="en-US" altLang="en-US" sz="2200" dirty="0"/>
              <a:t> .COM </a:t>
            </a:r>
            <a:r>
              <a:rPr lang="en-US" altLang="en-US" sz="2200" dirty="0" err="1"/>
              <a:t>của</a:t>
            </a:r>
            <a:r>
              <a:rPr lang="en-US" altLang="en-US" sz="2200" dirty="0"/>
              <a:t> MS-DOS.</a:t>
            </a:r>
          </a:p>
          <a:p>
            <a:pPr lvl="2">
              <a:spcBef>
                <a:spcPts val="1000"/>
              </a:spcBef>
            </a:pPr>
            <a:r>
              <a:rPr lang="en-US" altLang="en-US" sz="2200" dirty="0" err="1"/>
              <a:t>Khuyết</a:t>
            </a:r>
            <a:r>
              <a:rPr lang="en-US" altLang="en-US" sz="2200" dirty="0"/>
              <a:t> </a:t>
            </a:r>
            <a:r>
              <a:rPr lang="en-US" altLang="en-US" sz="2200" dirty="0" err="1"/>
              <a:t>điểm</a:t>
            </a:r>
            <a:r>
              <a:rPr lang="en-US" altLang="en-US" sz="2200" dirty="0"/>
              <a:t>: </a:t>
            </a:r>
            <a:r>
              <a:rPr lang="en-US" altLang="en-US" sz="2200" dirty="0" err="1"/>
              <a:t>phải</a:t>
            </a:r>
            <a:r>
              <a:rPr lang="en-US" altLang="en-US" sz="2200" dirty="0"/>
              <a:t> </a:t>
            </a:r>
            <a:r>
              <a:rPr lang="en-US" altLang="en-US" sz="2200" dirty="0" err="1"/>
              <a:t>biên</a:t>
            </a:r>
            <a:r>
              <a:rPr lang="en-US" altLang="en-US" sz="2200" dirty="0"/>
              <a:t> </a:t>
            </a:r>
            <a:r>
              <a:rPr lang="en-US" altLang="en-US" sz="2200" dirty="0" err="1"/>
              <a:t>dịch</a:t>
            </a:r>
            <a:r>
              <a:rPr lang="en-US" altLang="en-US" sz="2200" dirty="0"/>
              <a:t> </a:t>
            </a:r>
            <a:r>
              <a:rPr lang="en-US" altLang="en-US" sz="2200" dirty="0" err="1"/>
              <a:t>lại</a:t>
            </a:r>
            <a:r>
              <a:rPr lang="en-US" altLang="en-US" sz="2200" dirty="0"/>
              <a:t> </a:t>
            </a:r>
            <a:r>
              <a:rPr lang="en-US" altLang="en-US" sz="2200" dirty="0" err="1"/>
              <a:t>nếu</a:t>
            </a:r>
            <a:r>
              <a:rPr lang="en-US" altLang="en-US" sz="2200" dirty="0"/>
              <a:t> </a:t>
            </a:r>
            <a:r>
              <a:rPr lang="en-US" altLang="en-US" sz="2200" dirty="0" err="1"/>
              <a:t>thay</a:t>
            </a:r>
            <a:r>
              <a:rPr lang="en-US" altLang="en-US" sz="2200" dirty="0"/>
              <a:t> </a:t>
            </a:r>
            <a:r>
              <a:rPr lang="en-US" altLang="en-US" sz="2200" dirty="0" err="1"/>
              <a:t>đổi</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nạp</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a:t>
            </a:r>
            <a:endParaRPr lang="vi-VN" altLang="en-US" sz="2200" dirty="0"/>
          </a:p>
          <a:p>
            <a:pPr lvl="1">
              <a:spcBef>
                <a:spcPts val="1000"/>
              </a:spcBef>
            </a:pPr>
            <a:r>
              <a:rPr lang="en-US" altLang="en-US" sz="2200" b="1" dirty="0"/>
              <a:t>Load time</a:t>
            </a:r>
            <a:r>
              <a:rPr lang="en-US" altLang="en-US" sz="2200" dirty="0"/>
              <a:t>: </a:t>
            </a:r>
            <a:r>
              <a:rPr lang="en-US" altLang="en-US" sz="2200" dirty="0" err="1"/>
              <a:t>vào</a:t>
            </a:r>
            <a:r>
              <a:rPr lang="en-US" altLang="en-US" sz="2200" dirty="0"/>
              <a:t> </a:t>
            </a:r>
            <a:r>
              <a:rPr lang="en-US" altLang="en-US" sz="2200" dirty="0" err="1"/>
              <a:t>thời</a:t>
            </a:r>
            <a:r>
              <a:rPr lang="en-US" altLang="en-US" sz="2200" dirty="0"/>
              <a:t> </a:t>
            </a:r>
            <a:r>
              <a:rPr lang="en-US" altLang="en-US" sz="2200" dirty="0" err="1"/>
              <a:t>điểm</a:t>
            </a:r>
            <a:r>
              <a:rPr lang="en-US" altLang="en-US" sz="2200" dirty="0"/>
              <a:t> loading, loader </a:t>
            </a:r>
            <a:r>
              <a:rPr lang="en-US" altLang="en-US" sz="2200" dirty="0" err="1"/>
              <a:t>phải</a:t>
            </a:r>
            <a:r>
              <a:rPr lang="en-US" altLang="en-US" sz="2200" dirty="0"/>
              <a:t> </a:t>
            </a:r>
            <a:r>
              <a:rPr lang="en-US" altLang="en-US" sz="2200" dirty="0" err="1"/>
              <a:t>chuyển</a:t>
            </a:r>
            <a:r>
              <a:rPr lang="en-US" altLang="en-US" sz="2200" dirty="0"/>
              <a:t> </a:t>
            </a:r>
            <a:r>
              <a:rPr lang="en-US" altLang="en-US" sz="2200" dirty="0" err="1"/>
              <a:t>đổi</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khả</a:t>
            </a:r>
            <a:r>
              <a:rPr lang="en-US" altLang="en-US" sz="2200" dirty="0"/>
              <a:t> </a:t>
            </a:r>
            <a:r>
              <a:rPr lang="en-US" altLang="en-US" sz="2200" dirty="0" err="1"/>
              <a:t>tái</a:t>
            </a:r>
            <a:r>
              <a:rPr lang="en-US" altLang="en-US" sz="2200" dirty="0"/>
              <a:t> </a:t>
            </a:r>
            <a:r>
              <a:rPr lang="en-US" altLang="en-US" sz="2200" dirty="0" err="1"/>
              <a:t>định</a:t>
            </a:r>
            <a:r>
              <a:rPr lang="en-US" altLang="en-US" sz="2200" dirty="0"/>
              <a:t> </a:t>
            </a:r>
            <a:r>
              <a:rPr lang="en-US" altLang="en-US" sz="2200" dirty="0" err="1"/>
              <a:t>vị</a:t>
            </a:r>
            <a:r>
              <a:rPr lang="en-US" altLang="en-US" sz="2200" dirty="0"/>
              <a:t> </a:t>
            </a:r>
            <a:r>
              <a:rPr lang="en-US" altLang="en-US" sz="2200" dirty="0" err="1"/>
              <a:t>thành</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thực</a:t>
            </a:r>
            <a:r>
              <a:rPr lang="en-US" altLang="en-US" sz="2200" dirty="0"/>
              <a:t> </a:t>
            </a:r>
            <a:r>
              <a:rPr lang="en-US" altLang="en-US" sz="2200" dirty="0" err="1"/>
              <a:t>dựa</a:t>
            </a:r>
            <a:r>
              <a:rPr lang="en-US" altLang="en-US" sz="2200" dirty="0"/>
              <a:t> </a:t>
            </a:r>
            <a:r>
              <a:rPr lang="en-US" altLang="en-US" sz="2200" dirty="0" err="1"/>
              <a:t>trên</a:t>
            </a:r>
            <a:r>
              <a:rPr lang="en-US" altLang="en-US" sz="2200" dirty="0"/>
              <a:t> </a:t>
            </a:r>
            <a:r>
              <a:rPr lang="en-US" altLang="en-US" sz="2200" dirty="0" err="1"/>
              <a:t>một</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nền</a:t>
            </a:r>
            <a:r>
              <a:rPr lang="en-US" altLang="en-US" sz="2200" dirty="0"/>
              <a:t>.</a:t>
            </a:r>
            <a:endParaRPr lang="vi-VN" altLang="en-US" sz="2200" dirty="0"/>
          </a:p>
          <a:p>
            <a:pPr lvl="2">
              <a:spcBef>
                <a:spcPts val="1000"/>
              </a:spcBef>
            </a:pPr>
            <a:r>
              <a:rPr lang="en-US" altLang="en-US" sz="2200" dirty="0" err="1"/>
              <a:t>Địa</a:t>
            </a:r>
            <a:r>
              <a:rPr lang="en-US" altLang="en-US" sz="2200" dirty="0"/>
              <a:t> </a:t>
            </a:r>
            <a:r>
              <a:rPr lang="en-US" altLang="en-US" sz="2200" dirty="0" err="1"/>
              <a:t>chỉ</a:t>
            </a:r>
            <a:r>
              <a:rPr lang="en-US" altLang="en-US" sz="2200" dirty="0"/>
              <a:t> </a:t>
            </a:r>
            <a:r>
              <a:rPr lang="en-US" altLang="en-US" sz="2200" dirty="0" err="1"/>
              <a:t>thực</a:t>
            </a:r>
            <a:r>
              <a:rPr lang="en-US" altLang="en-US" sz="2200" dirty="0"/>
              <a:t> </a:t>
            </a:r>
            <a:r>
              <a:rPr lang="en-US" altLang="en-US" sz="2200" dirty="0" err="1"/>
              <a:t>được</a:t>
            </a:r>
            <a:r>
              <a:rPr lang="en-US" altLang="en-US" sz="2200" dirty="0"/>
              <a:t> </a:t>
            </a:r>
            <a:r>
              <a:rPr lang="en-US" altLang="en-US" sz="2200" dirty="0" err="1"/>
              <a:t>tính</a:t>
            </a:r>
            <a:r>
              <a:rPr lang="en-US" altLang="en-US" sz="2200" dirty="0"/>
              <a:t> </a:t>
            </a:r>
            <a:r>
              <a:rPr lang="en-US" altLang="en-US" sz="2200" dirty="0" err="1"/>
              <a:t>toán</a:t>
            </a:r>
            <a:r>
              <a:rPr lang="en-US" altLang="en-US" sz="2200" dirty="0"/>
              <a:t> </a:t>
            </a:r>
            <a:r>
              <a:rPr lang="en-US" altLang="en-US" sz="2200" dirty="0" err="1"/>
              <a:t>vào</a:t>
            </a:r>
            <a:r>
              <a:rPr lang="en-US" altLang="en-US" sz="2200" dirty="0"/>
              <a:t> </a:t>
            </a:r>
            <a:r>
              <a:rPr lang="en-US" altLang="en-US" sz="2200" dirty="0" err="1"/>
              <a:t>thời</a:t>
            </a:r>
            <a:r>
              <a:rPr lang="en-US" altLang="en-US" sz="2200" dirty="0"/>
              <a:t> </a:t>
            </a:r>
            <a:r>
              <a:rPr lang="en-US" altLang="en-US" sz="2200" dirty="0" err="1"/>
              <a:t>điểm</a:t>
            </a:r>
            <a:r>
              <a:rPr lang="en-US" altLang="en-US" sz="2200" dirty="0"/>
              <a:t> </a:t>
            </a:r>
            <a:r>
              <a:rPr lang="en-US" altLang="en-US" sz="2200" dirty="0" err="1"/>
              <a:t>nạp</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    </a:t>
            </a:r>
          </a:p>
          <a:p>
            <a:pPr marL="914400" lvl="2" indent="0">
              <a:spcBef>
                <a:spcPts val="1000"/>
              </a:spcBef>
              <a:buNone/>
            </a:pPr>
            <a:r>
              <a:rPr lang="en-US" altLang="en-US" sz="2200" dirty="0"/>
              <a:t> =&gt; </a:t>
            </a:r>
            <a:r>
              <a:rPr lang="en-US" altLang="en-US" sz="2200" dirty="0" err="1"/>
              <a:t>Phải</a:t>
            </a:r>
            <a:r>
              <a:rPr lang="en-US" altLang="en-US" sz="2200" dirty="0"/>
              <a:t> </a:t>
            </a:r>
            <a:r>
              <a:rPr lang="en-US" altLang="en-US" sz="2200" dirty="0" err="1"/>
              <a:t>tiến</a:t>
            </a:r>
            <a:r>
              <a:rPr lang="en-US" altLang="en-US" sz="2200" dirty="0"/>
              <a:t> </a:t>
            </a:r>
            <a:r>
              <a:rPr lang="en-US" altLang="en-US" sz="2200" dirty="0" err="1"/>
              <a:t>hành</a:t>
            </a:r>
            <a:r>
              <a:rPr lang="en-US" altLang="en-US" sz="2200" dirty="0"/>
              <a:t> reload </a:t>
            </a:r>
            <a:r>
              <a:rPr lang="en-US" altLang="en-US" sz="2200" dirty="0" err="1"/>
              <a:t>nếu</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nền</a:t>
            </a:r>
            <a:r>
              <a:rPr lang="en-US" altLang="en-US" sz="2200" dirty="0"/>
              <a:t> </a:t>
            </a:r>
            <a:r>
              <a:rPr lang="en-US" altLang="en-US" sz="2200" dirty="0" err="1"/>
              <a:t>thay</a:t>
            </a:r>
            <a:r>
              <a:rPr lang="en-US" altLang="en-US" sz="2200" dirty="0"/>
              <a:t> </a:t>
            </a:r>
            <a:r>
              <a:rPr lang="en-US" altLang="en-US" sz="2200" dirty="0" err="1"/>
              <a:t>đổi</a:t>
            </a:r>
            <a:r>
              <a:rPr lang="en-US" altLang="en-US" sz="2200" dirty="0"/>
              <a:t>.</a:t>
            </a:r>
            <a:endParaRPr lang="vi-VN" altLang="en-US" sz="2200"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41421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additive="base">
                                        <p:cTn id="3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dirty="0"/>
              <a:t>Chương 1: Tổng quan về hệ điều hành</a:t>
            </a:r>
          </a:p>
          <a:p>
            <a:r>
              <a:rPr lang="vi-VN" dirty="0"/>
              <a:t>Chương 2: Cấu trúc hệ điều hành</a:t>
            </a:r>
          </a:p>
          <a:p>
            <a:r>
              <a:rPr lang="vi-VN" dirty="0"/>
              <a:t>Chương 3: Quản lý tiến trình</a:t>
            </a:r>
          </a:p>
          <a:p>
            <a:r>
              <a:rPr lang="vi-VN" dirty="0"/>
              <a:t>Chương 4: Định thời CPU</a:t>
            </a:r>
          </a:p>
          <a:p>
            <a:r>
              <a:rPr lang="vi-VN" dirty="0"/>
              <a:t>Chương 5: Đồng bộ hoá tiến trình</a:t>
            </a:r>
          </a:p>
          <a:p>
            <a:r>
              <a:rPr lang="vi-VN" dirty="0"/>
              <a:t>Chương 6: Tắc nghẽn</a:t>
            </a:r>
          </a:p>
          <a:p>
            <a:r>
              <a:rPr lang="vi-VN" b="1" dirty="0">
                <a:highlight>
                  <a:srgbClr val="FFFF00"/>
                </a:highlight>
              </a:rPr>
              <a:t>Chương 7: Quản lý bộ nhớ</a:t>
            </a:r>
          </a:p>
          <a:p>
            <a:r>
              <a:rPr lang="vi-VN" dirty="0"/>
              <a:t>Chương 8: Bộ nhớ ảo</a:t>
            </a:r>
          </a:p>
          <a:p>
            <a:r>
              <a:rPr lang="vi-VN" dirty="0"/>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pic>
        <p:nvPicPr>
          <p:cNvPr id="1026" name="Picture 2" descr="CẤU TRÚC MÁY TÍNH">
            <a:extLst>
              <a:ext uri="{FF2B5EF4-FFF2-40B4-BE49-F238E27FC236}">
                <a16:creationId xmlns:a16="http://schemas.microsoft.com/office/drawing/2014/main" id="{B40F81BD-CB5F-871D-1F60-313D56FCA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495" y="2393950"/>
            <a:ext cx="4721985"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0047-F615-1937-63E5-F832DCC5DB0F}"/>
              </a:ext>
            </a:extLst>
          </p:cNvPr>
          <p:cNvSpPr>
            <a:spLocks noGrp="1"/>
          </p:cNvSpPr>
          <p:nvPr>
            <p:ph type="title"/>
          </p:nvPr>
        </p:nvSpPr>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4" name="Footer Placeholder 3">
            <a:extLst>
              <a:ext uri="{FF2B5EF4-FFF2-40B4-BE49-F238E27FC236}">
                <a16:creationId xmlns:a16="http://schemas.microsoft.com/office/drawing/2014/main" id="{FC032EF0-77CC-2ED4-517F-90DE8C2601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385076C-59C9-20DC-57E1-9B727BCCA624}"/>
              </a:ext>
            </a:extLst>
          </p:cNvPr>
          <p:cNvSpPr>
            <a:spLocks noGrp="1"/>
          </p:cNvSpPr>
          <p:nvPr>
            <p:ph type="sldNum" sz="quarter" idx="12"/>
          </p:nvPr>
        </p:nvSpPr>
        <p:spPr/>
        <p:txBody>
          <a:bodyPr/>
          <a:lstStyle/>
          <a:p>
            <a:fld id="{D8B0B3AC-44A8-D142-AAF6-9A453466E1A4}" type="slidenum">
              <a:rPr lang="en-VN" smtClean="0"/>
              <a:pPr/>
              <a:t>20</a:t>
            </a:fld>
            <a:endParaRPr lang="en-VN" dirty="0"/>
          </a:p>
        </p:txBody>
      </p:sp>
      <p:pic>
        <p:nvPicPr>
          <p:cNvPr id="45" name="Picture 44">
            <a:extLst>
              <a:ext uri="{FF2B5EF4-FFF2-40B4-BE49-F238E27FC236}">
                <a16:creationId xmlns:a16="http://schemas.microsoft.com/office/drawing/2014/main" id="{BA9C64D7-7D35-A270-C1E1-CDAC450132E5}"/>
              </a:ext>
            </a:extLst>
          </p:cNvPr>
          <p:cNvPicPr>
            <a:picLocks noChangeAspect="1"/>
          </p:cNvPicPr>
          <p:nvPr/>
        </p:nvPicPr>
        <p:blipFill>
          <a:blip r:embed="rId2"/>
          <a:stretch>
            <a:fillRect/>
          </a:stretch>
        </p:blipFill>
        <p:spPr>
          <a:xfrm>
            <a:off x="1984917" y="2034419"/>
            <a:ext cx="8222166" cy="4272982"/>
          </a:xfrm>
          <a:prstGeom prst="rect">
            <a:avLst/>
          </a:prstGeom>
        </p:spPr>
      </p:pic>
      <p:sp>
        <p:nvSpPr>
          <p:cNvPr id="3" name="Title 1">
            <a:extLst>
              <a:ext uri="{FF2B5EF4-FFF2-40B4-BE49-F238E27FC236}">
                <a16:creationId xmlns:a16="http://schemas.microsoft.com/office/drawing/2014/main" id="{599C5B3D-2280-F2B6-D393-0FBED0ECFFF3}"/>
              </a:ext>
            </a:extLst>
          </p:cNvPr>
          <p:cNvSpPr txBox="1">
            <a:spLocks/>
          </p:cNvSpPr>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Sinh địa chỉ tuyệt đối vào thời điểm dịch</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4858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032EF0-77CC-2ED4-517F-90DE8C2601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385076C-59C9-20DC-57E1-9B727BCCA624}"/>
              </a:ext>
            </a:extLst>
          </p:cNvPr>
          <p:cNvSpPr>
            <a:spLocks noGrp="1"/>
          </p:cNvSpPr>
          <p:nvPr>
            <p:ph type="sldNum" sz="quarter" idx="12"/>
          </p:nvPr>
        </p:nvSpPr>
        <p:spPr/>
        <p:txBody>
          <a:bodyPr/>
          <a:lstStyle/>
          <a:p>
            <a:fld id="{D8B0B3AC-44A8-D142-AAF6-9A453466E1A4}" type="slidenum">
              <a:rPr lang="en-VN" smtClean="0"/>
              <a:pPr/>
              <a:t>21</a:t>
            </a:fld>
            <a:endParaRPr lang="en-VN" dirty="0"/>
          </a:p>
        </p:txBody>
      </p:sp>
      <p:pic>
        <p:nvPicPr>
          <p:cNvPr id="3" name="Picture 2">
            <a:extLst>
              <a:ext uri="{FF2B5EF4-FFF2-40B4-BE49-F238E27FC236}">
                <a16:creationId xmlns:a16="http://schemas.microsoft.com/office/drawing/2014/main" id="{E5A16368-697A-0991-EB90-0D853D63647D}"/>
              </a:ext>
            </a:extLst>
          </p:cNvPr>
          <p:cNvPicPr>
            <a:picLocks noChangeAspect="1"/>
          </p:cNvPicPr>
          <p:nvPr/>
        </p:nvPicPr>
        <p:blipFill>
          <a:blip r:embed="rId2"/>
          <a:stretch>
            <a:fillRect/>
          </a:stretch>
        </p:blipFill>
        <p:spPr>
          <a:xfrm>
            <a:off x="2215376" y="1835607"/>
            <a:ext cx="7761248" cy="4657886"/>
          </a:xfrm>
          <a:prstGeom prst="rect">
            <a:avLst/>
          </a:prstGeom>
        </p:spPr>
      </p:pic>
      <p:sp>
        <p:nvSpPr>
          <p:cNvPr id="9" name="Title 1">
            <a:extLst>
              <a:ext uri="{FF2B5EF4-FFF2-40B4-BE49-F238E27FC236}">
                <a16:creationId xmlns:a16="http://schemas.microsoft.com/office/drawing/2014/main" id="{6230B8B1-D1E8-0F82-4BB2-A800C33850D6}"/>
              </a:ext>
            </a:extLst>
          </p:cNvPr>
          <p:cNvSpPr>
            <a:spLocks noGrp="1"/>
          </p:cNvSpPr>
          <p:nvPr>
            <p:ph type="title"/>
          </p:nvPr>
        </p:nvSpPr>
        <p:spPr>
          <a:xfrm>
            <a:off x="774145" y="223964"/>
            <a:ext cx="10579655" cy="785896"/>
          </a:xfrm>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10" name="Title 1">
            <a:extLst>
              <a:ext uri="{FF2B5EF4-FFF2-40B4-BE49-F238E27FC236}">
                <a16:creationId xmlns:a16="http://schemas.microsoft.com/office/drawing/2014/main" id="{6A5ED122-48ED-36C6-A172-684E1C9357C3}"/>
              </a:ext>
            </a:extLst>
          </p:cNvPr>
          <p:cNvSpPr txBox="1">
            <a:spLocks/>
          </p:cNvSpPr>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Sinh địa chỉ tuyệt đối vào thời điểm nạp</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8776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763D-BA4F-C21D-DBD0-702EFC9DF1CA}"/>
              </a:ext>
            </a:extLst>
          </p:cNvPr>
          <p:cNvSpPr>
            <a:spLocks noGrp="1"/>
          </p:cNvSpPr>
          <p:nvPr>
            <p:ph type="title"/>
          </p:nvPr>
        </p:nvSpPr>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3" name="Content Placeholder 2">
            <a:extLst>
              <a:ext uri="{FF2B5EF4-FFF2-40B4-BE49-F238E27FC236}">
                <a16:creationId xmlns:a16="http://schemas.microsoft.com/office/drawing/2014/main" id="{7D72B8DC-F9EF-B844-C8FB-8D9389592F41}"/>
              </a:ext>
            </a:extLst>
          </p:cNvPr>
          <p:cNvSpPr>
            <a:spLocks noGrp="1"/>
          </p:cNvSpPr>
          <p:nvPr>
            <p:ph idx="1"/>
          </p:nvPr>
        </p:nvSpPr>
        <p:spPr>
          <a:xfrm>
            <a:off x="716077" y="1180422"/>
            <a:ext cx="6995363" cy="5160527"/>
          </a:xfrm>
        </p:spPr>
        <p:txBody>
          <a:bodyPr>
            <a:normAutofit fontScale="92500" lnSpcReduction="20000"/>
          </a:bodyPr>
          <a:lstStyle/>
          <a:p>
            <a:pPr marL="228600" lvl="1">
              <a:spcBef>
                <a:spcPts val="1000"/>
              </a:spcBef>
            </a:pPr>
            <a:r>
              <a:rPr lang="en-US" altLang="en-US" sz="2600" b="1" dirty="0" err="1"/>
              <a:t>Excution</a:t>
            </a:r>
            <a:r>
              <a:rPr lang="en-US" altLang="en-US" sz="2600" b="1" dirty="0"/>
              <a:t> time</a:t>
            </a:r>
            <a:r>
              <a:rPr lang="en-US" altLang="en-US" sz="2600" dirty="0"/>
              <a:t>: </a:t>
            </a:r>
            <a:r>
              <a:rPr lang="en-US" altLang="en-US" sz="2600" dirty="0" err="1"/>
              <a:t>khi</a:t>
            </a:r>
            <a:r>
              <a:rPr lang="en-US" altLang="en-US" sz="2600" dirty="0"/>
              <a:t> </a:t>
            </a:r>
            <a:r>
              <a:rPr lang="en-US" altLang="en-US" sz="2600" dirty="0" err="1"/>
              <a:t>trong</a:t>
            </a:r>
            <a:r>
              <a:rPr lang="en-US" altLang="en-US" sz="2600" dirty="0"/>
              <a:t> </a:t>
            </a:r>
            <a:r>
              <a:rPr lang="en-US" altLang="en-US" sz="2600" dirty="0" err="1"/>
              <a:t>quá</a:t>
            </a:r>
            <a:r>
              <a:rPr lang="en-US" altLang="en-US" sz="2600" dirty="0"/>
              <a:t> </a:t>
            </a:r>
            <a:r>
              <a:rPr lang="en-US" altLang="en-US" sz="2600" dirty="0" err="1"/>
              <a:t>trình</a:t>
            </a:r>
            <a:r>
              <a:rPr lang="en-US" altLang="en-US" sz="2600" dirty="0"/>
              <a:t> </a:t>
            </a:r>
            <a:r>
              <a:rPr lang="en-US" altLang="en-US" sz="2600" dirty="0" err="1"/>
              <a:t>thực</a:t>
            </a:r>
            <a:r>
              <a:rPr lang="en-US" altLang="en-US" sz="2600" dirty="0"/>
              <a:t> </a:t>
            </a:r>
            <a:r>
              <a:rPr lang="en-US" altLang="en-US" sz="2600" dirty="0" err="1"/>
              <a:t>thi</a:t>
            </a:r>
            <a:r>
              <a:rPr lang="en-US" altLang="en-US" sz="2600" dirty="0"/>
              <a:t>, </a:t>
            </a:r>
            <a:r>
              <a:rPr lang="en-US" altLang="en-US" sz="2600" dirty="0" err="1"/>
              <a:t>tiến</a:t>
            </a:r>
            <a:r>
              <a:rPr lang="en-US" altLang="en-US" sz="2600" dirty="0"/>
              <a:t> </a:t>
            </a:r>
            <a:r>
              <a:rPr lang="en-US" altLang="en-US" sz="2600" dirty="0" err="1"/>
              <a:t>trình</a:t>
            </a:r>
            <a:r>
              <a:rPr lang="en-US" altLang="en-US" sz="2600" dirty="0"/>
              <a:t>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được</a:t>
            </a:r>
            <a:r>
              <a:rPr lang="en-US" altLang="en-US" sz="2600" dirty="0"/>
              <a:t> di </a:t>
            </a:r>
            <a:r>
              <a:rPr lang="en-US" altLang="en-US" sz="2600" dirty="0" err="1"/>
              <a:t>chuyển</a:t>
            </a:r>
            <a:r>
              <a:rPr lang="en-US" altLang="en-US" sz="2600" dirty="0"/>
              <a:t> </a:t>
            </a:r>
            <a:r>
              <a:rPr lang="en-US" altLang="en-US" sz="2600" dirty="0" err="1"/>
              <a:t>từ</a:t>
            </a:r>
            <a:r>
              <a:rPr lang="en-US" altLang="en-US" sz="2600" dirty="0"/>
              <a:t> segment </a:t>
            </a:r>
            <a:r>
              <a:rPr lang="en-US" altLang="en-US" sz="2600" dirty="0" err="1"/>
              <a:t>này</a:t>
            </a:r>
            <a:r>
              <a:rPr lang="en-US" altLang="en-US" sz="2600" dirty="0"/>
              <a:t> sang segment </a:t>
            </a:r>
            <a:r>
              <a:rPr lang="en-US" altLang="en-US" sz="2600" dirty="0" err="1"/>
              <a:t>khác</a:t>
            </a:r>
            <a:r>
              <a:rPr lang="en-US" altLang="en-US" sz="2600" dirty="0"/>
              <a:t> </a:t>
            </a:r>
            <a:r>
              <a:rPr lang="en-US" altLang="en-US" sz="2600" dirty="0" err="1"/>
              <a:t>trong</a:t>
            </a:r>
            <a:r>
              <a:rPr lang="en-US" altLang="en-US" sz="2600" dirty="0"/>
              <a:t> </a:t>
            </a:r>
            <a:r>
              <a:rPr lang="en-US" altLang="en-US" sz="2600" dirty="0" err="1"/>
              <a:t>bộ</a:t>
            </a:r>
            <a:r>
              <a:rPr lang="en-US" altLang="en-US" sz="2600" dirty="0"/>
              <a:t> </a:t>
            </a:r>
            <a:r>
              <a:rPr lang="en-US" altLang="en-US" sz="2600" dirty="0" err="1"/>
              <a:t>nhớ</a:t>
            </a:r>
            <a:r>
              <a:rPr lang="en-US" altLang="en-US" sz="2600" dirty="0"/>
              <a:t> </a:t>
            </a:r>
            <a:r>
              <a:rPr lang="en-US" altLang="en-US" sz="2600" dirty="0" err="1"/>
              <a:t>thì</a:t>
            </a:r>
            <a:r>
              <a:rPr lang="en-US" altLang="en-US" sz="2600" dirty="0"/>
              <a:t> </a:t>
            </a:r>
            <a:r>
              <a:rPr lang="en-US" altLang="en-US" sz="2600" dirty="0" err="1"/>
              <a:t>quá</a:t>
            </a:r>
            <a:r>
              <a:rPr lang="en-US" altLang="en-US" sz="2600" dirty="0"/>
              <a:t> </a:t>
            </a:r>
            <a:r>
              <a:rPr lang="en-US" altLang="en-US" sz="2600" dirty="0" err="1"/>
              <a:t>trình</a:t>
            </a:r>
            <a:r>
              <a:rPr lang="en-US" altLang="en-US" sz="2600" dirty="0"/>
              <a:t> </a:t>
            </a:r>
            <a:r>
              <a:rPr lang="en-US" altLang="en-US" sz="2600" dirty="0" err="1"/>
              <a:t>chuyển</a:t>
            </a:r>
            <a:r>
              <a:rPr lang="en-US" altLang="en-US" sz="2600" dirty="0"/>
              <a:t> </a:t>
            </a:r>
            <a:r>
              <a:rPr lang="en-US" altLang="en-US" sz="2600" dirty="0" err="1"/>
              <a:t>đổi</a:t>
            </a:r>
            <a:r>
              <a:rPr lang="en-US" altLang="en-US" sz="2600" dirty="0"/>
              <a:t> </a:t>
            </a:r>
            <a:r>
              <a:rPr lang="en-US" altLang="en-US" sz="2600" dirty="0" err="1"/>
              <a:t>địa</a:t>
            </a:r>
            <a:r>
              <a:rPr lang="en-US" altLang="en-US" sz="2600" dirty="0"/>
              <a:t> </a:t>
            </a:r>
            <a:r>
              <a:rPr lang="en-US" altLang="en-US" sz="2600" dirty="0" err="1"/>
              <a:t>chỉ</a:t>
            </a:r>
            <a:r>
              <a:rPr lang="en-US" altLang="en-US" sz="2600" dirty="0"/>
              <a:t> </a:t>
            </a:r>
            <a:r>
              <a:rPr lang="en-US" altLang="en-US" sz="2600" dirty="0" err="1"/>
              <a:t>được</a:t>
            </a:r>
            <a:r>
              <a:rPr lang="en-US" altLang="en-US" sz="2600" dirty="0"/>
              <a:t> </a:t>
            </a:r>
            <a:r>
              <a:rPr lang="en-US" altLang="en-US" sz="2600" dirty="0" err="1"/>
              <a:t>trì</a:t>
            </a:r>
            <a:r>
              <a:rPr lang="en-US" altLang="en-US" sz="2600" dirty="0"/>
              <a:t> </a:t>
            </a:r>
            <a:r>
              <a:rPr lang="en-US" altLang="en-US" sz="2600" dirty="0" err="1"/>
              <a:t>hoãn</a:t>
            </a:r>
            <a:r>
              <a:rPr lang="en-US" altLang="en-US" sz="2600" dirty="0"/>
              <a:t> </a:t>
            </a:r>
            <a:r>
              <a:rPr lang="en-US" altLang="en-US" sz="2600" dirty="0" err="1"/>
              <a:t>đến</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a:t>
            </a:r>
            <a:r>
              <a:rPr lang="en-US" altLang="en-US" sz="2600" dirty="0" err="1"/>
              <a:t>thực</a:t>
            </a:r>
            <a:r>
              <a:rPr lang="en-US" altLang="en-US" sz="2600" dirty="0"/>
              <a:t> </a:t>
            </a:r>
            <a:r>
              <a:rPr lang="en-US" altLang="en-US" sz="2600" dirty="0" err="1"/>
              <a:t>thi</a:t>
            </a:r>
            <a:r>
              <a:rPr lang="en-US" altLang="en-US" sz="2600" dirty="0"/>
              <a:t>.</a:t>
            </a:r>
          </a:p>
          <a:p>
            <a:pPr lvl="2">
              <a:spcBef>
                <a:spcPts val="1000"/>
              </a:spcBef>
            </a:pPr>
            <a:r>
              <a:rPr lang="en-US" altLang="en-US" sz="2200" dirty="0" err="1"/>
              <a:t>Cần</a:t>
            </a:r>
            <a:r>
              <a:rPr lang="en-US" altLang="en-US" sz="2200" dirty="0"/>
              <a:t> </a:t>
            </a:r>
            <a:r>
              <a:rPr lang="en-US" altLang="en-US" sz="2200" dirty="0" err="1"/>
              <a:t>sự</a:t>
            </a:r>
            <a:r>
              <a:rPr lang="en-US" altLang="en-US" sz="2200" dirty="0"/>
              <a:t> </a:t>
            </a:r>
            <a:r>
              <a:rPr lang="en-US" altLang="en-US" sz="2200" dirty="0" err="1"/>
              <a:t>hỗ</a:t>
            </a:r>
            <a:r>
              <a:rPr lang="en-US" altLang="en-US" sz="2200" dirty="0"/>
              <a:t> </a:t>
            </a:r>
            <a:r>
              <a:rPr lang="en-US" altLang="en-US" sz="2200" dirty="0" err="1"/>
              <a:t>trợ</a:t>
            </a:r>
            <a:r>
              <a:rPr lang="en-US" altLang="en-US" sz="2200" dirty="0"/>
              <a:t> </a:t>
            </a:r>
            <a:r>
              <a:rPr lang="en-US" altLang="en-US" sz="2200" dirty="0" err="1"/>
              <a:t>của</a:t>
            </a:r>
            <a:r>
              <a:rPr lang="en-US" altLang="en-US" sz="2200" dirty="0"/>
              <a:t> </a:t>
            </a:r>
            <a:r>
              <a:rPr lang="en-US" altLang="en-US" sz="2200" dirty="0" err="1"/>
              <a:t>phần</a:t>
            </a:r>
            <a:r>
              <a:rPr lang="en-US" altLang="en-US" sz="2200" dirty="0"/>
              <a:t> </a:t>
            </a:r>
            <a:r>
              <a:rPr lang="en-US" altLang="en-US" sz="2200" dirty="0" err="1"/>
              <a:t>cứng</a:t>
            </a:r>
            <a:r>
              <a:rPr lang="en-US" altLang="en-US" sz="2200" dirty="0"/>
              <a:t> </a:t>
            </a:r>
            <a:r>
              <a:rPr lang="en-US" altLang="en-US" sz="2200" dirty="0" err="1"/>
              <a:t>cho</a:t>
            </a:r>
            <a:r>
              <a:rPr lang="en-US" altLang="en-US" sz="2200" dirty="0"/>
              <a:t> </a:t>
            </a:r>
            <a:r>
              <a:rPr lang="en-US" altLang="en-US" sz="2200" dirty="0" err="1"/>
              <a:t>việc</a:t>
            </a:r>
            <a:r>
              <a:rPr lang="en-US" altLang="en-US" sz="2200" dirty="0"/>
              <a:t> </a:t>
            </a:r>
            <a:r>
              <a:rPr lang="en-US" altLang="en-US" sz="2200" dirty="0" err="1"/>
              <a:t>ánh</a:t>
            </a:r>
            <a:r>
              <a:rPr lang="en-US" altLang="en-US" sz="2200" dirty="0"/>
              <a:t> </a:t>
            </a:r>
            <a:r>
              <a:rPr lang="en-US" altLang="en-US" sz="2200" dirty="0" err="1"/>
              <a:t>xạ</a:t>
            </a:r>
            <a:r>
              <a:rPr lang="en-US" altLang="en-US" sz="2200" dirty="0"/>
              <a:t> </a:t>
            </a:r>
            <a:r>
              <a:rPr lang="en-US" altLang="en-US" sz="2200" dirty="0" err="1"/>
              <a:t>địa</a:t>
            </a:r>
            <a:r>
              <a:rPr lang="en-US" altLang="en-US" sz="2200" dirty="0"/>
              <a:t> </a:t>
            </a:r>
            <a:r>
              <a:rPr lang="en-US" altLang="en-US" sz="2200" dirty="0" err="1"/>
              <a:t>chỉ</a:t>
            </a:r>
            <a:endParaRPr lang="en-US" altLang="en-US" sz="2200" dirty="0"/>
          </a:p>
          <a:p>
            <a:pPr lvl="3">
              <a:spcBef>
                <a:spcPts val="1000"/>
              </a:spcBef>
              <a:buClr>
                <a:srgbClr val="009900"/>
              </a:buClr>
              <a:buFont typeface="Webdings" panose="05030102010509060703" pitchFamily="18" charset="2"/>
              <a:buChar char="4"/>
            </a:pPr>
            <a:r>
              <a:rPr lang="en-US" altLang="en-US" sz="2200" dirty="0" err="1"/>
              <a:t>Ví</a:t>
            </a:r>
            <a:r>
              <a:rPr lang="en-US" altLang="en-US" sz="2200" dirty="0"/>
              <a:t> </a:t>
            </a:r>
            <a:r>
              <a:rPr lang="en-US" altLang="en-US" sz="2200" dirty="0" err="1"/>
              <a:t>dụ</a:t>
            </a:r>
            <a:r>
              <a:rPr lang="en-US" altLang="en-US" sz="2200" dirty="0"/>
              <a:t>: </a:t>
            </a:r>
            <a:r>
              <a:rPr lang="en-US" altLang="en-US" sz="2200" dirty="0" err="1"/>
              <a:t>Trường</a:t>
            </a:r>
            <a:r>
              <a:rPr lang="en-US" altLang="en-US" sz="2200" dirty="0"/>
              <a:t> </a:t>
            </a:r>
            <a:r>
              <a:rPr lang="en-US" altLang="en-US" sz="2200" dirty="0" err="1"/>
              <a:t>hợp</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luận</a:t>
            </a:r>
            <a:r>
              <a:rPr lang="en-US" altLang="en-US" sz="2200" dirty="0"/>
              <a:t> </a:t>
            </a:r>
            <a:r>
              <a:rPr lang="en-US" altLang="en-US" sz="2200" dirty="0" err="1"/>
              <a:t>lý</a:t>
            </a:r>
            <a:r>
              <a:rPr lang="en-US" altLang="en-US" sz="2200" dirty="0"/>
              <a:t> </a:t>
            </a:r>
            <a:r>
              <a:rPr lang="en-US" altLang="en-US" sz="2200" dirty="0" err="1"/>
              <a:t>là</a:t>
            </a:r>
            <a:r>
              <a:rPr lang="en-US" altLang="en-US" sz="2200" dirty="0"/>
              <a:t> relocatable </a:t>
            </a:r>
            <a:r>
              <a:rPr lang="en-US" altLang="en-US" sz="2200" dirty="0" err="1"/>
              <a:t>thì</a:t>
            </a:r>
            <a:r>
              <a:rPr lang="en-US" altLang="en-US" sz="2200" dirty="0"/>
              <a:t>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dùng</a:t>
            </a:r>
            <a:r>
              <a:rPr lang="en-US" altLang="en-US" sz="2200" dirty="0"/>
              <a:t> </a:t>
            </a:r>
            <a:r>
              <a:rPr lang="en-US" altLang="en-US" sz="2200" dirty="0" err="1"/>
              <a:t>thanh</a:t>
            </a:r>
            <a:r>
              <a:rPr lang="en-US" altLang="en-US" sz="2200" dirty="0"/>
              <a:t> </a:t>
            </a:r>
            <a:r>
              <a:rPr lang="en-US" altLang="en-US" sz="2200" dirty="0" err="1"/>
              <a:t>ghi</a:t>
            </a:r>
            <a:r>
              <a:rPr lang="en-US" altLang="en-US" sz="2200" dirty="0"/>
              <a:t> base </a:t>
            </a:r>
            <a:r>
              <a:rPr lang="en-US" altLang="en-US" sz="2200" dirty="0" err="1"/>
              <a:t>và</a:t>
            </a:r>
            <a:r>
              <a:rPr lang="en-US" altLang="en-US" sz="2200" dirty="0"/>
              <a:t> limit, …</a:t>
            </a:r>
          </a:p>
          <a:p>
            <a:pPr lvl="2">
              <a:spcBef>
                <a:spcPts val="1000"/>
              </a:spcBef>
            </a:pPr>
            <a:r>
              <a:rPr lang="en-US" altLang="en-US" sz="2200" dirty="0" err="1"/>
              <a:t>Sử</a:t>
            </a:r>
            <a:r>
              <a:rPr lang="en-US" altLang="en-US" sz="2200" dirty="0"/>
              <a:t> </a:t>
            </a:r>
            <a:r>
              <a:rPr lang="en-US" altLang="en-US" sz="2200" dirty="0" err="1"/>
              <a:t>dụng</a:t>
            </a:r>
            <a:r>
              <a:rPr lang="en-US" altLang="en-US" sz="2200" dirty="0"/>
              <a:t> </a:t>
            </a:r>
            <a:r>
              <a:rPr lang="en-US" altLang="en-US" sz="2200" dirty="0" err="1"/>
              <a:t>trong</a:t>
            </a:r>
            <a:r>
              <a:rPr lang="en-US" altLang="en-US" sz="2200" dirty="0"/>
              <a:t> </a:t>
            </a:r>
            <a:r>
              <a:rPr lang="en-US" altLang="en-US" sz="2200" dirty="0" err="1"/>
              <a:t>đa</a:t>
            </a:r>
            <a:r>
              <a:rPr lang="en-US" altLang="en-US" sz="2200" dirty="0"/>
              <a:t> </a:t>
            </a:r>
            <a:r>
              <a:rPr lang="en-US" altLang="en-US" sz="2200" dirty="0" err="1"/>
              <a:t>số</a:t>
            </a:r>
            <a:r>
              <a:rPr lang="en-US" altLang="en-US" sz="2200" dirty="0"/>
              <a:t> </a:t>
            </a:r>
            <a:r>
              <a:rPr lang="en-US" altLang="en-US" sz="2200" dirty="0" err="1"/>
              <a:t>các</a:t>
            </a:r>
            <a:r>
              <a:rPr lang="en-US" altLang="en-US" sz="2200" dirty="0"/>
              <a:t> OS </a:t>
            </a:r>
            <a:r>
              <a:rPr lang="en-US" altLang="en-US" sz="2200" dirty="0" err="1"/>
              <a:t>đa</a:t>
            </a:r>
            <a:r>
              <a:rPr lang="en-US" altLang="en-US" sz="2200" dirty="0"/>
              <a:t> </a:t>
            </a:r>
            <a:r>
              <a:rPr lang="en-US" altLang="en-US" sz="2200" dirty="0" err="1"/>
              <a:t>dụng</a:t>
            </a:r>
            <a:r>
              <a:rPr lang="en-US" altLang="en-US" sz="2200" dirty="0"/>
              <a:t> </a:t>
            </a:r>
            <a:r>
              <a:rPr lang="en-US" altLang="en-US" sz="2200" dirty="0" err="1"/>
              <a:t>trong</a:t>
            </a:r>
            <a:r>
              <a:rPr lang="en-US" altLang="en-US" sz="2200" dirty="0"/>
              <a:t> </a:t>
            </a:r>
            <a:r>
              <a:rPr lang="en-US" altLang="en-US" sz="2200" dirty="0" err="1"/>
              <a:t>đó</a:t>
            </a:r>
            <a:r>
              <a:rPr lang="en-US" altLang="en-US" sz="2200" dirty="0"/>
              <a:t> </a:t>
            </a:r>
            <a:r>
              <a:rPr lang="en-US" altLang="en-US" sz="2200" dirty="0" err="1"/>
              <a:t>có</a:t>
            </a:r>
            <a:r>
              <a:rPr lang="en-US" altLang="en-US" sz="2200" dirty="0"/>
              <a:t> </a:t>
            </a:r>
            <a:r>
              <a:rPr lang="en-US" altLang="en-US" sz="2200" dirty="0" err="1"/>
              <a:t>các</a:t>
            </a:r>
            <a:r>
              <a:rPr lang="en-US" altLang="en-US" sz="2200" dirty="0"/>
              <a:t> </a:t>
            </a:r>
            <a:r>
              <a:rPr lang="en-US" altLang="en-US" sz="2200" dirty="0" err="1"/>
              <a:t>cơ</a:t>
            </a:r>
            <a:r>
              <a:rPr lang="en-US" altLang="en-US" sz="2200" dirty="0"/>
              <a:t> </a:t>
            </a:r>
            <a:r>
              <a:rPr lang="en-US" altLang="en-US" sz="2200" dirty="0" err="1"/>
              <a:t>chế</a:t>
            </a:r>
            <a:r>
              <a:rPr lang="en-US" altLang="en-US" sz="2200" dirty="0"/>
              <a:t> swapping, paging, segmentation, …</a:t>
            </a:r>
            <a:endParaRPr lang="en-US" altLang="en-US" b="1" dirty="0"/>
          </a:p>
          <a:p>
            <a:pPr marL="0" indent="0">
              <a:buNone/>
            </a:pPr>
            <a:endParaRPr lang="en-US" dirty="0"/>
          </a:p>
        </p:txBody>
      </p:sp>
      <p:sp>
        <p:nvSpPr>
          <p:cNvPr id="4" name="Footer Placeholder 3">
            <a:extLst>
              <a:ext uri="{FF2B5EF4-FFF2-40B4-BE49-F238E27FC236}">
                <a16:creationId xmlns:a16="http://schemas.microsoft.com/office/drawing/2014/main" id="{E48DA36B-F346-8C38-0E26-210BD38D6B9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4C8D9E7-55FB-CDC1-DAE9-E33184F58062}"/>
              </a:ext>
            </a:extLst>
          </p:cNvPr>
          <p:cNvSpPr>
            <a:spLocks noGrp="1"/>
          </p:cNvSpPr>
          <p:nvPr>
            <p:ph type="sldNum" sz="quarter" idx="12"/>
          </p:nvPr>
        </p:nvSpPr>
        <p:spPr/>
        <p:txBody>
          <a:bodyPr/>
          <a:lstStyle/>
          <a:p>
            <a:fld id="{D8B0B3AC-44A8-D142-AAF6-9A453466E1A4}" type="slidenum">
              <a:rPr lang="en-VN" smtClean="0"/>
              <a:pPr/>
              <a:t>22</a:t>
            </a:fld>
            <a:endParaRPr lang="en-VN" dirty="0"/>
          </a:p>
        </p:txBody>
      </p:sp>
      <p:pic>
        <p:nvPicPr>
          <p:cNvPr id="7" name="Picture 6">
            <a:extLst>
              <a:ext uri="{FF2B5EF4-FFF2-40B4-BE49-F238E27FC236}">
                <a16:creationId xmlns:a16="http://schemas.microsoft.com/office/drawing/2014/main" id="{F9B08707-206A-E782-6676-A69DC478BB65}"/>
              </a:ext>
            </a:extLst>
          </p:cNvPr>
          <p:cNvPicPr>
            <a:picLocks noChangeAspect="1"/>
          </p:cNvPicPr>
          <p:nvPr/>
        </p:nvPicPr>
        <p:blipFill>
          <a:blip r:embed="rId2"/>
          <a:stretch>
            <a:fillRect/>
          </a:stretch>
        </p:blipFill>
        <p:spPr>
          <a:xfrm>
            <a:off x="8264517" y="1508570"/>
            <a:ext cx="3115326" cy="4389500"/>
          </a:xfrm>
          <a:prstGeom prst="rect">
            <a:avLst/>
          </a:prstGeom>
        </p:spPr>
      </p:pic>
    </p:spTree>
    <p:extLst>
      <p:ext uri="{BB962C8B-B14F-4D97-AF65-F5344CB8AC3E}">
        <p14:creationId xmlns:p14="http://schemas.microsoft.com/office/powerpoint/2010/main" val="401001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CHUYỂN ĐỔI ĐỊA CHỈ</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7.3.2. Dynamic linking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
        <p:nvSpPr>
          <p:cNvPr id="3" name="Footer Placeholder 2">
            <a:extLst>
              <a:ext uri="{FF2B5EF4-FFF2-40B4-BE49-F238E27FC236}">
                <a16:creationId xmlns:a16="http://schemas.microsoft.com/office/drawing/2014/main" id="{0A194449-D226-4399-56FF-EA94CC26769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824994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DBA0-1413-A5E6-7829-DA2BDC70574A}"/>
              </a:ext>
            </a:extLst>
          </p:cNvPr>
          <p:cNvSpPr>
            <a:spLocks noGrp="1"/>
          </p:cNvSpPr>
          <p:nvPr>
            <p:ph type="title"/>
          </p:nvPr>
        </p:nvSpPr>
        <p:spPr/>
        <p:txBody>
          <a:bodyPr>
            <a:normAutofit fontScale="90000"/>
          </a:bodyPr>
          <a:lstStyle/>
          <a:p>
            <a:r>
              <a:rPr lang="en-US" dirty="0"/>
              <a:t>7.3.2. Dynamic linking</a:t>
            </a:r>
          </a:p>
        </p:txBody>
      </p:sp>
      <p:sp>
        <p:nvSpPr>
          <p:cNvPr id="3" name="Content Placeholder 2">
            <a:extLst>
              <a:ext uri="{FF2B5EF4-FFF2-40B4-BE49-F238E27FC236}">
                <a16:creationId xmlns:a16="http://schemas.microsoft.com/office/drawing/2014/main" id="{6AFD533A-23FE-3ED8-4AFB-6D512C4860C7}"/>
              </a:ext>
            </a:extLst>
          </p:cNvPr>
          <p:cNvSpPr>
            <a:spLocks noGrp="1"/>
          </p:cNvSpPr>
          <p:nvPr>
            <p:ph idx="1"/>
          </p:nvPr>
        </p:nvSpPr>
        <p:spPr/>
        <p:txBody>
          <a:bodyPr>
            <a:normAutofit fontScale="92500"/>
          </a:bodyPr>
          <a:lstStyle/>
          <a:p>
            <a:pPr>
              <a:spcBef>
                <a:spcPts val="400"/>
              </a:spcBef>
            </a:pPr>
            <a:r>
              <a:rPr lang="vi-VN" altLang="en-US" sz="2400" dirty="0"/>
              <a:t>Quá trình link đến một module ngoài (external module) được thực hiện sau khi đã tạo xong load module (i.e. file có thể thực thi, executable)</a:t>
            </a:r>
            <a:r>
              <a:rPr lang="en-US" altLang="en-US" sz="2400" dirty="0"/>
              <a:t>.</a:t>
            </a:r>
            <a:endParaRPr lang="vi-VN" altLang="en-US" sz="2400" dirty="0"/>
          </a:p>
          <a:p>
            <a:pPr lvl="1">
              <a:spcBef>
                <a:spcPts val="1000"/>
              </a:spcBef>
            </a:pPr>
            <a:r>
              <a:rPr lang="vi-VN" altLang="en-US" sz="2200" dirty="0"/>
              <a:t>Ví dụ trong Windows: module ngoài là các file .DLL còn trong Unix, các module ngoài là các file .so (shared library)</a:t>
            </a:r>
            <a:r>
              <a:rPr lang="en-US" altLang="en-US" sz="2200" dirty="0"/>
              <a:t>.</a:t>
            </a:r>
            <a:endParaRPr lang="vi-VN" altLang="en-US" sz="2200" dirty="0"/>
          </a:p>
          <a:p>
            <a:pPr>
              <a:spcBef>
                <a:spcPts val="400"/>
              </a:spcBef>
            </a:pPr>
            <a:r>
              <a:rPr lang="vi-VN" altLang="en-US" sz="2400" dirty="0"/>
              <a:t>Load module chứa các stub tham chiếu (refer) đến routine của external module.</a:t>
            </a:r>
          </a:p>
          <a:p>
            <a:pPr lvl="1">
              <a:spcBef>
                <a:spcPts val="1000"/>
              </a:spcBef>
            </a:pPr>
            <a:r>
              <a:rPr lang="vi-VN" altLang="en-US" sz="2200" dirty="0"/>
              <a:t>Lúc thực thi, khi stub được thực thi lần đầu (do process gọi routine lần đầu), stub nạp routine vào bộ nhớ, tự thay thế bằng địa chỉ của routine và routine được thực thi.</a:t>
            </a:r>
          </a:p>
          <a:p>
            <a:pPr lvl="1">
              <a:spcBef>
                <a:spcPts val="1000"/>
              </a:spcBef>
            </a:pPr>
            <a:r>
              <a:rPr lang="vi-VN" altLang="en-US" sz="2200" dirty="0"/>
              <a:t>Các lần gọi routine sau sẽ xảy ra bình thường</a:t>
            </a:r>
            <a:r>
              <a:rPr lang="en-US" altLang="en-US" sz="2200" dirty="0"/>
              <a:t>.</a:t>
            </a:r>
            <a:endParaRPr lang="vi-VN" altLang="en-US" sz="2200" dirty="0"/>
          </a:p>
          <a:p>
            <a:pPr>
              <a:spcBef>
                <a:spcPts val="400"/>
              </a:spcBef>
            </a:pPr>
            <a:r>
              <a:rPr lang="vi-VN" altLang="en-US" sz="2400" dirty="0"/>
              <a:t>Stub cần sự hỗ trợ của OS (như kiểm tra xem routine đã được nạp vào bộ nhớ chưa).</a:t>
            </a:r>
          </a:p>
        </p:txBody>
      </p:sp>
      <p:sp>
        <p:nvSpPr>
          <p:cNvPr id="4" name="Footer Placeholder 3">
            <a:extLst>
              <a:ext uri="{FF2B5EF4-FFF2-40B4-BE49-F238E27FC236}">
                <a16:creationId xmlns:a16="http://schemas.microsoft.com/office/drawing/2014/main" id="{ED8FF3BE-428F-2218-C727-61928DDD41B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EA59FB1-BE51-C11F-78DF-0F83DE02EE3E}"/>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302209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DBA0-1413-A5E6-7829-DA2BDC70574A}"/>
              </a:ext>
            </a:extLst>
          </p:cNvPr>
          <p:cNvSpPr>
            <a:spLocks noGrp="1"/>
          </p:cNvSpPr>
          <p:nvPr>
            <p:ph type="title"/>
          </p:nvPr>
        </p:nvSpPr>
        <p:spPr/>
        <p:txBody>
          <a:bodyPr>
            <a:normAutofit fontScale="90000"/>
          </a:bodyPr>
          <a:lstStyle/>
          <a:p>
            <a:r>
              <a:rPr lang="en-US" dirty="0"/>
              <a:t>7.3.2. Dynamic linking</a:t>
            </a:r>
          </a:p>
        </p:txBody>
      </p:sp>
      <p:sp>
        <p:nvSpPr>
          <p:cNvPr id="3" name="Content Placeholder 2">
            <a:extLst>
              <a:ext uri="{FF2B5EF4-FFF2-40B4-BE49-F238E27FC236}">
                <a16:creationId xmlns:a16="http://schemas.microsoft.com/office/drawing/2014/main" id="{6AFD533A-23FE-3ED8-4AFB-6D512C4860C7}"/>
              </a:ext>
            </a:extLst>
          </p:cNvPr>
          <p:cNvSpPr>
            <a:spLocks noGrp="1"/>
          </p:cNvSpPr>
          <p:nvPr>
            <p:ph idx="1"/>
          </p:nvPr>
        </p:nvSpPr>
        <p:spPr>
          <a:xfrm>
            <a:off x="774145" y="1795591"/>
            <a:ext cx="10579654" cy="4680029"/>
          </a:xfrm>
        </p:spPr>
        <p:txBody>
          <a:bodyPr>
            <a:normAutofit lnSpcReduction="10000"/>
          </a:bodyPr>
          <a:lstStyle/>
          <a:p>
            <a:pPr algn="just"/>
            <a:r>
              <a:rPr lang="vi-VN" sz="2400" dirty="0"/>
              <a:t>Thông thường, external module là một thư viện cung cấp các tiện ích của OS. Các chương trình thực thi có thể dùng các phiên bản khác nhau của external module mà không cần sửa đổi, biên dịch lại.</a:t>
            </a:r>
          </a:p>
          <a:p>
            <a:pPr algn="just"/>
            <a:r>
              <a:rPr lang="vi-VN" sz="2400" dirty="0"/>
              <a:t>Chia sẻ mã (code sharing): một external module chỉ cần nạp vào bộ nhớ một lần. Các </a:t>
            </a:r>
            <a:r>
              <a:rPr lang="en-US" sz="2400" dirty="0" err="1"/>
              <a:t>tiến</a:t>
            </a:r>
            <a:r>
              <a:rPr lang="en-US" sz="2400" dirty="0"/>
              <a:t> </a:t>
            </a:r>
            <a:r>
              <a:rPr lang="en-US" sz="2400" dirty="0" err="1"/>
              <a:t>trình</a:t>
            </a:r>
            <a:r>
              <a:rPr lang="vi-VN" sz="2400" dirty="0"/>
              <a:t> cần dùng external module này thì cùng chia sẻ đoạn mã của external module ⇒ tiết kiệm không gian nhớ và đĩa.</a:t>
            </a:r>
          </a:p>
          <a:p>
            <a:pPr algn="just"/>
            <a:r>
              <a:rPr lang="vi-VN" sz="2400" dirty="0"/>
              <a:t>Phương pháp dynamic linking cần sự hỗ trợ của OS trong việc kiểm tra xem một thủ tục nào đó có thể được chia sẻ giữa các </a:t>
            </a:r>
            <a:r>
              <a:rPr lang="en-US" sz="2400" dirty="0" err="1"/>
              <a:t>tiến</a:t>
            </a:r>
            <a:r>
              <a:rPr lang="en-US" sz="2400" dirty="0"/>
              <a:t> </a:t>
            </a:r>
            <a:r>
              <a:rPr lang="en-US" sz="2400" dirty="0" err="1"/>
              <a:t>trình</a:t>
            </a:r>
            <a:r>
              <a:rPr lang="vi-VN" sz="2400" dirty="0"/>
              <a:t> hay là phần mã của riêng một </a:t>
            </a:r>
            <a:r>
              <a:rPr lang="en-US" sz="2400" dirty="0" err="1"/>
              <a:t>tiến</a:t>
            </a:r>
            <a:r>
              <a:rPr lang="en-US" sz="2400" dirty="0"/>
              <a:t> </a:t>
            </a:r>
            <a:r>
              <a:rPr lang="en-US" sz="2400" dirty="0" err="1"/>
              <a:t>trình</a:t>
            </a:r>
            <a:r>
              <a:rPr lang="vi-VN" sz="2400" dirty="0"/>
              <a:t> (bởi vì chỉ có OS mới có quyền thực hiện việc kiểm tra này).</a:t>
            </a:r>
            <a:endParaRPr lang="en-US" sz="2400" dirty="0"/>
          </a:p>
        </p:txBody>
      </p:sp>
      <p:sp>
        <p:nvSpPr>
          <p:cNvPr id="4" name="Footer Placeholder 3">
            <a:extLst>
              <a:ext uri="{FF2B5EF4-FFF2-40B4-BE49-F238E27FC236}">
                <a16:creationId xmlns:a16="http://schemas.microsoft.com/office/drawing/2014/main" id="{ED8FF3BE-428F-2218-C727-61928DDD41B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EA59FB1-BE51-C11F-78DF-0F83DE02EE3E}"/>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
        <p:nvSpPr>
          <p:cNvPr id="7" name="Title 1">
            <a:extLst>
              <a:ext uri="{FF2B5EF4-FFF2-40B4-BE49-F238E27FC236}">
                <a16:creationId xmlns:a16="http://schemas.microsoft.com/office/drawing/2014/main" id="{4D8F209C-6014-3CDA-C76E-636A9A939720}"/>
              </a:ext>
            </a:extLst>
          </p:cNvPr>
          <p:cNvSpPr txBox="1">
            <a:spLocks/>
          </p:cNvSpPr>
          <p:nvPr/>
        </p:nvSpPr>
        <p:spPr>
          <a:xfrm>
            <a:off x="774146" y="1166372"/>
            <a:ext cx="1589914"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Ưu điểm</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3898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CHUYỂN ĐỔI ĐỊA CHỈ</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7.3.3. Dynamic Loading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
        <p:nvSpPr>
          <p:cNvPr id="3" name="Footer Placeholder 2">
            <a:extLst>
              <a:ext uri="{FF2B5EF4-FFF2-40B4-BE49-F238E27FC236}">
                <a16:creationId xmlns:a16="http://schemas.microsoft.com/office/drawing/2014/main" id="{0A194449-D226-4399-56FF-EA94CC26769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126013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FD67-AB65-A267-5D42-8CD9E3C8DCC0}"/>
              </a:ext>
            </a:extLst>
          </p:cNvPr>
          <p:cNvSpPr>
            <a:spLocks noGrp="1"/>
          </p:cNvSpPr>
          <p:nvPr>
            <p:ph type="title"/>
          </p:nvPr>
        </p:nvSpPr>
        <p:spPr/>
        <p:txBody>
          <a:bodyPr>
            <a:normAutofit fontScale="90000"/>
          </a:bodyPr>
          <a:lstStyle/>
          <a:p>
            <a:r>
              <a:rPr lang="en-US" dirty="0"/>
              <a:t>7.3.3. Dynamic loading</a:t>
            </a:r>
          </a:p>
        </p:txBody>
      </p:sp>
      <p:sp>
        <p:nvSpPr>
          <p:cNvPr id="3" name="Content Placeholder 2">
            <a:extLst>
              <a:ext uri="{FF2B5EF4-FFF2-40B4-BE49-F238E27FC236}">
                <a16:creationId xmlns:a16="http://schemas.microsoft.com/office/drawing/2014/main" id="{476363FD-7F20-50CF-7C9F-F7374209D5D0}"/>
              </a:ext>
            </a:extLst>
          </p:cNvPr>
          <p:cNvSpPr>
            <a:spLocks noGrp="1"/>
          </p:cNvSpPr>
          <p:nvPr>
            <p:ph idx="1"/>
          </p:nvPr>
        </p:nvSpPr>
        <p:spPr/>
        <p:txBody>
          <a:bodyPr/>
          <a:lstStyle/>
          <a:p>
            <a:pPr algn="just"/>
            <a:r>
              <a:rPr lang="vi-VN" altLang="en-US" sz="2200" dirty="0"/>
              <a:t>Cơ chế: chỉ khi nào cần được gọi đến thì một thủ tục mới được nạp vào bộ nhớ chính ⇒ tăng độ hiệu dụng của bộ nhớ bởi vì các thủ tục không được gọi đến sẽ không chiếm chỗ trong bộ nhớ</a:t>
            </a:r>
            <a:r>
              <a:rPr lang="en-US" altLang="en-US" sz="2200" dirty="0"/>
              <a:t>.</a:t>
            </a:r>
            <a:endParaRPr lang="vi-VN" altLang="en-US" sz="2200" dirty="0"/>
          </a:p>
          <a:p>
            <a:pPr algn="just"/>
            <a:r>
              <a:rPr lang="vi-VN" altLang="en-US" sz="2200" dirty="0"/>
              <a:t>Rất hiệu quả trong trường hợp tồn tại khối lượng lớn mã chương trình có tần suất sử dụng thấp, không được sử dụng thường xuyên (ví dụ các thủ tục xử lý lỗi)</a:t>
            </a:r>
            <a:r>
              <a:rPr lang="en-US" altLang="en-US" sz="2200" dirty="0"/>
              <a:t>.</a:t>
            </a:r>
            <a:r>
              <a:rPr lang="vi-VN" altLang="en-US" sz="2200" dirty="0"/>
              <a:t> </a:t>
            </a:r>
          </a:p>
          <a:p>
            <a:pPr algn="just"/>
            <a:r>
              <a:rPr lang="vi-VN" altLang="en-US" sz="2200" dirty="0"/>
              <a:t>Hỗ trợ từ hệ điều hành</a:t>
            </a:r>
          </a:p>
          <a:p>
            <a:pPr lvl="1" algn="just"/>
            <a:r>
              <a:rPr lang="vi-VN" altLang="en-US" sz="2200" dirty="0"/>
              <a:t>Thông thường, user chịu trách nhiệm thiết kế và hiện thực các chương trình có dynamic loading.</a:t>
            </a:r>
          </a:p>
          <a:p>
            <a:pPr lvl="1" algn="just"/>
            <a:r>
              <a:rPr lang="vi-VN" altLang="en-US" sz="2200" dirty="0"/>
              <a:t>Hệ điều hành chủ yếu cung cấp một số thủ tục thư viện hỗ trợ, tạo điều kiện dễ dàng hơn cho lập trình viên.</a:t>
            </a:r>
          </a:p>
        </p:txBody>
      </p:sp>
      <p:sp>
        <p:nvSpPr>
          <p:cNvPr id="4" name="Footer Placeholder 3">
            <a:extLst>
              <a:ext uri="{FF2B5EF4-FFF2-40B4-BE49-F238E27FC236}">
                <a16:creationId xmlns:a16="http://schemas.microsoft.com/office/drawing/2014/main" id="{AD957996-D467-005C-71A5-E4CE4274B2C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175F2530-5790-0313-CB6F-682ED9A480BD}"/>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31340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MÔ HÌNH QUẢN LÝ BỘ NHỚ</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04.</a:t>
            </a:r>
            <a:endParaRPr lang="en-VN" dirty="0"/>
          </a:p>
        </p:txBody>
      </p:sp>
      <p:sp>
        <p:nvSpPr>
          <p:cNvPr id="3" name="Footer Placeholder 2">
            <a:extLst>
              <a:ext uri="{FF2B5EF4-FFF2-40B4-BE49-F238E27FC236}">
                <a16:creationId xmlns:a16="http://schemas.microsoft.com/office/drawing/2014/main" id="{9CB0A3C9-BB58-D695-EC9F-54CBB2D4067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038177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7.4.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VN" dirty="0"/>
          </a:p>
        </p:txBody>
      </p:sp>
      <p:sp>
        <p:nvSpPr>
          <p:cNvPr id="7" name="Content Placeholder 6">
            <a:extLst>
              <a:ext uri="{FF2B5EF4-FFF2-40B4-BE49-F238E27FC236}">
                <a16:creationId xmlns:a16="http://schemas.microsoft.com/office/drawing/2014/main" id="{7F7C378A-BBB0-6C3D-9592-AD63573B59C4}"/>
              </a:ext>
            </a:extLst>
          </p:cNvPr>
          <p:cNvSpPr>
            <a:spLocks noGrp="1"/>
          </p:cNvSpPr>
          <p:nvPr>
            <p:ph idx="1"/>
          </p:nvPr>
        </p:nvSpPr>
        <p:spPr/>
        <p:txBody>
          <a:bodyPr>
            <a:normAutofit lnSpcReduction="10000"/>
          </a:bodyPr>
          <a:lstStyle/>
          <a:p>
            <a:r>
              <a:rPr lang="vi-VN" dirty="0"/>
              <a:t>Trong chương này, mô hình quản lý bộ nhớ là một mô hình đơn giản, không có bộ nhớ ảo.</a:t>
            </a:r>
          </a:p>
          <a:p>
            <a:r>
              <a:rPr lang="vi-VN" dirty="0"/>
              <a:t>Một </a:t>
            </a:r>
            <a:r>
              <a:rPr lang="en-US" dirty="0" err="1"/>
              <a:t>tiến</a:t>
            </a:r>
            <a:r>
              <a:rPr lang="en-US" dirty="0"/>
              <a:t> </a:t>
            </a:r>
            <a:r>
              <a:rPr lang="en-US" dirty="0" err="1"/>
              <a:t>trình</a:t>
            </a:r>
            <a:r>
              <a:rPr lang="vi-VN" dirty="0"/>
              <a:t> phải được nạp hoàn toàn vào bộ nhớ thì mới được thực thi. </a:t>
            </a:r>
          </a:p>
          <a:p>
            <a:r>
              <a:rPr lang="vi-VN" dirty="0"/>
              <a:t>Các cơ chế quản lý bộ nhớ:</a:t>
            </a:r>
          </a:p>
          <a:p>
            <a:pPr lvl="1"/>
            <a:r>
              <a:rPr lang="vi-VN" dirty="0"/>
              <a:t>Phân chia cố định (fixed partitioning)</a:t>
            </a:r>
          </a:p>
          <a:p>
            <a:pPr lvl="1"/>
            <a:r>
              <a:rPr lang="vi-VN" dirty="0"/>
              <a:t>Phân chia động (dynamic partitioning)</a:t>
            </a:r>
          </a:p>
          <a:p>
            <a:pPr lvl="1"/>
            <a:r>
              <a:rPr lang="vi-VN" dirty="0"/>
              <a:t>Phân trang đơn giản (simple paging)</a:t>
            </a:r>
          </a:p>
          <a:p>
            <a:pPr lvl="1"/>
            <a:r>
              <a:rPr lang="vi-VN" dirty="0"/>
              <a:t>Phân đoạn đơn giản (simple segmentation)</a:t>
            </a:r>
          </a:p>
          <a:p>
            <a:endParaRPr lang="vi-VN"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2724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a:xfrm>
            <a:off x="2608564" y="1286346"/>
            <a:ext cx="6974874" cy="4699000"/>
          </a:xfrm>
        </p:spPr>
        <p:txBody>
          <a:bodyPr>
            <a:normAutofit/>
          </a:bodyPr>
          <a:lstStyle/>
          <a:p>
            <a:pPr>
              <a:lnSpc>
                <a:spcPct val="150000"/>
              </a:lnSpc>
              <a:defRPr/>
            </a:pPr>
            <a:r>
              <a:rPr lang="vi-VN" sz="2600" dirty="0"/>
              <a:t>Hiểu được các khái niệm cơ sở về bộ nhớ</a:t>
            </a:r>
          </a:p>
          <a:p>
            <a:pPr>
              <a:lnSpc>
                <a:spcPct val="150000"/>
              </a:lnSpc>
              <a:defRPr/>
            </a:pPr>
            <a:r>
              <a:rPr lang="vi-VN" sz="2600" dirty="0"/>
              <a:t>Hiểu được các kiểu địa chỉ nhớ và cách chuyển đổi giữa các kiểu này</a:t>
            </a:r>
          </a:p>
          <a:p>
            <a:pPr>
              <a:lnSpc>
                <a:spcPct val="150000"/>
              </a:lnSpc>
              <a:defRPr/>
            </a:pPr>
            <a:r>
              <a:rPr lang="vi-VN" sz="2600" dirty="0"/>
              <a:t>Hiểu được các cơ chế và mô hình quản lý bộ nhớ</a:t>
            </a:r>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7.4.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30</a:t>
            </a:fld>
            <a:endParaRPr lang="en-VN" dirty="0"/>
          </a:p>
        </p:txBody>
      </p:sp>
      <p:pic>
        <p:nvPicPr>
          <p:cNvPr id="8" name="Picture 7">
            <a:extLst>
              <a:ext uri="{FF2B5EF4-FFF2-40B4-BE49-F238E27FC236}">
                <a16:creationId xmlns:a16="http://schemas.microsoft.com/office/drawing/2014/main" id="{3ACE9B3B-2693-AFBC-16CF-56B9A3350DB8}"/>
              </a:ext>
            </a:extLst>
          </p:cNvPr>
          <p:cNvPicPr>
            <a:picLocks noChangeAspect="1"/>
          </p:cNvPicPr>
          <p:nvPr/>
        </p:nvPicPr>
        <p:blipFill>
          <a:blip r:embed="rId2"/>
          <a:stretch>
            <a:fillRect/>
          </a:stretch>
        </p:blipFill>
        <p:spPr>
          <a:xfrm>
            <a:off x="2380162" y="1045751"/>
            <a:ext cx="7068638" cy="5413179"/>
          </a:xfrm>
          <a:prstGeom prst="rect">
            <a:avLst/>
          </a:prstGeom>
        </p:spPr>
      </p:pic>
    </p:spTree>
    <p:extLst>
      <p:ext uri="{BB962C8B-B14F-4D97-AF65-F5344CB8AC3E}">
        <p14:creationId xmlns:p14="http://schemas.microsoft.com/office/powerpoint/2010/main" val="1846578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EF36-1518-FF12-418D-5A12C72CA9AB}"/>
              </a:ext>
            </a:extLst>
          </p:cNvPr>
          <p:cNvSpPr>
            <a:spLocks noGrp="1"/>
          </p:cNvSpPr>
          <p:nvPr>
            <p:ph type="title"/>
          </p:nvPr>
        </p:nvSpPr>
        <p:spPr/>
        <p:txBody>
          <a:bodyPr>
            <a:normAutofit fontScale="90000"/>
          </a:bodyPr>
          <a:lstStyle/>
          <a:p>
            <a:r>
              <a:rPr lang="en-US" dirty="0"/>
              <a:t>7.4.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621580F2-C17D-B82B-8DA5-F3D6CC8B787D}"/>
              </a:ext>
            </a:extLst>
          </p:cNvPr>
          <p:cNvSpPr>
            <a:spLocks noGrp="1"/>
          </p:cNvSpPr>
          <p:nvPr>
            <p:ph idx="1"/>
          </p:nvPr>
        </p:nvSpPr>
        <p:spPr>
          <a:xfrm>
            <a:off x="774145" y="1817635"/>
            <a:ext cx="10579654" cy="4657985"/>
          </a:xfrm>
        </p:spPr>
        <p:txBody>
          <a:bodyPr>
            <a:normAutofit/>
          </a:bodyPr>
          <a:lstStyle/>
          <a:p>
            <a:r>
              <a:rPr lang="vi-VN" sz="2400" dirty="0"/>
              <a:t>Phân mảnh ngoại (external fragmentation)</a:t>
            </a:r>
          </a:p>
          <a:p>
            <a:pPr lvl="1"/>
            <a:r>
              <a:rPr lang="vi-VN" sz="2000" dirty="0"/>
              <a:t>Kích thước không gian nhớ còn trống đủ để thỏa mãn một yêu cầu cấp phát, tuy nhiên không gian nhớ này không liên tục ⇒ có thể dùng cơ chế kết khối (compaction) để gom lại thành vùng nhớ liên tục.</a:t>
            </a:r>
          </a:p>
          <a:p>
            <a:r>
              <a:rPr lang="vi-VN" sz="2400" dirty="0"/>
              <a:t>Phân mảnh nội (internal fragmentation)</a:t>
            </a:r>
          </a:p>
          <a:p>
            <a:pPr lvl="1"/>
            <a:r>
              <a:rPr lang="vi-VN" sz="2000" dirty="0"/>
              <a:t>Kích thước vùng nhớ được cấp phát có thể hơi lớn hơn vùng nhớ yêu cầu.</a:t>
            </a:r>
          </a:p>
          <a:p>
            <a:pPr lvl="2"/>
            <a:r>
              <a:rPr lang="vi-VN" sz="1800" dirty="0"/>
              <a:t>Ví dụ: cấp một khoảng trống 18,464 bytes cho một </a:t>
            </a:r>
            <a:r>
              <a:rPr lang="en-US" sz="1800" dirty="0" err="1"/>
              <a:t>tiến</a:t>
            </a:r>
            <a:r>
              <a:rPr lang="en-US" sz="1800" dirty="0"/>
              <a:t> </a:t>
            </a:r>
            <a:r>
              <a:rPr lang="en-US" sz="1800" dirty="0" err="1"/>
              <a:t>trình</a:t>
            </a:r>
            <a:r>
              <a:rPr lang="vi-VN" sz="1800" dirty="0"/>
              <a:t> yêu cầu 18,462 bytes.</a:t>
            </a:r>
          </a:p>
          <a:p>
            <a:pPr lvl="1"/>
            <a:r>
              <a:rPr lang="vi-VN" sz="2000" dirty="0"/>
              <a:t>Hiện tượng phân mảnh nội thường xảy ra khi bộ nhớ thực được chia thành các khối kích thước cố định (fixed-sized block) và các </a:t>
            </a:r>
            <a:r>
              <a:rPr lang="en-US" sz="2000" dirty="0" err="1"/>
              <a:t>tiến</a:t>
            </a:r>
            <a:r>
              <a:rPr lang="en-US" sz="2000" dirty="0"/>
              <a:t> </a:t>
            </a:r>
            <a:r>
              <a:rPr lang="en-US" sz="2000" dirty="0" err="1"/>
              <a:t>trình</a:t>
            </a:r>
            <a:r>
              <a:rPr lang="vi-VN" sz="2000" dirty="0"/>
              <a:t> được cấp phát theo đơn vị khối. Ví dụ: cơ chế phân trang (paging).</a:t>
            </a:r>
          </a:p>
        </p:txBody>
      </p:sp>
      <p:sp>
        <p:nvSpPr>
          <p:cNvPr id="4" name="Footer Placeholder 3">
            <a:extLst>
              <a:ext uri="{FF2B5EF4-FFF2-40B4-BE49-F238E27FC236}">
                <a16:creationId xmlns:a16="http://schemas.microsoft.com/office/drawing/2014/main" id="{A1C9E391-E894-BDB0-FC22-3CC180F076D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3050007A-6475-4826-2F4C-A941CEA17D25}"/>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
        <p:nvSpPr>
          <p:cNvPr id="7" name="Title 1">
            <a:extLst>
              <a:ext uri="{FF2B5EF4-FFF2-40B4-BE49-F238E27FC236}">
                <a16:creationId xmlns:a16="http://schemas.microsoft.com/office/drawing/2014/main" id="{7E33F472-D86D-10D7-1641-88FC12B6DE6B}"/>
              </a:ext>
            </a:extLst>
          </p:cNvPr>
          <p:cNvSpPr txBox="1">
            <a:spLocks/>
          </p:cNvSpPr>
          <p:nvPr/>
        </p:nvSpPr>
        <p:spPr>
          <a:xfrm>
            <a:off x="774146" y="1166372"/>
            <a:ext cx="4407454"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Phân mảnh (fragmentation)</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0687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839E-2503-7FE0-3FF7-43752A4D41B4}"/>
              </a:ext>
            </a:extLst>
          </p:cNvPr>
          <p:cNvSpPr>
            <a:spLocks noGrp="1"/>
          </p:cNvSpPr>
          <p:nvPr>
            <p:ph type="title"/>
          </p:nvPr>
        </p:nvSpPr>
        <p:spPr/>
        <p:txBody>
          <a:bodyPr>
            <a:normAutofit fontScale="90000"/>
          </a:bodyPr>
          <a:lstStyle/>
          <a:p>
            <a:r>
              <a:rPr lang="en-US" dirty="0"/>
              <a:t>7.4.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US" dirty="0"/>
          </a:p>
        </p:txBody>
      </p:sp>
      <p:sp>
        <p:nvSpPr>
          <p:cNvPr id="4" name="Footer Placeholder 3">
            <a:extLst>
              <a:ext uri="{FF2B5EF4-FFF2-40B4-BE49-F238E27FC236}">
                <a16:creationId xmlns:a16="http://schemas.microsoft.com/office/drawing/2014/main" id="{FD0855D7-AE3A-C5D1-7E54-1AA6D4610E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5535369-50BB-315D-AD06-64259CC875F0}"/>
              </a:ext>
            </a:extLst>
          </p:cNvPr>
          <p:cNvSpPr>
            <a:spLocks noGrp="1"/>
          </p:cNvSpPr>
          <p:nvPr>
            <p:ph type="sldNum" sz="quarter" idx="12"/>
          </p:nvPr>
        </p:nvSpPr>
        <p:spPr/>
        <p:txBody>
          <a:bodyPr/>
          <a:lstStyle/>
          <a:p>
            <a:fld id="{D8B0B3AC-44A8-D142-AAF6-9A453466E1A4}" type="slidenum">
              <a:rPr lang="en-VN" smtClean="0"/>
              <a:pPr/>
              <a:t>32</a:t>
            </a:fld>
            <a:endParaRPr lang="en-VN" dirty="0"/>
          </a:p>
        </p:txBody>
      </p:sp>
      <p:pic>
        <p:nvPicPr>
          <p:cNvPr id="7" name="Picture 6">
            <a:extLst>
              <a:ext uri="{FF2B5EF4-FFF2-40B4-BE49-F238E27FC236}">
                <a16:creationId xmlns:a16="http://schemas.microsoft.com/office/drawing/2014/main" id="{F6A3980F-EB2C-FF15-CD5E-513CEB6473B2}"/>
              </a:ext>
            </a:extLst>
          </p:cNvPr>
          <p:cNvPicPr>
            <a:picLocks noChangeAspect="1"/>
          </p:cNvPicPr>
          <p:nvPr/>
        </p:nvPicPr>
        <p:blipFill>
          <a:blip r:embed="rId2"/>
          <a:stretch>
            <a:fillRect/>
          </a:stretch>
        </p:blipFill>
        <p:spPr>
          <a:xfrm>
            <a:off x="3105175" y="1413747"/>
            <a:ext cx="8449788" cy="4840644"/>
          </a:xfrm>
          <a:prstGeom prst="rect">
            <a:avLst/>
          </a:prstGeom>
        </p:spPr>
      </p:pic>
      <p:sp>
        <p:nvSpPr>
          <p:cNvPr id="3" name="Title 1">
            <a:extLst>
              <a:ext uri="{FF2B5EF4-FFF2-40B4-BE49-F238E27FC236}">
                <a16:creationId xmlns:a16="http://schemas.microsoft.com/office/drawing/2014/main" id="{1AF1497E-4174-479E-EC8C-2A7DC2553F08}"/>
              </a:ext>
            </a:extLst>
          </p:cNvPr>
          <p:cNvSpPr txBox="1">
            <a:spLocks/>
          </p:cNvSpPr>
          <p:nvPr/>
        </p:nvSpPr>
        <p:spPr>
          <a:xfrm>
            <a:off x="774146" y="1166372"/>
            <a:ext cx="2563786"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Phân mảnh nội</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94509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MÔ HÌNH QUẢN LÝ BỘ NHỚ</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7.</a:t>
            </a:r>
            <a:r>
              <a:rPr lang="vi-VN" sz="2800" dirty="0"/>
              <a:t>4.1. Fixed partitioning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04.</a:t>
            </a:r>
            <a:endParaRPr lang="en-VN" dirty="0"/>
          </a:p>
        </p:txBody>
      </p:sp>
      <p:sp>
        <p:nvSpPr>
          <p:cNvPr id="3" name="Footer Placeholder 2">
            <a:extLst>
              <a:ext uri="{FF2B5EF4-FFF2-40B4-BE49-F238E27FC236}">
                <a16:creationId xmlns:a16="http://schemas.microsoft.com/office/drawing/2014/main" id="{9CB0A3C9-BB58-D695-EC9F-54CBB2D4067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711181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dirty="0"/>
              <a:t>7.4.1. Fixed partitioning</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566863" cy="5160527"/>
          </a:xfrm>
        </p:spPr>
        <p:txBody>
          <a:bodyPr>
            <a:normAutofit fontScale="85000" lnSpcReduction="10000"/>
          </a:bodyPr>
          <a:lstStyle/>
          <a:p>
            <a:r>
              <a:rPr lang="vi-VN" dirty="0"/>
              <a:t>Khi khởi động hệ thống, bộ nhớ chính được chia thành nhiều phần rời nhau gọi là các partition có kích thước bằng nhau hoặc khác nhau</a:t>
            </a:r>
            <a:r>
              <a:rPr lang="en-US" dirty="0"/>
              <a:t>.</a:t>
            </a:r>
            <a:endParaRPr lang="vi-VN" dirty="0"/>
          </a:p>
          <a:p>
            <a:r>
              <a:rPr lang="en-US" dirty="0" err="1"/>
              <a:t>Tiến</a:t>
            </a:r>
            <a:r>
              <a:rPr lang="en-US" dirty="0"/>
              <a:t> </a:t>
            </a:r>
            <a:r>
              <a:rPr lang="en-US" dirty="0" err="1"/>
              <a:t>trình</a:t>
            </a:r>
            <a:r>
              <a:rPr lang="vi-VN" dirty="0"/>
              <a:t> nào có kích thước nhỏ hơn hoặc bằng kích thước partition thì có thể được nạp vào partition đó.</a:t>
            </a:r>
          </a:p>
          <a:p>
            <a:r>
              <a:rPr lang="vi-VN" dirty="0"/>
              <a:t>Nếu chương trình có kích thước lớn hơn partition thì phải dùng cơ chế overlay.</a:t>
            </a:r>
          </a:p>
          <a:p>
            <a:r>
              <a:rPr lang="vi-VN" dirty="0"/>
              <a:t>Nhận xét</a:t>
            </a:r>
          </a:p>
          <a:p>
            <a:pPr lvl="1"/>
            <a:r>
              <a:rPr lang="vi-VN" dirty="0"/>
              <a:t>Không hiệu quả do bị phân mảnh nội: một chương trình dù lớn hay nhỏ đều được cấp phát trọn một partition.</a:t>
            </a:r>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34</a:t>
            </a:fld>
            <a:endParaRPr lang="en-VN" dirty="0"/>
          </a:p>
        </p:txBody>
      </p:sp>
      <p:pic>
        <p:nvPicPr>
          <p:cNvPr id="7" name="Picture 4" descr="image.png">
            <a:extLst>
              <a:ext uri="{FF2B5EF4-FFF2-40B4-BE49-F238E27FC236}">
                <a16:creationId xmlns:a16="http://schemas.microsoft.com/office/drawing/2014/main" id="{2E15D287-5BEC-E641-B604-EE8254C2F628}"/>
              </a:ext>
            </a:extLst>
          </p:cNvPr>
          <p:cNvPicPr>
            <a:picLocks noChangeAspect="1"/>
          </p:cNvPicPr>
          <p:nvPr/>
        </p:nvPicPr>
        <p:blipFill>
          <a:blip r:embed="rId2">
            <a:extLst>
              <a:ext uri="{28A0092B-C50C-407E-A947-70E740481C1C}">
                <a14:useLocalDpi xmlns:a14="http://schemas.microsoft.com/office/drawing/2010/main" val="0"/>
              </a:ext>
            </a:extLst>
          </a:blip>
          <a:srcRect b="1147"/>
          <a:stretch>
            <a:fillRect/>
          </a:stretch>
        </p:blipFill>
        <p:spPr bwMode="auto">
          <a:xfrm>
            <a:off x="8676323" y="921068"/>
            <a:ext cx="3144837" cy="531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702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dirty="0"/>
              <a:t>7.4.1. Fixed partitioning - </a:t>
            </a:r>
            <a:r>
              <a:rPr lang="en-US" dirty="0" err="1"/>
              <a:t>Chiến</a:t>
            </a:r>
            <a:r>
              <a:rPr lang="en-US" dirty="0"/>
              <a:t> </a:t>
            </a:r>
            <a:r>
              <a:rPr lang="en-US" dirty="0" err="1"/>
              <a:t>lược</a:t>
            </a:r>
            <a:r>
              <a:rPr lang="en-US" dirty="0"/>
              <a:t> placement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831023" cy="5160527"/>
          </a:xfrm>
        </p:spPr>
        <p:txBody>
          <a:bodyPr>
            <a:normAutofit fontScale="85000" lnSpcReduction="10000"/>
          </a:bodyPr>
          <a:lstStyle/>
          <a:p>
            <a:r>
              <a:rPr lang="vi-VN" dirty="0"/>
              <a:t>Partition có kích thước bằng nhau</a:t>
            </a:r>
          </a:p>
          <a:p>
            <a:pPr lvl="1"/>
            <a:r>
              <a:rPr lang="vi-VN" dirty="0"/>
              <a:t>Nếu còn partition trống ⇒ </a:t>
            </a:r>
            <a:r>
              <a:rPr lang="en-US" dirty="0" err="1"/>
              <a:t>tiến</a:t>
            </a:r>
            <a:r>
              <a:rPr lang="en-US" dirty="0"/>
              <a:t> </a:t>
            </a:r>
            <a:r>
              <a:rPr lang="en-US" dirty="0" err="1"/>
              <a:t>trình</a:t>
            </a:r>
            <a:r>
              <a:rPr lang="vi-VN" dirty="0"/>
              <a:t> mới sẽ được nạp vào partition đó</a:t>
            </a:r>
            <a:r>
              <a:rPr lang="en-US" dirty="0"/>
              <a:t>.</a:t>
            </a:r>
            <a:endParaRPr lang="vi-VN" dirty="0"/>
          </a:p>
          <a:p>
            <a:pPr lvl="1"/>
            <a:r>
              <a:rPr lang="vi-VN" dirty="0"/>
              <a:t>Nếu không còn partition trống, nhưng trong đó có </a:t>
            </a:r>
            <a:r>
              <a:rPr lang="en-US" dirty="0" err="1"/>
              <a:t>tiến</a:t>
            </a:r>
            <a:r>
              <a:rPr lang="en-US" dirty="0"/>
              <a:t> </a:t>
            </a:r>
            <a:r>
              <a:rPr lang="en-US" dirty="0" err="1"/>
              <a:t>trình</a:t>
            </a:r>
            <a:r>
              <a:rPr lang="vi-VN" dirty="0"/>
              <a:t> đang bị blocked  ⇒  swap </a:t>
            </a:r>
            <a:r>
              <a:rPr lang="en-US" dirty="0" err="1"/>
              <a:t>tiến</a:t>
            </a:r>
            <a:r>
              <a:rPr lang="en-US" dirty="0"/>
              <a:t> </a:t>
            </a:r>
            <a:r>
              <a:rPr lang="en-US" dirty="0" err="1"/>
              <a:t>trình</a:t>
            </a:r>
            <a:r>
              <a:rPr lang="vi-VN" dirty="0"/>
              <a:t> đó ra bộ nhớ phụ nhường chỗ cho </a:t>
            </a:r>
            <a:r>
              <a:rPr lang="en-US" dirty="0" err="1"/>
              <a:t>tiến</a:t>
            </a:r>
            <a:r>
              <a:rPr lang="en-US" dirty="0"/>
              <a:t> </a:t>
            </a:r>
            <a:r>
              <a:rPr lang="en-US" dirty="0" err="1"/>
              <a:t>trình</a:t>
            </a:r>
            <a:r>
              <a:rPr lang="vi-VN" dirty="0"/>
              <a:t> mới.</a:t>
            </a:r>
          </a:p>
          <a:p>
            <a:r>
              <a:rPr lang="vi-VN" dirty="0"/>
              <a:t>Partition có kích thước không bằng nhau: giải pháp 1</a:t>
            </a:r>
          </a:p>
          <a:p>
            <a:pPr lvl="1"/>
            <a:r>
              <a:rPr lang="vi-VN" dirty="0"/>
              <a:t>Gán mỗi </a:t>
            </a:r>
            <a:r>
              <a:rPr lang="en-US" dirty="0" err="1"/>
              <a:t>tiến</a:t>
            </a:r>
            <a:r>
              <a:rPr lang="en-US" dirty="0"/>
              <a:t> </a:t>
            </a:r>
            <a:r>
              <a:rPr lang="en-US" dirty="0" err="1"/>
              <a:t>trình</a:t>
            </a:r>
            <a:r>
              <a:rPr lang="vi-VN" dirty="0"/>
              <a:t> vào partition nhỏ nhất phù hợp với nó</a:t>
            </a:r>
            <a:r>
              <a:rPr lang="en-US" dirty="0"/>
              <a:t>.</a:t>
            </a:r>
            <a:endParaRPr lang="vi-VN" dirty="0"/>
          </a:p>
          <a:p>
            <a:pPr lvl="1"/>
            <a:r>
              <a:rPr lang="vi-VN" dirty="0"/>
              <a:t>Có hàng đợi cho mỗi partition</a:t>
            </a:r>
            <a:r>
              <a:rPr lang="en-US" dirty="0"/>
              <a:t>.</a:t>
            </a:r>
            <a:r>
              <a:rPr lang="vi-VN" dirty="0"/>
              <a:t> </a:t>
            </a:r>
          </a:p>
          <a:p>
            <a:pPr lvl="1"/>
            <a:r>
              <a:rPr lang="vi-VN" dirty="0"/>
              <a:t>Giảm thiểu phân mảnh nội</a:t>
            </a:r>
            <a:r>
              <a:rPr lang="en-US" dirty="0"/>
              <a:t>.</a:t>
            </a:r>
            <a:endParaRPr lang="vi-VN" dirty="0"/>
          </a:p>
          <a:p>
            <a:pPr lvl="1"/>
            <a:r>
              <a:rPr lang="vi-VN" dirty="0"/>
              <a:t>Vấn đề: có thể có một số hàng đợi trống không (vì không có </a:t>
            </a:r>
            <a:r>
              <a:rPr lang="en-US" dirty="0" err="1"/>
              <a:t>tiến</a:t>
            </a:r>
            <a:r>
              <a:rPr lang="en-US" dirty="0"/>
              <a:t> </a:t>
            </a:r>
            <a:r>
              <a:rPr lang="en-US" dirty="0" err="1"/>
              <a:t>trình</a:t>
            </a:r>
            <a:r>
              <a:rPr lang="vi-VN" dirty="0"/>
              <a:t> với kích thước tương ứng) và hàng đợi dày đặc</a:t>
            </a:r>
            <a:r>
              <a:rPr lang="en-US" dirty="0"/>
              <a:t>.</a:t>
            </a:r>
            <a:endParaRPr lang="vi-VN" dirty="0"/>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35</a:t>
            </a:fld>
            <a:endParaRPr lang="en-VN" dirty="0"/>
          </a:p>
        </p:txBody>
      </p:sp>
      <p:pic>
        <p:nvPicPr>
          <p:cNvPr id="8" name="Picture 5" descr="image.png">
            <a:extLst>
              <a:ext uri="{FF2B5EF4-FFF2-40B4-BE49-F238E27FC236}">
                <a16:creationId xmlns:a16="http://schemas.microsoft.com/office/drawing/2014/main" id="{F2D27286-2BDB-7C85-489C-F7A3E90DD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86140" y="1602423"/>
            <a:ext cx="3275013" cy="418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87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dirty="0"/>
              <a:t>7.4.1. Fixed partitioning - </a:t>
            </a:r>
            <a:r>
              <a:rPr lang="en-US" dirty="0" err="1"/>
              <a:t>Chiến</a:t>
            </a:r>
            <a:r>
              <a:rPr lang="en-US" dirty="0"/>
              <a:t> </a:t>
            </a:r>
            <a:r>
              <a:rPr lang="en-US" dirty="0" err="1"/>
              <a:t>lược</a:t>
            </a:r>
            <a:r>
              <a:rPr lang="en-US" dirty="0"/>
              <a:t> placement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382739" cy="5160527"/>
          </a:xfrm>
        </p:spPr>
        <p:txBody>
          <a:bodyPr>
            <a:normAutofit/>
          </a:bodyPr>
          <a:lstStyle/>
          <a:p>
            <a:r>
              <a:rPr lang="vi-VN" sz="2400" dirty="0"/>
              <a:t>Partition có kích thước không bằng nhau: giải pháp 2</a:t>
            </a:r>
          </a:p>
          <a:p>
            <a:pPr lvl="1"/>
            <a:r>
              <a:rPr lang="vi-VN" sz="2000" dirty="0"/>
              <a:t>Chỉ có một hàng đợi chung cho mọi partition</a:t>
            </a:r>
            <a:r>
              <a:rPr lang="en-US" sz="2000" dirty="0"/>
              <a:t>.</a:t>
            </a:r>
            <a:r>
              <a:rPr lang="vi-VN" sz="2000" dirty="0"/>
              <a:t> </a:t>
            </a:r>
          </a:p>
          <a:p>
            <a:pPr lvl="1"/>
            <a:r>
              <a:rPr lang="vi-VN" sz="2000" dirty="0"/>
              <a:t>Khi cần nạp một </a:t>
            </a:r>
            <a:r>
              <a:rPr lang="en-US" sz="2000" dirty="0" err="1"/>
              <a:t>tiến</a:t>
            </a:r>
            <a:r>
              <a:rPr lang="en-US" sz="2000" dirty="0"/>
              <a:t> </a:t>
            </a:r>
            <a:r>
              <a:rPr lang="en-US" sz="2000" dirty="0" err="1"/>
              <a:t>trình</a:t>
            </a:r>
            <a:r>
              <a:rPr lang="vi-VN" sz="2000" dirty="0"/>
              <a:t> vào bộ nhớ chính </a:t>
            </a:r>
            <a:endParaRPr lang="en-US" sz="2000" dirty="0"/>
          </a:p>
          <a:p>
            <a:pPr marL="457200" lvl="1" indent="0">
              <a:buNone/>
            </a:pPr>
            <a:r>
              <a:rPr lang="vi-VN" sz="2000" dirty="0"/>
              <a:t>⇒ chọn partition nhỏ nhất còn trống</a:t>
            </a:r>
            <a:r>
              <a:rPr lang="en-US" sz="2000" dirty="0"/>
              <a:t>.</a:t>
            </a:r>
            <a:endParaRPr lang="vi-VN" sz="2000" dirty="0"/>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36</a:t>
            </a:fld>
            <a:endParaRPr lang="en-VN" dirty="0"/>
          </a:p>
        </p:txBody>
      </p:sp>
      <p:pic>
        <p:nvPicPr>
          <p:cNvPr id="7" name="Picture 4" descr="image.png">
            <a:extLst>
              <a:ext uri="{FF2B5EF4-FFF2-40B4-BE49-F238E27FC236}">
                <a16:creationId xmlns:a16="http://schemas.microsoft.com/office/drawing/2014/main" id="{246FF9B3-4AB6-9CEE-EC69-7A82DFED9F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37856" y="1383187"/>
            <a:ext cx="3857625" cy="495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9354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MÔ HÌNH QUẢN LÝ BỘ NHỚ</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7.</a:t>
            </a:r>
            <a:r>
              <a:rPr lang="vi-VN" sz="2800" dirty="0"/>
              <a:t>4.2. Dynamic partitioning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04.</a:t>
            </a:r>
            <a:endParaRPr lang="en-VN" dirty="0"/>
          </a:p>
        </p:txBody>
      </p:sp>
      <p:sp>
        <p:nvSpPr>
          <p:cNvPr id="3" name="Footer Placeholder 2">
            <a:extLst>
              <a:ext uri="{FF2B5EF4-FFF2-40B4-BE49-F238E27FC236}">
                <a16:creationId xmlns:a16="http://schemas.microsoft.com/office/drawing/2014/main" id="{9CB0A3C9-BB58-D695-EC9F-54CBB2D4067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784844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8FF4-DD8B-53A0-82F2-736FA4A95B3F}"/>
              </a:ext>
            </a:extLst>
          </p:cNvPr>
          <p:cNvSpPr>
            <a:spLocks noGrp="1"/>
          </p:cNvSpPr>
          <p:nvPr>
            <p:ph type="title"/>
          </p:nvPr>
        </p:nvSpPr>
        <p:spPr/>
        <p:txBody>
          <a:bodyPr>
            <a:normAutofit fontScale="90000"/>
          </a:bodyPr>
          <a:lstStyle/>
          <a:p>
            <a:r>
              <a:rPr lang="en-US" dirty="0"/>
              <a:t>7.4.2. Dynamic partitioning</a:t>
            </a:r>
          </a:p>
        </p:txBody>
      </p:sp>
      <p:sp>
        <p:nvSpPr>
          <p:cNvPr id="3" name="Content Placeholder 2">
            <a:extLst>
              <a:ext uri="{FF2B5EF4-FFF2-40B4-BE49-F238E27FC236}">
                <a16:creationId xmlns:a16="http://schemas.microsoft.com/office/drawing/2014/main" id="{42C9C6E3-560E-93A0-BBD4-855D1EAC1FE1}"/>
              </a:ext>
            </a:extLst>
          </p:cNvPr>
          <p:cNvSpPr>
            <a:spLocks noGrp="1"/>
          </p:cNvSpPr>
          <p:nvPr>
            <p:ph idx="1"/>
          </p:nvPr>
        </p:nvSpPr>
        <p:spPr>
          <a:xfrm>
            <a:off x="408022" y="1233824"/>
            <a:ext cx="11300758" cy="4943139"/>
          </a:xfrm>
        </p:spPr>
        <p:txBody>
          <a:bodyPr/>
          <a:lstStyle/>
          <a:p>
            <a:r>
              <a:rPr lang="vi-VN" dirty="0"/>
              <a:t>Số lượng partition không cố định và partition có thể có kích thước khác nhau</a:t>
            </a:r>
            <a:r>
              <a:rPr lang="en-US" dirty="0"/>
              <a:t>.</a:t>
            </a:r>
            <a:endParaRPr lang="vi-VN" dirty="0"/>
          </a:p>
          <a:p>
            <a:r>
              <a:rPr lang="vi-VN" dirty="0"/>
              <a:t>Mỗi </a:t>
            </a:r>
            <a:r>
              <a:rPr lang="en-US" dirty="0" err="1"/>
              <a:t>tiến</a:t>
            </a:r>
            <a:r>
              <a:rPr lang="en-US" dirty="0"/>
              <a:t> </a:t>
            </a:r>
            <a:r>
              <a:rPr lang="en-US" dirty="0" err="1"/>
              <a:t>trình</a:t>
            </a:r>
            <a:r>
              <a:rPr lang="vi-VN" dirty="0"/>
              <a:t> được cấp phát chính xác dung lượng bộ nhớ cần thiết</a:t>
            </a:r>
            <a:r>
              <a:rPr lang="en-US" dirty="0"/>
              <a:t>.</a:t>
            </a:r>
            <a:endParaRPr lang="vi-VN" dirty="0"/>
          </a:p>
          <a:p>
            <a:r>
              <a:rPr lang="vi-VN" dirty="0"/>
              <a:t>Gây ra hiện tượng phân mảnh ngoại</a:t>
            </a:r>
            <a:r>
              <a:rPr lang="en-US" dirty="0"/>
              <a:t>.</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4C31740D-47C3-8E9B-8349-C680F7AA35B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FACAF4E0-72A9-7B17-5050-20DF43D496EC}"/>
              </a:ext>
            </a:extLst>
          </p:cNvPr>
          <p:cNvSpPr>
            <a:spLocks noGrp="1"/>
          </p:cNvSpPr>
          <p:nvPr>
            <p:ph type="sldNum" sz="quarter" idx="12"/>
          </p:nvPr>
        </p:nvSpPr>
        <p:spPr/>
        <p:txBody>
          <a:bodyPr/>
          <a:lstStyle/>
          <a:p>
            <a:fld id="{D8B0B3AC-44A8-D142-AAF6-9A453466E1A4}" type="slidenum">
              <a:rPr lang="en-VN" smtClean="0"/>
              <a:pPr/>
              <a:t>38</a:t>
            </a:fld>
            <a:endParaRPr lang="en-VN" dirty="0"/>
          </a:p>
        </p:txBody>
      </p:sp>
      <p:pic>
        <p:nvPicPr>
          <p:cNvPr id="7" name="Picture 4" descr="image.png">
            <a:extLst>
              <a:ext uri="{FF2B5EF4-FFF2-40B4-BE49-F238E27FC236}">
                <a16:creationId xmlns:a16="http://schemas.microsoft.com/office/drawing/2014/main" id="{CA0F581B-4E6C-2932-770D-97D9D9FB576E}"/>
              </a:ext>
            </a:extLst>
          </p:cNvPr>
          <p:cNvPicPr>
            <a:picLocks noChangeAspect="1"/>
          </p:cNvPicPr>
          <p:nvPr/>
        </p:nvPicPr>
        <p:blipFill>
          <a:blip r:embed="rId2">
            <a:extLst>
              <a:ext uri="{28A0092B-C50C-407E-A947-70E740481C1C}">
                <a14:useLocalDpi xmlns:a14="http://schemas.microsoft.com/office/drawing/2010/main" val="0"/>
              </a:ext>
            </a:extLst>
          </a:blip>
          <a:srcRect b="6528"/>
          <a:stretch>
            <a:fillRect/>
          </a:stretch>
        </p:blipFill>
        <p:spPr bwMode="auto">
          <a:xfrm>
            <a:off x="2800306" y="3629420"/>
            <a:ext cx="6516190" cy="287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251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a:xfrm>
            <a:off x="655117" y="223964"/>
            <a:ext cx="11410503" cy="785896"/>
          </a:xfrm>
        </p:spPr>
        <p:txBody>
          <a:bodyPr>
            <a:noAutofit/>
          </a:bodyPr>
          <a:lstStyle/>
          <a:p>
            <a:r>
              <a:rPr lang="en-US" sz="4000" dirty="0"/>
              <a:t>7.4.2. Dynamic partitioning - </a:t>
            </a:r>
            <a:r>
              <a:rPr lang="en-US" sz="4000" dirty="0" err="1"/>
              <a:t>Chiến</a:t>
            </a:r>
            <a:r>
              <a:rPr lang="en-US" sz="4000" dirty="0"/>
              <a:t> </a:t>
            </a:r>
            <a:r>
              <a:rPr lang="en-US" sz="4000" dirty="0" err="1"/>
              <a:t>lược</a:t>
            </a:r>
            <a:r>
              <a:rPr lang="en-US" sz="4000" dirty="0"/>
              <a:t> placement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6751523" cy="5160527"/>
          </a:xfrm>
        </p:spPr>
        <p:txBody>
          <a:bodyPr>
            <a:normAutofit fontScale="92500" lnSpcReduction="10000"/>
          </a:bodyPr>
          <a:lstStyle/>
          <a:p>
            <a:r>
              <a:rPr lang="vi-VN" dirty="0"/>
              <a:t>Dùng để quyết định cấp phát khối bộ nhớ trống nào cho một </a:t>
            </a:r>
            <a:r>
              <a:rPr lang="en-US" dirty="0" err="1"/>
              <a:t>tiến</a:t>
            </a:r>
            <a:r>
              <a:rPr lang="en-US" dirty="0"/>
              <a:t> </a:t>
            </a:r>
            <a:r>
              <a:rPr lang="en-US" dirty="0" err="1"/>
              <a:t>trình</a:t>
            </a:r>
            <a:r>
              <a:rPr lang="en-US" dirty="0"/>
              <a:t>.</a:t>
            </a:r>
            <a:endParaRPr lang="vi-VN" dirty="0"/>
          </a:p>
          <a:p>
            <a:r>
              <a:rPr lang="vi-VN" dirty="0"/>
              <a:t>Mục tiêu: giảm chi phí compaction</a:t>
            </a:r>
            <a:r>
              <a:rPr lang="en-US" dirty="0"/>
              <a:t>.</a:t>
            </a:r>
            <a:endParaRPr lang="vi-VN" dirty="0"/>
          </a:p>
          <a:p>
            <a:r>
              <a:rPr lang="vi-VN" dirty="0"/>
              <a:t>Các chiến lược placement</a:t>
            </a:r>
          </a:p>
          <a:p>
            <a:pPr lvl="1"/>
            <a:r>
              <a:rPr lang="vi-VN" dirty="0"/>
              <a:t>Best-fit: chọn khối nhớ trống nhỏ nhất</a:t>
            </a:r>
            <a:r>
              <a:rPr lang="en-US" dirty="0"/>
              <a:t>.</a:t>
            </a:r>
            <a:endParaRPr lang="vi-VN" dirty="0"/>
          </a:p>
          <a:p>
            <a:pPr lvl="1"/>
            <a:r>
              <a:rPr lang="vi-VN" dirty="0"/>
              <a:t>First-fit: chọn khối nhớ trống phù hợp đầu tiên kể từ đầu bộ nhớ</a:t>
            </a:r>
            <a:r>
              <a:rPr lang="en-US" dirty="0"/>
              <a:t>.</a:t>
            </a:r>
            <a:endParaRPr lang="vi-VN" dirty="0"/>
          </a:p>
          <a:p>
            <a:pPr lvl="1"/>
            <a:r>
              <a:rPr lang="vi-VN" dirty="0"/>
              <a:t>Next-fit: chọn khối nhớ trống phù hợp đầu tiên kể từ vị trí cấp phát cuối cùng</a:t>
            </a:r>
            <a:r>
              <a:rPr lang="en-US" dirty="0"/>
              <a:t>.</a:t>
            </a:r>
            <a:endParaRPr lang="vi-VN" dirty="0"/>
          </a:p>
          <a:p>
            <a:pPr lvl="1"/>
            <a:r>
              <a:rPr lang="vi-VN" dirty="0"/>
              <a:t>Worst-fit: chọn khối nhớ trống lớn nhất</a:t>
            </a:r>
            <a:r>
              <a:rPr lang="en-US" dirty="0"/>
              <a:t>.</a:t>
            </a:r>
            <a:endParaRPr lang="vi-VN" dirty="0"/>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39</a:t>
            </a:fld>
            <a:endParaRPr lang="en-VN" dirty="0"/>
          </a:p>
        </p:txBody>
      </p:sp>
      <p:pic>
        <p:nvPicPr>
          <p:cNvPr id="8" name="Picture 5" descr="image.png">
            <a:extLst>
              <a:ext uri="{FF2B5EF4-FFF2-40B4-BE49-F238E27FC236}">
                <a16:creationId xmlns:a16="http://schemas.microsoft.com/office/drawing/2014/main" id="{B8260C72-AC3F-5DF8-21C4-80C8B29AA251}"/>
              </a:ext>
            </a:extLst>
          </p:cNvPr>
          <p:cNvPicPr>
            <a:picLocks noChangeAspect="1"/>
          </p:cNvPicPr>
          <p:nvPr/>
        </p:nvPicPr>
        <p:blipFill>
          <a:blip r:embed="rId2">
            <a:extLst>
              <a:ext uri="{28A0092B-C50C-407E-A947-70E740481C1C}">
                <a14:useLocalDpi xmlns:a14="http://schemas.microsoft.com/office/drawing/2010/main" val="0"/>
              </a:ext>
            </a:extLst>
          </a:blip>
          <a:srcRect b="2586"/>
          <a:stretch>
            <a:fillRect/>
          </a:stretch>
        </p:blipFill>
        <p:spPr bwMode="auto">
          <a:xfrm>
            <a:off x="7406640" y="1211707"/>
            <a:ext cx="3781425" cy="518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6101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a:xfrm>
            <a:off x="3393939" y="1286346"/>
            <a:ext cx="5404124" cy="4699000"/>
          </a:xfrm>
        </p:spPr>
        <p:txBody>
          <a:bodyPr/>
          <a:lstStyle/>
          <a:p>
            <a:pPr>
              <a:lnSpc>
                <a:spcPct val="150000"/>
              </a:lnSpc>
              <a:defRPr/>
            </a:pPr>
            <a:r>
              <a:rPr lang="vi-VN" altLang="en-US" sz="2800" dirty="0"/>
              <a:t>Khái niệm cơ sở</a:t>
            </a:r>
          </a:p>
          <a:p>
            <a:pPr>
              <a:lnSpc>
                <a:spcPct val="150000"/>
              </a:lnSpc>
              <a:defRPr/>
            </a:pPr>
            <a:r>
              <a:rPr lang="vi-VN" altLang="en-US" sz="2800" dirty="0"/>
              <a:t>Các kiểu địa chỉ nhớ</a:t>
            </a:r>
          </a:p>
          <a:p>
            <a:pPr>
              <a:lnSpc>
                <a:spcPct val="150000"/>
              </a:lnSpc>
              <a:defRPr/>
            </a:pPr>
            <a:r>
              <a:rPr lang="vi-VN" altLang="en-US" sz="2800" dirty="0"/>
              <a:t>Chuyển đổi địa chỉ nhớ</a:t>
            </a:r>
          </a:p>
          <a:p>
            <a:pPr>
              <a:lnSpc>
                <a:spcPct val="150000"/>
              </a:lnSpc>
              <a:defRPr/>
            </a:pPr>
            <a:r>
              <a:rPr lang="vi-VN" altLang="en-US" sz="2800" dirty="0"/>
              <a:t>Mô hình quản lý bộ nhớ</a:t>
            </a:r>
          </a:p>
          <a:p>
            <a:pPr>
              <a:lnSpc>
                <a:spcPct val="150000"/>
              </a:lnSpc>
              <a:defRPr/>
            </a:pPr>
            <a:r>
              <a:rPr lang="vi-VN" altLang="en-US" sz="2800" dirty="0"/>
              <a:t>Cơ chế phân trang</a:t>
            </a:r>
          </a:p>
          <a:p>
            <a:pPr>
              <a:lnSpc>
                <a:spcPct val="150000"/>
              </a:lnSpc>
              <a:defRPr/>
            </a:pPr>
            <a:r>
              <a:rPr lang="vi-VN" altLang="en-US" sz="2800" dirty="0"/>
              <a:t>Cơ chế swapping</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891409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7.5. Cơ chế phân trang</a:t>
            </a:r>
            <a:endParaRPr lang="en-VN" dirty="0"/>
          </a:p>
        </p:txBody>
      </p:sp>
      <p:sp>
        <p:nvSpPr>
          <p:cNvPr id="7" name="Content Placeholder 6">
            <a:extLst>
              <a:ext uri="{FF2B5EF4-FFF2-40B4-BE49-F238E27FC236}">
                <a16:creationId xmlns:a16="http://schemas.microsoft.com/office/drawing/2014/main" id="{D5E530B6-3323-0C3F-613A-466124CAF4A0}"/>
              </a:ext>
            </a:extLst>
          </p:cNvPr>
          <p:cNvSpPr>
            <a:spLocks noGrp="1"/>
          </p:cNvSpPr>
          <p:nvPr>
            <p:ph idx="1"/>
          </p:nvPr>
        </p:nvSpPr>
        <p:spPr/>
        <p:txBody>
          <a:bodyPr>
            <a:normAutofit fontScale="85000" lnSpcReduction="10000"/>
          </a:bodyPr>
          <a:lstStyle/>
          <a:p>
            <a:r>
              <a:rPr lang="vi-VN" dirty="0"/>
              <a:t>Cơ chế cấp phát bộ nhớ không liên tục</a:t>
            </a:r>
          </a:p>
          <a:p>
            <a:r>
              <a:rPr lang="vi-VN" dirty="0"/>
              <a:t>Chia bộ nhớ vật lý thành các khối cố định gọi là các khung trang (frames).</a:t>
            </a:r>
          </a:p>
          <a:p>
            <a:pPr lvl="1"/>
            <a:r>
              <a:rPr lang="vi-VN" dirty="0"/>
              <a:t>Kích thước của frame là lũy thừa của 2, từ khoảng 512 byte đến 16MB.</a:t>
            </a:r>
          </a:p>
          <a:p>
            <a:r>
              <a:rPr lang="vi-VN" dirty="0"/>
              <a:t>Chia bộ nhớ luận lý thành các khối nhớ bằng nhau gọi là các trang (pages).</a:t>
            </a:r>
          </a:p>
          <a:p>
            <a:pPr lvl="1"/>
            <a:r>
              <a:rPr lang="vi-VN" dirty="0"/>
              <a:t>Kích thước của page bằng kích thước của frame.</a:t>
            </a:r>
          </a:p>
          <a:p>
            <a:r>
              <a:rPr lang="vi-VN" dirty="0"/>
              <a:t>Chương trình có N trang cần N khung trống (free frames) trong bộ nhớ để nạp vào</a:t>
            </a:r>
            <a:r>
              <a:rPr lang="en-US" dirty="0"/>
              <a:t>.</a:t>
            </a:r>
            <a:endParaRPr lang="vi-VN" dirty="0"/>
          </a:p>
          <a:p>
            <a:r>
              <a:rPr lang="vi-VN" dirty="0"/>
              <a:t>Thiết lập bảng phân trang (page table) để ánh xạ địa chỉ luận lý thành địa chỉ thực</a:t>
            </a:r>
            <a:r>
              <a:rPr lang="en-US"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70922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7.5. Cơ chế phân trang</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42</a:t>
            </a:fld>
            <a:endParaRPr lang="en-VN" dirty="0"/>
          </a:p>
        </p:txBody>
      </p:sp>
      <p:pic>
        <p:nvPicPr>
          <p:cNvPr id="8" name="Picture 7">
            <a:extLst>
              <a:ext uri="{FF2B5EF4-FFF2-40B4-BE49-F238E27FC236}">
                <a16:creationId xmlns:a16="http://schemas.microsoft.com/office/drawing/2014/main" id="{70FE010B-8D39-18E2-3D72-3001D58EF820}"/>
              </a:ext>
            </a:extLst>
          </p:cNvPr>
          <p:cNvPicPr>
            <a:picLocks noChangeAspect="1"/>
          </p:cNvPicPr>
          <p:nvPr/>
        </p:nvPicPr>
        <p:blipFill>
          <a:blip r:embed="rId2"/>
          <a:stretch>
            <a:fillRect/>
          </a:stretch>
        </p:blipFill>
        <p:spPr>
          <a:xfrm>
            <a:off x="2003447" y="1218937"/>
            <a:ext cx="8218120" cy="5486876"/>
          </a:xfrm>
          <a:prstGeom prst="rect">
            <a:avLst/>
          </a:prstGeom>
        </p:spPr>
      </p:pic>
    </p:spTree>
    <p:extLst>
      <p:ext uri="{BB962C8B-B14F-4D97-AF65-F5344CB8AC3E}">
        <p14:creationId xmlns:p14="http://schemas.microsoft.com/office/powerpoint/2010/main" val="317392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7.5.1. Chuyển đổi địa chỉ trong paging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73759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7.5.1. </a:t>
            </a:r>
            <a:r>
              <a:rPr lang="en-US" altLang="ja-JP" dirty="0" err="1"/>
              <a:t>Chuyển</a:t>
            </a:r>
            <a:r>
              <a:rPr lang="en-US" altLang="ja-JP" dirty="0"/>
              <a:t> </a:t>
            </a:r>
            <a:r>
              <a:rPr lang="en-US" altLang="ja-JP" dirty="0" err="1"/>
              <a:t>đổi</a:t>
            </a:r>
            <a:r>
              <a:rPr lang="en-US" altLang="ja-JP" dirty="0"/>
              <a:t> </a:t>
            </a:r>
            <a:r>
              <a:rPr lang="en-US" altLang="ja-JP" dirty="0" err="1"/>
              <a:t>địa</a:t>
            </a:r>
            <a:r>
              <a:rPr lang="en-US" altLang="ja-JP" dirty="0"/>
              <a:t> </a:t>
            </a:r>
            <a:r>
              <a:rPr lang="en-US" altLang="ja-JP" dirty="0" err="1"/>
              <a:t>chỉ</a:t>
            </a:r>
            <a:r>
              <a:rPr lang="en-US" altLang="ja-JP" dirty="0"/>
              <a:t> </a:t>
            </a:r>
            <a:r>
              <a:rPr lang="en-US" altLang="ja-JP" dirty="0" err="1"/>
              <a:t>trong</a:t>
            </a:r>
            <a:r>
              <a:rPr lang="en-US" altLang="ja-JP" dirty="0"/>
              <a:t> paging</a:t>
            </a:r>
            <a:endParaRPr lang="en-VN" dirty="0"/>
          </a:p>
        </p:txBody>
      </p:sp>
      <p:sp>
        <p:nvSpPr>
          <p:cNvPr id="7" name="Content Placeholder 6">
            <a:extLst>
              <a:ext uri="{FF2B5EF4-FFF2-40B4-BE49-F238E27FC236}">
                <a16:creationId xmlns:a16="http://schemas.microsoft.com/office/drawing/2014/main" id="{D5E530B6-3323-0C3F-613A-466124CAF4A0}"/>
              </a:ext>
            </a:extLst>
          </p:cNvPr>
          <p:cNvSpPr>
            <a:spLocks noGrp="1"/>
          </p:cNvSpPr>
          <p:nvPr>
            <p:ph idx="1"/>
          </p:nvPr>
        </p:nvSpPr>
        <p:spPr>
          <a:xfrm>
            <a:off x="774145" y="1233824"/>
            <a:ext cx="10579654" cy="2650679"/>
          </a:xfrm>
        </p:spPr>
        <p:txBody>
          <a:bodyPr>
            <a:normAutofit/>
          </a:bodyPr>
          <a:lstStyle/>
          <a:p>
            <a:r>
              <a:rPr lang="vi-VN" sz="2400" dirty="0"/>
              <a:t>Địa chỉ luận lý gồm có:</a:t>
            </a:r>
          </a:p>
          <a:p>
            <a:pPr lvl="1"/>
            <a:r>
              <a:rPr lang="vi-VN" sz="2000" b="1" dirty="0">
                <a:gradFill>
                  <a:gsLst>
                    <a:gs pos="0">
                      <a:srgbClr val="00C6FF"/>
                    </a:gs>
                    <a:gs pos="100000">
                      <a:srgbClr val="0072FF"/>
                    </a:gs>
                  </a:gsLst>
                  <a:lin ang="2700000" scaled="1"/>
                </a:gradFill>
              </a:rPr>
              <a:t>Số hiệu trang (Page number) p</a:t>
            </a:r>
          </a:p>
          <a:p>
            <a:pPr lvl="1"/>
            <a:r>
              <a:rPr lang="vi-VN" sz="2000" b="1" dirty="0">
                <a:gradFill>
                  <a:gsLst>
                    <a:gs pos="0">
                      <a:schemeClr val="accent3"/>
                    </a:gs>
                    <a:gs pos="99000">
                      <a:schemeClr val="accent5"/>
                    </a:gs>
                  </a:gsLst>
                  <a:lin ang="2700000" scaled="1"/>
                </a:gradFill>
              </a:rPr>
              <a:t>Địa chỉ tương đối trong trang (Page offset) d</a:t>
            </a:r>
          </a:p>
          <a:p>
            <a:r>
              <a:rPr lang="vi-VN" sz="2400" dirty="0"/>
              <a:t>Nếu kích thước của không gian địa chỉ ảo là 2</a:t>
            </a:r>
            <a:r>
              <a:rPr lang="vi-VN" sz="2400" baseline="30000" dirty="0"/>
              <a:t>m</a:t>
            </a:r>
            <a:r>
              <a:rPr lang="vi-VN" sz="2400" dirty="0"/>
              <a:t>, và kích thước của trang là 2</a:t>
            </a:r>
            <a:r>
              <a:rPr lang="vi-VN" sz="2400" baseline="30000" dirty="0"/>
              <a:t>n</a:t>
            </a:r>
            <a:r>
              <a:rPr lang="vi-VN" sz="2400" dirty="0"/>
              <a:t> (đơn vị là byte hay word tùy theo kiến trúc máy) thì:</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grpSp>
        <p:nvGrpSpPr>
          <p:cNvPr id="15" name="Group 14">
            <a:extLst>
              <a:ext uri="{FF2B5EF4-FFF2-40B4-BE49-F238E27FC236}">
                <a16:creationId xmlns:a16="http://schemas.microsoft.com/office/drawing/2014/main" id="{CE489DBA-2BDD-E706-5230-714D64E9F344}"/>
              </a:ext>
            </a:extLst>
          </p:cNvPr>
          <p:cNvGrpSpPr/>
          <p:nvPr/>
        </p:nvGrpSpPr>
        <p:grpSpPr>
          <a:xfrm>
            <a:off x="2930040" y="3808367"/>
            <a:ext cx="6267864" cy="1826960"/>
            <a:chOff x="2930040" y="4253253"/>
            <a:chExt cx="6267864" cy="1826960"/>
          </a:xfrm>
        </p:grpSpPr>
        <p:sp>
          <p:nvSpPr>
            <p:cNvPr id="6" name="Rectangle 5">
              <a:extLst>
                <a:ext uri="{FF2B5EF4-FFF2-40B4-BE49-F238E27FC236}">
                  <a16:creationId xmlns:a16="http://schemas.microsoft.com/office/drawing/2014/main" id="{B2D3337C-C3E6-B1BD-8192-5255269A8342}"/>
                </a:ext>
              </a:extLst>
            </p:cNvPr>
            <p:cNvSpPr/>
            <p:nvPr/>
          </p:nvSpPr>
          <p:spPr>
            <a:xfrm>
              <a:off x="2930040" y="4733898"/>
              <a:ext cx="3133932" cy="568411"/>
            </a:xfrm>
            <a:prstGeom prst="rect">
              <a:avLst/>
            </a:prstGeom>
            <a:gradFill flip="none" rotWithShape="1">
              <a:gsLst>
                <a:gs pos="0">
                  <a:srgbClr val="00C6FF"/>
                </a:gs>
                <a:gs pos="100000">
                  <a:srgbClr val="0072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2400" dirty="0">
                  <a:latin typeface="Arial" panose="020B0604020202020204" pitchFamily="34" charset="0"/>
                  <a:cs typeface="Arial" panose="020B0604020202020204" pitchFamily="34" charset="0"/>
                </a:rPr>
                <a:t>p</a:t>
              </a:r>
            </a:p>
          </p:txBody>
        </p:sp>
        <p:sp>
          <p:nvSpPr>
            <p:cNvPr id="8" name="Rectangle 7">
              <a:extLst>
                <a:ext uri="{FF2B5EF4-FFF2-40B4-BE49-F238E27FC236}">
                  <a16:creationId xmlns:a16="http://schemas.microsoft.com/office/drawing/2014/main" id="{4529EEF7-B644-521F-E082-37CB2EDADE2B}"/>
                </a:ext>
              </a:extLst>
            </p:cNvPr>
            <p:cNvSpPr/>
            <p:nvPr/>
          </p:nvSpPr>
          <p:spPr>
            <a:xfrm>
              <a:off x="6063972" y="4733897"/>
              <a:ext cx="3133932" cy="568411"/>
            </a:xfrm>
            <a:prstGeom prst="rect">
              <a:avLst/>
            </a:prstGeom>
            <a:gradFill flip="none" rotWithShape="1">
              <a:gsLst>
                <a:gs pos="0">
                  <a:schemeClr val="accent3"/>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2400" dirty="0">
                  <a:latin typeface="Arial" panose="020B0604020202020204" pitchFamily="34" charset="0"/>
                  <a:cs typeface="Arial" panose="020B0604020202020204" pitchFamily="34" charset="0"/>
                </a:rPr>
                <a:t>d</a:t>
              </a:r>
            </a:p>
          </p:txBody>
        </p:sp>
        <p:sp>
          <p:nvSpPr>
            <p:cNvPr id="11" name="TextBox 10">
              <a:extLst>
                <a:ext uri="{FF2B5EF4-FFF2-40B4-BE49-F238E27FC236}">
                  <a16:creationId xmlns:a16="http://schemas.microsoft.com/office/drawing/2014/main" id="{185A263F-E7CC-D7DB-D6F6-17273F39E391}"/>
                </a:ext>
              </a:extLst>
            </p:cNvPr>
            <p:cNvSpPr txBox="1"/>
            <p:nvPr/>
          </p:nvSpPr>
          <p:spPr>
            <a:xfrm>
              <a:off x="2930040" y="4253253"/>
              <a:ext cx="1544012" cy="394147"/>
            </a:xfrm>
            <a:prstGeom prst="rect">
              <a:avLst/>
            </a:prstGeom>
            <a:noFill/>
          </p:spPr>
          <p:txBody>
            <a:bodyPr wrap="none" rtlCol="0">
              <a:spAutoFit/>
            </a:bodyPr>
            <a:lstStyle/>
            <a:p>
              <a:pPr>
                <a:lnSpc>
                  <a:spcPct val="120000"/>
                </a:lnSpc>
                <a:spcBef>
                  <a:spcPts val="200"/>
                </a:spcBef>
                <a:spcAft>
                  <a:spcPts val="200"/>
                </a:spcAft>
              </a:pPr>
              <a:r>
                <a:rPr lang="en-VN" dirty="0">
                  <a:latin typeface="Arial" panose="020B0604020202020204" pitchFamily="34" charset="0"/>
                  <a:cs typeface="Arial" panose="020B0604020202020204" pitchFamily="34" charset="0"/>
                </a:rPr>
                <a:t>page number</a:t>
              </a:r>
            </a:p>
          </p:txBody>
        </p:sp>
        <p:sp>
          <p:nvSpPr>
            <p:cNvPr id="12" name="TextBox 11">
              <a:extLst>
                <a:ext uri="{FF2B5EF4-FFF2-40B4-BE49-F238E27FC236}">
                  <a16:creationId xmlns:a16="http://schemas.microsoft.com/office/drawing/2014/main" id="{5013166A-22C9-2046-9F95-1CC6B0655B66}"/>
                </a:ext>
              </a:extLst>
            </p:cNvPr>
            <p:cNvSpPr txBox="1"/>
            <p:nvPr/>
          </p:nvSpPr>
          <p:spPr>
            <a:xfrm>
              <a:off x="6063972" y="4253253"/>
              <a:ext cx="1321196" cy="394147"/>
            </a:xfrm>
            <a:prstGeom prst="rect">
              <a:avLst/>
            </a:prstGeom>
            <a:noFill/>
          </p:spPr>
          <p:txBody>
            <a:bodyPr wrap="none" rtlCol="0">
              <a:spAutoFit/>
            </a:bodyPr>
            <a:lstStyle/>
            <a:p>
              <a:pPr>
                <a:lnSpc>
                  <a:spcPct val="120000"/>
                </a:lnSpc>
                <a:spcBef>
                  <a:spcPts val="200"/>
                </a:spcBef>
                <a:spcAft>
                  <a:spcPts val="200"/>
                </a:spcAft>
              </a:pPr>
              <a:r>
                <a:rPr lang="en-VN" dirty="0">
                  <a:latin typeface="Arial" panose="020B0604020202020204" pitchFamily="34" charset="0"/>
                  <a:cs typeface="Arial" panose="020B0604020202020204" pitchFamily="34" charset="0"/>
                </a:rPr>
                <a:t>page offset</a:t>
              </a:r>
            </a:p>
          </p:txBody>
        </p:sp>
        <p:sp>
          <p:nvSpPr>
            <p:cNvPr id="13" name="TextBox 12">
              <a:extLst>
                <a:ext uri="{FF2B5EF4-FFF2-40B4-BE49-F238E27FC236}">
                  <a16:creationId xmlns:a16="http://schemas.microsoft.com/office/drawing/2014/main" id="{3C9A3095-9F27-C31A-48FE-BBDDAD1A3ACE}"/>
                </a:ext>
              </a:extLst>
            </p:cNvPr>
            <p:cNvSpPr txBox="1"/>
            <p:nvPr/>
          </p:nvSpPr>
          <p:spPr>
            <a:xfrm>
              <a:off x="3105733" y="5302308"/>
              <a:ext cx="2736647" cy="777905"/>
            </a:xfrm>
            <a:prstGeom prst="rect">
              <a:avLst/>
            </a:prstGeom>
            <a:noFill/>
          </p:spPr>
          <p:txBody>
            <a:bodyPr wrap="none" rtlCol="0">
              <a:spAutoFit/>
            </a:bodyPr>
            <a:lstStyle/>
            <a:p>
              <a:pPr algn="ctr">
                <a:lnSpc>
                  <a:spcPct val="120000"/>
                </a:lnSpc>
                <a:spcBef>
                  <a:spcPts val="200"/>
                </a:spcBef>
                <a:spcAft>
                  <a:spcPts val="200"/>
                </a:spcAft>
              </a:pPr>
              <a:r>
                <a:rPr lang="en-VN" b="1" dirty="0">
                  <a:solidFill>
                    <a:schemeClr val="accent1"/>
                  </a:solidFill>
                  <a:latin typeface="Arial" panose="020B0604020202020204" pitchFamily="34" charset="0"/>
                  <a:cs typeface="Arial" panose="020B0604020202020204" pitchFamily="34" charset="0"/>
                </a:rPr>
                <a:t>m-n bits</a:t>
              </a:r>
            </a:p>
            <a:p>
              <a:pPr algn="ctr">
                <a:lnSpc>
                  <a:spcPct val="120000"/>
                </a:lnSpc>
                <a:spcBef>
                  <a:spcPts val="200"/>
                </a:spcBef>
                <a:spcAft>
                  <a:spcPts val="200"/>
                </a:spcAft>
              </a:pPr>
              <a:r>
                <a:rPr lang="en-VN" b="1" dirty="0">
                  <a:solidFill>
                    <a:schemeClr val="accent1"/>
                  </a:solidFill>
                  <a:latin typeface="Arial" panose="020B0604020202020204" pitchFamily="34" charset="0"/>
                  <a:cs typeface="Arial" panose="020B0604020202020204" pitchFamily="34" charset="0"/>
                </a:rPr>
                <a:t>(định vị từ 0 đến 2</a:t>
              </a:r>
              <a:r>
                <a:rPr lang="en-VN" b="1" baseline="30000" dirty="0">
                  <a:solidFill>
                    <a:schemeClr val="accent1"/>
                  </a:solidFill>
                  <a:latin typeface="Arial" panose="020B0604020202020204" pitchFamily="34" charset="0"/>
                  <a:cs typeface="Arial" panose="020B0604020202020204" pitchFamily="34" charset="0"/>
                </a:rPr>
                <a:t>m-n</a:t>
              </a:r>
              <a:r>
                <a:rPr lang="en-VN" b="1" dirty="0">
                  <a:solidFill>
                    <a:schemeClr val="accent1"/>
                  </a:solidFill>
                  <a:latin typeface="Arial" panose="020B0604020202020204" pitchFamily="34" charset="0"/>
                  <a:cs typeface="Arial" panose="020B0604020202020204" pitchFamily="34" charset="0"/>
                </a:rPr>
                <a:t>-1)</a:t>
              </a:r>
            </a:p>
          </p:txBody>
        </p:sp>
        <p:sp>
          <p:nvSpPr>
            <p:cNvPr id="14" name="TextBox 13">
              <a:extLst>
                <a:ext uri="{FF2B5EF4-FFF2-40B4-BE49-F238E27FC236}">
                  <a16:creationId xmlns:a16="http://schemas.microsoft.com/office/drawing/2014/main" id="{7BAF79F7-B056-8D8D-CB98-8D15C79A4FE3}"/>
                </a:ext>
              </a:extLst>
            </p:cNvPr>
            <p:cNvSpPr txBox="1"/>
            <p:nvPr/>
          </p:nvSpPr>
          <p:spPr>
            <a:xfrm>
              <a:off x="6346908" y="5288208"/>
              <a:ext cx="2518639" cy="777905"/>
            </a:xfrm>
            <a:prstGeom prst="rect">
              <a:avLst/>
            </a:prstGeom>
            <a:noFill/>
          </p:spPr>
          <p:txBody>
            <a:bodyPr wrap="none" rtlCol="0">
              <a:spAutoFit/>
            </a:bodyPr>
            <a:lstStyle/>
            <a:p>
              <a:pPr algn="ctr">
                <a:lnSpc>
                  <a:spcPct val="120000"/>
                </a:lnSpc>
                <a:spcBef>
                  <a:spcPts val="200"/>
                </a:spcBef>
                <a:spcAft>
                  <a:spcPts val="200"/>
                </a:spcAft>
              </a:pPr>
              <a:r>
                <a:rPr lang="en-VN" b="1" dirty="0">
                  <a:solidFill>
                    <a:schemeClr val="accent3"/>
                  </a:solidFill>
                  <a:latin typeface="Arial" panose="020B0604020202020204" pitchFamily="34" charset="0"/>
                  <a:cs typeface="Arial" panose="020B0604020202020204" pitchFamily="34" charset="0"/>
                </a:rPr>
                <a:t>n bits</a:t>
              </a:r>
            </a:p>
            <a:p>
              <a:pPr algn="ctr">
                <a:lnSpc>
                  <a:spcPct val="120000"/>
                </a:lnSpc>
                <a:spcBef>
                  <a:spcPts val="200"/>
                </a:spcBef>
                <a:spcAft>
                  <a:spcPts val="200"/>
                </a:spcAft>
              </a:pPr>
              <a:r>
                <a:rPr lang="en-VN" b="1" dirty="0">
                  <a:solidFill>
                    <a:schemeClr val="accent3"/>
                  </a:solidFill>
                  <a:latin typeface="Arial" panose="020B0604020202020204" pitchFamily="34" charset="0"/>
                  <a:cs typeface="Arial" panose="020B0604020202020204" pitchFamily="34" charset="0"/>
                </a:rPr>
                <a:t>(định vị từ 0 đến 2</a:t>
              </a:r>
              <a:r>
                <a:rPr lang="en-VN" b="1" baseline="30000" dirty="0">
                  <a:solidFill>
                    <a:schemeClr val="accent3"/>
                  </a:solidFill>
                  <a:latin typeface="Arial" panose="020B0604020202020204" pitchFamily="34" charset="0"/>
                  <a:cs typeface="Arial" panose="020B0604020202020204" pitchFamily="34" charset="0"/>
                </a:rPr>
                <a:t>n</a:t>
              </a:r>
              <a:r>
                <a:rPr lang="en-VN" b="1" dirty="0">
                  <a:solidFill>
                    <a:schemeClr val="accent3"/>
                  </a:solidFill>
                  <a:latin typeface="Arial" panose="020B0604020202020204" pitchFamily="34" charset="0"/>
                  <a:cs typeface="Arial" panose="020B0604020202020204" pitchFamily="34" charset="0"/>
                </a:rPr>
                <a:t>-1</a:t>
              </a:r>
            </a:p>
          </p:txBody>
        </p:sp>
      </p:grpSp>
      <p:sp>
        <p:nvSpPr>
          <p:cNvPr id="16" name="Content Placeholder 6">
            <a:extLst>
              <a:ext uri="{FF2B5EF4-FFF2-40B4-BE49-F238E27FC236}">
                <a16:creationId xmlns:a16="http://schemas.microsoft.com/office/drawing/2014/main" id="{15E3BFDB-4CF9-6ABB-B388-897D47A24E31}"/>
              </a:ext>
            </a:extLst>
          </p:cNvPr>
          <p:cNvSpPr txBox="1">
            <a:spLocks/>
          </p:cNvSpPr>
          <p:nvPr/>
        </p:nvSpPr>
        <p:spPr>
          <a:xfrm>
            <a:off x="774145" y="5711463"/>
            <a:ext cx="10579654" cy="764157"/>
          </a:xfrm>
          <a:prstGeom prst="rect">
            <a:avLst/>
          </a:prstGeom>
        </p:spPr>
        <p:txBody>
          <a:bodyPr vert="horz" lIns="91440" tIns="45720" rIns="91440" bIns="45720" rtlCol="0">
            <a:norm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Bảng trang sẽ có tổng cộng 2</a:t>
            </a:r>
            <a:r>
              <a:rPr lang="vi-VN" sz="2400" baseline="30000" dirty="0"/>
              <a:t>m</a:t>
            </a:r>
            <a:r>
              <a:rPr lang="vi-VN" sz="2400" dirty="0"/>
              <a:t>/2</a:t>
            </a:r>
            <a:r>
              <a:rPr lang="vi-VN" sz="2400" baseline="30000" dirty="0"/>
              <a:t>n</a:t>
            </a:r>
            <a:r>
              <a:rPr lang="vi-VN" sz="2400" dirty="0"/>
              <a:t> = 2</a:t>
            </a:r>
            <a:r>
              <a:rPr lang="vi-VN" sz="2400" baseline="30000" dirty="0"/>
              <a:t>m-n</a:t>
            </a:r>
            <a:r>
              <a:rPr lang="vi-VN" sz="2400" dirty="0"/>
              <a:t> mục (entry)</a:t>
            </a:r>
          </a:p>
        </p:txBody>
      </p:sp>
    </p:spTree>
    <p:extLst>
      <p:ext uri="{BB962C8B-B14F-4D97-AF65-F5344CB8AC3E}">
        <p14:creationId xmlns:p14="http://schemas.microsoft.com/office/powerpoint/2010/main" val="413642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7.5.1. </a:t>
            </a:r>
            <a:r>
              <a:rPr lang="en-US" altLang="ja-JP" dirty="0" err="1"/>
              <a:t>Chuyển</a:t>
            </a:r>
            <a:r>
              <a:rPr lang="en-US" altLang="ja-JP" dirty="0"/>
              <a:t> </a:t>
            </a:r>
            <a:r>
              <a:rPr lang="en-US" altLang="ja-JP" dirty="0" err="1"/>
              <a:t>đổi</a:t>
            </a:r>
            <a:r>
              <a:rPr lang="en-US" altLang="ja-JP" dirty="0"/>
              <a:t> </a:t>
            </a:r>
            <a:r>
              <a:rPr lang="en-US" altLang="ja-JP" dirty="0" err="1"/>
              <a:t>địa</a:t>
            </a:r>
            <a:r>
              <a:rPr lang="en-US" altLang="ja-JP" dirty="0"/>
              <a:t> </a:t>
            </a:r>
            <a:r>
              <a:rPr lang="en-US" altLang="ja-JP" dirty="0" err="1"/>
              <a:t>chỉ</a:t>
            </a:r>
            <a:r>
              <a:rPr lang="en-US" altLang="ja-JP" dirty="0"/>
              <a:t> </a:t>
            </a:r>
            <a:r>
              <a:rPr lang="en-US" altLang="ja-JP" dirty="0" err="1"/>
              <a:t>trong</a:t>
            </a:r>
            <a:r>
              <a:rPr lang="en-US" altLang="ja-JP" dirty="0"/>
              <a:t> paging</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45</a:t>
            </a:fld>
            <a:endParaRPr lang="en-VN" dirty="0"/>
          </a:p>
        </p:txBody>
      </p:sp>
      <p:pic>
        <p:nvPicPr>
          <p:cNvPr id="9" name="Google Shape;576;p32">
            <a:extLst>
              <a:ext uri="{FF2B5EF4-FFF2-40B4-BE49-F238E27FC236}">
                <a16:creationId xmlns:a16="http://schemas.microsoft.com/office/drawing/2014/main" id="{542E781D-9B6F-0638-73D7-9C0B15149595}"/>
              </a:ext>
            </a:extLst>
          </p:cNvPr>
          <p:cNvPicPr preferRelativeResize="0"/>
          <p:nvPr/>
        </p:nvPicPr>
        <p:blipFill>
          <a:blip r:embed="rId2"/>
          <a:srcRect/>
          <a:stretch/>
        </p:blipFill>
        <p:spPr>
          <a:xfrm>
            <a:off x="1948737" y="1453525"/>
            <a:ext cx="8294525" cy="4614321"/>
          </a:xfrm>
          <a:prstGeom prst="rect">
            <a:avLst/>
          </a:prstGeom>
          <a:noFill/>
          <a:ln>
            <a:noFill/>
          </a:ln>
        </p:spPr>
      </p:pic>
    </p:spTree>
    <p:extLst>
      <p:ext uri="{BB962C8B-B14F-4D97-AF65-F5344CB8AC3E}">
        <p14:creationId xmlns:p14="http://schemas.microsoft.com/office/powerpoint/2010/main" val="4242334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7.5.1. </a:t>
            </a:r>
            <a:r>
              <a:rPr lang="en-US" altLang="ja-JP" dirty="0" err="1"/>
              <a:t>Chuyển</a:t>
            </a:r>
            <a:r>
              <a:rPr lang="en-US" altLang="ja-JP" dirty="0"/>
              <a:t> </a:t>
            </a:r>
            <a:r>
              <a:rPr lang="en-US" altLang="ja-JP" dirty="0" err="1"/>
              <a:t>đổi</a:t>
            </a:r>
            <a:r>
              <a:rPr lang="en-US" altLang="ja-JP" dirty="0"/>
              <a:t> </a:t>
            </a:r>
            <a:r>
              <a:rPr lang="en-US" altLang="ja-JP" dirty="0" err="1"/>
              <a:t>địa</a:t>
            </a:r>
            <a:r>
              <a:rPr lang="en-US" altLang="ja-JP" dirty="0"/>
              <a:t> </a:t>
            </a:r>
            <a:r>
              <a:rPr lang="en-US" altLang="ja-JP" dirty="0" err="1"/>
              <a:t>chỉ</a:t>
            </a:r>
            <a:r>
              <a:rPr lang="en-US" altLang="ja-JP" dirty="0"/>
              <a:t> </a:t>
            </a:r>
            <a:r>
              <a:rPr lang="en-US" altLang="ja-JP" dirty="0" err="1"/>
              <a:t>trong</a:t>
            </a:r>
            <a:r>
              <a:rPr lang="en-US" altLang="ja-JP" dirty="0"/>
              <a:t> paging</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46</a:t>
            </a:fld>
            <a:endParaRPr lang="en-VN" dirty="0"/>
          </a:p>
        </p:txBody>
      </p:sp>
      <p:pic>
        <p:nvPicPr>
          <p:cNvPr id="3" name="Picture 14" descr="image.png">
            <a:extLst>
              <a:ext uri="{FF2B5EF4-FFF2-40B4-BE49-F238E27FC236}">
                <a16:creationId xmlns:a16="http://schemas.microsoft.com/office/drawing/2014/main" id="{EB6A7864-2527-3553-FACD-BE804271F3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2525" y="1293178"/>
            <a:ext cx="7804150" cy="476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05498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7.5. Cơ chế phân trang</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47</a:t>
            </a:fld>
            <a:endParaRPr lang="en-VN" dirty="0"/>
          </a:p>
        </p:txBody>
      </p:sp>
      <p:pic>
        <p:nvPicPr>
          <p:cNvPr id="8" name="Google Shape;594;p34">
            <a:extLst>
              <a:ext uri="{FF2B5EF4-FFF2-40B4-BE49-F238E27FC236}">
                <a16:creationId xmlns:a16="http://schemas.microsoft.com/office/drawing/2014/main" id="{18F41EBD-2499-0149-0E92-F76569DDC7B6}"/>
              </a:ext>
            </a:extLst>
          </p:cNvPr>
          <p:cNvPicPr preferRelativeResize="0"/>
          <p:nvPr/>
        </p:nvPicPr>
        <p:blipFill rotWithShape="1">
          <a:blip r:embed="rId2"/>
          <a:srcRect r="50000" b="7076"/>
          <a:stretch/>
        </p:blipFill>
        <p:spPr>
          <a:xfrm>
            <a:off x="2279402" y="1079536"/>
            <a:ext cx="3569462" cy="4698927"/>
          </a:xfrm>
          <a:prstGeom prst="rect">
            <a:avLst/>
          </a:prstGeom>
          <a:noFill/>
          <a:ln>
            <a:noFill/>
          </a:ln>
        </p:spPr>
      </p:pic>
      <p:sp>
        <p:nvSpPr>
          <p:cNvPr id="3" name="TextBox 2">
            <a:extLst>
              <a:ext uri="{FF2B5EF4-FFF2-40B4-BE49-F238E27FC236}">
                <a16:creationId xmlns:a16="http://schemas.microsoft.com/office/drawing/2014/main" id="{A2435923-028B-5D28-F254-B0A7DF75539B}"/>
              </a:ext>
            </a:extLst>
          </p:cNvPr>
          <p:cNvSpPr txBox="1"/>
          <p:nvPr/>
        </p:nvSpPr>
        <p:spPr>
          <a:xfrm>
            <a:off x="3112591" y="5964806"/>
            <a:ext cx="1903085" cy="394147"/>
          </a:xfrm>
          <a:prstGeom prst="rect">
            <a:avLst/>
          </a:prstGeom>
          <a:noFill/>
        </p:spPr>
        <p:txBody>
          <a:bodyPr wrap="none" rtlCol="0">
            <a:spAutoFit/>
          </a:bodyPr>
          <a:lstStyle/>
          <a:p>
            <a:pPr algn="just">
              <a:lnSpc>
                <a:spcPct val="120000"/>
              </a:lnSpc>
              <a:spcBef>
                <a:spcPts val="200"/>
              </a:spcBef>
              <a:spcAft>
                <a:spcPts val="200"/>
              </a:spcAft>
            </a:pPr>
            <a:r>
              <a:rPr lang="en-VN" dirty="0">
                <a:latin typeface="Arial" panose="020B0604020202020204" pitchFamily="34" charset="0"/>
                <a:cs typeface="Arial" panose="020B0604020202020204" pitchFamily="34" charset="0"/>
              </a:rPr>
              <a:t>Before allocation</a:t>
            </a:r>
          </a:p>
        </p:txBody>
      </p:sp>
      <p:pic>
        <p:nvPicPr>
          <p:cNvPr id="6" name="Google Shape;594;p34">
            <a:extLst>
              <a:ext uri="{FF2B5EF4-FFF2-40B4-BE49-F238E27FC236}">
                <a16:creationId xmlns:a16="http://schemas.microsoft.com/office/drawing/2014/main" id="{E5393666-FDA9-BF9C-3443-A0FB9CF0CCC9}"/>
              </a:ext>
            </a:extLst>
          </p:cNvPr>
          <p:cNvPicPr preferRelativeResize="0"/>
          <p:nvPr/>
        </p:nvPicPr>
        <p:blipFill rotWithShape="1">
          <a:blip r:embed="rId2"/>
          <a:srcRect l="50000" b="7076"/>
          <a:stretch/>
        </p:blipFill>
        <p:spPr>
          <a:xfrm>
            <a:off x="7158681" y="1079536"/>
            <a:ext cx="3569462" cy="4698927"/>
          </a:xfrm>
          <a:prstGeom prst="rect">
            <a:avLst/>
          </a:prstGeom>
          <a:noFill/>
          <a:ln>
            <a:noFill/>
          </a:ln>
        </p:spPr>
      </p:pic>
      <p:sp>
        <p:nvSpPr>
          <p:cNvPr id="7" name="TextBox 6">
            <a:extLst>
              <a:ext uri="{FF2B5EF4-FFF2-40B4-BE49-F238E27FC236}">
                <a16:creationId xmlns:a16="http://schemas.microsoft.com/office/drawing/2014/main" id="{87B6D7B7-6B59-ACD7-A862-9BA1908C7D60}"/>
              </a:ext>
            </a:extLst>
          </p:cNvPr>
          <p:cNvSpPr txBox="1"/>
          <p:nvPr/>
        </p:nvSpPr>
        <p:spPr>
          <a:xfrm>
            <a:off x="8088050" y="5964806"/>
            <a:ext cx="1710725" cy="394147"/>
          </a:xfrm>
          <a:prstGeom prst="rect">
            <a:avLst/>
          </a:prstGeom>
          <a:noFill/>
        </p:spPr>
        <p:txBody>
          <a:bodyPr wrap="none" rtlCol="0">
            <a:spAutoFit/>
          </a:bodyPr>
          <a:lstStyle/>
          <a:p>
            <a:pPr algn="just">
              <a:lnSpc>
                <a:spcPct val="120000"/>
              </a:lnSpc>
              <a:spcBef>
                <a:spcPts val="200"/>
              </a:spcBef>
              <a:spcAft>
                <a:spcPts val="200"/>
              </a:spcAft>
            </a:pPr>
            <a:r>
              <a:rPr lang="en-VN" dirty="0">
                <a:latin typeface="Arial" panose="020B0604020202020204" pitchFamily="34" charset="0"/>
                <a:cs typeface="Arial" panose="020B0604020202020204" pitchFamily="34" charset="0"/>
              </a:rPr>
              <a:t>After allocation</a:t>
            </a:r>
          </a:p>
        </p:txBody>
      </p:sp>
    </p:spTree>
    <p:extLst>
      <p:ext uri="{BB962C8B-B14F-4D97-AF65-F5344CB8AC3E}">
        <p14:creationId xmlns:p14="http://schemas.microsoft.com/office/powerpoint/2010/main" val="1790895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7.5.2. Cài đặt bảng trang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403670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5045-5808-AB59-5E1B-E454302AA07D}"/>
              </a:ext>
            </a:extLst>
          </p:cNvPr>
          <p:cNvSpPr>
            <a:spLocks noGrp="1"/>
          </p:cNvSpPr>
          <p:nvPr>
            <p:ph type="title"/>
          </p:nvPr>
        </p:nvSpPr>
        <p:spPr/>
        <p:txBody>
          <a:bodyPr>
            <a:normAutofit fontScale="90000"/>
          </a:bodyPr>
          <a:lstStyle/>
          <a:p>
            <a:r>
              <a:rPr lang="en-US" altLang="ja-JP" dirty="0"/>
              <a:t>7.5.2. </a:t>
            </a:r>
            <a:r>
              <a:rPr lang="en-US" altLang="ja-JP" dirty="0" err="1"/>
              <a:t>Cài</a:t>
            </a:r>
            <a:r>
              <a:rPr lang="en-US" altLang="ja-JP" dirty="0"/>
              <a:t> </a:t>
            </a:r>
            <a:r>
              <a:rPr lang="en-US" altLang="ja-JP" dirty="0" err="1"/>
              <a:t>đặt</a:t>
            </a:r>
            <a:r>
              <a:rPr lang="en-US" altLang="ja-JP" dirty="0"/>
              <a:t> </a:t>
            </a:r>
            <a:r>
              <a:rPr lang="en-US" altLang="ja-JP" dirty="0" err="1"/>
              <a:t>bảng</a:t>
            </a:r>
            <a:r>
              <a:rPr lang="en-US" altLang="ja-JP" dirty="0"/>
              <a:t> </a:t>
            </a:r>
            <a:r>
              <a:rPr lang="en-US" altLang="ja-JP" dirty="0" err="1"/>
              <a:t>trang</a:t>
            </a:r>
            <a:r>
              <a:rPr lang="en-US" altLang="ja-JP" dirty="0"/>
              <a:t> (paging hardware)</a:t>
            </a:r>
            <a:endParaRPr lang="en-US" dirty="0"/>
          </a:p>
        </p:txBody>
      </p:sp>
      <p:sp>
        <p:nvSpPr>
          <p:cNvPr id="3" name="Content Placeholder 2">
            <a:extLst>
              <a:ext uri="{FF2B5EF4-FFF2-40B4-BE49-F238E27FC236}">
                <a16:creationId xmlns:a16="http://schemas.microsoft.com/office/drawing/2014/main" id="{BEED2F2B-5A29-885B-9B3B-15B7911EC462}"/>
              </a:ext>
            </a:extLst>
          </p:cNvPr>
          <p:cNvSpPr>
            <a:spLocks noGrp="1"/>
          </p:cNvSpPr>
          <p:nvPr>
            <p:ph idx="1"/>
          </p:nvPr>
        </p:nvSpPr>
        <p:spPr>
          <a:xfrm>
            <a:off x="774145" y="1233824"/>
            <a:ext cx="10579654" cy="5088917"/>
          </a:xfrm>
        </p:spPr>
        <p:txBody>
          <a:bodyPr>
            <a:normAutofit fontScale="85000" lnSpcReduction="20000"/>
          </a:bodyPr>
          <a:lstStyle/>
          <a:p>
            <a:r>
              <a:rPr lang="vi-VN" dirty="0"/>
              <a:t>Bảng phân trang thường được lưu giữ trong bộ nhớ chính</a:t>
            </a:r>
            <a:r>
              <a:rPr lang="en-US" dirty="0"/>
              <a:t>:</a:t>
            </a:r>
            <a:endParaRPr lang="vi-VN" dirty="0"/>
          </a:p>
          <a:p>
            <a:pPr lvl="1"/>
            <a:r>
              <a:rPr lang="vi-VN" dirty="0"/>
              <a:t>Mỗi </a:t>
            </a:r>
            <a:r>
              <a:rPr lang="en-US" dirty="0" err="1"/>
              <a:t>tiến</a:t>
            </a:r>
            <a:r>
              <a:rPr lang="en-US" dirty="0"/>
              <a:t> </a:t>
            </a:r>
            <a:r>
              <a:rPr lang="en-US" dirty="0" err="1"/>
              <a:t>trình</a:t>
            </a:r>
            <a:r>
              <a:rPr lang="vi-VN" dirty="0"/>
              <a:t> được hệ điều hành cấp một bảng phân trang</a:t>
            </a:r>
            <a:r>
              <a:rPr lang="en-US" dirty="0"/>
              <a:t>.</a:t>
            </a:r>
            <a:endParaRPr lang="vi-VN" dirty="0"/>
          </a:p>
          <a:p>
            <a:pPr lvl="1"/>
            <a:r>
              <a:rPr lang="vi-VN" b="1" dirty="0">
                <a:gradFill>
                  <a:gsLst>
                    <a:gs pos="0">
                      <a:srgbClr val="00C6FF"/>
                    </a:gs>
                    <a:gs pos="99000">
                      <a:srgbClr val="0072FF"/>
                    </a:gs>
                  </a:gsLst>
                  <a:lin ang="2700000" scaled="1"/>
                </a:gradFill>
              </a:rPr>
              <a:t>Thanh ghi page-table base </a:t>
            </a:r>
            <a:r>
              <a:rPr lang="vi-VN" dirty="0"/>
              <a:t>(</a:t>
            </a:r>
            <a:r>
              <a:rPr lang="vi-VN" sz="2500" b="1" dirty="0">
                <a:gradFill>
                  <a:gsLst>
                    <a:gs pos="0">
                      <a:srgbClr val="00C6FF"/>
                    </a:gs>
                    <a:gs pos="99000">
                      <a:srgbClr val="0072FF"/>
                    </a:gs>
                  </a:gsLst>
                  <a:lin ang="2700000" scaled="1"/>
                </a:gradFill>
              </a:rPr>
              <a:t>PTBR</a:t>
            </a:r>
            <a:r>
              <a:rPr lang="vi-VN" dirty="0"/>
              <a:t>) trỏ đến bảng phân trang</a:t>
            </a:r>
            <a:r>
              <a:rPr lang="en-US" dirty="0"/>
              <a:t>.</a:t>
            </a:r>
            <a:endParaRPr lang="vi-VN" dirty="0"/>
          </a:p>
          <a:p>
            <a:pPr lvl="1"/>
            <a:r>
              <a:rPr lang="vi-VN" sz="2500" b="1" dirty="0">
                <a:gradFill>
                  <a:gsLst>
                    <a:gs pos="0">
                      <a:srgbClr val="00C6FF"/>
                    </a:gs>
                    <a:gs pos="99000">
                      <a:srgbClr val="0072FF"/>
                    </a:gs>
                  </a:gsLst>
                  <a:lin ang="2700000" scaled="1"/>
                </a:gradFill>
              </a:rPr>
              <a:t>Thanh ghi page-table length </a:t>
            </a:r>
            <a:r>
              <a:rPr lang="vi-VN" dirty="0"/>
              <a:t>(</a:t>
            </a:r>
            <a:r>
              <a:rPr lang="vi-VN" sz="2500" b="1" dirty="0">
                <a:gradFill>
                  <a:gsLst>
                    <a:gs pos="0">
                      <a:srgbClr val="00C6FF"/>
                    </a:gs>
                    <a:gs pos="99000">
                      <a:srgbClr val="0072FF"/>
                    </a:gs>
                  </a:gsLst>
                  <a:lin ang="2700000" scaled="1"/>
                </a:gradFill>
              </a:rPr>
              <a:t>PTLR</a:t>
            </a:r>
            <a:r>
              <a:rPr lang="vi-VN" dirty="0"/>
              <a:t>) biểu thị kích thước của bảng phân trang (có thể được dùng trong cơ chế bảo vệ bộ nhớ)</a:t>
            </a:r>
            <a:r>
              <a:rPr lang="en-US" dirty="0"/>
              <a:t>.</a:t>
            </a:r>
            <a:endParaRPr lang="vi-VN" dirty="0"/>
          </a:p>
          <a:p>
            <a:r>
              <a:rPr lang="vi-VN" dirty="0"/>
              <a:t>Theo cơ chế cài đặt này thì một thao tác truy cập lệnh hoặc dữ liệu cần </a:t>
            </a:r>
            <a:r>
              <a:rPr lang="vi-VN" b="1" dirty="0"/>
              <a:t>đến 2 lần truy cập bộ nhớ chính</a:t>
            </a:r>
            <a:r>
              <a:rPr lang="en-US" b="1" dirty="0"/>
              <a:t>.</a:t>
            </a:r>
            <a:endParaRPr lang="vi-VN" b="1" dirty="0"/>
          </a:p>
          <a:p>
            <a:pPr lvl="1"/>
            <a:r>
              <a:rPr lang="vi-VN" dirty="0"/>
              <a:t>Lần 1 cho bảng trang</a:t>
            </a:r>
            <a:r>
              <a:rPr lang="en-US" dirty="0"/>
              <a:t>.</a:t>
            </a:r>
            <a:endParaRPr lang="vi-VN" dirty="0"/>
          </a:p>
          <a:p>
            <a:pPr lvl="1"/>
            <a:r>
              <a:rPr lang="vi-VN" dirty="0"/>
              <a:t>Lần 2 cho lệnh hoặc dữ liệu</a:t>
            </a:r>
            <a:r>
              <a:rPr lang="en-US" dirty="0"/>
              <a:t>.</a:t>
            </a:r>
            <a:endParaRPr lang="vi-VN" dirty="0"/>
          </a:p>
          <a:p>
            <a:r>
              <a:rPr lang="vi-VN" dirty="0"/>
              <a:t>Thường dùng một bộ phận cache phần cứng có tốc độ truy xuất và tìm kiếm cao, gọi là thanh ghi kết hợp (associative register) hoặc translation look-aside buffers (TLBs)</a:t>
            </a:r>
            <a:r>
              <a:rPr lang="en-US" dirty="0"/>
              <a:t>.</a:t>
            </a:r>
            <a:endParaRPr lang="vi-VN" dirty="0"/>
          </a:p>
        </p:txBody>
      </p:sp>
      <p:sp>
        <p:nvSpPr>
          <p:cNvPr id="4" name="Footer Placeholder 3">
            <a:extLst>
              <a:ext uri="{FF2B5EF4-FFF2-40B4-BE49-F238E27FC236}">
                <a16:creationId xmlns:a16="http://schemas.microsoft.com/office/drawing/2014/main" id="{A5C0B910-9E04-4298-AF9F-BB034573946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5FA9B602-5DC4-2E39-E17D-798A5A422C73}"/>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163385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vi-VN" altLang="ja-JP" dirty="0"/>
              <a:t>KHÁI NIỆM CƠ SỞ</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01.</a:t>
            </a:r>
          </a:p>
        </p:txBody>
      </p:sp>
      <p:sp>
        <p:nvSpPr>
          <p:cNvPr id="3" name="Footer Placeholder 2">
            <a:extLst>
              <a:ext uri="{FF2B5EF4-FFF2-40B4-BE49-F238E27FC236}">
                <a16:creationId xmlns:a16="http://schemas.microsoft.com/office/drawing/2014/main" id="{EF27EBE7-350E-4AEB-7916-3D1C30744C07}"/>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0456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B85F-0DA1-02FA-01AD-28006C7D8B00}"/>
              </a:ext>
            </a:extLst>
          </p:cNvPr>
          <p:cNvSpPr>
            <a:spLocks noGrp="1"/>
          </p:cNvSpPr>
          <p:nvPr>
            <p:ph type="title"/>
          </p:nvPr>
        </p:nvSpPr>
        <p:spPr/>
        <p:txBody>
          <a:bodyPr>
            <a:normAutofit fontScale="90000"/>
          </a:bodyPr>
          <a:lstStyle/>
          <a:p>
            <a:r>
              <a:rPr lang="en-US" altLang="ja-JP" dirty="0"/>
              <a:t>7.5.2. </a:t>
            </a:r>
            <a:r>
              <a:rPr lang="en-US" altLang="ja-JP" dirty="0" err="1"/>
              <a:t>Cài</a:t>
            </a:r>
            <a:r>
              <a:rPr lang="en-US" altLang="ja-JP" dirty="0"/>
              <a:t> </a:t>
            </a:r>
            <a:r>
              <a:rPr lang="en-US" altLang="ja-JP" dirty="0" err="1"/>
              <a:t>đặt</a:t>
            </a:r>
            <a:r>
              <a:rPr lang="en-US" altLang="ja-JP" dirty="0"/>
              <a:t> </a:t>
            </a:r>
            <a:r>
              <a:rPr lang="en-US" altLang="ja-JP" dirty="0" err="1"/>
              <a:t>bảng</a:t>
            </a:r>
            <a:r>
              <a:rPr lang="en-US" altLang="ja-JP" dirty="0"/>
              <a:t> </a:t>
            </a:r>
            <a:r>
              <a:rPr lang="en-US" altLang="ja-JP" dirty="0" err="1"/>
              <a:t>trang</a:t>
            </a:r>
            <a:endParaRPr lang="en-US" dirty="0"/>
          </a:p>
        </p:txBody>
      </p:sp>
      <p:sp>
        <p:nvSpPr>
          <p:cNvPr id="3" name="Content Placeholder 2">
            <a:extLst>
              <a:ext uri="{FF2B5EF4-FFF2-40B4-BE49-F238E27FC236}">
                <a16:creationId xmlns:a16="http://schemas.microsoft.com/office/drawing/2014/main" id="{79B12C94-108B-B18B-63E6-A830EB10A033}"/>
              </a:ext>
            </a:extLst>
          </p:cNvPr>
          <p:cNvSpPr>
            <a:spLocks noGrp="1"/>
          </p:cNvSpPr>
          <p:nvPr>
            <p:ph idx="1"/>
          </p:nvPr>
        </p:nvSpPr>
        <p:spPr>
          <a:xfrm>
            <a:off x="774145" y="1233824"/>
            <a:ext cx="8616990" cy="740529"/>
          </a:xfrm>
          <a:gradFill>
            <a:gsLst>
              <a:gs pos="0">
                <a:srgbClr val="00C6FF"/>
              </a:gs>
              <a:gs pos="99000">
                <a:srgbClr val="0072FF"/>
              </a:gs>
            </a:gsLst>
            <a:lin ang="2700000" scaled="1"/>
          </a:gradFill>
        </p:spPr>
        <p:txBody>
          <a:bodyPr anchor="t"/>
          <a:lstStyle/>
          <a:p>
            <a:pPr marL="0" indent="0">
              <a:buNone/>
            </a:pPr>
            <a:r>
              <a:rPr lang="en-US" b="1" dirty="0" err="1">
                <a:solidFill>
                  <a:schemeClr val="bg1"/>
                </a:solidFill>
              </a:rPr>
              <a:t>Dùng</a:t>
            </a:r>
            <a:r>
              <a:rPr lang="en-US" b="1" dirty="0">
                <a:solidFill>
                  <a:schemeClr val="bg1"/>
                </a:solidFill>
              </a:rPr>
              <a:t> </a:t>
            </a:r>
            <a:r>
              <a:rPr lang="en-US" b="1" dirty="0" err="1">
                <a:solidFill>
                  <a:schemeClr val="bg1"/>
                </a:solidFill>
              </a:rPr>
              <a:t>thanh</a:t>
            </a:r>
            <a:r>
              <a:rPr lang="en-US" b="1" dirty="0">
                <a:solidFill>
                  <a:schemeClr val="bg1"/>
                </a:solidFill>
              </a:rPr>
              <a:t> </a:t>
            </a:r>
            <a:r>
              <a:rPr lang="en-US" b="1" dirty="0" err="1">
                <a:solidFill>
                  <a:schemeClr val="bg1"/>
                </a:solidFill>
              </a:rPr>
              <a:t>ghi</a:t>
            </a:r>
            <a:r>
              <a:rPr lang="en-US" b="1" dirty="0">
                <a:solidFill>
                  <a:schemeClr val="bg1"/>
                </a:solidFill>
              </a:rPr>
              <a:t> Page-Table Base Register (PTBR)</a:t>
            </a:r>
          </a:p>
        </p:txBody>
      </p:sp>
      <p:sp>
        <p:nvSpPr>
          <p:cNvPr id="4" name="Footer Placeholder 3">
            <a:extLst>
              <a:ext uri="{FF2B5EF4-FFF2-40B4-BE49-F238E27FC236}">
                <a16:creationId xmlns:a16="http://schemas.microsoft.com/office/drawing/2014/main" id="{A7B955B3-950D-B249-FAD4-77EA8980F2B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16CF096-4843-4ADB-B59C-A8BE2EE92EE2}"/>
              </a:ext>
            </a:extLst>
          </p:cNvPr>
          <p:cNvSpPr>
            <a:spLocks noGrp="1"/>
          </p:cNvSpPr>
          <p:nvPr>
            <p:ph type="sldNum" sz="quarter" idx="12"/>
          </p:nvPr>
        </p:nvSpPr>
        <p:spPr/>
        <p:txBody>
          <a:bodyPr/>
          <a:lstStyle/>
          <a:p>
            <a:fld id="{D8B0B3AC-44A8-D142-AAF6-9A453466E1A4}" type="slidenum">
              <a:rPr lang="en-VN" smtClean="0"/>
              <a:pPr/>
              <a:t>50</a:t>
            </a:fld>
            <a:endParaRPr lang="en-VN" dirty="0"/>
          </a:p>
        </p:txBody>
      </p:sp>
      <p:pic>
        <p:nvPicPr>
          <p:cNvPr id="7" name="Picture 4" descr="hinh4">
            <a:extLst>
              <a:ext uri="{FF2B5EF4-FFF2-40B4-BE49-F238E27FC236}">
                <a16:creationId xmlns:a16="http://schemas.microsoft.com/office/drawing/2014/main" id="{DA8681A7-0FB0-BBEB-75AD-5AFD3F9462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1125" y="2093625"/>
            <a:ext cx="6889750" cy="4262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3365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B85F-0DA1-02FA-01AD-28006C7D8B00}"/>
              </a:ext>
            </a:extLst>
          </p:cNvPr>
          <p:cNvSpPr>
            <a:spLocks noGrp="1"/>
          </p:cNvSpPr>
          <p:nvPr>
            <p:ph type="title"/>
          </p:nvPr>
        </p:nvSpPr>
        <p:spPr/>
        <p:txBody>
          <a:bodyPr>
            <a:normAutofit fontScale="90000"/>
          </a:bodyPr>
          <a:lstStyle/>
          <a:p>
            <a:r>
              <a:rPr lang="en-US" altLang="ja-JP" dirty="0"/>
              <a:t>7.5.2. </a:t>
            </a:r>
            <a:r>
              <a:rPr lang="en-US" altLang="ja-JP" dirty="0" err="1"/>
              <a:t>Cài</a:t>
            </a:r>
            <a:r>
              <a:rPr lang="en-US" altLang="ja-JP" dirty="0"/>
              <a:t> </a:t>
            </a:r>
            <a:r>
              <a:rPr lang="en-US" altLang="ja-JP" dirty="0" err="1"/>
              <a:t>đặt</a:t>
            </a:r>
            <a:r>
              <a:rPr lang="en-US" altLang="ja-JP" dirty="0"/>
              <a:t> </a:t>
            </a:r>
            <a:r>
              <a:rPr lang="en-US" altLang="ja-JP" dirty="0" err="1"/>
              <a:t>bảng</a:t>
            </a:r>
            <a:r>
              <a:rPr lang="en-US" altLang="ja-JP" dirty="0"/>
              <a:t> </a:t>
            </a:r>
            <a:r>
              <a:rPr lang="en-US" altLang="ja-JP" dirty="0" err="1"/>
              <a:t>trang</a:t>
            </a:r>
            <a:endParaRPr lang="en-US" dirty="0"/>
          </a:p>
        </p:txBody>
      </p:sp>
      <p:sp>
        <p:nvSpPr>
          <p:cNvPr id="3" name="Content Placeholder 2">
            <a:extLst>
              <a:ext uri="{FF2B5EF4-FFF2-40B4-BE49-F238E27FC236}">
                <a16:creationId xmlns:a16="http://schemas.microsoft.com/office/drawing/2014/main" id="{79B12C94-108B-B18B-63E6-A830EB10A033}"/>
              </a:ext>
            </a:extLst>
          </p:cNvPr>
          <p:cNvSpPr>
            <a:spLocks noGrp="1"/>
          </p:cNvSpPr>
          <p:nvPr>
            <p:ph idx="1"/>
          </p:nvPr>
        </p:nvSpPr>
        <p:spPr>
          <a:xfrm>
            <a:off x="774145" y="1233824"/>
            <a:ext cx="2438612" cy="785897"/>
          </a:xfrm>
          <a:gradFill>
            <a:gsLst>
              <a:gs pos="0">
                <a:srgbClr val="00C6FF"/>
              </a:gs>
              <a:gs pos="99000">
                <a:srgbClr val="0072FF"/>
              </a:gs>
            </a:gsLst>
            <a:lin ang="2700000" scaled="1"/>
          </a:gradFill>
        </p:spPr>
        <p:txBody>
          <a:bodyPr vert="horz" lIns="91440" tIns="45720" rIns="91440" bIns="45720" rtlCol="0" anchor="t">
            <a:normAutofit/>
          </a:bodyPr>
          <a:lstStyle/>
          <a:p>
            <a:pPr marL="0" indent="0">
              <a:buNone/>
            </a:pPr>
            <a:r>
              <a:rPr lang="vi-VN" altLang="en-US" b="1" dirty="0">
                <a:solidFill>
                  <a:schemeClr val="bg1"/>
                </a:solidFill>
              </a:rPr>
              <a:t>Dùng </a:t>
            </a:r>
            <a:r>
              <a:rPr lang="en-US" altLang="en-US" b="1" dirty="0">
                <a:solidFill>
                  <a:schemeClr val="bg1"/>
                </a:solidFill>
              </a:rPr>
              <a:t>TLB</a:t>
            </a:r>
            <a:endParaRPr lang="vi-VN" altLang="en-US" b="1" dirty="0">
              <a:solidFill>
                <a:schemeClr val="bg1"/>
              </a:solidFill>
            </a:endParaRPr>
          </a:p>
        </p:txBody>
      </p:sp>
      <p:sp>
        <p:nvSpPr>
          <p:cNvPr id="4" name="Footer Placeholder 3">
            <a:extLst>
              <a:ext uri="{FF2B5EF4-FFF2-40B4-BE49-F238E27FC236}">
                <a16:creationId xmlns:a16="http://schemas.microsoft.com/office/drawing/2014/main" id="{A7B955B3-950D-B249-FAD4-77EA8980F2B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16CF096-4843-4ADB-B59C-A8BE2EE92EE2}"/>
              </a:ext>
            </a:extLst>
          </p:cNvPr>
          <p:cNvSpPr>
            <a:spLocks noGrp="1"/>
          </p:cNvSpPr>
          <p:nvPr>
            <p:ph type="sldNum" sz="quarter" idx="12"/>
          </p:nvPr>
        </p:nvSpPr>
        <p:spPr/>
        <p:txBody>
          <a:bodyPr/>
          <a:lstStyle/>
          <a:p>
            <a:fld id="{D8B0B3AC-44A8-D142-AAF6-9A453466E1A4}" type="slidenum">
              <a:rPr lang="en-VN" smtClean="0"/>
              <a:pPr/>
              <a:t>51</a:t>
            </a:fld>
            <a:endParaRPr lang="en-VN" dirty="0"/>
          </a:p>
        </p:txBody>
      </p:sp>
      <p:pic>
        <p:nvPicPr>
          <p:cNvPr id="8" name="Google Shape;624;p37">
            <a:extLst>
              <a:ext uri="{FF2B5EF4-FFF2-40B4-BE49-F238E27FC236}">
                <a16:creationId xmlns:a16="http://schemas.microsoft.com/office/drawing/2014/main" id="{97EF3D45-8955-DC7A-096A-77C5FB66A2F3}"/>
              </a:ext>
            </a:extLst>
          </p:cNvPr>
          <p:cNvPicPr preferRelativeResize="0"/>
          <p:nvPr/>
        </p:nvPicPr>
        <p:blipFill>
          <a:blip r:embed="rId2">
            <a:clrChange>
              <a:clrFrom>
                <a:srgbClr val="FFFFFF"/>
              </a:clrFrom>
              <a:clrTo>
                <a:srgbClr val="FFFFFF">
                  <a:alpha val="0"/>
                </a:srgbClr>
              </a:clrTo>
            </a:clrChange>
          </a:blip>
          <a:srcRect/>
          <a:stretch/>
        </p:blipFill>
        <p:spPr>
          <a:xfrm>
            <a:off x="4102916" y="1495788"/>
            <a:ext cx="6760852" cy="5138248"/>
          </a:xfrm>
          <a:prstGeom prst="rect">
            <a:avLst/>
          </a:prstGeom>
          <a:noFill/>
          <a:ln>
            <a:noFill/>
          </a:ln>
        </p:spPr>
      </p:pic>
    </p:spTree>
    <p:extLst>
      <p:ext uri="{BB962C8B-B14F-4D97-AF65-F5344CB8AC3E}">
        <p14:creationId xmlns:p14="http://schemas.microsoft.com/office/powerpoint/2010/main" val="610806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7.5.3. </a:t>
            </a:r>
            <a:r>
              <a:rPr lang="vi-VN" dirty="0"/>
              <a:t>Effective Access Time (EAT)</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160179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C383-A978-DF19-F7BB-109FADBA0B44}"/>
              </a:ext>
            </a:extLst>
          </p:cNvPr>
          <p:cNvSpPr>
            <a:spLocks noGrp="1"/>
          </p:cNvSpPr>
          <p:nvPr>
            <p:ph type="title"/>
          </p:nvPr>
        </p:nvSpPr>
        <p:spPr/>
        <p:txBody>
          <a:bodyPr>
            <a:normAutofit fontScale="90000"/>
          </a:bodyPr>
          <a:lstStyle/>
          <a:p>
            <a:r>
              <a:rPr lang="en-US" dirty="0"/>
              <a:t>7.5.3. Effective access time (EAT)</a:t>
            </a:r>
          </a:p>
        </p:txBody>
      </p:sp>
      <p:sp>
        <p:nvSpPr>
          <p:cNvPr id="3" name="Content Placeholder 2">
            <a:extLst>
              <a:ext uri="{FF2B5EF4-FFF2-40B4-BE49-F238E27FC236}">
                <a16:creationId xmlns:a16="http://schemas.microsoft.com/office/drawing/2014/main" id="{AE0664B0-6C38-0B7C-9F05-E9C29AA5543B}"/>
              </a:ext>
            </a:extLst>
          </p:cNvPr>
          <p:cNvSpPr>
            <a:spLocks noGrp="1"/>
          </p:cNvSpPr>
          <p:nvPr>
            <p:ph idx="1"/>
          </p:nvPr>
        </p:nvSpPr>
        <p:spPr/>
        <p:txBody>
          <a:bodyPr>
            <a:noAutofit/>
          </a:bodyPr>
          <a:lstStyle/>
          <a:p>
            <a:pPr algn="just">
              <a:defRPr/>
            </a:pPr>
            <a:r>
              <a:rPr lang="vi-VN" altLang="en-US" sz="2200" dirty="0"/>
              <a:t>Tính thời gian truy xuất hiệu dụng (effective access time</a:t>
            </a:r>
            <a:r>
              <a:rPr lang="en-US" altLang="en-US" sz="2200" dirty="0"/>
              <a:t> - </a:t>
            </a:r>
            <a:r>
              <a:rPr lang="vi-VN" altLang="en-US" sz="2200" dirty="0"/>
              <a:t>EAT)</a:t>
            </a:r>
          </a:p>
          <a:p>
            <a:pPr algn="just">
              <a:defRPr/>
            </a:pPr>
            <a:r>
              <a:rPr lang="vi-VN" altLang="en-US" sz="2200" dirty="0"/>
              <a:t>Thời gian tìm kiếm trong TLB (associative lookup): </a:t>
            </a:r>
            <a:r>
              <a:rPr lang="el-GR" altLang="en-US" sz="2200" b="1" dirty="0">
                <a:solidFill>
                  <a:schemeClr val="accent1"/>
                </a:solidFill>
              </a:rPr>
              <a:t>ε</a:t>
            </a:r>
          </a:p>
          <a:p>
            <a:pPr algn="just">
              <a:defRPr/>
            </a:pPr>
            <a:r>
              <a:rPr lang="vi-VN" altLang="en-US" sz="2200" dirty="0"/>
              <a:t>Thời gian một chu kỳ truy xuất bộ nhớ: </a:t>
            </a:r>
            <a:r>
              <a:rPr lang="vi-VN" altLang="en-US" sz="2200" b="1" dirty="0">
                <a:solidFill>
                  <a:schemeClr val="accent3"/>
                </a:solidFill>
              </a:rPr>
              <a:t>x</a:t>
            </a:r>
          </a:p>
          <a:p>
            <a:pPr>
              <a:defRPr/>
            </a:pPr>
            <a:r>
              <a:rPr lang="vi-VN" altLang="en-US" sz="2200" dirty="0"/>
              <a:t>Hit ratio</a:t>
            </a:r>
            <a:r>
              <a:rPr lang="en-US" altLang="en-US" sz="2200" dirty="0"/>
              <a:t> (</a:t>
            </a:r>
            <a:r>
              <a:rPr lang="el-GR" altLang="en-US" sz="2200" b="1" dirty="0">
                <a:solidFill>
                  <a:schemeClr val="accent5"/>
                </a:solidFill>
              </a:rPr>
              <a:t>α</a:t>
            </a:r>
            <a:r>
              <a:rPr lang="en-US" altLang="en-US" sz="2200" dirty="0"/>
              <a:t>):</a:t>
            </a:r>
            <a:r>
              <a:rPr lang="vi-VN" altLang="en-US" sz="2200" dirty="0"/>
              <a:t> tỉ số giữa số lần chỉ số trang được tìm thấy (hit) trong TLB và số lần truy xuất khởi nguồn từ CPU</a:t>
            </a:r>
            <a:r>
              <a:rPr lang="en-US" altLang="en-US" sz="2200" dirty="0"/>
              <a:t>.</a:t>
            </a:r>
            <a:endParaRPr lang="vi-VN" altLang="en-US" sz="2200" dirty="0"/>
          </a:p>
          <a:p>
            <a:pPr algn="just">
              <a:defRPr/>
            </a:pPr>
            <a:r>
              <a:rPr lang="vi-VN" altLang="en-US" sz="2200" dirty="0"/>
              <a:t>Thời gian cần thiết để có được chỉ số frame</a:t>
            </a:r>
            <a:r>
              <a:rPr lang="en-US" altLang="en-US" sz="2200" dirty="0"/>
              <a:t>:</a:t>
            </a:r>
            <a:endParaRPr lang="vi-VN" altLang="en-US" sz="2200" dirty="0"/>
          </a:p>
          <a:p>
            <a:pPr lvl="1" algn="just">
              <a:defRPr/>
            </a:pPr>
            <a:r>
              <a:rPr lang="vi-VN" altLang="en-US" sz="2200" dirty="0"/>
              <a:t>Khi chỉ số trang có trong TLB (hit)		</a:t>
            </a:r>
            <a:r>
              <a:rPr lang="en-US" altLang="en-US" sz="2200" dirty="0"/>
              <a:t> </a:t>
            </a:r>
            <a:r>
              <a:rPr lang="el-GR" altLang="en-US" sz="2200" b="1" dirty="0">
                <a:solidFill>
                  <a:schemeClr val="accent1"/>
                </a:solidFill>
              </a:rPr>
              <a:t>ε</a:t>
            </a:r>
            <a:r>
              <a:rPr lang="el-GR" altLang="en-US" sz="2200" b="1" dirty="0"/>
              <a:t> +       </a:t>
            </a:r>
            <a:r>
              <a:rPr lang="vi-VN" altLang="en-US" sz="2200" b="1" dirty="0">
                <a:solidFill>
                  <a:schemeClr val="accent3"/>
                </a:solidFill>
              </a:rPr>
              <a:t>x</a:t>
            </a:r>
          </a:p>
          <a:p>
            <a:pPr lvl="1" algn="just">
              <a:defRPr/>
            </a:pPr>
            <a:r>
              <a:rPr lang="vi-VN" altLang="en-US" sz="2200" dirty="0"/>
              <a:t>Khi chỉ số trang không có trong TLB (miss)	</a:t>
            </a:r>
            <a:r>
              <a:rPr lang="en-US" altLang="en-US" sz="2200" dirty="0"/>
              <a:t> </a:t>
            </a:r>
            <a:r>
              <a:rPr lang="el-GR" altLang="en-US" sz="2200" b="1" dirty="0">
                <a:solidFill>
                  <a:schemeClr val="accent1"/>
                </a:solidFill>
              </a:rPr>
              <a:t>ε</a:t>
            </a:r>
            <a:r>
              <a:rPr lang="el-GR" altLang="en-US" sz="2200" b="1" dirty="0"/>
              <a:t> + </a:t>
            </a:r>
            <a:r>
              <a:rPr lang="vi-VN" altLang="en-US" sz="2200" b="1" dirty="0">
                <a:solidFill>
                  <a:schemeClr val="accent3"/>
                </a:solidFill>
              </a:rPr>
              <a:t>x</a:t>
            </a:r>
            <a:r>
              <a:rPr lang="vi-VN" altLang="en-US" sz="2200" b="1" dirty="0"/>
              <a:t> + </a:t>
            </a:r>
            <a:r>
              <a:rPr lang="vi-VN" altLang="en-US" sz="2200" b="1" dirty="0">
                <a:solidFill>
                  <a:schemeClr val="accent3"/>
                </a:solidFill>
              </a:rPr>
              <a:t>x</a:t>
            </a:r>
          </a:p>
          <a:p>
            <a:pPr algn="just">
              <a:defRPr/>
            </a:pPr>
            <a:r>
              <a:rPr lang="vi-VN" altLang="en-US" sz="2200" dirty="0"/>
              <a:t>Thời gian truy xuất hiệu dụng</a:t>
            </a:r>
            <a:r>
              <a:rPr lang="en-US" altLang="en-US" sz="2200" dirty="0"/>
              <a:t>:</a:t>
            </a:r>
            <a:endParaRPr lang="vi-VN" altLang="en-US" sz="2200" dirty="0"/>
          </a:p>
          <a:p>
            <a:pPr marL="0" indent="0" algn="just">
              <a:buFont typeface="Monotype Sorts" charset="2"/>
              <a:buNone/>
              <a:defRPr/>
            </a:pPr>
            <a:r>
              <a:rPr lang="vi-VN" altLang="en-US" sz="2200" dirty="0"/>
              <a:t>		EAT = (</a:t>
            </a:r>
            <a:r>
              <a:rPr lang="el-GR" altLang="en-US" sz="2200" b="1" dirty="0">
                <a:solidFill>
                  <a:schemeClr val="accent1"/>
                </a:solidFill>
              </a:rPr>
              <a:t>ε</a:t>
            </a:r>
            <a:r>
              <a:rPr lang="el-GR" altLang="en-US" sz="2200" dirty="0"/>
              <a:t> + </a:t>
            </a:r>
            <a:r>
              <a:rPr lang="vi-VN" altLang="en-US" sz="2200" b="1" dirty="0">
                <a:solidFill>
                  <a:schemeClr val="accent3"/>
                </a:solidFill>
              </a:rPr>
              <a:t>x</a:t>
            </a:r>
            <a:r>
              <a:rPr lang="vi-VN" altLang="en-US" sz="2200" dirty="0"/>
              <a:t>)</a:t>
            </a:r>
            <a:r>
              <a:rPr lang="el-GR" altLang="en-US" sz="2200" b="1" dirty="0">
                <a:solidFill>
                  <a:schemeClr val="accent5"/>
                </a:solidFill>
              </a:rPr>
              <a:t>α</a:t>
            </a:r>
            <a:r>
              <a:rPr lang="el-GR" altLang="en-US" sz="2200" dirty="0"/>
              <a:t> + (</a:t>
            </a:r>
            <a:r>
              <a:rPr lang="el-GR" altLang="en-US" sz="2200" b="1" dirty="0">
                <a:solidFill>
                  <a:schemeClr val="accent1"/>
                </a:solidFill>
              </a:rPr>
              <a:t>ε</a:t>
            </a:r>
            <a:r>
              <a:rPr lang="el-GR" altLang="en-US" sz="2200" dirty="0"/>
              <a:t> + </a:t>
            </a:r>
            <a:r>
              <a:rPr lang="el-GR" altLang="en-US" sz="2200" b="1" dirty="0">
                <a:solidFill>
                  <a:schemeClr val="accent3"/>
                </a:solidFill>
              </a:rPr>
              <a:t>2</a:t>
            </a:r>
            <a:r>
              <a:rPr lang="vi-VN" altLang="en-US" sz="2200" b="1" dirty="0">
                <a:solidFill>
                  <a:schemeClr val="accent3"/>
                </a:solidFill>
              </a:rPr>
              <a:t>x</a:t>
            </a:r>
            <a:r>
              <a:rPr lang="vi-VN" altLang="en-US" sz="2200" dirty="0"/>
              <a:t>)(1 – </a:t>
            </a:r>
            <a:r>
              <a:rPr lang="el-GR" altLang="en-US" sz="2200" b="1" dirty="0">
                <a:solidFill>
                  <a:schemeClr val="accent5"/>
                </a:solidFill>
              </a:rPr>
              <a:t>α</a:t>
            </a:r>
            <a:r>
              <a:rPr lang="el-GR" altLang="en-US" sz="2200" dirty="0"/>
              <a:t>)</a:t>
            </a:r>
            <a:r>
              <a:rPr lang="en-US" altLang="en-US" sz="2200" dirty="0"/>
              <a:t> = </a:t>
            </a:r>
            <a:r>
              <a:rPr lang="el-GR" altLang="en-US" sz="2200" dirty="0"/>
              <a:t>(2 – </a:t>
            </a:r>
            <a:r>
              <a:rPr lang="el-GR" altLang="en-US" sz="2200" b="1" dirty="0">
                <a:solidFill>
                  <a:schemeClr val="accent5"/>
                </a:solidFill>
              </a:rPr>
              <a:t>α</a:t>
            </a:r>
            <a:r>
              <a:rPr lang="el-GR" altLang="en-US" sz="2200" dirty="0"/>
              <a:t>)</a:t>
            </a:r>
            <a:r>
              <a:rPr lang="vi-VN" altLang="en-US" sz="2200" b="1" dirty="0">
                <a:solidFill>
                  <a:schemeClr val="accent3"/>
                </a:solidFill>
              </a:rPr>
              <a:t>x</a:t>
            </a:r>
            <a:r>
              <a:rPr lang="vi-VN" altLang="en-US" sz="2200" dirty="0"/>
              <a:t> + </a:t>
            </a:r>
            <a:r>
              <a:rPr lang="el-GR" altLang="en-US" sz="2200" b="1" dirty="0">
                <a:solidFill>
                  <a:schemeClr val="accent1"/>
                </a:solidFill>
              </a:rPr>
              <a:t>ε</a:t>
            </a:r>
          </a:p>
        </p:txBody>
      </p:sp>
      <p:sp>
        <p:nvSpPr>
          <p:cNvPr id="4" name="Footer Placeholder 3">
            <a:extLst>
              <a:ext uri="{FF2B5EF4-FFF2-40B4-BE49-F238E27FC236}">
                <a16:creationId xmlns:a16="http://schemas.microsoft.com/office/drawing/2014/main" id="{EA3D7BDB-B53D-2983-9403-B126025E158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754B1AF-A9A1-2667-7FA9-7EA14F6C5C4E}"/>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92332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5AB3-4A65-01B2-622A-1E146A58F6E1}"/>
              </a:ext>
            </a:extLst>
          </p:cNvPr>
          <p:cNvSpPr>
            <a:spLocks noGrp="1"/>
          </p:cNvSpPr>
          <p:nvPr>
            <p:ph type="title"/>
          </p:nvPr>
        </p:nvSpPr>
        <p:spPr/>
        <p:txBody>
          <a:bodyPr>
            <a:normAutofit fontScale="90000"/>
          </a:bodyPr>
          <a:lstStyle/>
          <a:p>
            <a:r>
              <a:rPr lang="en-US" dirty="0"/>
              <a:t>7.5.3. Effective access time (EAT)</a:t>
            </a:r>
          </a:p>
        </p:txBody>
      </p:sp>
      <p:sp>
        <p:nvSpPr>
          <p:cNvPr id="3" name="Content Placeholder 2">
            <a:extLst>
              <a:ext uri="{FF2B5EF4-FFF2-40B4-BE49-F238E27FC236}">
                <a16:creationId xmlns:a16="http://schemas.microsoft.com/office/drawing/2014/main" id="{9134D968-A947-A09B-E733-F3358E358B4E}"/>
              </a:ext>
            </a:extLst>
          </p:cNvPr>
          <p:cNvSpPr>
            <a:spLocks noGrp="1"/>
          </p:cNvSpPr>
          <p:nvPr>
            <p:ph idx="1"/>
          </p:nvPr>
        </p:nvSpPr>
        <p:spPr>
          <a:xfrm>
            <a:off x="552869" y="1304417"/>
            <a:ext cx="5543131" cy="4141089"/>
          </a:xfrm>
        </p:spPr>
        <p:txBody>
          <a:bodyPr>
            <a:normAutofit/>
          </a:bodyPr>
          <a:lstStyle/>
          <a:p>
            <a:pPr marL="0" indent="0" algn="l">
              <a:buNone/>
            </a:pPr>
            <a:r>
              <a:rPr lang="vi-VN" sz="2200" dirty="0"/>
              <a:t>Ví dụ 1: đơn vị thời gian nano giây</a:t>
            </a:r>
          </a:p>
          <a:p>
            <a:pPr lvl="1" algn="l"/>
            <a:r>
              <a:rPr lang="vi-VN" sz="2200" dirty="0"/>
              <a:t>Associative lookup = 20</a:t>
            </a:r>
          </a:p>
          <a:p>
            <a:pPr lvl="1" algn="l"/>
            <a:r>
              <a:rPr lang="vi-VN" sz="2200" dirty="0"/>
              <a:t>Memory access = 100</a:t>
            </a:r>
          </a:p>
          <a:p>
            <a:pPr lvl="1" algn="l"/>
            <a:r>
              <a:rPr lang="vi-VN" sz="2200" dirty="0"/>
              <a:t>Hit ratio = 0.8</a:t>
            </a:r>
          </a:p>
          <a:p>
            <a:pPr lvl="1" algn="l"/>
            <a:r>
              <a:rPr lang="vi-VN" sz="2200" dirty="0"/>
              <a:t>EAT = (100 + 20) × 0.8 + (200 + 20) × 0.2</a:t>
            </a:r>
            <a:br>
              <a:rPr lang="vi-VN" sz="2200" dirty="0"/>
            </a:br>
            <a:r>
              <a:rPr lang="vi-VN" sz="2200" dirty="0"/>
              <a:t>        = 1.2 × 100 + 20 </a:t>
            </a:r>
          </a:p>
          <a:p>
            <a:pPr marL="0" indent="0" algn="l">
              <a:buNone/>
            </a:pPr>
            <a:r>
              <a:rPr lang="vi-VN" sz="2200" dirty="0"/>
              <a:t>       	 </a:t>
            </a:r>
            <a:r>
              <a:rPr lang="en-US" sz="2200" dirty="0"/>
              <a:t> </a:t>
            </a:r>
            <a:r>
              <a:rPr lang="vi-VN" sz="2200" dirty="0"/>
              <a:t>   = 140</a:t>
            </a:r>
          </a:p>
        </p:txBody>
      </p:sp>
      <p:sp>
        <p:nvSpPr>
          <p:cNvPr id="5" name="Footer Placeholder 4">
            <a:extLst>
              <a:ext uri="{FF2B5EF4-FFF2-40B4-BE49-F238E27FC236}">
                <a16:creationId xmlns:a16="http://schemas.microsoft.com/office/drawing/2014/main" id="{335BA961-8862-10E0-FBA0-3BAF298ABD89}"/>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F188DDFF-0082-42E9-1579-3BB881F91919}"/>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
        <p:nvSpPr>
          <p:cNvPr id="4" name="Content Placeholder 3">
            <a:extLst>
              <a:ext uri="{FF2B5EF4-FFF2-40B4-BE49-F238E27FC236}">
                <a16:creationId xmlns:a16="http://schemas.microsoft.com/office/drawing/2014/main" id="{287FDE55-4B34-236E-40A4-07D656AB9948}"/>
              </a:ext>
            </a:extLst>
          </p:cNvPr>
          <p:cNvSpPr>
            <a:spLocks noGrp="1"/>
          </p:cNvSpPr>
          <p:nvPr>
            <p:ph sz="half" idx="4294967295"/>
          </p:nvPr>
        </p:nvSpPr>
        <p:spPr>
          <a:xfrm>
            <a:off x="6266965" y="1271101"/>
            <a:ext cx="5691834" cy="4038967"/>
          </a:xfrm>
        </p:spPr>
        <p:txBody>
          <a:bodyPr>
            <a:normAutofit/>
          </a:bodyPr>
          <a:lstStyle/>
          <a:p>
            <a:pPr marL="0" indent="0">
              <a:lnSpc>
                <a:spcPct val="130000"/>
              </a:lnSpc>
              <a:spcBef>
                <a:spcPts val="300"/>
              </a:spcBef>
              <a:spcAft>
                <a:spcPts val="300"/>
              </a:spcAft>
              <a:buNone/>
            </a:pPr>
            <a:r>
              <a:rPr lang="vi-VN" sz="2200" dirty="0">
                <a:latin typeface="Arial" panose="020B0604020202020204" pitchFamily="34" charset="0"/>
                <a:cs typeface="Arial" panose="020B0604020202020204" pitchFamily="34" charset="0"/>
              </a:rPr>
              <a:t>Ví dụ 2: đơn vị thời gian nano giây</a:t>
            </a:r>
          </a:p>
          <a:p>
            <a:pPr lvl="1">
              <a:lnSpc>
                <a:spcPct val="130000"/>
              </a:lnSpc>
              <a:spcBef>
                <a:spcPts val="300"/>
              </a:spcBef>
              <a:spcAft>
                <a:spcPts val="300"/>
              </a:spcAft>
            </a:pPr>
            <a:r>
              <a:rPr lang="vi-VN" sz="2200" dirty="0">
                <a:latin typeface="Arial" panose="020B0604020202020204" pitchFamily="34" charset="0"/>
                <a:cs typeface="Arial" panose="020B0604020202020204" pitchFamily="34" charset="0"/>
              </a:rPr>
              <a:t>Associative lookup = 20</a:t>
            </a:r>
          </a:p>
          <a:p>
            <a:pPr lvl="1">
              <a:lnSpc>
                <a:spcPct val="130000"/>
              </a:lnSpc>
              <a:spcBef>
                <a:spcPts val="300"/>
              </a:spcBef>
              <a:spcAft>
                <a:spcPts val="300"/>
              </a:spcAft>
            </a:pPr>
            <a:r>
              <a:rPr lang="vi-VN" sz="2200" dirty="0">
                <a:latin typeface="Arial" panose="020B0604020202020204" pitchFamily="34" charset="0"/>
                <a:cs typeface="Arial" panose="020B0604020202020204" pitchFamily="34" charset="0"/>
              </a:rPr>
              <a:t>Memory access = 100</a:t>
            </a:r>
          </a:p>
          <a:p>
            <a:pPr lvl="1">
              <a:lnSpc>
                <a:spcPct val="130000"/>
              </a:lnSpc>
              <a:spcBef>
                <a:spcPts val="300"/>
              </a:spcBef>
              <a:spcAft>
                <a:spcPts val="300"/>
              </a:spcAft>
            </a:pPr>
            <a:r>
              <a:rPr lang="vi-VN" sz="2200" dirty="0">
                <a:latin typeface="Arial" panose="020B0604020202020204" pitchFamily="34" charset="0"/>
                <a:cs typeface="Arial" panose="020B0604020202020204" pitchFamily="34" charset="0"/>
              </a:rPr>
              <a:t>Hit ratio = 0.98</a:t>
            </a:r>
          </a:p>
          <a:p>
            <a:pPr lvl="1">
              <a:lnSpc>
                <a:spcPct val="130000"/>
              </a:lnSpc>
              <a:spcBef>
                <a:spcPts val="300"/>
              </a:spcBef>
              <a:spcAft>
                <a:spcPts val="300"/>
              </a:spcAft>
            </a:pPr>
            <a:r>
              <a:rPr lang="vi-VN" sz="2200" dirty="0">
                <a:latin typeface="Arial" panose="020B0604020202020204" pitchFamily="34" charset="0"/>
                <a:cs typeface="Arial" panose="020B0604020202020204" pitchFamily="34" charset="0"/>
              </a:rPr>
              <a:t>EAT = (100 + 20) × 0.98 + (200 + 20) ×</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0.02</a:t>
            </a:r>
            <a:br>
              <a:rPr lang="vi-VN" sz="2200" dirty="0">
                <a:latin typeface="Arial" panose="020B0604020202020204" pitchFamily="34" charset="0"/>
                <a:cs typeface="Arial" panose="020B0604020202020204" pitchFamily="34" charset="0"/>
              </a:rPr>
            </a:br>
            <a:r>
              <a:rPr lang="vi-VN" sz="2200" dirty="0">
                <a:latin typeface="Arial" panose="020B0604020202020204" pitchFamily="34" charset="0"/>
                <a:cs typeface="Arial" panose="020B0604020202020204" pitchFamily="34" charset="0"/>
              </a:rPr>
              <a:t>        = 1.02 × 100 + 20 </a:t>
            </a:r>
          </a:p>
          <a:p>
            <a:pPr marL="457200" lvl="1" indent="0">
              <a:lnSpc>
                <a:spcPct val="130000"/>
              </a:lnSpc>
              <a:spcBef>
                <a:spcPts val="300"/>
              </a:spcBef>
              <a:spcAft>
                <a:spcPts val="300"/>
              </a:spcAft>
              <a:buFont typeface="Arial" panose="020B0604020202020204" pitchFamily="34" charset="0"/>
              <a:buNone/>
            </a:pPr>
            <a:r>
              <a:rPr lang="vi-V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 122</a:t>
            </a:r>
          </a:p>
        </p:txBody>
      </p:sp>
    </p:spTree>
    <p:extLst>
      <p:ext uri="{BB962C8B-B14F-4D97-AF65-F5344CB8AC3E}">
        <p14:creationId xmlns:p14="http://schemas.microsoft.com/office/powerpoint/2010/main" val="134736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 calcmode="lin" valueType="num">
                                      <p:cBhvr additive="base">
                                        <p:cTn id="3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 calcmode="lin" valueType="num">
                                      <p:cBhvr additive="base">
                                        <p:cTn id="3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 calcmode="lin" valueType="num">
                                      <p:cBhvr additive="base">
                                        <p:cTn id="4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 calcmode="lin" valueType="num">
                                      <p:cBhvr additive="base">
                                        <p:cTn id="5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 calcmode="lin" valueType="num">
                                      <p:cBhvr additive="base">
                                        <p:cTn id="5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7.5.4. </a:t>
            </a:r>
            <a:r>
              <a:rPr lang="vi-VN" dirty="0"/>
              <a:t>Tổ chức bảng trang</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230293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82-EB9E-82FB-E86E-5532C066BB01}"/>
              </a:ext>
            </a:extLst>
          </p:cNvPr>
          <p:cNvSpPr>
            <a:spLocks noGrp="1"/>
          </p:cNvSpPr>
          <p:nvPr>
            <p:ph type="title"/>
          </p:nvPr>
        </p:nvSpPr>
        <p:spPr/>
        <p:txBody>
          <a:bodyPr>
            <a:normAutofit fontScale="90000"/>
          </a:bodyPr>
          <a:lstStyle/>
          <a:p>
            <a:r>
              <a:rPr lang="en-US" dirty="0"/>
              <a:t>7.5.4. </a:t>
            </a:r>
            <a:r>
              <a:rPr lang="en-US" dirty="0" err="1"/>
              <a:t>Tổ</a:t>
            </a:r>
            <a:r>
              <a:rPr lang="en-US" dirty="0"/>
              <a:t> </a:t>
            </a:r>
            <a:r>
              <a:rPr lang="en-US" dirty="0" err="1"/>
              <a:t>chức</a:t>
            </a:r>
            <a:r>
              <a:rPr lang="en-US" dirty="0"/>
              <a:t> </a:t>
            </a:r>
            <a:r>
              <a:rPr lang="en-US" dirty="0" err="1"/>
              <a:t>bảng</a:t>
            </a:r>
            <a:r>
              <a:rPr lang="en-US" dirty="0"/>
              <a:t> </a:t>
            </a:r>
            <a:r>
              <a:rPr lang="en-US" dirty="0" err="1"/>
              <a:t>trang</a:t>
            </a:r>
            <a:endParaRPr lang="en-US" dirty="0"/>
          </a:p>
        </p:txBody>
      </p:sp>
      <p:sp>
        <p:nvSpPr>
          <p:cNvPr id="3" name="Content Placeholder 2">
            <a:extLst>
              <a:ext uri="{FF2B5EF4-FFF2-40B4-BE49-F238E27FC236}">
                <a16:creationId xmlns:a16="http://schemas.microsoft.com/office/drawing/2014/main" id="{0537CEBE-7BA8-FFAB-6543-549112DB7AD7}"/>
              </a:ext>
            </a:extLst>
          </p:cNvPr>
          <p:cNvSpPr>
            <a:spLocks noGrp="1"/>
          </p:cNvSpPr>
          <p:nvPr>
            <p:ph idx="1"/>
          </p:nvPr>
        </p:nvSpPr>
        <p:spPr/>
        <p:txBody>
          <a:bodyPr/>
          <a:lstStyle/>
          <a:p>
            <a:r>
              <a:rPr lang="vi-VN" dirty="0"/>
              <a:t>Các hệ thống hiện đại đều hỗ trợ không gian địa chỉ ảo rất lớn (2</a:t>
            </a:r>
            <a:r>
              <a:rPr lang="vi-VN" baseline="30000" dirty="0"/>
              <a:t>32</a:t>
            </a:r>
            <a:r>
              <a:rPr lang="vi-VN" dirty="0"/>
              <a:t> đến 2</a:t>
            </a:r>
            <a:r>
              <a:rPr lang="vi-VN" baseline="30000" dirty="0"/>
              <a:t>64</a:t>
            </a:r>
            <a:r>
              <a:rPr lang="vi-VN" dirty="0"/>
              <a:t>), ở đây giả sử là 2</a:t>
            </a:r>
            <a:r>
              <a:rPr lang="vi-VN" baseline="30000" dirty="0"/>
              <a:t>32</a:t>
            </a:r>
            <a:r>
              <a:rPr lang="en-US" dirty="0"/>
              <a:t>.</a:t>
            </a:r>
            <a:endParaRPr lang="vi-VN" baseline="30000" dirty="0"/>
          </a:p>
          <a:p>
            <a:pPr lvl="1"/>
            <a:r>
              <a:rPr lang="vi-VN" dirty="0"/>
              <a:t>Giả sử kích thước  trang nhớ là 4KB (= 2</a:t>
            </a:r>
            <a:r>
              <a:rPr lang="vi-VN" baseline="30000" dirty="0"/>
              <a:t>12</a:t>
            </a:r>
            <a:r>
              <a:rPr lang="vi-VN" dirty="0"/>
              <a:t>)                                 </a:t>
            </a:r>
            <a:endParaRPr lang="en-US" dirty="0"/>
          </a:p>
          <a:p>
            <a:pPr marL="457200" lvl="1" indent="0">
              <a:buNone/>
            </a:pPr>
            <a:r>
              <a:rPr lang="vi-VN" dirty="0"/>
              <a:t>⇒ bảng phân trang sẽ có 2</a:t>
            </a:r>
            <a:r>
              <a:rPr lang="vi-VN" baseline="30000" dirty="0"/>
              <a:t>32</a:t>
            </a:r>
            <a:r>
              <a:rPr lang="vi-VN" dirty="0"/>
              <a:t>/2</a:t>
            </a:r>
            <a:r>
              <a:rPr lang="vi-VN" baseline="30000" dirty="0"/>
              <a:t>12</a:t>
            </a:r>
            <a:r>
              <a:rPr lang="vi-VN" dirty="0"/>
              <a:t> = 2</a:t>
            </a:r>
            <a:r>
              <a:rPr lang="vi-VN" baseline="30000" dirty="0"/>
              <a:t>20</a:t>
            </a:r>
            <a:r>
              <a:rPr lang="vi-VN" dirty="0"/>
              <a:t> = 1M mục.  </a:t>
            </a:r>
          </a:p>
          <a:p>
            <a:pPr lvl="1"/>
            <a:r>
              <a:rPr lang="vi-VN" dirty="0"/>
              <a:t>Giả sử mỗi mục gồm 4 byte thì mỗi </a:t>
            </a:r>
            <a:r>
              <a:rPr lang="en-US" dirty="0" err="1"/>
              <a:t>tiến</a:t>
            </a:r>
            <a:r>
              <a:rPr lang="en-US" dirty="0"/>
              <a:t> </a:t>
            </a:r>
            <a:r>
              <a:rPr lang="en-US" dirty="0" err="1"/>
              <a:t>trình</a:t>
            </a:r>
            <a:r>
              <a:rPr lang="vi-VN" dirty="0"/>
              <a:t> cần 4MB cho bảng phân trang</a:t>
            </a:r>
            <a:r>
              <a:rPr lang="en-US" dirty="0"/>
              <a:t>.</a:t>
            </a:r>
            <a:r>
              <a:rPr lang="vi-VN" dirty="0"/>
              <a:t> </a:t>
            </a:r>
          </a:p>
          <a:p>
            <a:pPr lvl="2"/>
            <a:r>
              <a:rPr lang="vi-VN" sz="2200" dirty="0"/>
              <a:t>Ví dụ: Phân trang 2 cấp</a:t>
            </a:r>
          </a:p>
          <a:p>
            <a:endParaRPr lang="en-US" dirty="0"/>
          </a:p>
        </p:txBody>
      </p:sp>
      <p:sp>
        <p:nvSpPr>
          <p:cNvPr id="4" name="Footer Placeholder 3">
            <a:extLst>
              <a:ext uri="{FF2B5EF4-FFF2-40B4-BE49-F238E27FC236}">
                <a16:creationId xmlns:a16="http://schemas.microsoft.com/office/drawing/2014/main" id="{723AFA1C-C53D-FD3D-F0A9-B5DE64C3222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CA7C66C-95FE-991F-1163-7E5CF53DCEAC}"/>
              </a:ext>
            </a:extLst>
          </p:cNvPr>
          <p:cNvSpPr>
            <a:spLocks noGrp="1"/>
          </p:cNvSpPr>
          <p:nvPr>
            <p:ph type="sldNum" sz="quarter" idx="12"/>
          </p:nvPr>
        </p:nvSpPr>
        <p:spPr/>
        <p:txBody>
          <a:bodyPr/>
          <a:lstStyle/>
          <a:p>
            <a:fld id="{D8B0B3AC-44A8-D142-AAF6-9A453466E1A4}" type="slidenum">
              <a:rPr lang="en-VN" smtClean="0"/>
              <a:pPr/>
              <a:t>56</a:t>
            </a:fld>
            <a:endParaRPr lang="en-VN" dirty="0"/>
          </a:p>
        </p:txBody>
      </p:sp>
      <p:pic>
        <p:nvPicPr>
          <p:cNvPr id="7" name="Picture 6">
            <a:extLst>
              <a:ext uri="{FF2B5EF4-FFF2-40B4-BE49-F238E27FC236}">
                <a16:creationId xmlns:a16="http://schemas.microsoft.com/office/drawing/2014/main" id="{7C696135-C6FC-CA7D-C050-E6BF3AA40A1B}"/>
              </a:ext>
            </a:extLst>
          </p:cNvPr>
          <p:cNvPicPr>
            <a:picLocks noChangeAspect="1"/>
          </p:cNvPicPr>
          <p:nvPr/>
        </p:nvPicPr>
        <p:blipFill>
          <a:blip r:embed="rId2"/>
          <a:stretch>
            <a:fillRect/>
          </a:stretch>
        </p:blipFill>
        <p:spPr>
          <a:xfrm>
            <a:off x="4547067" y="4814796"/>
            <a:ext cx="6870787" cy="1792379"/>
          </a:xfrm>
          <a:prstGeom prst="rect">
            <a:avLst/>
          </a:prstGeom>
        </p:spPr>
      </p:pic>
    </p:spTree>
    <p:extLst>
      <p:ext uri="{BB962C8B-B14F-4D97-AF65-F5344CB8AC3E}">
        <p14:creationId xmlns:p14="http://schemas.microsoft.com/office/powerpoint/2010/main" val="410778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82-EB9E-82FB-E86E-5532C066BB01}"/>
              </a:ext>
            </a:extLst>
          </p:cNvPr>
          <p:cNvSpPr>
            <a:spLocks noGrp="1"/>
          </p:cNvSpPr>
          <p:nvPr>
            <p:ph type="title"/>
          </p:nvPr>
        </p:nvSpPr>
        <p:spPr/>
        <p:txBody>
          <a:bodyPr>
            <a:normAutofit fontScale="90000"/>
          </a:bodyPr>
          <a:lstStyle/>
          <a:p>
            <a:r>
              <a:rPr lang="en-US" dirty="0"/>
              <a:t>7.5.4. </a:t>
            </a:r>
            <a:r>
              <a:rPr lang="en-US" dirty="0" err="1"/>
              <a:t>Tổ</a:t>
            </a:r>
            <a:r>
              <a:rPr lang="en-US" dirty="0"/>
              <a:t> </a:t>
            </a:r>
            <a:r>
              <a:rPr lang="en-US" dirty="0" err="1"/>
              <a:t>chức</a:t>
            </a:r>
            <a:r>
              <a:rPr lang="en-US" dirty="0"/>
              <a:t> </a:t>
            </a:r>
            <a:r>
              <a:rPr lang="en-US" dirty="0" err="1"/>
              <a:t>bảng</a:t>
            </a:r>
            <a:r>
              <a:rPr lang="en-US" dirty="0"/>
              <a:t> </a:t>
            </a:r>
            <a:r>
              <a:rPr lang="en-US" dirty="0" err="1"/>
              <a:t>trang</a:t>
            </a:r>
            <a:endParaRPr lang="en-US" dirty="0"/>
          </a:p>
        </p:txBody>
      </p:sp>
      <p:sp>
        <p:nvSpPr>
          <p:cNvPr id="4" name="Footer Placeholder 3">
            <a:extLst>
              <a:ext uri="{FF2B5EF4-FFF2-40B4-BE49-F238E27FC236}">
                <a16:creationId xmlns:a16="http://schemas.microsoft.com/office/drawing/2014/main" id="{723AFA1C-C53D-FD3D-F0A9-B5DE64C3222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CA7C66C-95FE-991F-1163-7E5CF53DCEAC}"/>
              </a:ext>
            </a:extLst>
          </p:cNvPr>
          <p:cNvSpPr>
            <a:spLocks noGrp="1"/>
          </p:cNvSpPr>
          <p:nvPr>
            <p:ph type="sldNum" sz="quarter" idx="12"/>
          </p:nvPr>
        </p:nvSpPr>
        <p:spPr/>
        <p:txBody>
          <a:bodyPr/>
          <a:lstStyle/>
          <a:p>
            <a:fld id="{D8B0B3AC-44A8-D142-AAF6-9A453466E1A4}" type="slidenum">
              <a:rPr lang="en-VN" smtClean="0"/>
              <a:pPr/>
              <a:t>57</a:t>
            </a:fld>
            <a:endParaRPr lang="en-VN" dirty="0"/>
          </a:p>
        </p:txBody>
      </p:sp>
      <p:pic>
        <p:nvPicPr>
          <p:cNvPr id="10" name="Picture 3">
            <a:extLst>
              <a:ext uri="{FF2B5EF4-FFF2-40B4-BE49-F238E27FC236}">
                <a16:creationId xmlns:a16="http://schemas.microsoft.com/office/drawing/2014/main" id="{01508BD7-AAD1-6CE3-8E00-36F8C507D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23" t="937" r="12373" b="1125"/>
          <a:stretch>
            <a:fillRect/>
          </a:stretch>
        </p:blipFill>
        <p:spPr bwMode="auto">
          <a:xfrm>
            <a:off x="3164833" y="1231138"/>
            <a:ext cx="4816475" cy="50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9786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2BC1-35E0-E51A-7EEB-68EC540C7001}"/>
              </a:ext>
            </a:extLst>
          </p:cNvPr>
          <p:cNvSpPr>
            <a:spLocks noGrp="1"/>
          </p:cNvSpPr>
          <p:nvPr>
            <p:ph type="title"/>
          </p:nvPr>
        </p:nvSpPr>
        <p:spPr/>
        <p:txBody>
          <a:bodyPr>
            <a:normAutofit fontScale="90000"/>
          </a:bodyPr>
          <a:lstStyle/>
          <a:p>
            <a:r>
              <a:rPr lang="en-US" dirty="0"/>
              <a:t>7.5.4. </a:t>
            </a:r>
            <a:r>
              <a:rPr lang="en-US" dirty="0" err="1"/>
              <a:t>Tổ</a:t>
            </a:r>
            <a:r>
              <a:rPr lang="en-US" dirty="0"/>
              <a:t> </a:t>
            </a:r>
            <a:r>
              <a:rPr lang="en-US" dirty="0" err="1"/>
              <a:t>chức</a:t>
            </a:r>
            <a:r>
              <a:rPr lang="en-US" dirty="0"/>
              <a:t> </a:t>
            </a:r>
            <a:r>
              <a:rPr lang="en-US" dirty="0" err="1"/>
              <a:t>bảng</a:t>
            </a:r>
            <a:r>
              <a:rPr lang="en-US" dirty="0"/>
              <a:t> </a:t>
            </a:r>
            <a:r>
              <a:rPr lang="en-US" dirty="0" err="1"/>
              <a:t>trang</a:t>
            </a:r>
            <a:endParaRPr lang="en-US" dirty="0"/>
          </a:p>
        </p:txBody>
      </p:sp>
      <p:sp>
        <p:nvSpPr>
          <p:cNvPr id="3" name="Content Placeholder 2">
            <a:extLst>
              <a:ext uri="{FF2B5EF4-FFF2-40B4-BE49-F238E27FC236}">
                <a16:creationId xmlns:a16="http://schemas.microsoft.com/office/drawing/2014/main" id="{99F29E2F-0084-8F0C-9BD5-EA29F520B6AF}"/>
              </a:ext>
            </a:extLst>
          </p:cNvPr>
          <p:cNvSpPr>
            <a:spLocks noGrp="1"/>
          </p:cNvSpPr>
          <p:nvPr>
            <p:ph idx="1"/>
          </p:nvPr>
        </p:nvSpPr>
        <p:spPr/>
        <p:txBody>
          <a:bodyPr/>
          <a:lstStyle/>
          <a:p>
            <a:r>
              <a:rPr lang="vi-VN" dirty="0"/>
              <a:t>Bảng trang nghịch đảo (IBM system/38, IBM RISC, IBM RT): sử dụng cho tất cả các </a:t>
            </a:r>
            <a:r>
              <a:rPr lang="en-US" dirty="0" err="1"/>
              <a:t>tiến</a:t>
            </a:r>
            <a:r>
              <a:rPr lang="en-US" dirty="0"/>
              <a:t> </a:t>
            </a:r>
            <a:r>
              <a:rPr lang="en-US" dirty="0" err="1"/>
              <a:t>trình</a:t>
            </a:r>
            <a:r>
              <a:rPr lang="en-US" dirty="0"/>
              <a:t>. </a:t>
            </a:r>
            <a:endParaRPr lang="vi-VN" dirty="0"/>
          </a:p>
          <a:p>
            <a:pPr marL="0" indent="0">
              <a:buNone/>
            </a:pPr>
            <a:r>
              <a:rPr lang="vi-VN" dirty="0"/>
              <a:t>	&lt;IDP,p,d&gt;</a:t>
            </a:r>
          </a:p>
          <a:p>
            <a:endParaRPr lang="en-US" dirty="0"/>
          </a:p>
        </p:txBody>
      </p:sp>
      <p:sp>
        <p:nvSpPr>
          <p:cNvPr id="4" name="Footer Placeholder 3">
            <a:extLst>
              <a:ext uri="{FF2B5EF4-FFF2-40B4-BE49-F238E27FC236}">
                <a16:creationId xmlns:a16="http://schemas.microsoft.com/office/drawing/2014/main" id="{3F053EF2-3FCC-2F3F-6058-9097751C837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21B3DCE-7AB5-7ACA-86FA-E41CB8300391}"/>
              </a:ext>
            </a:extLst>
          </p:cNvPr>
          <p:cNvSpPr>
            <a:spLocks noGrp="1"/>
          </p:cNvSpPr>
          <p:nvPr>
            <p:ph type="sldNum" sz="quarter" idx="12"/>
          </p:nvPr>
        </p:nvSpPr>
        <p:spPr/>
        <p:txBody>
          <a:bodyPr/>
          <a:lstStyle/>
          <a:p>
            <a:fld id="{D8B0B3AC-44A8-D142-AAF6-9A453466E1A4}" type="slidenum">
              <a:rPr lang="en-VN" smtClean="0"/>
              <a:pPr/>
              <a:t>58</a:t>
            </a:fld>
            <a:endParaRPr lang="en-VN" dirty="0"/>
          </a:p>
        </p:txBody>
      </p:sp>
      <p:pic>
        <p:nvPicPr>
          <p:cNvPr id="7" name="Picture 15" descr="hinh4.png">
            <a:extLst>
              <a:ext uri="{FF2B5EF4-FFF2-40B4-BE49-F238E27FC236}">
                <a16:creationId xmlns:a16="http://schemas.microsoft.com/office/drawing/2014/main" id="{7FD06423-0017-9A6C-BE5F-239AE56835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8593" y="2511033"/>
            <a:ext cx="7197725" cy="399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a:extLst>
              <a:ext uri="{FF2B5EF4-FFF2-40B4-BE49-F238E27FC236}">
                <a16:creationId xmlns:a16="http://schemas.microsoft.com/office/drawing/2014/main" id="{6707E55C-58A0-7589-000F-56C6684C8E0A}"/>
              </a:ext>
            </a:extLst>
          </p:cNvPr>
          <p:cNvSpPr txBox="1"/>
          <p:nvPr/>
        </p:nvSpPr>
        <p:spPr>
          <a:xfrm>
            <a:off x="5738481" y="6094048"/>
            <a:ext cx="5679373" cy="539988"/>
          </a:xfrm>
          <a:prstGeom prst="rect">
            <a:avLst/>
          </a:prstGeom>
          <a:solidFill>
            <a:schemeClr val="bg1"/>
          </a:solidFill>
        </p:spPr>
        <p:txBody>
          <a:bodyPr wrap="square" rtlCol="0">
            <a:spAutoFit/>
          </a:bodyPr>
          <a:lstStyle/>
          <a:p>
            <a:pPr algn="just">
              <a:lnSpc>
                <a:spcPct val="120000"/>
              </a:lnSpc>
              <a:spcBef>
                <a:spcPts val="200"/>
              </a:spcBef>
              <a:spcAft>
                <a:spcPts val="200"/>
              </a:spcAft>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8124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7.5.5. </a:t>
            </a:r>
            <a:r>
              <a:rPr lang="vi-VN" dirty="0"/>
              <a:t>Bảo vệ bộ nhớ</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32795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3" name="Content Placeholder 2">
            <a:extLst>
              <a:ext uri="{FF2B5EF4-FFF2-40B4-BE49-F238E27FC236}">
                <a16:creationId xmlns:a16="http://schemas.microsoft.com/office/drawing/2014/main" id="{6BAA594E-2ED9-892A-C8EC-95B6F502B220}"/>
              </a:ext>
            </a:extLst>
          </p:cNvPr>
          <p:cNvSpPr>
            <a:spLocks noGrp="1"/>
          </p:cNvSpPr>
          <p:nvPr>
            <p:ph idx="1"/>
          </p:nvPr>
        </p:nvSpPr>
        <p:spPr>
          <a:xfrm>
            <a:off x="774145" y="1195821"/>
            <a:ext cx="7676435" cy="5160527"/>
          </a:xfrm>
        </p:spPr>
        <p:txBody>
          <a:bodyPr/>
          <a:lstStyle/>
          <a:p>
            <a:r>
              <a:rPr lang="vi-VN" dirty="0"/>
              <a:t>Chương trình phải được mang vào trong bộ nhớ và đặt nó trong một tiến trình để được xử lý. </a:t>
            </a:r>
          </a:p>
          <a:p>
            <a:r>
              <a:rPr lang="vi-VN" dirty="0"/>
              <a:t>Input Queue – Một tập hợp của những tiến trình trên đĩa mà đang chờ để được mang vào trong bộ nhớ để thực thi.</a:t>
            </a:r>
          </a:p>
          <a:p>
            <a:r>
              <a:rPr lang="vi-VN" dirty="0"/>
              <a:t>User programs trải qua nhiều bước trước khi được xử lý.</a:t>
            </a:r>
          </a:p>
          <a:p>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6</a:t>
            </a:fld>
            <a:endParaRPr lang="en-VN" dirty="0"/>
          </a:p>
        </p:txBody>
      </p:sp>
      <p:pic>
        <p:nvPicPr>
          <p:cNvPr id="7" name="Picture 6">
            <a:extLst>
              <a:ext uri="{FF2B5EF4-FFF2-40B4-BE49-F238E27FC236}">
                <a16:creationId xmlns:a16="http://schemas.microsoft.com/office/drawing/2014/main" id="{1D30A321-FEF5-186F-0F0C-EEB7EB5BDF17}"/>
              </a:ext>
            </a:extLst>
          </p:cNvPr>
          <p:cNvPicPr>
            <a:picLocks noChangeAspect="1"/>
          </p:cNvPicPr>
          <p:nvPr/>
        </p:nvPicPr>
        <p:blipFill>
          <a:blip r:embed="rId2"/>
          <a:srcRect/>
          <a:stretch/>
        </p:blipFill>
        <p:spPr>
          <a:xfrm>
            <a:off x="8632005" y="987585"/>
            <a:ext cx="3226238" cy="5356540"/>
          </a:xfrm>
          <a:prstGeom prst="rect">
            <a:avLst/>
          </a:prstGeom>
        </p:spPr>
      </p:pic>
    </p:spTree>
    <p:extLst>
      <p:ext uri="{BB962C8B-B14F-4D97-AF65-F5344CB8AC3E}">
        <p14:creationId xmlns:p14="http://schemas.microsoft.com/office/powerpoint/2010/main" val="12628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03E-D4F9-A1E9-961A-E873EF5DF6C8}"/>
              </a:ext>
            </a:extLst>
          </p:cNvPr>
          <p:cNvSpPr>
            <a:spLocks noGrp="1"/>
          </p:cNvSpPr>
          <p:nvPr>
            <p:ph type="title"/>
          </p:nvPr>
        </p:nvSpPr>
        <p:spPr/>
        <p:txBody>
          <a:bodyPr>
            <a:normAutofit fontScale="90000"/>
          </a:bodyPr>
          <a:lstStyle/>
          <a:p>
            <a:r>
              <a:rPr lang="en-US" dirty="0"/>
              <a:t>7.5.5. </a:t>
            </a:r>
            <a:r>
              <a:rPr lang="en-US" dirty="0" err="1"/>
              <a:t>Bảo</a:t>
            </a:r>
            <a:r>
              <a:rPr lang="en-US" dirty="0"/>
              <a:t> </a:t>
            </a:r>
            <a:r>
              <a:rPr lang="en-US" dirty="0" err="1"/>
              <a:t>vệ</a:t>
            </a:r>
            <a:r>
              <a:rPr lang="en-US" dirty="0"/>
              <a:t> </a:t>
            </a:r>
            <a:r>
              <a:rPr lang="en-US" dirty="0" err="1"/>
              <a:t>bộ</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9FE40600-85FC-E293-3E7B-98EA08E56398}"/>
              </a:ext>
            </a:extLst>
          </p:cNvPr>
          <p:cNvSpPr>
            <a:spLocks noGrp="1"/>
          </p:cNvSpPr>
          <p:nvPr>
            <p:ph idx="1"/>
          </p:nvPr>
        </p:nvSpPr>
        <p:spPr/>
        <p:txBody>
          <a:bodyPr/>
          <a:lstStyle/>
          <a:p>
            <a:pPr>
              <a:lnSpc>
                <a:spcPct val="100000"/>
              </a:lnSpc>
            </a:pPr>
            <a:r>
              <a:rPr lang="vi-VN" dirty="0"/>
              <a:t>Việc bảo vệ bộ nhớ được hiện thực bằng cách gắn với frame các bit bảo vệ (protection bits) được giữ trong bảng phân trang. Các bit này biểu thị các thuộc tính sau</a:t>
            </a:r>
            <a:r>
              <a:rPr lang="en-US" dirty="0"/>
              <a:t>: </a:t>
            </a:r>
            <a:endParaRPr lang="vi-VN" dirty="0"/>
          </a:p>
          <a:p>
            <a:pPr lvl="1">
              <a:lnSpc>
                <a:spcPct val="100000"/>
              </a:lnSpc>
            </a:pPr>
            <a:r>
              <a:rPr lang="vi-VN" dirty="0"/>
              <a:t>read-only, read-write, execute-only</a:t>
            </a:r>
          </a:p>
          <a:p>
            <a:pPr>
              <a:lnSpc>
                <a:spcPct val="100000"/>
              </a:lnSpc>
            </a:pPr>
            <a:r>
              <a:rPr lang="vi-VN" dirty="0"/>
              <a:t>Ngoài ra, còn có một valid/invalid bit gắn với mỗi mục trong bảng phân trang</a:t>
            </a:r>
            <a:r>
              <a:rPr lang="en-US" dirty="0"/>
              <a:t>:</a:t>
            </a:r>
            <a:endParaRPr lang="vi-VN" dirty="0"/>
          </a:p>
          <a:p>
            <a:pPr lvl="1">
              <a:lnSpc>
                <a:spcPct val="100000"/>
              </a:lnSpc>
            </a:pPr>
            <a:r>
              <a:rPr lang="vi-VN" dirty="0"/>
              <a:t>“valid”: cho biết là trang của </a:t>
            </a:r>
            <a:r>
              <a:rPr lang="en-US" dirty="0" err="1"/>
              <a:t>tiến</a:t>
            </a:r>
            <a:r>
              <a:rPr lang="en-US" dirty="0"/>
              <a:t> </a:t>
            </a:r>
            <a:r>
              <a:rPr lang="en-US" dirty="0" err="1"/>
              <a:t>trình</a:t>
            </a:r>
            <a:r>
              <a:rPr lang="vi-VN" dirty="0"/>
              <a:t>, do đó là một trang hợp lệ.</a:t>
            </a:r>
          </a:p>
          <a:p>
            <a:pPr lvl="1">
              <a:lnSpc>
                <a:spcPct val="100000"/>
              </a:lnSpc>
            </a:pPr>
            <a:r>
              <a:rPr lang="vi-VN" dirty="0"/>
              <a:t>“invalid”: cho biết là trang không của </a:t>
            </a:r>
            <a:r>
              <a:rPr lang="en-US" dirty="0" err="1"/>
              <a:t>tiến</a:t>
            </a:r>
            <a:r>
              <a:rPr lang="en-US" dirty="0"/>
              <a:t> </a:t>
            </a:r>
            <a:r>
              <a:rPr lang="en-US" dirty="0" err="1"/>
              <a:t>trình</a:t>
            </a:r>
            <a:r>
              <a:rPr lang="vi-VN" dirty="0"/>
              <a:t>, do đó là một trang bất hợp lệ.</a:t>
            </a:r>
          </a:p>
          <a:p>
            <a:endParaRPr lang="vi-VN" dirty="0"/>
          </a:p>
          <a:p>
            <a:endParaRPr lang="en-US" dirty="0"/>
          </a:p>
        </p:txBody>
      </p:sp>
      <p:sp>
        <p:nvSpPr>
          <p:cNvPr id="4" name="Footer Placeholder 3">
            <a:extLst>
              <a:ext uri="{FF2B5EF4-FFF2-40B4-BE49-F238E27FC236}">
                <a16:creationId xmlns:a16="http://schemas.microsoft.com/office/drawing/2014/main" id="{0D0AE3C5-814E-3967-6BAF-75A80E1B2F5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EFFFC26-CA3D-0D57-2A2C-4204B21BB353}"/>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36261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03E-D4F9-A1E9-961A-E873EF5DF6C8}"/>
              </a:ext>
            </a:extLst>
          </p:cNvPr>
          <p:cNvSpPr>
            <a:spLocks noGrp="1"/>
          </p:cNvSpPr>
          <p:nvPr>
            <p:ph type="title"/>
          </p:nvPr>
        </p:nvSpPr>
        <p:spPr>
          <a:xfrm>
            <a:off x="806173" y="1272311"/>
            <a:ext cx="3045160" cy="1234133"/>
          </a:xfrm>
          <a:gradFill>
            <a:gsLst>
              <a:gs pos="0">
                <a:srgbClr val="00C6FF"/>
              </a:gs>
              <a:gs pos="99000">
                <a:srgbClr val="0072FF"/>
              </a:gs>
            </a:gsLst>
            <a:lin ang="2700000" scaled="1"/>
          </a:gradFill>
        </p:spPr>
        <p:txBody>
          <a:bodyPr vert="horz" lIns="91440" tIns="45720" rIns="91440" bIns="45720" rtlCol="0" anchor="t">
            <a:normAutofit/>
          </a:bodyPr>
          <a:lstStyle/>
          <a:p>
            <a:pPr>
              <a:lnSpc>
                <a:spcPct val="130000"/>
              </a:lnSpc>
              <a:spcBef>
                <a:spcPts val="300"/>
              </a:spcBef>
              <a:spcAft>
                <a:spcPts val="300"/>
              </a:spcAft>
              <a:buFont typeface="Arial" panose="020B0604020202020204" pitchFamily="34" charset="0"/>
            </a:pPr>
            <a:r>
              <a:rPr lang="en-US" sz="2800" dirty="0" err="1">
                <a:solidFill>
                  <a:schemeClr val="bg1"/>
                </a:solidFill>
                <a:latin typeface="Arial" panose="020B0604020202020204" pitchFamily="34" charset="0"/>
                <a:ea typeface="+mn-ea"/>
                <a:cs typeface="Arial" panose="020B0604020202020204" pitchFamily="34" charset="0"/>
              </a:rPr>
              <a:t>Bảo</a:t>
            </a:r>
            <a:r>
              <a:rPr lang="en-US" sz="2800" dirty="0">
                <a:solidFill>
                  <a:schemeClr val="bg1"/>
                </a:solidFill>
                <a:latin typeface="Arial" panose="020B0604020202020204" pitchFamily="34" charset="0"/>
                <a:ea typeface="+mn-ea"/>
                <a:cs typeface="Arial" panose="020B0604020202020204" pitchFamily="34" charset="0"/>
              </a:rPr>
              <a:t> </a:t>
            </a:r>
            <a:r>
              <a:rPr lang="en-US" sz="2800" dirty="0" err="1">
                <a:solidFill>
                  <a:schemeClr val="bg1"/>
                </a:solidFill>
                <a:latin typeface="Arial" panose="020B0604020202020204" pitchFamily="34" charset="0"/>
                <a:ea typeface="+mn-ea"/>
                <a:cs typeface="Arial" panose="020B0604020202020204" pitchFamily="34" charset="0"/>
              </a:rPr>
              <a:t>vệ</a:t>
            </a:r>
            <a:r>
              <a:rPr lang="en-US" sz="2800" dirty="0">
                <a:solidFill>
                  <a:schemeClr val="bg1"/>
                </a:solidFill>
                <a:latin typeface="Arial" panose="020B0604020202020204" pitchFamily="34" charset="0"/>
                <a:ea typeface="+mn-ea"/>
                <a:cs typeface="Arial" panose="020B0604020202020204" pitchFamily="34" charset="0"/>
              </a:rPr>
              <a:t> </a:t>
            </a:r>
            <a:r>
              <a:rPr lang="en-US" sz="2800" dirty="0" err="1">
                <a:solidFill>
                  <a:schemeClr val="bg1"/>
                </a:solidFill>
                <a:latin typeface="Arial" panose="020B0604020202020204" pitchFamily="34" charset="0"/>
                <a:ea typeface="+mn-ea"/>
                <a:cs typeface="Arial" panose="020B0604020202020204" pitchFamily="34" charset="0"/>
              </a:rPr>
              <a:t>bằng</a:t>
            </a:r>
            <a:r>
              <a:rPr lang="en-US" sz="2800" dirty="0">
                <a:solidFill>
                  <a:schemeClr val="bg1"/>
                </a:solidFill>
                <a:latin typeface="Arial" panose="020B0604020202020204" pitchFamily="34" charset="0"/>
                <a:ea typeface="+mn-ea"/>
                <a:cs typeface="Arial" panose="020B0604020202020204" pitchFamily="34" charset="0"/>
              </a:rPr>
              <a:t> valid / invalid bit</a:t>
            </a:r>
          </a:p>
        </p:txBody>
      </p:sp>
      <p:sp>
        <p:nvSpPr>
          <p:cNvPr id="4" name="Footer Placeholder 3">
            <a:extLst>
              <a:ext uri="{FF2B5EF4-FFF2-40B4-BE49-F238E27FC236}">
                <a16:creationId xmlns:a16="http://schemas.microsoft.com/office/drawing/2014/main" id="{0D0AE3C5-814E-3967-6BAF-75A80E1B2F5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EFFFC26-CA3D-0D57-2A2C-4204B21BB353}"/>
              </a:ext>
            </a:extLst>
          </p:cNvPr>
          <p:cNvSpPr>
            <a:spLocks noGrp="1"/>
          </p:cNvSpPr>
          <p:nvPr>
            <p:ph type="sldNum" sz="quarter" idx="12"/>
          </p:nvPr>
        </p:nvSpPr>
        <p:spPr/>
        <p:txBody>
          <a:bodyPr/>
          <a:lstStyle/>
          <a:p>
            <a:fld id="{D8B0B3AC-44A8-D142-AAF6-9A453466E1A4}" type="slidenum">
              <a:rPr lang="en-VN" smtClean="0"/>
              <a:pPr/>
              <a:t>61</a:t>
            </a:fld>
            <a:endParaRPr lang="en-VN" dirty="0"/>
          </a:p>
        </p:txBody>
      </p:sp>
      <p:pic>
        <p:nvPicPr>
          <p:cNvPr id="7" name="Picture 6">
            <a:extLst>
              <a:ext uri="{FF2B5EF4-FFF2-40B4-BE49-F238E27FC236}">
                <a16:creationId xmlns:a16="http://schemas.microsoft.com/office/drawing/2014/main" id="{53E21D6E-0284-4B60-791A-3B6C874454EA}"/>
              </a:ext>
            </a:extLst>
          </p:cNvPr>
          <p:cNvPicPr>
            <a:picLocks noChangeAspect="1"/>
          </p:cNvPicPr>
          <p:nvPr/>
        </p:nvPicPr>
        <p:blipFill>
          <a:blip r:embed="rId2"/>
          <a:stretch>
            <a:fillRect/>
          </a:stretch>
        </p:blipFill>
        <p:spPr>
          <a:xfrm>
            <a:off x="3851332" y="1171711"/>
            <a:ext cx="8091367" cy="4212173"/>
          </a:xfrm>
          <a:prstGeom prst="rect">
            <a:avLst/>
          </a:prstGeom>
        </p:spPr>
      </p:pic>
      <p:sp>
        <p:nvSpPr>
          <p:cNvPr id="10" name="Text Box 3">
            <a:extLst>
              <a:ext uri="{FF2B5EF4-FFF2-40B4-BE49-F238E27FC236}">
                <a16:creationId xmlns:a16="http://schemas.microsoft.com/office/drawing/2014/main" id="{B3003738-B083-E29E-FA86-0BC4D7ED68D5}"/>
              </a:ext>
            </a:extLst>
          </p:cNvPr>
          <p:cNvSpPr txBox="1">
            <a:spLocks noChangeArrowheads="1"/>
          </p:cNvSpPr>
          <p:nvPr/>
        </p:nvSpPr>
        <p:spPr bwMode="auto">
          <a:xfrm>
            <a:off x="1142797" y="5072275"/>
            <a:ext cx="4953202" cy="135421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0" rIns="0">
            <a:spAutoFit/>
          </a:bodyPr>
          <a:lstStyle>
            <a:lvl1pPr marL="280988" indent="-280988">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10000"/>
              </a:spcBef>
              <a:buClrTx/>
              <a:buSzTx/>
              <a:buFont typeface="Arial" panose="020B0604020202020204" pitchFamily="34" charset="0"/>
              <a:buChar char="•"/>
            </a:pPr>
            <a:r>
              <a:rPr lang="en-US" altLang="zh-TW" sz="2000" dirty="0" err="1">
                <a:latin typeface="Arial" panose="020B0604020202020204" pitchFamily="34" charset="0"/>
                <a:ea typeface="標楷體" pitchFamily="65" charset="-128"/>
                <a:cs typeface="Arial" panose="020B0604020202020204" pitchFamily="34" charset="0"/>
              </a:rPr>
              <a:t>Mỗi</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trang</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nhớ</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có</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kích</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thước</a:t>
            </a:r>
            <a:r>
              <a:rPr lang="en-US" altLang="zh-TW" sz="2000" dirty="0">
                <a:latin typeface="Arial" panose="020B0604020202020204" pitchFamily="34" charset="0"/>
                <a:ea typeface="標楷體" pitchFamily="65" charset="-128"/>
                <a:cs typeface="Arial" panose="020B0604020202020204" pitchFamily="34" charset="0"/>
              </a:rPr>
              <a:t> 2K = 2048.</a:t>
            </a:r>
          </a:p>
          <a:p>
            <a:pPr eaLnBrk="1" hangingPunct="1">
              <a:spcBef>
                <a:spcPct val="10000"/>
              </a:spcBef>
              <a:buClrTx/>
              <a:buSzTx/>
              <a:buFont typeface="Arial" panose="020B0604020202020204" pitchFamily="34" charset="0"/>
              <a:buChar char="•"/>
            </a:pPr>
            <a:r>
              <a:rPr lang="en-US" altLang="zh-TW" sz="2000" dirty="0" err="1">
                <a:latin typeface="Arial" panose="020B0604020202020204" pitchFamily="34" charset="0"/>
                <a:ea typeface="標楷體" pitchFamily="65" charset="-128"/>
                <a:cs typeface="Arial" panose="020B0604020202020204" pitchFamily="34" charset="0"/>
              </a:rPr>
              <a:t>Tiến</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trình</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có</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kích</a:t>
            </a:r>
            <a:r>
              <a:rPr lang="en-US" altLang="zh-TW" sz="2000" dirty="0">
                <a:latin typeface="Arial" panose="020B0604020202020204" pitchFamily="34" charset="0"/>
                <a:ea typeface="標楷體" pitchFamily="65" charset="-128"/>
                <a:cs typeface="Arial" panose="020B0604020202020204" pitchFamily="34" charset="0"/>
              </a:rPr>
              <a:t> thước10468 </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a:t>
            </a:r>
            <a:r>
              <a:rPr lang="en-US" altLang="zh-TW" sz="2000" dirty="0" err="1">
                <a:latin typeface="Arial" panose="020B0604020202020204" pitchFamily="34" charset="0"/>
                <a:ea typeface="標楷體" pitchFamily="65" charset="-128"/>
                <a:cs typeface="Arial" panose="020B0604020202020204" pitchFamily="34" charset="0"/>
                <a:sym typeface="Symbol" panose="05050102010706020507" pitchFamily="18" charset="2"/>
              </a:rPr>
              <a:t>phân</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a:t>
            </a:r>
            <a:r>
              <a:rPr lang="en-US" altLang="zh-TW" sz="2000" dirty="0" err="1">
                <a:latin typeface="Arial" panose="020B0604020202020204" pitchFamily="34" charset="0"/>
                <a:ea typeface="標楷體" pitchFamily="65" charset="-128"/>
                <a:cs typeface="Arial" panose="020B0604020202020204" pitchFamily="34" charset="0"/>
                <a:sym typeface="Symbol" panose="05050102010706020507" pitchFamily="18" charset="2"/>
              </a:rPr>
              <a:t>mảnh</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a:t>
            </a:r>
            <a:r>
              <a:rPr lang="en-US" altLang="zh-TW" sz="2000" dirty="0" err="1">
                <a:latin typeface="Arial" panose="020B0604020202020204" pitchFamily="34" charset="0"/>
                <a:ea typeface="標楷體" pitchFamily="65" charset="-128"/>
                <a:cs typeface="Arial" panose="020B0604020202020204" pitchFamily="34" charset="0"/>
                <a:sym typeface="Symbol" panose="05050102010706020507" pitchFamily="18" charset="2"/>
              </a:rPr>
              <a:t>nội</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ở frame 9 (</a:t>
            </a:r>
            <a:r>
              <a:rPr lang="en-US" altLang="zh-TW" sz="2000" dirty="0" err="1">
                <a:latin typeface="Arial" panose="020B0604020202020204" pitchFamily="34" charset="0"/>
                <a:ea typeface="標楷體" pitchFamily="65" charset="-128"/>
                <a:cs typeface="Arial" panose="020B0604020202020204" pitchFamily="34" charset="0"/>
                <a:sym typeface="Symbol" panose="05050102010706020507" pitchFamily="18" charset="2"/>
              </a:rPr>
              <a:t>chứa</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page 5), </a:t>
            </a:r>
            <a:r>
              <a:rPr lang="en-US" altLang="zh-TW" sz="2000" dirty="0" err="1">
                <a:latin typeface="Arial" panose="020B0604020202020204" pitchFamily="34" charset="0"/>
                <a:ea typeface="標楷體" pitchFamily="65" charset="-128"/>
                <a:cs typeface="Arial" panose="020B0604020202020204" pitchFamily="34" charset="0"/>
              </a:rPr>
              <a:t>các</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địa</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chỉ</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ảo</a:t>
            </a:r>
            <a:r>
              <a:rPr lang="en-US" altLang="zh-TW" sz="2000" dirty="0">
                <a:latin typeface="Arial" panose="020B0604020202020204" pitchFamily="34" charset="0"/>
                <a:ea typeface="標楷體" pitchFamily="65" charset="-128"/>
                <a:cs typeface="Arial" panose="020B0604020202020204" pitchFamily="34" charset="0"/>
              </a:rPr>
              <a:t> &gt; 12287 </a:t>
            </a:r>
            <a:r>
              <a:rPr lang="en-US" altLang="zh-TW" sz="2000" dirty="0" err="1">
                <a:latin typeface="Arial" panose="020B0604020202020204" pitchFamily="34" charset="0"/>
                <a:ea typeface="標楷體" pitchFamily="65" charset="-128"/>
                <a:cs typeface="Arial" panose="020B0604020202020204" pitchFamily="34" charset="0"/>
              </a:rPr>
              <a:t>là</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các</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địa</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chỉ</a:t>
            </a:r>
            <a:r>
              <a:rPr lang="en-US" altLang="zh-TW" sz="2000" dirty="0">
                <a:latin typeface="Arial" panose="020B0604020202020204" pitchFamily="34" charset="0"/>
                <a:ea typeface="標楷體" pitchFamily="65" charset="-128"/>
                <a:cs typeface="Arial" panose="020B0604020202020204" pitchFamily="34" charset="0"/>
              </a:rPr>
              <a:t> invalid.</a:t>
            </a:r>
          </a:p>
        </p:txBody>
      </p:sp>
      <p:sp>
        <p:nvSpPr>
          <p:cNvPr id="3" name="Title 1">
            <a:extLst>
              <a:ext uri="{FF2B5EF4-FFF2-40B4-BE49-F238E27FC236}">
                <a16:creationId xmlns:a16="http://schemas.microsoft.com/office/drawing/2014/main" id="{ED1BF6EA-C4BF-2893-8E75-800D7C0B49EC}"/>
              </a:ext>
            </a:extLst>
          </p:cNvPr>
          <p:cNvSpPr txBox="1">
            <a:spLocks/>
          </p:cNvSpPr>
          <p:nvPr/>
        </p:nvSpPr>
        <p:spPr>
          <a:xfrm>
            <a:off x="774145" y="223964"/>
            <a:ext cx="10579655" cy="785896"/>
          </a:xfrm>
          <a:prstGeom prst="rect">
            <a:avLst/>
          </a:prstGeom>
        </p:spPr>
        <p:txBody>
          <a:bodyPr vert="horz" lIns="91440" tIns="45720" rIns="91440" bIns="45720" rtlCol="0" anchor="ctr">
            <a:normAutofit fontScale="97500"/>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4100" dirty="0"/>
              <a:t>7.5.5. </a:t>
            </a:r>
            <a:r>
              <a:rPr lang="en-US" sz="4100" dirty="0" err="1"/>
              <a:t>Bảo</a:t>
            </a:r>
            <a:r>
              <a:rPr lang="en-US" sz="4100" dirty="0"/>
              <a:t> </a:t>
            </a:r>
            <a:r>
              <a:rPr lang="en-US" sz="4100" dirty="0" err="1"/>
              <a:t>vệ</a:t>
            </a:r>
            <a:r>
              <a:rPr lang="en-US" sz="4100" dirty="0"/>
              <a:t> </a:t>
            </a:r>
            <a:r>
              <a:rPr lang="en-US" sz="4100" dirty="0" err="1"/>
              <a:t>bộ</a:t>
            </a:r>
            <a:r>
              <a:rPr lang="en-US" sz="4100" dirty="0"/>
              <a:t> </a:t>
            </a:r>
            <a:r>
              <a:rPr lang="en-US" sz="4100" dirty="0" err="1"/>
              <a:t>nhớ</a:t>
            </a:r>
            <a:endParaRPr lang="en-US" sz="4100" dirty="0"/>
          </a:p>
        </p:txBody>
      </p:sp>
      <p:sp>
        <p:nvSpPr>
          <p:cNvPr id="11" name="TextBox 10">
            <a:extLst>
              <a:ext uri="{FF2B5EF4-FFF2-40B4-BE49-F238E27FC236}">
                <a16:creationId xmlns:a16="http://schemas.microsoft.com/office/drawing/2014/main" id="{26108CEB-4054-BC42-29B8-253D22BE1180}"/>
              </a:ext>
            </a:extLst>
          </p:cNvPr>
          <p:cNvSpPr txBox="1"/>
          <p:nvPr/>
        </p:nvSpPr>
        <p:spPr>
          <a:xfrm>
            <a:off x="6096000" y="5072275"/>
            <a:ext cx="4693711" cy="1015663"/>
          </a:xfrm>
          <a:prstGeom prst="rect">
            <a:avLst/>
          </a:prstGeom>
          <a:noFill/>
        </p:spPr>
        <p:txBody>
          <a:bodyPr wrap="square">
            <a:spAutoFit/>
          </a:bodyPr>
          <a:lstStyle/>
          <a:p>
            <a:pPr marL="285750" indent="-285750" eaLnBrk="1" hangingPunct="1">
              <a:spcBef>
                <a:spcPct val="10000"/>
              </a:spcBef>
              <a:buClrTx/>
              <a:buSzTx/>
              <a:buFont typeface="Arial" panose="020B0604020202020204" pitchFamily="34" charset="0"/>
              <a:buChar char="•"/>
            </a:pPr>
            <a:r>
              <a:rPr lang="en-US" altLang="zh-TW" sz="2000" dirty="0" err="1">
                <a:latin typeface="Arial" panose="020B0604020202020204" pitchFamily="34" charset="0"/>
                <a:ea typeface="標楷體" pitchFamily="65" charset="-128"/>
                <a:cs typeface="Arial" panose="020B0604020202020204" pitchFamily="34" charset="0"/>
              </a:rPr>
              <a:t>Dùng</a:t>
            </a:r>
            <a:r>
              <a:rPr lang="en-US" altLang="zh-TW" sz="2000" dirty="0">
                <a:latin typeface="Arial" panose="020B0604020202020204" pitchFamily="34" charset="0"/>
                <a:ea typeface="標楷體" pitchFamily="65" charset="-128"/>
                <a:cs typeface="Arial" panose="020B0604020202020204" pitchFamily="34" charset="0"/>
              </a:rPr>
              <a:t> PTLR  </a:t>
            </a:r>
            <a:r>
              <a:rPr lang="en-US" altLang="zh-TW" sz="2000" dirty="0" err="1">
                <a:latin typeface="Arial" panose="020B0604020202020204" pitchFamily="34" charset="0"/>
                <a:ea typeface="標楷體" pitchFamily="65" charset="-128"/>
                <a:cs typeface="Arial" panose="020B0604020202020204" pitchFamily="34" charset="0"/>
              </a:rPr>
              <a:t>để</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kiểm</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tra</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truy</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xuất</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đến</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bảng</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phân</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trang</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có</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nằm</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trong</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bảng</a:t>
            </a:r>
            <a:r>
              <a:rPr lang="en-US" altLang="zh-TW" sz="2000" dirty="0">
                <a:latin typeface="Arial" panose="020B0604020202020204" pitchFamily="34" charset="0"/>
                <a:ea typeface="標楷體" pitchFamily="65" charset="-128"/>
                <a:cs typeface="Arial" panose="020B0604020202020204" pitchFamily="34" charset="0"/>
              </a:rPr>
              <a:t> hay </a:t>
            </a:r>
            <a:r>
              <a:rPr lang="en-US" altLang="zh-TW" sz="2000" dirty="0" err="1">
                <a:latin typeface="Arial" panose="020B0604020202020204" pitchFamily="34" charset="0"/>
                <a:ea typeface="標楷體" pitchFamily="65" charset="-128"/>
                <a:cs typeface="Arial" panose="020B0604020202020204" pitchFamily="34" charset="0"/>
              </a:rPr>
              <a:t>không</a:t>
            </a:r>
            <a:r>
              <a:rPr lang="en-US" altLang="zh-TW" sz="2000" dirty="0">
                <a:latin typeface="Arial" panose="020B0604020202020204" pitchFamily="34" charset="0"/>
                <a:ea typeface="標楷體" pitchFamily="65" charset="-128"/>
                <a:cs typeface="Arial" panose="020B0604020202020204" pitchFamily="34" charset="0"/>
              </a:rPr>
              <a:t>.</a:t>
            </a:r>
          </a:p>
        </p:txBody>
      </p:sp>
    </p:spTree>
    <p:extLst>
      <p:ext uri="{BB962C8B-B14F-4D97-AF65-F5344CB8AC3E}">
        <p14:creationId xmlns:p14="http://schemas.microsoft.com/office/powerpoint/2010/main" val="260462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8436EF-1F7C-9F4A-395A-4FD7459AD23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BA2F6AA7-AA08-E95A-7D11-498DB6377B6A}"/>
              </a:ext>
            </a:extLst>
          </p:cNvPr>
          <p:cNvSpPr>
            <a:spLocks noGrp="1"/>
          </p:cNvSpPr>
          <p:nvPr>
            <p:ph type="sldNum" sz="quarter" idx="12"/>
          </p:nvPr>
        </p:nvSpPr>
        <p:spPr/>
        <p:txBody>
          <a:bodyPr/>
          <a:lstStyle/>
          <a:p>
            <a:fld id="{D8B0B3AC-44A8-D142-AAF6-9A453466E1A4}" type="slidenum">
              <a:rPr lang="en-VN" smtClean="0"/>
              <a:pPr/>
              <a:t>62</a:t>
            </a:fld>
            <a:endParaRPr lang="en-VN" dirty="0"/>
          </a:p>
        </p:txBody>
      </p:sp>
      <p:pic>
        <p:nvPicPr>
          <p:cNvPr id="7" name="Picture 6">
            <a:extLst>
              <a:ext uri="{FF2B5EF4-FFF2-40B4-BE49-F238E27FC236}">
                <a16:creationId xmlns:a16="http://schemas.microsoft.com/office/drawing/2014/main" id="{65FF4812-333B-773C-1769-8AEB31270E50}"/>
              </a:ext>
            </a:extLst>
          </p:cNvPr>
          <p:cNvPicPr>
            <a:picLocks noChangeAspect="1"/>
          </p:cNvPicPr>
          <p:nvPr/>
        </p:nvPicPr>
        <p:blipFill>
          <a:blip r:embed="rId2"/>
          <a:stretch>
            <a:fillRect/>
          </a:stretch>
        </p:blipFill>
        <p:spPr>
          <a:xfrm>
            <a:off x="2395046" y="1269640"/>
            <a:ext cx="7401907" cy="5290373"/>
          </a:xfrm>
          <a:prstGeom prst="rect">
            <a:avLst/>
          </a:prstGeom>
        </p:spPr>
      </p:pic>
      <p:sp>
        <p:nvSpPr>
          <p:cNvPr id="3" name="Title 1">
            <a:extLst>
              <a:ext uri="{FF2B5EF4-FFF2-40B4-BE49-F238E27FC236}">
                <a16:creationId xmlns:a16="http://schemas.microsoft.com/office/drawing/2014/main" id="{0711F168-95A4-1CA7-77CC-F1F2923DE8B4}"/>
              </a:ext>
            </a:extLst>
          </p:cNvPr>
          <p:cNvSpPr txBox="1">
            <a:spLocks/>
          </p:cNvSpPr>
          <p:nvPr/>
        </p:nvSpPr>
        <p:spPr>
          <a:xfrm>
            <a:off x="774145" y="223964"/>
            <a:ext cx="10579655" cy="785896"/>
          </a:xfrm>
          <a:prstGeom prst="rect">
            <a:avLst/>
          </a:prstGeom>
        </p:spPr>
        <p:txBody>
          <a:bodyPr vert="horz" lIns="91440" tIns="45720" rIns="91440" bIns="45720" rtlCol="0" anchor="ctr">
            <a:normAutofit fontScale="97500"/>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4100" dirty="0"/>
              <a:t>7.5.5. </a:t>
            </a:r>
            <a:r>
              <a:rPr lang="en-US" sz="4100" dirty="0" err="1"/>
              <a:t>Bảo</a:t>
            </a:r>
            <a:r>
              <a:rPr lang="en-US" sz="4100" dirty="0"/>
              <a:t> </a:t>
            </a:r>
            <a:r>
              <a:rPr lang="en-US" sz="4100" dirty="0" err="1"/>
              <a:t>vệ</a:t>
            </a:r>
            <a:r>
              <a:rPr lang="en-US" sz="4100" dirty="0"/>
              <a:t> </a:t>
            </a:r>
            <a:r>
              <a:rPr lang="en-US" sz="4100" dirty="0" err="1"/>
              <a:t>bộ</a:t>
            </a:r>
            <a:r>
              <a:rPr lang="en-US" sz="4100" dirty="0"/>
              <a:t> </a:t>
            </a:r>
            <a:r>
              <a:rPr lang="en-US" sz="4100" dirty="0" err="1"/>
              <a:t>nhớ</a:t>
            </a:r>
            <a:r>
              <a:rPr lang="en-US" sz="4100" dirty="0"/>
              <a:t> - Chia </a:t>
            </a:r>
            <a:r>
              <a:rPr lang="en-US" sz="4100" dirty="0" err="1"/>
              <a:t>sẻ</a:t>
            </a:r>
            <a:r>
              <a:rPr lang="en-US" sz="4100" dirty="0"/>
              <a:t> </a:t>
            </a:r>
            <a:r>
              <a:rPr lang="en-US" sz="4100" dirty="0" err="1"/>
              <a:t>các</a:t>
            </a:r>
            <a:r>
              <a:rPr lang="en-US" sz="4100" dirty="0"/>
              <a:t> </a:t>
            </a:r>
            <a:r>
              <a:rPr lang="en-US" sz="4100" dirty="0" err="1"/>
              <a:t>trang</a:t>
            </a:r>
            <a:r>
              <a:rPr lang="en-US" sz="4100" dirty="0"/>
              <a:t> </a:t>
            </a:r>
            <a:r>
              <a:rPr lang="en-US" sz="4100" dirty="0" err="1"/>
              <a:t>nhớ</a:t>
            </a:r>
            <a:endParaRPr lang="en-US" sz="4100" dirty="0"/>
          </a:p>
        </p:txBody>
      </p:sp>
    </p:spTree>
    <p:extLst>
      <p:ext uri="{BB962C8B-B14F-4D97-AF65-F5344CB8AC3E}">
        <p14:creationId xmlns:p14="http://schemas.microsoft.com/office/powerpoint/2010/main" val="723880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a:t>Cơ chế hoán vị (swapping)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06.</a:t>
            </a:r>
            <a:endParaRPr lang="en-VN" dirty="0"/>
          </a:p>
        </p:txBody>
      </p:sp>
      <p:sp>
        <p:nvSpPr>
          <p:cNvPr id="3" name="Footer Placeholder 2">
            <a:extLst>
              <a:ext uri="{FF2B5EF4-FFF2-40B4-BE49-F238E27FC236}">
                <a16:creationId xmlns:a16="http://schemas.microsoft.com/office/drawing/2014/main" id="{E1A68D68-8196-C22D-7036-BD9C9B8B6E7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849759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7.6. </a:t>
            </a:r>
            <a:r>
              <a:rPr lang="en-US" dirty="0" err="1"/>
              <a:t>Cơ</a:t>
            </a:r>
            <a:r>
              <a:rPr lang="en-US" dirty="0"/>
              <a:t> </a:t>
            </a:r>
            <a:r>
              <a:rPr lang="en-US" dirty="0" err="1"/>
              <a:t>chế</a:t>
            </a:r>
            <a:r>
              <a:rPr lang="en-US" dirty="0"/>
              <a:t> </a:t>
            </a:r>
            <a:r>
              <a:rPr lang="en-US" dirty="0" err="1"/>
              <a:t>hoán</a:t>
            </a:r>
            <a:r>
              <a:rPr lang="en-US" dirty="0"/>
              <a:t> </a:t>
            </a:r>
            <a:r>
              <a:rPr lang="en-US" dirty="0" err="1"/>
              <a:t>vị</a:t>
            </a:r>
            <a:r>
              <a:rPr lang="en-US" dirty="0"/>
              <a:t> (swapping)</a:t>
            </a:r>
            <a:endParaRPr lang="en-VN" dirty="0"/>
          </a:p>
        </p:txBody>
      </p:sp>
      <p:sp>
        <p:nvSpPr>
          <p:cNvPr id="7" name="Content Placeholder 6">
            <a:extLst>
              <a:ext uri="{FF2B5EF4-FFF2-40B4-BE49-F238E27FC236}">
                <a16:creationId xmlns:a16="http://schemas.microsoft.com/office/drawing/2014/main" id="{18DFFDF6-EACE-715F-E13E-91918497B340}"/>
              </a:ext>
            </a:extLst>
          </p:cNvPr>
          <p:cNvSpPr>
            <a:spLocks noGrp="1"/>
          </p:cNvSpPr>
          <p:nvPr>
            <p:ph idx="1"/>
          </p:nvPr>
        </p:nvSpPr>
        <p:spPr/>
        <p:txBody>
          <a:bodyPr>
            <a:normAutofit fontScale="92500" lnSpcReduction="20000"/>
          </a:bodyPr>
          <a:lstStyle/>
          <a:p>
            <a:r>
              <a:rPr lang="vi-VN" dirty="0"/>
              <a:t>Một </a:t>
            </a:r>
            <a:r>
              <a:rPr lang="en-US" dirty="0" err="1"/>
              <a:t>tiến</a:t>
            </a:r>
            <a:r>
              <a:rPr lang="en-US" dirty="0"/>
              <a:t> </a:t>
            </a:r>
            <a:r>
              <a:rPr lang="en-US" dirty="0" err="1"/>
              <a:t>trình</a:t>
            </a:r>
            <a:r>
              <a:rPr lang="vi-VN" dirty="0"/>
              <a:t> có thể tạm thời bị swap ra khỏi bộ nhớ chính và lưu trên một hệ thống lưu trữ phụ. Sau đó, </a:t>
            </a:r>
            <a:r>
              <a:rPr lang="en-US" dirty="0" err="1"/>
              <a:t>tiến</a:t>
            </a:r>
            <a:r>
              <a:rPr lang="en-US" dirty="0"/>
              <a:t> </a:t>
            </a:r>
            <a:r>
              <a:rPr lang="en-US" dirty="0" err="1"/>
              <a:t>trình</a:t>
            </a:r>
            <a:r>
              <a:rPr lang="vi-VN" dirty="0"/>
              <a:t> có thể được nạp lại vào bộ nhớ để tiếp tục quá trình thực thi.</a:t>
            </a:r>
          </a:p>
          <a:p>
            <a:r>
              <a:rPr lang="vi-VN" dirty="0"/>
              <a:t>Swapping policy: hai ví dụ</a:t>
            </a:r>
          </a:p>
          <a:p>
            <a:pPr lvl="1"/>
            <a:r>
              <a:rPr lang="vi-VN" dirty="0"/>
              <a:t>Round-robin: swap out P1 (vừa tiêu thụ hết quantum của nó), swap in P2 , thực thi P3 ,…</a:t>
            </a:r>
          </a:p>
          <a:p>
            <a:pPr lvl="1"/>
            <a:r>
              <a:rPr lang="vi-VN" dirty="0"/>
              <a:t>Roll out, roll in: dùng trong cơ chế định thời theo độ ưu tiên (priority-based scheduling)</a:t>
            </a:r>
          </a:p>
          <a:p>
            <a:pPr lvl="2"/>
            <a:r>
              <a:rPr lang="en-US" dirty="0" err="1"/>
              <a:t>Tiến</a:t>
            </a:r>
            <a:r>
              <a:rPr lang="en-US" dirty="0"/>
              <a:t> </a:t>
            </a:r>
            <a:r>
              <a:rPr lang="en-US" dirty="0" err="1"/>
              <a:t>trình</a:t>
            </a:r>
            <a:r>
              <a:rPr lang="vi-VN" dirty="0"/>
              <a:t> có độ ưu tiên thấp hơn sẽ bị swap out nhường chỗ cho </a:t>
            </a:r>
            <a:r>
              <a:rPr lang="en-US" dirty="0" err="1"/>
              <a:t>tiến</a:t>
            </a:r>
            <a:r>
              <a:rPr lang="en-US" dirty="0"/>
              <a:t> </a:t>
            </a:r>
            <a:r>
              <a:rPr lang="en-US" dirty="0" err="1"/>
              <a:t>trình</a:t>
            </a:r>
            <a:r>
              <a:rPr lang="vi-VN" dirty="0"/>
              <a:t> có độ ưu tiên cao hơn mới đến được nạp vào bộ nhớ để thực thi</a:t>
            </a:r>
            <a:r>
              <a:rPr lang="en-US" dirty="0"/>
              <a:t>.</a:t>
            </a:r>
            <a:endParaRPr lang="vi-VN" dirty="0"/>
          </a:p>
          <a:p>
            <a:r>
              <a:rPr lang="vi-VN" dirty="0"/>
              <a:t>Hiện nay, ít hệ thống sử dụng cơ chế swapping trên</a:t>
            </a:r>
            <a:r>
              <a:rPr lang="en-US"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extLst>
      <p:ext uri="{BB962C8B-B14F-4D97-AF65-F5344CB8AC3E}">
        <p14:creationId xmlns:p14="http://schemas.microsoft.com/office/powerpoint/2010/main" val="15562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7.6. </a:t>
            </a:r>
            <a:r>
              <a:rPr lang="en-US" dirty="0" err="1"/>
              <a:t>Cơ</a:t>
            </a:r>
            <a:r>
              <a:rPr lang="en-US" dirty="0"/>
              <a:t> </a:t>
            </a:r>
            <a:r>
              <a:rPr lang="en-US" dirty="0" err="1"/>
              <a:t>chế</a:t>
            </a:r>
            <a:r>
              <a:rPr lang="en-US" dirty="0"/>
              <a:t> </a:t>
            </a:r>
            <a:r>
              <a:rPr lang="en-US" dirty="0" err="1"/>
              <a:t>hoán</a:t>
            </a:r>
            <a:r>
              <a:rPr lang="en-US" dirty="0"/>
              <a:t> </a:t>
            </a:r>
            <a:r>
              <a:rPr lang="en-US" dirty="0" err="1"/>
              <a:t>vị</a:t>
            </a:r>
            <a:r>
              <a:rPr lang="en-US" dirty="0"/>
              <a:t> (swapping)</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65</a:t>
            </a:fld>
            <a:endParaRPr lang="en-VN" dirty="0"/>
          </a:p>
        </p:txBody>
      </p:sp>
      <p:pic>
        <p:nvPicPr>
          <p:cNvPr id="8" name="Picture 4" descr="image.png">
            <a:extLst>
              <a:ext uri="{FF2B5EF4-FFF2-40B4-BE49-F238E27FC236}">
                <a16:creationId xmlns:a16="http://schemas.microsoft.com/office/drawing/2014/main" id="{805CFD8D-CCFD-2053-7436-4D7D7258504F}"/>
              </a:ext>
            </a:extLst>
          </p:cNvPr>
          <p:cNvPicPr>
            <a:picLocks noChangeAspect="1"/>
          </p:cNvPicPr>
          <p:nvPr/>
        </p:nvPicPr>
        <p:blipFill>
          <a:blip r:embed="rId2">
            <a:extLst>
              <a:ext uri="{28A0092B-C50C-407E-A947-70E740481C1C}">
                <a14:useLocalDpi xmlns:a14="http://schemas.microsoft.com/office/drawing/2010/main" val="0"/>
              </a:ext>
            </a:extLst>
          </a:blip>
          <a:srcRect l="674" t="3656" r="674" b="3844"/>
          <a:stretch>
            <a:fillRect/>
          </a:stretch>
        </p:blipFill>
        <p:spPr bwMode="auto">
          <a:xfrm>
            <a:off x="2780270" y="1363774"/>
            <a:ext cx="6631460" cy="4793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306636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vi-VN" altLang="en-US"/>
              <a:t>Khái niệm cơ sở</a:t>
            </a:r>
          </a:p>
          <a:p>
            <a:pPr>
              <a:lnSpc>
                <a:spcPct val="150000"/>
              </a:lnSpc>
              <a:defRPr/>
            </a:pPr>
            <a:r>
              <a:rPr lang="vi-VN" altLang="en-US"/>
              <a:t>Các kiểu địa chỉ nhớ</a:t>
            </a:r>
          </a:p>
          <a:p>
            <a:pPr>
              <a:lnSpc>
                <a:spcPct val="150000"/>
              </a:lnSpc>
              <a:defRPr/>
            </a:pPr>
            <a:r>
              <a:rPr lang="vi-VN" altLang="en-US"/>
              <a:t>Chuyển đổi địa chỉ nhớ</a:t>
            </a:r>
          </a:p>
          <a:p>
            <a:pPr>
              <a:lnSpc>
                <a:spcPct val="150000"/>
              </a:lnSpc>
              <a:defRPr/>
            </a:pPr>
            <a:r>
              <a:rPr lang="vi-VN" altLang="en-US"/>
              <a:t>Mô hình quản lý bộ nhớ</a:t>
            </a:r>
          </a:p>
          <a:p>
            <a:pPr>
              <a:lnSpc>
                <a:spcPct val="150000"/>
              </a:lnSpc>
              <a:defRPr/>
            </a:pPr>
            <a:r>
              <a:rPr lang="vi-VN" altLang="en-US"/>
              <a:t>Cơ chế phân trang</a:t>
            </a:r>
          </a:p>
          <a:p>
            <a:pPr>
              <a:lnSpc>
                <a:spcPct val="150000"/>
              </a:lnSpc>
              <a:defRPr/>
            </a:pPr>
            <a:r>
              <a:rPr lang="vi-VN" altLang="en-US"/>
              <a:t>Cơ chế swapping</a:t>
            </a:r>
            <a:endParaRPr lang="vi-VN" altLang="en-US" dirty="0" err="1"/>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66</a:t>
            </a:fld>
            <a:endParaRPr lang="en-VN" dirty="0"/>
          </a:p>
        </p:txBody>
      </p:sp>
    </p:spTree>
    <p:extLst>
      <p:ext uri="{BB962C8B-B14F-4D97-AF65-F5344CB8AC3E}">
        <p14:creationId xmlns:p14="http://schemas.microsoft.com/office/powerpoint/2010/main" val="2108053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1</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vi-VN" dirty="0"/>
              <a:t>Giả sử bộ nhớ chính được </a:t>
            </a:r>
            <a:r>
              <a:rPr lang="en-US" dirty="0" err="1"/>
              <a:t>phân</a:t>
            </a:r>
            <a:r>
              <a:rPr lang="en-US" dirty="0"/>
              <a:t> chia </a:t>
            </a:r>
            <a:r>
              <a:rPr lang="en-US" dirty="0" err="1"/>
              <a:t>thành</a:t>
            </a:r>
            <a:r>
              <a:rPr lang="en-US" dirty="0"/>
              <a:t> </a:t>
            </a:r>
            <a:r>
              <a:rPr lang="vi-VN" dirty="0"/>
              <a:t>các phân vùng có kích thước là 600K, 500K, 200K, 300K (theo thứ tự)</a:t>
            </a:r>
            <a:r>
              <a:rPr lang="en-US" dirty="0"/>
              <a:t>. </a:t>
            </a:r>
            <a:r>
              <a:rPr lang="en-US" dirty="0" err="1"/>
              <a:t>Các</a:t>
            </a:r>
            <a:r>
              <a:rPr lang="en-US" dirty="0"/>
              <a:t> </a:t>
            </a:r>
            <a:r>
              <a:rPr lang="vi-VN" dirty="0"/>
              <a:t>tiến trình có kích thước 212K, 417K, 112K, 426K (theo thứ tự) sẽ được cấp phát bộ nhớ như thế nào, nếu sử dụng: Thuật toán First fit, Best fit, Next fit, Worst fit? Thuật toán nào cho phép sử dụng bộ nhớ hiệu quả nhất trong trường hợp trên</a:t>
            </a:r>
            <a:r>
              <a:rPr lang="en-US" dirty="0"/>
              <a:t>?</a:t>
            </a:r>
            <a:endParaRPr lang="vi-VN"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Tree>
    <p:extLst>
      <p:ext uri="{BB962C8B-B14F-4D97-AF65-F5344CB8AC3E}">
        <p14:creationId xmlns:p14="http://schemas.microsoft.com/office/powerpoint/2010/main" val="36534497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2</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en-US"/>
              <a:t>Xét một không gian địa chỉ có 12 trang, mỗi trang có kích thước 2K, ánh xạ vào bộ nhớ vật lý có 32 khung trang.</a:t>
            </a:r>
          </a:p>
          <a:p>
            <a:pPr marL="514350" indent="-514350">
              <a:lnSpc>
                <a:spcPct val="150000"/>
              </a:lnSpc>
              <a:buFont typeface="+mj-lt"/>
              <a:buAutoNum type="alphaLcPeriod"/>
            </a:pPr>
            <a:r>
              <a:rPr lang="en-US"/>
              <a:t>Địa chỉ logic gồm bao nhiêu bit?</a:t>
            </a:r>
          </a:p>
          <a:p>
            <a:pPr marL="514350" indent="-514350">
              <a:lnSpc>
                <a:spcPct val="150000"/>
              </a:lnSpc>
              <a:buFont typeface="+mj-lt"/>
              <a:buAutoNum type="alphaLcPeriod"/>
            </a:pPr>
            <a:r>
              <a:rPr lang="en-US"/>
              <a:t>Địa chỉ physic gồm bao nhiêu bit?</a:t>
            </a:r>
          </a:p>
          <a:p>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Tree>
    <p:extLst>
      <p:ext uri="{BB962C8B-B14F-4D97-AF65-F5344CB8AC3E}">
        <p14:creationId xmlns:p14="http://schemas.microsoft.com/office/powerpoint/2010/main" val="1695682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3</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lnSpcReduction="10000"/>
          </a:bodyPr>
          <a:lstStyle/>
          <a:p>
            <a:pPr marL="0" indent="0" algn="just">
              <a:lnSpc>
                <a:spcPct val="150000"/>
              </a:lnSpc>
              <a:buNone/>
            </a:pPr>
            <a:r>
              <a:rPr lang="en-US" dirty="0" err="1"/>
              <a:t>Xét</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a:t>
            </a:r>
            <a:r>
              <a:rPr lang="en-US" dirty="0" err="1"/>
              <a:t>với</a:t>
            </a:r>
            <a:r>
              <a:rPr lang="en-US" dirty="0"/>
              <a:t> </a:t>
            </a:r>
            <a:r>
              <a:rPr lang="en-US" dirty="0" err="1"/>
              <a:t>bảng</a:t>
            </a:r>
            <a:r>
              <a:rPr lang="en-US" dirty="0"/>
              <a:t> </a:t>
            </a:r>
            <a:r>
              <a:rPr lang="en-US" dirty="0" err="1"/>
              <a:t>trang</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chính</a:t>
            </a:r>
            <a:r>
              <a:rPr lang="en-US" dirty="0"/>
              <a:t>.</a:t>
            </a:r>
          </a:p>
          <a:p>
            <a:pPr marL="514350" indent="-514350" algn="just">
              <a:lnSpc>
                <a:spcPct val="150000"/>
              </a:lnSpc>
              <a:buFont typeface="+mj-lt"/>
              <a:buAutoNum type="alphaLcPeriod"/>
            </a:pPr>
            <a:r>
              <a:rPr lang="en-US" dirty="0" err="1"/>
              <a:t>Nếu</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một</a:t>
            </a:r>
            <a:r>
              <a:rPr lang="en-US" dirty="0"/>
              <a:t> </a:t>
            </a:r>
            <a:r>
              <a:rPr lang="en-US" dirty="0" err="1"/>
              <a:t>lần</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bình</a:t>
            </a:r>
            <a:r>
              <a:rPr lang="en-US" dirty="0"/>
              <a:t> </a:t>
            </a:r>
            <a:r>
              <a:rPr lang="en-US" dirty="0" err="1"/>
              <a:t>thường</a:t>
            </a:r>
            <a:r>
              <a:rPr lang="en-US" dirty="0"/>
              <a:t> </a:t>
            </a:r>
            <a:r>
              <a:rPr lang="en-US" dirty="0" err="1"/>
              <a:t>là</a:t>
            </a:r>
            <a:r>
              <a:rPr lang="en-US" dirty="0"/>
              <a:t> 200ns </a:t>
            </a:r>
            <a:r>
              <a:rPr lang="en-US" dirty="0" err="1"/>
              <a:t>thì</a:t>
            </a:r>
            <a:r>
              <a:rPr lang="en-US" dirty="0"/>
              <a:t> </a:t>
            </a:r>
            <a:r>
              <a:rPr lang="en-US" dirty="0" err="1"/>
              <a:t>mất</a:t>
            </a:r>
            <a:r>
              <a:rPr lang="en-US" dirty="0"/>
              <a:t> bao </a:t>
            </a:r>
            <a:r>
              <a:rPr lang="en-US" dirty="0" err="1"/>
              <a:t>nhiêu</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này</a:t>
            </a:r>
            <a:r>
              <a:rPr lang="en-US" dirty="0"/>
              <a:t>?</a:t>
            </a:r>
          </a:p>
          <a:p>
            <a:pPr marL="514350" indent="-514350" algn="just">
              <a:lnSpc>
                <a:spcPct val="150000"/>
              </a:lnSpc>
              <a:buFont typeface="+mj-lt"/>
              <a:buAutoNum type="alphaLcPeriod"/>
            </a:pPr>
            <a:r>
              <a:rPr lang="en-US" dirty="0" err="1"/>
              <a:t>Nếu</a:t>
            </a:r>
            <a:r>
              <a:rPr lang="en-US" dirty="0"/>
              <a:t> </a:t>
            </a:r>
            <a:r>
              <a:rPr lang="en-US" dirty="0" err="1"/>
              <a:t>sử</a:t>
            </a:r>
            <a:r>
              <a:rPr lang="en-US" dirty="0"/>
              <a:t> </a:t>
            </a:r>
            <a:r>
              <a:rPr lang="en-US" dirty="0" err="1"/>
              <a:t>dụng</a:t>
            </a:r>
            <a:r>
              <a:rPr lang="en-US" dirty="0"/>
              <a:t> TLBs </a:t>
            </a:r>
            <a:r>
              <a:rPr lang="en-US" dirty="0" err="1"/>
              <a:t>với</a:t>
            </a:r>
            <a:r>
              <a:rPr lang="en-US" dirty="0"/>
              <a:t> hit-ratio </a:t>
            </a:r>
            <a:r>
              <a:rPr lang="en-US" dirty="0" err="1"/>
              <a:t>là</a:t>
            </a:r>
            <a:r>
              <a:rPr lang="en-US" dirty="0"/>
              <a:t> 75%, </a:t>
            </a:r>
            <a:r>
              <a:rPr lang="en-US" dirty="0" err="1"/>
              <a:t>thời</a:t>
            </a:r>
            <a:r>
              <a:rPr lang="en-US" dirty="0"/>
              <a:t> </a:t>
            </a:r>
            <a:r>
              <a:rPr lang="en-US" dirty="0" err="1"/>
              <a:t>gian</a:t>
            </a:r>
            <a:r>
              <a:rPr lang="en-US" dirty="0"/>
              <a:t> </a:t>
            </a:r>
            <a:r>
              <a:rPr lang="en-US" dirty="0" err="1"/>
              <a:t>để</a:t>
            </a:r>
            <a:r>
              <a:rPr lang="en-US" dirty="0"/>
              <a:t> </a:t>
            </a:r>
            <a:r>
              <a:rPr lang="en-US" dirty="0" err="1"/>
              <a:t>tìm</a:t>
            </a:r>
            <a:r>
              <a:rPr lang="en-US" dirty="0"/>
              <a:t> </a:t>
            </a:r>
            <a:r>
              <a:rPr lang="en-US" dirty="0" err="1"/>
              <a:t>trong</a:t>
            </a:r>
            <a:r>
              <a:rPr lang="en-US" dirty="0"/>
              <a:t> TLBs </a:t>
            </a:r>
            <a:r>
              <a:rPr lang="en-US" dirty="0" err="1"/>
              <a:t>xem</a:t>
            </a:r>
            <a:r>
              <a:rPr lang="en-US" dirty="0"/>
              <a:t> </a:t>
            </a:r>
            <a:r>
              <a:rPr lang="en-US" dirty="0" err="1"/>
              <a:t>như</a:t>
            </a:r>
            <a:r>
              <a:rPr lang="en-US" dirty="0"/>
              <a:t> </a:t>
            </a:r>
            <a:r>
              <a:rPr lang="en-US" dirty="0" err="1"/>
              <a:t>bằng</a:t>
            </a:r>
            <a:r>
              <a:rPr lang="en-US" dirty="0"/>
              <a:t> 0, </a:t>
            </a:r>
            <a:r>
              <a:rPr lang="en-US" dirty="0" err="1"/>
              <a:t>tính</a:t>
            </a:r>
            <a:r>
              <a:rPr lang="en-US" dirty="0"/>
              <a:t> </a:t>
            </a:r>
            <a:r>
              <a:rPr lang="en-US" dirty="0" err="1"/>
              <a:t>thời</a:t>
            </a:r>
            <a:r>
              <a:rPr lang="en-US" dirty="0"/>
              <a:t> </a:t>
            </a:r>
            <a:r>
              <a:rPr lang="en-US" dirty="0" err="1"/>
              <a:t>gian</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(EAT) </a:t>
            </a:r>
            <a:r>
              <a:rPr lang="en-US" dirty="0" err="1"/>
              <a:t>trong</a:t>
            </a:r>
            <a:r>
              <a:rPr lang="en-US" dirty="0"/>
              <a:t> </a:t>
            </a:r>
            <a:r>
              <a:rPr lang="en-US" dirty="0" err="1"/>
              <a:t>hệ</a:t>
            </a:r>
            <a:r>
              <a:rPr lang="en-US" dirty="0"/>
              <a:t> </a:t>
            </a:r>
            <a:r>
              <a:rPr lang="en-US" dirty="0" err="1"/>
              <a:t>thống</a:t>
            </a:r>
            <a:r>
              <a:rPr lang="en-US" dirty="0"/>
              <a:t>.</a:t>
            </a:r>
          </a:p>
          <a:p>
            <a:pPr marL="0" indent="0">
              <a:buNone/>
            </a:pPr>
            <a:endParaRPr lang="en-US" altLang="en-US" sz="2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69</a:t>
            </a:fld>
            <a:endParaRPr lang="en-VN" dirty="0"/>
          </a:p>
        </p:txBody>
      </p:sp>
    </p:spTree>
    <p:extLst>
      <p:ext uri="{BB962C8B-B14F-4D97-AF65-F5344CB8AC3E}">
        <p14:creationId xmlns:p14="http://schemas.microsoft.com/office/powerpoint/2010/main" val="71834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7</a:t>
            </a:fld>
            <a:endParaRPr lang="en-VN" dirty="0"/>
          </a:p>
        </p:txBody>
      </p:sp>
      <p:pic>
        <p:nvPicPr>
          <p:cNvPr id="10" name="Picture 9">
            <a:extLst>
              <a:ext uri="{FF2B5EF4-FFF2-40B4-BE49-F238E27FC236}">
                <a16:creationId xmlns:a16="http://schemas.microsoft.com/office/drawing/2014/main" id="{95A5BAB7-18F8-B637-A964-7CCEE11CCC74}"/>
              </a:ext>
            </a:extLst>
          </p:cNvPr>
          <p:cNvPicPr>
            <a:picLocks noChangeAspect="1"/>
          </p:cNvPicPr>
          <p:nvPr/>
        </p:nvPicPr>
        <p:blipFill>
          <a:blip r:embed="rId3"/>
          <a:stretch>
            <a:fillRect/>
          </a:stretch>
        </p:blipFill>
        <p:spPr>
          <a:xfrm>
            <a:off x="838200" y="1045751"/>
            <a:ext cx="6808166" cy="5249909"/>
          </a:xfrm>
          <a:prstGeom prst="rect">
            <a:avLst/>
          </a:prstGeom>
          <a:noFill/>
        </p:spPr>
      </p:pic>
      <p:pic>
        <p:nvPicPr>
          <p:cNvPr id="11" name="Picture 10">
            <a:extLst>
              <a:ext uri="{FF2B5EF4-FFF2-40B4-BE49-F238E27FC236}">
                <a16:creationId xmlns:a16="http://schemas.microsoft.com/office/drawing/2014/main" id="{B8A00872-7BB8-1717-BF04-681B740A21AF}"/>
              </a:ext>
            </a:extLst>
          </p:cNvPr>
          <p:cNvPicPr>
            <a:picLocks noChangeAspect="1"/>
          </p:cNvPicPr>
          <p:nvPr/>
        </p:nvPicPr>
        <p:blipFill>
          <a:blip r:embed="rId4"/>
          <a:srcRect/>
          <a:stretch/>
        </p:blipFill>
        <p:spPr>
          <a:xfrm>
            <a:off x="8070725" y="2301240"/>
            <a:ext cx="3263444" cy="3192779"/>
          </a:xfrm>
          <a:prstGeom prst="rect">
            <a:avLst/>
          </a:prstGeom>
        </p:spPr>
      </p:pic>
    </p:spTree>
    <p:extLst>
      <p:ext uri="{BB962C8B-B14F-4D97-AF65-F5344CB8AC3E}">
        <p14:creationId xmlns:p14="http://schemas.microsoft.com/office/powerpoint/2010/main" val="1860831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4</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0" indent="0">
              <a:lnSpc>
                <a:spcPct val="150000"/>
              </a:lnSpc>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70</a:t>
            </a:fld>
            <a:endParaRPr lang="en-VN" dirty="0"/>
          </a:p>
        </p:txBody>
      </p:sp>
    </p:spTree>
    <p:extLst>
      <p:ext uri="{BB962C8B-B14F-4D97-AF65-F5344CB8AC3E}">
        <p14:creationId xmlns:p14="http://schemas.microsoft.com/office/powerpoint/2010/main" val="1623644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5</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0" indent="0">
              <a:lnSpc>
                <a:spcPct val="150000"/>
              </a:lnSpc>
              <a:buNone/>
            </a:pPr>
            <a:r>
              <a:rPr lang="vi-VN"/>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71</a:t>
            </a:fld>
            <a:endParaRPr lang="en-VN" dirty="0"/>
          </a:p>
        </p:txBody>
      </p:sp>
    </p:spTree>
    <p:extLst>
      <p:ext uri="{BB962C8B-B14F-4D97-AF65-F5344CB8AC3E}">
        <p14:creationId xmlns:p14="http://schemas.microsoft.com/office/powerpoint/2010/main" val="35255666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72</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398582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8</a:t>
            </a:fld>
            <a:endParaRPr lang="en-VN" dirty="0"/>
          </a:p>
        </p:txBody>
      </p:sp>
      <p:pic>
        <p:nvPicPr>
          <p:cNvPr id="3" name="Picture 4">
            <a:extLst>
              <a:ext uri="{FF2B5EF4-FFF2-40B4-BE49-F238E27FC236}">
                <a16:creationId xmlns:a16="http://schemas.microsoft.com/office/drawing/2014/main" id="{46246AE7-87BE-DAF7-04A5-92C4FD9E4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184" y="1045751"/>
            <a:ext cx="5364768" cy="54041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5D60D4-53E1-6EEA-C839-A60B5E2A9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720" y="2125565"/>
            <a:ext cx="4054043" cy="344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53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0AA7-1FFF-D1E5-9B78-6EC33659027F}"/>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3" name="Content Placeholder 2">
            <a:extLst>
              <a:ext uri="{FF2B5EF4-FFF2-40B4-BE49-F238E27FC236}">
                <a16:creationId xmlns:a16="http://schemas.microsoft.com/office/drawing/2014/main" id="{26433582-262E-A44D-8BF9-27C07F248068}"/>
              </a:ext>
            </a:extLst>
          </p:cNvPr>
          <p:cNvSpPr>
            <a:spLocks noGrp="1"/>
          </p:cNvSpPr>
          <p:nvPr>
            <p:ph idx="1"/>
          </p:nvPr>
        </p:nvSpPr>
        <p:spPr/>
        <p:txBody>
          <a:bodyPr/>
          <a:lstStyle/>
          <a:p>
            <a:r>
              <a:rPr lang="vi-VN" b="1" dirty="0">
                <a:gradFill>
                  <a:gsLst>
                    <a:gs pos="0">
                      <a:srgbClr val="00C6FF"/>
                    </a:gs>
                    <a:gs pos="100000">
                      <a:srgbClr val="0072FF"/>
                    </a:gs>
                  </a:gsLst>
                  <a:lin ang="5400000" scaled="1"/>
                </a:gradFill>
              </a:rPr>
              <a:t>Quản lý bộ nhớ </a:t>
            </a:r>
            <a:r>
              <a:rPr lang="vi-VN" dirty="0"/>
              <a:t>là công việc của hệ điều hành với sự hỗ trợ của phần cứng nhằm phân phối, sắp xếp các </a:t>
            </a:r>
            <a:r>
              <a:rPr lang="en-US" dirty="0" err="1"/>
              <a:t>tiến</a:t>
            </a:r>
            <a:r>
              <a:rPr lang="en-US" dirty="0"/>
              <a:t> </a:t>
            </a:r>
            <a:r>
              <a:rPr lang="en-US" dirty="0" err="1"/>
              <a:t>trình</a:t>
            </a:r>
            <a:r>
              <a:rPr lang="vi-VN" dirty="0"/>
              <a:t> trong bộ nhớ sao cho hiệu quả.</a:t>
            </a:r>
          </a:p>
          <a:p>
            <a:r>
              <a:rPr lang="vi-VN" b="1" dirty="0">
                <a:gradFill>
                  <a:gsLst>
                    <a:gs pos="0">
                      <a:srgbClr val="00C6FF"/>
                    </a:gs>
                    <a:gs pos="100000">
                      <a:srgbClr val="0072FF"/>
                    </a:gs>
                  </a:gsLst>
                  <a:lin ang="5400000" scaled="1"/>
                </a:gradFill>
              </a:rPr>
              <a:t>Mục tiêu cần đạt được </a:t>
            </a:r>
            <a:r>
              <a:rPr lang="vi-VN" dirty="0"/>
              <a:t>là nạp càng nhiều </a:t>
            </a:r>
            <a:r>
              <a:rPr lang="en-US" dirty="0" err="1"/>
              <a:t>tiến</a:t>
            </a:r>
            <a:r>
              <a:rPr lang="en-US" dirty="0"/>
              <a:t> </a:t>
            </a:r>
            <a:r>
              <a:rPr lang="en-US" dirty="0" err="1"/>
              <a:t>trình</a:t>
            </a:r>
            <a:r>
              <a:rPr lang="vi-VN" dirty="0"/>
              <a:t> vào bộ nhớ càng tốt (gia tăng mức độ đa chương)</a:t>
            </a:r>
            <a:r>
              <a:rPr lang="en-US" dirty="0"/>
              <a:t>.</a:t>
            </a:r>
            <a:endParaRPr lang="vi-VN" dirty="0"/>
          </a:p>
          <a:p>
            <a:r>
              <a:rPr lang="vi-VN" dirty="0"/>
              <a:t>Trong hầu hết các hệ thống, </a:t>
            </a:r>
            <a:r>
              <a:rPr lang="vi-VN" b="1" dirty="0"/>
              <a:t>kernel sẽ chiếm một phần cố định của bộ nhớ</a:t>
            </a:r>
            <a:r>
              <a:rPr lang="vi-VN" dirty="0"/>
              <a:t>; phần còn lại phân phối cho các </a:t>
            </a:r>
            <a:r>
              <a:rPr lang="en-US" dirty="0" err="1"/>
              <a:t>tiến</a:t>
            </a:r>
            <a:r>
              <a:rPr lang="en-US" dirty="0"/>
              <a:t> </a:t>
            </a:r>
            <a:r>
              <a:rPr lang="en-US" dirty="0" err="1"/>
              <a:t>trình</a:t>
            </a:r>
            <a:r>
              <a:rPr lang="vi-VN" dirty="0"/>
              <a:t>.</a:t>
            </a:r>
          </a:p>
          <a:p>
            <a:endParaRPr lang="en-US" dirty="0"/>
          </a:p>
        </p:txBody>
      </p:sp>
      <p:sp>
        <p:nvSpPr>
          <p:cNvPr id="4" name="Footer Placeholder 3">
            <a:extLst>
              <a:ext uri="{FF2B5EF4-FFF2-40B4-BE49-F238E27FC236}">
                <a16:creationId xmlns:a16="http://schemas.microsoft.com/office/drawing/2014/main" id="{C0076444-43BD-85FD-3A3C-D83420DC8AD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0CE442-EDF7-A9CB-E4CA-ECBBBED8DFC0}"/>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75742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update</Template>
  <TotalTime>2444</TotalTime>
  <Words>5153</Words>
  <Application>Microsoft Office PowerPoint</Application>
  <PresentationFormat>Widescreen</PresentationFormat>
  <Paragraphs>535</Paragraphs>
  <Slides>72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Courier New</vt:lpstr>
      <vt:lpstr>Monotype Sorts</vt:lpstr>
      <vt:lpstr>Times New Roman</vt:lpstr>
      <vt:lpstr>VNI-Helve</vt:lpstr>
      <vt:lpstr>Webdings</vt:lpstr>
      <vt:lpstr>Office Theme</vt:lpstr>
      <vt:lpstr>PowerPoint Presentation</vt:lpstr>
      <vt:lpstr>Các nội dung đã học</vt:lpstr>
      <vt:lpstr>PowerPoint Presentation</vt:lpstr>
      <vt:lpstr>PowerPoint Presentation</vt:lpstr>
      <vt:lpstr>PowerPoint Presentation</vt:lpstr>
      <vt:lpstr>7.1. Khái niệm cơ sở</vt:lpstr>
      <vt:lpstr>7.1. Khái niệm cơ sở</vt:lpstr>
      <vt:lpstr>7.1. Khái niệm cơ sở</vt:lpstr>
      <vt:lpstr>7.1. Khái niệm cơ sở</vt:lpstr>
      <vt:lpstr>7.1. Khái niệm cơ sở</vt:lpstr>
      <vt:lpstr>PowerPoint Presentation</vt:lpstr>
      <vt:lpstr>7.2. Các kiểu địa chỉ nhớ</vt:lpstr>
      <vt:lpstr>7.2. Các kiểu địa chỉ nhớ</vt:lpstr>
      <vt:lpstr>7.2. Các kiểu địa chỉ nhớ</vt:lpstr>
      <vt:lpstr>Cơ chế thực hiện linking</vt:lpstr>
      <vt:lpstr>Nạp chương trình vào bộ nhớ</vt:lpstr>
      <vt:lpstr>PowerPoint Presentation</vt:lpstr>
      <vt:lpstr>7.3.1. Chuyển đổi địa chỉ</vt:lpstr>
      <vt:lpstr>7.3.1. Chuyển đổi địa chỉ</vt:lpstr>
      <vt:lpstr>7.3.1. Chuyển đổi địa chỉ</vt:lpstr>
      <vt:lpstr>7.3.1. Chuyển đổi địa chỉ</vt:lpstr>
      <vt:lpstr>7.3.1. Chuyển đổi địa chỉ</vt:lpstr>
      <vt:lpstr>PowerPoint Presentation</vt:lpstr>
      <vt:lpstr>7.3.2. Dynamic linking</vt:lpstr>
      <vt:lpstr>7.3.2. Dynamic linking</vt:lpstr>
      <vt:lpstr>PowerPoint Presentation</vt:lpstr>
      <vt:lpstr>7.3.3. Dynamic loading</vt:lpstr>
      <vt:lpstr>PowerPoint Presentation</vt:lpstr>
      <vt:lpstr>7.4. Mô hình quản lý bộ nhớ</vt:lpstr>
      <vt:lpstr>7.4. Mô hình quản lý bộ nhớ</vt:lpstr>
      <vt:lpstr>7.4. Mô hình quản lý bộ nhớ</vt:lpstr>
      <vt:lpstr>7.4. Mô hình quản lý bộ nhớ</vt:lpstr>
      <vt:lpstr>PowerPoint Presentation</vt:lpstr>
      <vt:lpstr>7.4.1. Fixed partitioning</vt:lpstr>
      <vt:lpstr>7.4.1. Fixed partitioning - Chiến lược placement</vt:lpstr>
      <vt:lpstr>7.4.1. Fixed partitioning - Chiến lược placement</vt:lpstr>
      <vt:lpstr>PowerPoint Presentation</vt:lpstr>
      <vt:lpstr>7.4.2. Dynamic partitioning</vt:lpstr>
      <vt:lpstr>7.4.2. Dynamic partitioning - Chiến lược placement</vt:lpstr>
      <vt:lpstr>PowerPoint Presentation</vt:lpstr>
      <vt:lpstr>7.5. Cơ chế phân trang</vt:lpstr>
      <vt:lpstr>7.5. Cơ chế phân trang</vt:lpstr>
      <vt:lpstr>PowerPoint Presentation</vt:lpstr>
      <vt:lpstr>7.5.1. Chuyển đổi địa chỉ trong paging</vt:lpstr>
      <vt:lpstr>7.5.1. Chuyển đổi địa chỉ trong paging</vt:lpstr>
      <vt:lpstr>7.5.1. Chuyển đổi địa chỉ trong paging</vt:lpstr>
      <vt:lpstr>7.5. Cơ chế phân trang</vt:lpstr>
      <vt:lpstr>PowerPoint Presentation</vt:lpstr>
      <vt:lpstr>7.5.2. Cài đặt bảng trang (paging hardware)</vt:lpstr>
      <vt:lpstr>7.5.2. Cài đặt bảng trang</vt:lpstr>
      <vt:lpstr>7.5.2. Cài đặt bảng trang</vt:lpstr>
      <vt:lpstr>PowerPoint Presentation</vt:lpstr>
      <vt:lpstr>7.5.3. Effective access time (EAT)</vt:lpstr>
      <vt:lpstr>7.5.3. Effective access time (EAT)</vt:lpstr>
      <vt:lpstr>PowerPoint Presentation</vt:lpstr>
      <vt:lpstr>7.5.4. Tổ chức bảng trang</vt:lpstr>
      <vt:lpstr>7.5.4. Tổ chức bảng trang</vt:lpstr>
      <vt:lpstr>7.5.4. Tổ chức bảng trang</vt:lpstr>
      <vt:lpstr>PowerPoint Presentation</vt:lpstr>
      <vt:lpstr>7.5.5. Bảo vệ bộ nhớ</vt:lpstr>
      <vt:lpstr>Bảo vệ bằng valid / invalid bit</vt:lpstr>
      <vt:lpstr>PowerPoint Presentation</vt:lpstr>
      <vt:lpstr>PowerPoint Presentation</vt:lpstr>
      <vt:lpstr>7.6. Cơ chế hoán vị (swapping)</vt:lpstr>
      <vt:lpstr>7.6. Cơ chế hoán vị (swapping)</vt:lpstr>
      <vt:lpstr>Tóm tắt lại nội dung buổi học</vt:lpstr>
      <vt:lpstr>Bài tập 1</vt:lpstr>
      <vt:lpstr>Bài tập 2</vt:lpstr>
      <vt:lpstr>Bài tập 3</vt:lpstr>
      <vt:lpstr>Bài tập 4</vt:lpstr>
      <vt:lpstr>Bài tập 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7</dc:title>
  <dc:creator>Trần Hoàng Lộc;Nguyễn Thanh Thiện</dc:creator>
  <cp:lastModifiedBy>Nguyễn Thanh Thiện</cp:lastModifiedBy>
  <cp:revision>204</cp:revision>
  <dcterms:created xsi:type="dcterms:W3CDTF">2023-03-03T01:55:04Z</dcterms:created>
  <dcterms:modified xsi:type="dcterms:W3CDTF">2024-02-15T10:50:01Z</dcterms:modified>
</cp:coreProperties>
</file>