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3682" r:id="rId2"/>
  </p:sldMasterIdLst>
  <p:notesMasterIdLst>
    <p:notesMasterId r:id="rId53"/>
  </p:notesMasterIdLst>
  <p:sldIdLst>
    <p:sldId id="260" r:id="rId3"/>
    <p:sldId id="424" r:id="rId4"/>
    <p:sldId id="466" r:id="rId5"/>
    <p:sldId id="269" r:id="rId6"/>
    <p:sldId id="261" r:id="rId7"/>
    <p:sldId id="427" r:id="rId8"/>
    <p:sldId id="384" r:id="rId9"/>
    <p:sldId id="428" r:id="rId10"/>
    <p:sldId id="317" r:id="rId11"/>
    <p:sldId id="389" r:id="rId12"/>
    <p:sldId id="429" r:id="rId13"/>
    <p:sldId id="453" r:id="rId14"/>
    <p:sldId id="430" r:id="rId15"/>
    <p:sldId id="431" r:id="rId16"/>
    <p:sldId id="437" r:id="rId17"/>
    <p:sldId id="461" r:id="rId18"/>
    <p:sldId id="433" r:id="rId19"/>
    <p:sldId id="432" r:id="rId20"/>
    <p:sldId id="434" r:id="rId21"/>
    <p:sldId id="435" r:id="rId22"/>
    <p:sldId id="319" r:id="rId23"/>
    <p:sldId id="346" r:id="rId24"/>
    <p:sldId id="454" r:id="rId25"/>
    <p:sldId id="438" r:id="rId26"/>
    <p:sldId id="463" r:id="rId27"/>
    <p:sldId id="455" r:id="rId28"/>
    <p:sldId id="441" r:id="rId29"/>
    <p:sldId id="439" r:id="rId30"/>
    <p:sldId id="456" r:id="rId31"/>
    <p:sldId id="464" r:id="rId32"/>
    <p:sldId id="457" r:id="rId33"/>
    <p:sldId id="465" r:id="rId34"/>
    <p:sldId id="444" r:id="rId35"/>
    <p:sldId id="347" r:id="rId36"/>
    <p:sldId id="286" r:id="rId37"/>
    <p:sldId id="458" r:id="rId38"/>
    <p:sldId id="445" r:id="rId39"/>
    <p:sldId id="351" r:id="rId40"/>
    <p:sldId id="446" r:id="rId41"/>
    <p:sldId id="459" r:id="rId42"/>
    <p:sldId id="447" r:id="rId43"/>
    <p:sldId id="460" r:id="rId44"/>
    <p:sldId id="448" r:id="rId45"/>
    <p:sldId id="449" r:id="rId46"/>
    <p:sldId id="450" r:id="rId47"/>
    <p:sldId id="451" r:id="rId48"/>
    <p:sldId id="452" r:id="rId49"/>
    <p:sldId id="308" r:id="rId50"/>
    <p:sldId id="376" r:id="rId51"/>
    <p:sldId id="436" r:id="rId52"/>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37" autoAdjust="0"/>
  </p:normalViewPr>
  <p:slideViewPr>
    <p:cSldViewPr snapToGrid="0">
      <p:cViewPr varScale="1">
        <p:scale>
          <a:sx n="59" d="100"/>
          <a:sy n="59" d="100"/>
        </p:scale>
        <p:origin x="96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5:35.432"/>
    </inkml:context>
    <inkml:brush xml:id="br0">
      <inkml:brushProperty name="width" value="0.05" units="cm"/>
      <inkml:brushProperty name="height" value="0.05" units="cm"/>
      <inkml:brushProperty name="color" value="#E71224"/>
    </inkml:brush>
  </inkml:definitions>
  <inkml:trace contextRef="#ctx0" brushRef="#br0">9185 45 16156 0 0,'15'2'-259'0'0,"27"2"-1207"0"0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9:38.144"/>
    </inkml:context>
    <inkml:brush xml:id="br0">
      <inkml:brushProperty name="width" value="0.05" units="cm"/>
      <inkml:brushProperty name="height" value="0.05" units="cm"/>
      <inkml:brushProperty name="color" value="#E71224"/>
    </inkml:brush>
  </inkml:definitions>
  <inkml:trace contextRef="#ctx0" brushRef="#br0">0 0 5983 0 0,'0'0'536'0'0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16.862"/>
    </inkml:context>
    <inkml:brush xml:id="br0">
      <inkml:brushProperty name="width" value="0.05" units="cm"/>
      <inkml:brushProperty name="height" value="0.05" units="cm"/>
      <inkml:brushProperty name="color" value="#E71224"/>
    </inkml:brush>
  </inkml:definitions>
  <inkml:trace contextRef="#ctx0" brushRef="#br0">99 0 2303 0 0,'-35'8'200'0'0,"7"-3"-200"0"0,-8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37.986"/>
    </inkml:context>
    <inkml:brush xml:id="br0">
      <inkml:brushProperty name="width" value="0.05" units="cm"/>
      <inkml:brushProperty name="height" value="0.05" units="cm"/>
      <inkml:brushProperty name="color" value="#E71224"/>
    </inkml:brush>
  </inkml:definitions>
  <inkml:trace contextRef="#ctx0" brushRef="#br0">0 115 4255 0 0,'0'0'192'0'0,"14"-5"32"0"0,-4 0-224 0 0,1 0 0 0 0,2 0 0 0 0,0-1 0 0 0,0-2 160 0 0,0 0-8 0 0,0 1-8 0 0,-1-4 0 0 0,-1-5-144 0 0,0 3 0 0 0,1 0 0 0 0,-1 0-2112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9:05.732"/>
    </inkml:context>
    <inkml:brush xml:id="br0">
      <inkml:brushProperty name="width" value="0.05" units="cm"/>
      <inkml:brushProperty name="height" value="0.05" units="cm"/>
      <inkml:brushProperty name="color" value="#E71224"/>
    </inkml:brush>
  </inkml:definitions>
  <inkml:trace contextRef="#ctx0" brushRef="#br0">0 0 16671 0 0,'0'0'1808'0'0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09/03/2024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dẫn nhập để mô tả về hoạt động của bộ nhớ ảo, quý thầy cô có thể bỏ đi khi giảng dạy</a:t>
            </a:r>
          </a:p>
        </p:txBody>
      </p:sp>
      <p:sp>
        <p:nvSpPr>
          <p:cNvPr id="4" name="Slide Number Placeholder 3"/>
          <p:cNvSpPr>
            <a:spLocks noGrp="1"/>
          </p:cNvSpPr>
          <p:nvPr>
            <p:ph type="sldNum" sz="quarter" idx="5"/>
          </p:nvPr>
        </p:nvSpPr>
        <p:spPr/>
        <p:txBody>
          <a:bodyPr/>
          <a:lstStyle/>
          <a:p>
            <a:fld id="{DC19F204-C7F4-F140-967F-D2FA889DA617}" type="slidenum">
              <a:rPr lang="en-VN" smtClean="0"/>
              <a:t>6</a:t>
            </a:fld>
            <a:endParaRPr lang="en-VN"/>
          </a:p>
        </p:txBody>
      </p:sp>
    </p:spTree>
    <p:extLst>
      <p:ext uri="{BB962C8B-B14F-4D97-AF65-F5344CB8AC3E}">
        <p14:creationId xmlns:p14="http://schemas.microsoft.com/office/powerpoint/2010/main" val="336814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www.magetop.com</a:t>
            </a:r>
            <a:r>
              <a:rPr lang="en-US" dirty="0"/>
              <a:t>/blog/them-</a:t>
            </a:r>
            <a:r>
              <a:rPr lang="en-US" dirty="0" err="1"/>
              <a:t>bo</a:t>
            </a:r>
            <a:r>
              <a:rPr lang="en-US" dirty="0"/>
              <a:t>-</a:t>
            </a:r>
            <a:r>
              <a:rPr lang="en-US" dirty="0" err="1"/>
              <a:t>nho</a:t>
            </a:r>
            <a:r>
              <a:rPr lang="en-US" dirty="0"/>
              <a:t>-swap-</a:t>
            </a:r>
            <a:r>
              <a:rPr lang="en-US" dirty="0" err="1"/>
              <a:t>trong</a:t>
            </a:r>
            <a:r>
              <a:rPr lang="en-US" dirty="0"/>
              <a:t>-ubuntu/</a:t>
            </a:r>
          </a:p>
          <a:p>
            <a:r>
              <a:rPr lang="en-US" dirty="0"/>
              <a:t>https://</a:t>
            </a:r>
            <a:r>
              <a:rPr lang="en-US" dirty="0" err="1"/>
              <a:t>macstores.vn</a:t>
            </a:r>
            <a:r>
              <a:rPr lang="en-US" dirty="0"/>
              <a:t>/tin-</a:t>
            </a:r>
            <a:r>
              <a:rPr lang="en-US" dirty="0" err="1"/>
              <a:t>tuc</a:t>
            </a:r>
            <a:r>
              <a:rPr lang="en-US" dirty="0"/>
              <a:t>/cai-dat-ram-ao-cho-windows-10/</a:t>
            </a:r>
          </a:p>
          <a:p>
            <a:endParaRPr lang="en-VN" dirty="0"/>
          </a:p>
        </p:txBody>
      </p:sp>
      <p:sp>
        <p:nvSpPr>
          <p:cNvPr id="4" name="Slide Number Placeholder 3"/>
          <p:cNvSpPr>
            <a:spLocks noGrp="1"/>
          </p:cNvSpPr>
          <p:nvPr>
            <p:ph type="sldNum" sz="quarter" idx="5"/>
          </p:nvPr>
        </p:nvSpPr>
        <p:spPr/>
        <p:txBody>
          <a:bodyPr/>
          <a:lstStyle/>
          <a:p>
            <a:fld id="{DC19F204-C7F4-F140-967F-D2FA889DA617}" type="slidenum">
              <a:rPr lang="en-VN" smtClean="0"/>
              <a:t>8</a:t>
            </a:fld>
            <a:endParaRPr lang="en-VN"/>
          </a:p>
        </p:txBody>
      </p:sp>
    </p:spTree>
    <p:extLst>
      <p:ext uri="{BB962C8B-B14F-4D97-AF65-F5344CB8AC3E}">
        <p14:creationId xmlns:p14="http://schemas.microsoft.com/office/powerpoint/2010/main" val="46909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Slide dẫn nhập để mô tả về hoạt động của phan trang theo yêu cầu, quý thầy cô có thể bỏ đi khi giảng dạy</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11</a:t>
            </a:fld>
            <a:endParaRPr lang="en-VN"/>
          </a:p>
        </p:txBody>
      </p:sp>
    </p:spTree>
    <p:extLst>
      <p:ext uri="{BB962C8B-B14F-4D97-AF65-F5344CB8AC3E}">
        <p14:creationId xmlns:p14="http://schemas.microsoft.com/office/powerpoint/2010/main" val="413740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vấn đề bước 2 khi PC của P1 cần page B mà bộ nhớ vật lý full cần phải chọn trang thay thế</a:t>
            </a:r>
          </a:p>
        </p:txBody>
      </p:sp>
      <p:sp>
        <p:nvSpPr>
          <p:cNvPr id="4" name="Slide Number Placeholder 3"/>
          <p:cNvSpPr>
            <a:spLocks noGrp="1"/>
          </p:cNvSpPr>
          <p:nvPr>
            <p:ph type="sldNum" sz="quarter" idx="5"/>
          </p:nvPr>
        </p:nvSpPr>
        <p:spPr/>
        <p:txBody>
          <a:bodyPr/>
          <a:lstStyle/>
          <a:p>
            <a:fld id="{DC19F204-C7F4-F140-967F-D2FA889DA617}" type="slidenum">
              <a:rPr lang="en-VN" smtClean="0"/>
              <a:t>15</a:t>
            </a:fld>
            <a:endParaRPr lang="en-VN"/>
          </a:p>
        </p:txBody>
      </p:sp>
    </p:spTree>
    <p:extLst>
      <p:ext uri="{BB962C8B-B14F-4D97-AF65-F5344CB8AC3E}">
        <p14:creationId xmlns:p14="http://schemas.microsoft.com/office/powerpoint/2010/main" val="266758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10 (</a:t>
            </a:r>
            <a:r>
              <a:rPr lang="en-US" dirty="0" err="1"/>
              <a:t>trang</a:t>
            </a:r>
            <a:r>
              <a:rPr lang="en-US" dirty="0"/>
              <a:t> 423): m </a:t>
            </a:r>
            <a:r>
              <a:rPr lang="en-US" dirty="0" err="1"/>
              <a:t>là</a:t>
            </a:r>
            <a:r>
              <a:rPr lang="en-US" dirty="0"/>
              <a:t> “</a:t>
            </a:r>
            <a:r>
              <a:rPr lang="en-US" sz="1800" b="0" i="0" dirty="0">
                <a:solidFill>
                  <a:srgbClr val="242021"/>
                </a:solidFill>
                <a:effectLst/>
                <a:latin typeface="PalatinoLTStd-Roman"/>
              </a:rPr>
              <a:t>total number of available frames” (D </a:t>
            </a:r>
            <a:r>
              <a:rPr lang="en-US" sz="1800" b="0" i="0" dirty="0" err="1">
                <a:solidFill>
                  <a:srgbClr val="242021"/>
                </a:solidFill>
                <a:effectLst/>
                <a:latin typeface="PalatinoLTStd-Roman"/>
              </a:rPr>
              <a:t>được</a:t>
            </a:r>
            <a:r>
              <a:rPr lang="en-US" sz="1800" b="0" i="0" dirty="0">
                <a:solidFill>
                  <a:srgbClr val="242021"/>
                </a:solidFill>
                <a:effectLst/>
                <a:latin typeface="PalatinoLTStd-Roman"/>
              </a:rPr>
              <a:t> </a:t>
            </a:r>
            <a:r>
              <a:rPr lang="en-US" sz="1800" b="0" i="0" dirty="0" err="1">
                <a:solidFill>
                  <a:srgbClr val="242021"/>
                </a:solidFill>
                <a:effectLst/>
                <a:latin typeface="PalatinoLTStd-Roman"/>
              </a:rPr>
              <a:t>hiểu</a:t>
            </a:r>
            <a:r>
              <a:rPr lang="en-US" sz="1800" b="0" i="0" dirty="0">
                <a:solidFill>
                  <a:srgbClr val="242021"/>
                </a:solidFill>
                <a:effectLst/>
                <a:latin typeface="PalatinoLTStd-Roman"/>
              </a:rPr>
              <a:t> </a:t>
            </a:r>
            <a:r>
              <a:rPr lang="en-US" sz="1800" b="0" i="0" dirty="0" err="1">
                <a:solidFill>
                  <a:srgbClr val="242021"/>
                </a:solidFill>
                <a:effectLst/>
                <a:latin typeface="PalatinoLTStd-Roman"/>
              </a:rPr>
              <a:t>là</a:t>
            </a:r>
            <a:r>
              <a:rPr lang="en-US" sz="1800" b="0" i="0" dirty="0">
                <a:solidFill>
                  <a:srgbClr val="242021"/>
                </a:solidFill>
                <a:effectLst/>
                <a:latin typeface="PalatinoLTStd-Roman"/>
              </a:rPr>
              <a:t> total demand for frames)</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DC19F204-C7F4-F140-967F-D2FA889DA617}" type="slidenum">
              <a:rPr lang="en-VN" smtClean="0"/>
              <a:t>46</a:t>
            </a:fld>
            <a:endParaRPr lang="en-VN"/>
          </a:p>
        </p:txBody>
      </p:sp>
    </p:spTree>
    <p:extLst>
      <p:ext uri="{BB962C8B-B14F-4D97-AF65-F5344CB8AC3E}">
        <p14:creationId xmlns:p14="http://schemas.microsoft.com/office/powerpoint/2010/main" val="770298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036E068-73F5-42F2-AA1E-CC1A157BAEC1}" type="datetime4">
              <a:rPr lang="en-US" smtClean="0"/>
              <a:t>September 3, 2024</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DC92E41-69A1-4A91-B156-F95992AD3E70}" type="datetime4">
              <a:rPr lang="en-US" smtClean="0"/>
              <a:t>September 3, 2024</a:t>
            </a:fld>
            <a:endParaRPr lang="en-VN"/>
          </a:p>
        </p:txBody>
      </p:sp>
    </p:spTree>
    <p:extLst>
      <p:ext uri="{BB962C8B-B14F-4D97-AF65-F5344CB8AC3E}">
        <p14:creationId xmlns:p14="http://schemas.microsoft.com/office/powerpoint/2010/main" val="9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D2C0504-00FD-4D40-9846-FE3E6618987D}" type="datetime4">
              <a:rPr lang="en-US" smtClean="0"/>
              <a:t>September 3, 2024</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DE4737E-849F-4F2D-8CDF-ACBA97D53F1E}" type="datetime4">
              <a:rPr lang="en-US" smtClean="0"/>
              <a:t>September 3, 2024</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C26202F-660D-47C0-B883-A279B63AE9F7}" type="datetime4">
              <a:rPr lang="en-US" smtClean="0"/>
              <a:t>September 3, 2024</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C05FC76-FF82-427D-89DA-644D45293DCC}" type="datetime4">
              <a:rPr lang="en-US" smtClean="0"/>
              <a:t>September 3, 2024</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B1059356-9793-468B-A76A-73A34372156D}" type="datetime4">
              <a:rPr lang="en-US" smtClean="0"/>
              <a:t>September 3,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17769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47B1A24-E0CF-1C44-81B5-0CEDEBAB9F35}" type="datetime4">
              <a:rPr lang="en-US" smtClean="0"/>
              <a:t>September 3, 2024</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3997414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C1FB837A-15F4-E846-B3FF-AB769B6FFDED}" type="datetime4">
              <a:rPr lang="en-US" smtClean="0"/>
              <a:t>September 3, 2024</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572286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9721C7CE-9598-7540-897F-B8D20FB00532}" type="datetime4">
              <a:rPr lang="en-US" smtClean="0"/>
              <a:t>September 3, 2024</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57171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3C202FFC-79C1-4B18-8F95-0C6AFA6EA592}" type="datetime4">
              <a:rPr lang="en-US" smtClean="0"/>
              <a:t>September 3, 2024</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2BE38188-F024-0940-9443-027A2ED29040}" type="datetime4">
              <a:rPr lang="en-US" smtClean="0"/>
              <a:t>September 3,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8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AA151C9-3930-4245-97BA-AB394E0D169C}"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5820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1C8B879-002F-7B44-B04D-39FFAEED2388}"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91193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750D88F-B5F8-EA4D-A752-F7D5D9EA11B8}"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965374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372EB7F-6CC7-D045-9C37-5BFFFF7E1197}"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6730765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E13D78DA-6573-1949-8C65-016B4682FC88}"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273013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410B7B6-5C03-224F-B3E5-E7936EF7061F}" type="datetime4">
              <a:rPr lang="en-US" smtClean="0"/>
              <a:t>September 3, 2024</a:t>
            </a:fld>
            <a:endParaRPr lang="en-VN"/>
          </a:p>
        </p:txBody>
      </p:sp>
    </p:spTree>
    <p:extLst>
      <p:ext uri="{BB962C8B-B14F-4D97-AF65-F5344CB8AC3E}">
        <p14:creationId xmlns:p14="http://schemas.microsoft.com/office/powerpoint/2010/main" val="8958059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4272468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01D5708-2735-1940-8EB5-D59278C64557}" type="datetime4">
              <a:rPr lang="en-US" smtClean="0"/>
              <a:t>September 3, 2024</a:t>
            </a:fld>
            <a:endParaRPr lang="en-US" dirty="0"/>
          </a:p>
        </p:txBody>
      </p:sp>
    </p:spTree>
    <p:extLst>
      <p:ext uri="{BB962C8B-B14F-4D97-AF65-F5344CB8AC3E}">
        <p14:creationId xmlns:p14="http://schemas.microsoft.com/office/powerpoint/2010/main" val="32859963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426FC44-FE21-7847-BF7B-1BB5E7D37F18}" type="datetime4">
              <a:rPr lang="en-US" smtClean="0"/>
              <a:t>September 3,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35733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1103C12-1E90-4918-822F-93042F00AFC6}" type="datetime4">
              <a:rPr lang="en-US" smtClean="0"/>
              <a:t>September 3, 2024</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FE1D219-2B87-F14C-A6DB-917D6F28AAA8}" type="datetime4">
              <a:rPr lang="en-US" smtClean="0"/>
              <a:t>September 3, 2024</a:t>
            </a:fld>
            <a:endParaRPr lang="en-US" dirty="0"/>
          </a:p>
        </p:txBody>
      </p:sp>
    </p:spTree>
    <p:extLst>
      <p:ext uri="{BB962C8B-B14F-4D97-AF65-F5344CB8AC3E}">
        <p14:creationId xmlns:p14="http://schemas.microsoft.com/office/powerpoint/2010/main" val="2040862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E044DA7-588E-9848-A874-DEAF45FEA070}" type="datetime4">
              <a:rPr lang="en-US" smtClean="0"/>
              <a:t>September 3, 2024</a:t>
            </a:fld>
            <a:endParaRPr lang="en-US" dirty="0"/>
          </a:p>
        </p:txBody>
      </p:sp>
    </p:spTree>
    <p:extLst>
      <p:ext uri="{BB962C8B-B14F-4D97-AF65-F5344CB8AC3E}">
        <p14:creationId xmlns:p14="http://schemas.microsoft.com/office/powerpoint/2010/main" val="657947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F35FCDD-6EF6-7D4A-B1AF-59DDBD649560}" type="datetime4">
              <a:rPr lang="en-US" smtClean="0"/>
              <a:t>September 3, 2024</a:t>
            </a:fld>
            <a:endParaRPr lang="en-US" dirty="0"/>
          </a:p>
        </p:txBody>
      </p:sp>
    </p:spTree>
    <p:extLst>
      <p:ext uri="{BB962C8B-B14F-4D97-AF65-F5344CB8AC3E}">
        <p14:creationId xmlns:p14="http://schemas.microsoft.com/office/powerpoint/2010/main" val="3977082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D6B7B1A0-7982-2A48-AAAB-0EFCB4F18F9D}" type="datetime4">
              <a:rPr lang="en-US" smtClean="0"/>
              <a:t>September 3, 2024</a:t>
            </a:fld>
            <a:endParaRPr lang="en-US" dirty="0"/>
          </a:p>
        </p:txBody>
      </p:sp>
    </p:spTree>
    <p:extLst>
      <p:ext uri="{BB962C8B-B14F-4D97-AF65-F5344CB8AC3E}">
        <p14:creationId xmlns:p14="http://schemas.microsoft.com/office/powerpoint/2010/main" val="416737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0F67AD2-63AC-4B4B-A57B-69F6835051C1}" type="datetime4">
              <a:rPr lang="en-US" smtClean="0"/>
              <a:t>September 3,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AD72F45-5C73-44A8-8683-C868E1AFD116}"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0072BFA-5A2E-4DB7-A1FA-AD1C5A2CEC98}"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4C79764-6B5F-4617-8E4F-AAE84660D64F}"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BB8DD0B-06F9-4BAD-83AB-EFF1590B0A9A}"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A064E78-19A3-42F7-9F22-037737A71DB1}" type="datetime4">
              <a:rPr lang="en-US" smtClean="0"/>
              <a:t>September 3,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869F9-5F7B-43D5-B5E4-358A874106EC}" type="datetime4">
              <a:rPr lang="en-US" smtClean="0"/>
              <a:t>September 3, 2024</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9" r:id="rId12"/>
    <p:sldLayoutId id="2147483680" r:id="rId13"/>
    <p:sldLayoutId id="2147483649" r:id="rId14"/>
    <p:sldLayoutId id="2147483664" r:id="rId15"/>
    <p:sldLayoutId id="2147483681" r:id="rId16"/>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8F33C-DA91-9B4C-B9BC-30891D3D69F8}" type="datetime4">
              <a:rPr lang="en-US" smtClean="0"/>
              <a:t>September 3, 2024</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44128474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5.xml"/><Relationship Id="rId43" Type="http://schemas.openxmlformats.org/officeDocument/2006/relationships/image" Target="../media/image244.png"/></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dirty="0">
                <a:gradFill flip="none" rotWithShape="1">
                  <a:gsLst>
                    <a:gs pos="0">
                      <a:srgbClr val="4700D8"/>
                    </a:gs>
                    <a:gs pos="100000">
                      <a:srgbClr val="EC7171"/>
                    </a:gs>
                  </a:gsLst>
                  <a:lin ang="5400000" scaled="1"/>
                  <a:tileRect/>
                </a:gradFill>
              </a:rPr>
              <a:t>CHƯƠNG 8</a:t>
            </a:r>
            <a:r>
              <a:rPr lang="en-US">
                <a:gradFill flip="none" rotWithShape="1">
                  <a:gsLst>
                    <a:gs pos="0">
                      <a:srgbClr val="4700D8"/>
                    </a:gs>
                    <a:gs pos="100000">
                      <a:srgbClr val="EC7171"/>
                    </a:gs>
                  </a:gsLst>
                  <a:lin ang="5400000" scaled="1"/>
                  <a:tileRect/>
                </a:gradFill>
              </a:rPr>
              <a:t>: BỘ NHỚ ẢO</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kỹ</a:t>
            </a:r>
            <a:r>
              <a:rPr lang="en-US" dirty="0"/>
              <a:t> </a:t>
            </a:r>
            <a:r>
              <a:rPr lang="en-US" dirty="0" err="1"/>
              <a:t>thuật</a:t>
            </a:r>
            <a:r>
              <a:rPr lang="en-US" dirty="0"/>
              <a:t> </a:t>
            </a:r>
            <a:r>
              <a:rPr lang="en-US" dirty="0" err="1"/>
              <a:t>cài</a:t>
            </a:r>
            <a:r>
              <a:rPr lang="en-US" dirty="0"/>
              <a:t> </a:t>
            </a:r>
            <a:r>
              <a:rPr lang="en-US" dirty="0" err="1"/>
              <a:t>đặt</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như</a:t>
            </a:r>
            <a:r>
              <a:rPr lang="en-US" dirty="0"/>
              <a:t> </a:t>
            </a:r>
            <a:r>
              <a:rPr lang="en-US" dirty="0" err="1"/>
              <a:t>cấp</a:t>
            </a:r>
            <a:r>
              <a:rPr lang="en-US" dirty="0"/>
              <a:t> </a:t>
            </a:r>
            <a:r>
              <a:rPr lang="en-US" dirty="0" err="1"/>
              <a:t>phát</a:t>
            </a:r>
            <a:r>
              <a:rPr lang="en-US" dirty="0"/>
              <a:t> </a:t>
            </a:r>
            <a:r>
              <a:rPr lang="en-US" dirty="0" err="1"/>
              <a:t>khung</a:t>
            </a:r>
            <a:r>
              <a:rPr lang="en-US" dirty="0"/>
              <a:t> </a:t>
            </a:r>
            <a:r>
              <a:rPr lang="en-US" dirty="0" err="1"/>
              <a:t>trang</a:t>
            </a:r>
            <a:r>
              <a:rPr lang="en-US" dirty="0"/>
              <a:t> </a:t>
            </a:r>
            <a:r>
              <a:rPr lang="en-US" dirty="0" err="1"/>
              <a:t>và</a:t>
            </a:r>
            <a:r>
              <a:rPr lang="en-US" dirty="0"/>
              <a:t> </a:t>
            </a:r>
            <a:r>
              <a:rPr lang="en-US" dirty="0" err="1"/>
              <a:t>tình</a:t>
            </a:r>
            <a:r>
              <a:rPr lang="en-US" dirty="0"/>
              <a:t> </a:t>
            </a:r>
            <a:r>
              <a:rPr lang="en-US" dirty="0" err="1"/>
              <a:t>trạng</a:t>
            </a:r>
            <a:r>
              <a:rPr lang="en-US" dirty="0"/>
              <a:t> </a:t>
            </a:r>
            <a:r>
              <a:rPr lang="en-US" dirty="0" err="1"/>
              <a:t>trì</a:t>
            </a:r>
            <a:r>
              <a:rPr lang="en-US" dirty="0"/>
              <a:t> </a:t>
            </a:r>
            <a:r>
              <a:rPr lang="en-US" dirty="0" err="1"/>
              <a:t>trệ</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en-US" dirty="0"/>
          </a:p>
        </p:txBody>
      </p:sp>
      <p:sp>
        <p:nvSpPr>
          <p:cNvPr id="3" name="Content Placeholder 2">
            <a:extLst>
              <a:ext uri="{FF2B5EF4-FFF2-40B4-BE49-F238E27FC236}">
                <a16:creationId xmlns:a16="http://schemas.microsoft.com/office/drawing/2014/main" id="{5F1DE1A8-FD42-AB8E-2355-C25282DF48E5}"/>
              </a:ext>
            </a:extLst>
          </p:cNvPr>
          <p:cNvSpPr>
            <a:spLocks noGrp="1"/>
          </p:cNvSpPr>
          <p:nvPr>
            <p:ph idx="1"/>
          </p:nvPr>
        </p:nvSpPr>
        <p:spPr>
          <a:xfrm>
            <a:off x="774145" y="1233824"/>
            <a:ext cx="10579654" cy="5241796"/>
          </a:xfrm>
        </p:spPr>
        <p:txBody>
          <a:bodyPr>
            <a:normAutofit fontScale="92500" lnSpcReduction="10000"/>
          </a:bodyPr>
          <a:lstStyle/>
          <a:p>
            <a:r>
              <a:rPr lang="vi-VN" sz="2600" dirty="0"/>
              <a:t>Có hai kỹ thuật:</a:t>
            </a:r>
          </a:p>
          <a:p>
            <a:pPr lvl="1"/>
            <a:r>
              <a:rPr lang="vi-VN" sz="2200" dirty="0"/>
              <a:t>Phân trang theo yêu cầu (Demand Paging)</a:t>
            </a:r>
          </a:p>
          <a:p>
            <a:pPr lvl="1"/>
            <a:r>
              <a:rPr lang="vi-VN" sz="2200" dirty="0"/>
              <a:t>Phân đoạn theo yêu cầu (Demand Segmentation)</a:t>
            </a:r>
          </a:p>
          <a:p>
            <a:r>
              <a:rPr lang="vi-VN" sz="2600" dirty="0"/>
              <a:t>Phần cứng memory management phải hỗ trợ paging và/hoặc segmentation</a:t>
            </a:r>
            <a:r>
              <a:rPr lang="en-US" sz="2600" dirty="0"/>
              <a:t>.</a:t>
            </a:r>
            <a:r>
              <a:rPr lang="vi-VN" sz="2600" dirty="0"/>
              <a:t> </a:t>
            </a:r>
          </a:p>
          <a:p>
            <a:r>
              <a:rPr lang="vi-VN" sz="2600" dirty="0"/>
              <a:t>OS phải quản lý sự di chuyển của trang/đoạn giữa bộ nhớ chính và bộ nhớ thứ cấp</a:t>
            </a:r>
            <a:r>
              <a:rPr lang="en-US" sz="2600" dirty="0"/>
              <a:t>.</a:t>
            </a:r>
            <a:endParaRPr lang="vi-VN" sz="2600" dirty="0"/>
          </a:p>
          <a:p>
            <a:r>
              <a:rPr lang="vi-VN" sz="2600" dirty="0"/>
              <a:t>Trong chương này</a:t>
            </a:r>
            <a:r>
              <a:rPr lang="en-US" sz="2600" dirty="0"/>
              <a:t>:</a:t>
            </a:r>
            <a:endParaRPr lang="vi-VN" sz="2600" dirty="0"/>
          </a:p>
          <a:p>
            <a:pPr lvl="1"/>
            <a:r>
              <a:rPr lang="vi-VN" sz="2200" dirty="0"/>
              <a:t>Chỉ quan tâm đến paging</a:t>
            </a:r>
            <a:r>
              <a:rPr lang="en-US" sz="2200" dirty="0"/>
              <a:t>.</a:t>
            </a:r>
            <a:endParaRPr lang="vi-VN" sz="2200" dirty="0"/>
          </a:p>
          <a:p>
            <a:pPr lvl="1"/>
            <a:r>
              <a:rPr lang="vi-VN" sz="2200" dirty="0"/>
              <a:t>Phần cứng hỗ trợ hiện thực bộ nhớ ảo</a:t>
            </a:r>
            <a:r>
              <a:rPr lang="en-US" sz="2200" dirty="0"/>
              <a:t>.</a:t>
            </a:r>
            <a:endParaRPr lang="vi-VN" sz="2200" dirty="0"/>
          </a:p>
          <a:p>
            <a:pPr lvl="1"/>
            <a:r>
              <a:rPr lang="en-US" sz="2200" dirty="0" err="1"/>
              <a:t>Chỉ</a:t>
            </a:r>
            <a:r>
              <a:rPr lang="en-US" sz="2200" dirty="0"/>
              <a:t> </a:t>
            </a:r>
            <a:r>
              <a:rPr lang="en-US" sz="2200" dirty="0" err="1"/>
              <a:t>tập</a:t>
            </a:r>
            <a:r>
              <a:rPr lang="en-US" sz="2200" dirty="0"/>
              <a:t> </a:t>
            </a:r>
            <a:r>
              <a:rPr lang="en-US" sz="2200" dirty="0" err="1"/>
              <a:t>trung</a:t>
            </a:r>
            <a:r>
              <a:rPr lang="en-US" sz="2200" dirty="0"/>
              <a:t> </a:t>
            </a:r>
            <a:r>
              <a:rPr lang="en-US" sz="2200" dirty="0" err="1"/>
              <a:t>vào</a:t>
            </a:r>
            <a:r>
              <a:rPr lang="en-US" sz="2200" dirty="0"/>
              <a:t> c</a:t>
            </a:r>
            <a:r>
              <a:rPr lang="vi-VN" sz="2200" dirty="0"/>
              <a:t>ác giải thuật của hệ điều hành</a:t>
            </a:r>
            <a:r>
              <a:rPr lang="en-US" sz="2200" dirty="0"/>
              <a:t>.</a:t>
            </a:r>
            <a:endParaRPr lang="vi-VN" sz="2200" dirty="0"/>
          </a:p>
          <a:p>
            <a:endParaRPr lang="en-US" dirty="0"/>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35482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pic>
        <p:nvPicPr>
          <p:cNvPr id="8" name="Google Shape;594;p34">
            <a:extLst>
              <a:ext uri="{FF2B5EF4-FFF2-40B4-BE49-F238E27FC236}">
                <a16:creationId xmlns:a16="http://schemas.microsoft.com/office/drawing/2014/main" id="{18F41EBD-2499-0149-0E92-F76569DDC7B6}"/>
              </a:ext>
            </a:extLst>
          </p:cNvPr>
          <p:cNvPicPr preferRelativeResize="0"/>
          <p:nvPr/>
        </p:nvPicPr>
        <p:blipFill>
          <a:blip r:embed="rId3">
            <a:alphaModFix/>
          </a:blip>
          <a:stretch>
            <a:fillRect/>
          </a:stretch>
        </p:blipFill>
        <p:spPr>
          <a:xfrm>
            <a:off x="3536606" y="1166372"/>
            <a:ext cx="7138924" cy="5385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506974CF-4DA4-0D9E-058E-50F2EAB65F9E}"/>
                  </a:ext>
                </a:extLst>
              </p14:cNvPr>
              <p14:cNvContentPartPr/>
              <p14:nvPr/>
            </p14:nvContentPartPr>
            <p14:xfrm>
              <a:off x="6982693" y="1579058"/>
              <a:ext cx="20880" cy="2160"/>
            </p14:xfrm>
          </p:contentPart>
        </mc:Choice>
        <mc:Fallback xmlns="">
          <p:pic>
            <p:nvPicPr>
              <p:cNvPr id="20" name="Ink 19">
                <a:extLst>
                  <a:ext uri="{FF2B5EF4-FFF2-40B4-BE49-F238E27FC236}">
                    <a16:creationId xmlns:a16="http://schemas.microsoft.com/office/drawing/2014/main" id="{506974CF-4DA4-0D9E-058E-50F2EAB65F9E}"/>
                  </a:ext>
                </a:extLst>
              </p:cNvPr>
              <p:cNvPicPr/>
              <p:nvPr/>
            </p:nvPicPr>
            <p:blipFill>
              <a:blip r:embed="rId5"/>
              <a:stretch>
                <a:fillRect/>
              </a:stretch>
            </p:blipFill>
            <p:spPr>
              <a:xfrm>
                <a:off x="6974053" y="1571652"/>
                <a:ext cx="38520" cy="17280"/>
              </a:xfrm>
              <a:prstGeom prst="rect">
                <a:avLst/>
              </a:prstGeom>
            </p:spPr>
          </p:pic>
        </mc:Fallback>
      </mc:AlternateContent>
      <p:sp>
        <p:nvSpPr>
          <p:cNvPr id="3" name="Title 1">
            <a:extLst>
              <a:ext uri="{FF2B5EF4-FFF2-40B4-BE49-F238E27FC236}">
                <a16:creationId xmlns:a16="http://schemas.microsoft.com/office/drawing/2014/main" id="{3E18EB38-703C-95C1-425F-EC3D0CB8F62B}"/>
              </a:ext>
            </a:extLst>
          </p:cNvPr>
          <p:cNvSpPr txBox="1">
            <a:spLocks/>
          </p:cNvSpPr>
          <p:nvPr/>
        </p:nvSpPr>
        <p:spPr>
          <a:xfrm>
            <a:off x="774146" y="1166372"/>
            <a:ext cx="2988230"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C</a:t>
            </a:r>
            <a:r>
              <a:rPr lang="vi-VN" sz="2400" dirty="0">
                <a:solidFill>
                  <a:schemeClr val="bg1"/>
                </a:solidFill>
                <a:latin typeface="Arial" panose="020B0604020202020204" pitchFamily="34" charset="0"/>
                <a:ea typeface="+mn-ea"/>
                <a:cs typeface="Arial" panose="020B0604020202020204" pitchFamily="34" charset="0"/>
              </a:rPr>
              <a:t>ơ chế phân trang</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2775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a:t>Cài đặt bộ nhớ ảo</a:t>
            </a:r>
            <a:endParaRPr lang="vi-VN" altLang="en-US" sz="440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sz="2800" dirty="0"/>
              <a:t>8.2.2 </a:t>
            </a:r>
            <a:r>
              <a:rPr lang="en-US" sz="2800" dirty="0" err="1"/>
              <a:t>Phân</a:t>
            </a:r>
            <a:r>
              <a:rPr lang="en-US" sz="2800" dirty="0"/>
              <a:t> </a:t>
            </a:r>
            <a:r>
              <a:rPr lang="en-US" sz="2800" dirty="0" err="1"/>
              <a:t>trang</a:t>
            </a:r>
            <a:r>
              <a:rPr lang="en-US" sz="2800" dirty="0"/>
              <a:t> </a:t>
            </a:r>
            <a:r>
              <a:rPr lang="en-US" sz="2800" dirty="0" err="1"/>
              <a:t>theo</a:t>
            </a:r>
            <a:r>
              <a:rPr lang="en-US" sz="2800" dirty="0"/>
              <a:t> </a:t>
            </a:r>
            <a:r>
              <a:rPr lang="en-US" sz="2800" dirty="0" err="1"/>
              <a:t>yêu</a:t>
            </a:r>
            <a:r>
              <a:rPr lang="en-US" sz="2800" dirty="0"/>
              <a:t> </a:t>
            </a:r>
            <a:r>
              <a:rPr lang="en-US" sz="2800" dirty="0" err="1"/>
              <a:t>cầu</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
        <p:nvSpPr>
          <p:cNvPr id="3" name="Footer Placeholder 2">
            <a:extLst>
              <a:ext uri="{FF2B5EF4-FFF2-40B4-BE49-F238E27FC236}">
                <a16:creationId xmlns:a16="http://schemas.microsoft.com/office/drawing/2014/main" id="{55C17E35-8A4B-6B30-2431-48AAF892AE1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5924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6BF0-00FD-A2B3-B13A-C04DE2060524}"/>
              </a:ext>
            </a:extLst>
          </p:cNvPr>
          <p:cNvSpPr>
            <a:spLocks noGrp="1"/>
          </p:cNvSpPr>
          <p:nvPr>
            <p:ph type="title"/>
          </p:nvPr>
        </p:nvSpPr>
        <p:spPr/>
        <p:txBody>
          <a:bodyPr>
            <a:normAutofit fontScale="90000"/>
          </a:bodyPr>
          <a:lstStyle/>
          <a:p>
            <a:r>
              <a:rPr lang="en-US" altLang="ja-JP" dirty="0"/>
              <a:t>8.2.2 </a:t>
            </a:r>
            <a:r>
              <a:rPr lang="en-US" altLang="ja-JP" dirty="0" err="1"/>
              <a:t>Phân</a:t>
            </a:r>
            <a:r>
              <a:rPr lang="en-US" altLang="ja-JP" dirty="0"/>
              <a:t> </a:t>
            </a:r>
            <a:r>
              <a:rPr lang="en-US" altLang="ja-JP" dirty="0" err="1"/>
              <a:t>trang</a:t>
            </a:r>
            <a:r>
              <a:rPr lang="en-US" altLang="ja-JP" dirty="0"/>
              <a:t> </a:t>
            </a:r>
            <a:r>
              <a:rPr lang="en-US" altLang="ja-JP" dirty="0" err="1"/>
              <a:t>theo</a:t>
            </a:r>
            <a:r>
              <a:rPr lang="en-US" altLang="ja-JP" dirty="0"/>
              <a:t> </a:t>
            </a:r>
            <a:r>
              <a:rPr lang="en-US" altLang="ja-JP" dirty="0" err="1"/>
              <a:t>yêu</a:t>
            </a:r>
            <a:r>
              <a:rPr lang="en-US" altLang="ja-JP" dirty="0"/>
              <a:t> </a:t>
            </a:r>
            <a:r>
              <a:rPr lang="en-US" altLang="ja-JP" dirty="0" err="1"/>
              <a:t>cầu</a:t>
            </a:r>
            <a:endParaRPr lang="en-US" dirty="0"/>
          </a:p>
        </p:txBody>
      </p:sp>
      <p:sp>
        <p:nvSpPr>
          <p:cNvPr id="3" name="Content Placeholder 2">
            <a:extLst>
              <a:ext uri="{FF2B5EF4-FFF2-40B4-BE49-F238E27FC236}">
                <a16:creationId xmlns:a16="http://schemas.microsoft.com/office/drawing/2014/main" id="{0958171D-74B6-9CA5-3F27-2D8B2E863F89}"/>
              </a:ext>
            </a:extLst>
          </p:cNvPr>
          <p:cNvSpPr>
            <a:spLocks noGrp="1"/>
          </p:cNvSpPr>
          <p:nvPr>
            <p:ph idx="1"/>
          </p:nvPr>
        </p:nvSpPr>
        <p:spPr/>
        <p:txBody>
          <a:bodyPr>
            <a:normAutofit fontScale="85000" lnSpcReduction="20000"/>
          </a:bodyPr>
          <a:lstStyle/>
          <a:p>
            <a:r>
              <a:rPr lang="vi-VN" dirty="0"/>
              <a:t>Demand paging: các trang của </a:t>
            </a:r>
            <a:r>
              <a:rPr lang="en-US" dirty="0" err="1"/>
              <a:t>tiến</a:t>
            </a:r>
            <a:r>
              <a:rPr lang="vi-VN" dirty="0"/>
              <a:t> trình chỉ được nạp vào bộ nhớ chính khi được yêu cầu.</a:t>
            </a:r>
          </a:p>
          <a:p>
            <a:r>
              <a:rPr lang="vi-VN" dirty="0"/>
              <a:t>Khi có một tham chiếu đến một trang mà không có trong bộ nhớ chính (valid bit) thì phần cứng sẽ gây ra một ngắt (gọi là page-fault trap) kích khởi page-fault service routine (PFSR) của hệ điều hành.    </a:t>
            </a:r>
          </a:p>
          <a:p>
            <a:r>
              <a:rPr lang="vi-VN" dirty="0"/>
              <a:t> PFSR:</a:t>
            </a:r>
          </a:p>
          <a:p>
            <a:pPr lvl="1"/>
            <a:r>
              <a:rPr lang="en-US" dirty="0" err="1"/>
              <a:t>Bước</a:t>
            </a:r>
            <a:r>
              <a:rPr lang="en-US" dirty="0"/>
              <a:t> 1: </a:t>
            </a:r>
            <a:r>
              <a:rPr lang="vi-VN" dirty="0"/>
              <a:t>Chuyển </a:t>
            </a:r>
            <a:r>
              <a:rPr lang="en-US" dirty="0" err="1"/>
              <a:t>tiến</a:t>
            </a:r>
            <a:r>
              <a:rPr lang="en-US" dirty="0"/>
              <a:t> </a:t>
            </a:r>
            <a:r>
              <a:rPr lang="en-US" dirty="0" err="1"/>
              <a:t>trình</a:t>
            </a:r>
            <a:r>
              <a:rPr lang="vi-VN" dirty="0"/>
              <a:t> về trạng thái blocked</a:t>
            </a:r>
            <a:r>
              <a:rPr lang="en-US" dirty="0"/>
              <a:t>.</a:t>
            </a:r>
            <a:r>
              <a:rPr lang="vi-VN" dirty="0"/>
              <a:t> </a:t>
            </a:r>
          </a:p>
          <a:p>
            <a:pPr lvl="1"/>
            <a:r>
              <a:rPr lang="en-US" dirty="0" err="1"/>
              <a:t>Bước</a:t>
            </a:r>
            <a:r>
              <a:rPr lang="en-US" dirty="0"/>
              <a:t> 2: </a:t>
            </a:r>
            <a:r>
              <a:rPr lang="vi-VN" dirty="0"/>
              <a:t>Phát ra một yêu cầu đọc đĩa để nạp trang được tham chiếu vào một frame trống; trong khi đợi I/O, một </a:t>
            </a:r>
            <a:r>
              <a:rPr lang="en-US" dirty="0" err="1"/>
              <a:t>tiến</a:t>
            </a:r>
            <a:r>
              <a:rPr lang="en-US" dirty="0"/>
              <a:t> </a:t>
            </a:r>
            <a:r>
              <a:rPr lang="en-US" dirty="0" err="1"/>
              <a:t>trình</a:t>
            </a:r>
            <a:r>
              <a:rPr lang="vi-VN" dirty="0"/>
              <a:t> khác được cấp CPU để thực thi</a:t>
            </a:r>
            <a:r>
              <a:rPr lang="en-US" dirty="0"/>
              <a:t>.</a:t>
            </a:r>
            <a:endParaRPr lang="vi-VN" dirty="0"/>
          </a:p>
          <a:p>
            <a:pPr lvl="1"/>
            <a:r>
              <a:rPr lang="en-US" dirty="0" err="1"/>
              <a:t>Bước</a:t>
            </a:r>
            <a:r>
              <a:rPr lang="en-US" dirty="0"/>
              <a:t> 3: </a:t>
            </a:r>
            <a:r>
              <a:rPr lang="vi-VN" dirty="0"/>
              <a:t>Sau khi I/O hoàn tất, đĩa gây ra một ngắt đến hệ điều hành; PFSR cập nhật page table và chuyển </a:t>
            </a:r>
            <a:r>
              <a:rPr lang="en-US" dirty="0" err="1"/>
              <a:t>tiến</a:t>
            </a:r>
            <a:r>
              <a:rPr lang="en-US" dirty="0"/>
              <a:t> </a:t>
            </a:r>
            <a:r>
              <a:rPr lang="en-US" dirty="0" err="1"/>
              <a:t>trình</a:t>
            </a:r>
            <a:r>
              <a:rPr lang="vi-VN" dirty="0"/>
              <a:t> về trạng thái ready.</a:t>
            </a:r>
          </a:p>
          <a:p>
            <a:endParaRPr lang="en-US" dirty="0"/>
          </a:p>
        </p:txBody>
      </p:sp>
      <p:sp>
        <p:nvSpPr>
          <p:cNvPr id="4" name="Footer Placeholder 3">
            <a:extLst>
              <a:ext uri="{FF2B5EF4-FFF2-40B4-BE49-F238E27FC236}">
                <a16:creationId xmlns:a16="http://schemas.microsoft.com/office/drawing/2014/main" id="{4718A09D-B4B1-A275-2B5E-52871178136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5D4C6F48-8499-B529-5C96-996AE3094048}"/>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361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8.2.2 </a:t>
            </a:r>
            <a:r>
              <a:rPr lang="en-US" dirty="0" err="1"/>
              <a:t>Phân</a:t>
            </a:r>
            <a:r>
              <a:rPr lang="en-US" dirty="0"/>
              <a:t> </a:t>
            </a:r>
            <a:r>
              <a:rPr lang="en-US" dirty="0" err="1"/>
              <a:t>trang</a:t>
            </a:r>
            <a:r>
              <a:rPr lang="en-US" dirty="0"/>
              <a:t> </a:t>
            </a:r>
            <a:r>
              <a:rPr lang="en-US" dirty="0" err="1"/>
              <a:t>theo</a:t>
            </a:r>
            <a:r>
              <a:rPr lang="en-US" dirty="0"/>
              <a:t> </a:t>
            </a:r>
            <a:r>
              <a:rPr lang="en-US" dirty="0" err="1"/>
              <a:t>yêu</a:t>
            </a:r>
            <a:r>
              <a:rPr lang="en-US" dirty="0"/>
              <a:t> </a:t>
            </a:r>
            <a:r>
              <a:rPr lang="en-US" dirty="0" err="1"/>
              <a:t>cầu</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14</a:t>
            </a:fld>
            <a:endParaRPr lang="en-VN" dirty="0"/>
          </a:p>
        </p:txBody>
      </p:sp>
      <p:pic>
        <p:nvPicPr>
          <p:cNvPr id="7" name="Picture 4" descr="9">
            <a:extLst>
              <a:ext uri="{FF2B5EF4-FFF2-40B4-BE49-F238E27FC236}">
                <a16:creationId xmlns:a16="http://schemas.microsoft.com/office/drawing/2014/main" id="{FAF7C412-C3F8-16EB-56C3-610C4A738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470" y="1009860"/>
            <a:ext cx="6505603" cy="542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2FC07113-2DA5-04C6-35AA-53CCBACFA809}"/>
                  </a:ext>
                </a:extLst>
              </p14:cNvPr>
              <p14:cNvContentPartPr/>
              <p14:nvPr/>
            </p14:nvContentPartPr>
            <p14:xfrm>
              <a:off x="5258466" y="4418138"/>
              <a:ext cx="360" cy="360"/>
            </p14:xfrm>
          </p:contentPart>
        </mc:Choice>
        <mc:Fallback xmlns="">
          <p:pic>
            <p:nvPicPr>
              <p:cNvPr id="16" name="Ink 15">
                <a:extLst>
                  <a:ext uri="{FF2B5EF4-FFF2-40B4-BE49-F238E27FC236}">
                    <a16:creationId xmlns:a16="http://schemas.microsoft.com/office/drawing/2014/main" id="{2FC07113-2DA5-04C6-35AA-53CCBACFA809}"/>
                  </a:ext>
                </a:extLst>
              </p:cNvPr>
              <p:cNvPicPr/>
              <p:nvPr/>
            </p:nvPicPr>
            <p:blipFill>
              <a:blip r:embed="rId4"/>
              <a:stretch>
                <a:fillRect/>
              </a:stretch>
            </p:blipFill>
            <p:spPr>
              <a:xfrm>
                <a:off x="5249466" y="4409138"/>
                <a:ext cx="18000" cy="18000"/>
              </a:xfrm>
              <a:prstGeom prst="rect">
                <a:avLst/>
              </a:prstGeom>
            </p:spPr>
          </p:pic>
        </mc:Fallback>
      </mc:AlternateContent>
      <p:sp>
        <p:nvSpPr>
          <p:cNvPr id="3" name="Title 1">
            <a:extLst>
              <a:ext uri="{FF2B5EF4-FFF2-40B4-BE49-F238E27FC236}">
                <a16:creationId xmlns:a16="http://schemas.microsoft.com/office/drawing/2014/main" id="{C0B32098-8F30-C635-F9E4-9A1B6127B41E}"/>
              </a:ext>
            </a:extLst>
          </p:cNvPr>
          <p:cNvSpPr txBox="1">
            <a:spLocks/>
          </p:cNvSpPr>
          <p:nvPr/>
        </p:nvSpPr>
        <p:spPr>
          <a:xfrm>
            <a:off x="774145" y="1166372"/>
            <a:ext cx="431178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Lỗi trang và các bước xử lý</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2963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BF7A-7A6A-A2EF-4CA2-25695D659D15}"/>
              </a:ext>
            </a:extLst>
          </p:cNvPr>
          <p:cNvSpPr>
            <a:spLocks noGrp="1"/>
          </p:cNvSpPr>
          <p:nvPr>
            <p:ph type="title"/>
          </p:nvPr>
        </p:nvSpPr>
        <p:spPr/>
        <p:txBody>
          <a:bodyPr>
            <a:normAutofit fontScale="90000"/>
          </a:bodyPr>
          <a:lstStyle/>
          <a:p>
            <a:r>
              <a:rPr lang="en-US" dirty="0"/>
              <a:t>8.2.2 </a:t>
            </a:r>
            <a:r>
              <a:rPr lang="en-US" dirty="0" err="1"/>
              <a:t>Phân</a:t>
            </a:r>
            <a:r>
              <a:rPr lang="en-US" dirty="0"/>
              <a:t> </a:t>
            </a:r>
            <a:r>
              <a:rPr lang="en-US" dirty="0" err="1"/>
              <a:t>trang</a:t>
            </a:r>
            <a:r>
              <a:rPr lang="en-US" dirty="0"/>
              <a:t> </a:t>
            </a:r>
            <a:r>
              <a:rPr lang="en-US" dirty="0" err="1"/>
              <a:t>theo</a:t>
            </a:r>
            <a:r>
              <a:rPr lang="en-US" dirty="0"/>
              <a:t> </a:t>
            </a:r>
            <a:r>
              <a:rPr lang="en-US" dirty="0" err="1"/>
              <a:t>yêu</a:t>
            </a:r>
            <a:r>
              <a:rPr lang="en-US" dirty="0"/>
              <a:t> </a:t>
            </a:r>
            <a:r>
              <a:rPr lang="en-US" dirty="0" err="1"/>
              <a:t>cầu</a:t>
            </a:r>
            <a:endParaRPr lang="en-US" dirty="0"/>
          </a:p>
        </p:txBody>
      </p:sp>
      <p:sp>
        <p:nvSpPr>
          <p:cNvPr id="4" name="Footer Placeholder 3">
            <a:extLst>
              <a:ext uri="{FF2B5EF4-FFF2-40B4-BE49-F238E27FC236}">
                <a16:creationId xmlns:a16="http://schemas.microsoft.com/office/drawing/2014/main" id="{51ACFAE5-6B08-0E09-6342-FC78704D27F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0698D95-9ABF-2B48-A07F-81780DAB063A}"/>
              </a:ext>
            </a:extLst>
          </p:cNvPr>
          <p:cNvSpPr>
            <a:spLocks noGrp="1"/>
          </p:cNvSpPr>
          <p:nvPr>
            <p:ph type="sldNum" sz="quarter" idx="12"/>
          </p:nvPr>
        </p:nvSpPr>
        <p:spPr/>
        <p:txBody>
          <a:bodyPr/>
          <a:lstStyle/>
          <a:p>
            <a:fld id="{D8B0B3AC-44A8-D142-AAF6-9A453466E1A4}" type="slidenum">
              <a:rPr lang="en-VN" smtClean="0"/>
              <a:pPr/>
              <a:t>15</a:t>
            </a:fld>
            <a:endParaRPr lang="en-VN" dirty="0"/>
          </a:p>
        </p:txBody>
      </p:sp>
      <p:pic>
        <p:nvPicPr>
          <p:cNvPr id="8" name="Picture 4" descr="B:\os-book\os10-dir\Slides-WORK-area\Figures-dir\ch10\JPG-dir\10_09.jpg">
            <a:extLst>
              <a:ext uri="{FF2B5EF4-FFF2-40B4-BE49-F238E27FC236}">
                <a16:creationId xmlns:a16="http://schemas.microsoft.com/office/drawing/2014/main" id="{285F65D1-69CB-38DE-FF23-AAD824D76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83" y="1516615"/>
            <a:ext cx="7670634" cy="499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E49BDEB7-B5A1-415C-6AB1-90B5E3F5070C}"/>
              </a:ext>
            </a:extLst>
          </p:cNvPr>
          <p:cNvSpPr txBox="1">
            <a:spLocks/>
          </p:cNvSpPr>
          <p:nvPr/>
        </p:nvSpPr>
        <p:spPr>
          <a:xfrm>
            <a:off x="774145" y="1166372"/>
            <a:ext cx="431178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Khi </a:t>
            </a:r>
            <a:r>
              <a:rPr lang="en-US" sz="2400" dirty="0" err="1">
                <a:solidFill>
                  <a:schemeClr val="bg1"/>
                </a:solidFill>
                <a:latin typeface="Arial" panose="020B0604020202020204" pitchFamily="34" charset="0"/>
                <a:ea typeface="+mn-ea"/>
                <a:cs typeface="Arial" panose="020B0604020202020204" pitchFamily="34" charset="0"/>
              </a:rPr>
              <a:t>cần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thay</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thế</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trang</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5310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a:t>Cài đặt bộ nhớ ảo</a:t>
            </a:r>
            <a:endParaRPr lang="vi-VN" altLang="en-US" sz="440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8.2.3 </a:t>
            </a:r>
            <a:r>
              <a:rPr lang="en-US" altLang="ja-JP" dirty="0" err="1"/>
              <a:t>Thay</a:t>
            </a:r>
            <a:r>
              <a:rPr lang="en-US" altLang="ja-JP" dirty="0"/>
              <a:t> </a:t>
            </a:r>
            <a:r>
              <a:rPr lang="en-US" altLang="ja-JP" dirty="0" err="1"/>
              <a:t>thế</a:t>
            </a:r>
            <a:r>
              <a:rPr lang="en-US" altLang="ja-JP" dirty="0"/>
              <a:t> </a:t>
            </a:r>
            <a:r>
              <a:rPr lang="en-US" altLang="ja-JP" dirty="0" err="1"/>
              <a:t>trang</a:t>
            </a:r>
            <a:r>
              <a:rPr lang="en-US" altLang="ja-JP" dirty="0"/>
              <a:t> </a:t>
            </a:r>
            <a:r>
              <a:rPr lang="en-US" altLang="ja-JP" dirty="0" err="1"/>
              <a:t>nhớ</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
        <p:nvSpPr>
          <p:cNvPr id="3" name="Footer Placeholder 2">
            <a:extLst>
              <a:ext uri="{FF2B5EF4-FFF2-40B4-BE49-F238E27FC236}">
                <a16:creationId xmlns:a16="http://schemas.microsoft.com/office/drawing/2014/main" id="{9934AB01-054D-E56D-C4DB-868EDAE2EDA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20782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1F6C-CCC8-7C4F-BCA2-67182F0C92C2}"/>
              </a:ext>
            </a:extLst>
          </p:cNvPr>
          <p:cNvSpPr>
            <a:spLocks noGrp="1"/>
          </p:cNvSpPr>
          <p:nvPr>
            <p:ph type="title"/>
          </p:nvPr>
        </p:nvSpPr>
        <p:spPr/>
        <p:txBody>
          <a:bodyPr>
            <a:normAutofit fontScale="90000"/>
          </a:bodyPr>
          <a:lstStyle/>
          <a:p>
            <a:r>
              <a:rPr lang="en-US" altLang="ja-JP" dirty="0"/>
              <a:t>8.2.3 </a:t>
            </a:r>
            <a:r>
              <a:rPr lang="en-US" altLang="ja-JP" dirty="0" err="1"/>
              <a:t>Thay</a:t>
            </a:r>
            <a:r>
              <a:rPr lang="en-US" altLang="ja-JP" dirty="0"/>
              <a:t> </a:t>
            </a:r>
            <a:r>
              <a:rPr lang="en-US" altLang="ja-JP" dirty="0" err="1"/>
              <a:t>thế</a:t>
            </a:r>
            <a:r>
              <a:rPr lang="en-US" altLang="ja-JP" dirty="0"/>
              <a:t> </a:t>
            </a:r>
            <a:r>
              <a:rPr lang="en-US" altLang="ja-JP" dirty="0" err="1"/>
              <a:t>trang</a:t>
            </a:r>
            <a:r>
              <a:rPr lang="en-US" altLang="ja-JP" dirty="0"/>
              <a:t> </a:t>
            </a:r>
            <a:r>
              <a:rPr lang="en-US" altLang="ja-JP" dirty="0" err="1"/>
              <a:t>nhớ</a:t>
            </a:r>
            <a:endParaRPr lang="en-US" dirty="0"/>
          </a:p>
        </p:txBody>
      </p:sp>
      <p:sp>
        <p:nvSpPr>
          <p:cNvPr id="3" name="Content Placeholder 2">
            <a:extLst>
              <a:ext uri="{FF2B5EF4-FFF2-40B4-BE49-F238E27FC236}">
                <a16:creationId xmlns:a16="http://schemas.microsoft.com/office/drawing/2014/main" id="{F4AD575C-984B-C1F4-5FCC-3745069F674A}"/>
              </a:ext>
            </a:extLst>
          </p:cNvPr>
          <p:cNvSpPr>
            <a:spLocks noGrp="1"/>
          </p:cNvSpPr>
          <p:nvPr>
            <p:ph idx="1"/>
          </p:nvPr>
        </p:nvSpPr>
        <p:spPr/>
        <p:txBody>
          <a:bodyPr>
            <a:normAutofit fontScale="92500" lnSpcReduction="20000"/>
          </a:bodyPr>
          <a:lstStyle/>
          <a:p>
            <a:pPr marL="0" indent="0">
              <a:buNone/>
            </a:pPr>
            <a:r>
              <a:rPr lang="vi-VN" dirty="0"/>
              <a:t>Bước 2 của PFSR giả sử phải thay trang vì không tìm được frame trống, PFSR được bổ sung như sau:</a:t>
            </a:r>
          </a:p>
          <a:p>
            <a:r>
              <a:rPr lang="vi-VN" dirty="0"/>
              <a:t>Xác định vị trí trên đĩa của trang đang cần</a:t>
            </a:r>
          </a:p>
          <a:p>
            <a:r>
              <a:rPr lang="vi-VN" dirty="0"/>
              <a:t>Tìm một frame trống:</a:t>
            </a:r>
          </a:p>
          <a:p>
            <a:pPr lvl="1"/>
            <a:r>
              <a:rPr lang="vi-VN" dirty="0"/>
              <a:t>Nếu có frame trống thì dùng nó</a:t>
            </a:r>
            <a:r>
              <a:rPr lang="en-US" dirty="0"/>
              <a:t>.</a:t>
            </a:r>
            <a:endParaRPr lang="vi-VN" dirty="0"/>
          </a:p>
          <a:p>
            <a:pPr lvl="1"/>
            <a:r>
              <a:rPr lang="vi-VN" dirty="0"/>
              <a:t>Nếu không có frame trống thì dùng một giải thuật thay trang để chọn một trang hy sinh (victim page)</a:t>
            </a:r>
            <a:r>
              <a:rPr lang="en-US" dirty="0"/>
              <a:t>.</a:t>
            </a:r>
            <a:endParaRPr lang="vi-VN" dirty="0"/>
          </a:p>
          <a:p>
            <a:pPr lvl="1"/>
            <a:r>
              <a:rPr lang="vi-VN" dirty="0"/>
              <a:t>Ghi victim page lên đĩa; cập nhật page table và frame table tương ứng</a:t>
            </a:r>
            <a:r>
              <a:rPr lang="en-US" dirty="0"/>
              <a:t>.</a:t>
            </a:r>
            <a:endParaRPr lang="vi-VN" dirty="0"/>
          </a:p>
          <a:p>
            <a:r>
              <a:rPr lang="vi-VN" dirty="0"/>
              <a:t>Đọc trang đang cần vào frame trống (đã có được từ bước 2); cập nhật page table và frame table tương ứng.</a:t>
            </a:r>
          </a:p>
          <a:p>
            <a:endParaRPr lang="en-US" dirty="0"/>
          </a:p>
        </p:txBody>
      </p:sp>
      <p:sp>
        <p:nvSpPr>
          <p:cNvPr id="4" name="Footer Placeholder 3">
            <a:extLst>
              <a:ext uri="{FF2B5EF4-FFF2-40B4-BE49-F238E27FC236}">
                <a16:creationId xmlns:a16="http://schemas.microsoft.com/office/drawing/2014/main" id="{8653711A-2A87-9CB1-6360-37A05CAFB3D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86CF3D0-164D-B49B-57B3-3ADEFA4E3508}"/>
              </a:ext>
            </a:extLst>
          </p:cNvPr>
          <p:cNvSpPr>
            <a:spLocks noGrp="1"/>
          </p:cNvSpPr>
          <p:nvPr>
            <p:ph type="sldNum" sz="quarter" idx="12"/>
          </p:nvPr>
        </p:nvSpPr>
        <p:spPr/>
        <p:txBody>
          <a:bodyPr/>
          <a:lstStyle/>
          <a:p>
            <a:fld id="{D8B0B3AC-44A8-D142-AAF6-9A453466E1A4}" type="slidenum">
              <a:rPr lang="en-VN" smtClean="0"/>
              <a:pPr/>
              <a:t>17</a:t>
            </a:fld>
            <a:endParaRPr lang="en-VN" dirty="0"/>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8E64858D-60D0-A0C4-FFEE-22470E2B563D}"/>
                  </a:ext>
                </a:extLst>
              </p14:cNvPr>
              <p14:cNvContentPartPr/>
              <p14:nvPr/>
            </p14:nvContentPartPr>
            <p14:xfrm>
              <a:off x="1542142" y="3584651"/>
              <a:ext cx="36000" cy="6840"/>
            </p14:xfrm>
          </p:contentPart>
        </mc:Choice>
        <mc:Fallback xmlns="">
          <p:pic>
            <p:nvPicPr>
              <p:cNvPr id="38" name="Ink 37">
                <a:extLst>
                  <a:ext uri="{FF2B5EF4-FFF2-40B4-BE49-F238E27FC236}">
                    <a16:creationId xmlns:a16="http://schemas.microsoft.com/office/drawing/2014/main" id="{8E64858D-60D0-A0C4-FFEE-22470E2B563D}"/>
                  </a:ext>
                </a:extLst>
              </p:cNvPr>
              <p:cNvPicPr/>
              <p:nvPr/>
            </p:nvPicPr>
            <p:blipFill>
              <a:blip r:embed="rId43"/>
              <a:stretch>
                <a:fillRect/>
              </a:stretch>
            </p:blipFill>
            <p:spPr>
              <a:xfrm>
                <a:off x="1533142" y="3575651"/>
                <a:ext cx="53640" cy="24480"/>
              </a:xfrm>
              <a:prstGeom prst="rect">
                <a:avLst/>
              </a:prstGeom>
            </p:spPr>
          </p:pic>
        </mc:Fallback>
      </mc:AlternateContent>
    </p:spTree>
    <p:extLst>
      <p:ext uri="{BB962C8B-B14F-4D97-AF65-F5344CB8AC3E}">
        <p14:creationId xmlns:p14="http://schemas.microsoft.com/office/powerpoint/2010/main" val="138645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18</a:t>
            </a:fld>
            <a:endParaRPr lang="en-VN" dirty="0"/>
          </a:p>
        </p:txBody>
      </p:sp>
      <p:pic>
        <p:nvPicPr>
          <p:cNvPr id="7" name="Picture 4" descr="9">
            <a:extLst>
              <a:ext uri="{FF2B5EF4-FFF2-40B4-BE49-F238E27FC236}">
                <a16:creationId xmlns:a16="http://schemas.microsoft.com/office/drawing/2014/main" id="{C5B4BF42-4C40-5008-741E-A90BEFF7B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532" y="1045751"/>
            <a:ext cx="6904935" cy="508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A09BB3C9-F5F8-2A58-4F5B-4B34527B918E}"/>
                  </a:ext>
                </a:extLst>
              </p14:cNvPr>
              <p14:cNvContentPartPr/>
              <p14:nvPr/>
            </p14:nvContentPartPr>
            <p14:xfrm>
              <a:off x="3873142" y="3736211"/>
              <a:ext cx="56880" cy="41760"/>
            </p14:xfrm>
          </p:contentPart>
        </mc:Choice>
        <mc:Fallback xmlns="">
          <p:pic>
            <p:nvPicPr>
              <p:cNvPr id="29" name="Ink 28">
                <a:extLst>
                  <a:ext uri="{FF2B5EF4-FFF2-40B4-BE49-F238E27FC236}">
                    <a16:creationId xmlns:a16="http://schemas.microsoft.com/office/drawing/2014/main" id="{A09BB3C9-F5F8-2A58-4F5B-4B34527B918E}"/>
                  </a:ext>
                </a:extLst>
              </p:cNvPr>
              <p:cNvPicPr/>
              <p:nvPr/>
            </p:nvPicPr>
            <p:blipFill>
              <a:blip r:embed="rId4"/>
              <a:stretch>
                <a:fillRect/>
              </a:stretch>
            </p:blipFill>
            <p:spPr>
              <a:xfrm>
                <a:off x="3864142" y="3727211"/>
                <a:ext cx="74520" cy="59400"/>
              </a:xfrm>
              <a:prstGeom prst="rect">
                <a:avLst/>
              </a:prstGeom>
            </p:spPr>
          </p:pic>
        </mc:Fallback>
      </mc:AlternateContent>
    </p:spTree>
    <p:extLst>
      <p:ext uri="{BB962C8B-B14F-4D97-AF65-F5344CB8AC3E}">
        <p14:creationId xmlns:p14="http://schemas.microsoft.com/office/powerpoint/2010/main" val="392897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9F6-21E3-9D10-0831-90DF9B2E53DA}"/>
              </a:ext>
            </a:extLst>
          </p:cNvPr>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33886ADF-120B-B979-9A0E-3FDD58CE5FCD}"/>
              </a:ext>
            </a:extLst>
          </p:cNvPr>
          <p:cNvSpPr>
            <a:spLocks noGrp="1"/>
          </p:cNvSpPr>
          <p:nvPr>
            <p:ph idx="1"/>
          </p:nvPr>
        </p:nvSpPr>
        <p:spPr>
          <a:xfrm>
            <a:off x="774145" y="1817635"/>
            <a:ext cx="10579654" cy="4359328"/>
          </a:xfrm>
        </p:spPr>
        <p:txBody>
          <a:bodyPr>
            <a:normAutofit/>
          </a:bodyPr>
          <a:lstStyle/>
          <a:p>
            <a:r>
              <a:rPr lang="vi-VN" sz="2600" dirty="0"/>
              <a:t>Frame-allocation algorithm</a:t>
            </a:r>
          </a:p>
          <a:p>
            <a:pPr lvl="1"/>
            <a:r>
              <a:rPr lang="vi-VN" sz="2200" dirty="0"/>
              <a:t>Cấp phát cho </a:t>
            </a:r>
            <a:r>
              <a:rPr lang="en-US" sz="2200" dirty="0" err="1"/>
              <a:t>tiến</a:t>
            </a:r>
            <a:r>
              <a:rPr lang="en-US" sz="2200" dirty="0"/>
              <a:t> </a:t>
            </a:r>
            <a:r>
              <a:rPr lang="en-US" sz="2200" dirty="0" err="1"/>
              <a:t>trình</a:t>
            </a:r>
            <a:r>
              <a:rPr lang="vi-VN" sz="2200" dirty="0"/>
              <a:t> bao nhiêu frame của bộ nhớ thực?</a:t>
            </a:r>
          </a:p>
          <a:p>
            <a:r>
              <a:rPr lang="vi-VN" sz="2600" dirty="0"/>
              <a:t>Page-replacement algorithm</a:t>
            </a:r>
          </a:p>
          <a:p>
            <a:pPr lvl="1"/>
            <a:r>
              <a:rPr lang="vi-VN" sz="2200" dirty="0"/>
              <a:t>Chọn frame của </a:t>
            </a:r>
            <a:r>
              <a:rPr lang="en-US" sz="2200" dirty="0" err="1"/>
              <a:t>tiến</a:t>
            </a:r>
            <a:r>
              <a:rPr lang="en-US" sz="2200" dirty="0"/>
              <a:t> </a:t>
            </a:r>
            <a:r>
              <a:rPr lang="en-US" sz="2200" dirty="0" err="1"/>
              <a:t>trình</a:t>
            </a:r>
            <a:r>
              <a:rPr lang="vi-VN" sz="2200" dirty="0"/>
              <a:t> sẽ được thay thế trang nhớ</a:t>
            </a:r>
            <a:r>
              <a:rPr lang="en-US" sz="2200" dirty="0"/>
              <a:t>.</a:t>
            </a:r>
            <a:endParaRPr lang="vi-VN" sz="2200" dirty="0"/>
          </a:p>
          <a:p>
            <a:pPr lvl="1"/>
            <a:r>
              <a:rPr lang="vi-VN" sz="2200" dirty="0"/>
              <a:t>Mục tiêu: số lượng page-fault nhỏ nhất</a:t>
            </a:r>
            <a:r>
              <a:rPr lang="en-US" sz="2200" dirty="0"/>
              <a:t>.</a:t>
            </a:r>
            <a:endParaRPr lang="vi-VN" sz="2200" dirty="0"/>
          </a:p>
          <a:p>
            <a:pPr lvl="1"/>
            <a:r>
              <a:rPr lang="vi-VN" sz="2200" dirty="0"/>
              <a:t>Được đánh giá bằng cách thực thi giải thuật đối với một chuỗi tham chiếu bộ nhớ (memory reference string) và xác định số lần xảy ra page fault</a:t>
            </a:r>
            <a:r>
              <a:rPr lang="en-US" sz="2200" dirty="0"/>
              <a:t>.</a:t>
            </a:r>
            <a:endParaRPr lang="vi-VN" sz="2200" dirty="0"/>
          </a:p>
          <a:p>
            <a:endParaRPr lang="en-US" dirty="0"/>
          </a:p>
        </p:txBody>
      </p:sp>
      <p:sp>
        <p:nvSpPr>
          <p:cNvPr id="4" name="Footer Placeholder 3">
            <a:extLst>
              <a:ext uri="{FF2B5EF4-FFF2-40B4-BE49-F238E27FC236}">
                <a16:creationId xmlns:a16="http://schemas.microsoft.com/office/drawing/2014/main" id="{24E20581-7E34-A719-3503-C96079FE3D05}"/>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F2FF7BC2-EFD6-8C29-FBB1-AAA9DA86053B}"/>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
        <p:nvSpPr>
          <p:cNvPr id="7" name="Title 1">
            <a:extLst>
              <a:ext uri="{FF2B5EF4-FFF2-40B4-BE49-F238E27FC236}">
                <a16:creationId xmlns:a16="http://schemas.microsoft.com/office/drawing/2014/main" id="{C70567A1-995A-89BE-1015-3AAE756FA54F}"/>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vấn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chủ</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yếu</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0267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a:t>Chương 1: Tổng quan về hệ điều hành</a:t>
            </a:r>
          </a:p>
          <a:p>
            <a:r>
              <a:rPr lang="vi-VN"/>
              <a:t>Chương 2: Cấu trúc hệ điều hành</a:t>
            </a:r>
          </a:p>
          <a:p>
            <a:r>
              <a:rPr lang="vi-VN"/>
              <a:t>Chương 3: Quản lý tiến trình</a:t>
            </a:r>
          </a:p>
          <a:p>
            <a:r>
              <a:rPr lang="vi-VN"/>
              <a:t>Chương 4: Định thời CPU</a:t>
            </a:r>
          </a:p>
          <a:p>
            <a:r>
              <a:rPr lang="vi-VN"/>
              <a:t>Chương 5: Đồng bộ hoá tiến trình</a:t>
            </a:r>
          </a:p>
          <a:p>
            <a:r>
              <a:rPr lang="vi-VN"/>
              <a:t>Chương 6: Tắc nghẽn</a:t>
            </a:r>
          </a:p>
          <a:p>
            <a:r>
              <a:rPr lang="vi-VN"/>
              <a:t>Chương 7: Quản lý bộ nhớ</a:t>
            </a:r>
          </a:p>
          <a:p>
            <a:r>
              <a:rPr lang="vi-VN" b="1">
                <a:highlight>
                  <a:srgbClr val="FFFF00"/>
                </a:highlight>
              </a:rPr>
              <a:t>Chương 8: Bộ nhớ ảo</a:t>
            </a:r>
          </a:p>
          <a:p>
            <a:r>
              <a:rPr lang="vi-VN"/>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9F6-21E3-9D10-0831-90DF9B2E53DA}"/>
              </a:ext>
            </a:extLst>
          </p:cNvPr>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33886ADF-120B-B979-9A0E-3FDD58CE5FCD}"/>
              </a:ext>
            </a:extLst>
          </p:cNvPr>
          <p:cNvSpPr>
            <a:spLocks noGrp="1"/>
          </p:cNvSpPr>
          <p:nvPr>
            <p:ph idx="1"/>
          </p:nvPr>
        </p:nvSpPr>
        <p:spPr>
          <a:xfrm>
            <a:off x="774145" y="1761510"/>
            <a:ext cx="10579654" cy="4746848"/>
          </a:xfrm>
        </p:spPr>
        <p:txBody>
          <a:bodyPr>
            <a:normAutofit fontScale="77500" lnSpcReduction="20000"/>
          </a:bodyPr>
          <a:lstStyle/>
          <a:p>
            <a:pPr marL="0" indent="0" algn="just">
              <a:spcBef>
                <a:spcPts val="600"/>
              </a:spcBef>
              <a:buFont typeface="Monotype Sorts" charset="2"/>
              <a:buNone/>
              <a:defRPr/>
            </a:pPr>
            <a:r>
              <a:rPr lang="vi-VN" altLang="en-US" sz="2800" u="sng" dirty="0"/>
              <a:t>Ví dụ</a:t>
            </a:r>
          </a:p>
          <a:p>
            <a:pPr marL="0" indent="0" algn="just">
              <a:spcBef>
                <a:spcPts val="600"/>
              </a:spcBef>
              <a:buFont typeface="Monotype Sorts" charset="2"/>
              <a:buNone/>
              <a:defRPr/>
            </a:pPr>
            <a:r>
              <a:rPr lang="vi-VN" altLang="en-US" sz="2800" dirty="0"/>
              <a:t>Thứ tự tham chiếu các địa chỉ nhớ, với page size = 100:</a:t>
            </a:r>
          </a:p>
          <a:p>
            <a:pPr marL="0" indent="0" algn="just">
              <a:spcBef>
                <a:spcPts val="600"/>
              </a:spcBef>
              <a:buFont typeface="Monotype Sorts" charset="2"/>
              <a:buNone/>
              <a:defRPr/>
            </a:pPr>
            <a:r>
              <a:rPr lang="vi-VN" altLang="en-US" sz="2800" dirty="0"/>
              <a:t>00</a:t>
            </a:r>
            <a:r>
              <a:rPr lang="en-US" altLang="en-US" sz="2800" dirty="0"/>
              <a:t>98</a:t>
            </a:r>
            <a:r>
              <a:rPr lang="vi-VN" altLang="en-US" sz="2800" dirty="0"/>
              <a:t>, 0432, 0</a:t>
            </a:r>
            <a:r>
              <a:rPr lang="en-US" altLang="en-US" sz="2800" dirty="0"/>
              <a:t>2</a:t>
            </a:r>
            <a:r>
              <a:rPr lang="vi-VN" altLang="en-US" sz="2800" dirty="0"/>
              <a:t>01, 0612, 0</a:t>
            </a:r>
            <a:r>
              <a:rPr lang="en-US" altLang="en-US" sz="2800" dirty="0"/>
              <a:t>3</a:t>
            </a:r>
            <a:r>
              <a:rPr lang="vi-VN" altLang="en-US" sz="2800" dirty="0"/>
              <a:t>02, 0103, 0104, 0101, 0611, 0102, 0103, 0104, 0101, 0610, 0102, 0103, 0104, 0101, 0609, 0102, 0105</a:t>
            </a:r>
          </a:p>
          <a:p>
            <a:pPr marL="0" indent="0" algn="just">
              <a:spcBef>
                <a:spcPts val="600"/>
              </a:spcBef>
              <a:buFont typeface="Monotype Sorts" charset="2"/>
              <a:buNone/>
              <a:defRPr/>
            </a:pPr>
            <a:r>
              <a:rPr lang="vi-VN" altLang="en-US" sz="2800" dirty="0"/>
              <a:t>các trang nhớ sau được tham chiếu lần lượt = chuỗi tham chiếu bộ nhớ (trang nhớ)</a:t>
            </a:r>
          </a:p>
          <a:p>
            <a:pPr marL="0" indent="0" algn="just">
              <a:spcBef>
                <a:spcPts val="600"/>
              </a:spcBef>
              <a:buFont typeface="Monotype Sorts" charset="2"/>
              <a:buNone/>
              <a:defRPr/>
            </a:pPr>
            <a:r>
              <a:rPr lang="en-US" altLang="en-US" dirty="0"/>
              <a:t>0</a:t>
            </a:r>
            <a:r>
              <a:rPr lang="vi-VN" altLang="en-US" sz="2800" dirty="0"/>
              <a:t>, 4, </a:t>
            </a:r>
            <a:r>
              <a:rPr lang="en-US" altLang="en-US" sz="2800" dirty="0"/>
              <a:t>2</a:t>
            </a:r>
            <a:r>
              <a:rPr lang="vi-VN" altLang="en-US" sz="2800" dirty="0"/>
              <a:t>, 6, </a:t>
            </a:r>
            <a:r>
              <a:rPr lang="en-US" altLang="en-US" sz="2800" dirty="0"/>
              <a:t>3</a:t>
            </a:r>
            <a:r>
              <a:rPr lang="vi-VN" altLang="en-US" sz="2800" dirty="0"/>
              <a:t>,</a:t>
            </a:r>
          </a:p>
          <a:p>
            <a:pPr marL="0" indent="0" algn="just">
              <a:spcBef>
                <a:spcPts val="600"/>
              </a:spcBef>
              <a:buFont typeface="Monotype Sorts" charset="2"/>
              <a:buNone/>
              <a:defRPr/>
            </a:pPr>
            <a:r>
              <a:rPr lang="vi-VN" altLang="en-US" sz="2800" dirty="0"/>
              <a:t>1, 1, 1, 6, 1,</a:t>
            </a:r>
          </a:p>
          <a:p>
            <a:pPr marL="0" indent="0" algn="just">
              <a:spcBef>
                <a:spcPts val="600"/>
              </a:spcBef>
              <a:buFont typeface="Monotype Sorts" charset="2"/>
              <a:buNone/>
              <a:defRPr/>
            </a:pPr>
            <a:r>
              <a:rPr lang="vi-VN" altLang="en-US" sz="2800" dirty="0"/>
              <a:t>1, 1, 1, 6, 1,</a:t>
            </a:r>
          </a:p>
          <a:p>
            <a:pPr marL="0" indent="0" algn="just">
              <a:spcBef>
                <a:spcPts val="600"/>
              </a:spcBef>
              <a:buFont typeface="Monotype Sorts" charset="2"/>
              <a:buNone/>
              <a:defRPr/>
            </a:pPr>
            <a:r>
              <a:rPr lang="vi-VN" altLang="en-US" sz="2800" dirty="0"/>
              <a:t>1, 1, 1, 6, 1,</a:t>
            </a:r>
          </a:p>
          <a:p>
            <a:pPr marL="0" indent="0" algn="just">
              <a:spcBef>
                <a:spcPts val="600"/>
              </a:spcBef>
              <a:buFont typeface="Monotype Sorts" charset="2"/>
              <a:buNone/>
              <a:defRPr/>
            </a:pPr>
            <a:r>
              <a:rPr lang="vi-VN" altLang="en-US" sz="2800" dirty="0"/>
              <a:t>1</a:t>
            </a:r>
          </a:p>
        </p:txBody>
      </p:sp>
      <p:sp>
        <p:nvSpPr>
          <p:cNvPr id="4" name="Footer Placeholder 3">
            <a:extLst>
              <a:ext uri="{FF2B5EF4-FFF2-40B4-BE49-F238E27FC236}">
                <a16:creationId xmlns:a16="http://schemas.microsoft.com/office/drawing/2014/main" id="{24E20581-7E34-A719-3503-C96079FE3D05}"/>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F2FF7BC2-EFD6-8C29-FBB1-AAA9DA86053B}"/>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
        <p:nvSpPr>
          <p:cNvPr id="7" name="Title 1">
            <a:extLst>
              <a:ext uri="{FF2B5EF4-FFF2-40B4-BE49-F238E27FC236}">
                <a16:creationId xmlns:a16="http://schemas.microsoft.com/office/drawing/2014/main" id="{DB3D0154-87A4-73CD-1A95-43164A5ED84C}"/>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Chuỗi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tham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chiếu</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bộ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nhớ</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trang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nhớ</a:t>
            </a:r>
            <a:r>
              <a:rPr lang="en-US" sz="2400" dirty="0">
                <a:solidFill>
                  <a:schemeClr val="bg1"/>
                </a:solidFill>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122049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sz="2800" dirty="0"/>
              <a:t>8.3.1 </a:t>
            </a:r>
            <a:r>
              <a:rPr lang="en-US" sz="2800" dirty="0" err="1"/>
              <a:t>Các</a:t>
            </a:r>
            <a:r>
              <a:rPr lang="en-US" sz="2800" dirty="0"/>
              <a:t> </a:t>
            </a:r>
            <a:r>
              <a:rPr lang="en-US" sz="2800" dirty="0" err="1"/>
              <a:t>giải</a:t>
            </a:r>
            <a:r>
              <a:rPr lang="en-US" sz="2800" dirty="0"/>
              <a:t> </a:t>
            </a:r>
            <a:r>
              <a:rPr lang="en-US" sz="2800" dirty="0" err="1"/>
              <a:t>thuật</a:t>
            </a:r>
            <a:r>
              <a:rPr lang="en-US" sz="2800" dirty="0"/>
              <a:t> </a:t>
            </a:r>
            <a:r>
              <a:rPr lang="en-US" sz="2800" dirty="0" err="1"/>
              <a:t>thay</a:t>
            </a:r>
            <a:r>
              <a:rPr lang="en-US" sz="2800" dirty="0"/>
              <a:t> </a:t>
            </a:r>
            <a:r>
              <a:rPr lang="en-US" sz="2800" dirty="0" err="1"/>
              <a:t>trang</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3843A398-0FDF-0750-F7B1-D04527959CFF}"/>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24528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altLang="en-US" sz="4000" dirty="0"/>
              <a:t>8.3.1 </a:t>
            </a:r>
            <a:r>
              <a:rPr lang="vi-VN" altLang="en-US" sz="4000" dirty="0"/>
              <a:t>Các giải thuật thay trang</a:t>
            </a:r>
            <a:endParaRPr lang="en-VN" dirty="0"/>
          </a:p>
        </p:txBody>
      </p:sp>
      <p:sp>
        <p:nvSpPr>
          <p:cNvPr id="7" name="Content Placeholder 6">
            <a:extLst>
              <a:ext uri="{FF2B5EF4-FFF2-40B4-BE49-F238E27FC236}">
                <a16:creationId xmlns:a16="http://schemas.microsoft.com/office/drawing/2014/main" id="{25B3C474-B34C-4C10-5AF0-C5948BFEBFAF}"/>
              </a:ext>
            </a:extLst>
          </p:cNvPr>
          <p:cNvSpPr>
            <a:spLocks noGrp="1"/>
          </p:cNvSpPr>
          <p:nvPr>
            <p:ph idx="1"/>
          </p:nvPr>
        </p:nvSpPr>
        <p:spPr/>
        <p:txBody>
          <a:bodyPr>
            <a:normAutofit fontScale="92500" lnSpcReduction="20000"/>
          </a:bodyPr>
          <a:lstStyle/>
          <a:p>
            <a:pPr>
              <a:lnSpc>
                <a:spcPct val="150000"/>
              </a:lnSpc>
              <a:spcBef>
                <a:spcPts val="1000"/>
              </a:spcBef>
            </a:pPr>
            <a:r>
              <a:rPr lang="en-US" altLang="en-US" sz="3000" dirty="0" err="1"/>
              <a:t>Giải</a:t>
            </a:r>
            <a:r>
              <a:rPr lang="en-US" altLang="en-US" sz="3000" dirty="0"/>
              <a:t> </a:t>
            </a:r>
            <a:r>
              <a:rPr lang="en-US" altLang="en-US" sz="3000" dirty="0" err="1"/>
              <a:t>thuật</a:t>
            </a:r>
            <a:r>
              <a:rPr lang="en-US" altLang="en-US" sz="3000" dirty="0"/>
              <a:t> </a:t>
            </a:r>
            <a:r>
              <a:rPr lang="en-US" altLang="en-US" sz="3000" dirty="0" err="1"/>
              <a:t>thay</a:t>
            </a:r>
            <a:r>
              <a:rPr lang="en-US" altLang="en-US" sz="3000" dirty="0"/>
              <a:t> </a:t>
            </a:r>
            <a:r>
              <a:rPr lang="en-US" altLang="en-US" sz="3000" dirty="0" err="1"/>
              <a:t>trang</a:t>
            </a:r>
            <a:r>
              <a:rPr lang="en-US" altLang="en-US" sz="3000" dirty="0"/>
              <a:t> FIFO</a:t>
            </a:r>
          </a:p>
          <a:p>
            <a:pPr>
              <a:lnSpc>
                <a:spcPct val="150000"/>
              </a:lnSpc>
              <a:spcBef>
                <a:spcPts val="1000"/>
              </a:spcBef>
            </a:pPr>
            <a:r>
              <a:rPr lang="en-US" sz="3000" dirty="0" err="1"/>
              <a:t>Giải</a:t>
            </a:r>
            <a:r>
              <a:rPr lang="en-US" sz="3000" dirty="0"/>
              <a:t> </a:t>
            </a:r>
            <a:r>
              <a:rPr lang="en-US" sz="3000" dirty="0" err="1"/>
              <a:t>thuật</a:t>
            </a:r>
            <a:r>
              <a:rPr lang="en-US" sz="3000" dirty="0"/>
              <a:t> </a:t>
            </a:r>
            <a:r>
              <a:rPr lang="en-US" sz="3000" dirty="0" err="1"/>
              <a:t>thay</a:t>
            </a:r>
            <a:r>
              <a:rPr lang="en-US" sz="3000" dirty="0"/>
              <a:t> </a:t>
            </a:r>
            <a:r>
              <a:rPr lang="en-US" sz="3000" dirty="0" err="1"/>
              <a:t>trang</a:t>
            </a:r>
            <a:r>
              <a:rPr lang="en-US" sz="3000" dirty="0"/>
              <a:t> OPT</a:t>
            </a:r>
          </a:p>
          <a:p>
            <a:pPr>
              <a:lnSpc>
                <a:spcPct val="150000"/>
              </a:lnSpc>
              <a:spcBef>
                <a:spcPts val="1000"/>
              </a:spcBef>
            </a:pPr>
            <a:r>
              <a:rPr lang="en-US" sz="3000" dirty="0" err="1"/>
              <a:t>Giải</a:t>
            </a:r>
            <a:r>
              <a:rPr lang="en-US" sz="3000" dirty="0"/>
              <a:t> </a:t>
            </a:r>
            <a:r>
              <a:rPr lang="en-US" sz="3000" dirty="0" err="1"/>
              <a:t>thuật</a:t>
            </a:r>
            <a:r>
              <a:rPr lang="en-US" sz="3000" dirty="0"/>
              <a:t> </a:t>
            </a:r>
            <a:r>
              <a:rPr lang="en-US" sz="3000" dirty="0" err="1"/>
              <a:t>thay</a:t>
            </a:r>
            <a:r>
              <a:rPr lang="en-US" sz="3000" dirty="0"/>
              <a:t> </a:t>
            </a:r>
            <a:r>
              <a:rPr lang="en-US" sz="3000" dirty="0" err="1"/>
              <a:t>trang</a:t>
            </a:r>
            <a:r>
              <a:rPr lang="en-US" sz="3000" dirty="0"/>
              <a:t> LRU</a:t>
            </a:r>
          </a:p>
          <a:p>
            <a:pPr>
              <a:lnSpc>
                <a:spcPct val="150000"/>
              </a:lnSpc>
              <a:spcBef>
                <a:spcPts val="1000"/>
              </a:spcBef>
            </a:pPr>
            <a:r>
              <a:rPr lang="vi-VN" sz="3000" dirty="0"/>
              <a:t>Các dữ liệu cần biết ban đầu:</a:t>
            </a:r>
          </a:p>
          <a:p>
            <a:pPr lvl="1">
              <a:lnSpc>
                <a:spcPct val="150000"/>
              </a:lnSpc>
              <a:spcBef>
                <a:spcPts val="1000"/>
              </a:spcBef>
            </a:pPr>
            <a:r>
              <a:rPr lang="vi-VN" sz="2600" dirty="0"/>
              <a:t>Số khung trang</a:t>
            </a:r>
          </a:p>
          <a:p>
            <a:pPr lvl="1">
              <a:lnSpc>
                <a:spcPct val="150000"/>
              </a:lnSpc>
              <a:spcBef>
                <a:spcPts val="1000"/>
              </a:spcBef>
            </a:pPr>
            <a:r>
              <a:rPr lang="vi-VN" sz="2600" dirty="0"/>
              <a:t>Tình trạng ban đầu</a:t>
            </a:r>
          </a:p>
          <a:p>
            <a:pPr lvl="1">
              <a:lnSpc>
                <a:spcPct val="150000"/>
              </a:lnSpc>
              <a:spcBef>
                <a:spcPts val="1000"/>
              </a:spcBef>
            </a:pPr>
            <a:r>
              <a:rPr lang="vi-VN" sz="2600" dirty="0"/>
              <a:t>Chuỗi tham chiếu</a:t>
            </a:r>
          </a:p>
          <a:p>
            <a:pPr>
              <a:lnSpc>
                <a:spcPct val="150000"/>
              </a:lnSpc>
              <a:spcBef>
                <a:spcPts val="1000"/>
              </a:spcBef>
            </a:pPr>
            <a:endParaRPr lang="en-US" sz="30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41421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98947E8C-51D8-DD57-7BEA-DD7A0F9047D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4244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7344-2549-F278-CB6D-24054B2EEFA0}"/>
              </a:ext>
            </a:extLst>
          </p:cNvPr>
          <p:cNvSpPr>
            <a:spLocks noGrp="1"/>
          </p:cNvSpPr>
          <p:nvPr>
            <p:ph type="title"/>
          </p:nvPr>
        </p:nvSpPr>
        <p:spPr/>
        <p:txBody>
          <a:bodyPr>
            <a:normAutofit fontScale="90000"/>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p>
        </p:txBody>
      </p:sp>
      <p:sp>
        <p:nvSpPr>
          <p:cNvPr id="3" name="Content Placeholder 2">
            <a:extLst>
              <a:ext uri="{FF2B5EF4-FFF2-40B4-BE49-F238E27FC236}">
                <a16:creationId xmlns:a16="http://schemas.microsoft.com/office/drawing/2014/main" id="{7B6F9345-F6AF-1107-D336-F17E23334A47}"/>
              </a:ext>
            </a:extLst>
          </p:cNvPr>
          <p:cNvSpPr>
            <a:spLocks noGrp="1"/>
          </p:cNvSpPr>
          <p:nvPr>
            <p:ph idx="1"/>
          </p:nvPr>
        </p:nvSpPr>
        <p:spPr/>
        <p:txBody>
          <a:bodyPr/>
          <a:lstStyle/>
          <a:p>
            <a:r>
              <a:rPr lang="en-US" dirty="0" err="1"/>
              <a:t>Xét</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có</a:t>
            </a:r>
            <a:r>
              <a:rPr lang="en-US" dirty="0"/>
              <a:t> 8 </a:t>
            </a:r>
            <a:r>
              <a:rPr lang="en-US" dirty="0" err="1"/>
              <a:t>trang</a:t>
            </a:r>
            <a:r>
              <a:rPr lang="en-US" dirty="0"/>
              <a:t> </a:t>
            </a:r>
            <a:r>
              <a:rPr lang="en-US" dirty="0" err="1"/>
              <a:t>và</a:t>
            </a:r>
            <a:r>
              <a:rPr lang="en-US" dirty="0"/>
              <a:t> </a:t>
            </a:r>
            <a:r>
              <a:rPr lang="en-US" dirty="0" err="1"/>
              <a:t>chuỗi</a:t>
            </a:r>
            <a:r>
              <a:rPr lang="en-US" dirty="0"/>
              <a:t> </a:t>
            </a:r>
            <a:r>
              <a:rPr lang="en-US" dirty="0" err="1"/>
              <a:t>tham</a:t>
            </a:r>
            <a:r>
              <a:rPr lang="en-US" dirty="0"/>
              <a:t> </a:t>
            </a:r>
            <a:r>
              <a:rPr lang="en-US" dirty="0" err="1"/>
              <a:t>chiếu</a:t>
            </a:r>
            <a:r>
              <a:rPr lang="en-US" dirty="0"/>
              <a:t> </a:t>
            </a:r>
            <a:r>
              <a:rPr lang="en-US" dirty="0" err="1"/>
              <a:t>bộ</a:t>
            </a:r>
            <a:r>
              <a:rPr lang="en-US" dirty="0"/>
              <a:t> </a:t>
            </a:r>
            <a:r>
              <a:rPr lang="en-US" dirty="0" err="1"/>
              <a:t>nhớ</a:t>
            </a:r>
            <a:r>
              <a:rPr lang="en-US" dirty="0"/>
              <a:t> </a:t>
            </a:r>
            <a:r>
              <a:rPr lang="en-US" dirty="0" err="1"/>
              <a:t>cần</a:t>
            </a:r>
            <a:r>
              <a:rPr lang="en-US" dirty="0"/>
              <a:t> </a:t>
            </a:r>
            <a:r>
              <a:rPr lang="en-US" dirty="0" err="1"/>
              <a:t>truy</a:t>
            </a:r>
            <a:r>
              <a:rPr lang="en-US" dirty="0"/>
              <a:t> </a:t>
            </a:r>
            <a:r>
              <a:rPr lang="en-US" dirty="0" err="1"/>
              <a:t>xuất</a:t>
            </a:r>
            <a:r>
              <a:rPr lang="en-US" dirty="0"/>
              <a:t> </a:t>
            </a:r>
            <a:r>
              <a:rPr lang="en-US" dirty="0" err="1"/>
              <a:t>như</a:t>
            </a:r>
            <a:r>
              <a:rPr lang="en-US" dirty="0"/>
              <a:t> </a:t>
            </a:r>
            <a:r>
              <a:rPr lang="en-US" dirty="0" err="1"/>
              <a:t>sau</a:t>
            </a:r>
            <a:r>
              <a:rPr lang="en-US" dirty="0"/>
              <a:t>:</a:t>
            </a:r>
          </a:p>
          <a:p>
            <a:pPr marL="0" indent="0" algn="ctr">
              <a:buNone/>
            </a:pPr>
            <a:r>
              <a:rPr lang="en-US" altLang="en-US" b="1" dirty="0">
                <a:solidFill>
                  <a:srgbClr val="FF0000"/>
                </a:solidFill>
              </a:rPr>
              <a:t>7,0,1,2,0,3,0,4,2,3,0,3,2,1,2,0,1,7,0,1</a:t>
            </a:r>
            <a:endParaRPr lang="en-US" dirty="0"/>
          </a:p>
          <a:p>
            <a:r>
              <a:rPr lang="en-US" dirty="0" err="1"/>
              <a:t>Số</a:t>
            </a:r>
            <a:r>
              <a:rPr lang="en-US" dirty="0"/>
              <a:t> </a:t>
            </a:r>
            <a:r>
              <a:rPr lang="en-US" dirty="0" err="1"/>
              <a:t>khung</a:t>
            </a:r>
            <a:r>
              <a:rPr lang="en-US" dirty="0"/>
              <a:t> </a:t>
            </a:r>
            <a:r>
              <a:rPr lang="en-US" dirty="0" err="1"/>
              <a:t>trang</a:t>
            </a:r>
            <a:r>
              <a:rPr lang="en-US" dirty="0"/>
              <a:t> </a:t>
            </a:r>
            <a:r>
              <a:rPr lang="en-US" dirty="0" err="1"/>
              <a:t>là</a:t>
            </a:r>
            <a:r>
              <a:rPr lang="en-US" dirty="0"/>
              <a:t> 3</a:t>
            </a:r>
          </a:p>
          <a:p>
            <a:r>
              <a:rPr lang="en-US" dirty="0"/>
              <a:t>Ban </a:t>
            </a:r>
            <a:r>
              <a:rPr lang="en-US" dirty="0" err="1"/>
              <a:t>đầu</a:t>
            </a:r>
            <a:r>
              <a:rPr lang="en-US" dirty="0"/>
              <a:t> </a:t>
            </a:r>
            <a:r>
              <a:rPr lang="en-US" dirty="0" err="1"/>
              <a:t>các</a:t>
            </a:r>
            <a:r>
              <a:rPr lang="en-US" dirty="0"/>
              <a:t> </a:t>
            </a:r>
            <a:r>
              <a:rPr lang="en-US" dirty="0" err="1"/>
              <a:t>khung</a:t>
            </a:r>
            <a:r>
              <a:rPr lang="en-US" dirty="0"/>
              <a:t> </a:t>
            </a:r>
            <a:r>
              <a:rPr lang="en-US" dirty="0" err="1"/>
              <a:t>trang</a:t>
            </a:r>
            <a:r>
              <a:rPr lang="en-US" dirty="0"/>
              <a:t> </a:t>
            </a:r>
            <a:r>
              <a:rPr lang="en-US" dirty="0" err="1"/>
              <a:t>đều</a:t>
            </a:r>
            <a:r>
              <a:rPr lang="en-US" dirty="0"/>
              <a:t> </a:t>
            </a:r>
            <a:r>
              <a:rPr lang="en-US" dirty="0" err="1"/>
              <a:t>trống</a:t>
            </a:r>
            <a:endParaRPr lang="en-US" dirty="0"/>
          </a:p>
        </p:txBody>
      </p:sp>
      <p:sp>
        <p:nvSpPr>
          <p:cNvPr id="4" name="Footer Placeholder 3">
            <a:extLst>
              <a:ext uri="{FF2B5EF4-FFF2-40B4-BE49-F238E27FC236}">
                <a16:creationId xmlns:a16="http://schemas.microsoft.com/office/drawing/2014/main" id="{7D786A84-65E8-C835-5E07-BBC5C9DE374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57CA39B-A983-825C-FF3B-E3EDF5072599}"/>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126302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7344-2549-F278-CB6D-24054B2EEFA0}"/>
              </a:ext>
            </a:extLst>
          </p:cNvPr>
          <p:cNvSpPr>
            <a:spLocks noGrp="1"/>
          </p:cNvSpPr>
          <p:nvPr>
            <p:ph type="title"/>
          </p:nvPr>
        </p:nvSpPr>
        <p:spPr/>
        <p:txBody>
          <a:bodyPr>
            <a:normAutofit fontScale="90000"/>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p>
        </p:txBody>
      </p:sp>
      <p:sp>
        <p:nvSpPr>
          <p:cNvPr id="3" name="Content Placeholder 2">
            <a:extLst>
              <a:ext uri="{FF2B5EF4-FFF2-40B4-BE49-F238E27FC236}">
                <a16:creationId xmlns:a16="http://schemas.microsoft.com/office/drawing/2014/main" id="{7B6F9345-F6AF-1107-D336-F17E23334A47}"/>
              </a:ext>
            </a:extLst>
          </p:cNvPr>
          <p:cNvSpPr>
            <a:spLocks noGrp="1"/>
          </p:cNvSpPr>
          <p:nvPr>
            <p:ph idx="1"/>
          </p:nvPr>
        </p:nvSpPr>
        <p:spPr/>
        <p:txBody>
          <a:bodyPr/>
          <a:lstStyle/>
          <a:p>
            <a:pPr marL="0" indent="0">
              <a:buNone/>
            </a:pP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 </a:t>
            </a:r>
            <a:r>
              <a:rPr lang="en-US" dirty="0" err="1"/>
              <a:t>thay</a:t>
            </a:r>
            <a:r>
              <a:rPr lang="en-US" dirty="0"/>
              <a:t> </a:t>
            </a:r>
            <a:r>
              <a:rPr lang="en-US" dirty="0" err="1"/>
              <a:t>thế</a:t>
            </a:r>
            <a:r>
              <a:rPr lang="en-US" dirty="0"/>
              <a:t> </a:t>
            </a:r>
            <a:r>
              <a:rPr lang="en-US" dirty="0" err="1"/>
              <a:t>trang</a:t>
            </a:r>
            <a:r>
              <a:rPr lang="en-US" dirty="0"/>
              <a:t> </a:t>
            </a:r>
            <a:r>
              <a:rPr lang="en-US" dirty="0" err="1"/>
              <a:t>nhớ</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sớm</a:t>
            </a:r>
            <a:r>
              <a:rPr lang="en-US" dirty="0"/>
              <a:t> </a:t>
            </a:r>
            <a:r>
              <a:rPr lang="en-US" dirty="0" err="1"/>
              <a:t>nhất</a:t>
            </a:r>
            <a:r>
              <a:rPr lang="en-US" dirty="0"/>
              <a:t> </a:t>
            </a:r>
            <a:r>
              <a:rPr lang="en-US" dirty="0" err="1"/>
              <a:t>trong</a:t>
            </a:r>
            <a:r>
              <a:rPr lang="en-US" dirty="0"/>
              <a:t> </a:t>
            </a:r>
            <a:r>
              <a:rPr lang="en-US" dirty="0" err="1"/>
              <a:t>các</a:t>
            </a:r>
            <a:r>
              <a:rPr lang="en-US" dirty="0"/>
              <a:t> </a:t>
            </a:r>
            <a:r>
              <a:rPr lang="en-US" dirty="0" err="1"/>
              <a:t>trang</a:t>
            </a:r>
            <a:r>
              <a:rPr lang="en-US" dirty="0"/>
              <a:t> </a:t>
            </a:r>
            <a:r>
              <a:rPr lang="en-US" dirty="0" err="1"/>
              <a:t>nhớ</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7D786A84-65E8-C835-5E07-BBC5C9DE374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57CA39B-A983-825C-FF3B-E3EDF5072599}"/>
              </a:ext>
            </a:extLst>
          </p:cNvPr>
          <p:cNvSpPr>
            <a:spLocks noGrp="1"/>
          </p:cNvSpPr>
          <p:nvPr>
            <p:ph type="sldNum" sz="quarter" idx="12"/>
          </p:nvPr>
        </p:nvSpPr>
        <p:spPr/>
        <p:txBody>
          <a:bodyPr/>
          <a:lstStyle/>
          <a:p>
            <a:fld id="{D8B0B3AC-44A8-D142-AAF6-9A453466E1A4}" type="slidenum">
              <a:rPr lang="en-VN" smtClean="0"/>
              <a:pPr/>
              <a:t>25</a:t>
            </a:fld>
            <a:endParaRPr lang="en-VN" dirty="0"/>
          </a:p>
        </p:txBody>
      </p:sp>
      <p:graphicFrame>
        <p:nvGraphicFramePr>
          <p:cNvPr id="7" name="Table 6">
            <a:extLst>
              <a:ext uri="{FF2B5EF4-FFF2-40B4-BE49-F238E27FC236}">
                <a16:creationId xmlns:a16="http://schemas.microsoft.com/office/drawing/2014/main" id="{6D5A6F4E-1FEF-33B7-DD44-54BF049E1FB4}"/>
              </a:ext>
            </a:extLst>
          </p:cNvPr>
          <p:cNvGraphicFramePr>
            <a:graphicFrameLocks noGrp="1"/>
          </p:cNvGraphicFramePr>
          <p:nvPr>
            <p:extLst>
              <p:ext uri="{D42A27DB-BD31-4B8C-83A1-F6EECF244321}">
                <p14:modId xmlns:p14="http://schemas.microsoft.com/office/powerpoint/2010/main" val="3205460431"/>
              </p:ext>
            </p:extLst>
          </p:nvPr>
        </p:nvGraphicFramePr>
        <p:xfrm>
          <a:off x="838201" y="2714596"/>
          <a:ext cx="10800000" cy="2700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831378909"/>
                    </a:ext>
                  </a:extLst>
                </a:gridCol>
                <a:gridCol w="540000">
                  <a:extLst>
                    <a:ext uri="{9D8B030D-6E8A-4147-A177-3AD203B41FA5}">
                      <a16:colId xmlns:a16="http://schemas.microsoft.com/office/drawing/2014/main" val="3893454756"/>
                    </a:ext>
                  </a:extLst>
                </a:gridCol>
                <a:gridCol w="540000">
                  <a:extLst>
                    <a:ext uri="{9D8B030D-6E8A-4147-A177-3AD203B41FA5}">
                      <a16:colId xmlns:a16="http://schemas.microsoft.com/office/drawing/2014/main" val="3753174605"/>
                    </a:ext>
                  </a:extLst>
                </a:gridCol>
                <a:gridCol w="540000">
                  <a:extLst>
                    <a:ext uri="{9D8B030D-6E8A-4147-A177-3AD203B41FA5}">
                      <a16:colId xmlns:a16="http://schemas.microsoft.com/office/drawing/2014/main" val="1067779651"/>
                    </a:ext>
                  </a:extLst>
                </a:gridCol>
                <a:gridCol w="540000">
                  <a:extLst>
                    <a:ext uri="{9D8B030D-6E8A-4147-A177-3AD203B41FA5}">
                      <a16:colId xmlns:a16="http://schemas.microsoft.com/office/drawing/2014/main" val="3648278228"/>
                    </a:ext>
                  </a:extLst>
                </a:gridCol>
                <a:gridCol w="540000">
                  <a:extLst>
                    <a:ext uri="{9D8B030D-6E8A-4147-A177-3AD203B41FA5}">
                      <a16:colId xmlns:a16="http://schemas.microsoft.com/office/drawing/2014/main" val="3123056499"/>
                    </a:ext>
                  </a:extLst>
                </a:gridCol>
                <a:gridCol w="540000">
                  <a:extLst>
                    <a:ext uri="{9D8B030D-6E8A-4147-A177-3AD203B41FA5}">
                      <a16:colId xmlns:a16="http://schemas.microsoft.com/office/drawing/2014/main" val="690086458"/>
                    </a:ext>
                  </a:extLst>
                </a:gridCol>
                <a:gridCol w="540000">
                  <a:extLst>
                    <a:ext uri="{9D8B030D-6E8A-4147-A177-3AD203B41FA5}">
                      <a16:colId xmlns:a16="http://schemas.microsoft.com/office/drawing/2014/main" val="4126623753"/>
                    </a:ext>
                  </a:extLst>
                </a:gridCol>
                <a:gridCol w="540000">
                  <a:extLst>
                    <a:ext uri="{9D8B030D-6E8A-4147-A177-3AD203B41FA5}">
                      <a16:colId xmlns:a16="http://schemas.microsoft.com/office/drawing/2014/main" val="3463633323"/>
                    </a:ext>
                  </a:extLst>
                </a:gridCol>
                <a:gridCol w="540000">
                  <a:extLst>
                    <a:ext uri="{9D8B030D-6E8A-4147-A177-3AD203B41FA5}">
                      <a16:colId xmlns:a16="http://schemas.microsoft.com/office/drawing/2014/main" val="1357735773"/>
                    </a:ext>
                  </a:extLst>
                </a:gridCol>
                <a:gridCol w="540000">
                  <a:extLst>
                    <a:ext uri="{9D8B030D-6E8A-4147-A177-3AD203B41FA5}">
                      <a16:colId xmlns:a16="http://schemas.microsoft.com/office/drawing/2014/main" val="2921415752"/>
                    </a:ext>
                  </a:extLst>
                </a:gridCol>
                <a:gridCol w="540000">
                  <a:extLst>
                    <a:ext uri="{9D8B030D-6E8A-4147-A177-3AD203B41FA5}">
                      <a16:colId xmlns:a16="http://schemas.microsoft.com/office/drawing/2014/main" val="4216302074"/>
                    </a:ext>
                  </a:extLst>
                </a:gridCol>
                <a:gridCol w="540000">
                  <a:extLst>
                    <a:ext uri="{9D8B030D-6E8A-4147-A177-3AD203B41FA5}">
                      <a16:colId xmlns:a16="http://schemas.microsoft.com/office/drawing/2014/main" val="1652579740"/>
                    </a:ext>
                  </a:extLst>
                </a:gridCol>
                <a:gridCol w="540000">
                  <a:extLst>
                    <a:ext uri="{9D8B030D-6E8A-4147-A177-3AD203B41FA5}">
                      <a16:colId xmlns:a16="http://schemas.microsoft.com/office/drawing/2014/main" val="2820045548"/>
                    </a:ext>
                  </a:extLst>
                </a:gridCol>
                <a:gridCol w="540000">
                  <a:extLst>
                    <a:ext uri="{9D8B030D-6E8A-4147-A177-3AD203B41FA5}">
                      <a16:colId xmlns:a16="http://schemas.microsoft.com/office/drawing/2014/main" val="757149831"/>
                    </a:ext>
                  </a:extLst>
                </a:gridCol>
                <a:gridCol w="540000">
                  <a:extLst>
                    <a:ext uri="{9D8B030D-6E8A-4147-A177-3AD203B41FA5}">
                      <a16:colId xmlns:a16="http://schemas.microsoft.com/office/drawing/2014/main" val="714767644"/>
                    </a:ext>
                  </a:extLst>
                </a:gridCol>
                <a:gridCol w="540000">
                  <a:extLst>
                    <a:ext uri="{9D8B030D-6E8A-4147-A177-3AD203B41FA5}">
                      <a16:colId xmlns:a16="http://schemas.microsoft.com/office/drawing/2014/main" val="587148789"/>
                    </a:ext>
                  </a:extLst>
                </a:gridCol>
                <a:gridCol w="540000">
                  <a:extLst>
                    <a:ext uri="{9D8B030D-6E8A-4147-A177-3AD203B41FA5}">
                      <a16:colId xmlns:a16="http://schemas.microsoft.com/office/drawing/2014/main" val="2211365634"/>
                    </a:ext>
                  </a:extLst>
                </a:gridCol>
                <a:gridCol w="540000">
                  <a:extLst>
                    <a:ext uri="{9D8B030D-6E8A-4147-A177-3AD203B41FA5}">
                      <a16:colId xmlns:a16="http://schemas.microsoft.com/office/drawing/2014/main" val="998187264"/>
                    </a:ext>
                  </a:extLst>
                </a:gridCol>
                <a:gridCol w="540000">
                  <a:extLst>
                    <a:ext uri="{9D8B030D-6E8A-4147-A177-3AD203B41FA5}">
                      <a16:colId xmlns:a16="http://schemas.microsoft.com/office/drawing/2014/main" val="969925547"/>
                    </a:ext>
                  </a:extLst>
                </a:gridCol>
              </a:tblGrid>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540000">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Tree>
    <p:extLst>
      <p:ext uri="{BB962C8B-B14F-4D97-AF65-F5344CB8AC3E}">
        <p14:creationId xmlns:p14="http://schemas.microsoft.com/office/powerpoint/2010/main" val="233910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8.3.3 </a:t>
            </a:r>
            <a:r>
              <a:rPr lang="en-US" dirty="0" err="1"/>
              <a:t>Nghịch</a:t>
            </a:r>
            <a:r>
              <a:rPr lang="en-US" dirty="0"/>
              <a:t> </a:t>
            </a:r>
            <a:r>
              <a:rPr lang="en-US" dirty="0" err="1"/>
              <a:t>lý</a:t>
            </a:r>
            <a:r>
              <a:rPr lang="en-US" dirty="0"/>
              <a:t> </a:t>
            </a:r>
            <a:r>
              <a:rPr lang="en-US" dirty="0" err="1"/>
              <a:t>Belady</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514AFCE1-8A7A-B74A-176A-A95B9D7D8B0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789911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297-88F7-126D-2F7B-7B112FA1DC7B}"/>
              </a:ext>
            </a:extLst>
          </p:cNvPr>
          <p:cNvSpPr>
            <a:spLocks noGrp="1"/>
          </p:cNvSpPr>
          <p:nvPr>
            <p:ph type="title"/>
          </p:nvPr>
        </p:nvSpPr>
        <p:spPr/>
        <p:txBody>
          <a:bodyPr>
            <a:normAutofit fontScale="90000"/>
          </a:bodyPr>
          <a:lstStyle/>
          <a:p>
            <a:r>
              <a:rPr lang="en-US" dirty="0"/>
              <a:t>8.3.3 </a:t>
            </a:r>
            <a:r>
              <a:rPr lang="en-US" dirty="0" err="1"/>
              <a:t>Nghịch</a:t>
            </a:r>
            <a:r>
              <a:rPr lang="en-US" dirty="0"/>
              <a:t> </a:t>
            </a:r>
            <a:r>
              <a:rPr lang="en-US" dirty="0" err="1"/>
              <a:t>lý</a:t>
            </a:r>
            <a:r>
              <a:rPr lang="en-US" dirty="0"/>
              <a:t> </a:t>
            </a:r>
            <a:r>
              <a:rPr lang="en-US" dirty="0" err="1"/>
              <a:t>Belady</a:t>
            </a:r>
            <a:endParaRPr lang="en-US" dirty="0"/>
          </a:p>
        </p:txBody>
      </p:sp>
      <p:sp>
        <p:nvSpPr>
          <p:cNvPr id="4" name="Footer Placeholder 3">
            <a:extLst>
              <a:ext uri="{FF2B5EF4-FFF2-40B4-BE49-F238E27FC236}">
                <a16:creationId xmlns:a16="http://schemas.microsoft.com/office/drawing/2014/main" id="{11BC0109-A851-64FD-5BF6-C969724F895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C87558C-1233-347D-5E2C-CD3F4539F732}"/>
              </a:ext>
            </a:extLst>
          </p:cNvPr>
          <p:cNvSpPr>
            <a:spLocks noGrp="1"/>
          </p:cNvSpPr>
          <p:nvPr>
            <p:ph type="sldNum" sz="quarter" idx="12"/>
          </p:nvPr>
        </p:nvSpPr>
        <p:spPr/>
        <p:txBody>
          <a:bodyPr/>
          <a:lstStyle/>
          <a:p>
            <a:fld id="{D8B0B3AC-44A8-D142-AAF6-9A453466E1A4}" type="slidenum">
              <a:rPr lang="en-VN" smtClean="0"/>
              <a:pPr/>
              <a:t>27</a:t>
            </a:fld>
            <a:endParaRPr lang="en-VN" dirty="0"/>
          </a:p>
        </p:txBody>
      </p:sp>
      <p:graphicFrame>
        <p:nvGraphicFramePr>
          <p:cNvPr id="3" name="Table 2">
            <a:extLst>
              <a:ext uri="{FF2B5EF4-FFF2-40B4-BE49-F238E27FC236}">
                <a16:creationId xmlns:a16="http://schemas.microsoft.com/office/drawing/2014/main" id="{B77F8525-82AB-E2A5-81B1-36F915AD70EE}"/>
              </a:ext>
            </a:extLst>
          </p:cNvPr>
          <p:cNvGraphicFramePr>
            <a:graphicFrameLocks noGrp="1"/>
          </p:cNvGraphicFramePr>
          <p:nvPr>
            <p:extLst>
              <p:ext uri="{D42A27DB-BD31-4B8C-83A1-F6EECF244321}">
                <p14:modId xmlns:p14="http://schemas.microsoft.com/office/powerpoint/2010/main" val="2191248832"/>
              </p:ext>
            </p:extLst>
          </p:nvPr>
        </p:nvGraphicFramePr>
        <p:xfrm>
          <a:off x="1518393" y="1440660"/>
          <a:ext cx="4752000" cy="19812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831378909"/>
                    </a:ext>
                  </a:extLst>
                </a:gridCol>
                <a:gridCol w="396000">
                  <a:extLst>
                    <a:ext uri="{9D8B030D-6E8A-4147-A177-3AD203B41FA5}">
                      <a16:colId xmlns:a16="http://schemas.microsoft.com/office/drawing/2014/main" val="3893454756"/>
                    </a:ext>
                  </a:extLst>
                </a:gridCol>
                <a:gridCol w="396000">
                  <a:extLst>
                    <a:ext uri="{9D8B030D-6E8A-4147-A177-3AD203B41FA5}">
                      <a16:colId xmlns:a16="http://schemas.microsoft.com/office/drawing/2014/main" val="3753174605"/>
                    </a:ext>
                  </a:extLst>
                </a:gridCol>
                <a:gridCol w="396000">
                  <a:extLst>
                    <a:ext uri="{9D8B030D-6E8A-4147-A177-3AD203B41FA5}">
                      <a16:colId xmlns:a16="http://schemas.microsoft.com/office/drawing/2014/main" val="1067779651"/>
                    </a:ext>
                  </a:extLst>
                </a:gridCol>
                <a:gridCol w="396000">
                  <a:extLst>
                    <a:ext uri="{9D8B030D-6E8A-4147-A177-3AD203B41FA5}">
                      <a16:colId xmlns:a16="http://schemas.microsoft.com/office/drawing/2014/main" val="3648278228"/>
                    </a:ext>
                  </a:extLst>
                </a:gridCol>
                <a:gridCol w="396000">
                  <a:extLst>
                    <a:ext uri="{9D8B030D-6E8A-4147-A177-3AD203B41FA5}">
                      <a16:colId xmlns:a16="http://schemas.microsoft.com/office/drawing/2014/main" val="3123056499"/>
                    </a:ext>
                  </a:extLst>
                </a:gridCol>
                <a:gridCol w="396000">
                  <a:extLst>
                    <a:ext uri="{9D8B030D-6E8A-4147-A177-3AD203B41FA5}">
                      <a16:colId xmlns:a16="http://schemas.microsoft.com/office/drawing/2014/main" val="690086458"/>
                    </a:ext>
                  </a:extLst>
                </a:gridCol>
                <a:gridCol w="396000">
                  <a:extLst>
                    <a:ext uri="{9D8B030D-6E8A-4147-A177-3AD203B41FA5}">
                      <a16:colId xmlns:a16="http://schemas.microsoft.com/office/drawing/2014/main" val="4126623753"/>
                    </a:ext>
                  </a:extLst>
                </a:gridCol>
                <a:gridCol w="396000">
                  <a:extLst>
                    <a:ext uri="{9D8B030D-6E8A-4147-A177-3AD203B41FA5}">
                      <a16:colId xmlns:a16="http://schemas.microsoft.com/office/drawing/2014/main" val="3463633323"/>
                    </a:ext>
                  </a:extLst>
                </a:gridCol>
                <a:gridCol w="396000">
                  <a:extLst>
                    <a:ext uri="{9D8B030D-6E8A-4147-A177-3AD203B41FA5}">
                      <a16:colId xmlns:a16="http://schemas.microsoft.com/office/drawing/2014/main" val="1357735773"/>
                    </a:ext>
                  </a:extLst>
                </a:gridCol>
                <a:gridCol w="396000">
                  <a:extLst>
                    <a:ext uri="{9D8B030D-6E8A-4147-A177-3AD203B41FA5}">
                      <a16:colId xmlns:a16="http://schemas.microsoft.com/office/drawing/2014/main" val="2921415752"/>
                    </a:ext>
                  </a:extLst>
                </a:gridCol>
                <a:gridCol w="396000">
                  <a:extLst>
                    <a:ext uri="{9D8B030D-6E8A-4147-A177-3AD203B41FA5}">
                      <a16:colId xmlns:a16="http://schemas.microsoft.com/office/drawing/2014/main" val="4216302074"/>
                    </a:ext>
                  </a:extLst>
                </a:gridCol>
              </a:tblGrid>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396000">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graphicFrame>
        <p:nvGraphicFramePr>
          <p:cNvPr id="8" name="Table 7">
            <a:extLst>
              <a:ext uri="{FF2B5EF4-FFF2-40B4-BE49-F238E27FC236}">
                <a16:creationId xmlns:a16="http://schemas.microsoft.com/office/drawing/2014/main" id="{832E8D69-AA7A-67DF-A50B-74F60F2EEA08}"/>
              </a:ext>
            </a:extLst>
          </p:cNvPr>
          <p:cNvGraphicFramePr>
            <a:graphicFrameLocks noGrp="1"/>
          </p:cNvGraphicFramePr>
          <p:nvPr>
            <p:extLst>
              <p:ext uri="{D42A27DB-BD31-4B8C-83A1-F6EECF244321}">
                <p14:modId xmlns:p14="http://schemas.microsoft.com/office/powerpoint/2010/main" val="859948708"/>
              </p:ext>
            </p:extLst>
          </p:nvPr>
        </p:nvGraphicFramePr>
        <p:xfrm>
          <a:off x="1518393" y="3997769"/>
          <a:ext cx="4752000" cy="237744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831378909"/>
                    </a:ext>
                  </a:extLst>
                </a:gridCol>
                <a:gridCol w="396000">
                  <a:extLst>
                    <a:ext uri="{9D8B030D-6E8A-4147-A177-3AD203B41FA5}">
                      <a16:colId xmlns:a16="http://schemas.microsoft.com/office/drawing/2014/main" val="3893454756"/>
                    </a:ext>
                  </a:extLst>
                </a:gridCol>
                <a:gridCol w="396000">
                  <a:extLst>
                    <a:ext uri="{9D8B030D-6E8A-4147-A177-3AD203B41FA5}">
                      <a16:colId xmlns:a16="http://schemas.microsoft.com/office/drawing/2014/main" val="3753174605"/>
                    </a:ext>
                  </a:extLst>
                </a:gridCol>
                <a:gridCol w="396000">
                  <a:extLst>
                    <a:ext uri="{9D8B030D-6E8A-4147-A177-3AD203B41FA5}">
                      <a16:colId xmlns:a16="http://schemas.microsoft.com/office/drawing/2014/main" val="1067779651"/>
                    </a:ext>
                  </a:extLst>
                </a:gridCol>
                <a:gridCol w="396000">
                  <a:extLst>
                    <a:ext uri="{9D8B030D-6E8A-4147-A177-3AD203B41FA5}">
                      <a16:colId xmlns:a16="http://schemas.microsoft.com/office/drawing/2014/main" val="3648278228"/>
                    </a:ext>
                  </a:extLst>
                </a:gridCol>
                <a:gridCol w="396000">
                  <a:extLst>
                    <a:ext uri="{9D8B030D-6E8A-4147-A177-3AD203B41FA5}">
                      <a16:colId xmlns:a16="http://schemas.microsoft.com/office/drawing/2014/main" val="3123056499"/>
                    </a:ext>
                  </a:extLst>
                </a:gridCol>
                <a:gridCol w="396000">
                  <a:extLst>
                    <a:ext uri="{9D8B030D-6E8A-4147-A177-3AD203B41FA5}">
                      <a16:colId xmlns:a16="http://schemas.microsoft.com/office/drawing/2014/main" val="690086458"/>
                    </a:ext>
                  </a:extLst>
                </a:gridCol>
                <a:gridCol w="396000">
                  <a:extLst>
                    <a:ext uri="{9D8B030D-6E8A-4147-A177-3AD203B41FA5}">
                      <a16:colId xmlns:a16="http://schemas.microsoft.com/office/drawing/2014/main" val="4126623753"/>
                    </a:ext>
                  </a:extLst>
                </a:gridCol>
                <a:gridCol w="396000">
                  <a:extLst>
                    <a:ext uri="{9D8B030D-6E8A-4147-A177-3AD203B41FA5}">
                      <a16:colId xmlns:a16="http://schemas.microsoft.com/office/drawing/2014/main" val="3463633323"/>
                    </a:ext>
                  </a:extLst>
                </a:gridCol>
                <a:gridCol w="396000">
                  <a:extLst>
                    <a:ext uri="{9D8B030D-6E8A-4147-A177-3AD203B41FA5}">
                      <a16:colId xmlns:a16="http://schemas.microsoft.com/office/drawing/2014/main" val="1357735773"/>
                    </a:ext>
                  </a:extLst>
                </a:gridCol>
                <a:gridCol w="396000">
                  <a:extLst>
                    <a:ext uri="{9D8B030D-6E8A-4147-A177-3AD203B41FA5}">
                      <a16:colId xmlns:a16="http://schemas.microsoft.com/office/drawing/2014/main" val="2921415752"/>
                    </a:ext>
                  </a:extLst>
                </a:gridCol>
                <a:gridCol w="396000">
                  <a:extLst>
                    <a:ext uri="{9D8B030D-6E8A-4147-A177-3AD203B41FA5}">
                      <a16:colId xmlns:a16="http://schemas.microsoft.com/office/drawing/2014/main" val="4216302074"/>
                    </a:ext>
                  </a:extLst>
                </a:gridCol>
              </a:tblGrid>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1981361"/>
                  </a:ext>
                </a:extLst>
              </a:tr>
              <a:tr h="396000">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
        <p:nvSpPr>
          <p:cNvPr id="9" name="TextBox 8">
            <a:extLst>
              <a:ext uri="{FF2B5EF4-FFF2-40B4-BE49-F238E27FC236}">
                <a16:creationId xmlns:a16="http://schemas.microsoft.com/office/drawing/2014/main" id="{A9D52DAE-13B5-2C68-CE24-FCF7A24F2F74}"/>
              </a:ext>
            </a:extLst>
          </p:cNvPr>
          <p:cNvSpPr txBox="1"/>
          <p:nvPr/>
        </p:nvSpPr>
        <p:spPr>
          <a:xfrm>
            <a:off x="1971677" y="929576"/>
            <a:ext cx="3074881" cy="461217"/>
          </a:xfrm>
          <a:prstGeom prst="rect">
            <a:avLst/>
          </a:prstGeom>
          <a:noFill/>
        </p:spPr>
        <p:txBody>
          <a:bodyPr wrap="none" rtlCol="0">
            <a:spAutoFit/>
          </a:bodyPr>
          <a:lstStyle/>
          <a:p>
            <a:pPr algn="just">
              <a:lnSpc>
                <a:spcPct val="120000"/>
              </a:lnSpc>
              <a:spcBef>
                <a:spcPts val="200"/>
              </a:spcBef>
              <a:spcAft>
                <a:spcPts val="200"/>
              </a:spcAft>
            </a:pP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3 </a:t>
            </a:r>
            <a:r>
              <a:rPr lang="en-US" sz="2200" dirty="0" err="1">
                <a:latin typeface="Arial" panose="020B0604020202020204" pitchFamily="34" charset="0"/>
                <a:cs typeface="Arial" panose="020B0604020202020204" pitchFamily="34" charset="0"/>
              </a:rPr>
              <a:t>khung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F24B2F5-9D8E-DEEC-575A-112B121D6862}"/>
              </a:ext>
            </a:extLst>
          </p:cNvPr>
          <p:cNvSpPr txBox="1"/>
          <p:nvPr/>
        </p:nvSpPr>
        <p:spPr>
          <a:xfrm>
            <a:off x="1971677" y="3436141"/>
            <a:ext cx="3074881" cy="461217"/>
          </a:xfrm>
          <a:prstGeom prst="rect">
            <a:avLst/>
          </a:prstGeom>
          <a:noFill/>
        </p:spPr>
        <p:txBody>
          <a:bodyPr wrap="none" rtlCol="0">
            <a:spAutoFit/>
          </a:bodyPr>
          <a:lstStyle/>
          <a:p>
            <a:pPr algn="just">
              <a:lnSpc>
                <a:spcPct val="120000"/>
              </a:lnSpc>
              <a:spcBef>
                <a:spcPts val="200"/>
              </a:spcBef>
              <a:spcAft>
                <a:spcPts val="200"/>
              </a:spcAft>
            </a:pP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4 </a:t>
            </a:r>
            <a:r>
              <a:rPr lang="en-US" sz="2200" dirty="0" err="1">
                <a:latin typeface="Arial" panose="020B0604020202020204" pitchFamily="34" charset="0"/>
                <a:cs typeface="Arial" panose="020B0604020202020204" pitchFamily="34" charset="0"/>
              </a:rPr>
              <a:t>khung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1" name="Right Arrow 7">
            <a:extLst>
              <a:ext uri="{FF2B5EF4-FFF2-40B4-BE49-F238E27FC236}">
                <a16:creationId xmlns:a16="http://schemas.microsoft.com/office/drawing/2014/main" id="{9FEB897F-9B54-8A31-159C-718B3DC6A91B}"/>
              </a:ext>
            </a:extLst>
          </p:cNvPr>
          <p:cNvSpPr/>
          <p:nvPr/>
        </p:nvSpPr>
        <p:spPr>
          <a:xfrm>
            <a:off x="7121040" y="2049341"/>
            <a:ext cx="652389" cy="387741"/>
          </a:xfrm>
          <a:prstGeom prs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2" name="Right Arrow 7">
            <a:extLst>
              <a:ext uri="{FF2B5EF4-FFF2-40B4-BE49-F238E27FC236}">
                <a16:creationId xmlns:a16="http://schemas.microsoft.com/office/drawing/2014/main" id="{A745586A-C4E4-3E4B-CE91-1B6257EA43E9}"/>
              </a:ext>
            </a:extLst>
          </p:cNvPr>
          <p:cNvSpPr/>
          <p:nvPr/>
        </p:nvSpPr>
        <p:spPr>
          <a:xfrm>
            <a:off x="7121040" y="5068764"/>
            <a:ext cx="652389" cy="387741"/>
          </a:xfrm>
          <a:prstGeom prs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C7D8919-0E76-CAB7-920B-FEDE0CB59227}"/>
              </a:ext>
            </a:extLst>
          </p:cNvPr>
          <p:cNvSpPr txBox="1"/>
          <p:nvPr/>
        </p:nvSpPr>
        <p:spPr>
          <a:xfrm>
            <a:off x="8423472" y="2012602"/>
            <a:ext cx="1425390" cy="461217"/>
          </a:xfrm>
          <a:prstGeom prst="rect">
            <a:avLst/>
          </a:prstGeom>
          <a:noFill/>
        </p:spPr>
        <p:txBody>
          <a:bodyPr wrap="none" rtlCol="0">
            <a:spAutoFit/>
          </a:bodyPr>
          <a:lstStyle/>
          <a:p>
            <a:pPr algn="just">
              <a:lnSpc>
                <a:spcPct val="120000"/>
              </a:lnSpc>
              <a:spcBef>
                <a:spcPts val="200"/>
              </a:spcBef>
              <a:spcAft>
                <a:spcPts val="200"/>
              </a:spcAft>
            </a:pPr>
            <a:r>
              <a:rPr lang="en-US" sz="2200" dirty="0">
                <a:latin typeface="Arial" panose="020B0604020202020204" pitchFamily="34" charset="0"/>
                <a:cs typeface="Arial" panose="020B0604020202020204" pitchFamily="34" charset="0"/>
              </a:rPr>
              <a:t>9 </a:t>
            </a:r>
            <a:r>
              <a:rPr lang="en-US" sz="2200" dirty="0" err="1">
                <a:latin typeface="Arial" panose="020B0604020202020204" pitchFamily="34" charset="0"/>
                <a:cs typeface="Arial" panose="020B0604020202020204" pitchFamily="34" charset="0"/>
              </a:rPr>
              <a:t>lỗi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FCC3EB2-A6E9-B0A4-D5C9-6D2D0C1D0F76}"/>
              </a:ext>
            </a:extLst>
          </p:cNvPr>
          <p:cNvSpPr txBox="1"/>
          <p:nvPr/>
        </p:nvSpPr>
        <p:spPr>
          <a:xfrm>
            <a:off x="8268725" y="5032027"/>
            <a:ext cx="1582484" cy="461217"/>
          </a:xfrm>
          <a:prstGeom prst="rect">
            <a:avLst/>
          </a:prstGeom>
          <a:noFill/>
        </p:spPr>
        <p:txBody>
          <a:bodyPr wrap="none" rtlCol="0">
            <a:spAutoFit/>
          </a:bodyPr>
          <a:lstStyle/>
          <a:p>
            <a:pPr algn="just">
              <a:lnSpc>
                <a:spcPct val="120000"/>
              </a:lnSpc>
              <a:spcBef>
                <a:spcPts val="200"/>
              </a:spcBef>
              <a:spcAft>
                <a:spcPts val="200"/>
              </a:spcAft>
            </a:pPr>
            <a:r>
              <a:rPr lang="en-US" sz="2200" dirty="0">
                <a:latin typeface="Arial" panose="020B0604020202020204" pitchFamily="34" charset="0"/>
                <a:cs typeface="Arial" panose="020B0604020202020204" pitchFamily="34" charset="0"/>
              </a:rPr>
              <a:t>10 </a:t>
            </a:r>
            <a:r>
              <a:rPr lang="en-US" sz="2200" dirty="0" err="1">
                <a:latin typeface="Arial" panose="020B0604020202020204" pitchFamily="34" charset="0"/>
                <a:cs typeface="Arial" panose="020B0604020202020204" pitchFamily="34" charset="0"/>
              </a:rPr>
              <a:t>lỗi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29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297-88F7-126D-2F7B-7B112FA1DC7B}"/>
              </a:ext>
            </a:extLst>
          </p:cNvPr>
          <p:cNvSpPr>
            <a:spLocks noGrp="1"/>
          </p:cNvSpPr>
          <p:nvPr>
            <p:ph type="title"/>
          </p:nvPr>
        </p:nvSpPr>
        <p:spPr/>
        <p:txBody>
          <a:bodyPr>
            <a:normAutofit fontScale="90000"/>
          </a:bodyPr>
          <a:lstStyle/>
          <a:p>
            <a:r>
              <a:rPr lang="en-US" dirty="0"/>
              <a:t>8.3.3 </a:t>
            </a:r>
            <a:r>
              <a:rPr lang="en-US" dirty="0" err="1"/>
              <a:t>Nghịch</a:t>
            </a:r>
            <a:r>
              <a:rPr lang="en-US" dirty="0"/>
              <a:t> </a:t>
            </a:r>
            <a:r>
              <a:rPr lang="en-US" dirty="0" err="1"/>
              <a:t>lý</a:t>
            </a:r>
            <a:r>
              <a:rPr lang="en-US" dirty="0"/>
              <a:t> </a:t>
            </a:r>
            <a:r>
              <a:rPr lang="en-US" dirty="0" err="1"/>
              <a:t>Belady</a:t>
            </a:r>
            <a:endParaRPr lang="en-US" dirty="0"/>
          </a:p>
        </p:txBody>
      </p:sp>
      <p:sp>
        <p:nvSpPr>
          <p:cNvPr id="4" name="Footer Placeholder 3">
            <a:extLst>
              <a:ext uri="{FF2B5EF4-FFF2-40B4-BE49-F238E27FC236}">
                <a16:creationId xmlns:a16="http://schemas.microsoft.com/office/drawing/2014/main" id="{11BC0109-A851-64FD-5BF6-C969724F895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C87558C-1233-347D-5E2C-CD3F4539F732}"/>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8" name="TextBox 1">
            <a:extLst>
              <a:ext uri="{FF2B5EF4-FFF2-40B4-BE49-F238E27FC236}">
                <a16:creationId xmlns:a16="http://schemas.microsoft.com/office/drawing/2014/main" id="{CE209C0E-D2A8-7FBD-20F8-DADC73173BE8}"/>
              </a:ext>
            </a:extLst>
          </p:cNvPr>
          <p:cNvSpPr txBox="1">
            <a:spLocks noChangeArrowheads="1"/>
          </p:cNvSpPr>
          <p:nvPr/>
        </p:nvSpPr>
        <p:spPr bwMode="auto">
          <a:xfrm>
            <a:off x="2448019" y="5476925"/>
            <a:ext cx="729596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vi-VN" altLang="en-US" sz="2500" dirty="0">
                <a:latin typeface="+mn-lt"/>
                <a:cs typeface="Times New Roman" panose="02020603050405020304" pitchFamily="18" charset="0"/>
              </a:rPr>
              <a:t>Bất thường (anomaly) Belady: số page fault tăng mặc d</a:t>
            </a:r>
            <a:r>
              <a:rPr kumimoji="0" lang="en-US" altLang="en-US" sz="2500" dirty="0">
                <a:latin typeface="Arial" panose="020B0604020202020204" pitchFamily="34" charset="0"/>
                <a:cs typeface="Arial" panose="020B0604020202020204" pitchFamily="34" charset="0"/>
              </a:rPr>
              <a:t>ù</a:t>
            </a:r>
            <a:r>
              <a:rPr kumimoji="0" lang="vi-VN" altLang="en-US" sz="2500" dirty="0">
                <a:latin typeface="+mn-lt"/>
                <a:cs typeface="Times New Roman" panose="02020603050405020304" pitchFamily="18" charset="0"/>
              </a:rPr>
              <a:t> </a:t>
            </a:r>
            <a:r>
              <a:rPr kumimoji="0" lang="en-US" altLang="en-US" sz="2500" dirty="0" err="1">
                <a:latin typeface="Arial" panose="020B0604020202020204" pitchFamily="34" charset="0"/>
                <a:cs typeface="Arial" panose="020B0604020202020204" pitchFamily="34" charset="0"/>
              </a:rPr>
              <a:t>tiến</a:t>
            </a:r>
            <a:r>
              <a:rPr kumimoji="0" lang="vi-VN" altLang="en-US" sz="2500" dirty="0">
                <a:latin typeface="+mn-lt"/>
                <a:cs typeface="Times New Roman" panose="02020603050405020304" pitchFamily="18" charset="0"/>
              </a:rPr>
              <a:t> trình đã được cấp nhiều frame hơn.</a:t>
            </a:r>
          </a:p>
        </p:txBody>
      </p:sp>
      <p:pic>
        <p:nvPicPr>
          <p:cNvPr id="9" name="Picture 1" descr="9_13.pdf">
            <a:extLst>
              <a:ext uri="{FF2B5EF4-FFF2-40B4-BE49-F238E27FC236}">
                <a16:creationId xmlns:a16="http://schemas.microsoft.com/office/drawing/2014/main" id="{29CC5707-AD76-B27B-6F98-326F3AC464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3141" y="976324"/>
            <a:ext cx="6325717" cy="452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5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8.3.4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OPT</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2D612DE1-CBD6-61E5-B14E-0536E99437A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14224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8B0B3AC-44A8-D142-AAF6-9A453466E1A4}" type="slidenum">
              <a:rPr kumimoji="0" lang="en-VN"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VN" sz="7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a:xfrm>
            <a:off x="2743200" y="1286346"/>
            <a:ext cx="6840238" cy="4699000"/>
          </a:xfrm>
        </p:spPr>
        <p:txBody>
          <a:bodyPr>
            <a:normAutofit/>
          </a:bodyPr>
          <a:lstStyle/>
          <a:p>
            <a:pPr>
              <a:lnSpc>
                <a:spcPct val="150000"/>
              </a:lnSpc>
              <a:defRPr/>
            </a:pPr>
            <a:r>
              <a:rPr lang="en-US" sz="2600" dirty="0" err="1"/>
              <a:t>Hiểu</a:t>
            </a:r>
            <a:r>
              <a:rPr lang="en-US" sz="2600" dirty="0"/>
              <a:t> </a:t>
            </a:r>
            <a:r>
              <a:rPr lang="en-US" sz="2600" dirty="0" err="1"/>
              <a:t>được</a:t>
            </a:r>
            <a:r>
              <a:rPr lang="en-US" sz="2600" dirty="0"/>
              <a:t> </a:t>
            </a:r>
            <a:r>
              <a:rPr lang="en-US" sz="2600" dirty="0" err="1"/>
              <a:t>các</a:t>
            </a:r>
            <a:r>
              <a:rPr lang="en-US" sz="2600" dirty="0"/>
              <a:t> </a:t>
            </a:r>
            <a:r>
              <a:rPr lang="en-US" sz="2600" dirty="0" err="1"/>
              <a:t>khái</a:t>
            </a:r>
            <a:r>
              <a:rPr lang="en-US" sz="2600" dirty="0"/>
              <a:t> </a:t>
            </a:r>
            <a:r>
              <a:rPr lang="en-US" sz="2600" dirty="0" err="1"/>
              <a:t>niệm</a:t>
            </a:r>
            <a:r>
              <a:rPr lang="en-US" sz="2600" dirty="0"/>
              <a:t> </a:t>
            </a:r>
            <a:r>
              <a:rPr lang="en-US" sz="2600" dirty="0" err="1"/>
              <a:t>tổng</a:t>
            </a:r>
            <a:r>
              <a:rPr lang="en-US" sz="2600" dirty="0"/>
              <a:t> </a:t>
            </a:r>
            <a:r>
              <a:rPr lang="en-US" sz="2600" dirty="0" err="1"/>
              <a:t>quan</a:t>
            </a:r>
            <a:r>
              <a:rPr lang="en-US" sz="2600" dirty="0"/>
              <a:t> </a:t>
            </a:r>
            <a:r>
              <a:rPr lang="en-US" sz="2600" dirty="0" err="1"/>
              <a:t>về</a:t>
            </a:r>
            <a:r>
              <a:rPr lang="en-US" sz="2600" dirty="0"/>
              <a:t> </a:t>
            </a:r>
            <a:r>
              <a:rPr lang="en-US" sz="2600" dirty="0" err="1"/>
              <a:t>bộ</a:t>
            </a:r>
            <a:r>
              <a:rPr lang="en-US" sz="2600" dirty="0"/>
              <a:t> </a:t>
            </a:r>
            <a:r>
              <a:rPr lang="en-US" sz="2600" dirty="0" err="1"/>
              <a:t>nhớ</a:t>
            </a:r>
            <a:r>
              <a:rPr lang="en-US" sz="2600" dirty="0"/>
              <a:t> </a:t>
            </a:r>
            <a:r>
              <a:rPr lang="en-US" sz="2600" dirty="0" err="1"/>
              <a:t>ảo</a:t>
            </a:r>
            <a:endParaRPr lang="en-US" sz="2600" dirty="0"/>
          </a:p>
          <a:p>
            <a:pPr>
              <a:lnSpc>
                <a:spcPct val="150000"/>
              </a:lnSpc>
              <a:defRPr/>
            </a:pPr>
            <a:r>
              <a:rPr lang="en-US" sz="2600" dirty="0" err="1"/>
              <a:t>Hiểu</a:t>
            </a:r>
            <a:r>
              <a:rPr lang="en-US" sz="2600" dirty="0"/>
              <a:t> </a:t>
            </a:r>
            <a:r>
              <a:rPr lang="en-US" sz="2600" dirty="0" err="1"/>
              <a:t>và</a:t>
            </a:r>
            <a:r>
              <a:rPr lang="en-US" sz="2600" dirty="0"/>
              <a:t> </a:t>
            </a:r>
            <a:r>
              <a:rPr lang="en-US" sz="2600" dirty="0" err="1"/>
              <a:t>vận</a:t>
            </a:r>
            <a:r>
              <a:rPr lang="en-US" sz="2600" dirty="0"/>
              <a:t> </a:t>
            </a:r>
            <a:r>
              <a:rPr lang="en-US" sz="2600" dirty="0" err="1"/>
              <a:t>dụng</a:t>
            </a:r>
            <a:r>
              <a:rPr lang="en-US" sz="2600" dirty="0"/>
              <a:t> </a:t>
            </a:r>
            <a:r>
              <a:rPr lang="en-US" sz="2600" dirty="0" err="1"/>
              <a:t>kỹ</a:t>
            </a:r>
            <a:r>
              <a:rPr lang="en-US" sz="2600" dirty="0"/>
              <a:t> </a:t>
            </a:r>
            <a:r>
              <a:rPr lang="en-US" sz="2600" dirty="0" err="1"/>
              <a:t>thuật</a:t>
            </a:r>
            <a:r>
              <a:rPr lang="en-US" sz="2600" dirty="0"/>
              <a:t> </a:t>
            </a:r>
            <a:r>
              <a:rPr lang="en-US" sz="2600" dirty="0" err="1"/>
              <a:t>cài</a:t>
            </a:r>
            <a:r>
              <a:rPr lang="en-US" sz="2600" dirty="0"/>
              <a:t> </a:t>
            </a:r>
            <a:r>
              <a:rPr lang="en-US" sz="2600" dirty="0" err="1"/>
              <a:t>đặt</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demand paging</a:t>
            </a:r>
          </a:p>
          <a:p>
            <a:pPr>
              <a:lnSpc>
                <a:spcPct val="150000"/>
              </a:lnSpc>
              <a:defRPr/>
            </a:pPr>
            <a:r>
              <a:rPr lang="en-US" sz="2600" dirty="0" err="1"/>
              <a:t>Hiểu</a:t>
            </a:r>
            <a:r>
              <a:rPr lang="en-US" sz="2600" dirty="0"/>
              <a:t> </a:t>
            </a:r>
            <a:r>
              <a:rPr lang="en-US" sz="2600" dirty="0" err="1"/>
              <a:t>được</a:t>
            </a:r>
            <a:r>
              <a:rPr lang="en-US" sz="2600" dirty="0"/>
              <a:t> </a:t>
            </a:r>
            <a:r>
              <a:rPr lang="en-US" sz="2600" dirty="0" err="1"/>
              <a:t>một</a:t>
            </a:r>
            <a:r>
              <a:rPr lang="en-US" sz="2600" dirty="0"/>
              <a:t> </a:t>
            </a:r>
            <a:r>
              <a:rPr lang="en-US" sz="2600" dirty="0" err="1"/>
              <a:t>số</a:t>
            </a:r>
            <a:r>
              <a:rPr lang="en-US" sz="2600" dirty="0"/>
              <a:t> </a:t>
            </a:r>
            <a:r>
              <a:rPr lang="en-US" sz="2600" dirty="0" err="1"/>
              <a:t>vấn</a:t>
            </a:r>
            <a:r>
              <a:rPr lang="en-US" sz="2600" dirty="0"/>
              <a:t> </a:t>
            </a:r>
            <a:r>
              <a:rPr lang="en-US" sz="2600" dirty="0" err="1"/>
              <a:t>đề</a:t>
            </a:r>
            <a:r>
              <a:rPr lang="en-US" sz="2600" dirty="0"/>
              <a:t> </a:t>
            </a:r>
            <a:r>
              <a:rPr lang="en-US" sz="2600" dirty="0" err="1"/>
              <a:t>trong</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a:t>
            </a:r>
            <a:r>
              <a:rPr lang="en-US" sz="2600" dirty="0" err="1"/>
              <a:t>cấp</a:t>
            </a:r>
            <a:r>
              <a:rPr lang="en-US" sz="2600" dirty="0"/>
              <a:t> </a:t>
            </a:r>
            <a:r>
              <a:rPr lang="en-US" sz="2600" dirty="0" err="1"/>
              <a:t>phát</a:t>
            </a:r>
            <a:r>
              <a:rPr lang="en-US" sz="2600" dirty="0"/>
              <a:t> frames </a:t>
            </a:r>
            <a:r>
              <a:rPr lang="en-US" sz="2600" dirty="0" err="1"/>
              <a:t>và</a:t>
            </a:r>
            <a:r>
              <a:rPr lang="en-US" sz="2600" dirty="0"/>
              <a:t> thrashing</a:t>
            </a:r>
          </a:p>
        </p:txBody>
      </p:sp>
    </p:spTree>
    <p:extLst>
      <p:ext uri="{BB962C8B-B14F-4D97-AF65-F5344CB8AC3E}">
        <p14:creationId xmlns:p14="http://schemas.microsoft.com/office/powerpoint/2010/main" val="40389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40BEF33-A9D7-D4B1-CA7B-E925BF071C77}"/>
              </a:ext>
            </a:extLst>
          </p:cNvPr>
          <p:cNvGraphicFramePr>
            <a:graphicFrameLocks noGrp="1"/>
          </p:cNvGraphicFramePr>
          <p:nvPr>
            <p:extLst>
              <p:ext uri="{D42A27DB-BD31-4B8C-83A1-F6EECF244321}">
                <p14:modId xmlns:p14="http://schemas.microsoft.com/office/powerpoint/2010/main" val="1324688733"/>
              </p:ext>
            </p:extLst>
          </p:nvPr>
        </p:nvGraphicFramePr>
        <p:xfrm>
          <a:off x="838201" y="3255933"/>
          <a:ext cx="10800000" cy="2700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831378909"/>
                    </a:ext>
                  </a:extLst>
                </a:gridCol>
                <a:gridCol w="540000">
                  <a:extLst>
                    <a:ext uri="{9D8B030D-6E8A-4147-A177-3AD203B41FA5}">
                      <a16:colId xmlns:a16="http://schemas.microsoft.com/office/drawing/2014/main" val="3893454756"/>
                    </a:ext>
                  </a:extLst>
                </a:gridCol>
                <a:gridCol w="540000">
                  <a:extLst>
                    <a:ext uri="{9D8B030D-6E8A-4147-A177-3AD203B41FA5}">
                      <a16:colId xmlns:a16="http://schemas.microsoft.com/office/drawing/2014/main" val="3753174605"/>
                    </a:ext>
                  </a:extLst>
                </a:gridCol>
                <a:gridCol w="540000">
                  <a:extLst>
                    <a:ext uri="{9D8B030D-6E8A-4147-A177-3AD203B41FA5}">
                      <a16:colId xmlns:a16="http://schemas.microsoft.com/office/drawing/2014/main" val="1067779651"/>
                    </a:ext>
                  </a:extLst>
                </a:gridCol>
                <a:gridCol w="540000">
                  <a:extLst>
                    <a:ext uri="{9D8B030D-6E8A-4147-A177-3AD203B41FA5}">
                      <a16:colId xmlns:a16="http://schemas.microsoft.com/office/drawing/2014/main" val="3648278228"/>
                    </a:ext>
                  </a:extLst>
                </a:gridCol>
                <a:gridCol w="540000">
                  <a:extLst>
                    <a:ext uri="{9D8B030D-6E8A-4147-A177-3AD203B41FA5}">
                      <a16:colId xmlns:a16="http://schemas.microsoft.com/office/drawing/2014/main" val="3123056499"/>
                    </a:ext>
                  </a:extLst>
                </a:gridCol>
                <a:gridCol w="540000">
                  <a:extLst>
                    <a:ext uri="{9D8B030D-6E8A-4147-A177-3AD203B41FA5}">
                      <a16:colId xmlns:a16="http://schemas.microsoft.com/office/drawing/2014/main" val="690086458"/>
                    </a:ext>
                  </a:extLst>
                </a:gridCol>
                <a:gridCol w="540000">
                  <a:extLst>
                    <a:ext uri="{9D8B030D-6E8A-4147-A177-3AD203B41FA5}">
                      <a16:colId xmlns:a16="http://schemas.microsoft.com/office/drawing/2014/main" val="4126623753"/>
                    </a:ext>
                  </a:extLst>
                </a:gridCol>
                <a:gridCol w="540000">
                  <a:extLst>
                    <a:ext uri="{9D8B030D-6E8A-4147-A177-3AD203B41FA5}">
                      <a16:colId xmlns:a16="http://schemas.microsoft.com/office/drawing/2014/main" val="3463633323"/>
                    </a:ext>
                  </a:extLst>
                </a:gridCol>
                <a:gridCol w="540000">
                  <a:extLst>
                    <a:ext uri="{9D8B030D-6E8A-4147-A177-3AD203B41FA5}">
                      <a16:colId xmlns:a16="http://schemas.microsoft.com/office/drawing/2014/main" val="1357735773"/>
                    </a:ext>
                  </a:extLst>
                </a:gridCol>
                <a:gridCol w="540000">
                  <a:extLst>
                    <a:ext uri="{9D8B030D-6E8A-4147-A177-3AD203B41FA5}">
                      <a16:colId xmlns:a16="http://schemas.microsoft.com/office/drawing/2014/main" val="2921415752"/>
                    </a:ext>
                  </a:extLst>
                </a:gridCol>
                <a:gridCol w="540000">
                  <a:extLst>
                    <a:ext uri="{9D8B030D-6E8A-4147-A177-3AD203B41FA5}">
                      <a16:colId xmlns:a16="http://schemas.microsoft.com/office/drawing/2014/main" val="4216302074"/>
                    </a:ext>
                  </a:extLst>
                </a:gridCol>
                <a:gridCol w="540000">
                  <a:extLst>
                    <a:ext uri="{9D8B030D-6E8A-4147-A177-3AD203B41FA5}">
                      <a16:colId xmlns:a16="http://schemas.microsoft.com/office/drawing/2014/main" val="1652579740"/>
                    </a:ext>
                  </a:extLst>
                </a:gridCol>
                <a:gridCol w="540000">
                  <a:extLst>
                    <a:ext uri="{9D8B030D-6E8A-4147-A177-3AD203B41FA5}">
                      <a16:colId xmlns:a16="http://schemas.microsoft.com/office/drawing/2014/main" val="2820045548"/>
                    </a:ext>
                  </a:extLst>
                </a:gridCol>
                <a:gridCol w="540000">
                  <a:extLst>
                    <a:ext uri="{9D8B030D-6E8A-4147-A177-3AD203B41FA5}">
                      <a16:colId xmlns:a16="http://schemas.microsoft.com/office/drawing/2014/main" val="757149831"/>
                    </a:ext>
                  </a:extLst>
                </a:gridCol>
                <a:gridCol w="540000">
                  <a:extLst>
                    <a:ext uri="{9D8B030D-6E8A-4147-A177-3AD203B41FA5}">
                      <a16:colId xmlns:a16="http://schemas.microsoft.com/office/drawing/2014/main" val="714767644"/>
                    </a:ext>
                  </a:extLst>
                </a:gridCol>
                <a:gridCol w="540000">
                  <a:extLst>
                    <a:ext uri="{9D8B030D-6E8A-4147-A177-3AD203B41FA5}">
                      <a16:colId xmlns:a16="http://schemas.microsoft.com/office/drawing/2014/main" val="587148789"/>
                    </a:ext>
                  </a:extLst>
                </a:gridCol>
                <a:gridCol w="540000">
                  <a:extLst>
                    <a:ext uri="{9D8B030D-6E8A-4147-A177-3AD203B41FA5}">
                      <a16:colId xmlns:a16="http://schemas.microsoft.com/office/drawing/2014/main" val="2211365634"/>
                    </a:ext>
                  </a:extLst>
                </a:gridCol>
                <a:gridCol w="540000">
                  <a:extLst>
                    <a:ext uri="{9D8B030D-6E8A-4147-A177-3AD203B41FA5}">
                      <a16:colId xmlns:a16="http://schemas.microsoft.com/office/drawing/2014/main" val="998187264"/>
                    </a:ext>
                  </a:extLst>
                </a:gridCol>
                <a:gridCol w="540000">
                  <a:extLst>
                    <a:ext uri="{9D8B030D-6E8A-4147-A177-3AD203B41FA5}">
                      <a16:colId xmlns:a16="http://schemas.microsoft.com/office/drawing/2014/main" val="969925547"/>
                    </a:ext>
                  </a:extLst>
                </a:gridCol>
              </a:tblGrid>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540000">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dirty="0"/>
              <a:t>8.3.4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OPT</a:t>
            </a:r>
          </a:p>
        </p:txBody>
      </p:sp>
      <p:sp>
        <p:nvSpPr>
          <p:cNvPr id="3" name="Content Placeholder 2">
            <a:extLst>
              <a:ext uri="{FF2B5EF4-FFF2-40B4-BE49-F238E27FC236}">
                <a16:creationId xmlns:a16="http://schemas.microsoft.com/office/drawing/2014/main" id="{D2A10B64-1D14-E5C8-F049-42BD06AB4A88}"/>
              </a:ext>
            </a:extLst>
          </p:cNvPr>
          <p:cNvSpPr>
            <a:spLocks noGrp="1"/>
          </p:cNvSpPr>
          <p:nvPr>
            <p:ph idx="1"/>
          </p:nvPr>
        </p:nvSpPr>
        <p:spPr/>
        <p:txBody>
          <a:bodyPr/>
          <a:lstStyle/>
          <a:p>
            <a:pPr marL="0" indent="0">
              <a:buNone/>
            </a:pPr>
            <a:r>
              <a:rPr lang="vi-VN" dirty="0"/>
              <a:t>Giải thuật thay trang OPT</a:t>
            </a:r>
            <a:r>
              <a:rPr lang="en-US" dirty="0"/>
              <a:t> t</a:t>
            </a:r>
            <a:r>
              <a:rPr lang="vi-VN" dirty="0"/>
              <a:t>hay thế trang nhớ sẽ được tham chiếu trễ nhất trong tương lai</a:t>
            </a:r>
            <a:r>
              <a:rPr lang="en-US" dirty="0"/>
              <a:t> </a:t>
            </a:r>
            <a:r>
              <a:rPr lang="vi-VN" dirty="0"/>
              <a:t>⇒</a:t>
            </a:r>
            <a:r>
              <a:rPr lang="en-US" dirty="0"/>
              <a:t> </a:t>
            </a:r>
            <a:r>
              <a:rPr lang="en-US" dirty="0" err="1"/>
              <a:t>cần</a:t>
            </a:r>
            <a:r>
              <a:rPr lang="en-US" dirty="0"/>
              <a:t> </a:t>
            </a:r>
            <a:r>
              <a:rPr lang="en-US" dirty="0" err="1"/>
              <a:t>phải</a:t>
            </a:r>
            <a:r>
              <a:rPr lang="en-US" dirty="0"/>
              <a:t> </a:t>
            </a:r>
            <a:r>
              <a:rPr lang="en-US" dirty="0" err="1"/>
              <a:t>biết</a:t>
            </a:r>
            <a:r>
              <a:rPr lang="en-US" dirty="0"/>
              <a:t> </a:t>
            </a:r>
            <a:r>
              <a:rPr lang="en-US" dirty="0" err="1"/>
              <a:t>trước</a:t>
            </a:r>
            <a:r>
              <a:rPr lang="en-US" dirty="0"/>
              <a:t> </a:t>
            </a:r>
            <a:r>
              <a:rPr lang="en-US" dirty="0" err="1"/>
              <a:t>các</a:t>
            </a:r>
            <a:r>
              <a:rPr lang="en-US" dirty="0"/>
              <a:t> </a:t>
            </a:r>
            <a:r>
              <a:rPr lang="en-US" dirty="0" err="1"/>
              <a:t>trang</a:t>
            </a:r>
            <a:r>
              <a:rPr lang="en-US" dirty="0"/>
              <a:t> </a:t>
            </a:r>
            <a:r>
              <a:rPr lang="en-US" dirty="0" err="1"/>
              <a:t>sẽ</a:t>
            </a:r>
            <a:r>
              <a:rPr lang="en-US" dirty="0"/>
              <a:t> </a:t>
            </a:r>
            <a:r>
              <a:rPr lang="en-US" dirty="0" err="1"/>
              <a:t>được</a:t>
            </a:r>
            <a:r>
              <a:rPr lang="en-US" dirty="0"/>
              <a:t> </a:t>
            </a:r>
            <a:r>
              <a:rPr lang="en-US" dirty="0" err="1"/>
              <a:t>tham</a:t>
            </a:r>
            <a:r>
              <a:rPr lang="en-US" dirty="0"/>
              <a:t> </a:t>
            </a:r>
            <a:r>
              <a:rPr lang="en-US" dirty="0" err="1"/>
              <a:t>chiếu</a:t>
            </a:r>
            <a:r>
              <a:rPr lang="en-US" dirty="0"/>
              <a:t> </a:t>
            </a:r>
            <a:r>
              <a:rPr lang="en-US" dirty="0" err="1"/>
              <a:t>trong</a:t>
            </a:r>
            <a:r>
              <a:rPr lang="en-US" dirty="0"/>
              <a:t> </a:t>
            </a:r>
            <a:r>
              <a:rPr lang="en-US" dirty="0" err="1"/>
              <a:t>tương</a:t>
            </a:r>
            <a:r>
              <a:rPr lang="en-US" dirty="0"/>
              <a:t> </a:t>
            </a:r>
            <a:r>
              <a:rPr lang="en-US" dirty="0" err="1"/>
              <a:t>lai</a:t>
            </a:r>
            <a:r>
              <a:rPr lang="en-US" dirty="0"/>
              <a:t>.</a:t>
            </a:r>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30</a:t>
            </a:fld>
            <a:endParaRPr lang="en-VN" dirty="0"/>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14A15179-084B-BE65-C3C9-B8BE2E72AEF8}"/>
                  </a:ext>
                </a:extLst>
              </p14:cNvPr>
              <p14:cNvContentPartPr/>
              <p14:nvPr/>
            </p14:nvContentPartPr>
            <p14:xfrm>
              <a:off x="4003873" y="5044196"/>
              <a:ext cx="360" cy="360"/>
            </p14:xfrm>
          </p:contentPart>
        </mc:Choice>
        <mc:Fallback xmlns="">
          <p:pic>
            <p:nvPicPr>
              <p:cNvPr id="20" name="Ink 19">
                <a:extLst>
                  <a:ext uri="{FF2B5EF4-FFF2-40B4-BE49-F238E27FC236}">
                    <a16:creationId xmlns:a16="http://schemas.microsoft.com/office/drawing/2014/main" id="{14A15179-084B-BE65-C3C9-B8BE2E72AEF8}"/>
                  </a:ext>
                </a:extLst>
              </p:cNvPr>
              <p:cNvPicPr/>
              <p:nvPr/>
            </p:nvPicPr>
            <p:blipFill>
              <a:blip r:embed="rId3"/>
              <a:stretch>
                <a:fillRect/>
              </a:stretch>
            </p:blipFill>
            <p:spPr>
              <a:xfrm>
                <a:off x="3994873" y="5035196"/>
                <a:ext cx="18000" cy="18000"/>
              </a:xfrm>
              <a:prstGeom prst="rect">
                <a:avLst/>
              </a:prstGeom>
            </p:spPr>
          </p:pic>
        </mc:Fallback>
      </mc:AlternateContent>
    </p:spTree>
    <p:extLst>
      <p:ext uri="{BB962C8B-B14F-4D97-AF65-F5344CB8AC3E}">
        <p14:creationId xmlns:p14="http://schemas.microsoft.com/office/powerpoint/2010/main" val="297370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330714CA-F1DF-4035-C030-4D9ACBD35AF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537511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p>
        </p:txBody>
      </p:sp>
      <p:sp>
        <p:nvSpPr>
          <p:cNvPr id="11" name="Content Placeholder 10">
            <a:extLst>
              <a:ext uri="{FF2B5EF4-FFF2-40B4-BE49-F238E27FC236}">
                <a16:creationId xmlns:a16="http://schemas.microsoft.com/office/drawing/2014/main" id="{F848EFED-62E9-A89B-A877-AD236C25403B}"/>
              </a:ext>
            </a:extLst>
          </p:cNvPr>
          <p:cNvSpPr>
            <a:spLocks noGrp="1"/>
          </p:cNvSpPr>
          <p:nvPr>
            <p:ph idx="1"/>
          </p:nvPr>
        </p:nvSpPr>
        <p:spPr>
          <a:xfrm>
            <a:off x="1142796" y="1171794"/>
            <a:ext cx="10515600" cy="5160527"/>
          </a:xfrm>
        </p:spPr>
        <p:txBody>
          <a:bodyPr>
            <a:normAutofit/>
          </a:bodyPr>
          <a:lstStyle/>
          <a:p>
            <a:pPr algn="just"/>
            <a:r>
              <a:rPr lang="vi-VN" sz="2400" dirty="0"/>
              <a:t>Mỗi trang được ghi nhận (trong bảng phân trang) thời điểm được tham chiếu ⇒ trang LRU là trang nhớ có thời điểm tham chiếu nhỏ nhất (OS tốn chi phí tìm kiếm trang nhớ LRU này mỗi khi có page fault)</a:t>
            </a:r>
            <a:r>
              <a:rPr lang="en-US" sz="2400" dirty="0"/>
              <a:t>.</a:t>
            </a:r>
            <a:r>
              <a:rPr lang="vi-VN" sz="2400" dirty="0"/>
              <a:t> </a:t>
            </a:r>
          </a:p>
          <a:p>
            <a:pPr algn="just"/>
            <a:r>
              <a:rPr lang="vi-VN" sz="2400" dirty="0"/>
              <a:t>Do vậy, LRU cần sự hỗ trợ của phần cứng và chi phí cho việc tìm kiếm. Ít CPU cung cấp đủ sự hỗ trợ phần cứng cho giải thuật LRU</a:t>
            </a:r>
            <a:r>
              <a:rPr lang="en-US" sz="2400" dirty="0"/>
              <a:t>.</a:t>
            </a:r>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32</a:t>
            </a:fld>
            <a:endParaRPr lang="en-VN" dirty="0"/>
          </a:p>
        </p:txBody>
      </p:sp>
      <p:graphicFrame>
        <p:nvGraphicFramePr>
          <p:cNvPr id="3" name="Table 2">
            <a:extLst>
              <a:ext uri="{FF2B5EF4-FFF2-40B4-BE49-F238E27FC236}">
                <a16:creationId xmlns:a16="http://schemas.microsoft.com/office/drawing/2014/main" id="{12C78544-28A2-58F7-B348-C4DB9FD39F0C}"/>
              </a:ext>
            </a:extLst>
          </p:cNvPr>
          <p:cNvGraphicFramePr>
            <a:graphicFrameLocks noGrp="1"/>
          </p:cNvGraphicFramePr>
          <p:nvPr>
            <p:extLst>
              <p:ext uri="{D42A27DB-BD31-4B8C-83A1-F6EECF244321}">
                <p14:modId xmlns:p14="http://schemas.microsoft.com/office/powerpoint/2010/main" val="2911534921"/>
              </p:ext>
            </p:extLst>
          </p:nvPr>
        </p:nvGraphicFramePr>
        <p:xfrm>
          <a:off x="774145" y="3751233"/>
          <a:ext cx="10800000" cy="2700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831378909"/>
                    </a:ext>
                  </a:extLst>
                </a:gridCol>
                <a:gridCol w="540000">
                  <a:extLst>
                    <a:ext uri="{9D8B030D-6E8A-4147-A177-3AD203B41FA5}">
                      <a16:colId xmlns:a16="http://schemas.microsoft.com/office/drawing/2014/main" val="3893454756"/>
                    </a:ext>
                  </a:extLst>
                </a:gridCol>
                <a:gridCol w="540000">
                  <a:extLst>
                    <a:ext uri="{9D8B030D-6E8A-4147-A177-3AD203B41FA5}">
                      <a16:colId xmlns:a16="http://schemas.microsoft.com/office/drawing/2014/main" val="3753174605"/>
                    </a:ext>
                  </a:extLst>
                </a:gridCol>
                <a:gridCol w="540000">
                  <a:extLst>
                    <a:ext uri="{9D8B030D-6E8A-4147-A177-3AD203B41FA5}">
                      <a16:colId xmlns:a16="http://schemas.microsoft.com/office/drawing/2014/main" val="1067779651"/>
                    </a:ext>
                  </a:extLst>
                </a:gridCol>
                <a:gridCol w="540000">
                  <a:extLst>
                    <a:ext uri="{9D8B030D-6E8A-4147-A177-3AD203B41FA5}">
                      <a16:colId xmlns:a16="http://schemas.microsoft.com/office/drawing/2014/main" val="3648278228"/>
                    </a:ext>
                  </a:extLst>
                </a:gridCol>
                <a:gridCol w="540000">
                  <a:extLst>
                    <a:ext uri="{9D8B030D-6E8A-4147-A177-3AD203B41FA5}">
                      <a16:colId xmlns:a16="http://schemas.microsoft.com/office/drawing/2014/main" val="3123056499"/>
                    </a:ext>
                  </a:extLst>
                </a:gridCol>
                <a:gridCol w="540000">
                  <a:extLst>
                    <a:ext uri="{9D8B030D-6E8A-4147-A177-3AD203B41FA5}">
                      <a16:colId xmlns:a16="http://schemas.microsoft.com/office/drawing/2014/main" val="690086458"/>
                    </a:ext>
                  </a:extLst>
                </a:gridCol>
                <a:gridCol w="540000">
                  <a:extLst>
                    <a:ext uri="{9D8B030D-6E8A-4147-A177-3AD203B41FA5}">
                      <a16:colId xmlns:a16="http://schemas.microsoft.com/office/drawing/2014/main" val="4126623753"/>
                    </a:ext>
                  </a:extLst>
                </a:gridCol>
                <a:gridCol w="540000">
                  <a:extLst>
                    <a:ext uri="{9D8B030D-6E8A-4147-A177-3AD203B41FA5}">
                      <a16:colId xmlns:a16="http://schemas.microsoft.com/office/drawing/2014/main" val="3463633323"/>
                    </a:ext>
                  </a:extLst>
                </a:gridCol>
                <a:gridCol w="540000">
                  <a:extLst>
                    <a:ext uri="{9D8B030D-6E8A-4147-A177-3AD203B41FA5}">
                      <a16:colId xmlns:a16="http://schemas.microsoft.com/office/drawing/2014/main" val="1357735773"/>
                    </a:ext>
                  </a:extLst>
                </a:gridCol>
                <a:gridCol w="540000">
                  <a:extLst>
                    <a:ext uri="{9D8B030D-6E8A-4147-A177-3AD203B41FA5}">
                      <a16:colId xmlns:a16="http://schemas.microsoft.com/office/drawing/2014/main" val="2921415752"/>
                    </a:ext>
                  </a:extLst>
                </a:gridCol>
                <a:gridCol w="540000">
                  <a:extLst>
                    <a:ext uri="{9D8B030D-6E8A-4147-A177-3AD203B41FA5}">
                      <a16:colId xmlns:a16="http://schemas.microsoft.com/office/drawing/2014/main" val="4216302074"/>
                    </a:ext>
                  </a:extLst>
                </a:gridCol>
                <a:gridCol w="540000">
                  <a:extLst>
                    <a:ext uri="{9D8B030D-6E8A-4147-A177-3AD203B41FA5}">
                      <a16:colId xmlns:a16="http://schemas.microsoft.com/office/drawing/2014/main" val="1652579740"/>
                    </a:ext>
                  </a:extLst>
                </a:gridCol>
                <a:gridCol w="540000">
                  <a:extLst>
                    <a:ext uri="{9D8B030D-6E8A-4147-A177-3AD203B41FA5}">
                      <a16:colId xmlns:a16="http://schemas.microsoft.com/office/drawing/2014/main" val="2820045548"/>
                    </a:ext>
                  </a:extLst>
                </a:gridCol>
                <a:gridCol w="540000">
                  <a:extLst>
                    <a:ext uri="{9D8B030D-6E8A-4147-A177-3AD203B41FA5}">
                      <a16:colId xmlns:a16="http://schemas.microsoft.com/office/drawing/2014/main" val="757149831"/>
                    </a:ext>
                  </a:extLst>
                </a:gridCol>
                <a:gridCol w="540000">
                  <a:extLst>
                    <a:ext uri="{9D8B030D-6E8A-4147-A177-3AD203B41FA5}">
                      <a16:colId xmlns:a16="http://schemas.microsoft.com/office/drawing/2014/main" val="714767644"/>
                    </a:ext>
                  </a:extLst>
                </a:gridCol>
                <a:gridCol w="540000">
                  <a:extLst>
                    <a:ext uri="{9D8B030D-6E8A-4147-A177-3AD203B41FA5}">
                      <a16:colId xmlns:a16="http://schemas.microsoft.com/office/drawing/2014/main" val="587148789"/>
                    </a:ext>
                  </a:extLst>
                </a:gridCol>
                <a:gridCol w="540000">
                  <a:extLst>
                    <a:ext uri="{9D8B030D-6E8A-4147-A177-3AD203B41FA5}">
                      <a16:colId xmlns:a16="http://schemas.microsoft.com/office/drawing/2014/main" val="2211365634"/>
                    </a:ext>
                  </a:extLst>
                </a:gridCol>
                <a:gridCol w="540000">
                  <a:extLst>
                    <a:ext uri="{9D8B030D-6E8A-4147-A177-3AD203B41FA5}">
                      <a16:colId xmlns:a16="http://schemas.microsoft.com/office/drawing/2014/main" val="998187264"/>
                    </a:ext>
                  </a:extLst>
                </a:gridCol>
                <a:gridCol w="540000">
                  <a:extLst>
                    <a:ext uri="{9D8B030D-6E8A-4147-A177-3AD203B41FA5}">
                      <a16:colId xmlns:a16="http://schemas.microsoft.com/office/drawing/2014/main" val="969925547"/>
                    </a:ext>
                  </a:extLst>
                </a:gridCol>
              </a:tblGrid>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540000">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Tree>
    <p:extLst>
      <p:ext uri="{BB962C8B-B14F-4D97-AF65-F5344CB8AC3E}">
        <p14:creationId xmlns:p14="http://schemas.microsoft.com/office/powerpoint/2010/main" val="23060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
        <p:nvSpPr>
          <p:cNvPr id="3" name="Title 1">
            <a:extLst>
              <a:ext uri="{FF2B5EF4-FFF2-40B4-BE49-F238E27FC236}">
                <a16:creationId xmlns:a16="http://schemas.microsoft.com/office/drawing/2014/main" id="{1B853F2B-0827-ACCB-1A72-3D4FD7CE4B7E}"/>
              </a:ext>
            </a:extLst>
          </p:cNvPr>
          <p:cNvSpPr txBox="1">
            <a:spLocks/>
          </p:cNvSpPr>
          <p:nvPr/>
        </p:nvSpPr>
        <p:spPr>
          <a:xfrm>
            <a:off x="774145" y="1166372"/>
            <a:ext cx="776339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altLang="en-US" sz="2400" dirty="0">
                <a:solidFill>
                  <a:schemeClr val="bg1"/>
                </a:solidFill>
                <a:latin typeface="+mn-lt"/>
              </a:rPr>
              <a:t>So sánh các giải thuật thay trang LRU và FIFO</a:t>
            </a:r>
          </a:p>
        </p:txBody>
      </p:sp>
      <p:pic>
        <p:nvPicPr>
          <p:cNvPr id="7" name="Picture 5" descr="image.png">
            <a:extLst>
              <a:ext uri="{FF2B5EF4-FFF2-40B4-BE49-F238E27FC236}">
                <a16:creationId xmlns:a16="http://schemas.microsoft.com/office/drawing/2014/main" id="{19557400-3C89-553E-EC45-F3C0403C5497}"/>
              </a:ext>
            </a:extLst>
          </p:cNvPr>
          <p:cNvPicPr>
            <a:picLocks noChangeAspect="1"/>
          </p:cNvPicPr>
          <p:nvPr/>
        </p:nvPicPr>
        <p:blipFill>
          <a:blip r:embed="rId2">
            <a:extLst>
              <a:ext uri="{28A0092B-C50C-407E-A947-70E740481C1C}">
                <a14:useLocalDpi xmlns:a14="http://schemas.microsoft.com/office/drawing/2010/main" val="0"/>
              </a:ext>
            </a:extLst>
          </a:blip>
          <a:srcRect t="12836" b="6416"/>
          <a:stretch>
            <a:fillRect/>
          </a:stretch>
        </p:blipFill>
        <p:spPr bwMode="auto">
          <a:xfrm>
            <a:off x="1025366" y="2380117"/>
            <a:ext cx="10141267" cy="3444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552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cấp phát Frames</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8.4.1 </a:t>
            </a:r>
            <a:r>
              <a:rPr lang="vi-VN" dirty="0"/>
              <a:t>Số lượng frame cấp cho </a:t>
            </a:r>
            <a:r>
              <a:rPr lang="en-US" dirty="0" err="1"/>
              <a:t>tiến</a:t>
            </a:r>
            <a:r>
              <a:rPr lang="en-US" dirty="0"/>
              <a:t> </a:t>
            </a:r>
            <a:r>
              <a:rPr lang="en-US" dirty="0" err="1"/>
              <a:t>trình</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4</a:t>
            </a:r>
            <a:endParaRPr lang="en-VN" dirty="0"/>
          </a:p>
        </p:txBody>
      </p:sp>
      <p:sp>
        <p:nvSpPr>
          <p:cNvPr id="3" name="Footer Placeholder 2">
            <a:extLst>
              <a:ext uri="{FF2B5EF4-FFF2-40B4-BE49-F238E27FC236}">
                <a16:creationId xmlns:a16="http://schemas.microsoft.com/office/drawing/2014/main" id="{66D12B58-B208-980D-F54D-6DAA2446E43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03817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8.4.1 </a:t>
            </a:r>
            <a:r>
              <a:rPr lang="vi-VN" dirty="0"/>
              <a:t>Số lượng frame cấp cho </a:t>
            </a:r>
            <a:r>
              <a:rPr lang="en-US" dirty="0" err="1"/>
              <a:t>tiến</a:t>
            </a:r>
            <a:r>
              <a:rPr lang="en-US" dirty="0"/>
              <a:t> </a:t>
            </a:r>
            <a:r>
              <a:rPr lang="en-US" dirty="0" err="1"/>
              <a:t>trình</a:t>
            </a:r>
            <a:endParaRPr lang="en-VN" dirty="0"/>
          </a:p>
        </p:txBody>
      </p:sp>
      <p:sp>
        <p:nvSpPr>
          <p:cNvPr id="7" name="Content Placeholder 6">
            <a:extLst>
              <a:ext uri="{FF2B5EF4-FFF2-40B4-BE49-F238E27FC236}">
                <a16:creationId xmlns:a16="http://schemas.microsoft.com/office/drawing/2014/main" id="{7F7C378A-BBB0-6C3D-9592-AD63573B59C4}"/>
              </a:ext>
            </a:extLst>
          </p:cNvPr>
          <p:cNvSpPr>
            <a:spLocks noGrp="1"/>
          </p:cNvSpPr>
          <p:nvPr>
            <p:ph idx="1"/>
          </p:nvPr>
        </p:nvSpPr>
        <p:spPr/>
        <p:txBody>
          <a:bodyPr>
            <a:normAutofit fontScale="85000" lnSpcReduction="20000"/>
          </a:bodyPr>
          <a:lstStyle/>
          <a:p>
            <a:r>
              <a:rPr lang="vi-VN" dirty="0"/>
              <a:t>OS phải quyết định cấp cho mỗi </a:t>
            </a:r>
            <a:r>
              <a:rPr lang="en-US" dirty="0" err="1"/>
              <a:t>tiến</a:t>
            </a:r>
            <a:r>
              <a:rPr lang="en-US" dirty="0"/>
              <a:t> </a:t>
            </a:r>
            <a:r>
              <a:rPr lang="en-US" dirty="0" err="1"/>
              <a:t>trình</a:t>
            </a:r>
            <a:r>
              <a:rPr lang="vi-VN" dirty="0"/>
              <a:t> bao nhiêu frame.</a:t>
            </a:r>
          </a:p>
          <a:p>
            <a:pPr lvl="1"/>
            <a:r>
              <a:rPr lang="vi-VN" dirty="0"/>
              <a:t>Cấp ít frame        ⇒ nhiều page fault</a:t>
            </a:r>
            <a:r>
              <a:rPr lang="en-US" dirty="0"/>
              <a:t>.</a:t>
            </a:r>
            <a:r>
              <a:rPr lang="vi-VN" dirty="0"/>
              <a:t> </a:t>
            </a:r>
          </a:p>
          <a:p>
            <a:pPr lvl="1"/>
            <a:r>
              <a:rPr lang="vi-VN" dirty="0"/>
              <a:t>Cấp nhiều frame ⇒ giảm mức độ multiprogramming</a:t>
            </a:r>
            <a:r>
              <a:rPr lang="en-US" dirty="0"/>
              <a:t>.</a:t>
            </a:r>
            <a:endParaRPr lang="vi-VN" dirty="0"/>
          </a:p>
          <a:p>
            <a:r>
              <a:rPr lang="vi-VN" dirty="0"/>
              <a:t>Chiến lược cấp phát tĩnh (fixed-allocation)</a:t>
            </a:r>
          </a:p>
          <a:p>
            <a:pPr lvl="1"/>
            <a:r>
              <a:rPr lang="vi-VN" dirty="0"/>
              <a:t>Số frame cấp cho mỗi </a:t>
            </a:r>
            <a:r>
              <a:rPr lang="en-US" dirty="0" err="1"/>
              <a:t>tiến</a:t>
            </a:r>
            <a:r>
              <a:rPr lang="en-US" dirty="0"/>
              <a:t> </a:t>
            </a:r>
            <a:r>
              <a:rPr lang="en-US" dirty="0" err="1"/>
              <a:t>trình</a:t>
            </a:r>
            <a:r>
              <a:rPr lang="vi-VN" dirty="0"/>
              <a:t> không đổi, được xác định vào thời điểm loading và có thể tùy thuộc vào từng ứng dụng (kích thước của nó,…)</a:t>
            </a:r>
            <a:r>
              <a:rPr lang="en-US" dirty="0"/>
              <a:t>.</a:t>
            </a:r>
            <a:endParaRPr lang="vi-VN" dirty="0"/>
          </a:p>
          <a:p>
            <a:r>
              <a:rPr lang="vi-VN" dirty="0"/>
              <a:t>Chiến lược cấp phát động (variable-allocation)</a:t>
            </a:r>
          </a:p>
          <a:p>
            <a:pPr lvl="1"/>
            <a:r>
              <a:rPr lang="vi-VN" dirty="0"/>
              <a:t>Số frame cấp cho mỗi </a:t>
            </a:r>
            <a:r>
              <a:rPr lang="en-US" dirty="0" err="1"/>
              <a:t>tiến</a:t>
            </a:r>
            <a:r>
              <a:rPr lang="en-US" dirty="0"/>
              <a:t> </a:t>
            </a:r>
            <a:r>
              <a:rPr lang="en-US" dirty="0" err="1"/>
              <a:t>trình</a:t>
            </a:r>
            <a:r>
              <a:rPr lang="vi-VN" dirty="0"/>
              <a:t> có thể thay đổi trong khi nó chạy</a:t>
            </a:r>
            <a:r>
              <a:rPr lang="en-US" dirty="0"/>
              <a:t>:</a:t>
            </a:r>
            <a:endParaRPr lang="vi-VN" dirty="0"/>
          </a:p>
          <a:p>
            <a:pPr lvl="2"/>
            <a:r>
              <a:rPr lang="vi-VN" dirty="0"/>
              <a:t>Nếu tỷ lệ page-fault cao  ⇒ cấp thêm frame</a:t>
            </a:r>
            <a:r>
              <a:rPr lang="en-US" dirty="0"/>
              <a:t>.</a:t>
            </a:r>
            <a:endParaRPr lang="vi-VN" dirty="0"/>
          </a:p>
          <a:p>
            <a:pPr lvl="2"/>
            <a:r>
              <a:rPr lang="vi-VN" dirty="0"/>
              <a:t>Nếu tỷ lệ page-fault thấp ⇒ giảm bớt frame</a:t>
            </a:r>
            <a:r>
              <a:rPr lang="en-US" dirty="0"/>
              <a:t>.</a:t>
            </a:r>
            <a:endParaRPr lang="vi-VN" dirty="0"/>
          </a:p>
          <a:p>
            <a:pPr lvl="1"/>
            <a:r>
              <a:rPr lang="en-US" dirty="0" err="1"/>
              <a:t>Hệ</a:t>
            </a:r>
            <a:r>
              <a:rPr lang="en-US" dirty="0"/>
              <a:t> </a:t>
            </a:r>
            <a:r>
              <a:rPr lang="en-US" dirty="0" err="1"/>
              <a:t>điều</a:t>
            </a:r>
            <a:r>
              <a:rPr lang="en-US" dirty="0"/>
              <a:t> </a:t>
            </a:r>
            <a:r>
              <a:rPr lang="en-US" dirty="0" err="1"/>
              <a:t>hành</a:t>
            </a:r>
            <a:r>
              <a:rPr lang="vi-VN" dirty="0"/>
              <a:t> phải mất chi phí để ước định các </a:t>
            </a:r>
            <a:r>
              <a:rPr lang="en-US" dirty="0" err="1"/>
              <a:t>tiến</a:t>
            </a:r>
            <a:r>
              <a:rPr lang="en-US" dirty="0"/>
              <a:t> </a:t>
            </a:r>
            <a:r>
              <a:rPr lang="en-US" dirty="0" err="1"/>
              <a:t>trình</a:t>
            </a:r>
            <a:r>
              <a:rPr lang="en-US" dirty="0"/>
              <a:t>.</a:t>
            </a:r>
            <a:endParaRPr lang="vi-VN"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2724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cấp phát Frames</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8.4.2 </a:t>
            </a:r>
            <a:r>
              <a:rPr lang="en-US" dirty="0" err="1"/>
              <a:t>Chiến</a:t>
            </a:r>
            <a:r>
              <a:rPr lang="en-US" dirty="0"/>
              <a:t> </a:t>
            </a:r>
            <a:r>
              <a:rPr lang="en-US" dirty="0" err="1"/>
              <a:t>lược</a:t>
            </a:r>
            <a:r>
              <a:rPr lang="en-US" dirty="0"/>
              <a:t> </a:t>
            </a:r>
            <a:r>
              <a:rPr lang="en-US" dirty="0" err="1"/>
              <a:t>cấp</a:t>
            </a:r>
            <a:r>
              <a:rPr lang="en-US" dirty="0"/>
              <a:t> </a:t>
            </a:r>
            <a:r>
              <a:rPr lang="en-US" dirty="0" err="1"/>
              <a:t>phát</a:t>
            </a:r>
            <a:r>
              <a:rPr lang="en-US" dirty="0"/>
              <a:t> </a:t>
            </a:r>
            <a:r>
              <a:rPr lang="en-US" dirty="0" err="1"/>
              <a:t>tĩnh</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4</a:t>
            </a:r>
            <a:endParaRPr lang="en-VN" dirty="0"/>
          </a:p>
        </p:txBody>
      </p:sp>
      <p:sp>
        <p:nvSpPr>
          <p:cNvPr id="3" name="Footer Placeholder 2">
            <a:extLst>
              <a:ext uri="{FF2B5EF4-FFF2-40B4-BE49-F238E27FC236}">
                <a16:creationId xmlns:a16="http://schemas.microsoft.com/office/drawing/2014/main" id="{62C467C8-7520-2CDE-54CB-4C6B31FEA64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136185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EF99-10D5-3FEA-445D-374D9B1ADF37}"/>
              </a:ext>
            </a:extLst>
          </p:cNvPr>
          <p:cNvSpPr>
            <a:spLocks noGrp="1"/>
          </p:cNvSpPr>
          <p:nvPr>
            <p:ph type="title"/>
          </p:nvPr>
        </p:nvSpPr>
        <p:spPr/>
        <p:txBody>
          <a:bodyPr>
            <a:normAutofit fontScale="90000"/>
          </a:bodyPr>
          <a:lstStyle/>
          <a:p>
            <a:r>
              <a:rPr lang="en-US" dirty="0"/>
              <a:t>8.4.2 </a:t>
            </a:r>
            <a:r>
              <a:rPr lang="en-US" dirty="0" err="1"/>
              <a:t>Chiến</a:t>
            </a:r>
            <a:r>
              <a:rPr lang="en-US" dirty="0"/>
              <a:t> </a:t>
            </a:r>
            <a:r>
              <a:rPr lang="en-US" dirty="0" err="1"/>
              <a:t>lược</a:t>
            </a:r>
            <a:r>
              <a:rPr lang="en-US" dirty="0"/>
              <a:t> </a:t>
            </a:r>
            <a:r>
              <a:rPr lang="en-US" dirty="0" err="1"/>
              <a:t>cấp</a:t>
            </a:r>
            <a:r>
              <a:rPr lang="en-US" dirty="0"/>
              <a:t> </a:t>
            </a:r>
            <a:r>
              <a:rPr lang="en-US" dirty="0" err="1"/>
              <a:t>phát</a:t>
            </a:r>
            <a:r>
              <a:rPr lang="en-US" dirty="0"/>
              <a:t> </a:t>
            </a:r>
            <a:r>
              <a:rPr lang="en-US" dirty="0" err="1"/>
              <a:t>tĩnh</a:t>
            </a:r>
            <a:endParaRPr lang="en-US" dirty="0"/>
          </a:p>
        </p:txBody>
      </p:sp>
      <p:sp>
        <p:nvSpPr>
          <p:cNvPr id="3" name="Content Placeholder 2">
            <a:extLst>
              <a:ext uri="{FF2B5EF4-FFF2-40B4-BE49-F238E27FC236}">
                <a16:creationId xmlns:a16="http://schemas.microsoft.com/office/drawing/2014/main" id="{DD5D5B03-DF9E-B83D-E445-C4EBA639D8E8}"/>
              </a:ext>
            </a:extLst>
          </p:cNvPr>
          <p:cNvSpPr>
            <a:spLocks noGrp="1"/>
          </p:cNvSpPr>
          <p:nvPr>
            <p:ph idx="1"/>
          </p:nvPr>
        </p:nvSpPr>
        <p:spPr>
          <a:xfrm>
            <a:off x="774145" y="1233824"/>
            <a:ext cx="10579654" cy="5100301"/>
          </a:xfrm>
        </p:spPr>
        <p:txBody>
          <a:bodyPr>
            <a:normAutofit fontScale="62500" lnSpcReduction="20000"/>
          </a:bodyPr>
          <a:lstStyle/>
          <a:p>
            <a:pPr algn="l">
              <a:lnSpc>
                <a:spcPct val="120000"/>
              </a:lnSpc>
            </a:pPr>
            <a:r>
              <a:rPr lang="vi-VN" sz="3500" dirty="0"/>
              <a:t>Cấp phát bằng nhau: </a:t>
            </a:r>
            <a:br>
              <a:rPr lang="en-US" sz="3500" dirty="0"/>
            </a:br>
            <a:r>
              <a:rPr lang="vi-VN" sz="3500" dirty="0"/>
              <a:t>Ví dụ, có 100 frame và 5 </a:t>
            </a:r>
            <a:r>
              <a:rPr lang="en-US" sz="3500" dirty="0" err="1"/>
              <a:t>tiến</a:t>
            </a:r>
            <a:r>
              <a:rPr lang="en-US" sz="3500" dirty="0"/>
              <a:t> </a:t>
            </a:r>
            <a:r>
              <a:rPr lang="en-US" sz="3500" dirty="0" err="1"/>
              <a:t>trình</a:t>
            </a:r>
            <a:r>
              <a:rPr lang="vi-VN" sz="3500" dirty="0"/>
              <a:t> → mỗi </a:t>
            </a:r>
            <a:r>
              <a:rPr lang="en-US" sz="3500" dirty="0" err="1"/>
              <a:t>tiến</a:t>
            </a:r>
            <a:r>
              <a:rPr lang="en-US" sz="3500" dirty="0"/>
              <a:t> </a:t>
            </a:r>
            <a:r>
              <a:rPr lang="en-US" sz="3500" dirty="0" err="1"/>
              <a:t>trình</a:t>
            </a:r>
            <a:r>
              <a:rPr lang="vi-VN" sz="3500" dirty="0"/>
              <a:t> được 20 frame</a:t>
            </a:r>
          </a:p>
          <a:p>
            <a:pPr>
              <a:lnSpc>
                <a:spcPct val="120000"/>
              </a:lnSpc>
            </a:pPr>
            <a:r>
              <a:rPr lang="vi-VN" sz="3500" dirty="0"/>
              <a:t>Cấp phát theo tỉ lệ: dựa vào kích thước </a:t>
            </a:r>
            <a:r>
              <a:rPr lang="en-US" sz="3500" dirty="0" err="1"/>
              <a:t>tiến</a:t>
            </a:r>
            <a:r>
              <a:rPr lang="en-US" sz="3500" dirty="0"/>
              <a:t> </a:t>
            </a:r>
            <a:r>
              <a:rPr lang="en-US" sz="3500" dirty="0" err="1"/>
              <a:t>trình</a:t>
            </a:r>
            <a:endParaRPr lang="vi-VN" sz="3500"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en-US" dirty="0"/>
          </a:p>
          <a:p>
            <a:r>
              <a:rPr lang="vi-VN" sz="3500" dirty="0"/>
              <a:t>Cấp phát theo độ ưu tiê</a:t>
            </a:r>
            <a:r>
              <a:rPr lang="en-US" sz="3500" dirty="0"/>
              <a:t>n</a:t>
            </a:r>
          </a:p>
        </p:txBody>
      </p:sp>
      <p:sp>
        <p:nvSpPr>
          <p:cNvPr id="4" name="Footer Placeholder 3">
            <a:extLst>
              <a:ext uri="{FF2B5EF4-FFF2-40B4-BE49-F238E27FC236}">
                <a16:creationId xmlns:a16="http://schemas.microsoft.com/office/drawing/2014/main" id="{7117E7AF-ADA3-CBCF-C1B5-5EACB4808E7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58E4865-D538-0A3E-6606-F6335C9A2DC6}"/>
              </a:ext>
            </a:extLst>
          </p:cNvPr>
          <p:cNvSpPr>
            <a:spLocks noGrp="1"/>
          </p:cNvSpPr>
          <p:nvPr>
            <p:ph type="sldNum" sz="quarter" idx="12"/>
          </p:nvPr>
        </p:nvSpPr>
        <p:spPr/>
        <p:txBody>
          <a:bodyPr/>
          <a:lstStyle/>
          <a:p>
            <a:fld id="{D8B0B3AC-44A8-D142-AAF6-9A453466E1A4}" type="slidenum">
              <a:rPr lang="en-VN" smtClean="0"/>
              <a:pPr/>
              <a:t>37</a:t>
            </a:fld>
            <a:endParaRPr lang="en-VN" dirty="0"/>
          </a:p>
        </p:txBody>
      </p:sp>
      <p:pic>
        <p:nvPicPr>
          <p:cNvPr id="7" name="Picture 5" descr="image.pdf">
            <a:extLst>
              <a:ext uri="{FF2B5EF4-FFF2-40B4-BE49-F238E27FC236}">
                <a16:creationId xmlns:a16="http://schemas.microsoft.com/office/drawing/2014/main" id="{E2BD4694-E68B-4846-D21D-09C83B79D8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742" y="2592413"/>
            <a:ext cx="3335338"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image.pdf">
            <a:extLst>
              <a:ext uri="{FF2B5EF4-FFF2-40B4-BE49-F238E27FC236}">
                <a16:creationId xmlns:a16="http://schemas.microsoft.com/office/drawing/2014/main" id="{5EFFB2AF-EA34-C239-45A1-3E115769966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2449" y="2592413"/>
            <a:ext cx="2585352" cy="283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1">
            <a:extLst>
              <a:ext uri="{FF2B5EF4-FFF2-40B4-BE49-F238E27FC236}">
                <a16:creationId xmlns:a16="http://schemas.microsoft.com/office/drawing/2014/main" id="{81964B13-4F2B-79E6-59C2-42D8FA3818CC}"/>
              </a:ext>
            </a:extLst>
          </p:cNvPr>
          <p:cNvSpPr txBox="1">
            <a:spLocks noChangeArrowheads="1"/>
          </p:cNvSpPr>
          <p:nvPr/>
        </p:nvSpPr>
        <p:spPr bwMode="auto">
          <a:xfrm>
            <a:off x="6727476" y="2503916"/>
            <a:ext cx="993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dirty="0" err="1">
                <a:latin typeface="Arial" panose="020B0604020202020204" pitchFamily="34" charset="0"/>
                <a:cs typeface="Arial" panose="020B0604020202020204" pitchFamily="34" charset="0"/>
              </a:rPr>
              <a:t>Ví</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dụ</a:t>
            </a:r>
            <a:r>
              <a:rPr kumimoji="0" lang="en-US" alt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02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8.5.1 </a:t>
            </a:r>
            <a:r>
              <a:rPr lang="en-US" dirty="0" err="1"/>
              <a:t>Trì</a:t>
            </a:r>
            <a:r>
              <a:rPr lang="en-US" dirty="0"/>
              <a:t> </a:t>
            </a:r>
            <a:r>
              <a:rPr lang="en-US" dirty="0" err="1"/>
              <a:t>trệ</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
        <p:nvSpPr>
          <p:cNvPr id="3" name="Footer Placeholder 2">
            <a:extLst>
              <a:ext uri="{FF2B5EF4-FFF2-40B4-BE49-F238E27FC236}">
                <a16:creationId xmlns:a16="http://schemas.microsoft.com/office/drawing/2014/main" id="{CDE2E6BD-DF8A-C439-EA0E-FD5B04049AA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91409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F8E-BA61-9EEF-297C-5610F99732CD}"/>
              </a:ext>
            </a:extLst>
          </p:cNvPr>
          <p:cNvSpPr>
            <a:spLocks noGrp="1"/>
          </p:cNvSpPr>
          <p:nvPr>
            <p:ph type="title"/>
          </p:nvPr>
        </p:nvSpPr>
        <p:spPr/>
        <p:txBody>
          <a:bodyPr>
            <a:normAutofit fontScale="90000"/>
          </a:bodyPr>
          <a:lstStyle/>
          <a:p>
            <a:r>
              <a:rPr lang="en-US" dirty="0"/>
              <a:t>8.5.1 </a:t>
            </a:r>
            <a:r>
              <a:rPr lang="en-US" dirty="0" err="1"/>
              <a:t>Trì</a:t>
            </a:r>
            <a:r>
              <a:rPr lang="en-US" dirty="0"/>
              <a:t> </a:t>
            </a:r>
            <a:r>
              <a:rPr lang="en-US" dirty="0" err="1"/>
              <a:t>trệ</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9F0521A1-8E4F-03F8-31C7-231636886638}"/>
              </a:ext>
            </a:extLst>
          </p:cNvPr>
          <p:cNvSpPr>
            <a:spLocks noGrp="1"/>
          </p:cNvSpPr>
          <p:nvPr>
            <p:ph idx="1"/>
          </p:nvPr>
        </p:nvSpPr>
        <p:spPr/>
        <p:txBody>
          <a:bodyPr/>
          <a:lstStyle/>
          <a:p>
            <a:r>
              <a:rPr lang="vi-VN" dirty="0"/>
              <a:t>Nếu một </a:t>
            </a:r>
            <a:r>
              <a:rPr lang="en-US" dirty="0" err="1"/>
              <a:t>tiến</a:t>
            </a:r>
            <a:r>
              <a:rPr lang="en-US" dirty="0"/>
              <a:t> </a:t>
            </a:r>
            <a:r>
              <a:rPr lang="en-US" dirty="0" err="1"/>
              <a:t>trình</a:t>
            </a:r>
            <a:r>
              <a:rPr lang="vi-VN" dirty="0"/>
              <a:t> không có đủ số frame cần thiết thì tỉ số page faults/sec rất cao. </a:t>
            </a:r>
          </a:p>
          <a:p>
            <a:r>
              <a:rPr lang="vi-VN" dirty="0"/>
              <a:t>Thrashing: hiện tượng các trang nhớ của một </a:t>
            </a:r>
            <a:r>
              <a:rPr lang="en-US" dirty="0" err="1"/>
              <a:t>tiến</a:t>
            </a:r>
            <a:r>
              <a:rPr lang="en-US" dirty="0"/>
              <a:t> </a:t>
            </a:r>
            <a:r>
              <a:rPr lang="en-US" dirty="0" err="1"/>
              <a:t>trình</a:t>
            </a:r>
            <a:r>
              <a:rPr lang="vi-VN" dirty="0"/>
              <a:t> bị hoán chuyển vào/ra liên tục.</a:t>
            </a:r>
          </a:p>
          <a:p>
            <a:endParaRPr lang="en-US" dirty="0"/>
          </a:p>
        </p:txBody>
      </p:sp>
      <p:sp>
        <p:nvSpPr>
          <p:cNvPr id="4" name="Footer Placeholder 3">
            <a:extLst>
              <a:ext uri="{FF2B5EF4-FFF2-40B4-BE49-F238E27FC236}">
                <a16:creationId xmlns:a16="http://schemas.microsoft.com/office/drawing/2014/main" id="{743132F6-FE91-03CF-B761-E954FF307FE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236116C-4C74-F3DD-AD92-01638CB9D9D8}"/>
              </a:ext>
            </a:extLst>
          </p:cNvPr>
          <p:cNvSpPr>
            <a:spLocks noGrp="1"/>
          </p:cNvSpPr>
          <p:nvPr>
            <p:ph type="sldNum" sz="quarter" idx="12"/>
          </p:nvPr>
        </p:nvSpPr>
        <p:spPr/>
        <p:txBody>
          <a:bodyPr/>
          <a:lstStyle/>
          <a:p>
            <a:fld id="{D8B0B3AC-44A8-D142-AAF6-9A453466E1A4}" type="slidenum">
              <a:rPr lang="en-VN" smtClean="0"/>
              <a:pPr/>
              <a:t>39</a:t>
            </a:fld>
            <a:endParaRPr lang="en-VN" dirty="0"/>
          </a:p>
        </p:txBody>
      </p:sp>
      <p:pic>
        <p:nvPicPr>
          <p:cNvPr id="7" name="Picture 5" descr="image.png">
            <a:extLst>
              <a:ext uri="{FF2B5EF4-FFF2-40B4-BE49-F238E27FC236}">
                <a16:creationId xmlns:a16="http://schemas.microsoft.com/office/drawing/2014/main" id="{DF2C9AA9-AD10-62FD-5E27-486146AE9B99}"/>
              </a:ext>
            </a:extLst>
          </p:cNvPr>
          <p:cNvPicPr>
            <a:picLocks noChangeAspect="1"/>
          </p:cNvPicPr>
          <p:nvPr/>
        </p:nvPicPr>
        <p:blipFill>
          <a:blip r:embed="rId2">
            <a:extLst>
              <a:ext uri="{28A0092B-C50C-407E-A947-70E740481C1C}">
                <a14:useLocalDpi xmlns:a14="http://schemas.microsoft.com/office/drawing/2010/main" val="0"/>
              </a:ext>
            </a:extLst>
          </a:blip>
          <a:srcRect l="760" t="14096" r="562" b="14427"/>
          <a:stretch>
            <a:fillRect/>
          </a:stretch>
        </p:blipFill>
        <p:spPr bwMode="auto">
          <a:xfrm>
            <a:off x="4711971" y="3189471"/>
            <a:ext cx="5655275" cy="3276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005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p:txBody>
          <a:bodyPr>
            <a:normAutofit/>
          </a:bodyPr>
          <a:lstStyle/>
          <a:p>
            <a:pPr>
              <a:lnSpc>
                <a:spcPct val="150000"/>
              </a:lnSpc>
              <a:defRPr/>
            </a:pPr>
            <a:r>
              <a:rPr lang="vi-VN" altLang="en-US" sz="2800" dirty="0"/>
              <a:t>Tổng quan về bộ nhớ ảo </a:t>
            </a:r>
          </a:p>
          <a:p>
            <a:pPr>
              <a:lnSpc>
                <a:spcPct val="150000"/>
              </a:lnSpc>
              <a:defRPr/>
            </a:pPr>
            <a:r>
              <a:rPr lang="vi-VN" altLang="en-US" sz="2800" dirty="0"/>
              <a:t>Cài đặt bộ nhớ ảo: Demand Paging</a:t>
            </a:r>
          </a:p>
          <a:p>
            <a:pPr>
              <a:lnSpc>
                <a:spcPct val="150000"/>
              </a:lnSpc>
              <a:defRPr/>
            </a:pPr>
            <a:r>
              <a:rPr lang="vi-VN" altLang="en-US" sz="2800" dirty="0"/>
              <a:t>Các giải thuật thay trang (Page Replacement Algorithms)</a:t>
            </a:r>
          </a:p>
          <a:p>
            <a:pPr>
              <a:lnSpc>
                <a:spcPct val="150000"/>
              </a:lnSpc>
              <a:defRPr/>
            </a:pPr>
            <a:r>
              <a:rPr lang="vi-VN" altLang="en-US" sz="2800" dirty="0"/>
              <a:t>Vấn đề cấp phát Frames</a:t>
            </a:r>
          </a:p>
          <a:p>
            <a:pPr>
              <a:lnSpc>
                <a:spcPct val="150000"/>
              </a:lnSpc>
              <a:defRPr/>
            </a:pPr>
            <a:r>
              <a:rPr lang="vi-VN" altLang="en-US" sz="2800" dirty="0"/>
              <a:t>Vấn đề Thrashing</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8.5.2 </a:t>
            </a:r>
            <a:r>
              <a:rPr lang="en-US" dirty="0" err="1"/>
              <a:t>Mô</a:t>
            </a:r>
            <a:r>
              <a:rPr lang="en-US" dirty="0"/>
              <a:t> </a:t>
            </a:r>
            <a:r>
              <a:rPr lang="en-US" dirty="0" err="1"/>
              <a:t>hình</a:t>
            </a:r>
            <a:r>
              <a:rPr lang="en-US" dirty="0"/>
              <a:t> </a:t>
            </a:r>
            <a:r>
              <a:rPr lang="en-US" dirty="0" err="1"/>
              <a:t>cục</a:t>
            </a:r>
            <a:r>
              <a:rPr lang="en-US" dirty="0"/>
              <a:t> </a:t>
            </a:r>
            <a:r>
              <a:rPr lang="en-US" dirty="0" err="1"/>
              <a:t>bộ</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
        <p:nvSpPr>
          <p:cNvPr id="3" name="Footer Placeholder 2">
            <a:extLst>
              <a:ext uri="{FF2B5EF4-FFF2-40B4-BE49-F238E27FC236}">
                <a16:creationId xmlns:a16="http://schemas.microsoft.com/office/drawing/2014/main" id="{CDA4FA27-4E01-587D-94FB-330CE3C6CE92}"/>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547767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8.5.2 </a:t>
            </a:r>
            <a:r>
              <a:rPr lang="en-US" dirty="0" err="1"/>
              <a:t>Mô</a:t>
            </a:r>
            <a:r>
              <a:rPr lang="en-US" dirty="0"/>
              <a:t> </a:t>
            </a:r>
            <a:r>
              <a:rPr lang="en-US" dirty="0" err="1"/>
              <a:t>hình</a:t>
            </a:r>
            <a:r>
              <a:rPr lang="en-US" dirty="0"/>
              <a:t> </a:t>
            </a:r>
            <a:r>
              <a:rPr lang="en-US" dirty="0" err="1"/>
              <a:t>cục</a:t>
            </a:r>
            <a:r>
              <a:rPr lang="en-US" dirty="0"/>
              <a:t> </a:t>
            </a:r>
            <a:r>
              <a:rPr lang="en-US" dirty="0" err="1"/>
              <a:t>bộ</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lstStyle/>
          <a:p>
            <a:pPr>
              <a:lnSpc>
                <a:spcPct val="120000"/>
              </a:lnSpc>
            </a:pPr>
            <a:r>
              <a:rPr lang="vi-VN" dirty="0"/>
              <a:t>Để hạn chế thrashing, hệ điều hành phải cung cấp cho </a:t>
            </a:r>
            <a:r>
              <a:rPr lang="en-US" dirty="0" err="1"/>
              <a:t>tiến</a:t>
            </a:r>
            <a:r>
              <a:rPr lang="en-US" dirty="0"/>
              <a:t> </a:t>
            </a:r>
            <a:r>
              <a:rPr lang="en-US" dirty="0" err="1"/>
              <a:t>trình</a:t>
            </a:r>
            <a:r>
              <a:rPr lang="vi-VN" dirty="0"/>
              <a:t> càng “đủ” frame càng tốt. Bao nhiêu frame thì đủ cho một </a:t>
            </a:r>
            <a:r>
              <a:rPr lang="en-US" dirty="0" err="1"/>
              <a:t>tiến</a:t>
            </a:r>
            <a:r>
              <a:rPr lang="en-US" dirty="0"/>
              <a:t> </a:t>
            </a:r>
            <a:r>
              <a:rPr lang="en-US" dirty="0" err="1"/>
              <a:t>trình</a:t>
            </a:r>
            <a:r>
              <a:rPr lang="vi-VN" dirty="0"/>
              <a:t> thực thi hiệu quả?</a:t>
            </a:r>
          </a:p>
          <a:p>
            <a:pPr>
              <a:lnSpc>
                <a:spcPct val="120000"/>
              </a:lnSpc>
            </a:pPr>
            <a:r>
              <a:rPr lang="vi-VN" dirty="0"/>
              <a:t>Nguyên lý locality (locality principle)</a:t>
            </a:r>
          </a:p>
          <a:p>
            <a:pPr lvl="1">
              <a:lnSpc>
                <a:spcPct val="120000"/>
              </a:lnSpc>
            </a:pPr>
            <a:r>
              <a:rPr lang="vi-VN" dirty="0"/>
              <a:t>Locality là tập các trang được tham chiếu gần nhau</a:t>
            </a:r>
            <a:r>
              <a:rPr lang="en-US" dirty="0"/>
              <a:t>.</a:t>
            </a:r>
            <a:endParaRPr lang="vi-VN" dirty="0"/>
          </a:p>
          <a:p>
            <a:pPr lvl="1">
              <a:lnSpc>
                <a:spcPct val="120000"/>
              </a:lnSpc>
            </a:pPr>
            <a:r>
              <a:rPr lang="vi-VN" dirty="0"/>
              <a:t>Một </a:t>
            </a:r>
            <a:r>
              <a:rPr lang="en-US" dirty="0" err="1"/>
              <a:t>tiến</a:t>
            </a:r>
            <a:r>
              <a:rPr lang="en-US" dirty="0"/>
              <a:t> </a:t>
            </a:r>
            <a:r>
              <a:rPr lang="en-US" dirty="0" err="1"/>
              <a:t>trình</a:t>
            </a:r>
            <a:r>
              <a:rPr lang="vi-VN" dirty="0"/>
              <a:t> gồm nhiều locality, và trong quá trình thực thi, </a:t>
            </a:r>
            <a:r>
              <a:rPr lang="en-US" dirty="0" err="1"/>
              <a:t>tiến</a:t>
            </a:r>
            <a:r>
              <a:rPr lang="en-US" dirty="0"/>
              <a:t> </a:t>
            </a:r>
            <a:r>
              <a:rPr lang="en-US" dirty="0" err="1"/>
              <a:t>trình</a:t>
            </a:r>
            <a:r>
              <a:rPr lang="vi-VN" dirty="0"/>
              <a:t> sẽ chuyển từ locality này sang locality khác</a:t>
            </a:r>
            <a:r>
              <a:rPr lang="en-US" dirty="0"/>
              <a:t>.</a:t>
            </a:r>
            <a:endParaRPr lang="vi-VN" dirty="0"/>
          </a:p>
          <a:p>
            <a:pPr algn="l">
              <a:lnSpc>
                <a:spcPct val="120000"/>
              </a:lnSpc>
            </a:pPr>
            <a:r>
              <a:rPr lang="vi-VN" dirty="0"/>
              <a:t>Vì sao hiện tượng thrashing xuất hiện?  </a:t>
            </a:r>
            <a:br>
              <a:rPr lang="vi-VN" dirty="0"/>
            </a:br>
            <a:r>
              <a:rPr lang="vi-VN" dirty="0"/>
              <a:t>Khi	</a:t>
            </a:r>
            <a:r>
              <a:rPr lang="el-GR" dirty="0"/>
              <a:t>Σ </a:t>
            </a:r>
            <a:r>
              <a:rPr lang="vi-VN" dirty="0"/>
              <a:t>size of locality &gt; memory size</a:t>
            </a:r>
            <a:endParaRPr lang="en-US" dirty="0"/>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345915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
        <p:nvSpPr>
          <p:cNvPr id="3" name="Footer Placeholder 2">
            <a:extLst>
              <a:ext uri="{FF2B5EF4-FFF2-40B4-BE49-F238E27FC236}">
                <a16:creationId xmlns:a16="http://schemas.microsoft.com/office/drawing/2014/main" id="{0FF75252-479B-F389-7CE9-F07D6BBB0062}"/>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445063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lstStyle/>
          <a:p>
            <a:pPr>
              <a:lnSpc>
                <a:spcPct val="100000"/>
              </a:lnSpc>
            </a:pPr>
            <a:r>
              <a:rPr lang="vi-VN" dirty="0"/>
              <a:t>Được thiết kế dựa trên nguyên lý locality.</a:t>
            </a:r>
          </a:p>
          <a:p>
            <a:pPr>
              <a:lnSpc>
                <a:spcPct val="100000"/>
              </a:lnSpc>
            </a:pPr>
            <a:r>
              <a:rPr lang="vi-VN" dirty="0"/>
              <a:t>Xác định xem </a:t>
            </a:r>
            <a:r>
              <a:rPr lang="en-US" dirty="0" err="1"/>
              <a:t>tiến</a:t>
            </a:r>
            <a:r>
              <a:rPr lang="en-US" dirty="0"/>
              <a:t> </a:t>
            </a:r>
            <a:r>
              <a:rPr lang="en-US" dirty="0" err="1"/>
              <a:t>trình</a:t>
            </a:r>
            <a:r>
              <a:rPr lang="vi-VN" dirty="0"/>
              <a:t> thực sự sử dụng bao nhiêu frame.</a:t>
            </a:r>
          </a:p>
          <a:p>
            <a:pPr>
              <a:lnSpc>
                <a:spcPct val="100000"/>
              </a:lnSpc>
            </a:pPr>
            <a:r>
              <a:rPr lang="vi-VN" dirty="0"/>
              <a:t>Định nghĩa: </a:t>
            </a:r>
          </a:p>
          <a:p>
            <a:pPr lvl="1">
              <a:lnSpc>
                <a:spcPct val="100000"/>
              </a:lnSpc>
            </a:pPr>
            <a:r>
              <a:rPr lang="vi-VN" dirty="0"/>
              <a:t>WS(t) - các tham chiếu trang nhớ của </a:t>
            </a:r>
            <a:r>
              <a:rPr lang="en-US" dirty="0" err="1"/>
              <a:t>tiến</a:t>
            </a:r>
            <a:r>
              <a:rPr lang="en-US" dirty="0"/>
              <a:t> </a:t>
            </a:r>
            <a:r>
              <a:rPr lang="en-US" dirty="0" err="1"/>
              <a:t>trình</a:t>
            </a:r>
            <a:r>
              <a:rPr lang="vi-VN" dirty="0"/>
              <a:t> gần đây nhất cần được quan sát.</a:t>
            </a:r>
          </a:p>
          <a:p>
            <a:pPr lvl="1">
              <a:lnSpc>
                <a:spcPct val="100000"/>
              </a:lnSpc>
            </a:pPr>
            <a:r>
              <a:rPr lang="vi-VN" dirty="0"/>
              <a:t> </a:t>
            </a:r>
            <a:r>
              <a:rPr lang="vi-VN" dirty="0">
                <a:sym typeface="Wingdings 3" panose="05040102010807070707" pitchFamily="18" charset="2"/>
              </a:rPr>
              <a:t></a:t>
            </a:r>
            <a:r>
              <a:rPr lang="vi-VN" dirty="0"/>
              <a:t> - khoảng thời gian tham chiếu</a:t>
            </a:r>
          </a:p>
          <a:p>
            <a:pPr>
              <a:lnSpc>
                <a:spcPct val="100000"/>
              </a:lnSpc>
            </a:pPr>
            <a:r>
              <a:rPr lang="vi-VN" dirty="0"/>
              <a:t>Ví dụ:</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43</a:t>
            </a:fld>
            <a:endParaRPr lang="en-VN" dirty="0"/>
          </a:p>
        </p:txBody>
      </p:sp>
      <p:grpSp>
        <p:nvGrpSpPr>
          <p:cNvPr id="9" name="Group 5">
            <a:extLst>
              <a:ext uri="{FF2B5EF4-FFF2-40B4-BE49-F238E27FC236}">
                <a16:creationId xmlns:a16="http://schemas.microsoft.com/office/drawing/2014/main" id="{173EA1C8-7340-1B5C-E4C0-45CB6D1EB922}"/>
              </a:ext>
            </a:extLst>
          </p:cNvPr>
          <p:cNvGrpSpPr>
            <a:grpSpLocks/>
          </p:cNvGrpSpPr>
          <p:nvPr/>
        </p:nvGrpSpPr>
        <p:grpSpPr bwMode="auto">
          <a:xfrm>
            <a:off x="3893142" y="4308571"/>
            <a:ext cx="5553007" cy="1790233"/>
            <a:chOff x="0" y="0"/>
            <a:chExt cx="5078262" cy="1701553"/>
          </a:xfrm>
        </p:grpSpPr>
        <p:sp>
          <p:nvSpPr>
            <p:cNvPr id="10" name="Rectangle 6">
              <a:extLst>
                <a:ext uri="{FF2B5EF4-FFF2-40B4-BE49-F238E27FC236}">
                  <a16:creationId xmlns:a16="http://schemas.microsoft.com/office/drawing/2014/main" id="{ACDB0E0A-6103-48FA-697F-BDBFA8D43587}"/>
                </a:ext>
              </a:extLst>
            </p:cNvPr>
            <p:cNvSpPr>
              <a:spLocks/>
            </p:cNvSpPr>
            <p:nvPr/>
          </p:nvSpPr>
          <p:spPr bwMode="auto">
            <a:xfrm>
              <a:off x="2368550" y="506412"/>
              <a:ext cx="2709712"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2 4 5 6 9 1 3 2 6 3 9 2 1 4</a:t>
              </a:r>
            </a:p>
          </p:txBody>
        </p:sp>
        <p:sp>
          <p:nvSpPr>
            <p:cNvPr id="11" name="Line 7">
              <a:extLst>
                <a:ext uri="{FF2B5EF4-FFF2-40B4-BE49-F238E27FC236}">
                  <a16:creationId xmlns:a16="http://schemas.microsoft.com/office/drawing/2014/main" id="{11BE5292-22D3-EA8B-487F-781DCF1AD36A}"/>
                </a:ext>
              </a:extLst>
            </p:cNvPr>
            <p:cNvSpPr>
              <a:spLocks noChangeShapeType="1"/>
            </p:cNvSpPr>
            <p:nvPr/>
          </p:nvSpPr>
          <p:spPr bwMode="auto">
            <a:xfrm flipV="1">
              <a:off x="3567112" y="846137"/>
              <a:ext cx="1" cy="560389"/>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a:extLst>
                <a:ext uri="{FF2B5EF4-FFF2-40B4-BE49-F238E27FC236}">
                  <a16:creationId xmlns:a16="http://schemas.microsoft.com/office/drawing/2014/main" id="{59ED5961-2356-8A41-0B96-594E970904F1}"/>
                </a:ext>
              </a:extLst>
            </p:cNvPr>
            <p:cNvSpPr>
              <a:spLocks/>
            </p:cNvSpPr>
            <p:nvPr/>
          </p:nvSpPr>
          <p:spPr bwMode="auto">
            <a:xfrm>
              <a:off x="2876550" y="1438275"/>
              <a:ext cx="1071615" cy="263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rPr>
                <a:t>thời điểm t</a:t>
              </a:r>
              <a:r>
                <a:rPr kumimoji="0" lang="en-US" altLang="en-US" baseline="-25000">
                  <a:latin typeface="Arial" panose="020B0604020202020204" pitchFamily="34" charset="0"/>
                  <a:cs typeface="Arial" panose="020B0604020202020204" pitchFamily="34" charset="0"/>
                </a:rPr>
                <a:t>1</a:t>
              </a:r>
              <a:endParaRPr kumimoji="0" lang="en-US" altLang="en-US">
                <a:latin typeface="Arial" panose="020B0604020202020204" pitchFamily="34" charset="0"/>
                <a:cs typeface="Arial" panose="020B0604020202020204" pitchFamily="34" charset="0"/>
              </a:endParaRPr>
            </a:p>
          </p:txBody>
        </p:sp>
        <p:sp>
          <p:nvSpPr>
            <p:cNvPr id="13" name="Rectangle 9">
              <a:extLst>
                <a:ext uri="{FF2B5EF4-FFF2-40B4-BE49-F238E27FC236}">
                  <a16:creationId xmlns:a16="http://schemas.microsoft.com/office/drawing/2014/main" id="{95912BA8-E004-0BDF-4785-2C2FCFEA5024}"/>
                </a:ext>
              </a:extLst>
            </p:cNvPr>
            <p:cNvSpPr>
              <a:spLocks/>
            </p:cNvSpPr>
            <p:nvPr/>
          </p:nvSpPr>
          <p:spPr bwMode="auto">
            <a:xfrm>
              <a:off x="2755513" y="508652"/>
              <a:ext cx="798214" cy="307976"/>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0">
              <a:extLst>
                <a:ext uri="{FF2B5EF4-FFF2-40B4-BE49-F238E27FC236}">
                  <a16:creationId xmlns:a16="http://schemas.microsoft.com/office/drawing/2014/main" id="{93246E92-C418-987C-6CA3-640CE59AACD3}"/>
                </a:ext>
              </a:extLst>
            </p:cNvPr>
            <p:cNvSpPr>
              <a:spLocks/>
            </p:cNvSpPr>
            <p:nvPr/>
          </p:nvSpPr>
          <p:spPr bwMode="auto">
            <a:xfrm>
              <a:off x="2819400" y="0"/>
              <a:ext cx="793451" cy="307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sym typeface="Webdings" panose="05030102010509060703" pitchFamily="18" charset="2"/>
                </a:rPr>
                <a:t></a:t>
              </a:r>
              <a:r>
                <a:rPr kumimoji="0" lang="en-US" altLang="en-US">
                  <a:latin typeface="Verdana" panose="020B0604030504040204" pitchFamily="34" charset="0"/>
                </a:rPr>
                <a:t> = 4</a:t>
              </a:r>
            </a:p>
          </p:txBody>
        </p:sp>
        <p:sp>
          <p:nvSpPr>
            <p:cNvPr id="15" name="Rectangle 11">
              <a:extLst>
                <a:ext uri="{FF2B5EF4-FFF2-40B4-BE49-F238E27FC236}">
                  <a16:creationId xmlns:a16="http://schemas.microsoft.com/office/drawing/2014/main" id="{D53F0E16-52FC-257B-DA9F-DA308D75C41A}"/>
                </a:ext>
              </a:extLst>
            </p:cNvPr>
            <p:cNvSpPr>
              <a:spLocks/>
            </p:cNvSpPr>
            <p:nvPr/>
          </p:nvSpPr>
          <p:spPr bwMode="auto">
            <a:xfrm>
              <a:off x="0" y="361950"/>
              <a:ext cx="1548050" cy="526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err="1">
                  <a:latin typeface="Arial" panose="020B0604020202020204" pitchFamily="34" charset="0"/>
                  <a:cs typeface="Arial" panose="020B0604020202020204" pitchFamily="34" charset="0"/>
                </a:rPr>
                <a:t>c</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huỗi</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tham</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khảo</a:t>
              </a:r>
              <a:endParaRPr kumimoji="0" lang="en-US" altLang="en-US" dirty="0">
                <a:latin typeface="Arial" panose="020B0604020202020204" pitchFamily="34" charset="0"/>
                <a:cs typeface="Arial" panose="020B0604020202020204" pitchFamily="34" charset="0"/>
                <a:sym typeface="Times New Roman" panose="02020603050405020304" pitchFamily="18" charset="0"/>
              </a:endParaRPr>
            </a:p>
            <a:p>
              <a:pPr>
                <a:spcBef>
                  <a:spcPct val="0"/>
                </a:spcBef>
                <a:buClrTx/>
                <a:buSzTx/>
                <a:buFontTx/>
                <a:buNone/>
              </a:pPr>
              <a:r>
                <a:rPr kumimoji="0" lang="en-US" altLang="en-US" dirty="0" err="1">
                  <a:latin typeface="Arial" panose="020B0604020202020204" pitchFamily="34" charset="0"/>
                  <a:cs typeface="Arial" panose="020B0604020202020204" pitchFamily="34" charset="0"/>
                  <a:sym typeface="Times New Roman" panose="02020603050405020304" pitchFamily="18" charset="0"/>
                </a:rPr>
                <a:t>trang</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nhơ</a:t>
              </a:r>
              <a:r>
                <a:rPr kumimoji="0" lang="en-US" altLang="en-US" dirty="0">
                  <a:latin typeface="Arial" panose="020B0604020202020204" pitchFamily="34" charset="0"/>
                  <a:cs typeface="Arial" panose="020B0604020202020204" pitchFamily="34" charset="0"/>
                  <a:sym typeface="Times New Roman" panose="02020603050405020304" pitchFamily="18" charset="0"/>
                </a:rPr>
                <a:t>́</a:t>
              </a:r>
              <a:endParaRPr kumimoji="0" lang="en-US"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136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a:xfrm>
            <a:off x="774145" y="1009860"/>
            <a:ext cx="10579654" cy="5371890"/>
          </a:xfrm>
        </p:spPr>
        <p:txBody>
          <a:bodyPr>
            <a:normAutofit fontScale="85000" lnSpcReduction="20000"/>
          </a:bodyPr>
          <a:lstStyle/>
          <a:p>
            <a:pPr>
              <a:lnSpc>
                <a:spcPct val="120000"/>
              </a:lnSpc>
            </a:pPr>
            <a:r>
              <a:rPr lang="vi-VN" dirty="0"/>
              <a:t>Định nghĩa: Working set của </a:t>
            </a:r>
            <a:r>
              <a:rPr lang="en-US" dirty="0" err="1"/>
              <a:t>tiến</a:t>
            </a:r>
            <a:r>
              <a:rPr lang="en-US" dirty="0"/>
              <a:t> </a:t>
            </a:r>
            <a:r>
              <a:rPr lang="en-US" dirty="0" err="1"/>
              <a:t>trình</a:t>
            </a:r>
            <a:r>
              <a:rPr lang="vi-VN" dirty="0"/>
              <a:t> P</a:t>
            </a:r>
            <a:r>
              <a:rPr lang="vi-VN" baseline="-25000" dirty="0"/>
              <a:t>i</a:t>
            </a:r>
            <a:r>
              <a:rPr lang="vi-VN" dirty="0"/>
              <a:t>, ký hiệu WS</a:t>
            </a:r>
            <a:r>
              <a:rPr lang="vi-VN" baseline="-25000" dirty="0"/>
              <a:t>i</a:t>
            </a:r>
            <a:r>
              <a:rPr lang="vi-VN" dirty="0"/>
              <a:t>, là tập gồm</a:t>
            </a:r>
            <a:r>
              <a:rPr lang="en-US" dirty="0"/>
              <a:t> </a:t>
            </a:r>
            <a:r>
              <a:rPr lang="en-US" dirty="0" err="1"/>
              <a:t>các</a:t>
            </a:r>
            <a:r>
              <a:rPr lang="en-US" dirty="0"/>
              <a:t> </a:t>
            </a:r>
            <a:r>
              <a:rPr lang="en-US" dirty="0" err="1"/>
              <a:t>trang</a:t>
            </a:r>
            <a:r>
              <a:rPr lang="en-US" dirty="0"/>
              <a:t> </a:t>
            </a:r>
            <a:r>
              <a:rPr lang="en-US" dirty="0" err="1"/>
              <a:t>trong</a:t>
            </a:r>
            <a:r>
              <a:rPr lang="vi-VN" dirty="0"/>
              <a:t> </a:t>
            </a:r>
            <a:r>
              <a:rPr lang="el-GR" dirty="0"/>
              <a:t>Δ </a:t>
            </a:r>
            <a:r>
              <a:rPr lang="vi-VN" dirty="0"/>
              <a:t>trang được sử dụng gần đây nhất.</a:t>
            </a:r>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en-US" dirty="0"/>
          </a:p>
          <a:p>
            <a:pPr>
              <a:lnSpc>
                <a:spcPct val="100000"/>
              </a:lnSpc>
            </a:pPr>
            <a:r>
              <a:rPr lang="vi-VN" dirty="0"/>
              <a:t>Nhận xét:</a:t>
            </a:r>
          </a:p>
          <a:p>
            <a:pPr lvl="1">
              <a:lnSpc>
                <a:spcPct val="100000"/>
              </a:lnSpc>
            </a:pPr>
            <a:r>
              <a:rPr lang="el-GR" dirty="0"/>
              <a:t>Δ </a:t>
            </a:r>
            <a:r>
              <a:rPr lang="vi-VN" dirty="0"/>
              <a:t>quá nhỏ</a:t>
            </a:r>
            <a:r>
              <a:rPr lang="en-US" dirty="0"/>
              <a:t>	</a:t>
            </a:r>
            <a:r>
              <a:rPr lang="vi-VN" dirty="0"/>
              <a:t>⇒  không đủ bao phủ toàn bộ locality.</a:t>
            </a:r>
          </a:p>
          <a:p>
            <a:pPr lvl="1">
              <a:lnSpc>
                <a:spcPct val="100000"/>
              </a:lnSpc>
            </a:pPr>
            <a:r>
              <a:rPr lang="el-GR" dirty="0"/>
              <a:t>Δ </a:t>
            </a:r>
            <a:r>
              <a:rPr lang="vi-VN" dirty="0"/>
              <a:t>quá lớn </a:t>
            </a:r>
            <a:r>
              <a:rPr lang="en-US" dirty="0"/>
              <a:t>	</a:t>
            </a:r>
            <a:r>
              <a:rPr lang="vi-VN" dirty="0"/>
              <a:t>⇒  bao phủ nhiều locality khác nhau.</a:t>
            </a:r>
          </a:p>
          <a:p>
            <a:pPr lvl="1">
              <a:lnSpc>
                <a:spcPct val="100000"/>
              </a:lnSpc>
            </a:pPr>
            <a:r>
              <a:rPr lang="el-GR" dirty="0"/>
              <a:t>Δ = ∞        </a:t>
            </a:r>
            <a:r>
              <a:rPr lang="en-US" dirty="0"/>
              <a:t> 	</a:t>
            </a:r>
            <a:r>
              <a:rPr lang="el-GR" dirty="0"/>
              <a:t>⇒</a:t>
            </a:r>
            <a:r>
              <a:rPr lang="en-US" dirty="0"/>
              <a:t>  </a:t>
            </a:r>
            <a:r>
              <a:rPr lang="vi-VN" dirty="0"/>
              <a:t>bao gồm tất cả các trang được sử dụng.</a:t>
            </a:r>
          </a:p>
          <a:p>
            <a:pPr>
              <a:lnSpc>
                <a:spcPct val="100000"/>
              </a:lnSpc>
            </a:pPr>
            <a:r>
              <a:rPr lang="vi-VN" dirty="0"/>
              <a:t>Dùng working set của một </a:t>
            </a:r>
            <a:r>
              <a:rPr lang="en-US" dirty="0" err="1"/>
              <a:t>tiến</a:t>
            </a:r>
            <a:r>
              <a:rPr lang="en-US" dirty="0"/>
              <a:t> </a:t>
            </a:r>
            <a:r>
              <a:rPr lang="en-US" dirty="0" err="1"/>
              <a:t>trình</a:t>
            </a:r>
            <a:r>
              <a:rPr lang="vi-VN" dirty="0"/>
              <a:t> để xấp xỉ locality của nó</a:t>
            </a:r>
            <a:r>
              <a:rPr lang="en-US" dirty="0"/>
              <a:t>.</a:t>
            </a:r>
            <a:endParaRPr lang="vi-VN" dirty="0"/>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44</a:t>
            </a:fld>
            <a:endParaRPr lang="en-VN" dirty="0"/>
          </a:p>
        </p:txBody>
      </p:sp>
      <p:grpSp>
        <p:nvGrpSpPr>
          <p:cNvPr id="7" name="Group 5">
            <a:extLst>
              <a:ext uri="{FF2B5EF4-FFF2-40B4-BE49-F238E27FC236}">
                <a16:creationId xmlns:a16="http://schemas.microsoft.com/office/drawing/2014/main" id="{F4E5467E-1B09-E879-3FA2-0AC30A9690AC}"/>
              </a:ext>
            </a:extLst>
          </p:cNvPr>
          <p:cNvGrpSpPr>
            <a:grpSpLocks/>
          </p:cNvGrpSpPr>
          <p:nvPr/>
        </p:nvGrpSpPr>
        <p:grpSpPr bwMode="auto">
          <a:xfrm>
            <a:off x="1248067" y="1795756"/>
            <a:ext cx="10169788" cy="2484557"/>
            <a:chOff x="0" y="0"/>
            <a:chExt cx="8915401" cy="2487437"/>
          </a:xfrm>
        </p:grpSpPr>
        <p:pic>
          <p:nvPicPr>
            <p:cNvPr id="8" name="Picture 6" descr="image.png">
              <a:extLst>
                <a:ext uri="{FF2B5EF4-FFF2-40B4-BE49-F238E27FC236}">
                  <a16:creationId xmlns:a16="http://schemas.microsoft.com/office/drawing/2014/main" id="{CAAA5D7E-3563-104A-C463-53CF39474820}"/>
                </a:ext>
              </a:extLst>
            </p:cNvPr>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3975" y="371299"/>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7">
              <a:extLst>
                <a:ext uri="{FF2B5EF4-FFF2-40B4-BE49-F238E27FC236}">
                  <a16:creationId xmlns:a16="http://schemas.microsoft.com/office/drawing/2014/main" id="{E1B4121D-0E20-56BA-1664-CADCA07AAEC2}"/>
                </a:ext>
              </a:extLst>
            </p:cNvPr>
            <p:cNvSpPr>
              <a:spLocks/>
            </p:cNvSpPr>
            <p:nvPr/>
          </p:nvSpPr>
          <p:spPr bwMode="auto">
            <a:xfrm>
              <a:off x="53975" y="392384"/>
              <a:ext cx="2345415" cy="30813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chuỗi</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tham</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khảo</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trang</a:t>
              </a:r>
              <a:endParaRPr kumimoji="0" lang="en-US" altLang="en-US" dirty="0">
                <a:latin typeface="Arial" panose="020B0604020202020204" pitchFamily="34" charset="0"/>
                <a:cs typeface="Arial" panose="020B0604020202020204" pitchFamily="34" charset="0"/>
              </a:endParaRPr>
            </a:p>
          </p:txBody>
        </p:sp>
        <p:sp>
          <p:nvSpPr>
            <p:cNvPr id="17" name="Rectangle 8">
              <a:extLst>
                <a:ext uri="{FF2B5EF4-FFF2-40B4-BE49-F238E27FC236}">
                  <a16:creationId xmlns:a16="http://schemas.microsoft.com/office/drawing/2014/main" id="{90590660-00F9-362B-9959-C3A1D236E9DD}"/>
                </a:ext>
              </a:extLst>
            </p:cNvPr>
            <p:cNvSpPr>
              <a:spLocks/>
            </p:cNvSpPr>
            <p:nvPr/>
          </p:nvSpPr>
          <p:spPr bwMode="auto">
            <a:xfrm>
              <a:off x="0" y="0"/>
              <a:ext cx="1613263" cy="277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sym typeface="Times New Roman" panose="02020603050405020304" pitchFamily="18" charset="0"/>
                </a:rPr>
                <a:t>   Ví dụ: </a:t>
              </a:r>
              <a:r>
                <a:rPr kumimoji="0" lang="el-GR" altLang="en-US">
                  <a:latin typeface="Arial" panose="020B0604020202020204" pitchFamily="34" charset="0"/>
                  <a:cs typeface="Arial" panose="020B0604020202020204" pitchFamily="34" charset="0"/>
                </a:rPr>
                <a:t>Δ</a:t>
              </a:r>
              <a:r>
                <a:rPr kumimoji="0" lang="en-US" altLang="en-US">
                  <a:latin typeface="Arial" panose="020B0604020202020204" pitchFamily="34" charset="0"/>
                  <a:cs typeface="Arial" panose="020B0604020202020204" pitchFamily="34" charset="0"/>
                  <a:sym typeface="Symbol" panose="05050102010706020507" pitchFamily="18" charset="2"/>
                </a:rPr>
                <a:t> </a:t>
              </a:r>
              <a:r>
                <a:rPr kumimoji="0" lang="en-US" altLang="en-US">
                  <a:latin typeface="Arial" panose="020B0604020202020204" pitchFamily="34" charset="0"/>
                  <a:cs typeface="Arial" panose="020B0604020202020204" pitchFamily="34" charset="0"/>
                </a:rPr>
                <a:t>= 10 và</a:t>
              </a:r>
            </a:p>
          </p:txBody>
        </p:sp>
      </p:grpSp>
    </p:spTree>
    <p:extLst>
      <p:ext uri="{BB962C8B-B14F-4D97-AF65-F5344CB8AC3E}">
        <p14:creationId xmlns:p14="http://schemas.microsoft.com/office/powerpoint/2010/main" val="91035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normAutofit/>
          </a:bodyPr>
          <a:lstStyle/>
          <a:p>
            <a:pPr>
              <a:lnSpc>
                <a:spcPct val="120000"/>
              </a:lnSpc>
            </a:pPr>
            <a:r>
              <a:rPr lang="vi-VN" dirty="0"/>
              <a:t>Định nghĩa: WSS</a:t>
            </a:r>
            <a:r>
              <a:rPr lang="vi-VN" baseline="-25000" dirty="0"/>
              <a:t>i</a:t>
            </a:r>
            <a:r>
              <a:rPr lang="vi-VN" dirty="0"/>
              <a:t> là kích thước của working set của P</a:t>
            </a:r>
            <a:r>
              <a:rPr lang="vi-VN" baseline="-25000" dirty="0"/>
              <a:t>i</a:t>
            </a:r>
            <a:r>
              <a:rPr lang="vi-VN" dirty="0"/>
              <a:t>:</a:t>
            </a:r>
          </a:p>
          <a:p>
            <a:pPr lvl="1">
              <a:lnSpc>
                <a:spcPct val="120000"/>
              </a:lnSpc>
            </a:pPr>
            <a:r>
              <a:rPr lang="vi-VN" dirty="0"/>
              <a:t>WSS</a:t>
            </a:r>
            <a:r>
              <a:rPr lang="vi-VN" baseline="-25000" dirty="0"/>
              <a:t>i</a:t>
            </a:r>
            <a:r>
              <a:rPr lang="vi-VN" dirty="0"/>
              <a:t> = số lượng các trang trong WS</a:t>
            </a:r>
            <a:r>
              <a:rPr lang="vi-VN" baseline="-25000" dirty="0"/>
              <a:t>i</a:t>
            </a:r>
            <a:r>
              <a:rPr lang="vi-VN" dirty="0"/>
              <a:t> </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45</a:t>
            </a:fld>
            <a:endParaRPr lang="en-VN" dirty="0"/>
          </a:p>
        </p:txBody>
      </p:sp>
      <p:grpSp>
        <p:nvGrpSpPr>
          <p:cNvPr id="9" name="Group 5">
            <a:extLst>
              <a:ext uri="{FF2B5EF4-FFF2-40B4-BE49-F238E27FC236}">
                <a16:creationId xmlns:a16="http://schemas.microsoft.com/office/drawing/2014/main" id="{AC1A9713-F66A-F337-9D20-58041B4A489D}"/>
              </a:ext>
            </a:extLst>
          </p:cNvPr>
          <p:cNvGrpSpPr>
            <a:grpSpLocks/>
          </p:cNvGrpSpPr>
          <p:nvPr/>
        </p:nvGrpSpPr>
        <p:grpSpPr bwMode="auto">
          <a:xfrm>
            <a:off x="1835568" y="2536285"/>
            <a:ext cx="8987814" cy="2819286"/>
            <a:chOff x="47064" y="21111"/>
            <a:chExt cx="8866749" cy="2495077"/>
          </a:xfrm>
        </p:grpSpPr>
        <p:pic>
          <p:nvPicPr>
            <p:cNvPr id="10" name="Picture 6" descr="image.png">
              <a:extLst>
                <a:ext uri="{FF2B5EF4-FFF2-40B4-BE49-F238E27FC236}">
                  <a16:creationId xmlns:a16="http://schemas.microsoft.com/office/drawing/2014/main" id="{90A215A5-C9B3-45B1-4FEE-E437A4BDB70D}"/>
                </a:ext>
              </a:extLst>
            </p:cNvPr>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7">
              <a:extLst>
                <a:ext uri="{FF2B5EF4-FFF2-40B4-BE49-F238E27FC236}">
                  <a16:creationId xmlns:a16="http://schemas.microsoft.com/office/drawing/2014/main" id="{020CCD66-8E1D-B494-0676-939D25DD1D97}"/>
                </a:ext>
              </a:extLst>
            </p:cNvPr>
            <p:cNvSpPr>
              <a:spLocks/>
            </p:cNvSpPr>
            <p:nvPr/>
          </p:nvSpPr>
          <p:spPr bwMode="auto">
            <a:xfrm>
              <a:off x="65590" y="416485"/>
              <a:ext cx="2500211" cy="27238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Arial" panose="020B0604020202020204" pitchFamily="34" charset="0"/>
                  <a:cs typeface="Arial" panose="020B0604020202020204" pitchFamily="34" charset="0"/>
                </a:rPr>
                <a:t>chuỗi tham khảo trang</a:t>
              </a:r>
              <a:endParaRPr kumimoji="0" lang="en-US" altLang="en-US">
                <a:latin typeface="Arial" panose="020B0604020202020204" pitchFamily="34" charset="0"/>
                <a:cs typeface="Arial" panose="020B0604020202020204" pitchFamily="34" charset="0"/>
              </a:endParaRPr>
            </a:p>
          </p:txBody>
        </p:sp>
        <p:sp>
          <p:nvSpPr>
            <p:cNvPr id="12" name="Rectangle 8">
              <a:extLst>
                <a:ext uri="{FF2B5EF4-FFF2-40B4-BE49-F238E27FC236}">
                  <a16:creationId xmlns:a16="http://schemas.microsoft.com/office/drawing/2014/main" id="{270B0CEA-337D-2934-F133-12C80866BF08}"/>
                </a:ext>
              </a:extLst>
            </p:cNvPr>
            <p:cNvSpPr>
              <a:spLocks/>
            </p:cNvSpPr>
            <p:nvPr/>
          </p:nvSpPr>
          <p:spPr bwMode="auto">
            <a:xfrm>
              <a:off x="47064" y="21111"/>
              <a:ext cx="1625690" cy="245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Arial" panose="020B0604020202020204" pitchFamily="34" charset="0"/>
                  <a:cs typeface="Arial" panose="020B0604020202020204" pitchFamily="34" charset="0"/>
                  <a:sym typeface="Times New Roman" panose="02020603050405020304" pitchFamily="18" charset="0"/>
                </a:rPr>
                <a:t>Ví dụ: </a:t>
              </a:r>
              <a:r>
                <a:rPr kumimoji="0" lang="el-GR" altLang="en-US" dirty="0">
                  <a:latin typeface="Arial" panose="020B0604020202020204" pitchFamily="34" charset="0"/>
                  <a:cs typeface="Arial" panose="020B0604020202020204" pitchFamily="34" charset="0"/>
                </a:rPr>
                <a:t>Δ</a:t>
              </a:r>
              <a:r>
                <a:rPr kumimoji="0" lang="en-US" altLang="en-US" dirty="0">
                  <a:latin typeface="Arial" panose="020B0604020202020204" pitchFamily="34" charset="0"/>
                  <a:cs typeface="Arial" panose="020B0604020202020204" pitchFamily="34" charset="0"/>
                  <a:sym typeface="Symbol" panose="05050102010706020507" pitchFamily="18" charset="2"/>
                </a:rPr>
                <a:t> </a:t>
              </a:r>
              <a:r>
                <a:rPr kumimoji="0" lang="en-US" altLang="en-US" dirty="0">
                  <a:latin typeface="Arial" panose="020B0604020202020204" pitchFamily="34" charset="0"/>
                  <a:cs typeface="Arial" panose="020B0604020202020204" pitchFamily="34" charset="0"/>
                </a:rPr>
                <a:t>= 10 </a:t>
              </a:r>
              <a:r>
                <a:rPr kumimoji="0" lang="en-US" altLang="en-US" dirty="0" err="1">
                  <a:latin typeface="Arial" panose="020B0604020202020204" pitchFamily="34" charset="0"/>
                  <a:cs typeface="Arial" panose="020B0604020202020204" pitchFamily="34" charset="0"/>
                </a:rPr>
                <a:t>và</a:t>
              </a:r>
              <a:endParaRPr kumimoji="0" lang="en-US" altLang="en-US" dirty="0">
                <a:latin typeface="Arial" panose="020B0604020202020204" pitchFamily="34" charset="0"/>
                <a:cs typeface="Arial" panose="020B0604020202020204" pitchFamily="34" charset="0"/>
              </a:endParaRPr>
            </a:p>
          </p:txBody>
        </p:sp>
      </p:grpSp>
      <p:sp>
        <p:nvSpPr>
          <p:cNvPr id="13" name="Text Box 7">
            <a:extLst>
              <a:ext uri="{FF2B5EF4-FFF2-40B4-BE49-F238E27FC236}">
                <a16:creationId xmlns:a16="http://schemas.microsoft.com/office/drawing/2014/main" id="{6CE562E3-E8D2-F599-1491-A1B7A3621DCC}"/>
              </a:ext>
            </a:extLst>
          </p:cNvPr>
          <p:cNvSpPr txBox="1">
            <a:spLocks noChangeArrowheads="1"/>
          </p:cNvSpPr>
          <p:nvPr/>
        </p:nvSpPr>
        <p:spPr bwMode="auto">
          <a:xfrm>
            <a:off x="2508292" y="5654228"/>
            <a:ext cx="1622425" cy="3683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FF0000"/>
                </a:solidFill>
                <a:latin typeface="Verdana" panose="020B0604030504040204" pitchFamily="34" charset="0"/>
              </a:rPr>
              <a:t>WSS(t</a:t>
            </a:r>
            <a:r>
              <a:rPr kumimoji="0" lang="en-US" altLang="en-US" baseline="-25000" dirty="0">
                <a:solidFill>
                  <a:srgbClr val="FF0000"/>
                </a:solidFill>
                <a:latin typeface="Verdana" panose="020B0604030504040204" pitchFamily="34" charset="0"/>
              </a:rPr>
              <a:t>1</a:t>
            </a:r>
            <a:r>
              <a:rPr kumimoji="0" lang="en-US" altLang="en-US" dirty="0">
                <a:solidFill>
                  <a:srgbClr val="FF0000"/>
                </a:solidFill>
                <a:latin typeface="Verdana" panose="020B0604030504040204" pitchFamily="34" charset="0"/>
              </a:rPr>
              <a:t>) = 5</a:t>
            </a:r>
            <a:endParaRPr kumimoji="0" lang="en-US" altLang="en-US" noProof="1">
              <a:solidFill>
                <a:srgbClr val="FF0000"/>
              </a:solidFill>
              <a:latin typeface="Verdana" panose="020B0604030504040204" pitchFamily="34" charset="0"/>
            </a:endParaRPr>
          </a:p>
        </p:txBody>
      </p:sp>
      <p:sp>
        <p:nvSpPr>
          <p:cNvPr id="14" name="Text Box 8">
            <a:extLst>
              <a:ext uri="{FF2B5EF4-FFF2-40B4-BE49-F238E27FC236}">
                <a16:creationId xmlns:a16="http://schemas.microsoft.com/office/drawing/2014/main" id="{48691512-C56A-CF35-387A-368FA27AF7FB}"/>
              </a:ext>
            </a:extLst>
          </p:cNvPr>
          <p:cNvSpPr txBox="1">
            <a:spLocks noChangeArrowheads="1"/>
          </p:cNvSpPr>
          <p:nvPr/>
        </p:nvSpPr>
        <p:spPr bwMode="auto">
          <a:xfrm>
            <a:off x="6217559" y="5646277"/>
            <a:ext cx="1622425" cy="368300"/>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FF0000"/>
                </a:solidFill>
                <a:latin typeface="Verdana" panose="020B0604030504040204" pitchFamily="34" charset="0"/>
              </a:rPr>
              <a:t>WSS(t</a:t>
            </a:r>
            <a:r>
              <a:rPr kumimoji="0" lang="en-US" altLang="en-US" baseline="-25000" dirty="0">
                <a:solidFill>
                  <a:srgbClr val="FF0000"/>
                </a:solidFill>
                <a:latin typeface="Verdana" panose="020B0604030504040204" pitchFamily="34" charset="0"/>
              </a:rPr>
              <a:t>2</a:t>
            </a:r>
            <a:r>
              <a:rPr kumimoji="0" lang="en-US" altLang="en-US" dirty="0">
                <a:solidFill>
                  <a:srgbClr val="FF0000"/>
                </a:solidFill>
                <a:latin typeface="Verdana" panose="020B0604030504040204" pitchFamily="34" charset="0"/>
              </a:rPr>
              <a:t>) = 2</a:t>
            </a:r>
            <a:endParaRPr kumimoji="0" lang="en-US" altLang="en-US" noProof="1">
              <a:solidFill>
                <a:srgbClr val="FF0000"/>
              </a:solidFill>
              <a:latin typeface="Verdana" panose="020B0604030504040204" pitchFamily="34" charset="0"/>
            </a:endParaRPr>
          </a:p>
        </p:txBody>
      </p:sp>
    </p:spTree>
    <p:extLst>
      <p:ext uri="{BB962C8B-B14F-4D97-AF65-F5344CB8AC3E}">
        <p14:creationId xmlns:p14="http://schemas.microsoft.com/office/powerpoint/2010/main" val="489500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DAD3-96EA-F56A-86C4-DBED722E5F2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825D1CB0-0DAB-5E3E-9EBA-D29A040AD7B4}"/>
              </a:ext>
            </a:extLst>
          </p:cNvPr>
          <p:cNvSpPr>
            <a:spLocks noGrp="1"/>
          </p:cNvSpPr>
          <p:nvPr>
            <p:ph idx="1"/>
          </p:nvPr>
        </p:nvSpPr>
        <p:spPr/>
        <p:txBody>
          <a:bodyPr/>
          <a:lstStyle/>
          <a:p>
            <a:pPr>
              <a:lnSpc>
                <a:spcPct val="120000"/>
              </a:lnSpc>
            </a:pPr>
            <a:r>
              <a:rPr lang="vi-VN" dirty="0"/>
              <a:t>Đặt D = </a:t>
            </a:r>
            <a:r>
              <a:rPr lang="el-GR" dirty="0"/>
              <a:t>Σ </a:t>
            </a:r>
            <a:r>
              <a:rPr lang="vi-VN" dirty="0"/>
              <a:t>WSS</a:t>
            </a:r>
            <a:r>
              <a:rPr lang="vi-VN" baseline="-25000" dirty="0"/>
              <a:t>i</a:t>
            </a:r>
            <a:r>
              <a:rPr lang="vi-VN" dirty="0"/>
              <a:t> = tổng các working-set size của mọi </a:t>
            </a:r>
            <a:r>
              <a:rPr lang="en-US" dirty="0" err="1"/>
              <a:t>tiến</a:t>
            </a:r>
            <a:r>
              <a:rPr lang="en-US" dirty="0"/>
              <a:t> </a:t>
            </a:r>
            <a:r>
              <a:rPr lang="en-US" dirty="0" err="1"/>
              <a:t>trình</a:t>
            </a:r>
            <a:r>
              <a:rPr lang="vi-VN" dirty="0"/>
              <a:t> trong hệ thống.</a:t>
            </a:r>
          </a:p>
          <a:p>
            <a:pPr lvl="1">
              <a:lnSpc>
                <a:spcPct val="120000"/>
              </a:lnSpc>
            </a:pPr>
            <a:r>
              <a:rPr lang="vi-VN" dirty="0"/>
              <a:t>Nhận xét: Nếu D &gt; m (số frame của hệ thống) ⇒ sẽ xảy ra thrashing.</a:t>
            </a:r>
          </a:p>
          <a:p>
            <a:pPr>
              <a:lnSpc>
                <a:spcPct val="120000"/>
              </a:lnSpc>
            </a:pPr>
            <a:r>
              <a:rPr lang="vi-VN" dirty="0"/>
              <a:t>Giải pháp working set:</a:t>
            </a:r>
          </a:p>
          <a:p>
            <a:pPr lvl="1">
              <a:lnSpc>
                <a:spcPct val="120000"/>
              </a:lnSpc>
            </a:pPr>
            <a:r>
              <a:rPr lang="vi-VN" dirty="0"/>
              <a:t>Khi khởi tạo một </a:t>
            </a:r>
            <a:r>
              <a:rPr lang="en-US" dirty="0" err="1"/>
              <a:t>tiến</a:t>
            </a:r>
            <a:r>
              <a:rPr lang="vi-VN" dirty="0"/>
              <a:t> trình: cung cấp cho </a:t>
            </a:r>
            <a:r>
              <a:rPr lang="en-US" dirty="0" err="1"/>
              <a:t>tiến</a:t>
            </a:r>
            <a:r>
              <a:rPr lang="vi-VN" dirty="0"/>
              <a:t> trình số lượng frame thỏa m</a:t>
            </a:r>
            <a:r>
              <a:rPr lang="en-US" dirty="0"/>
              <a:t>ã</a:t>
            </a:r>
            <a:r>
              <a:rPr lang="vi-VN" dirty="0"/>
              <a:t>n working-set size của nó.</a:t>
            </a:r>
          </a:p>
          <a:p>
            <a:pPr lvl="1">
              <a:lnSpc>
                <a:spcPct val="120000"/>
              </a:lnSpc>
            </a:pPr>
            <a:r>
              <a:rPr lang="vi-VN" dirty="0"/>
              <a:t>Nếu D &gt; m ⇒ tạm dừng một trong các </a:t>
            </a:r>
            <a:r>
              <a:rPr lang="en-US" dirty="0" err="1"/>
              <a:t>tiến</a:t>
            </a:r>
            <a:r>
              <a:rPr lang="en-US" dirty="0"/>
              <a:t> </a:t>
            </a:r>
            <a:r>
              <a:rPr lang="en-US" dirty="0" err="1"/>
              <a:t>trình</a:t>
            </a:r>
            <a:r>
              <a:rPr lang="vi-VN" dirty="0"/>
              <a:t>.</a:t>
            </a:r>
          </a:p>
          <a:p>
            <a:pPr lvl="2">
              <a:lnSpc>
                <a:spcPct val="120000"/>
              </a:lnSpc>
            </a:pPr>
            <a:r>
              <a:rPr lang="vi-VN" dirty="0"/>
              <a:t>Các trang của </a:t>
            </a:r>
            <a:r>
              <a:rPr lang="en-US" dirty="0" err="1"/>
              <a:t>tiến</a:t>
            </a:r>
            <a:r>
              <a:rPr lang="vi-VN" dirty="0"/>
              <a:t> trình được chuyển ra đĩa cứng và các frame của nó được thu hồi.</a:t>
            </a:r>
          </a:p>
          <a:p>
            <a:endParaRPr lang="en-US" dirty="0"/>
          </a:p>
        </p:txBody>
      </p:sp>
      <p:sp>
        <p:nvSpPr>
          <p:cNvPr id="4" name="Footer Placeholder 3">
            <a:extLst>
              <a:ext uri="{FF2B5EF4-FFF2-40B4-BE49-F238E27FC236}">
                <a16:creationId xmlns:a16="http://schemas.microsoft.com/office/drawing/2014/main" id="{37DCB84A-4F2C-B09B-615F-92FF12B903B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312E824-4A61-7B1D-28E1-22593FE8FFB3}"/>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4011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DAD3-96EA-F56A-86C4-DBED722E5F2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825D1CB0-0DAB-5E3E-9EBA-D29A040AD7B4}"/>
              </a:ext>
            </a:extLst>
          </p:cNvPr>
          <p:cNvSpPr>
            <a:spLocks noGrp="1"/>
          </p:cNvSpPr>
          <p:nvPr>
            <p:ph idx="1"/>
          </p:nvPr>
        </p:nvSpPr>
        <p:spPr/>
        <p:txBody>
          <a:bodyPr/>
          <a:lstStyle/>
          <a:p>
            <a:pPr>
              <a:lnSpc>
                <a:spcPct val="100000"/>
              </a:lnSpc>
            </a:pPr>
            <a:r>
              <a:rPr lang="vi-VN" dirty="0"/>
              <a:t>WS loại trừ được tình trạng trì trệ mà vẫn đảm bảo mức độ đa chương</a:t>
            </a:r>
            <a:r>
              <a:rPr lang="en-US"/>
              <a:t>.</a:t>
            </a:r>
            <a:r>
              <a:rPr lang="vi-VN"/>
              <a:t> </a:t>
            </a:r>
            <a:endParaRPr lang="vi-VN" dirty="0"/>
          </a:p>
          <a:p>
            <a:pPr>
              <a:lnSpc>
                <a:spcPct val="100000"/>
              </a:lnSpc>
            </a:pPr>
            <a:r>
              <a:rPr lang="vi-VN" dirty="0"/>
              <a:t>Theo vết các WS? =&gt; WS xấp xỉ (đọc thêm trong sách)</a:t>
            </a:r>
          </a:p>
          <a:p>
            <a:pPr>
              <a:lnSpc>
                <a:spcPct val="100000"/>
              </a:lnSpc>
            </a:pPr>
            <a:r>
              <a:rPr lang="vi-VN" dirty="0"/>
              <a:t>Đọc thêm:</a:t>
            </a:r>
          </a:p>
          <a:p>
            <a:pPr lvl="1">
              <a:lnSpc>
                <a:spcPct val="100000"/>
              </a:lnSpc>
            </a:pPr>
            <a:r>
              <a:rPr lang="vi-VN" dirty="0"/>
              <a:t>Hệ thống tập tin</a:t>
            </a:r>
          </a:p>
          <a:p>
            <a:pPr lvl="1">
              <a:lnSpc>
                <a:spcPct val="100000"/>
              </a:lnSpc>
            </a:pPr>
            <a:r>
              <a:rPr lang="vi-VN" dirty="0"/>
              <a:t>Hệ thống nhập xuất</a:t>
            </a:r>
          </a:p>
          <a:p>
            <a:pPr lvl="1">
              <a:lnSpc>
                <a:spcPct val="100000"/>
              </a:lnSpc>
            </a:pPr>
            <a:r>
              <a:rPr lang="vi-VN" dirty="0"/>
              <a:t>Hệ thống phân tán</a:t>
            </a:r>
          </a:p>
          <a:p>
            <a:endParaRPr lang="en-US" dirty="0"/>
          </a:p>
        </p:txBody>
      </p:sp>
      <p:sp>
        <p:nvSpPr>
          <p:cNvPr id="4" name="Footer Placeholder 3">
            <a:extLst>
              <a:ext uri="{FF2B5EF4-FFF2-40B4-BE49-F238E27FC236}">
                <a16:creationId xmlns:a16="http://schemas.microsoft.com/office/drawing/2014/main" id="{37DCB84A-4F2C-B09B-615F-92FF12B903B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312E824-4A61-7B1D-28E1-22593FE8FFB3}"/>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37757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vi-VN" altLang="en-US"/>
              <a:t>Tổng quan về bộ nhớ ảo </a:t>
            </a:r>
          </a:p>
          <a:p>
            <a:pPr>
              <a:lnSpc>
                <a:spcPct val="150000"/>
              </a:lnSpc>
              <a:defRPr/>
            </a:pPr>
            <a:r>
              <a:rPr lang="vi-VN" altLang="en-US"/>
              <a:t>Cài đặt bộ nhớ ảo: Demand Paging</a:t>
            </a:r>
          </a:p>
          <a:p>
            <a:pPr>
              <a:lnSpc>
                <a:spcPct val="150000"/>
              </a:lnSpc>
              <a:defRPr/>
            </a:pPr>
            <a:r>
              <a:rPr lang="vi-VN" altLang="en-US"/>
              <a:t>Các giải thuật thay trang (Page Replacement Algorithms)</a:t>
            </a:r>
          </a:p>
          <a:p>
            <a:pPr>
              <a:lnSpc>
                <a:spcPct val="150000"/>
              </a:lnSpc>
              <a:defRPr/>
            </a:pPr>
            <a:r>
              <a:rPr lang="vi-VN" altLang="en-US"/>
              <a:t>Vấn đề cấp phát Frames</a:t>
            </a:r>
          </a:p>
          <a:p>
            <a:pPr>
              <a:lnSpc>
                <a:spcPct val="150000"/>
              </a:lnSpc>
              <a:defRPr/>
            </a:pPr>
            <a:r>
              <a:rPr lang="vi-VN" altLang="en-US"/>
              <a:t>Vấn đề Thrashing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210805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vi-VN" dirty="0"/>
              <a:t>Xét chuỗi truy xuất bộ nhớ sau:</a:t>
            </a:r>
          </a:p>
          <a:p>
            <a:pPr marL="0" indent="0">
              <a:lnSpc>
                <a:spcPct val="150000"/>
              </a:lnSpc>
              <a:buNone/>
            </a:pPr>
            <a:r>
              <a:rPr lang="vi-VN" dirty="0"/>
              <a:t>1, 2, 3, 4, 2, 1, 5, 6, 2, 1, 2, 3, 7, 6, 3, 2, 1</a:t>
            </a:r>
          </a:p>
          <a:p>
            <a:pPr marL="0" indent="0">
              <a:lnSpc>
                <a:spcPct val="150000"/>
              </a:lnSpc>
              <a:buNone/>
            </a:pPr>
            <a:r>
              <a:rPr lang="vi-VN" dirty="0"/>
              <a:t>Có bao nhiêu lỗi trang xảy ra khi sử dụng các thuật toán thay thế sau đây, giả sử </a:t>
            </a:r>
            <a:r>
              <a:rPr lang="en-US" dirty="0" err="1"/>
              <a:t>hệ</a:t>
            </a:r>
            <a:r>
              <a:rPr lang="en-US" dirty="0"/>
              <a:t> </a:t>
            </a:r>
            <a:r>
              <a:rPr lang="en-US" dirty="0" err="1"/>
              <a:t>thống</a:t>
            </a:r>
            <a:r>
              <a:rPr lang="en-US" dirty="0"/>
              <a:t> </a:t>
            </a:r>
            <a:r>
              <a:rPr lang="en-US" dirty="0" err="1"/>
              <a:t>có</a:t>
            </a:r>
            <a:r>
              <a:rPr lang="en-US" dirty="0"/>
              <a:t> </a:t>
            </a:r>
            <a:r>
              <a:rPr lang="vi-VN" dirty="0"/>
              <a:t>4 khung trang.</a:t>
            </a:r>
          </a:p>
          <a:p>
            <a:pPr marL="514350" indent="-514350">
              <a:lnSpc>
                <a:spcPct val="150000"/>
              </a:lnSpc>
              <a:buFont typeface="+mj-lt"/>
              <a:buAutoNum type="alphaLcPeriod"/>
            </a:pPr>
            <a:r>
              <a:rPr lang="vi-VN" dirty="0"/>
              <a:t>LRU</a:t>
            </a:r>
          </a:p>
          <a:p>
            <a:pPr marL="514350" indent="-514350">
              <a:lnSpc>
                <a:spcPct val="150000"/>
              </a:lnSpc>
              <a:buFont typeface="+mj-lt"/>
              <a:buAutoNum type="alphaLcPeriod"/>
            </a:pPr>
            <a:r>
              <a:rPr lang="vi-VN" dirty="0"/>
              <a:t>FIFO</a:t>
            </a:r>
          </a:p>
          <a:p>
            <a:pPr marL="514350" indent="-514350">
              <a:lnSpc>
                <a:spcPct val="150000"/>
              </a:lnSpc>
              <a:buFont typeface="+mj-lt"/>
              <a:buAutoNum type="alphaLcPeriod"/>
            </a:pPr>
            <a:r>
              <a:rPr lang="vi-VN" dirty="0"/>
              <a:t>Chiến lược tối ưu (OPT)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365344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vi-VN" altLang="en-US"/>
              <a:t>Tổng quan về bộ nhớ ảo </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sp>
        <p:nvSpPr>
          <p:cNvPr id="3" name="Footer Placeholder 2">
            <a:extLst>
              <a:ext uri="{FF2B5EF4-FFF2-40B4-BE49-F238E27FC236}">
                <a16:creationId xmlns:a16="http://schemas.microsoft.com/office/drawing/2014/main" id="{149220E7-CDA2-1A56-878C-BA39DFFA15D5}"/>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FD67-AB65-A267-5D42-8CD9E3C8DCC0}"/>
              </a:ext>
            </a:extLst>
          </p:cNvPr>
          <p:cNvSpPr>
            <a:spLocks noGrp="1"/>
          </p:cNvSpPr>
          <p:nvPr>
            <p:ph type="title"/>
          </p:nvPr>
        </p:nvSpPr>
        <p:spPr/>
        <p:txBody>
          <a:bodyPr>
            <a:normAutofit fontScale="90000"/>
          </a:bodyPr>
          <a:lstStyle/>
          <a:p>
            <a:r>
              <a:rPr lang="en-US" dirty="0" err="1"/>
              <a:t>Nhắc</a:t>
            </a:r>
            <a:r>
              <a:rPr lang="en-US" dirty="0"/>
              <a:t> </a:t>
            </a:r>
            <a:r>
              <a:rPr lang="en-US" dirty="0" err="1"/>
              <a:t>lại</a:t>
            </a:r>
            <a:r>
              <a:rPr lang="en-US" dirty="0"/>
              <a:t> </a:t>
            </a:r>
            <a:r>
              <a:rPr lang="en-US" dirty="0" err="1"/>
              <a:t>về</a:t>
            </a:r>
            <a:r>
              <a:rPr lang="en-US" dirty="0"/>
              <a:t> dynamic loading</a:t>
            </a:r>
          </a:p>
        </p:txBody>
      </p:sp>
      <p:sp>
        <p:nvSpPr>
          <p:cNvPr id="3" name="Content Placeholder 2">
            <a:extLst>
              <a:ext uri="{FF2B5EF4-FFF2-40B4-BE49-F238E27FC236}">
                <a16:creationId xmlns:a16="http://schemas.microsoft.com/office/drawing/2014/main" id="{476363FD-7F20-50CF-7C9F-F7374209D5D0}"/>
              </a:ext>
            </a:extLst>
          </p:cNvPr>
          <p:cNvSpPr>
            <a:spLocks noGrp="1"/>
          </p:cNvSpPr>
          <p:nvPr>
            <p:ph idx="1"/>
          </p:nvPr>
        </p:nvSpPr>
        <p:spPr/>
        <p:txBody>
          <a:bodyPr/>
          <a:lstStyle/>
          <a:p>
            <a:pPr algn="just"/>
            <a:r>
              <a:rPr lang="vi-VN" altLang="en-US" sz="2200" dirty="0"/>
              <a:t>Cơ chế: chỉ khi nào cần được gọi đến thì một thủ tục mới được nạp vào bộ nhớ chính ⇒ tăng độ hiệu dụng của bộ nhớ bởi vì các thủ tục không được gọi đến sẽ không chiếm chỗ trong bộ nhớ</a:t>
            </a:r>
            <a:r>
              <a:rPr lang="en-US" altLang="en-US" sz="2200" dirty="0"/>
              <a:t>.</a:t>
            </a:r>
            <a:endParaRPr lang="vi-VN" altLang="en-US" sz="2200" dirty="0"/>
          </a:p>
          <a:p>
            <a:pPr algn="just"/>
            <a:r>
              <a:rPr lang="vi-VN" altLang="en-US" sz="2200" dirty="0"/>
              <a:t>Rất hiệu quả trong trường hợp tồn tại khối lượng lớn mã chương trình có tần suất sử dụng thấp, không được sử dụng thường xuyên (ví dụ các thủ tục xử lý lỗi)</a:t>
            </a:r>
            <a:r>
              <a:rPr lang="en-US" altLang="en-US" sz="2200" dirty="0"/>
              <a:t>.</a:t>
            </a:r>
            <a:endParaRPr lang="vi-VN" altLang="en-US" sz="2200" dirty="0"/>
          </a:p>
          <a:p>
            <a:pPr algn="just"/>
            <a:r>
              <a:rPr lang="vi-VN" altLang="en-US" sz="2200" dirty="0"/>
              <a:t>Hỗ trợ từ hệ điều hành</a:t>
            </a:r>
            <a:r>
              <a:rPr lang="en-US" altLang="en-US" sz="2200" dirty="0"/>
              <a:t>:</a:t>
            </a:r>
            <a:endParaRPr lang="vi-VN" altLang="en-US" sz="2200" dirty="0"/>
          </a:p>
          <a:p>
            <a:pPr lvl="1" algn="just"/>
            <a:r>
              <a:rPr lang="vi-VN" altLang="en-US" sz="2200" dirty="0"/>
              <a:t>Thông thường, user chịu trách nhiệm thiết kế và hiện thực các chương trình có dynamic loading.</a:t>
            </a:r>
          </a:p>
          <a:p>
            <a:pPr lvl="1" algn="just"/>
            <a:r>
              <a:rPr lang="vi-VN" altLang="en-US" sz="2200" dirty="0"/>
              <a:t>Hệ điều hành chủ yếu cung cấp một số thủ tục thư viện hỗ trợ, tạo điều kiện dễ dàng hơn cho lập trình viên.</a:t>
            </a:r>
          </a:p>
        </p:txBody>
      </p:sp>
      <p:sp>
        <p:nvSpPr>
          <p:cNvPr id="4" name="Footer Placeholder 3">
            <a:extLst>
              <a:ext uri="{FF2B5EF4-FFF2-40B4-BE49-F238E27FC236}">
                <a16:creationId xmlns:a16="http://schemas.microsoft.com/office/drawing/2014/main" id="{AD957996-D467-005C-71A5-E4CE4274B2C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175F2530-5790-0313-CB6F-682ED9A480BD}"/>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345936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pPr>
              <a:defRPr/>
            </a:pPr>
            <a:r>
              <a:rPr lang="en-US" altLang="en-US" dirty="0"/>
              <a:t>8.1 </a:t>
            </a:r>
            <a:r>
              <a:rPr lang="vi-VN" altLang="en-US" dirty="0"/>
              <a:t>Tổng quan về bộ nhớ ảo </a:t>
            </a:r>
          </a:p>
        </p:txBody>
      </p:sp>
      <p:sp>
        <p:nvSpPr>
          <p:cNvPr id="9" name="Content Placeholder 8">
            <a:extLst>
              <a:ext uri="{FF2B5EF4-FFF2-40B4-BE49-F238E27FC236}">
                <a16:creationId xmlns:a16="http://schemas.microsoft.com/office/drawing/2014/main" id="{44FF45B0-12D0-A1FF-905C-1C1B192518EB}"/>
              </a:ext>
            </a:extLst>
          </p:cNvPr>
          <p:cNvSpPr>
            <a:spLocks noGrp="1"/>
          </p:cNvSpPr>
          <p:nvPr>
            <p:ph idx="1"/>
          </p:nvPr>
        </p:nvSpPr>
        <p:spPr/>
        <p:txBody>
          <a:bodyPr>
            <a:normAutofit fontScale="92500" lnSpcReduction="20000"/>
          </a:bodyPr>
          <a:lstStyle/>
          <a:p>
            <a:r>
              <a:rPr lang="vi-VN" dirty="0"/>
              <a:t>Nhận xét: không phải tất cả các phần của một </a:t>
            </a:r>
            <a:r>
              <a:rPr lang="en-US" dirty="0" err="1"/>
              <a:t>tiến</a:t>
            </a:r>
            <a:r>
              <a:rPr lang="en-US" dirty="0"/>
              <a:t> </a:t>
            </a:r>
            <a:r>
              <a:rPr lang="en-US" dirty="0" err="1"/>
              <a:t>trình</a:t>
            </a:r>
            <a:r>
              <a:rPr lang="vi-VN" dirty="0"/>
              <a:t> cần thiết phải được nạp vào bộ nhớ chính tại cùng một thời điểm</a:t>
            </a:r>
            <a:r>
              <a:rPr lang="en-US" dirty="0"/>
              <a:t>.</a:t>
            </a:r>
            <a:r>
              <a:rPr lang="vi-VN" dirty="0"/>
              <a:t> </a:t>
            </a:r>
          </a:p>
          <a:p>
            <a:r>
              <a:rPr lang="vi-VN" dirty="0"/>
              <a:t>Ví dụ:</a:t>
            </a:r>
          </a:p>
          <a:p>
            <a:pPr lvl="1"/>
            <a:r>
              <a:rPr lang="vi-VN" dirty="0"/>
              <a:t>Đoạn mã điều khiển các lỗi hiếm khi xảy ra</a:t>
            </a:r>
            <a:r>
              <a:rPr lang="en-US" dirty="0"/>
              <a:t>.</a:t>
            </a:r>
            <a:r>
              <a:rPr lang="vi-VN" dirty="0"/>
              <a:t> </a:t>
            </a:r>
          </a:p>
          <a:p>
            <a:pPr lvl="1"/>
            <a:r>
              <a:rPr lang="vi-VN" dirty="0"/>
              <a:t>Các arrays, list, tables được cấp phát bộ nhớ (cấp phát tĩnh) nhiều hơn yêu cầu thực sự</a:t>
            </a:r>
            <a:r>
              <a:rPr lang="en-US" dirty="0"/>
              <a:t>.</a:t>
            </a:r>
            <a:endParaRPr lang="vi-VN" dirty="0"/>
          </a:p>
          <a:p>
            <a:pPr lvl="1"/>
            <a:r>
              <a:rPr lang="vi-VN" dirty="0"/>
              <a:t>Một số tính năng ít khi được dùng của một chương trình</a:t>
            </a:r>
            <a:r>
              <a:rPr lang="en-US" dirty="0"/>
              <a:t>.</a:t>
            </a:r>
            <a:endParaRPr lang="vi-VN" dirty="0"/>
          </a:p>
          <a:p>
            <a:pPr lvl="1"/>
            <a:r>
              <a:rPr lang="vi-VN" dirty="0"/>
              <a:t>Cả chương trình thì cũng có đoạn code chưa cần dùng</a:t>
            </a:r>
            <a:r>
              <a:rPr lang="en-US" dirty="0"/>
              <a:t>.</a:t>
            </a:r>
            <a:endParaRPr lang="vi-VN" dirty="0"/>
          </a:p>
          <a:p>
            <a:r>
              <a:rPr lang="vi-VN" dirty="0"/>
              <a:t>Bộ nhớ ảo (virtual memory): Bộ nhớ ảo là một kỹ thuật cho phép xử lý một tiến trình không được nạp toàn bộ vào bộ nhớ vật lý</a:t>
            </a:r>
            <a:r>
              <a:rPr lang="en-US" dirty="0"/>
              <a:t>.</a:t>
            </a:r>
            <a:endParaRPr lang="vi-VN" dirty="0"/>
          </a:p>
          <a:p>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12628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pPr>
              <a:defRPr/>
            </a:pPr>
            <a:r>
              <a:rPr lang="en-US" altLang="en-US" dirty="0"/>
              <a:t>8.1 </a:t>
            </a:r>
            <a:r>
              <a:rPr lang="vi-VN" altLang="en-US" dirty="0"/>
              <a:t>Tổng quan về bộ nhớ ảo </a:t>
            </a:r>
          </a:p>
        </p:txBody>
      </p:sp>
      <p:sp>
        <p:nvSpPr>
          <p:cNvPr id="9" name="Content Placeholder 8">
            <a:extLst>
              <a:ext uri="{FF2B5EF4-FFF2-40B4-BE49-F238E27FC236}">
                <a16:creationId xmlns:a16="http://schemas.microsoft.com/office/drawing/2014/main" id="{44FF45B0-12D0-A1FF-905C-1C1B192518EB}"/>
              </a:ext>
            </a:extLst>
          </p:cNvPr>
          <p:cNvSpPr>
            <a:spLocks noGrp="1"/>
          </p:cNvSpPr>
          <p:nvPr>
            <p:ph idx="1"/>
          </p:nvPr>
        </p:nvSpPr>
        <p:spPr/>
        <p:txBody>
          <a:bodyPr>
            <a:normAutofit fontScale="92500"/>
          </a:bodyPr>
          <a:lstStyle/>
          <a:p>
            <a:r>
              <a:rPr lang="vi-VN" dirty="0"/>
              <a:t>Ưu điểm của bộ nhớ ảo</a:t>
            </a:r>
            <a:r>
              <a:rPr lang="en-US" dirty="0"/>
              <a:t>:</a:t>
            </a:r>
            <a:endParaRPr lang="vi-VN" dirty="0"/>
          </a:p>
          <a:p>
            <a:pPr lvl="1"/>
            <a:r>
              <a:rPr lang="vi-VN" dirty="0"/>
              <a:t>Số lượng </a:t>
            </a:r>
            <a:r>
              <a:rPr lang="en-US" dirty="0" err="1"/>
              <a:t>tiến</a:t>
            </a:r>
            <a:r>
              <a:rPr lang="en-US" dirty="0"/>
              <a:t> </a:t>
            </a:r>
            <a:r>
              <a:rPr lang="en-US" dirty="0" err="1"/>
              <a:t>trình</a:t>
            </a:r>
            <a:r>
              <a:rPr lang="vi-VN" dirty="0"/>
              <a:t> trong bộ nhớ nhiều hơn</a:t>
            </a:r>
            <a:r>
              <a:rPr lang="en-US" dirty="0"/>
              <a:t>.</a:t>
            </a:r>
            <a:endParaRPr lang="vi-VN" dirty="0"/>
          </a:p>
          <a:p>
            <a:pPr lvl="1"/>
            <a:r>
              <a:rPr lang="vi-VN" dirty="0"/>
              <a:t>Một </a:t>
            </a:r>
            <a:r>
              <a:rPr lang="en-US" dirty="0" err="1"/>
              <a:t>tiến</a:t>
            </a:r>
            <a:r>
              <a:rPr lang="en-US" dirty="0"/>
              <a:t> </a:t>
            </a:r>
            <a:r>
              <a:rPr lang="en-US" dirty="0" err="1"/>
              <a:t>trình</a:t>
            </a:r>
            <a:r>
              <a:rPr lang="vi-VN" dirty="0"/>
              <a:t> có thể thực thi ngay cả khi kích thước của nó lớn hơn bộ nhớ thực</a:t>
            </a:r>
            <a:r>
              <a:rPr lang="en-US" dirty="0"/>
              <a:t>.</a:t>
            </a:r>
            <a:endParaRPr lang="vi-VN" dirty="0"/>
          </a:p>
          <a:p>
            <a:pPr lvl="1"/>
            <a:r>
              <a:rPr lang="vi-VN" dirty="0"/>
              <a:t>Giảm nhẹ công việc của lập trình viên</a:t>
            </a:r>
            <a:r>
              <a:rPr lang="en-US" dirty="0"/>
              <a:t>.</a:t>
            </a:r>
            <a:endParaRPr lang="vi-VN" dirty="0"/>
          </a:p>
          <a:p>
            <a:r>
              <a:rPr lang="vi-VN" dirty="0"/>
              <a:t>Không gian tráo đổi giữa bộ nhớ chính và bộ nhớ phụ (swap space)</a:t>
            </a:r>
          </a:p>
          <a:p>
            <a:r>
              <a:rPr lang="vi-VN" dirty="0"/>
              <a:t>Ví dụ:</a:t>
            </a:r>
          </a:p>
          <a:p>
            <a:pPr lvl="1"/>
            <a:r>
              <a:rPr lang="vi-VN" dirty="0"/>
              <a:t>swap partition trong Linux</a:t>
            </a:r>
          </a:p>
          <a:p>
            <a:pPr lvl="1"/>
            <a:r>
              <a:rPr lang="vi-VN" dirty="0"/>
              <a:t>file pagefile.sys trong Windows </a:t>
            </a:r>
          </a:p>
          <a:p>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42632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vi-VN" altLang="en-US"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
        <p:nvSpPr>
          <p:cNvPr id="3" name="Footer Placeholder 2">
            <a:extLst>
              <a:ext uri="{FF2B5EF4-FFF2-40B4-BE49-F238E27FC236}">
                <a16:creationId xmlns:a16="http://schemas.microsoft.com/office/drawing/2014/main" id="{4621D5DB-DC57-1C07-8F13-21C4C818B2E0}"/>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306361472"/>
      </p:ext>
    </p:extLst>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eek12-Chapter7 2023.pptx" id="{049F8DA5-F01E-4F32-BA53-58837378F0FB}" vid="{9FFA484E-A9D6-4ADA-9832-94417289A648}"/>
    </a:ext>
  </a:extLst>
</a:theme>
</file>

<file path=ppt/theme/theme2.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template2023</Template>
  <TotalTime>195</TotalTime>
  <Words>3655</Words>
  <Application>Microsoft Office PowerPoint</Application>
  <PresentationFormat>Widescreen</PresentationFormat>
  <Paragraphs>759</Paragraphs>
  <Slides>50</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50</vt:i4>
      </vt:variant>
    </vt:vector>
  </HeadingPairs>
  <TitlesOfParts>
    <vt:vector size="59" baseType="lpstr">
      <vt:lpstr>Arial</vt:lpstr>
      <vt:lpstr>Calibri</vt:lpstr>
      <vt:lpstr>Monotype Sorts</vt:lpstr>
      <vt:lpstr>PalatinoLTStd-Roman</vt:lpstr>
      <vt:lpstr>Times New Roman</vt:lpstr>
      <vt:lpstr>Verdana</vt:lpstr>
      <vt:lpstr>Wingdings 3</vt:lpstr>
      <vt:lpstr>Office Theme</vt:lpstr>
      <vt:lpstr>1_Office Theme</vt:lpstr>
      <vt:lpstr>PowerPoint Presentation</vt:lpstr>
      <vt:lpstr>Các nội dung đã học</vt:lpstr>
      <vt:lpstr>PowerPoint Presentation</vt:lpstr>
      <vt:lpstr>PowerPoint Presentation</vt:lpstr>
      <vt:lpstr>PowerPoint Presentation</vt:lpstr>
      <vt:lpstr>Nhắc lại về dynamic loading</vt:lpstr>
      <vt:lpstr>8.1 Tổng quan về bộ nhớ ảo </vt:lpstr>
      <vt:lpstr>8.1 Tổng quan về bộ nhớ ảo </vt:lpstr>
      <vt:lpstr>PowerPoint Presentation</vt:lpstr>
      <vt:lpstr>8.2.1 Cài đặt bộ nhớ ảo</vt:lpstr>
      <vt:lpstr>8.2.1 Cài đặt bộ nhớ ảo</vt:lpstr>
      <vt:lpstr>PowerPoint Presentation</vt:lpstr>
      <vt:lpstr>8.2.2 Phân trang theo yêu cầu</vt:lpstr>
      <vt:lpstr>8.2.2 Phân trang theo yêu cầu</vt:lpstr>
      <vt:lpstr>8.2.2 Phân trang theo yêu cầu</vt:lpstr>
      <vt:lpstr>PowerPoint Presentation</vt:lpstr>
      <vt:lpstr>8.2.3 Thay thế trang nhớ</vt:lpstr>
      <vt:lpstr>8.2.3 Thay thế trang nhớ</vt:lpstr>
      <vt:lpstr>8.2.3 Thay thế trang nhớ</vt:lpstr>
      <vt:lpstr>8.2.3 Thay thế trang nhớ</vt:lpstr>
      <vt:lpstr>PowerPoint Presentation</vt:lpstr>
      <vt:lpstr>8.3.1 Các giải thuật thay trang</vt:lpstr>
      <vt:lpstr>PowerPoint Presentation</vt:lpstr>
      <vt:lpstr>8.3.2 Giải thuật thay trang FIFO</vt:lpstr>
      <vt:lpstr>8.3.2 Giải thuật thay trang FIFO</vt:lpstr>
      <vt:lpstr>PowerPoint Presentation</vt:lpstr>
      <vt:lpstr>8.3.3 Nghịch lý Belady</vt:lpstr>
      <vt:lpstr>8.3.3 Nghịch lý Belady</vt:lpstr>
      <vt:lpstr>PowerPoint Presentation</vt:lpstr>
      <vt:lpstr>8.3.4 Giải thuật thay trang OPT</vt:lpstr>
      <vt:lpstr>PowerPoint Presentation</vt:lpstr>
      <vt:lpstr>8.3.5 Giải thuật thay trang LRU</vt:lpstr>
      <vt:lpstr>8.3.5 Giải thuật thay trang LRU</vt:lpstr>
      <vt:lpstr>PowerPoint Presentation</vt:lpstr>
      <vt:lpstr>8.4.1 Số lượng frame cấp cho tiến trình</vt:lpstr>
      <vt:lpstr>PowerPoint Presentation</vt:lpstr>
      <vt:lpstr>8.4.2 Chiến lược cấp phát tĩnh</vt:lpstr>
      <vt:lpstr>PowerPoint Presentation</vt:lpstr>
      <vt:lpstr>8.5.1 Trì trệ trên toàn bộ hệ thống</vt:lpstr>
      <vt:lpstr>PowerPoint Presentation</vt:lpstr>
      <vt:lpstr>8.5.2 Mô hình cục bộ</vt:lpstr>
      <vt:lpstr>PowerPoint Presentation</vt:lpstr>
      <vt:lpstr>8.5.3 Giải pháp tập làm việc</vt:lpstr>
      <vt:lpstr>8.5.3 Giải pháp tập làm việc</vt:lpstr>
      <vt:lpstr>8.5.3 Giải pháp tập làm việc</vt:lpstr>
      <vt:lpstr>8.5.3 Giải pháp tập làm việc</vt:lpstr>
      <vt:lpstr>8.5.3 Giải pháp tập làm việc</vt:lpstr>
      <vt:lpstr>Tóm tắt lại nội dung buổi học</vt:lpstr>
      <vt:lpstr>Bài tập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8</dc:title>
  <dc:creator>Nguyễn Thanh Thiện</dc:creator>
  <cp:lastModifiedBy>Nguyễn Thanh Thiện</cp:lastModifiedBy>
  <cp:revision>41</cp:revision>
  <dcterms:created xsi:type="dcterms:W3CDTF">2023-12-03T09:43:13Z</dcterms:created>
  <dcterms:modified xsi:type="dcterms:W3CDTF">2024-09-03T07:31:06Z</dcterms:modified>
</cp:coreProperties>
</file>