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83" r:id="rId2"/>
    <p:sldId id="1163" r:id="rId3"/>
    <p:sldId id="784" r:id="rId4"/>
    <p:sldId id="785" r:id="rId5"/>
    <p:sldId id="788" r:id="rId6"/>
    <p:sldId id="789" r:id="rId7"/>
    <p:sldId id="790" r:id="rId8"/>
    <p:sldId id="791" r:id="rId9"/>
    <p:sldId id="793" r:id="rId10"/>
    <p:sldId id="794" r:id="rId11"/>
    <p:sldId id="1160" r:id="rId12"/>
    <p:sldId id="795" r:id="rId13"/>
    <p:sldId id="1159" r:id="rId14"/>
    <p:sldId id="1162" r:id="rId15"/>
    <p:sldId id="1161" r:id="rId16"/>
    <p:sldId id="804" r:id="rId17"/>
    <p:sldId id="800" r:id="rId18"/>
    <p:sldId id="802" r:id="rId19"/>
    <p:sldId id="801" r:id="rId20"/>
    <p:sldId id="803" r:id="rId21"/>
    <p:sldId id="1164" r:id="rId22"/>
    <p:sldId id="11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124"/>
    <a:srgbClr val="3BBC5D"/>
    <a:srgbClr val="1D3F4F"/>
    <a:srgbClr val="C55A11"/>
    <a:srgbClr val="52CC83"/>
    <a:srgbClr val="FFFF00"/>
    <a:srgbClr val="7F7F7F"/>
    <a:srgbClr val="DCF3E2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78399" autoAdjust="0"/>
  </p:normalViewPr>
  <p:slideViewPr>
    <p:cSldViewPr>
      <p:cViewPr varScale="1">
        <p:scale>
          <a:sx n="67" d="100"/>
          <a:sy n="67" d="100"/>
        </p:scale>
        <p:origin x="1378" y="43"/>
      </p:cViewPr>
      <p:guideLst>
        <p:guide orient="horz" pos="3494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40"/>
    </p:cViewPr>
  </p:sorterViewPr>
  <p:notesViewPr>
    <p:cSldViewPr snapToGrid="0">
      <p:cViewPr>
        <p:scale>
          <a:sx n="66" d="100"/>
          <a:sy n="66" d="100"/>
        </p:scale>
        <p:origin x="-2622" y="22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52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6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4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4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4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0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57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14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1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68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8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0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0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8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7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8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5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2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9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38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8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0" y="194151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5000" y="442118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02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7500E80-6CD3-487E-8C63-0BF905CA7CD9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0259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外经贸</a:t>
            </a:r>
            <a:r>
              <a:rPr lang="en-US" altLang="zh-CN" dirty="0"/>
              <a:t>-</a:t>
            </a:r>
            <a:r>
              <a:rPr lang="zh-CN" altLang="en-US" dirty="0"/>
              <a:t>信息学院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228895" y="65202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370D8578-DDD4-487D-A316-C8E65CC577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9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0259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1800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BC18AD7-D9E8-48DE-B5E0-53D11EE22353}" type="datetime1">
              <a:rPr lang="en-US" altLang="zh-CN" smtClean="0"/>
              <a:pPr/>
              <a:t>10/11/2018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37584" y="652025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80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外经贸</a:t>
            </a:r>
            <a:r>
              <a:rPr lang="en-US" altLang="zh-CN" dirty="0"/>
              <a:t>-</a:t>
            </a:r>
            <a:r>
              <a:rPr lang="zh-CN" altLang="en-US" dirty="0"/>
              <a:t>信息学院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228895" y="65202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370D8578-DDD4-487D-A316-C8E65CC577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60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095"/>
          </a:xfrm>
        </p:spPr>
        <p:txBody>
          <a:bodyPr/>
          <a:lstStyle>
            <a:lvl1pPr>
              <a:defRPr>
                <a:solidFill>
                  <a:srgbClr val="3DB39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E9337DDD-BF34-44C7-86CB-24E4728F49C8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外经贸</a:t>
            </a:r>
            <a:r>
              <a:rPr lang="en-US" altLang="zh-CN" dirty="0"/>
              <a:t>-</a:t>
            </a:r>
            <a:r>
              <a:rPr lang="zh-CN" altLang="en-US" dirty="0"/>
              <a:t>信息学院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228895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70D8578-DDD4-487D-A316-C8E65CC577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437883" y="321972"/>
            <a:ext cx="309093" cy="824248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962009" y="-4963"/>
            <a:ext cx="1008000" cy="1243629"/>
            <a:chOff x="10962009" y="-4963"/>
            <a:chExt cx="1008000" cy="1243629"/>
          </a:xfrm>
        </p:grpSpPr>
        <p:sp>
          <p:nvSpPr>
            <p:cNvPr id="8" name="矩形 7"/>
            <p:cNvSpPr/>
            <p:nvPr/>
          </p:nvSpPr>
          <p:spPr>
            <a:xfrm>
              <a:off x="10969209" y="-4963"/>
              <a:ext cx="993600" cy="83016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62009" y="230666"/>
              <a:ext cx="1008000" cy="1008000"/>
              <a:chOff x="8044308" y="3488472"/>
              <a:chExt cx="1008000" cy="10080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044308" y="3488472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8110158" y="3554322"/>
                <a:ext cx="876300" cy="876300"/>
                <a:chOff x="8110158" y="3554322"/>
                <a:chExt cx="876300" cy="876300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8110158" y="3554322"/>
                  <a:ext cx="876300" cy="8763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2092" y="3758472"/>
                  <a:ext cx="632433" cy="468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5251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095"/>
          </a:xfrm>
        </p:spPr>
        <p:txBody>
          <a:bodyPr/>
          <a:lstStyle>
            <a:lvl1pPr>
              <a:defRPr>
                <a:solidFill>
                  <a:srgbClr val="3DB39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0A62DC9-C593-4DC3-9A4D-341D2E741163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外经贸</a:t>
            </a:r>
            <a:r>
              <a:rPr lang="en-US" altLang="zh-CN"/>
              <a:t>-</a:t>
            </a:r>
            <a:r>
              <a:rPr lang="zh-CN" altLang="en-US"/>
              <a:t>信息学院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228895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70D8578-DDD4-487D-A316-C8E65CC577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437883" y="321972"/>
            <a:ext cx="309093" cy="824248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977231" y="-4963"/>
            <a:ext cx="993600" cy="8301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968979" y="251672"/>
            <a:ext cx="1008000" cy="1008000"/>
            <a:chOff x="8436382" y="2178535"/>
            <a:chExt cx="1008000" cy="1008000"/>
          </a:xfrm>
        </p:grpSpPr>
        <p:sp>
          <p:nvSpPr>
            <p:cNvPr id="15" name="椭圆 14"/>
            <p:cNvSpPr/>
            <p:nvPr/>
          </p:nvSpPr>
          <p:spPr>
            <a:xfrm>
              <a:off x="8436382" y="2178535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502232" y="2244385"/>
              <a:ext cx="876300" cy="8763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561" y="2432946"/>
              <a:ext cx="681643" cy="613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5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095"/>
          </a:xfrm>
        </p:spPr>
        <p:txBody>
          <a:bodyPr/>
          <a:lstStyle>
            <a:lvl1pPr>
              <a:defRPr>
                <a:solidFill>
                  <a:srgbClr val="3DB39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090F4EA3-1F7A-406E-B09C-542F84317E86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外经贸</a:t>
            </a:r>
            <a:r>
              <a:rPr lang="en-US" altLang="zh-CN"/>
              <a:t>-</a:t>
            </a:r>
            <a:r>
              <a:rPr lang="zh-CN" altLang="en-US"/>
              <a:t>信息学院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228895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70D8578-DDD4-487D-A316-C8E65CC577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437883" y="321972"/>
            <a:ext cx="309093" cy="824248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91399" y="-4963"/>
            <a:ext cx="993600" cy="8301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0984199" y="241039"/>
            <a:ext cx="1008000" cy="1008000"/>
            <a:chOff x="7998232" y="5119020"/>
            <a:chExt cx="1008000" cy="1008000"/>
          </a:xfrm>
        </p:grpSpPr>
        <p:sp>
          <p:nvSpPr>
            <p:cNvPr id="20" name="椭圆 19"/>
            <p:cNvSpPr/>
            <p:nvPr/>
          </p:nvSpPr>
          <p:spPr>
            <a:xfrm>
              <a:off x="7998232" y="5119020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064082" y="5195503"/>
              <a:ext cx="876300" cy="8763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6232" y="5239074"/>
              <a:ext cx="612000" cy="789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0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095"/>
          </a:xfrm>
        </p:spPr>
        <p:txBody>
          <a:bodyPr/>
          <a:lstStyle>
            <a:lvl1pPr>
              <a:defRPr>
                <a:solidFill>
                  <a:srgbClr val="3DB39E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15E97812-5B42-4438-99C7-5A14D831F20E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外经贸</a:t>
            </a:r>
            <a:r>
              <a:rPr lang="en-US" altLang="zh-CN"/>
              <a:t>-</a:t>
            </a:r>
            <a:r>
              <a:rPr lang="zh-CN" altLang="en-US"/>
              <a:t>信息学院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228895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70D8578-DDD4-487D-A316-C8E65CC577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437883" y="321972"/>
            <a:ext cx="309093" cy="824248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85251" y="-4334"/>
            <a:ext cx="993600" cy="8301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970261" y="257663"/>
            <a:ext cx="1008000" cy="1008000"/>
            <a:chOff x="6620434" y="1471906"/>
            <a:chExt cx="1008000" cy="1008000"/>
          </a:xfrm>
        </p:grpSpPr>
        <p:sp>
          <p:nvSpPr>
            <p:cNvPr id="15" name="椭圆 14"/>
            <p:cNvSpPr/>
            <p:nvPr/>
          </p:nvSpPr>
          <p:spPr>
            <a:xfrm>
              <a:off x="6620434" y="1471906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686284" y="1537756"/>
              <a:ext cx="876300" cy="876300"/>
              <a:chOff x="6787469" y="2184355"/>
              <a:chExt cx="876300" cy="8763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787469" y="2184355"/>
                <a:ext cx="876300" cy="8763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97019" y="2279604"/>
                <a:ext cx="457201" cy="7620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98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B5CAF397-4D98-4644-A221-1F5290C0DAB0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外经贸</a:t>
            </a:r>
            <a:r>
              <a:rPr lang="en-US" altLang="zh-CN"/>
              <a:t>-</a:t>
            </a:r>
            <a:r>
              <a:rPr lang="zh-CN" altLang="en-US"/>
              <a:t>信息学院</a:t>
            </a:r>
          </a:p>
        </p:txBody>
      </p:sp>
      <p:sp>
        <p:nvSpPr>
          <p:cNvPr id="7" name="圆角矩形 6"/>
          <p:cNvSpPr/>
          <p:nvPr userDrawn="1"/>
        </p:nvSpPr>
        <p:spPr>
          <a:xfrm>
            <a:off x="11366495" y="6430912"/>
            <a:ext cx="468000" cy="216000"/>
          </a:xfrm>
          <a:prstGeom prst="roundRect">
            <a:avLst/>
          </a:prstGeom>
          <a:solidFill>
            <a:srgbClr val="3DB39E"/>
          </a:solidFill>
          <a:ln>
            <a:solidFill>
              <a:srgbClr val="3DB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228895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70D8578-DDD4-487D-A316-C8E65CC577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5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889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#window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huang@sse.com.c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3215680" y="1639291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rgbClr val="942124"/>
                </a:solidFill>
                <a:cs typeface="+mn-cs"/>
              </a:rPr>
              <a:t>简单的聊聊</a:t>
            </a:r>
            <a:r>
              <a:rPr lang="en-US" altLang="zh-CN" sz="5400" b="1" dirty="0">
                <a:solidFill>
                  <a:srgbClr val="942124"/>
                </a:solidFill>
                <a:cs typeface="+mn-cs"/>
              </a:rPr>
              <a:t>python</a:t>
            </a:r>
            <a:endParaRPr lang="zh-CN" altLang="en-US" sz="5400" b="1" dirty="0">
              <a:solidFill>
                <a:srgbClr val="942124"/>
              </a:solidFill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3937587"/>
            <a:ext cx="3290664" cy="975012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1131527" y="3574206"/>
            <a:ext cx="3703582" cy="64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b="1" dirty="0">
                <a:solidFill>
                  <a:srgbClr val="0070C0"/>
                </a:solidFill>
              </a:rPr>
              <a:t>数据分析（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pandas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4979445" y="5021686"/>
            <a:ext cx="3021371" cy="50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/>
              <a:t>统计模型（</a:t>
            </a:r>
            <a:r>
              <a:rPr kumimoji="1" lang="en-US" altLang="zh-CN" sz="2400" b="1" dirty="0" err="1"/>
              <a:t>statsmodel</a:t>
            </a:r>
            <a:r>
              <a:rPr kumimoji="1" lang="zh-CN" altLang="en-US" sz="2400" b="1" dirty="0"/>
              <a:t>）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8004886" y="3848327"/>
            <a:ext cx="3422138" cy="49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</a:rPr>
              <a:t>网络爬虫（</a:t>
            </a:r>
            <a:r>
              <a:rPr kumimoji="1" lang="en-US" altLang="zh-CN" b="1" dirty="0" err="1">
                <a:solidFill>
                  <a:srgbClr val="C00000"/>
                </a:solidFill>
              </a:rPr>
              <a:t>scrapy</a:t>
            </a:r>
            <a:r>
              <a:rPr kumimoji="1"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8003723" y="4594165"/>
            <a:ext cx="2502278" cy="508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mr-IN" altLang="zh-CN" sz="3600" dirty="0">
                <a:solidFill>
                  <a:srgbClr val="3BBC5D"/>
                </a:solidFill>
              </a:rPr>
              <a:t>……</a:t>
            </a:r>
            <a:endParaRPr kumimoji="1" lang="zh-CN" altLang="en-US" sz="3600" dirty="0">
              <a:solidFill>
                <a:srgbClr val="3BBC5D"/>
              </a:solidFill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1173581" y="5319794"/>
            <a:ext cx="4392488" cy="705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科学计算（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7971172" y="5378634"/>
            <a:ext cx="3021371" cy="50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/>
              <a:t>机器学习（</a:t>
            </a:r>
            <a:r>
              <a:rPr kumimoji="1" lang="en-US" altLang="zh-CN" sz="2400" b="1" dirty="0" err="1"/>
              <a:t>tensorflow</a:t>
            </a:r>
            <a:r>
              <a:rPr kumimoji="1" lang="zh-CN" altLang="en-US" sz="2400" b="1" dirty="0"/>
              <a:t>）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2" y="1772816"/>
            <a:ext cx="2596091" cy="769212"/>
          </a:xfrm>
          <a:prstGeom prst="rect">
            <a:avLst/>
          </a:prstGeom>
        </p:spPr>
      </p:pic>
      <p:sp>
        <p:nvSpPr>
          <p:cNvPr id="13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376" y="671163"/>
            <a:ext cx="6480720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643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Matlab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987496" y="2996952"/>
            <a:ext cx="5324528" cy="331236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优点：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使用</a:t>
            </a:r>
            <a:r>
              <a:rPr kumimoji="1" lang="en-US" altLang="zh-CN" sz="2400" dirty="0"/>
              <a:t>pandas</a:t>
            </a:r>
            <a:r>
              <a:rPr kumimoji="1" lang="zh-CN" altLang="en-US" sz="2400" dirty="0"/>
              <a:t>模块提供的</a:t>
            </a:r>
            <a:r>
              <a:rPr kumimoji="1" lang="en-US" altLang="zh-CN" sz="2400" dirty="0" err="1"/>
              <a:t>DataFrame</a:t>
            </a:r>
            <a:r>
              <a:rPr kumimoji="1" lang="zh-CN" altLang="en-US" sz="2400" dirty="0"/>
              <a:t>对金融数据分析时，无论是速度还是简便性还是功能的强大性上，都碾压了</a:t>
            </a:r>
            <a:r>
              <a:rPr kumimoji="1" lang="en-US" altLang="zh-CN" sz="2400" dirty="0" err="1"/>
              <a:t>matlab</a:t>
            </a:r>
            <a:r>
              <a:rPr kumimoji="1" lang="zh-CN" altLang="en-US" sz="2400" dirty="0"/>
              <a:t>的矩阵，</a:t>
            </a:r>
            <a:r>
              <a:rPr kumimoji="1" lang="en-US" altLang="zh-CN" sz="2400" dirty="0"/>
              <a:t>table</a:t>
            </a:r>
            <a:r>
              <a:rPr kumimoji="1" lang="zh-CN" altLang="en-US" sz="2400" dirty="0"/>
              <a:t>等各种数据结构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缺点：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单单做矩阵运算时，矩阵相关符号表示不够简洁。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528048" y="2996952"/>
            <a:ext cx="5472608" cy="2952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优点：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矩阵运算功能强大且速度快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缺点：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语法怪异，对于面向对象编程支持不够，模块引用机制设计不合理。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缺少</a:t>
            </a:r>
            <a:r>
              <a:rPr kumimoji="1" lang="en-US" altLang="zh-CN" sz="2400" dirty="0" err="1"/>
              <a:t>DataFrame</a:t>
            </a:r>
            <a:r>
              <a:rPr kumimoji="1" lang="zh-CN" altLang="en-US" sz="2400" dirty="0"/>
              <a:t>这样的带标签数据格式。分析金融时间序列的利器</a:t>
            </a:r>
            <a:endParaRPr kumimoji="1"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170" name="Picture 2" descr="https://timgsa.baidu.com/timg?image&amp;quality=80&amp;size=b10000_10000&amp;sec=1537925619&amp;di=cbd42035ced7d9a1645f9aa0bcdf81fd&amp;src=http://p1.sinaimg.cn/6312684424/180/14301499495153">
            <a:extLst>
              <a:ext uri="{FF2B5EF4-FFF2-40B4-BE49-F238E27FC236}">
                <a16:creationId xmlns:a16="http://schemas.microsoft.com/office/drawing/2014/main" id="{64EBCBA3-C98A-41FC-B411-6E741F27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452555"/>
            <a:ext cx="1438927" cy="143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3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2" y="1772816"/>
            <a:ext cx="2596091" cy="769212"/>
          </a:xfrm>
          <a:prstGeom prst="rect">
            <a:avLst/>
          </a:prstGeom>
        </p:spPr>
      </p:pic>
      <p:sp>
        <p:nvSpPr>
          <p:cNvPr id="13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376" y="671163"/>
            <a:ext cx="6480720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643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Matlab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987496" y="2996952"/>
            <a:ext cx="5324528" cy="331236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优点：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python</a:t>
            </a:r>
            <a:r>
              <a:rPr kumimoji="1" lang="zh-CN" altLang="en-US" sz="2400" dirty="0"/>
              <a:t>是一门编程语言，但得益于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语言的开放性，即使语言本身没有提供数据分析，机器学习这样的功能，但是有很多程序猿开发的第三方模块支持这样的功能。（更可贵的是很多包的底层是用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等其他语言写的，在速度上也有大大的保障）</a:t>
            </a:r>
            <a:endParaRPr kumimoji="1" lang="en-US" altLang="zh-CN" sz="2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528048" y="2996952"/>
            <a:ext cx="5324528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缺点：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R</a:t>
            </a:r>
            <a:r>
              <a:rPr kumimoji="1" lang="zh-CN" altLang="en-US" sz="2400" dirty="0"/>
              <a:t>和</a:t>
            </a:r>
            <a:r>
              <a:rPr kumimoji="1" lang="en-US" altLang="zh-CN" sz="2400" dirty="0" err="1"/>
              <a:t>Matlab</a:t>
            </a:r>
            <a:r>
              <a:rPr kumimoji="1" lang="zh-CN" altLang="en-US" sz="2400" dirty="0"/>
              <a:t>更像是各自领域的专业工具，而不是一门编程语言，因此在各自的专业领域外的应用会差很多。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170" name="Picture 2" descr="https://timgsa.baidu.com/timg?image&amp;quality=80&amp;size=b10000_10000&amp;sec=1537925619&amp;di=cbd42035ced7d9a1645f9aa0bcdf81fd&amp;src=http://p1.sinaimg.cn/6312684424/180/14301499495153">
            <a:extLst>
              <a:ext uri="{FF2B5EF4-FFF2-40B4-BE49-F238E27FC236}">
                <a16:creationId xmlns:a16="http://schemas.microsoft.com/office/drawing/2014/main" id="{64EBCBA3-C98A-41FC-B411-6E741F27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537467"/>
            <a:ext cx="1438927" cy="143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DB9339-BC82-4CB0-9BC0-CB2E2232E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1706246"/>
            <a:ext cx="1064622" cy="9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942124"/>
                </a:solidFill>
                <a:cs typeface="+mn-cs"/>
              </a:rPr>
              <a:t>运行环境及安装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安装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，首先需要安装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解释器，其次需要安装编辑器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解释器：用来执行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程序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编辑器：提供一个界面供编写代码，记事本也可以认为是编辑器，可以编写，修改代码，但是一般的集成开发环境（</a:t>
            </a:r>
            <a:r>
              <a:rPr kumimoji="1" lang="en-US" altLang="zh-CN" sz="2400" dirty="0"/>
              <a:t>IDE</a:t>
            </a:r>
            <a:r>
              <a:rPr kumimoji="1" lang="zh-CN" altLang="en-US" sz="2400" dirty="0"/>
              <a:t>）除了具有编辑器编写代码的功能外，还提供将代码传递到解释器执行，代码补全，</a:t>
            </a:r>
            <a:r>
              <a:rPr kumimoji="1" lang="en-US" altLang="zh-CN" sz="2400" dirty="0"/>
              <a:t>debug</a:t>
            </a:r>
            <a:r>
              <a:rPr kumimoji="1" lang="zh-CN" altLang="en-US" sz="2400" dirty="0"/>
              <a:t>等各种功能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推荐使用</a:t>
            </a:r>
            <a:r>
              <a:rPr kumimoji="1" lang="en-US" altLang="zh-CN" sz="2400" dirty="0"/>
              <a:t>Anaconda</a:t>
            </a:r>
            <a:r>
              <a:rPr kumimoji="1" lang="zh-CN" altLang="en-US" sz="2400" dirty="0"/>
              <a:t>进行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安装，而不是像网上很多教程那样，手动下载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解释器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Anaconda</a:t>
            </a:r>
            <a:r>
              <a:rPr kumimoji="1" lang="zh-CN" altLang="en-US" sz="2400" dirty="0"/>
              <a:t>会自动安装好一个解释器，以及数个常用</a:t>
            </a:r>
            <a:r>
              <a:rPr kumimoji="1" lang="en-US" altLang="zh-CN" sz="2400" dirty="0"/>
              <a:t>IDE</a:t>
            </a:r>
            <a:r>
              <a:rPr kumimoji="1" lang="zh-CN" altLang="en-US" sz="2400" dirty="0"/>
              <a:t>（</a:t>
            </a:r>
            <a:r>
              <a:rPr kumimoji="1" lang="en-US" altLang="zh-CN" sz="2400" dirty="0" err="1"/>
              <a:t>spyder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Jupyter</a:t>
            </a:r>
            <a:r>
              <a:rPr kumimoji="1" lang="en-US" altLang="zh-CN" sz="2400" dirty="0"/>
              <a:t> Notebook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不过我更推荐额外再安装一个</a:t>
            </a:r>
            <a:r>
              <a:rPr kumimoji="1" lang="en-US" altLang="zh-CN" sz="2400" dirty="0" err="1"/>
              <a:t>jetbrain</a:t>
            </a:r>
            <a:r>
              <a:rPr kumimoji="1" lang="zh-CN" altLang="en-US" sz="2400" dirty="0"/>
              <a:t>公司出品的</a:t>
            </a:r>
            <a:r>
              <a:rPr kumimoji="1" lang="en-US" altLang="zh-CN" sz="2400" dirty="0"/>
              <a:t>IDE  </a:t>
            </a:r>
            <a:r>
              <a:rPr kumimoji="1" lang="en-US" altLang="zh-CN" sz="2400" dirty="0" err="1"/>
              <a:t>pycharm</a:t>
            </a:r>
            <a:r>
              <a:rPr kumimoji="1" lang="zh-CN" altLang="en-US" sz="2400" dirty="0"/>
              <a:t>进行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编程</a:t>
            </a:r>
            <a:endParaRPr kumimoji="1" lang="en-US" altLang="zh-CN" sz="2400" dirty="0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942124"/>
                </a:solidFill>
                <a:cs typeface="+mn-cs"/>
              </a:rPr>
              <a:t>Anaconda</a:t>
            </a:r>
            <a:r>
              <a:rPr lang="zh-CN" altLang="en-US" sz="3200" b="1" dirty="0">
                <a:solidFill>
                  <a:srgbClr val="942124"/>
                </a:solidFill>
                <a:cs typeface="+mn-cs"/>
              </a:rPr>
              <a:t>和</a:t>
            </a:r>
            <a:r>
              <a:rPr lang="en-US" altLang="zh-CN" sz="3200" b="1" dirty="0" err="1">
                <a:solidFill>
                  <a:srgbClr val="942124"/>
                </a:solidFill>
                <a:cs typeface="+mn-cs"/>
              </a:rPr>
              <a:t>pycharm</a:t>
            </a:r>
            <a:r>
              <a:rPr lang="zh-CN" altLang="en-US" sz="3200" b="1" dirty="0">
                <a:solidFill>
                  <a:srgbClr val="942124"/>
                </a:solidFill>
                <a:cs typeface="+mn-cs"/>
              </a:rPr>
              <a:t>安装方法（一）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700808"/>
            <a:ext cx="10588824" cy="1584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/>
              <a:t>Anaconda Windows </a:t>
            </a:r>
            <a:r>
              <a:rPr kumimoji="1" lang="zh-CN" altLang="en-US" sz="1400" dirty="0"/>
              <a:t>的下载地址</a:t>
            </a:r>
            <a:r>
              <a:rPr kumimoji="1" lang="en-US" altLang="zh-CN" sz="1400" dirty="0">
                <a:hlinkClick r:id="rId3"/>
              </a:rPr>
              <a:t>https://www.anaconda.com/download/#windows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点击图中按钮下载安装程序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双击后按照步骤安装即可（需要选择好安装路径），注意勾选 </a:t>
            </a:r>
            <a:r>
              <a:rPr kumimoji="1" lang="en-US" altLang="zh-CN" sz="1400" dirty="0"/>
              <a:t>Add Anaconda to my PATH environment variable</a:t>
            </a:r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9864C8-B4F2-4E5B-A089-3F920306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5169"/>
            <a:ext cx="4519159" cy="3250029"/>
          </a:xfrm>
          <a:prstGeom prst="rect">
            <a:avLst/>
          </a:prstGeom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442ED06A-7444-4BF2-8A3A-42A73DE7C7DC}"/>
              </a:ext>
            </a:extLst>
          </p:cNvPr>
          <p:cNvSpPr txBox="1">
            <a:spLocks/>
          </p:cNvSpPr>
          <p:nvPr/>
        </p:nvSpPr>
        <p:spPr>
          <a:xfrm>
            <a:off x="6312024" y="2988276"/>
            <a:ext cx="5041776" cy="340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A6C67A-E2C8-4D2B-80B4-0DD81BF18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798" y="3068960"/>
            <a:ext cx="4249690" cy="32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942124"/>
                </a:solidFill>
                <a:cs typeface="+mn-cs"/>
              </a:rPr>
              <a:t>Anaconda</a:t>
            </a:r>
            <a:r>
              <a:rPr lang="zh-CN" altLang="en-US" sz="3200" b="1" dirty="0">
                <a:solidFill>
                  <a:srgbClr val="942124"/>
                </a:solidFill>
                <a:cs typeface="+mn-cs"/>
              </a:rPr>
              <a:t>和</a:t>
            </a:r>
            <a:r>
              <a:rPr lang="en-US" altLang="zh-CN" sz="3200" b="1" dirty="0" err="1">
                <a:solidFill>
                  <a:srgbClr val="942124"/>
                </a:solidFill>
                <a:cs typeface="+mn-cs"/>
              </a:rPr>
              <a:t>pycharm</a:t>
            </a:r>
            <a:r>
              <a:rPr lang="zh-CN" altLang="en-US" sz="3200" b="1" dirty="0">
                <a:solidFill>
                  <a:srgbClr val="942124"/>
                </a:solidFill>
                <a:cs typeface="+mn-cs"/>
              </a:rPr>
              <a:t>安装方法（一）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12874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 err="1"/>
              <a:t>pycharm</a:t>
            </a:r>
            <a:r>
              <a:rPr kumimoji="1" lang="zh-CN" altLang="en-US" sz="1400" dirty="0"/>
              <a:t>的下载地址</a:t>
            </a:r>
            <a:r>
              <a:rPr kumimoji="1" lang="en-US" altLang="zh-CN" sz="1400" dirty="0">
                <a:hlinkClick r:id="rId3"/>
              </a:rPr>
              <a:t>https://www.jetbrains.com/pycharm/download/#section=windows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点击图中按钮下载社区版（专业版会多很多功能如代码性能分析但是要钱，社区版也够用了）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双击安装程序进行安装</a:t>
            </a:r>
            <a:endParaRPr kumimoji="1" lang="en-US" altLang="zh-CN" sz="2400" dirty="0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442ED06A-7444-4BF2-8A3A-42A73DE7C7DC}"/>
              </a:ext>
            </a:extLst>
          </p:cNvPr>
          <p:cNvSpPr txBox="1">
            <a:spLocks/>
          </p:cNvSpPr>
          <p:nvPr/>
        </p:nvSpPr>
        <p:spPr>
          <a:xfrm>
            <a:off x="6312024" y="2988276"/>
            <a:ext cx="5041776" cy="340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F6C0CA-9555-46CB-955E-58A9B3C2A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78" y="3116442"/>
            <a:ext cx="4752528" cy="30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942124"/>
                </a:solidFill>
                <a:cs typeface="+mn-cs"/>
              </a:rPr>
              <a:t>Anaconda</a:t>
            </a:r>
            <a:r>
              <a:rPr lang="zh-CN" altLang="en-US" sz="3200" b="1" dirty="0">
                <a:solidFill>
                  <a:srgbClr val="942124"/>
                </a:solidFill>
              </a:rPr>
              <a:t>和</a:t>
            </a:r>
            <a:r>
              <a:rPr lang="en-US" altLang="zh-CN" sz="3200" b="1" dirty="0" err="1">
                <a:solidFill>
                  <a:srgbClr val="942124"/>
                </a:solidFill>
              </a:rPr>
              <a:t>pycharm</a:t>
            </a:r>
            <a:r>
              <a:rPr lang="zh-CN" altLang="en-US" sz="3200" b="1" dirty="0">
                <a:solidFill>
                  <a:srgbClr val="942124"/>
                </a:solidFill>
                <a:cs typeface="+mn-cs"/>
              </a:rPr>
              <a:t>安装方法（二）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700808"/>
            <a:ext cx="10802416" cy="2952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Tel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2663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/>
              <a:t>Wechat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Huangke120852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E-mail</a:t>
            </a:r>
            <a:r>
              <a:rPr kumimoji="1" lang="zh-CN" altLang="en-US" sz="2400" dirty="0"/>
              <a:t>：</a:t>
            </a:r>
            <a:r>
              <a:rPr kumimoji="1" lang="en-US" altLang="zh-CN" sz="2400" dirty="0">
                <a:hlinkClick r:id="rId3"/>
              </a:rPr>
              <a:t>khuang@sse.com.cn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中午不睡觉</a:t>
            </a:r>
            <a:endParaRPr kumimoji="1" lang="en-US" altLang="zh-CN" sz="2400" dirty="0"/>
          </a:p>
          <a:p>
            <a:pPr algn="ctr">
              <a:lnSpc>
                <a:spcPct val="150000"/>
              </a:lnSpc>
            </a:pPr>
            <a:endParaRPr kumimoji="1" lang="en-US" altLang="zh-CN" sz="2400" dirty="0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442ED06A-7444-4BF2-8A3A-42A73DE7C7DC}"/>
              </a:ext>
            </a:extLst>
          </p:cNvPr>
          <p:cNvSpPr txBox="1">
            <a:spLocks/>
          </p:cNvSpPr>
          <p:nvPr/>
        </p:nvSpPr>
        <p:spPr>
          <a:xfrm>
            <a:off x="6312024" y="2988276"/>
            <a:ext cx="5041776" cy="340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3991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2"/>
            <a:ext cx="9361040" cy="61424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5" y="709485"/>
            <a:ext cx="986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集成开发环境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IDE——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PyCharm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（手动演示）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6" b="34761"/>
          <a:stretch/>
        </p:blipFill>
        <p:spPr>
          <a:xfrm>
            <a:off x="953786" y="1729687"/>
            <a:ext cx="3935760" cy="8640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5"/>
          <a:stretch/>
        </p:blipFill>
        <p:spPr>
          <a:xfrm>
            <a:off x="236209" y="2580851"/>
            <a:ext cx="5571775" cy="37560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3" y="2580851"/>
            <a:ext cx="5502355" cy="37560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3"/>
          <a:stretch/>
        </p:blipFill>
        <p:spPr>
          <a:xfrm>
            <a:off x="6528048" y="1721837"/>
            <a:ext cx="4292933" cy="843067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4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5" y="671163"/>
            <a:ext cx="6099537" cy="561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586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Jupyter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Notebook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（手动演示）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0" y="1628800"/>
            <a:ext cx="5083505" cy="3600400"/>
          </a:xfrm>
        </p:spPr>
      </p:pic>
      <p:sp>
        <p:nvSpPr>
          <p:cNvPr id="14" name="内容占位符 1"/>
          <p:cNvSpPr txBox="1">
            <a:spLocks/>
          </p:cNvSpPr>
          <p:nvPr/>
        </p:nvSpPr>
        <p:spPr>
          <a:xfrm>
            <a:off x="407368" y="1916832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Web</a:t>
            </a:r>
            <a:r>
              <a:rPr lang="zh-CN" altLang="en-US" sz="2400" dirty="0"/>
              <a:t>技术的交互式计算文档格式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支持</a:t>
            </a:r>
            <a:r>
              <a:rPr lang="en-US" altLang="zh-CN" sz="2400" dirty="0"/>
              <a:t>Markdown</a:t>
            </a:r>
            <a:r>
              <a:rPr lang="zh-CN" altLang="en-US" sz="2400" dirty="0"/>
              <a:t>和</a:t>
            </a:r>
            <a:r>
              <a:rPr lang="en-US" altLang="zh-CN" sz="2400" dirty="0"/>
              <a:t>Latex</a:t>
            </a:r>
            <a:r>
              <a:rPr lang="zh-CN" altLang="en-US" sz="2400" dirty="0"/>
              <a:t>语法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支持代码运行、文本输入、数学公式编辑、内嵌式画图和其他如图片文件的插入，是一个对代码友好的笔记本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6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81642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586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Jupyter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Notebook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335360" y="2348880"/>
            <a:ext cx="5253910" cy="2915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推荐使用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r>
              <a:rPr lang="zh-CN" altLang="en-US" sz="2400" dirty="0"/>
              <a:t>进行数据分析，并将自己数据分析的思考过程写在其中，方便之后整理思路以及向别人展示数据分析结果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后续我们的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基础语法将主要用</a:t>
            </a:r>
            <a:r>
              <a:rPr kumimoji="1" lang="en-US" altLang="zh-CN" sz="2400" dirty="0" err="1"/>
              <a:t>jupyter</a:t>
            </a:r>
            <a:r>
              <a:rPr kumimoji="1" lang="en-US" altLang="zh-CN" sz="2400" dirty="0"/>
              <a:t> notebook</a:t>
            </a:r>
            <a:r>
              <a:rPr kumimoji="1" lang="zh-CN" altLang="en-US" sz="2400" dirty="0"/>
              <a:t>的形式介绍，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但在实际应用中更常见的还是在</a:t>
            </a:r>
            <a:r>
              <a:rPr kumimoji="1" lang="en-US" altLang="zh-CN" sz="2400" dirty="0" err="1"/>
              <a:t>pycharm</a:t>
            </a:r>
            <a:r>
              <a:rPr kumimoji="1" lang="zh-CN" altLang="en-US" sz="2400" dirty="0"/>
              <a:t>这样的</a:t>
            </a:r>
            <a:r>
              <a:rPr kumimoji="1" lang="en-US" altLang="zh-CN" sz="2400" dirty="0"/>
              <a:t>IDE</a:t>
            </a:r>
            <a:r>
              <a:rPr kumimoji="1" lang="zh-CN" altLang="en-US" sz="2400" dirty="0"/>
              <a:t>里进行开发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76" y="2926940"/>
            <a:ext cx="5685133" cy="3221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55248" y="223680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从左至右分别是默认</a:t>
            </a:r>
            <a:r>
              <a:rPr lang="en-US" altLang="zh-CN" sz="2000" dirty="0"/>
              <a:t>Python</a:t>
            </a:r>
            <a:r>
              <a:rPr lang="zh-CN" altLang="en-US" sz="2000" dirty="0"/>
              <a:t>终端、IPython和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 Notebook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1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81642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586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Jupyter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Notebook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324292" y="2924944"/>
            <a:ext cx="5715791" cy="138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/>
              <a:t>Jupyter</a:t>
            </a:r>
            <a:r>
              <a:rPr lang="zh-CN" altLang="en-US" sz="2400" dirty="0"/>
              <a:t>支持包含</a:t>
            </a:r>
            <a:r>
              <a:rPr lang="en-US" altLang="zh-CN" sz="2400" dirty="0"/>
              <a:t>R</a:t>
            </a:r>
            <a:r>
              <a:rPr lang="zh-CN" altLang="en-US" sz="2400" dirty="0"/>
              <a:t> </a:t>
            </a:r>
            <a:r>
              <a:rPr lang="en-US" altLang="zh-CN" sz="2400" dirty="0"/>
              <a:t>kernel</a:t>
            </a:r>
            <a:r>
              <a:rPr lang="zh-CN" altLang="en-US" sz="2400" dirty="0"/>
              <a:t>（支持</a:t>
            </a:r>
            <a:r>
              <a:rPr lang="en-US" altLang="zh-CN" sz="2400" dirty="0"/>
              <a:t>R</a:t>
            </a:r>
            <a:r>
              <a:rPr lang="zh-CN" altLang="en-US" sz="2400" dirty="0"/>
              <a:t>语言）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28" y="1114314"/>
            <a:ext cx="5413641" cy="51675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3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942124"/>
                </a:solidFill>
                <a:cs typeface="+mn-cs"/>
              </a:rPr>
              <a:t>Python</a:t>
            </a:r>
            <a:r>
              <a:rPr lang="zh-CN" altLang="en-US" sz="3200" b="1" dirty="0">
                <a:solidFill>
                  <a:srgbClr val="942124"/>
                </a:solidFill>
                <a:cs typeface="+mn-cs"/>
              </a:rPr>
              <a:t>语言的诞生和发展历史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1114" y="1666668"/>
            <a:ext cx="11349542" cy="313422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Python</a:t>
            </a:r>
            <a:r>
              <a:rPr kumimoji="1" lang="zh-CN" altLang="en-US" sz="2400" dirty="0"/>
              <a:t>语言是一种解释型、面向对象、动态数据类型的高级程序设计语言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1600" b="1" dirty="0"/>
              <a:t>解释型</a:t>
            </a:r>
            <a:r>
              <a:rPr kumimoji="1" lang="zh-CN" altLang="en-US" sz="1600" dirty="0"/>
              <a:t>：代码运行不需要编译，可以在交互式环境里一行行运行（运行时编译）</a:t>
            </a:r>
            <a:endParaRPr kumimoji="1" lang="en-US" altLang="zh-CN" sz="1600" dirty="0"/>
          </a:p>
          <a:p>
            <a:r>
              <a:rPr kumimoji="1" lang="zh-CN" altLang="en-US" sz="1600" b="1" dirty="0"/>
              <a:t>面向对象</a:t>
            </a:r>
            <a:r>
              <a:rPr kumimoji="1" lang="zh-CN" altLang="en-US" sz="1600" dirty="0"/>
              <a:t>：具有面向对象的机制（类，继承，多态）</a:t>
            </a:r>
            <a:endParaRPr kumimoji="1" lang="en-US" altLang="zh-CN" sz="1600" dirty="0"/>
          </a:p>
          <a:p>
            <a:r>
              <a:rPr kumimoji="1" lang="zh-CN" altLang="en-US" sz="1600" b="1" dirty="0"/>
              <a:t>动态数据类型</a:t>
            </a:r>
            <a:r>
              <a:rPr kumimoji="1" lang="zh-CN" altLang="en-US" sz="1600" dirty="0"/>
              <a:t>：定义变量不需要预先指定数据类型</a:t>
            </a:r>
            <a:endParaRPr kumimoji="1" lang="en-US" altLang="zh-CN" sz="1600" dirty="0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4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81642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586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Notebook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264631" y="2849789"/>
            <a:ext cx="5616624" cy="2651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2016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月，</a:t>
            </a:r>
            <a:r>
              <a:rPr lang="en-US" altLang="zh-CN" sz="2400" dirty="0"/>
              <a:t>R</a:t>
            </a:r>
            <a:r>
              <a:rPr lang="zh-CN" altLang="en-US" sz="2400" dirty="0"/>
              <a:t>语言的集成环境</a:t>
            </a:r>
            <a:r>
              <a:rPr lang="en-US" altLang="zh-CN" sz="2400" dirty="0" err="1"/>
              <a:t>RStudio</a:t>
            </a:r>
            <a:r>
              <a:rPr lang="zh-CN" altLang="en-US" sz="2400" dirty="0"/>
              <a:t>也拥有了自己的</a:t>
            </a:r>
            <a:r>
              <a:rPr lang="en-US" altLang="zh-CN" sz="2400" dirty="0"/>
              <a:t>R Notebook</a:t>
            </a:r>
            <a:r>
              <a:rPr lang="zh-CN" altLang="en-US" sz="2400" dirty="0"/>
              <a:t>了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11" y="260648"/>
            <a:ext cx="6412354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81642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586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AE5006D8-C454-4859-88E4-787F800DEDA8}"/>
              </a:ext>
            </a:extLst>
          </p:cNvPr>
          <p:cNvSpPr txBox="1">
            <a:spLocks/>
          </p:cNvSpPr>
          <p:nvPr/>
        </p:nvSpPr>
        <p:spPr>
          <a:xfrm>
            <a:off x="695400" y="1700808"/>
            <a:ext cx="105851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一</a:t>
            </a:r>
            <a:r>
              <a:rPr lang="en-US" altLang="zh-CN" sz="2400" dirty="0"/>
              <a:t>.Python</a:t>
            </a:r>
            <a:r>
              <a:rPr lang="zh-CN" altLang="en-US" sz="2400" dirty="0"/>
              <a:t>基础知识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二</a:t>
            </a:r>
            <a:r>
              <a:rPr lang="en-US" altLang="zh-CN" sz="2400" dirty="0"/>
              <a:t>.Python</a:t>
            </a:r>
            <a:r>
              <a:rPr lang="zh-CN" altLang="en-US" sz="2400" dirty="0"/>
              <a:t>与数据分析（结合指数编制具体案例），相关模块：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pandas</a:t>
            </a:r>
            <a:r>
              <a:rPr lang="zh-CN" altLang="en-US" sz="2400" dirty="0"/>
              <a:t>：强大的数据处理模块，其带标签数据结构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非常适合用来处理金融时间序列数据，比</a:t>
            </a:r>
            <a:r>
              <a:rPr lang="en-US" altLang="zh-CN" sz="2400" dirty="0"/>
              <a:t>R</a:t>
            </a:r>
            <a:r>
              <a:rPr lang="zh-CN" altLang="en-US" sz="2400" dirty="0"/>
              <a:t>里的</a:t>
            </a:r>
            <a:r>
              <a:rPr lang="en-US" altLang="zh-CN" sz="2400" dirty="0" err="1"/>
              <a:t>data.frame</a:t>
            </a:r>
            <a:r>
              <a:rPr lang="zh-CN" altLang="en-US" sz="2400" dirty="0"/>
              <a:t>强大太多</a:t>
            </a:r>
            <a:r>
              <a:rPr lang="en-US" altLang="zh-CN" sz="2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matlab</a:t>
            </a:r>
            <a:r>
              <a:rPr lang="zh-CN" altLang="en-US" sz="2400" dirty="0"/>
              <a:t>的带标签数据结构</a:t>
            </a:r>
            <a:r>
              <a:rPr lang="en-US" altLang="zh-CN" sz="2400" dirty="0"/>
              <a:t>table</a:t>
            </a:r>
            <a:r>
              <a:rPr lang="zh-CN" altLang="en-US" sz="2400" dirty="0"/>
              <a:t>功能太差</a:t>
            </a:r>
            <a:r>
              <a:rPr lang="en-US" altLang="zh-CN" sz="2400" dirty="0"/>
              <a:t>,</a:t>
            </a:r>
            <a:r>
              <a:rPr lang="zh-CN" altLang="en-US" sz="2400" dirty="0"/>
              <a:t>几乎没人用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分组统计</a:t>
            </a:r>
            <a:r>
              <a:rPr lang="en-US" altLang="zh-CN" sz="2400" dirty="0" err="1"/>
              <a:t>groupby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使用</a:t>
            </a:r>
            <a:r>
              <a:rPr lang="en-US" altLang="zh-CN" sz="2400" dirty="0" err="1"/>
              <a:t>mutiindex</a:t>
            </a:r>
            <a:r>
              <a:rPr lang="zh-CN" altLang="en-US" sz="2400" dirty="0"/>
              <a:t>对三维及更高维度数据的支持，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时间序列处理（如日数据转月，转周，各种频率转换等）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数据透视处理（</a:t>
            </a:r>
            <a:r>
              <a:rPr lang="en-US" altLang="zh-CN" sz="2400" dirty="0"/>
              <a:t>pivot</a:t>
            </a:r>
            <a:r>
              <a:rPr lang="zh-CN" altLang="en-US" sz="2400" dirty="0"/>
              <a:t>，</a:t>
            </a:r>
            <a:r>
              <a:rPr lang="en-US" altLang="zh-CN" sz="2400" dirty="0"/>
              <a:t>melt</a:t>
            </a:r>
            <a:r>
              <a:rPr lang="zh-CN" altLang="en-US" sz="2400" dirty="0"/>
              <a:t>，</a:t>
            </a:r>
            <a:r>
              <a:rPr lang="en-US" altLang="zh-CN" sz="2400" dirty="0"/>
              <a:t>stack</a:t>
            </a:r>
            <a:r>
              <a:rPr lang="zh-CN" altLang="en-US" sz="2400" dirty="0"/>
              <a:t>，</a:t>
            </a:r>
            <a:r>
              <a:rPr lang="en-US" altLang="zh-CN" sz="2400" dirty="0"/>
              <a:t>unstack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缺失值处理，填充，插值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等等等等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numpy</a:t>
            </a:r>
            <a:r>
              <a:rPr lang="zh-CN" altLang="en-US" sz="2400" dirty="0"/>
              <a:t>：强大的科学计算模块</a:t>
            </a:r>
            <a:r>
              <a:rPr lang="en-US" altLang="zh-CN" sz="2400" dirty="0"/>
              <a:t>,</a:t>
            </a:r>
            <a:r>
              <a:rPr lang="zh-CN" altLang="en-US" sz="2400" dirty="0"/>
              <a:t>定义了矩阵等各种科学计算常用的数据结构和操作</a:t>
            </a:r>
            <a:r>
              <a:rPr lang="en-US" altLang="zh-CN" sz="2400" dirty="0"/>
              <a:t>,</a:t>
            </a:r>
            <a:r>
              <a:rPr lang="zh-CN" altLang="en-US" sz="2400" dirty="0"/>
              <a:t>由于语言特性</a:t>
            </a:r>
            <a:r>
              <a:rPr lang="en-US" altLang="zh-CN" sz="2400" dirty="0"/>
              <a:t>,</a:t>
            </a:r>
            <a:r>
              <a:rPr lang="zh-CN" altLang="en-US" sz="2400" dirty="0"/>
              <a:t>语法没有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那样简洁</a:t>
            </a:r>
            <a:r>
              <a:rPr lang="en-US" altLang="zh-CN" sz="2400" dirty="0"/>
              <a:t>,</a:t>
            </a:r>
            <a:r>
              <a:rPr lang="zh-CN" altLang="en-US" sz="2400" dirty="0"/>
              <a:t>但是灵活性则远超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几乎无法处理高于</a:t>
            </a:r>
            <a:r>
              <a:rPr lang="en-US" altLang="zh-CN" sz="2400" dirty="0"/>
              <a:t>3</a:t>
            </a:r>
            <a:r>
              <a:rPr lang="zh-CN" altLang="en-US" sz="2400" dirty="0"/>
              <a:t>维的矩阵</a:t>
            </a:r>
            <a:r>
              <a:rPr lang="en-US" altLang="zh-CN" sz="2400" dirty="0"/>
              <a:t>,</a:t>
            </a:r>
            <a:r>
              <a:rPr lang="zh-CN" altLang="en-US" sz="2400" dirty="0"/>
              <a:t>并且缺少广播</a:t>
            </a:r>
            <a:r>
              <a:rPr lang="en-US" altLang="zh-CN" sz="2400" dirty="0"/>
              <a:t>(broadcasting)</a:t>
            </a:r>
            <a:r>
              <a:rPr lang="zh-CN" altLang="en-US" sz="2400" dirty="0"/>
              <a:t>运算机制</a:t>
            </a:r>
            <a:r>
              <a:rPr lang="en-US" altLang="zh-CN" sz="2400" dirty="0"/>
              <a:t>),</a:t>
            </a:r>
            <a:r>
              <a:rPr lang="zh-CN" altLang="en-US" sz="2400" dirty="0"/>
              <a:t>在数据分析中使用的频率没有</a:t>
            </a:r>
            <a:r>
              <a:rPr lang="en-US" altLang="zh-CN" sz="2400" dirty="0"/>
              <a:t>pandas</a:t>
            </a:r>
            <a:r>
              <a:rPr lang="zh-CN" altLang="en-US" sz="2400" dirty="0"/>
              <a:t>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813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81642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586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AE5006D8-C454-4859-88E4-787F800DEDA8}"/>
              </a:ext>
            </a:extLst>
          </p:cNvPr>
          <p:cNvSpPr txBox="1">
            <a:spLocks/>
          </p:cNvSpPr>
          <p:nvPr/>
        </p:nvSpPr>
        <p:spPr>
          <a:xfrm>
            <a:off x="623392" y="1700808"/>
            <a:ext cx="10873208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N. Python</a:t>
            </a:r>
            <a:r>
              <a:rPr lang="zh-CN" altLang="en-US" sz="2400" dirty="0"/>
              <a:t>与网络爬虫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强大的内建网络连接函数及</a:t>
            </a:r>
            <a:r>
              <a:rPr lang="en-US" altLang="zh-CN" sz="2400" dirty="0" err="1"/>
              <a:t>scrapy</a:t>
            </a:r>
            <a:r>
              <a:rPr lang="zh-CN" altLang="en-US" sz="2400" dirty="0"/>
              <a:t>爬虫框架，轻松构建爬虫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N+1.Python</a:t>
            </a:r>
            <a:r>
              <a:rPr lang="zh-CN" altLang="en-US" sz="2400" dirty="0"/>
              <a:t>与机器学习简单原理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相关模块： </a:t>
            </a:r>
            <a:r>
              <a:rPr lang="en-US" altLang="zh-CN" sz="2400" dirty="0" err="1"/>
              <a:t>sklearn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tensorflow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等等其他，依据大家工作需要及兴趣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4790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1316" y="2132857"/>
            <a:ext cx="453025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Python</a:t>
            </a:r>
            <a:r>
              <a:rPr kumimoji="1" lang="zh-CN" altLang="en-US" sz="2400" dirty="0"/>
              <a:t>，意为蟒蛇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Guido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van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Rossum</a:t>
            </a:r>
            <a:r>
              <a:rPr kumimoji="1" lang="zh-CN" altLang="en-US" sz="2400" dirty="0"/>
              <a:t> 于</a:t>
            </a:r>
            <a:r>
              <a:rPr kumimoji="1" lang="en-US" altLang="zh-CN" sz="2400" dirty="0"/>
              <a:t>1989</a:t>
            </a:r>
            <a:r>
              <a:rPr kumimoji="1" lang="zh-CN" altLang="en-US" sz="2400" dirty="0"/>
              <a:t>年在荷兰国家数学和计算机科学研究所设计出来的</a:t>
            </a:r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960440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377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语言的诞生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142753"/>
            <a:ext cx="2489952" cy="3850441"/>
          </a:xfrm>
          <a:prstGeom prst="rect">
            <a:avLst/>
          </a:prstGeom>
        </p:spPr>
      </p:pic>
      <p:sp>
        <p:nvSpPr>
          <p:cNvPr id="10" name="内容占位符 1"/>
          <p:cNvSpPr txBox="1">
            <a:spLocks/>
          </p:cNvSpPr>
          <p:nvPr/>
        </p:nvSpPr>
        <p:spPr>
          <a:xfrm>
            <a:off x="5735960" y="5332265"/>
            <a:ext cx="2952328" cy="97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/>
              <a:t>BBC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“Monty Python‘s Flying Circus”</a:t>
            </a:r>
            <a:r>
              <a:rPr kumimoji="1" lang="zh-CN" altLang="en-US" sz="2000" dirty="0"/>
              <a:t>（</a:t>
            </a:r>
            <a:r>
              <a:rPr lang="zh-CN" altLang="en-US" sz="2000" dirty="0"/>
              <a:t>蒙提</a:t>
            </a:r>
            <a:r>
              <a:rPr lang="en-US" altLang="zh-CN" sz="2000" dirty="0"/>
              <a:t>·</a:t>
            </a:r>
            <a:r>
              <a:rPr lang="zh-CN" altLang="en-US" sz="2000" dirty="0"/>
              <a:t>派森的飞行马戏团</a:t>
            </a:r>
            <a:r>
              <a:rPr kumimoji="1" lang="zh-CN" altLang="en-US" sz="200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98" y="2563849"/>
            <a:ext cx="2478021" cy="3717032"/>
          </a:xfrm>
          <a:prstGeom prst="rect">
            <a:avLst/>
          </a:prstGeom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9133641" y="1586794"/>
            <a:ext cx="2952328" cy="97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/>
              <a:t>Guido van </a:t>
            </a:r>
            <a:r>
              <a:rPr kumimoji="1" lang="en-US" altLang="zh-CN" sz="2000" dirty="0" err="1"/>
              <a:t>Rossum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（人称“龟叔”）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83B3050-3FDB-4D0E-AF9A-53E87A659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9" y="4843478"/>
            <a:ext cx="3290664" cy="9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1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7314" y="2132857"/>
            <a:ext cx="5388660" cy="41764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和大多数语言不同的是，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同时有</a:t>
            </a:r>
            <a:r>
              <a:rPr kumimoji="1" lang="en-US" altLang="zh-CN" sz="2400" dirty="0"/>
              <a:t>Python2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Python3</a:t>
            </a:r>
            <a:r>
              <a:rPr kumimoji="1" lang="zh-CN" altLang="en-US" sz="2400" dirty="0"/>
              <a:t>两个版本，并且是同步开发的。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Python 2.0</a:t>
            </a:r>
            <a:r>
              <a:rPr kumimoji="1" lang="zh-CN" altLang="en-US" sz="2400" dirty="0"/>
              <a:t>版本于</a:t>
            </a:r>
            <a:r>
              <a:rPr kumimoji="1" lang="en-US" altLang="zh-CN" sz="2400" dirty="0"/>
              <a:t>2000</a:t>
            </a:r>
            <a:r>
              <a:rPr kumimoji="1" lang="zh-CN" altLang="en-US" sz="2400" dirty="0"/>
              <a:t>年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月发布。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2008</a:t>
            </a:r>
            <a:r>
              <a:rPr kumimoji="1" lang="zh-CN" altLang="en-US" sz="2400" dirty="0"/>
              <a:t>年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月，为了对语言做出一些重要的改进，</a:t>
            </a:r>
            <a:r>
              <a:rPr kumimoji="1" lang="en-US" altLang="zh-CN" sz="2400" dirty="0"/>
              <a:t>Python 3.0</a:t>
            </a:r>
            <a:r>
              <a:rPr kumimoji="1" lang="zh-CN" altLang="en-US" sz="2400" dirty="0"/>
              <a:t>发布，此版本没有完全兼容之前的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2.0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所以，</a:t>
            </a:r>
            <a:r>
              <a:rPr kumimoji="1" lang="en-US" altLang="zh-CN" sz="2400" dirty="0"/>
              <a:t>python2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python3</a:t>
            </a:r>
            <a:r>
              <a:rPr kumimoji="1" lang="zh-CN" altLang="en-US" sz="2400" dirty="0"/>
              <a:t>并没有版本递进关系！</a:t>
            </a:r>
            <a:r>
              <a:rPr kumimoji="1" lang="en-US" altLang="zh-CN" sz="2400" dirty="0"/>
              <a:t>python2</a:t>
            </a:r>
            <a:r>
              <a:rPr kumimoji="1" lang="zh-CN" altLang="en-US" sz="2400" dirty="0"/>
              <a:t>的代码是不可以在</a:t>
            </a:r>
            <a:r>
              <a:rPr kumimoji="1" lang="en-US" altLang="zh-CN" sz="2400" dirty="0"/>
              <a:t>python3</a:t>
            </a:r>
            <a:r>
              <a:rPr kumimoji="1" lang="zh-CN" altLang="en-US" sz="2400" dirty="0"/>
              <a:t>中直接运行的！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由于</a:t>
            </a:r>
            <a:r>
              <a:rPr kumimoji="1" lang="en-US" altLang="zh-CN" sz="2400" dirty="0"/>
              <a:t>python2</a:t>
            </a:r>
            <a:r>
              <a:rPr kumimoji="1" lang="zh-CN" altLang="en-US" sz="2400" dirty="0"/>
              <a:t>在</a:t>
            </a:r>
            <a:r>
              <a:rPr kumimoji="1" lang="en-US" altLang="zh-CN" sz="2400" dirty="0"/>
              <a:t>2020</a:t>
            </a:r>
            <a:r>
              <a:rPr kumimoji="1" lang="zh-CN" altLang="en-US" sz="2400" dirty="0"/>
              <a:t>年以后就要停止维护了，因此</a:t>
            </a:r>
            <a:r>
              <a:rPr kumimoji="1" lang="en-US" altLang="zh-CN" sz="2400" dirty="0"/>
              <a:t>python3</a:t>
            </a:r>
            <a:r>
              <a:rPr kumimoji="1" lang="zh-CN" altLang="en-US" sz="2400" dirty="0"/>
              <a:t>将会是未来的主流，但是网上有很多资料是针对</a:t>
            </a:r>
            <a:r>
              <a:rPr kumimoji="1" lang="en-US" altLang="zh-CN" sz="2400" dirty="0"/>
              <a:t>python2</a:t>
            </a:r>
            <a:r>
              <a:rPr kumimoji="1" lang="zh-CN" altLang="en-US" sz="2400" dirty="0"/>
              <a:t>的，大家需要了解这样的关系，并加以区分</a:t>
            </a:r>
            <a:endParaRPr kumimoji="1" lang="en-US" altLang="zh-CN" sz="2400" dirty="0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4824536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878483" y="708704"/>
            <a:ext cx="471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Python2  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Python3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5817" y="-1776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132857"/>
            <a:ext cx="6058849" cy="271638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7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942124"/>
                </a:solidFill>
                <a:cs typeface="+mn-cs"/>
              </a:rPr>
              <a:t>Python</a:t>
            </a:r>
            <a:r>
              <a:rPr lang="zh-CN" altLang="en-US" sz="3200" b="1" dirty="0">
                <a:solidFill>
                  <a:srgbClr val="942124"/>
                </a:solidFill>
                <a:cs typeface="+mn-cs"/>
              </a:rPr>
              <a:t>语言的特点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2946" y="1628800"/>
            <a:ext cx="10515600" cy="208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优点一：优雅、简单、明确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（减少花哨、晦涩或以“炫技”为目的的代码）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大大降低开发时间，相对于</a:t>
            </a:r>
            <a:r>
              <a:rPr lang="en-US" altLang="zh-CN" sz="2400" dirty="0"/>
              <a:t>C</a:t>
            </a:r>
            <a:r>
              <a:rPr lang="zh-CN" altLang="en-US" sz="2400" dirty="0"/>
              <a:t>或</a:t>
            </a:r>
            <a:r>
              <a:rPr lang="en-US" altLang="zh-CN" sz="2400" dirty="0"/>
              <a:t>java</a:t>
            </a:r>
            <a:r>
              <a:rPr lang="zh-CN" altLang="en-US" sz="2400" dirty="0"/>
              <a:t>，用</a:t>
            </a:r>
            <a:r>
              <a:rPr lang="en-US" altLang="zh-CN" sz="2400" dirty="0"/>
              <a:t>python</a:t>
            </a:r>
            <a:r>
              <a:rPr lang="zh-CN" altLang="en-US" sz="2400" dirty="0"/>
              <a:t>写程序效率大大提升</a:t>
            </a:r>
            <a:endParaRPr kumimoji="1" lang="zh-CN" altLang="en-US" sz="2400" dirty="0"/>
          </a:p>
        </p:txBody>
      </p:sp>
      <p:sp>
        <p:nvSpPr>
          <p:cNvPr id="5" name="矩形 28"/>
          <p:cNvSpPr/>
          <p:nvPr/>
        </p:nvSpPr>
        <p:spPr>
          <a:xfrm>
            <a:off x="0" y="656525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215680" y="3984971"/>
            <a:ext cx="1152128" cy="54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/>
              <a:t>C</a:t>
            </a:r>
            <a:r>
              <a:rPr kumimoji="1" lang="zh-CN" altLang="en-US" sz="2000" dirty="0"/>
              <a:t>语言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7392144" y="3984970"/>
            <a:ext cx="2016224" cy="54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/>
              <a:t>Python</a:t>
            </a:r>
            <a:r>
              <a:rPr kumimoji="1" lang="zh-CN" altLang="en-US" sz="2000" dirty="0"/>
              <a:t>语言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4468785"/>
            <a:ext cx="4176464" cy="16675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57274"/>
            <a:ext cx="3020811" cy="804609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2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35360" y="1317861"/>
            <a:ext cx="4896544" cy="475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优点二：强大的标准库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完善的基础代码库，覆盖了网络通信、文件处理、数据库接口、图形系统、</a:t>
            </a:r>
            <a:r>
              <a:rPr kumimoji="1" lang="en-US" altLang="zh-CN" sz="2400" dirty="0"/>
              <a:t>XML</a:t>
            </a:r>
            <a:r>
              <a:rPr kumimoji="1" lang="zh-CN" altLang="en-US" sz="2400" dirty="0"/>
              <a:t>处理等大量内容，被形象地称为“内置电池”（</a:t>
            </a:r>
            <a:r>
              <a:rPr kumimoji="1" lang="en-US" altLang="zh-CN" sz="2400" dirty="0"/>
              <a:t>batteries included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Python</a:t>
            </a:r>
            <a:r>
              <a:rPr kumimoji="1" lang="zh-CN" altLang="en-US" sz="2400" dirty="0"/>
              <a:t>使用者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“调包侠”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317861"/>
            <a:ext cx="6618044" cy="41306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2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191344" y="980728"/>
            <a:ext cx="4248472" cy="504056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300" dirty="0"/>
              <a:t>优点三：良好的可扩展性</a:t>
            </a:r>
            <a:endParaRPr kumimoji="1" lang="en-US" altLang="zh-CN" sz="4300" dirty="0"/>
          </a:p>
          <a:p>
            <a:pPr>
              <a:lnSpc>
                <a:spcPct val="150000"/>
              </a:lnSpc>
            </a:pPr>
            <a:r>
              <a:rPr kumimoji="1" lang="zh-CN" altLang="en-US" sz="4300" dirty="0"/>
              <a:t>大量的第三方模块，覆盖了科学计算，作图，图形系统等众多领域，如</a:t>
            </a:r>
            <a:r>
              <a:rPr kumimoji="1" lang="en-US" altLang="zh-CN" sz="4300" dirty="0"/>
              <a:t>Pandas</a:t>
            </a:r>
            <a:r>
              <a:rPr kumimoji="1" lang="zh-CN" altLang="en-US" sz="4300" dirty="0"/>
              <a:t>、</a:t>
            </a:r>
            <a:r>
              <a:rPr kumimoji="1" lang="en-US" altLang="zh-CN" sz="4300" dirty="0" err="1"/>
              <a:t>Numpy</a:t>
            </a:r>
            <a:r>
              <a:rPr kumimoji="1" lang="zh-CN" altLang="en-US" sz="4300" dirty="0"/>
              <a:t>、</a:t>
            </a:r>
            <a:r>
              <a:rPr kumimoji="1" lang="en-US" altLang="zh-CN" sz="4300" dirty="0" err="1"/>
              <a:t>Scikit</a:t>
            </a:r>
            <a:r>
              <a:rPr kumimoji="1" lang="en-US" altLang="zh-CN" sz="4300" dirty="0"/>
              <a:t>-learn</a:t>
            </a:r>
            <a:r>
              <a:rPr kumimoji="1" lang="zh-CN" altLang="en-US" sz="4300" dirty="0"/>
              <a:t>等等，虽然</a:t>
            </a:r>
            <a:r>
              <a:rPr kumimoji="1" lang="en-US" altLang="zh-CN" sz="4300" dirty="0"/>
              <a:t>python</a:t>
            </a:r>
            <a:r>
              <a:rPr kumimoji="1" lang="zh-CN" altLang="en-US" sz="4300" dirty="0"/>
              <a:t>慢，但这些第三方模块很多都是用</a:t>
            </a:r>
            <a:r>
              <a:rPr kumimoji="1" lang="en-US" altLang="zh-CN" sz="4300" dirty="0"/>
              <a:t>C</a:t>
            </a:r>
            <a:r>
              <a:rPr kumimoji="1" lang="zh-CN" altLang="en-US" sz="4300" dirty="0"/>
              <a:t>，</a:t>
            </a:r>
            <a:r>
              <a:rPr kumimoji="1" lang="en-US" altLang="zh-CN" sz="4300" dirty="0"/>
              <a:t>java</a:t>
            </a:r>
            <a:r>
              <a:rPr kumimoji="1" lang="zh-CN" altLang="en-US" sz="4300" dirty="0"/>
              <a:t>语言写的，运行速度很快。又由于调用接口是用</a:t>
            </a:r>
            <a:r>
              <a:rPr kumimoji="1" lang="en-US" altLang="zh-CN" sz="4300" dirty="0"/>
              <a:t>python</a:t>
            </a:r>
            <a:r>
              <a:rPr kumimoji="1" lang="zh-CN" altLang="en-US" sz="4300" dirty="0"/>
              <a:t>写成的，用起来又很简便</a:t>
            </a:r>
            <a:endParaRPr kumimoji="1" lang="en-US" altLang="zh-CN" sz="4300" dirty="0"/>
          </a:p>
          <a:p>
            <a:pPr>
              <a:lnSpc>
                <a:spcPct val="150000"/>
              </a:lnSpc>
            </a:pPr>
            <a:r>
              <a:rPr kumimoji="1" lang="zh-CN" altLang="en-US" sz="4300" dirty="0"/>
              <a:t>如右图的例子，使用第三方模块</a:t>
            </a:r>
            <a:r>
              <a:rPr kumimoji="1" lang="en-US" altLang="zh-CN" sz="4300" dirty="0"/>
              <a:t>pandas</a:t>
            </a:r>
            <a:r>
              <a:rPr kumimoji="1" lang="zh-CN" altLang="en-US" sz="4300" dirty="0"/>
              <a:t>，</a:t>
            </a:r>
            <a:r>
              <a:rPr kumimoji="1" lang="en-US" altLang="zh-CN" sz="4300" dirty="0"/>
              <a:t>5</a:t>
            </a:r>
            <a:r>
              <a:rPr kumimoji="1" lang="zh-CN" altLang="en-US" sz="4300" dirty="0"/>
              <a:t>行代码完成从</a:t>
            </a:r>
            <a:r>
              <a:rPr kumimoji="1" lang="en-US" altLang="zh-CN" sz="4300" dirty="0"/>
              <a:t>excel</a:t>
            </a:r>
            <a:r>
              <a:rPr kumimoji="1" lang="zh-CN" altLang="en-US" sz="4300" dirty="0"/>
              <a:t>读取沪深</a:t>
            </a:r>
            <a:r>
              <a:rPr kumimoji="1" lang="en-US" altLang="zh-CN" sz="4300" dirty="0"/>
              <a:t>300</a:t>
            </a:r>
            <a:r>
              <a:rPr kumimoji="1" lang="zh-CN" altLang="en-US" sz="4300" dirty="0"/>
              <a:t>成分股过去</a:t>
            </a:r>
            <a:r>
              <a:rPr kumimoji="1" lang="en-US" altLang="zh-CN" sz="4300" dirty="0"/>
              <a:t>252</a:t>
            </a:r>
            <a:r>
              <a:rPr kumimoji="1" lang="zh-CN" altLang="en-US" sz="4300" dirty="0"/>
              <a:t>天收盘价，计算收益率，计算过去</a:t>
            </a:r>
            <a:r>
              <a:rPr kumimoji="1" lang="en-US" altLang="zh-CN" sz="4300" dirty="0"/>
              <a:t>252</a:t>
            </a:r>
            <a:r>
              <a:rPr kumimoji="1" lang="zh-CN" altLang="en-US" sz="4300" dirty="0"/>
              <a:t>天波动率，按照波动率排序并选出波动率最小的</a:t>
            </a:r>
            <a:r>
              <a:rPr kumimoji="1" lang="en-US" altLang="zh-CN" sz="4300" dirty="0"/>
              <a:t>100</a:t>
            </a:r>
            <a:r>
              <a:rPr kumimoji="1" lang="zh-CN" altLang="en-US" sz="4300" dirty="0"/>
              <a:t>只股票</a:t>
            </a:r>
            <a:endParaRPr kumimoji="1" lang="en-US" altLang="zh-CN" sz="4300" dirty="0"/>
          </a:p>
          <a:p>
            <a:pPr>
              <a:lnSpc>
                <a:spcPct val="150000"/>
              </a:lnSpc>
            </a:pPr>
            <a:endParaRPr kumimoji="1" lang="en-US" altLang="zh-CN" sz="4300" dirty="0"/>
          </a:p>
          <a:p>
            <a:pPr>
              <a:lnSpc>
                <a:spcPct val="150000"/>
              </a:lnSpc>
            </a:pPr>
            <a:r>
              <a:rPr kumimoji="1" lang="zh-CN" altLang="en-US" sz="4400" dirty="0"/>
              <a:t>优点四：免费、开源（在公司商业运作中如果发布收费软件如</a:t>
            </a:r>
            <a:r>
              <a:rPr kumimoji="1" lang="en-US" altLang="zh-CN" sz="4400" dirty="0" err="1"/>
              <a:t>matlab</a:t>
            </a:r>
            <a:r>
              <a:rPr kumimoji="1" lang="zh-CN" altLang="en-US" sz="4400" dirty="0"/>
              <a:t>等产生的结果会产生很多纠纷）</a:t>
            </a:r>
          </a:p>
          <a:p>
            <a:pPr>
              <a:lnSpc>
                <a:spcPct val="150000"/>
              </a:lnSpc>
            </a:pPr>
            <a:endParaRPr kumimoji="1" lang="en-US" altLang="zh-CN" sz="43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A158E0-E5E3-4BC8-9810-D144D958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63" y="1124744"/>
            <a:ext cx="723649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5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31504" y="1361700"/>
            <a:ext cx="9145016" cy="2160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缺点一：运行速度慢（解释型语言相对于编译型语言的通病）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缺点二：加密难（无法发行编译后的版本）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缺点三：多线程支持不足（可了解</a:t>
            </a:r>
            <a:r>
              <a:rPr kumimoji="1" lang="en-US" altLang="zh-CN" sz="2400" dirty="0"/>
              <a:t>GIL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global interpreter lock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5400600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471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语言的缺点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55817" y="-1776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83ED5962-36C5-481D-9290-3257836FF29E}"/>
              </a:ext>
            </a:extLst>
          </p:cNvPr>
          <p:cNvSpPr txBox="1">
            <a:spLocks/>
          </p:cNvSpPr>
          <p:nvPr/>
        </p:nvSpPr>
        <p:spPr>
          <a:xfrm>
            <a:off x="370287" y="3521940"/>
            <a:ext cx="11370861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dirty="0"/>
              <a:t>对于缺点一：虽然</a:t>
            </a:r>
            <a:r>
              <a:rPr kumimoji="1" lang="en-US" altLang="zh-CN" sz="1800" dirty="0"/>
              <a:t>python</a:t>
            </a:r>
            <a:r>
              <a:rPr kumimoji="1" lang="zh-CN" altLang="en-US" sz="1800" dirty="0"/>
              <a:t>慢，但很多常用模块底层是用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写的，速度并不慢，如果不用</a:t>
            </a:r>
            <a:r>
              <a:rPr kumimoji="1" lang="en-US" altLang="zh-CN" sz="1800" dirty="0"/>
              <a:t>python</a:t>
            </a:r>
            <a:r>
              <a:rPr kumimoji="1" lang="zh-CN" altLang="en-US" sz="1800" dirty="0"/>
              <a:t>做开发，而只是利用别人写好的包，这一缺点并不明显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对于缺点二：不需要考虑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对于缺点三：大部分情况下我们遇不到需要使用多线程加速计算，即使需要，部分情况也可以考虑使用多进程等等方式代替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所以，这三个缺点对于程序员来说是缺点，但对于我们不是缺点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093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2" y="1772816"/>
            <a:ext cx="2596091" cy="769212"/>
          </a:xfrm>
          <a:prstGeom prst="rect">
            <a:avLst/>
          </a:prstGeom>
        </p:spPr>
      </p:pic>
      <p:sp>
        <p:nvSpPr>
          <p:cNvPr id="13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376" y="671163"/>
            <a:ext cx="3960440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643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987495" y="2996951"/>
            <a:ext cx="4676458" cy="32403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优点：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单论金融数据分析的简便性和强大性，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依靠</a:t>
            </a:r>
            <a:r>
              <a:rPr kumimoji="1" lang="en-US" altLang="zh-CN" sz="2400" dirty="0"/>
              <a:t>pandas</a:t>
            </a:r>
            <a:r>
              <a:rPr kumimoji="1" lang="zh-CN" altLang="en-US" sz="2400" dirty="0"/>
              <a:t>模块提供的</a:t>
            </a:r>
            <a:r>
              <a:rPr kumimoji="1" lang="en-US" altLang="zh-CN" sz="2400" dirty="0" err="1"/>
              <a:t>DataFrame</a:t>
            </a:r>
            <a:r>
              <a:rPr kumimoji="1" lang="zh-CN" altLang="en-US" sz="2400" dirty="0"/>
              <a:t>，完爆了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的</a:t>
            </a:r>
            <a:r>
              <a:rPr kumimoji="1" lang="en-US" altLang="zh-CN" sz="2400" dirty="0" err="1"/>
              <a:t>data.frame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缺点：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统计相关的包全面性相对于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略有不足，但基础的常用的包都能在</a:t>
            </a:r>
            <a:r>
              <a:rPr kumimoji="1" lang="en-US" altLang="zh-CN" sz="2400" dirty="0" err="1"/>
              <a:t>statsmodels</a:t>
            </a:r>
            <a:r>
              <a:rPr kumimoji="1" lang="zh-CN" altLang="en-US" sz="2400" dirty="0"/>
              <a:t>里找到。</a:t>
            </a:r>
            <a:endParaRPr kumimoji="1" lang="zh-CN" altLang="en-US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528048" y="2996952"/>
            <a:ext cx="5256584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优点：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统计相关包全面，丰富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/>
              <a:t>缺点：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统计分析之外的领域有所限制，缺少对面向对象等高级语言特性的支持（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只能被称为统计语言，不能称为编程语言）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速度慢（比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更慢）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72478E-0BB3-49E7-AE92-16534B3A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691650"/>
            <a:ext cx="1064622" cy="9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15412</TotalTime>
  <Words>1691</Words>
  <Application>Microsoft Office PowerPoint</Application>
  <PresentationFormat>宽屏</PresentationFormat>
  <Paragraphs>174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宋体</vt:lpstr>
      <vt:lpstr>微软雅黑 Light</vt:lpstr>
      <vt:lpstr>Arial</vt:lpstr>
      <vt:lpstr>Calibri</vt:lpstr>
      <vt:lpstr>Mangal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lenovo</cp:lastModifiedBy>
  <cp:revision>893</cp:revision>
  <dcterms:created xsi:type="dcterms:W3CDTF">2015-06-09T12:52:33Z</dcterms:created>
  <dcterms:modified xsi:type="dcterms:W3CDTF">2018-10-11T06:32:51Z</dcterms:modified>
</cp:coreProperties>
</file>