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 id="2147483661" r:id="rId2"/>
  </p:sldMasterIdLst>
  <p:notesMasterIdLst>
    <p:notesMasterId r:id="rId10"/>
  </p:notesMasterIdLst>
  <p:sldIdLst>
    <p:sldId id="261" r:id="rId3"/>
    <p:sldId id="262" r:id="rId4"/>
    <p:sldId id="263" r:id="rId5"/>
    <p:sldId id="264" r:id="rId6"/>
    <p:sldId id="257"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B1C8"/>
    <a:srgbClr val="D3D3D3"/>
    <a:srgbClr val="FFA836"/>
    <a:srgbClr val="B9BDF7"/>
    <a:srgbClr val="2C95E4"/>
    <a:srgbClr val="8A87F9"/>
    <a:srgbClr val="F3C91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6410" autoAdjust="0"/>
  </p:normalViewPr>
  <p:slideViewPr>
    <p:cSldViewPr snapToGrid="0" snapToObjects="1">
      <p:cViewPr>
        <p:scale>
          <a:sx n="60" d="100"/>
          <a:sy n="60" d="100"/>
        </p:scale>
        <p:origin x="472" y="1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1C6CF-0154-456C-880A-804147D67506}"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4AFF3-9BD7-482D-A77E-4EA026EC1670}" type="slidenum">
              <a:rPr lang="en-IN" smtClean="0"/>
              <a:t>‹#›</a:t>
            </a:fld>
            <a:endParaRPr lang="en-IN"/>
          </a:p>
        </p:txBody>
      </p:sp>
    </p:spTree>
    <p:extLst>
      <p:ext uri="{BB962C8B-B14F-4D97-AF65-F5344CB8AC3E}">
        <p14:creationId xmlns:p14="http://schemas.microsoft.com/office/powerpoint/2010/main" val="219285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04AFF3-9BD7-482D-A77E-4EA026EC1670}" type="slidenum">
              <a:rPr lang="en-IN" smtClean="0"/>
              <a:t>1</a:t>
            </a:fld>
            <a:endParaRPr lang="en-IN"/>
          </a:p>
        </p:txBody>
      </p:sp>
    </p:spTree>
    <p:extLst>
      <p:ext uri="{BB962C8B-B14F-4D97-AF65-F5344CB8AC3E}">
        <p14:creationId xmlns:p14="http://schemas.microsoft.com/office/powerpoint/2010/main" val="159991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b="1" kern="1200" dirty="0">
              <a:solidFill>
                <a:srgbClr val="0CB1C8"/>
              </a:solidFill>
              <a:latin typeface="Calibri" panose="020F0502020204030204" pitchFamily="34" charset="0"/>
              <a:ea typeface="Roboto" panose="02000000000000000000" pitchFamily="2"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5F04AFF3-9BD7-482D-A77E-4EA026EC1670}" type="slidenum">
              <a:rPr lang="en-IN" smtClean="0"/>
              <a:t>2</a:t>
            </a:fld>
            <a:endParaRPr lang="en-IN"/>
          </a:p>
        </p:txBody>
      </p:sp>
    </p:spTree>
    <p:extLst>
      <p:ext uri="{BB962C8B-B14F-4D97-AF65-F5344CB8AC3E}">
        <p14:creationId xmlns:p14="http://schemas.microsoft.com/office/powerpoint/2010/main" val="305333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3/25/2024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64" r:id="rId4"/>
    <p:sldLayoutId id="2147483675" r:id="rId5"/>
    <p:sldLayoutId id="2147483676" r:id="rId6"/>
    <p:sldLayoutId id="2147483677" r:id="rId7"/>
    <p:sldLayoutId id="2147483678" r:id="rId8"/>
    <p:sldLayoutId id="2147483679" r:id="rId9"/>
    <p:sldLayoutId id="214748368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3/25/2024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08f21eeb-5bf7-45de-be1a-e392b4c20f46/?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08f21eeb-5bf7-45de-be1a-e392b4c20f46/?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08f21eeb-5bf7-45de-be1a-e392b4c20f46/?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0" y="4687295"/>
            <a:ext cx="12192000" cy="2170706"/>
          </a:xfrm>
          <a:gradFill flip="none" rotWithShape="1">
            <a:gsLst>
              <a:gs pos="0">
                <a:schemeClr val="tx1">
                  <a:lumMod val="50000"/>
                  <a:lumOff val="50000"/>
                </a:schemeClr>
              </a:gs>
              <a:gs pos="48000">
                <a:schemeClr val="bg1">
                  <a:lumMod val="75000"/>
                </a:schemeClr>
              </a:gs>
              <a:gs pos="81020">
                <a:schemeClr val="bg1">
                  <a:lumMod val="95000"/>
                </a:schemeClr>
              </a:gs>
              <a:gs pos="100000">
                <a:schemeClr val="bg1"/>
              </a:gs>
            </a:gsLst>
            <a:lin ang="2700000" scaled="1"/>
            <a:tileRect/>
          </a:gradFill>
        </p:spPr>
        <p:txBody>
          <a:bodyPr>
            <a:noAutofit/>
          </a:bodyPr>
          <a:lstStyle/>
          <a:p>
            <a:pPr algn="ctr"/>
            <a:r>
              <a:rPr lang="en-US" sz="7200" dirty="0">
                <a:latin typeface="Cooper Black" panose="0208090404030B020404" pitchFamily="18" charset="0"/>
                <a:cs typeface="Aharoni" panose="02010803020104030203" pitchFamily="2" charset="-79"/>
              </a:rPr>
              <a:t>Overview of  Bank Loan Trends</a:t>
            </a:r>
          </a:p>
        </p:txBody>
      </p:sp>
      <p:pic>
        <p:nvPicPr>
          <p:cNvPr id="9" name="Picture Placeholder 8">
            <a:extLst>
              <a:ext uri="{FF2B5EF4-FFF2-40B4-BE49-F238E27FC236}">
                <a16:creationId xmlns:a16="http://schemas.microsoft.com/office/drawing/2014/main" id="{BE87F774-7E6C-25CE-4999-95D0630E2337}"/>
              </a:ext>
            </a:extLst>
          </p:cNvPr>
          <p:cNvPicPr>
            <a:picLocks noGrp="1" noChangeAspect="1"/>
          </p:cNvPicPr>
          <p:nvPr>
            <p:ph type="pic" sz="quarter" idx="13"/>
          </p:nvPr>
        </p:nvPicPr>
        <p:blipFill>
          <a:blip r:embed="rId3"/>
          <a:srcRect t="17799" b="17799"/>
          <a:stretch>
            <a:fillRect/>
          </a:stretch>
        </p:blipFill>
        <p:spPr>
          <a:xfrm>
            <a:off x="0" y="0"/>
            <a:ext cx="12192000" cy="4687294"/>
          </a:xfrm>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1BFC93-C081-FD14-AC23-BDE1DF1EA70C}"/>
              </a:ext>
            </a:extLst>
          </p:cNvPr>
          <p:cNvSpPr/>
          <p:nvPr/>
        </p:nvSpPr>
        <p:spPr>
          <a:xfrm>
            <a:off x="0" y="0"/>
            <a:ext cx="1219200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DEF46B2-6D5C-75D1-F1A4-AEA3C970F74E}"/>
              </a:ext>
            </a:extLst>
          </p:cNvPr>
          <p:cNvSpPr>
            <a:spLocks noGrp="1"/>
          </p:cNvSpPr>
          <p:nvPr>
            <p:ph type="title"/>
          </p:nvPr>
        </p:nvSpPr>
        <p:spPr>
          <a:xfrm>
            <a:off x="349857" y="146379"/>
            <a:ext cx="8889836" cy="375125"/>
          </a:xfrm>
          <a:effectLst>
            <a:outerShdw blurRad="50800" dist="38100" dir="2700000" algn="tl" rotWithShape="0">
              <a:prstClr val="black">
                <a:alpha val="40000"/>
              </a:prstClr>
            </a:outerShdw>
          </a:effectLst>
        </p:spPr>
        <p:txBody>
          <a:bodyPr vert="horz" lIns="91440" tIns="45720" rIns="91440" bIns="45720" rtlCol="0" anchor="ctr">
            <a:noAutofit/>
          </a:bodyPr>
          <a:lstStyle/>
          <a:p>
            <a:r>
              <a:rPr lang="en-IN" sz="3200" dirty="0">
                <a:solidFill>
                  <a:schemeClr val="tx1">
                    <a:lumMod val="65000"/>
                    <a:lumOff val="35000"/>
                  </a:schemeClr>
                </a:solidFill>
                <a:latin typeface="Aharoni" panose="02010803020104030203" pitchFamily="2" charset="-79"/>
                <a:cs typeface="Aharoni" panose="02010803020104030203" pitchFamily="2" charset="-79"/>
              </a:rPr>
              <a:t>Loan Applications and Demand</a:t>
            </a:r>
          </a:p>
        </p:txBody>
      </p:sp>
      <p:sp>
        <p:nvSpPr>
          <p:cNvPr id="3" name="Text Placeholder 2">
            <a:extLst>
              <a:ext uri="{FF2B5EF4-FFF2-40B4-BE49-F238E27FC236}">
                <a16:creationId xmlns:a16="http://schemas.microsoft.com/office/drawing/2014/main" id="{285ED1C1-00F0-71A4-FFCF-D5B905093D59}"/>
              </a:ext>
            </a:extLst>
          </p:cNvPr>
          <p:cNvSpPr>
            <a:spLocks noGrp="1"/>
          </p:cNvSpPr>
          <p:nvPr>
            <p:ph type="body" idx="1"/>
          </p:nvPr>
        </p:nvSpPr>
        <p:spPr>
          <a:xfrm>
            <a:off x="349858" y="768900"/>
            <a:ext cx="3267985" cy="292251"/>
          </a:xfrm>
        </p:spPr>
        <p:txBody>
          <a:bodyPr/>
          <a:lstStyle/>
          <a:p>
            <a:r>
              <a:rPr lang="en-IN" sz="1800" dirty="0">
                <a:solidFill>
                  <a:srgbClr val="0CB1C8"/>
                </a:solidFill>
              </a:rPr>
              <a:t>Increase in Loan Applications</a:t>
            </a:r>
          </a:p>
        </p:txBody>
      </p:sp>
      <p:sp>
        <p:nvSpPr>
          <p:cNvPr id="4" name="Text Placeholder 3">
            <a:extLst>
              <a:ext uri="{FF2B5EF4-FFF2-40B4-BE49-F238E27FC236}">
                <a16:creationId xmlns:a16="http://schemas.microsoft.com/office/drawing/2014/main" id="{C929556C-8664-D2CC-7C48-10F38161BB5B}"/>
              </a:ext>
            </a:extLst>
          </p:cNvPr>
          <p:cNvSpPr>
            <a:spLocks noGrp="1"/>
          </p:cNvSpPr>
          <p:nvPr>
            <p:ph type="body" sz="half" idx="2"/>
          </p:nvPr>
        </p:nvSpPr>
        <p:spPr>
          <a:xfrm>
            <a:off x="349858" y="1097181"/>
            <a:ext cx="7808180" cy="1293353"/>
          </a:xfrm>
          <a:solidFill>
            <a:srgbClr val="0CB1C8"/>
          </a:solidFill>
          <a:effectLst>
            <a:outerShdw blurRad="50800" dist="38100" dir="2700000" algn="tl" rotWithShape="0">
              <a:prstClr val="black">
                <a:alpha val="40000"/>
              </a:prstClr>
            </a:outerShdw>
          </a:effectLst>
        </p:spPr>
        <p:txBody>
          <a:bodyPr/>
          <a:lstStyle/>
          <a:p>
            <a:pPr>
              <a:lnSpc>
                <a:spcPct val="150000"/>
              </a:lnSpc>
            </a:pPr>
            <a:r>
              <a:rPr lang="en-US" dirty="0">
                <a:solidFill>
                  <a:schemeClr val="bg1"/>
                </a:solidFill>
                <a:latin typeface="Comic Sans MS" panose="030F0702030302020204" pitchFamily="66" charset="0"/>
              </a:rPr>
              <a:t>6.9% month-over-month increase in loan applications is seen,  indicating a growing demand for loans. Month-to-date, there have been 4.3K loan applications, reflecting sustained demand.</a:t>
            </a:r>
            <a:endParaRPr lang="en-IN" dirty="0">
              <a:solidFill>
                <a:schemeClr val="bg1"/>
              </a:solidFill>
              <a:latin typeface="Comic Sans MS" panose="030F0702030302020204" pitchFamily="66" charset="0"/>
            </a:endParaRPr>
          </a:p>
        </p:txBody>
      </p:sp>
      <p:sp>
        <p:nvSpPr>
          <p:cNvPr id="5" name="Text Placeholder 4">
            <a:extLst>
              <a:ext uri="{FF2B5EF4-FFF2-40B4-BE49-F238E27FC236}">
                <a16:creationId xmlns:a16="http://schemas.microsoft.com/office/drawing/2014/main" id="{AA33DF20-BD7F-9094-D0F3-03454627C4DE}"/>
              </a:ext>
            </a:extLst>
          </p:cNvPr>
          <p:cNvSpPr>
            <a:spLocks noGrp="1"/>
          </p:cNvSpPr>
          <p:nvPr>
            <p:ph type="body" idx="13"/>
          </p:nvPr>
        </p:nvSpPr>
        <p:spPr>
          <a:xfrm>
            <a:off x="4922875" y="2763686"/>
            <a:ext cx="3435376" cy="348750"/>
          </a:xfrm>
        </p:spPr>
        <p:txBody>
          <a:bodyPr/>
          <a:lstStyle/>
          <a:p>
            <a:r>
              <a:rPr lang="en-IN" sz="1800" dirty="0">
                <a:solidFill>
                  <a:srgbClr val="FFA836"/>
                </a:solidFill>
              </a:rPr>
              <a:t>Implications of Rising Demand</a:t>
            </a:r>
          </a:p>
        </p:txBody>
      </p:sp>
      <p:sp>
        <p:nvSpPr>
          <p:cNvPr id="6" name="Text Placeholder 5">
            <a:extLst>
              <a:ext uri="{FF2B5EF4-FFF2-40B4-BE49-F238E27FC236}">
                <a16:creationId xmlns:a16="http://schemas.microsoft.com/office/drawing/2014/main" id="{16B09B73-BA95-D179-8DB1-CC00EC4A7297}"/>
              </a:ext>
            </a:extLst>
          </p:cNvPr>
          <p:cNvSpPr>
            <a:spLocks noGrp="1"/>
          </p:cNvSpPr>
          <p:nvPr>
            <p:ph type="body" sz="half" idx="14"/>
          </p:nvPr>
        </p:nvSpPr>
        <p:spPr>
          <a:xfrm>
            <a:off x="4922874" y="3112436"/>
            <a:ext cx="7124323" cy="1292500"/>
          </a:xfrm>
          <a:solidFill>
            <a:srgbClr val="FFA836"/>
          </a:solidFill>
          <a:effectLst>
            <a:outerShdw blurRad="50800" dist="38100" dir="2700000" algn="tl" rotWithShape="0">
              <a:prstClr val="black">
                <a:alpha val="40000"/>
              </a:prstClr>
            </a:outerShdw>
          </a:effectLst>
        </p:spPr>
        <p:txBody>
          <a:bodyPr/>
          <a:lstStyle/>
          <a:p>
            <a:pPr>
              <a:lnSpc>
                <a:spcPct val="150000"/>
              </a:lnSpc>
            </a:pPr>
            <a:r>
              <a:rPr lang="en-US" dirty="0">
                <a:solidFill>
                  <a:schemeClr val="bg1"/>
                </a:solidFill>
                <a:latin typeface="Comic Sans MS" panose="030F0702030302020204" pitchFamily="66" charset="0"/>
              </a:rPr>
              <a:t>The rise in loan applications signals potential economic activity as individuals seek financial support. Understanding the reasons behind this surge can provide insights into consumer behavior and financial needs.</a:t>
            </a:r>
            <a:endParaRPr lang="en-IN" dirty="0">
              <a:solidFill>
                <a:schemeClr val="bg1"/>
              </a:solidFill>
              <a:latin typeface="Comic Sans MS" panose="030F0702030302020204" pitchFamily="66" charset="0"/>
            </a:endParaRPr>
          </a:p>
        </p:txBody>
      </p:sp>
      <p:sp>
        <p:nvSpPr>
          <p:cNvPr id="7" name="Text Placeholder 6">
            <a:extLst>
              <a:ext uri="{FF2B5EF4-FFF2-40B4-BE49-F238E27FC236}">
                <a16:creationId xmlns:a16="http://schemas.microsoft.com/office/drawing/2014/main" id="{F79DEC09-6FD9-65C5-CCA0-3BFF00A3ECD7}"/>
              </a:ext>
            </a:extLst>
          </p:cNvPr>
          <p:cNvSpPr>
            <a:spLocks noGrp="1"/>
          </p:cNvSpPr>
          <p:nvPr>
            <p:ph type="body" idx="15"/>
          </p:nvPr>
        </p:nvSpPr>
        <p:spPr>
          <a:xfrm>
            <a:off x="349859" y="5070447"/>
            <a:ext cx="2308282" cy="398792"/>
          </a:xfrm>
        </p:spPr>
        <p:txBody>
          <a:bodyPr/>
          <a:lstStyle/>
          <a:p>
            <a:r>
              <a:rPr lang="en-IN" sz="1800" dirty="0">
                <a:solidFill>
                  <a:srgbClr val="0CB1C8"/>
                </a:solidFill>
              </a:rPr>
              <a:t>Popular Loan Terms</a:t>
            </a:r>
          </a:p>
        </p:txBody>
      </p:sp>
      <p:sp>
        <p:nvSpPr>
          <p:cNvPr id="8" name="Text Placeholder 7">
            <a:extLst>
              <a:ext uri="{FF2B5EF4-FFF2-40B4-BE49-F238E27FC236}">
                <a16:creationId xmlns:a16="http://schemas.microsoft.com/office/drawing/2014/main" id="{AB78E4D1-A82D-B61D-FF82-F4D9D0AF486A}"/>
              </a:ext>
            </a:extLst>
          </p:cNvPr>
          <p:cNvSpPr>
            <a:spLocks noGrp="1"/>
          </p:cNvSpPr>
          <p:nvPr>
            <p:ph type="body" sz="half" idx="16"/>
          </p:nvPr>
        </p:nvSpPr>
        <p:spPr>
          <a:xfrm>
            <a:off x="368970" y="5469239"/>
            <a:ext cx="7989280" cy="1054819"/>
          </a:xfrm>
          <a:solidFill>
            <a:srgbClr val="0CB1C8"/>
          </a:solidFill>
          <a:effectLst>
            <a:outerShdw blurRad="50800" dist="38100" dir="2700000" algn="tl" rotWithShape="0">
              <a:prstClr val="black">
                <a:alpha val="40000"/>
              </a:prstClr>
            </a:outerShdw>
          </a:effectLst>
        </p:spPr>
        <p:txBody>
          <a:bodyPr/>
          <a:lstStyle/>
          <a:p>
            <a:pPr>
              <a:lnSpc>
                <a:spcPct val="150000"/>
              </a:lnSpc>
            </a:pPr>
            <a:r>
              <a:rPr lang="en-US" dirty="0">
                <a:solidFill>
                  <a:schemeClr val="bg1">
                    <a:lumMod val="95000"/>
                  </a:schemeClr>
                </a:solidFill>
                <a:latin typeface="Comic Sans MS" panose="030F0702030302020204" pitchFamily="66" charset="0"/>
              </a:rPr>
              <a:t>Loan terms of 36 and 60 months are the most preferred, suggesting a balance between manageable monthly payments and timely debt repayment.</a:t>
            </a:r>
            <a:endParaRPr lang="en-IN" dirty="0">
              <a:solidFill>
                <a:schemeClr val="bg1">
                  <a:lumMod val="95000"/>
                </a:schemeClr>
              </a:solidFill>
              <a:latin typeface="Comic Sans MS" panose="030F0702030302020204" pitchFamily="66" charset="0"/>
            </a:endParaRPr>
          </a:p>
        </p:txBody>
      </p:sp>
      <p:pic>
        <p:nvPicPr>
          <p:cNvPr id="20" name="Picture 19">
            <a:extLst>
              <a:ext uri="{FF2B5EF4-FFF2-40B4-BE49-F238E27FC236}">
                <a16:creationId xmlns:a16="http://schemas.microsoft.com/office/drawing/2014/main" id="{1EE8D7A2-B20D-89C5-6EE0-96B21618CF6D}"/>
              </a:ext>
            </a:extLst>
          </p:cNvPr>
          <p:cNvPicPr>
            <a:picLocks noChangeAspect="1"/>
          </p:cNvPicPr>
          <p:nvPr/>
        </p:nvPicPr>
        <p:blipFill rotWithShape="1">
          <a:blip r:embed="rId3"/>
          <a:srcRect l="3663" t="5987" r="5948" b="6559"/>
          <a:stretch/>
        </p:blipFill>
        <p:spPr>
          <a:xfrm>
            <a:off x="9693858" y="1097181"/>
            <a:ext cx="2148284" cy="1131552"/>
          </a:xfrm>
          <a:prstGeom prst="rect">
            <a:avLst/>
          </a:prstGeom>
          <a:ln>
            <a:solidFill>
              <a:schemeClr val="bg1"/>
            </a:solidFill>
          </a:ln>
        </p:spPr>
      </p:pic>
      <p:pic>
        <p:nvPicPr>
          <p:cNvPr id="25" name="Picture 24">
            <a:extLst>
              <a:ext uri="{FF2B5EF4-FFF2-40B4-BE49-F238E27FC236}">
                <a16:creationId xmlns:a16="http://schemas.microsoft.com/office/drawing/2014/main" id="{41E81CF0-379E-2B34-D917-506FF3864AE3}"/>
              </a:ext>
            </a:extLst>
          </p:cNvPr>
          <p:cNvPicPr>
            <a:picLocks noChangeAspect="1"/>
          </p:cNvPicPr>
          <p:nvPr/>
        </p:nvPicPr>
        <p:blipFill>
          <a:blip r:embed="rId4"/>
          <a:stretch>
            <a:fillRect/>
          </a:stretch>
        </p:blipFill>
        <p:spPr>
          <a:xfrm>
            <a:off x="9441713" y="4795283"/>
            <a:ext cx="2605484" cy="2062717"/>
          </a:xfrm>
          <a:prstGeom prst="rect">
            <a:avLst/>
          </a:prstGeom>
        </p:spPr>
      </p:pic>
      <p:pic>
        <p:nvPicPr>
          <p:cNvPr id="27" name="Picture 26">
            <a:extLst>
              <a:ext uri="{FF2B5EF4-FFF2-40B4-BE49-F238E27FC236}">
                <a16:creationId xmlns:a16="http://schemas.microsoft.com/office/drawing/2014/main" id="{690B5268-C3FA-410D-65E4-4DD984F9EF6C}"/>
              </a:ext>
            </a:extLst>
          </p:cNvPr>
          <p:cNvPicPr>
            <a:picLocks noChangeAspect="1"/>
          </p:cNvPicPr>
          <p:nvPr/>
        </p:nvPicPr>
        <p:blipFill>
          <a:blip r:embed="rId5"/>
          <a:stretch>
            <a:fillRect/>
          </a:stretch>
        </p:blipFill>
        <p:spPr>
          <a:xfrm>
            <a:off x="349856" y="3111583"/>
            <a:ext cx="4573017" cy="1293353"/>
          </a:xfrm>
          <a:prstGeom prst="rect">
            <a:avLst/>
          </a:prstGeom>
        </p:spPr>
      </p:pic>
    </p:spTree>
    <p:extLst>
      <p:ext uri="{BB962C8B-B14F-4D97-AF65-F5344CB8AC3E}">
        <p14:creationId xmlns:p14="http://schemas.microsoft.com/office/powerpoint/2010/main" val="109727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wipe(down)">
                                      <p:cBhvr>
                                        <p:cTn id="17" dur="500"/>
                                        <p:tgtEl>
                                          <p:spTgt spid="4">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down)">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
                                            <p:bg/>
                                          </p:spTgt>
                                        </p:tgtEl>
                                        <p:attrNameLst>
                                          <p:attrName>style.visibility</p:attrName>
                                        </p:attrNameLst>
                                      </p:cBhvr>
                                      <p:to>
                                        <p:strVal val="visible"/>
                                      </p:to>
                                    </p:set>
                                    <p:anim calcmode="lin" valueType="num">
                                      <p:cBhvr>
                                        <p:cTn id="42" dur="500" fill="hold"/>
                                        <p:tgtEl>
                                          <p:spTgt spid="6">
                                            <p:bg/>
                                          </p:spTgt>
                                        </p:tgtEl>
                                        <p:attrNameLst>
                                          <p:attrName>ppt_w</p:attrName>
                                        </p:attrNameLst>
                                      </p:cBhvr>
                                      <p:tavLst>
                                        <p:tav tm="0">
                                          <p:val>
                                            <p:fltVal val="0"/>
                                          </p:val>
                                        </p:tav>
                                        <p:tav tm="100000">
                                          <p:val>
                                            <p:strVal val="#ppt_w"/>
                                          </p:val>
                                        </p:tav>
                                      </p:tavLst>
                                    </p:anim>
                                    <p:anim calcmode="lin" valueType="num">
                                      <p:cBhvr>
                                        <p:cTn id="43" dur="500" fill="hold"/>
                                        <p:tgtEl>
                                          <p:spTgt spid="6">
                                            <p:bg/>
                                          </p:spTgt>
                                        </p:tgtEl>
                                        <p:attrNameLst>
                                          <p:attrName>ppt_h</p:attrName>
                                        </p:attrNameLst>
                                      </p:cBhvr>
                                      <p:tavLst>
                                        <p:tav tm="0">
                                          <p:val>
                                            <p:fltVal val="0"/>
                                          </p:val>
                                        </p:tav>
                                        <p:tav tm="100000">
                                          <p:val>
                                            <p:strVal val="#ppt_h"/>
                                          </p:val>
                                        </p:tav>
                                      </p:tavLst>
                                    </p:anim>
                                    <p:animEffect transition="in" filter="fade">
                                      <p:cBhvr>
                                        <p:cTn id="44" dur="500"/>
                                        <p:tgtEl>
                                          <p:spTgt spid="6">
                                            <p:bg/>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p:cTn id="49"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1000"/>
                                        <p:tgtEl>
                                          <p:spTgt spid="7">
                                            <p:txEl>
                                              <p:pRg st="0" end="0"/>
                                            </p:txEl>
                                          </p:spTgt>
                                        </p:tgtEl>
                                      </p:cBhvr>
                                    </p:animEffect>
                                    <p:anim calcmode="lin" valueType="num">
                                      <p:cBhvr>
                                        <p:cTn id="5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8">
                                            <p:bg/>
                                          </p:spTgt>
                                        </p:tgtEl>
                                        <p:attrNameLst>
                                          <p:attrName>style.visibility</p:attrName>
                                        </p:attrNameLst>
                                      </p:cBhvr>
                                      <p:to>
                                        <p:strVal val="visible"/>
                                      </p:to>
                                    </p:set>
                                    <p:anim calcmode="lin" valueType="num">
                                      <p:cBhvr>
                                        <p:cTn id="63" dur="500" fill="hold"/>
                                        <p:tgtEl>
                                          <p:spTgt spid="8">
                                            <p:bg/>
                                          </p:spTgt>
                                        </p:tgtEl>
                                        <p:attrNameLst>
                                          <p:attrName>ppt_w</p:attrName>
                                        </p:attrNameLst>
                                      </p:cBhvr>
                                      <p:tavLst>
                                        <p:tav tm="0">
                                          <p:val>
                                            <p:fltVal val="0"/>
                                          </p:val>
                                        </p:tav>
                                        <p:tav tm="100000">
                                          <p:val>
                                            <p:strVal val="#ppt_w"/>
                                          </p:val>
                                        </p:tav>
                                      </p:tavLst>
                                    </p:anim>
                                    <p:anim calcmode="lin" valueType="num">
                                      <p:cBhvr>
                                        <p:cTn id="64" dur="500" fill="hold"/>
                                        <p:tgtEl>
                                          <p:spTgt spid="8">
                                            <p:bg/>
                                          </p:spTgt>
                                        </p:tgtEl>
                                        <p:attrNameLst>
                                          <p:attrName>ppt_h</p:attrName>
                                        </p:attrNameLst>
                                      </p:cBhvr>
                                      <p:tavLst>
                                        <p:tav tm="0">
                                          <p:val>
                                            <p:fltVal val="0"/>
                                          </p:val>
                                        </p:tav>
                                        <p:tav tm="100000">
                                          <p:val>
                                            <p:strVal val="#ppt_h"/>
                                          </p:val>
                                        </p:tav>
                                      </p:tavLst>
                                    </p:anim>
                                    <p:animEffect transition="in" filter="fade">
                                      <p:cBhvr>
                                        <p:cTn id="65" dur="500"/>
                                        <p:tgtEl>
                                          <p:spTgt spid="8">
                                            <p:bg/>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8">
                                            <p:txEl>
                                              <p:pRg st="0" end="0"/>
                                            </p:txEl>
                                          </p:spTgt>
                                        </p:tgtEl>
                                        <p:attrNameLst>
                                          <p:attrName>style.visibility</p:attrName>
                                        </p:attrNameLst>
                                      </p:cBhvr>
                                      <p:to>
                                        <p:strVal val="visible"/>
                                      </p:to>
                                    </p:set>
                                    <p:anim calcmode="lin" valueType="num">
                                      <p:cBhvr>
                                        <p:cTn id="70"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 calcmode="lin" valueType="num">
                                      <p:cBhvr>
                                        <p:cTn id="79" dur="1000" fill="hold"/>
                                        <p:tgtEl>
                                          <p:spTgt spid="25"/>
                                        </p:tgtEl>
                                        <p:attrNameLst>
                                          <p:attrName>style.rotation</p:attrName>
                                        </p:attrNameLst>
                                      </p:cBhvr>
                                      <p:tavLst>
                                        <p:tav tm="0">
                                          <p:val>
                                            <p:fltVal val="90"/>
                                          </p:val>
                                        </p:tav>
                                        <p:tav tm="100000">
                                          <p:val>
                                            <p:fltVal val="0"/>
                                          </p:val>
                                        </p:tav>
                                      </p:tavLst>
                                    </p:anim>
                                    <p:animEffect transition="in" filter="fade">
                                      <p:cBhvr>
                                        <p:cTn id="8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animBg="1"/>
      <p:bldP spid="5" grpId="0" build="p"/>
      <p:bldP spid="6" grpId="0" build="p" animBg="1"/>
      <p:bldP spid="7" grpId="0" build="p"/>
      <p:bldP spid="8"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F2DFF3A-C3BD-6AC9-C131-788BAE1FF44E}"/>
              </a:ext>
            </a:extLst>
          </p:cNvPr>
          <p:cNvSpPr/>
          <p:nvPr/>
        </p:nvSpPr>
        <p:spPr>
          <a:xfrm>
            <a:off x="-1"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3EB1D4F-7F0D-2DE6-0B42-6D5BD0FA77BA}"/>
              </a:ext>
            </a:extLst>
          </p:cNvPr>
          <p:cNvSpPr>
            <a:spLocks noGrp="1"/>
          </p:cNvSpPr>
          <p:nvPr>
            <p:ph type="title"/>
          </p:nvPr>
        </p:nvSpPr>
        <p:spPr>
          <a:xfrm>
            <a:off x="210312" y="153990"/>
            <a:ext cx="11372087" cy="468567"/>
          </a:xfrm>
          <a:effectLst>
            <a:outerShdw blurRad="50800" dist="38100" dir="2700000" algn="tl" rotWithShape="0">
              <a:prstClr val="black">
                <a:alpha val="40000"/>
              </a:prstClr>
            </a:outerShdw>
          </a:effectLst>
        </p:spPr>
        <p:txBody>
          <a:bodyPr vert="horz" lIns="91440" tIns="45720" rIns="91440" bIns="45720" rtlCol="0" anchor="ctr">
            <a:noAutofit/>
          </a:bodyPr>
          <a:lstStyle/>
          <a:p>
            <a:r>
              <a:rPr lang="en-US" sz="3200" dirty="0">
                <a:solidFill>
                  <a:schemeClr val="tx1">
                    <a:lumMod val="65000"/>
                    <a:lumOff val="35000"/>
                  </a:schemeClr>
                </a:solidFill>
                <a:latin typeface="Aharoni" panose="02010803020104030203" pitchFamily="2" charset="-79"/>
                <a:cs typeface="Aharoni" panose="02010803020104030203" pitchFamily="2" charset="-79"/>
              </a:rPr>
              <a:t>Funded Amount and Approval Trends</a:t>
            </a:r>
            <a:endParaRPr lang="en-IN" sz="3200" dirty="0">
              <a:solidFill>
                <a:schemeClr val="tx1">
                  <a:lumMod val="65000"/>
                  <a:lumOff val="35000"/>
                </a:schemeClr>
              </a:solidFill>
              <a:latin typeface="Aharoni" panose="02010803020104030203" pitchFamily="2" charset="-79"/>
              <a:cs typeface="Aharoni" panose="02010803020104030203" pitchFamily="2" charset="-79"/>
            </a:endParaRPr>
          </a:p>
        </p:txBody>
      </p:sp>
      <p:sp>
        <p:nvSpPr>
          <p:cNvPr id="3" name="Text Placeholder 2">
            <a:extLst>
              <a:ext uri="{FF2B5EF4-FFF2-40B4-BE49-F238E27FC236}">
                <a16:creationId xmlns:a16="http://schemas.microsoft.com/office/drawing/2014/main" id="{DC53E506-2201-ABC0-30AE-9E1BB2616E7D}"/>
              </a:ext>
            </a:extLst>
          </p:cNvPr>
          <p:cNvSpPr>
            <a:spLocks noGrp="1"/>
          </p:cNvSpPr>
          <p:nvPr>
            <p:ph type="body" idx="18"/>
          </p:nvPr>
        </p:nvSpPr>
        <p:spPr>
          <a:xfrm>
            <a:off x="4336805" y="828576"/>
            <a:ext cx="3452196" cy="468568"/>
          </a:xfrm>
        </p:spPr>
        <p:txBody>
          <a:bodyPr vert="horz" lIns="91440" tIns="45720" rIns="91440" bIns="45720" rtlCol="0" anchor="b">
            <a:noAutofit/>
          </a:bodyPr>
          <a:lstStyle/>
          <a:p>
            <a:r>
              <a:rPr lang="en-IN" sz="1800" dirty="0">
                <a:solidFill>
                  <a:srgbClr val="FFA836"/>
                </a:solidFill>
                <a:latin typeface="Calibri" panose="020F0502020204030204" pitchFamily="34" charset="0"/>
                <a:cs typeface="Calibri" panose="020F0502020204030204" pitchFamily="34" charset="0"/>
              </a:rPr>
              <a:t>Total Funded Amount Increase</a:t>
            </a:r>
          </a:p>
        </p:txBody>
      </p:sp>
      <p:sp>
        <p:nvSpPr>
          <p:cNvPr id="4" name="Text Placeholder 3">
            <a:extLst>
              <a:ext uri="{FF2B5EF4-FFF2-40B4-BE49-F238E27FC236}">
                <a16:creationId xmlns:a16="http://schemas.microsoft.com/office/drawing/2014/main" id="{D3CAFCA9-DBC2-E2A6-DF00-4F0B1F896732}"/>
              </a:ext>
            </a:extLst>
          </p:cNvPr>
          <p:cNvSpPr>
            <a:spLocks noGrp="1"/>
          </p:cNvSpPr>
          <p:nvPr>
            <p:ph type="body" sz="half" idx="19"/>
          </p:nvPr>
        </p:nvSpPr>
        <p:spPr>
          <a:xfrm>
            <a:off x="4336807" y="1422904"/>
            <a:ext cx="3452194" cy="2628583"/>
          </a:xfrm>
          <a:solidFill>
            <a:srgbClr val="FFA836"/>
          </a:solidFill>
          <a:effectLst>
            <a:outerShdw blurRad="50800" dist="38100" dir="2700000" algn="tl" rotWithShape="0">
              <a:prstClr val="black">
                <a:alpha val="40000"/>
              </a:prstClr>
            </a:outerShdw>
          </a:effectLst>
        </p:spPr>
        <p:txBody>
          <a:bodyPr vert="horz" lIns="91440" tIns="45720" rIns="91440" bIns="45720" rtlCol="0">
            <a:noAutofit/>
          </a:bodyPr>
          <a:lstStyle/>
          <a:p>
            <a:pPr>
              <a:lnSpc>
                <a:spcPct val="150000"/>
              </a:lnSpc>
            </a:pPr>
            <a:r>
              <a:rPr lang="en-US" dirty="0">
                <a:solidFill>
                  <a:schemeClr val="bg1"/>
                </a:solidFill>
                <a:latin typeface="Comic Sans MS" panose="030F0702030302020204" pitchFamily="66" charset="0"/>
              </a:rPr>
              <a:t>The total funded amount has seen a significant 13% month-to-date increase, indicating either a rise in approved loans or larger loan amounts approved. This trend may signal the bank's confidence in borrowers' ability to repay.</a:t>
            </a:r>
            <a:endParaRPr lang="en-IN" dirty="0">
              <a:solidFill>
                <a:schemeClr val="bg1"/>
              </a:solidFill>
              <a:latin typeface="Comic Sans MS" panose="030F0702030302020204" pitchFamily="66" charset="0"/>
            </a:endParaRPr>
          </a:p>
        </p:txBody>
      </p:sp>
      <p:sp>
        <p:nvSpPr>
          <p:cNvPr id="5" name="Text Placeholder 4">
            <a:extLst>
              <a:ext uri="{FF2B5EF4-FFF2-40B4-BE49-F238E27FC236}">
                <a16:creationId xmlns:a16="http://schemas.microsoft.com/office/drawing/2014/main" id="{A9B36805-7EEF-17C0-E29A-B42AD8D4EA2C}"/>
              </a:ext>
            </a:extLst>
          </p:cNvPr>
          <p:cNvSpPr>
            <a:spLocks noGrp="1"/>
          </p:cNvSpPr>
          <p:nvPr>
            <p:ph type="body" idx="21"/>
          </p:nvPr>
        </p:nvSpPr>
        <p:spPr>
          <a:xfrm>
            <a:off x="8463307" y="846693"/>
            <a:ext cx="3452196" cy="468568"/>
          </a:xfrm>
        </p:spPr>
        <p:txBody>
          <a:bodyPr vert="horz" lIns="91440" tIns="45720" rIns="91440" bIns="45720" rtlCol="0" anchor="b">
            <a:noAutofit/>
          </a:bodyPr>
          <a:lstStyle/>
          <a:p>
            <a:r>
              <a:rPr lang="en-IN" sz="1800" dirty="0">
                <a:solidFill>
                  <a:srgbClr val="0CB1C8"/>
                </a:solidFill>
                <a:latin typeface="Calibri" panose="020F0502020204030204" pitchFamily="34" charset="0"/>
                <a:cs typeface="Calibri" panose="020F0502020204030204" pitchFamily="34" charset="0"/>
              </a:rPr>
              <a:t>Loan Approval Insights</a:t>
            </a:r>
          </a:p>
        </p:txBody>
      </p:sp>
      <p:sp>
        <p:nvSpPr>
          <p:cNvPr id="6" name="Text Placeholder 5">
            <a:extLst>
              <a:ext uri="{FF2B5EF4-FFF2-40B4-BE49-F238E27FC236}">
                <a16:creationId xmlns:a16="http://schemas.microsoft.com/office/drawing/2014/main" id="{75149705-6C55-292E-2A44-C9A8BE0AE930}"/>
              </a:ext>
            </a:extLst>
          </p:cNvPr>
          <p:cNvSpPr>
            <a:spLocks noGrp="1"/>
          </p:cNvSpPr>
          <p:nvPr>
            <p:ph type="body" sz="half" idx="22"/>
          </p:nvPr>
        </p:nvSpPr>
        <p:spPr>
          <a:xfrm>
            <a:off x="8463307" y="1436619"/>
            <a:ext cx="3452194" cy="2334463"/>
          </a:xfrm>
          <a:solidFill>
            <a:srgbClr val="0CB1C8"/>
          </a:solidFill>
          <a:effectLst>
            <a:outerShdw blurRad="50800" dist="38100" dir="2700000" algn="tl" rotWithShape="0">
              <a:prstClr val="black">
                <a:alpha val="40000"/>
              </a:prstClr>
            </a:outerShdw>
          </a:effectLst>
        </p:spPr>
        <p:txBody>
          <a:bodyPr vert="horz" lIns="91440" tIns="45720" rIns="91440" bIns="45720" rtlCol="0">
            <a:noAutofit/>
          </a:bodyPr>
          <a:lstStyle/>
          <a:p>
            <a:pPr>
              <a:lnSpc>
                <a:spcPct val="150000"/>
              </a:lnSpc>
            </a:pPr>
            <a:r>
              <a:rPr lang="en-US" dirty="0">
                <a:solidFill>
                  <a:schemeClr val="bg1"/>
                </a:solidFill>
                <a:latin typeface="Comic Sans MS" panose="030F0702030302020204" pitchFamily="66" charset="0"/>
              </a:rPr>
              <a:t>Understanding the trends in loan approvals can provide valuable insights into the bank's risk assessment and its approach to meeting the financial needs of its clientele.</a:t>
            </a:r>
            <a:endParaRPr lang="en-IN" dirty="0">
              <a:solidFill>
                <a:schemeClr val="bg1"/>
              </a:solidFill>
              <a:latin typeface="Comic Sans MS" panose="030F0702030302020204" pitchFamily="66" charset="0"/>
            </a:endParaRPr>
          </a:p>
        </p:txBody>
      </p:sp>
      <p:sp>
        <p:nvSpPr>
          <p:cNvPr id="7" name="Text Placeholder 6">
            <a:extLst>
              <a:ext uri="{FF2B5EF4-FFF2-40B4-BE49-F238E27FC236}">
                <a16:creationId xmlns:a16="http://schemas.microsoft.com/office/drawing/2014/main" id="{5FDE71D2-84DF-3633-B295-640821A14087}"/>
              </a:ext>
            </a:extLst>
          </p:cNvPr>
          <p:cNvSpPr>
            <a:spLocks noGrp="1"/>
          </p:cNvSpPr>
          <p:nvPr>
            <p:ph type="body" idx="24"/>
          </p:nvPr>
        </p:nvSpPr>
        <p:spPr>
          <a:xfrm>
            <a:off x="210312" y="831514"/>
            <a:ext cx="3452196" cy="468568"/>
          </a:xfrm>
        </p:spPr>
        <p:txBody>
          <a:bodyPr vert="horz" lIns="91440" tIns="45720" rIns="91440" bIns="45720" rtlCol="0" anchor="b">
            <a:noAutofit/>
          </a:bodyPr>
          <a:lstStyle/>
          <a:p>
            <a:r>
              <a:rPr lang="en-IN" sz="1800" dirty="0">
                <a:solidFill>
                  <a:srgbClr val="0CB1C8"/>
                </a:solidFill>
                <a:latin typeface="Calibri" panose="020F0502020204030204" pitchFamily="34" charset="0"/>
                <a:cs typeface="Calibri" panose="020F0502020204030204" pitchFamily="34" charset="0"/>
              </a:rPr>
              <a:t>Popular Loan Purposes</a:t>
            </a:r>
          </a:p>
        </p:txBody>
      </p:sp>
      <p:sp>
        <p:nvSpPr>
          <p:cNvPr id="8" name="Text Placeholder 7">
            <a:extLst>
              <a:ext uri="{FF2B5EF4-FFF2-40B4-BE49-F238E27FC236}">
                <a16:creationId xmlns:a16="http://schemas.microsoft.com/office/drawing/2014/main" id="{DAC7EE38-0E8C-0B8C-F123-BB136ACF739A}"/>
              </a:ext>
            </a:extLst>
          </p:cNvPr>
          <p:cNvSpPr>
            <a:spLocks noGrp="1"/>
          </p:cNvSpPr>
          <p:nvPr>
            <p:ph type="body" sz="half" idx="25"/>
          </p:nvPr>
        </p:nvSpPr>
        <p:spPr>
          <a:xfrm>
            <a:off x="210312" y="1422904"/>
            <a:ext cx="3452194" cy="2361895"/>
          </a:xfrm>
          <a:solidFill>
            <a:srgbClr val="0CB1C8"/>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2700000" algn="tl" rotWithShape="0">
              <a:prstClr val="black">
                <a:alpha val="40000"/>
              </a:prstClr>
            </a:outerShdw>
          </a:effectLst>
        </p:spPr>
        <p:txBody>
          <a:bodyPr vert="horz" lIns="91440" tIns="45720" rIns="91440" bIns="45720" rtlCol="0">
            <a:noAutofit/>
          </a:bodyPr>
          <a:lstStyle/>
          <a:p>
            <a:pPr>
              <a:lnSpc>
                <a:spcPct val="150000"/>
              </a:lnSpc>
            </a:pPr>
            <a:r>
              <a:rPr lang="en-US" dirty="0">
                <a:solidFill>
                  <a:schemeClr val="bg1"/>
                </a:solidFill>
                <a:latin typeface="Comic Sans MS" panose="030F0702030302020204" pitchFamily="66" charset="0"/>
              </a:rPr>
              <a:t>The top three purposes for loan applications, including debt consolidation, credit cards, and home improvement, shed light on the financial challenges and aspirations of the borrowers.</a:t>
            </a:r>
            <a:endParaRPr lang="en-IN" dirty="0">
              <a:solidFill>
                <a:schemeClr val="bg1"/>
              </a:solidFill>
              <a:latin typeface="Comic Sans MS" panose="030F0702030302020204" pitchFamily="66" charset="0"/>
            </a:endParaRPr>
          </a:p>
        </p:txBody>
      </p:sp>
      <p:pic>
        <p:nvPicPr>
          <p:cNvPr id="19" name="Picture 18">
            <a:extLst>
              <a:ext uri="{FF2B5EF4-FFF2-40B4-BE49-F238E27FC236}">
                <a16:creationId xmlns:a16="http://schemas.microsoft.com/office/drawing/2014/main" id="{0F53EBFC-02CD-7A4D-6F81-B1207F6CA1B8}"/>
              </a:ext>
            </a:extLst>
          </p:cNvPr>
          <p:cNvPicPr>
            <a:picLocks noChangeAspect="1"/>
          </p:cNvPicPr>
          <p:nvPr/>
        </p:nvPicPr>
        <p:blipFill>
          <a:blip r:embed="rId2"/>
          <a:stretch>
            <a:fillRect/>
          </a:stretch>
        </p:blipFill>
        <p:spPr>
          <a:xfrm>
            <a:off x="210312" y="4141437"/>
            <a:ext cx="3315163" cy="2514544"/>
          </a:xfrm>
          <a:prstGeom prst="rect">
            <a:avLst/>
          </a:prstGeom>
        </p:spPr>
      </p:pic>
      <p:pic>
        <p:nvPicPr>
          <p:cNvPr id="21" name="Picture 20">
            <a:extLst>
              <a:ext uri="{FF2B5EF4-FFF2-40B4-BE49-F238E27FC236}">
                <a16:creationId xmlns:a16="http://schemas.microsoft.com/office/drawing/2014/main" id="{4BE654DF-EA8F-F9A4-4832-4EC5D257D621}"/>
              </a:ext>
            </a:extLst>
          </p:cNvPr>
          <p:cNvPicPr>
            <a:picLocks noChangeAspect="1"/>
          </p:cNvPicPr>
          <p:nvPr/>
        </p:nvPicPr>
        <p:blipFill>
          <a:blip r:embed="rId3"/>
          <a:stretch>
            <a:fillRect/>
          </a:stretch>
        </p:blipFill>
        <p:spPr>
          <a:xfrm>
            <a:off x="5209953" y="4372947"/>
            <a:ext cx="1977656" cy="1560020"/>
          </a:xfrm>
          <a:prstGeom prst="rect">
            <a:avLst/>
          </a:prstGeom>
        </p:spPr>
      </p:pic>
      <p:pic>
        <p:nvPicPr>
          <p:cNvPr id="23" name="Picture 22">
            <a:extLst>
              <a:ext uri="{FF2B5EF4-FFF2-40B4-BE49-F238E27FC236}">
                <a16:creationId xmlns:a16="http://schemas.microsoft.com/office/drawing/2014/main" id="{0A828752-3A42-FB75-94A3-E04B34C0653B}"/>
              </a:ext>
            </a:extLst>
          </p:cNvPr>
          <p:cNvPicPr>
            <a:picLocks noChangeAspect="1"/>
          </p:cNvPicPr>
          <p:nvPr/>
        </p:nvPicPr>
        <p:blipFill>
          <a:blip r:embed="rId4"/>
          <a:stretch>
            <a:fillRect/>
          </a:stretch>
        </p:blipFill>
        <p:spPr>
          <a:xfrm>
            <a:off x="8463305" y="4141437"/>
            <a:ext cx="3702807" cy="2429484"/>
          </a:xfrm>
          <a:prstGeom prst="rect">
            <a:avLst/>
          </a:prstGeom>
        </p:spPr>
      </p:pic>
    </p:spTree>
    <p:extLst>
      <p:ext uri="{BB962C8B-B14F-4D97-AF65-F5344CB8AC3E}">
        <p14:creationId xmlns:p14="http://schemas.microsoft.com/office/powerpoint/2010/main" val="251793721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1000"/>
                                        <p:tgtEl>
                                          <p:spTgt spid="8">
                                            <p:bg/>
                                          </p:spTgt>
                                        </p:tgtEl>
                                      </p:cBhvr>
                                    </p:animEffect>
                                    <p:anim calcmode="lin" valueType="num">
                                      <p:cBhvr>
                                        <p:cTn id="18" dur="1000" fill="hold"/>
                                        <p:tgtEl>
                                          <p:spTgt spid="8">
                                            <p:bg/>
                                          </p:spTgt>
                                        </p:tgtEl>
                                        <p:attrNameLst>
                                          <p:attrName>ppt_x</p:attrName>
                                        </p:attrNameLst>
                                      </p:cBhvr>
                                      <p:tavLst>
                                        <p:tav tm="0">
                                          <p:val>
                                            <p:strVal val="#ppt_x"/>
                                          </p:val>
                                        </p:tav>
                                        <p:tav tm="100000">
                                          <p:val>
                                            <p:strVal val="#ppt_x"/>
                                          </p:val>
                                        </p:tav>
                                      </p:tavLst>
                                    </p:anim>
                                    <p:anim calcmode="lin" valueType="num">
                                      <p:cBhvr>
                                        <p:cTn id="19" dur="1000" fill="hold"/>
                                        <p:tgtEl>
                                          <p:spTgt spid="8">
                                            <p:bg/>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1000"/>
                                        <p:tgtEl>
                                          <p:spTgt spid="8">
                                            <p:txEl>
                                              <p:pRg st="0" end="0"/>
                                            </p:txEl>
                                          </p:spTgt>
                                        </p:tgtEl>
                                      </p:cBhvr>
                                    </p:animEffect>
                                    <p:anim calcmode="lin" valueType="num">
                                      <p:cBhvr>
                                        <p:cTn id="2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80">
                                          <p:stCondLst>
                                            <p:cond delay="0"/>
                                          </p:stCondLst>
                                        </p:cTn>
                                        <p:tgtEl>
                                          <p:spTgt spid="19"/>
                                        </p:tgtEl>
                                      </p:cBhvr>
                                    </p:animEffect>
                                    <p:anim calcmode="lin" valueType="num">
                                      <p:cBhvr>
                                        <p:cTn id="32"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7" dur="26">
                                          <p:stCondLst>
                                            <p:cond delay="650"/>
                                          </p:stCondLst>
                                        </p:cTn>
                                        <p:tgtEl>
                                          <p:spTgt spid="19"/>
                                        </p:tgtEl>
                                      </p:cBhvr>
                                      <p:to x="100000" y="60000"/>
                                    </p:animScale>
                                    <p:animScale>
                                      <p:cBhvr>
                                        <p:cTn id="38" dur="166" decel="50000">
                                          <p:stCondLst>
                                            <p:cond delay="676"/>
                                          </p:stCondLst>
                                        </p:cTn>
                                        <p:tgtEl>
                                          <p:spTgt spid="19"/>
                                        </p:tgtEl>
                                      </p:cBhvr>
                                      <p:to x="100000" y="100000"/>
                                    </p:animScale>
                                    <p:animScale>
                                      <p:cBhvr>
                                        <p:cTn id="39" dur="26">
                                          <p:stCondLst>
                                            <p:cond delay="1312"/>
                                          </p:stCondLst>
                                        </p:cTn>
                                        <p:tgtEl>
                                          <p:spTgt spid="19"/>
                                        </p:tgtEl>
                                      </p:cBhvr>
                                      <p:to x="100000" y="80000"/>
                                    </p:animScale>
                                    <p:animScale>
                                      <p:cBhvr>
                                        <p:cTn id="40" dur="166" decel="50000">
                                          <p:stCondLst>
                                            <p:cond delay="1338"/>
                                          </p:stCondLst>
                                        </p:cTn>
                                        <p:tgtEl>
                                          <p:spTgt spid="19"/>
                                        </p:tgtEl>
                                      </p:cBhvr>
                                      <p:to x="100000" y="100000"/>
                                    </p:animScale>
                                    <p:animScale>
                                      <p:cBhvr>
                                        <p:cTn id="41" dur="26">
                                          <p:stCondLst>
                                            <p:cond delay="1642"/>
                                          </p:stCondLst>
                                        </p:cTn>
                                        <p:tgtEl>
                                          <p:spTgt spid="19"/>
                                        </p:tgtEl>
                                      </p:cBhvr>
                                      <p:to x="100000" y="90000"/>
                                    </p:animScale>
                                    <p:animScale>
                                      <p:cBhvr>
                                        <p:cTn id="42" dur="166" decel="50000">
                                          <p:stCondLst>
                                            <p:cond delay="1668"/>
                                          </p:stCondLst>
                                        </p:cTn>
                                        <p:tgtEl>
                                          <p:spTgt spid="19"/>
                                        </p:tgtEl>
                                      </p:cBhvr>
                                      <p:to x="100000" y="100000"/>
                                    </p:animScale>
                                    <p:animScale>
                                      <p:cBhvr>
                                        <p:cTn id="43" dur="26">
                                          <p:stCondLst>
                                            <p:cond delay="1808"/>
                                          </p:stCondLst>
                                        </p:cTn>
                                        <p:tgtEl>
                                          <p:spTgt spid="19"/>
                                        </p:tgtEl>
                                      </p:cBhvr>
                                      <p:to x="100000" y="95000"/>
                                    </p:animScale>
                                    <p:animScale>
                                      <p:cBhvr>
                                        <p:cTn id="44" dur="166" decel="50000">
                                          <p:stCondLst>
                                            <p:cond delay="1834"/>
                                          </p:stCondLst>
                                        </p:cTn>
                                        <p:tgtEl>
                                          <p:spTgt spid="19"/>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wipe(down)">
                                      <p:cBhvr>
                                        <p:cTn id="49" dur="500"/>
                                        <p:tgtEl>
                                          <p:spTgt spid="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4">
                                            <p:bg/>
                                          </p:spTgt>
                                        </p:tgtEl>
                                        <p:attrNameLst>
                                          <p:attrName>style.visibility</p:attrName>
                                        </p:attrNameLst>
                                      </p:cBhvr>
                                      <p:to>
                                        <p:strVal val="visible"/>
                                      </p:to>
                                    </p:set>
                                    <p:anim calcmode="lin" valueType="num">
                                      <p:cBhvr>
                                        <p:cTn id="54" dur="500" fill="hold"/>
                                        <p:tgtEl>
                                          <p:spTgt spid="4">
                                            <p:bg/>
                                          </p:spTgt>
                                        </p:tgtEl>
                                        <p:attrNameLst>
                                          <p:attrName>ppt_w</p:attrName>
                                        </p:attrNameLst>
                                      </p:cBhvr>
                                      <p:tavLst>
                                        <p:tav tm="0">
                                          <p:val>
                                            <p:fltVal val="0"/>
                                          </p:val>
                                        </p:tav>
                                        <p:tav tm="100000">
                                          <p:val>
                                            <p:strVal val="#ppt_w"/>
                                          </p:val>
                                        </p:tav>
                                      </p:tavLst>
                                    </p:anim>
                                    <p:anim calcmode="lin" valueType="num">
                                      <p:cBhvr>
                                        <p:cTn id="55" dur="500" fill="hold"/>
                                        <p:tgtEl>
                                          <p:spTgt spid="4">
                                            <p:bg/>
                                          </p:spTgt>
                                        </p:tgtEl>
                                        <p:attrNameLst>
                                          <p:attrName>ppt_h</p:attrName>
                                        </p:attrNameLst>
                                      </p:cBhvr>
                                      <p:tavLst>
                                        <p:tav tm="0">
                                          <p:val>
                                            <p:fltVal val="0"/>
                                          </p:val>
                                        </p:tav>
                                        <p:tav tm="100000">
                                          <p:val>
                                            <p:strVal val="#ppt_h"/>
                                          </p:val>
                                        </p:tav>
                                      </p:tavLst>
                                    </p:anim>
                                    <p:animEffect transition="in" filter="fade">
                                      <p:cBhvr>
                                        <p:cTn id="56" dur="500"/>
                                        <p:tgtEl>
                                          <p:spTgt spid="4">
                                            <p:bg/>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p:cTn id="6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4">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barn(inVertical)">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5">
                                            <p:txEl>
                                              <p:pRg st="0" end="0"/>
                                            </p:txEl>
                                          </p:spTgt>
                                        </p:tgtEl>
                                        <p:attrNameLst>
                                          <p:attrName>style.visibility</p:attrName>
                                        </p:attrNameLst>
                                      </p:cBhvr>
                                      <p:to>
                                        <p:strVal val="visible"/>
                                      </p:to>
                                    </p:set>
                                    <p:animEffect transition="in" filter="wipe(down)">
                                      <p:cBhvr>
                                        <p:cTn id="73" dur="500"/>
                                        <p:tgtEl>
                                          <p:spTgt spid="5">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grpId="0" nodeType="clickEffect">
                                  <p:stCondLst>
                                    <p:cond delay="0"/>
                                  </p:stCondLst>
                                  <p:childTnLst>
                                    <p:set>
                                      <p:cBhvr>
                                        <p:cTn id="77" dur="1" fill="hold">
                                          <p:stCondLst>
                                            <p:cond delay="0"/>
                                          </p:stCondLst>
                                        </p:cTn>
                                        <p:tgtEl>
                                          <p:spTgt spid="6">
                                            <p:bg/>
                                          </p:spTgt>
                                        </p:tgtEl>
                                        <p:attrNameLst>
                                          <p:attrName>style.visibility</p:attrName>
                                        </p:attrNameLst>
                                      </p:cBhvr>
                                      <p:to>
                                        <p:strVal val="visible"/>
                                      </p:to>
                                    </p:set>
                                    <p:animEffect transition="in" filter="wheel(1)">
                                      <p:cBhvr>
                                        <p:cTn id="78" dur="2000"/>
                                        <p:tgtEl>
                                          <p:spTgt spid="6">
                                            <p:bg/>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6">
                                            <p:txEl>
                                              <p:pRg st="0" end="0"/>
                                            </p:txEl>
                                          </p:spTgt>
                                        </p:tgtEl>
                                        <p:attrNameLst>
                                          <p:attrName>style.visibility</p:attrName>
                                        </p:attrNameLst>
                                      </p:cBhvr>
                                      <p:to>
                                        <p:strVal val="visible"/>
                                      </p:to>
                                    </p:set>
                                    <p:animEffect transition="in" filter="wheel(1)">
                                      <p:cBhvr>
                                        <p:cTn id="83" dur="2000"/>
                                        <p:tgtEl>
                                          <p:spTgt spid="6">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5" presetClass="entr" presetSubtype="0"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2000"/>
                                        <p:tgtEl>
                                          <p:spTgt spid="23"/>
                                        </p:tgtEl>
                                      </p:cBhvr>
                                    </p:animEffect>
                                    <p:anim calcmode="lin" valueType="num">
                                      <p:cBhvr>
                                        <p:cTn id="89" dur="2000" fill="hold"/>
                                        <p:tgtEl>
                                          <p:spTgt spid="23"/>
                                        </p:tgtEl>
                                        <p:attrNameLst>
                                          <p:attrName>ppt_w</p:attrName>
                                        </p:attrNameLst>
                                      </p:cBhvr>
                                      <p:tavLst>
                                        <p:tav tm="0" fmla="#ppt_w*sin(2.5*pi*$)">
                                          <p:val>
                                            <p:fltVal val="0"/>
                                          </p:val>
                                        </p:tav>
                                        <p:tav tm="100000">
                                          <p:val>
                                            <p:fltVal val="1"/>
                                          </p:val>
                                        </p:tav>
                                      </p:tavLst>
                                    </p:anim>
                                    <p:anim calcmode="lin" valueType="num">
                                      <p:cBhvr>
                                        <p:cTn id="90"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animBg="1"/>
      <p:bldP spid="5" grpId="0" build="p"/>
      <p:bldP spid="6" grpId="0" build="p" animBg="1"/>
      <p:bldP spid="7" grpId="0" build="p"/>
      <p:bldP spid="8"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F2BBDF-1367-9142-6AD5-EFE8F8737205}"/>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46C4C34-D2A4-1A9A-5438-B3DE356DFDD6}"/>
              </a:ext>
            </a:extLst>
          </p:cNvPr>
          <p:cNvSpPr>
            <a:spLocks noGrp="1"/>
          </p:cNvSpPr>
          <p:nvPr>
            <p:ph type="title"/>
          </p:nvPr>
        </p:nvSpPr>
        <p:spPr>
          <a:xfrm>
            <a:off x="437707" y="73212"/>
            <a:ext cx="11316586" cy="505260"/>
          </a:xfrm>
          <a:effectLst>
            <a:outerShdw blurRad="50800" dist="38100" dir="2700000" algn="tl" rotWithShape="0">
              <a:prstClr val="black">
                <a:alpha val="40000"/>
              </a:prstClr>
            </a:outerShdw>
          </a:effectLst>
        </p:spPr>
        <p:txBody>
          <a:bodyPr vert="horz" lIns="91440" tIns="45720" rIns="91440" bIns="45720" rtlCol="0" anchor="ctr">
            <a:noAutofit/>
          </a:bodyPr>
          <a:lstStyle/>
          <a:p>
            <a:r>
              <a:rPr lang="en-IN" sz="3200" dirty="0">
                <a:solidFill>
                  <a:schemeClr val="tx1">
                    <a:lumMod val="65000"/>
                    <a:lumOff val="35000"/>
                  </a:schemeClr>
                </a:solidFill>
                <a:latin typeface="Aharoni" panose="02010803020104030203" pitchFamily="2" charset="-79"/>
                <a:cs typeface="Aharoni" panose="02010803020104030203" pitchFamily="2" charset="-79"/>
              </a:rPr>
              <a:t>Borrower Financial Analysis</a:t>
            </a:r>
          </a:p>
        </p:txBody>
      </p:sp>
      <p:sp>
        <p:nvSpPr>
          <p:cNvPr id="3" name="Text Placeholder 2">
            <a:extLst>
              <a:ext uri="{FF2B5EF4-FFF2-40B4-BE49-F238E27FC236}">
                <a16:creationId xmlns:a16="http://schemas.microsoft.com/office/drawing/2014/main" id="{0E875F3F-A979-66FD-482B-A2596876CCF9}"/>
              </a:ext>
            </a:extLst>
          </p:cNvPr>
          <p:cNvSpPr>
            <a:spLocks noGrp="1"/>
          </p:cNvSpPr>
          <p:nvPr>
            <p:ph type="body" idx="1"/>
          </p:nvPr>
        </p:nvSpPr>
        <p:spPr>
          <a:xfrm>
            <a:off x="437707" y="813963"/>
            <a:ext cx="6922301" cy="371454"/>
          </a:xfrm>
        </p:spPr>
        <p:txBody>
          <a:bodyPr vert="horz" lIns="91440" tIns="45720" rIns="91440" bIns="45720" rtlCol="0" anchor="b">
            <a:noAutofit/>
          </a:bodyPr>
          <a:lstStyle/>
          <a:p>
            <a:r>
              <a:rPr lang="en-IN" sz="1800" dirty="0">
                <a:solidFill>
                  <a:srgbClr val="0CB1C8"/>
                </a:solidFill>
                <a:latin typeface="Calibri" panose="020F0502020204030204" pitchFamily="34" charset="0"/>
                <a:cs typeface="Calibri" panose="020F0502020204030204" pitchFamily="34" charset="0"/>
              </a:rPr>
              <a:t>Debt-to-Income Ratio</a:t>
            </a:r>
          </a:p>
        </p:txBody>
      </p:sp>
      <p:sp>
        <p:nvSpPr>
          <p:cNvPr id="4" name="Text Placeholder 3">
            <a:extLst>
              <a:ext uri="{FF2B5EF4-FFF2-40B4-BE49-F238E27FC236}">
                <a16:creationId xmlns:a16="http://schemas.microsoft.com/office/drawing/2014/main" id="{5E652171-B5E7-7327-224E-FAC4885E942B}"/>
              </a:ext>
            </a:extLst>
          </p:cNvPr>
          <p:cNvSpPr>
            <a:spLocks noGrp="1"/>
          </p:cNvSpPr>
          <p:nvPr>
            <p:ph type="body" sz="half" idx="2"/>
          </p:nvPr>
        </p:nvSpPr>
        <p:spPr>
          <a:xfrm>
            <a:off x="504594" y="1208561"/>
            <a:ext cx="9202931" cy="1163753"/>
          </a:xfrm>
          <a:solidFill>
            <a:srgbClr val="0CB1C8"/>
          </a:solidFill>
          <a:effectLst>
            <a:outerShdw blurRad="50800" dist="38100" dir="2700000" algn="tl" rotWithShape="0">
              <a:prstClr val="black">
                <a:alpha val="40000"/>
              </a:prstClr>
            </a:outerShdw>
          </a:effectLst>
        </p:spPr>
        <p:txBody>
          <a:bodyPr vert="horz" lIns="91440" tIns="45720" rIns="91440" bIns="45720" rtlCol="0">
            <a:noAutofit/>
          </a:bodyPr>
          <a:lstStyle/>
          <a:p>
            <a:pPr>
              <a:lnSpc>
                <a:spcPct val="150000"/>
              </a:lnSpc>
            </a:pPr>
            <a:r>
              <a:rPr lang="en-US" dirty="0">
                <a:solidFill>
                  <a:schemeClr val="bg1"/>
                </a:solidFill>
                <a:latin typeface="Comic Sans MS" panose="030F0702030302020204" pitchFamily="66" charset="0"/>
              </a:rPr>
              <a:t>The average debt-to-income (DTI) ratio, slightly up month-over-month at 2.7%, remains higher than the month-to-date average of 13.3%. A higher DTI ratio hints at borrowers potentially facing financial strain, necessitating a closer examination of their ability to manage debt.</a:t>
            </a:r>
            <a:endParaRPr lang="en-IN" dirty="0">
              <a:solidFill>
                <a:schemeClr val="bg1"/>
              </a:solidFill>
              <a:latin typeface="Comic Sans MS" panose="030F0702030302020204" pitchFamily="66" charset="0"/>
            </a:endParaRPr>
          </a:p>
        </p:txBody>
      </p:sp>
      <p:sp>
        <p:nvSpPr>
          <p:cNvPr id="6" name="Text Placeholder 5">
            <a:extLst>
              <a:ext uri="{FF2B5EF4-FFF2-40B4-BE49-F238E27FC236}">
                <a16:creationId xmlns:a16="http://schemas.microsoft.com/office/drawing/2014/main" id="{7BD4EF6C-537A-CA64-BA50-4B0971EE70A2}"/>
              </a:ext>
            </a:extLst>
          </p:cNvPr>
          <p:cNvSpPr>
            <a:spLocks noGrp="1"/>
          </p:cNvSpPr>
          <p:nvPr>
            <p:ph type="body" idx="18"/>
          </p:nvPr>
        </p:nvSpPr>
        <p:spPr>
          <a:xfrm>
            <a:off x="504594" y="2798972"/>
            <a:ext cx="6736768" cy="382311"/>
          </a:xfrm>
        </p:spPr>
        <p:txBody>
          <a:bodyPr vert="horz" lIns="91440" tIns="45720" rIns="91440" bIns="45720" rtlCol="0" anchor="b">
            <a:noAutofit/>
          </a:bodyPr>
          <a:lstStyle/>
          <a:p>
            <a:r>
              <a:rPr lang="en-IN" sz="1800" dirty="0">
                <a:solidFill>
                  <a:srgbClr val="FFA836"/>
                </a:solidFill>
              </a:rPr>
              <a:t>Borrower Employment Insights</a:t>
            </a:r>
          </a:p>
        </p:txBody>
      </p:sp>
      <p:sp>
        <p:nvSpPr>
          <p:cNvPr id="7" name="Text Placeholder 6">
            <a:extLst>
              <a:ext uri="{FF2B5EF4-FFF2-40B4-BE49-F238E27FC236}">
                <a16:creationId xmlns:a16="http://schemas.microsoft.com/office/drawing/2014/main" id="{272B916A-6883-7955-E941-6262E196DBC1}"/>
              </a:ext>
            </a:extLst>
          </p:cNvPr>
          <p:cNvSpPr>
            <a:spLocks noGrp="1"/>
          </p:cNvSpPr>
          <p:nvPr>
            <p:ph type="body" sz="half" idx="19"/>
          </p:nvPr>
        </p:nvSpPr>
        <p:spPr>
          <a:xfrm>
            <a:off x="504594" y="3213696"/>
            <a:ext cx="7980187" cy="1480196"/>
          </a:xfrm>
          <a:solidFill>
            <a:srgbClr val="FFA836"/>
          </a:solidFill>
          <a:effectLst>
            <a:outerShdw blurRad="50800" dist="38100" dir="5400000" algn="t" rotWithShape="0">
              <a:prstClr val="black">
                <a:alpha val="40000"/>
              </a:prstClr>
            </a:outerShdw>
          </a:effectLst>
        </p:spPr>
        <p:txBody>
          <a:bodyPr vert="horz" lIns="91440" tIns="45720" rIns="91440" bIns="45720" rtlCol="0">
            <a:noAutofit/>
          </a:bodyPr>
          <a:lstStyle/>
          <a:p>
            <a:pPr>
              <a:lnSpc>
                <a:spcPct val="150000"/>
              </a:lnSpc>
            </a:pPr>
            <a:r>
              <a:rPr lang="en-US" dirty="0">
                <a:solidFill>
                  <a:schemeClr val="bg1"/>
                </a:solidFill>
                <a:latin typeface="Comic Sans MS" panose="030F0702030302020204" pitchFamily="66" charset="0"/>
              </a:rPr>
              <a:t>The data on the employment length of loan applicants imparts a critical understanding of borrowers' financial stability, indicating their need for financial support amidst periods of transition or unforeseen expenses.</a:t>
            </a:r>
            <a:endParaRPr lang="en-IN" dirty="0">
              <a:solidFill>
                <a:schemeClr val="bg1"/>
              </a:solidFill>
              <a:latin typeface="Comic Sans MS" panose="030F0702030302020204" pitchFamily="66" charset="0"/>
            </a:endParaRPr>
          </a:p>
        </p:txBody>
      </p:sp>
      <p:sp>
        <p:nvSpPr>
          <p:cNvPr id="8" name="Text Placeholder 7">
            <a:extLst>
              <a:ext uri="{FF2B5EF4-FFF2-40B4-BE49-F238E27FC236}">
                <a16:creationId xmlns:a16="http://schemas.microsoft.com/office/drawing/2014/main" id="{0126B334-F0F5-70A3-E7E8-849FD8E4E9C0}"/>
              </a:ext>
            </a:extLst>
          </p:cNvPr>
          <p:cNvSpPr>
            <a:spLocks noGrp="1"/>
          </p:cNvSpPr>
          <p:nvPr>
            <p:ph type="body" idx="20"/>
          </p:nvPr>
        </p:nvSpPr>
        <p:spPr>
          <a:xfrm>
            <a:off x="504594" y="5091314"/>
            <a:ext cx="6504852" cy="411546"/>
          </a:xfrm>
        </p:spPr>
        <p:txBody>
          <a:bodyPr vert="horz" lIns="91440" tIns="45720" rIns="91440" bIns="45720" rtlCol="0" anchor="b">
            <a:noAutofit/>
          </a:bodyPr>
          <a:lstStyle/>
          <a:p>
            <a:r>
              <a:rPr lang="en-IN" sz="1800" dirty="0">
                <a:solidFill>
                  <a:srgbClr val="0CB1C8"/>
                </a:solidFill>
                <a:latin typeface="Calibri" panose="020F0502020204030204" pitchFamily="34" charset="0"/>
                <a:cs typeface="Calibri" panose="020F0502020204030204" pitchFamily="34" charset="0"/>
              </a:rPr>
              <a:t>Renter Loan Applications</a:t>
            </a:r>
          </a:p>
        </p:txBody>
      </p:sp>
      <p:sp>
        <p:nvSpPr>
          <p:cNvPr id="9" name="Text Placeholder 8">
            <a:extLst>
              <a:ext uri="{FF2B5EF4-FFF2-40B4-BE49-F238E27FC236}">
                <a16:creationId xmlns:a16="http://schemas.microsoft.com/office/drawing/2014/main" id="{8FBAA3D7-650F-0C97-F41C-79772C127538}"/>
              </a:ext>
            </a:extLst>
          </p:cNvPr>
          <p:cNvSpPr>
            <a:spLocks noGrp="1"/>
          </p:cNvSpPr>
          <p:nvPr>
            <p:ph type="body" sz="half" idx="21"/>
          </p:nvPr>
        </p:nvSpPr>
        <p:spPr>
          <a:xfrm>
            <a:off x="504594" y="5502860"/>
            <a:ext cx="8905220" cy="1163753"/>
          </a:xfrm>
          <a:solidFill>
            <a:srgbClr val="0CB1C8"/>
          </a:solidFill>
          <a:effectLst>
            <a:outerShdw blurRad="50800" dist="38100" dir="2700000" algn="tl" rotWithShape="0">
              <a:prstClr val="black">
                <a:alpha val="40000"/>
              </a:prstClr>
            </a:outerShdw>
          </a:effectLst>
        </p:spPr>
        <p:txBody>
          <a:bodyPr vert="horz" lIns="91440" tIns="45720" rIns="91440" bIns="45720" rtlCol="0">
            <a:noAutofit/>
          </a:bodyPr>
          <a:lstStyle/>
          <a:p>
            <a:pPr>
              <a:lnSpc>
                <a:spcPct val="150000"/>
              </a:lnSpc>
            </a:pPr>
            <a:r>
              <a:rPr lang="en-US" dirty="0">
                <a:solidFill>
                  <a:schemeClr val="bg1">
                    <a:lumMod val="95000"/>
                  </a:schemeClr>
                </a:solidFill>
                <a:latin typeface="Comic Sans MS" panose="030F0702030302020204" pitchFamily="66" charset="0"/>
              </a:rPr>
              <a:t>The predominance of loan applications from renters highlights the financial needs of this demographic and provides insights into their preferences and requirements for accessing credit.</a:t>
            </a:r>
            <a:endParaRPr lang="en-IN" dirty="0">
              <a:solidFill>
                <a:schemeClr val="bg1">
                  <a:lumMod val="95000"/>
                </a:schemeClr>
              </a:solidFill>
              <a:latin typeface="Comic Sans MS" panose="030F0702030302020204" pitchFamily="66" charset="0"/>
            </a:endParaRPr>
          </a:p>
        </p:txBody>
      </p:sp>
      <p:pic>
        <p:nvPicPr>
          <p:cNvPr id="18" name="Picture 17">
            <a:extLst>
              <a:ext uri="{FF2B5EF4-FFF2-40B4-BE49-F238E27FC236}">
                <a16:creationId xmlns:a16="http://schemas.microsoft.com/office/drawing/2014/main" id="{480E0816-6FC4-4EC3-BC28-CCADC0D62D65}"/>
              </a:ext>
            </a:extLst>
          </p:cNvPr>
          <p:cNvPicPr>
            <a:picLocks noChangeAspect="1"/>
          </p:cNvPicPr>
          <p:nvPr/>
        </p:nvPicPr>
        <p:blipFill>
          <a:blip r:embed="rId2"/>
          <a:stretch>
            <a:fillRect/>
          </a:stretch>
        </p:blipFill>
        <p:spPr>
          <a:xfrm>
            <a:off x="10109324" y="1187296"/>
            <a:ext cx="1914792" cy="1163754"/>
          </a:xfrm>
          <a:prstGeom prst="rect">
            <a:avLst/>
          </a:prstGeom>
          <a:effectLst/>
        </p:spPr>
      </p:pic>
      <p:pic>
        <p:nvPicPr>
          <p:cNvPr id="20" name="Picture 19">
            <a:extLst>
              <a:ext uri="{FF2B5EF4-FFF2-40B4-BE49-F238E27FC236}">
                <a16:creationId xmlns:a16="http://schemas.microsoft.com/office/drawing/2014/main" id="{9D4B1467-1261-50C6-7E89-F17B4D79B098}"/>
              </a:ext>
            </a:extLst>
          </p:cNvPr>
          <p:cNvPicPr>
            <a:picLocks noChangeAspect="1"/>
          </p:cNvPicPr>
          <p:nvPr/>
        </p:nvPicPr>
        <p:blipFill>
          <a:blip r:embed="rId3"/>
          <a:stretch>
            <a:fillRect/>
          </a:stretch>
        </p:blipFill>
        <p:spPr>
          <a:xfrm>
            <a:off x="8835655" y="2992347"/>
            <a:ext cx="3188461" cy="1877714"/>
          </a:xfrm>
          <a:prstGeom prst="rect">
            <a:avLst/>
          </a:prstGeom>
          <a:effectLst/>
        </p:spPr>
      </p:pic>
      <p:pic>
        <p:nvPicPr>
          <p:cNvPr id="22" name="Picture 21">
            <a:extLst>
              <a:ext uri="{FF2B5EF4-FFF2-40B4-BE49-F238E27FC236}">
                <a16:creationId xmlns:a16="http://schemas.microsoft.com/office/drawing/2014/main" id="{290D9BD4-861C-428B-7D16-E1B5C350F237}"/>
              </a:ext>
            </a:extLst>
          </p:cNvPr>
          <p:cNvPicPr>
            <a:picLocks noChangeAspect="1"/>
          </p:cNvPicPr>
          <p:nvPr/>
        </p:nvPicPr>
        <p:blipFill rotWithShape="1">
          <a:blip r:embed="rId4"/>
          <a:srcRect l="4809" r="5482"/>
          <a:stretch/>
        </p:blipFill>
        <p:spPr>
          <a:xfrm>
            <a:off x="10015870" y="5155574"/>
            <a:ext cx="1892595" cy="1511039"/>
          </a:xfrm>
          <a:prstGeom prst="rect">
            <a:avLst/>
          </a:prstGeom>
        </p:spPr>
      </p:pic>
    </p:spTree>
    <p:extLst>
      <p:ext uri="{BB962C8B-B14F-4D97-AF65-F5344CB8AC3E}">
        <p14:creationId xmlns:p14="http://schemas.microsoft.com/office/powerpoint/2010/main" val="7931044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barn(inVertical)">
                                      <p:cBhvr>
                                        <p:cTn id="17" dur="500"/>
                                        <p:tgtEl>
                                          <p:spTgt spid="4">
                                            <p:bg/>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arn(inVertical)">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down)">
                                      <p:cBhvr>
                                        <p:cTn id="34" dur="500"/>
                                        <p:tgtEl>
                                          <p:spTgt spid="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bg/>
                                          </p:spTgt>
                                        </p:tgtEl>
                                        <p:attrNameLst>
                                          <p:attrName>style.visibility</p:attrName>
                                        </p:attrNameLst>
                                      </p:cBhvr>
                                      <p:to>
                                        <p:strVal val="visible"/>
                                      </p:to>
                                    </p:set>
                                    <p:animEffect transition="in" filter="barn(inVertical)">
                                      <p:cBhvr>
                                        <p:cTn id="39" dur="500"/>
                                        <p:tgtEl>
                                          <p:spTgt spid="7">
                                            <p:bg/>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barn(inVertical)">
                                      <p:cBhvr>
                                        <p:cTn id="44" dur="500"/>
                                        <p:tgtEl>
                                          <p:spTgt spid="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Effect transition="in" filter="wipe(down)">
                                      <p:cBhvr>
                                        <p:cTn id="56" dur="500"/>
                                        <p:tgtEl>
                                          <p:spTgt spid="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9">
                                            <p:bg/>
                                          </p:spTgt>
                                        </p:tgtEl>
                                        <p:attrNameLst>
                                          <p:attrName>style.visibility</p:attrName>
                                        </p:attrNameLst>
                                      </p:cBhvr>
                                      <p:to>
                                        <p:strVal val="visible"/>
                                      </p:to>
                                    </p:set>
                                    <p:animEffect transition="in" filter="barn(inVertical)">
                                      <p:cBhvr>
                                        <p:cTn id="61" dur="500"/>
                                        <p:tgtEl>
                                          <p:spTgt spid="9">
                                            <p:bg/>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barn(inVertical)">
                                      <p:cBhvr>
                                        <p:cTn id="66" dur="500"/>
                                        <p:tgtEl>
                                          <p:spTgt spid="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animBg="1"/>
      <p:bldP spid="6" grpId="0" build="p"/>
      <p:bldP spid="7" grpId="0" build="p" animBg="1"/>
      <p:bldP spid="8" grpId="0" build="p"/>
      <p:bldP spid="9"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card ,MTD ,MoM ,shape ,textbox ,card ,MTD ,MoM ,shape ,textbox ,card ,MTD ,MoM ,shape ,textbox ,card ,MTD ,MoM ,shape ,textbox ,card ,MTD ,MoM ,shape ,card ,donutChart ,shape ,card ,donutChart ,shape ,shape ,cardVisual ,cardVisual ,shape ,tableEx ,shape ,shape ,slicer ,shape ,slicer ,shape ,slicer ,shape ,shape ,imag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card ,MTD ,MoM ,shape ,textbox ,card ,MTD ,MoM ,shape ,textbox ,card ,MTD ,MoM ,shape ,textbox ,card ,MTD ,MoM ,shape ,textbox ,card ,MTD ,MoM ,shape ,slicer ,shape ,slicer ,shape ,slicer ,shape ,shape ,slicer ,shape ,areaChart ,shapeMap ,donutChart ,barChart ,barChart ,treemap ,imag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card ,MTD ,MoM ,shape ,textbox ,card ,MTD ,MoM ,shape ,textbox ,card ,MTD ,MoM ,shape ,textbox ,card ,MTD ,MoM ,shape ,textbox ,card ,MTD ,MoM ,shape ,slicer ,shape ,slicer ,shape ,slicer ,shape ,shape ,tableEx ,shape ,imag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EC887E3-00FD-46A8-A788-61820C9D642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436</TotalTime>
  <Words>979</Words>
  <Application>Microsoft Office PowerPoint</Application>
  <PresentationFormat>Widescreen</PresentationFormat>
  <Paragraphs>408</Paragraphs>
  <Slides>7</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Aharoni</vt:lpstr>
      <vt:lpstr>Arial</vt:lpstr>
      <vt:lpstr>Calibri</vt:lpstr>
      <vt:lpstr>Calibri Light</vt:lpstr>
      <vt:lpstr>Comic Sans MS</vt:lpstr>
      <vt:lpstr>Cooper Black</vt:lpstr>
      <vt:lpstr>Roboto</vt:lpstr>
      <vt:lpstr>Custom Design</vt:lpstr>
      <vt:lpstr>1_Office Theme</vt:lpstr>
      <vt:lpstr>Overview of  Bank Loan Trends</vt:lpstr>
      <vt:lpstr>Loan Applications and Demand</vt:lpstr>
      <vt:lpstr>Funded Amount and Approval Trends</vt:lpstr>
      <vt:lpstr>Borrower Financial Analysis</vt:lpstr>
      <vt:lpstr>Summary</vt:lpstr>
      <vt:lpstr>Overview</vt:lpstr>
      <vt:lpstr>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Bijay Chetry</cp:lastModifiedBy>
  <cp:revision>7</cp:revision>
  <dcterms:created xsi:type="dcterms:W3CDTF">2016-09-04T11:54:55Z</dcterms:created>
  <dcterms:modified xsi:type="dcterms:W3CDTF">2024-03-25T17:11:04Z</dcterms:modified>
</cp:coreProperties>
</file>