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70" r:id="rId8"/>
    <p:sldId id="271" r:id="rId9"/>
    <p:sldId id="266" r:id="rId10"/>
    <p:sldId id="261" r:id="rId11"/>
    <p:sldId id="262" r:id="rId12"/>
    <p:sldId id="263" r:id="rId13"/>
    <p:sldId id="264" r:id="rId14"/>
    <p:sldId id="267" r:id="rId15"/>
    <p:sldId id="268" r:id="rId16"/>
    <p:sldId id="272" r:id="rId17"/>
    <p:sldId id="273"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64"/>
    <p:restoredTop sz="96291"/>
  </p:normalViewPr>
  <p:slideViewPr>
    <p:cSldViewPr snapToGrid="0" snapToObjects="1">
      <p:cViewPr varScale="1">
        <p:scale>
          <a:sx n="38" d="100"/>
          <a:sy n="38" d="100"/>
        </p:scale>
        <p:origin x="76" y="6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lic.tableau.com/profile/chris1505#!/vizhome/DatasetExplorationandDowbload/DatabaseDash?publish=y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2151-BA8B-C847-9842-D69005558CBD}"/>
              </a:ext>
            </a:extLst>
          </p:cNvPr>
          <p:cNvSpPr>
            <a:spLocks noGrp="1"/>
          </p:cNvSpPr>
          <p:nvPr>
            <p:ph type="ctrTitle"/>
          </p:nvPr>
        </p:nvSpPr>
        <p:spPr/>
        <p:txBody>
          <a:bodyPr/>
          <a:lstStyle/>
          <a:p>
            <a:r>
              <a:rPr lang="en-US" dirty="0"/>
              <a:t>Cyber Security </a:t>
            </a:r>
            <a:br>
              <a:rPr lang="en-US" dirty="0"/>
            </a:br>
            <a:r>
              <a:rPr lang="en-US" dirty="0"/>
              <a:t>Breaches</a:t>
            </a:r>
          </a:p>
        </p:txBody>
      </p:sp>
      <p:sp>
        <p:nvSpPr>
          <p:cNvPr id="3" name="Subtitle 2">
            <a:extLst>
              <a:ext uri="{FF2B5EF4-FFF2-40B4-BE49-F238E27FC236}">
                <a16:creationId xmlns:a16="http://schemas.microsoft.com/office/drawing/2014/main" id="{916A53F5-0F88-EE4A-94AA-0E89181E08B0}"/>
              </a:ext>
            </a:extLst>
          </p:cNvPr>
          <p:cNvSpPr>
            <a:spLocks noGrp="1"/>
          </p:cNvSpPr>
          <p:nvPr>
            <p:ph type="subTitle" idx="1"/>
          </p:nvPr>
        </p:nvSpPr>
        <p:spPr/>
        <p:txBody>
          <a:bodyPr>
            <a:normAutofit fontScale="85000" lnSpcReduction="10000"/>
          </a:bodyPr>
          <a:lstStyle/>
          <a:p>
            <a:r>
              <a:rPr lang="en-US" dirty="0"/>
              <a:t>By</a:t>
            </a:r>
          </a:p>
          <a:p>
            <a:r>
              <a:rPr lang="en-US" dirty="0"/>
              <a:t>John Haag, Nick Staub, Sean Edwards, Kingsley Okereke, Zach Kovalenko</a:t>
            </a:r>
          </a:p>
        </p:txBody>
      </p:sp>
    </p:spTree>
    <p:extLst>
      <p:ext uri="{BB962C8B-B14F-4D97-AF65-F5344CB8AC3E}">
        <p14:creationId xmlns:p14="http://schemas.microsoft.com/office/powerpoint/2010/main" val="2354713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65E1-D1E4-45C6-B505-C4489B3FFE67}"/>
              </a:ext>
            </a:extLst>
          </p:cNvPr>
          <p:cNvSpPr>
            <a:spLocks noGrp="1"/>
          </p:cNvSpPr>
          <p:nvPr>
            <p:ph type="title"/>
          </p:nvPr>
        </p:nvSpPr>
        <p:spPr/>
        <p:txBody>
          <a:bodyPr/>
          <a:lstStyle/>
          <a:p>
            <a:r>
              <a:rPr lang="en-US" sz="2800" dirty="0"/>
              <a:t>Which states have the largest number of individual breaches and what type of data breach was most dominant?</a:t>
            </a:r>
          </a:p>
        </p:txBody>
      </p:sp>
      <p:sp>
        <p:nvSpPr>
          <p:cNvPr id="3" name="Content Placeholder 2">
            <a:extLst>
              <a:ext uri="{FF2B5EF4-FFF2-40B4-BE49-F238E27FC236}">
                <a16:creationId xmlns:a16="http://schemas.microsoft.com/office/drawing/2014/main" id="{977A3D45-C3C5-471A-A3F6-80FC13B4FF16}"/>
              </a:ext>
            </a:extLst>
          </p:cNvPr>
          <p:cNvSpPr>
            <a:spLocks noGrp="1"/>
          </p:cNvSpPr>
          <p:nvPr>
            <p:ph idx="1"/>
          </p:nvPr>
        </p:nvSpPr>
        <p:spPr>
          <a:xfrm>
            <a:off x="646111" y="2081093"/>
            <a:ext cx="8946541" cy="4195481"/>
          </a:xfrm>
        </p:spPr>
        <p:txBody>
          <a:bodyPr>
            <a:normAutofit fontScale="92500" lnSpcReduction="10000"/>
          </a:bodyPr>
          <a:lstStyle/>
          <a:p>
            <a:pPr marL="0" indent="0">
              <a:buNone/>
            </a:pPr>
            <a:r>
              <a:rPr lang="en-US" dirty="0"/>
              <a:t>Throughout 2009-2015 there were many large data breaches that occurred but some more significant than other so when I came across this question I ask myself how could make these number more easy to follow so I narrowed down the data set to the top 25 states.</a:t>
            </a:r>
          </a:p>
          <a:p>
            <a:pPr marL="0" indent="0">
              <a:buNone/>
            </a:pPr>
            <a:r>
              <a:rPr lang="en-US" dirty="0"/>
              <a:t>I thought by doing this it would give a clear picture of which breaches where the largest and most dominant. I came to the conclusion of Illinois having around 4 million individuals affected and Virginia had the largest amount from one attack at 4.9 million individuals.</a:t>
            </a:r>
          </a:p>
          <a:p>
            <a:pPr marL="0" indent="0">
              <a:buNone/>
            </a:pPr>
            <a:r>
              <a:rPr lang="en-US" dirty="0"/>
              <a:t>Some states such as California and Florida had multiple events affecting individuals and not just one California having 5 events them totaling to around 3.7 million and Florida totaling around 2.2 million individuals.</a:t>
            </a:r>
          </a:p>
          <a:p>
            <a:pPr marL="0" indent="0">
              <a:buNone/>
            </a:pPr>
            <a:r>
              <a:rPr lang="en-US" dirty="0"/>
              <a:t>I used visualizations such as a bar chart and confusion matrix to better comprehend how these are seen.</a:t>
            </a:r>
          </a:p>
        </p:txBody>
      </p:sp>
    </p:spTree>
    <p:extLst>
      <p:ext uri="{BB962C8B-B14F-4D97-AF65-F5344CB8AC3E}">
        <p14:creationId xmlns:p14="http://schemas.microsoft.com/office/powerpoint/2010/main" val="3261865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FA06A-033A-4861-8E48-B54B4BF86768}"/>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Bar Chart</a:t>
            </a:r>
          </a:p>
        </p:txBody>
      </p:sp>
      <p:sp>
        <p:nvSpPr>
          <p:cNvPr id="3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7"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440429E0-4318-4777-910D-E4CB3DE849DB}"/>
              </a:ext>
            </a:extLst>
          </p:cNvPr>
          <p:cNvPicPr/>
          <p:nvPr/>
        </p:nvPicPr>
        <p:blipFill>
          <a:blip r:embed="rId6">
            <a:extLst>
              <a:ext uri="{28A0092B-C50C-407E-A947-70E740481C1C}">
                <a14:useLocalDpi xmlns:a14="http://schemas.microsoft.com/office/drawing/2010/main" val="0"/>
              </a:ext>
            </a:extLst>
          </a:blip>
          <a:stretch>
            <a:fillRect/>
          </a:stretch>
        </p:blipFill>
        <p:spPr bwMode="auto">
          <a:xfrm>
            <a:off x="410819" y="426780"/>
            <a:ext cx="6839663" cy="5914002"/>
          </a:xfrm>
          <a:prstGeom prst="rect">
            <a:avLst/>
          </a:prstGeom>
          <a:noFill/>
          <a:effectLst/>
        </p:spPr>
      </p:pic>
    </p:spTree>
    <p:extLst>
      <p:ext uri="{BB962C8B-B14F-4D97-AF65-F5344CB8AC3E}">
        <p14:creationId xmlns:p14="http://schemas.microsoft.com/office/powerpoint/2010/main" val="391364043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1707-0672-43E1-91AF-4377E8403A3C}"/>
              </a:ext>
            </a:extLst>
          </p:cNvPr>
          <p:cNvSpPr>
            <a:spLocks noGrp="1"/>
          </p:cNvSpPr>
          <p:nvPr>
            <p:ph type="title"/>
          </p:nvPr>
        </p:nvSpPr>
        <p:spPr/>
        <p:txBody>
          <a:bodyPr/>
          <a:lstStyle/>
          <a:p>
            <a:pPr algn="ctr"/>
            <a:r>
              <a:rPr lang="en-US" dirty="0"/>
              <a:t>Confusion Matrix and SVM</a:t>
            </a:r>
            <a:br>
              <a:rPr lang="en-US" dirty="0"/>
            </a:br>
            <a:endParaRPr lang="en-US" dirty="0"/>
          </a:p>
        </p:txBody>
      </p:sp>
      <p:sp>
        <p:nvSpPr>
          <p:cNvPr id="3" name="Content Placeholder 2">
            <a:extLst>
              <a:ext uri="{FF2B5EF4-FFF2-40B4-BE49-F238E27FC236}">
                <a16:creationId xmlns:a16="http://schemas.microsoft.com/office/drawing/2014/main" id="{74176F2D-4BC5-4AC0-AC96-DBDC7FAC5129}"/>
              </a:ext>
            </a:extLst>
          </p:cNvPr>
          <p:cNvSpPr>
            <a:spLocks noGrp="1"/>
          </p:cNvSpPr>
          <p:nvPr>
            <p:ph idx="1"/>
          </p:nvPr>
        </p:nvSpPr>
        <p:spPr/>
        <p:txBody>
          <a:bodyPr/>
          <a:lstStyle/>
          <a:p>
            <a:r>
              <a:rPr lang="en-US" dirty="0"/>
              <a:t>So when reading the matrix that we created it shows the states in the top 25 and compares them to the rest of the spectrum of the data and where it falls.</a:t>
            </a:r>
          </a:p>
          <a:p>
            <a:r>
              <a:rPr lang="en-US" dirty="0"/>
              <a:t>I have also used a generalized linear model to show the different results with the data such as the null and residual deviance having low values of 8.3972 and 8.3967 which means strong goodness of fit if and when the data is placed in the model like the bar chart.</a:t>
            </a:r>
          </a:p>
          <a:p>
            <a:r>
              <a:rPr lang="en-US" dirty="0"/>
              <a:t>Another key piece is the high statistical significance of 9.290e-07 which show the data being very relevant and essential in interpreting the rest of the data set.</a:t>
            </a:r>
          </a:p>
          <a:p>
            <a:pPr marL="0" indent="0">
              <a:buNone/>
            </a:pPr>
            <a:endParaRPr lang="en-US" dirty="0"/>
          </a:p>
        </p:txBody>
      </p:sp>
    </p:spTree>
    <p:extLst>
      <p:ext uri="{BB962C8B-B14F-4D97-AF65-F5344CB8AC3E}">
        <p14:creationId xmlns:p14="http://schemas.microsoft.com/office/powerpoint/2010/main" val="3637660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62125-F6B4-44E4-8CB8-C6AF9B9D46E4}"/>
              </a:ext>
            </a:extLst>
          </p:cNvPr>
          <p:cNvSpPr>
            <a:spLocks noGrp="1"/>
          </p:cNvSpPr>
          <p:nvPr>
            <p:ph type="title"/>
          </p:nvPr>
        </p:nvSpPr>
        <p:spPr>
          <a:xfrm>
            <a:off x="648931" y="629266"/>
            <a:ext cx="4166510" cy="1622321"/>
          </a:xfrm>
        </p:spPr>
        <p:txBody>
          <a:bodyPr vert="horz" lIns="91440" tIns="45720" rIns="91440" bIns="45720" rtlCol="0">
            <a:normAutofit/>
          </a:bodyPr>
          <a:lstStyle/>
          <a:p>
            <a:pPr>
              <a:lnSpc>
                <a:spcPct val="90000"/>
              </a:lnSpc>
            </a:pPr>
            <a:r>
              <a:rPr lang="en-US" sz="3600" b="0" i="0" kern="1200">
                <a:solidFill>
                  <a:srgbClr val="EBEBEB"/>
                </a:solidFill>
                <a:latin typeface="+mj-lt"/>
                <a:ea typeface="+mj-ea"/>
                <a:cs typeface="+mj-cs"/>
              </a:rPr>
              <a:t>Confusion matrix Diagram and SVM Stats</a:t>
            </a:r>
          </a:p>
        </p:txBody>
      </p:sp>
      <p:sp>
        <p:nvSpPr>
          <p:cNvPr id="3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3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40" name="Rectangle 3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Content Placeholder 7">
            <a:extLst>
              <a:ext uri="{FF2B5EF4-FFF2-40B4-BE49-F238E27FC236}">
                <a16:creationId xmlns:a16="http://schemas.microsoft.com/office/drawing/2014/main" id="{227736AA-469C-4DF3-B187-962F68E0A437}"/>
              </a:ext>
            </a:extLst>
          </p:cNvPr>
          <p:cNvPicPr>
            <a:picLocks noGrp="1" noChangeAspect="1"/>
          </p:cNvPicPr>
          <p:nvPr>
            <p:ph idx="1"/>
          </p:nvPr>
        </p:nvPicPr>
        <p:blipFill>
          <a:blip r:embed="rId2"/>
          <a:stretch>
            <a:fillRect/>
          </a:stretch>
        </p:blipFill>
        <p:spPr>
          <a:xfrm>
            <a:off x="42654" y="2251586"/>
            <a:ext cx="5206798" cy="4606411"/>
          </a:xfrm>
          <a:prstGeom prst="rect">
            <a:avLst/>
          </a:prstGeom>
        </p:spPr>
      </p:pic>
      <p:pic>
        <p:nvPicPr>
          <p:cNvPr id="6" name="Picture 5">
            <a:extLst>
              <a:ext uri="{FF2B5EF4-FFF2-40B4-BE49-F238E27FC236}">
                <a16:creationId xmlns:a16="http://schemas.microsoft.com/office/drawing/2014/main" id="{6B7E84E1-DD8E-46E0-87A8-78A53F0A1726}"/>
              </a:ext>
            </a:extLst>
          </p:cNvPr>
          <p:cNvPicPr>
            <a:picLocks noChangeAspect="1"/>
          </p:cNvPicPr>
          <p:nvPr/>
        </p:nvPicPr>
        <p:blipFill>
          <a:blip r:embed="rId3"/>
          <a:stretch>
            <a:fillRect/>
          </a:stretch>
        </p:blipFill>
        <p:spPr>
          <a:xfrm>
            <a:off x="5291685" y="-2"/>
            <a:ext cx="2719735" cy="6858000"/>
          </a:xfrm>
          <a:prstGeom prst="rect">
            <a:avLst/>
          </a:prstGeom>
        </p:spPr>
      </p:pic>
      <p:pic>
        <p:nvPicPr>
          <p:cNvPr id="7" name="Picture 6">
            <a:extLst>
              <a:ext uri="{FF2B5EF4-FFF2-40B4-BE49-F238E27FC236}">
                <a16:creationId xmlns:a16="http://schemas.microsoft.com/office/drawing/2014/main" id="{05192910-D731-46FE-A98B-AC1D5F1B5C76}"/>
              </a:ext>
            </a:extLst>
          </p:cNvPr>
          <p:cNvPicPr>
            <a:picLocks noChangeAspect="1"/>
          </p:cNvPicPr>
          <p:nvPr/>
        </p:nvPicPr>
        <p:blipFill>
          <a:blip r:embed="rId4"/>
          <a:stretch>
            <a:fillRect/>
          </a:stretch>
        </p:blipFill>
        <p:spPr>
          <a:xfrm>
            <a:off x="8007083" y="-2"/>
            <a:ext cx="2580801" cy="6858000"/>
          </a:xfrm>
          <a:prstGeom prst="rect">
            <a:avLst/>
          </a:prstGeom>
        </p:spPr>
      </p:pic>
    </p:spTree>
    <p:extLst>
      <p:ext uri="{BB962C8B-B14F-4D97-AF65-F5344CB8AC3E}">
        <p14:creationId xmlns:p14="http://schemas.microsoft.com/office/powerpoint/2010/main" val="307161802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6A8F-E452-43C3-A04A-1C80FAE8CC36}"/>
              </a:ext>
            </a:extLst>
          </p:cNvPr>
          <p:cNvSpPr>
            <a:spLocks noGrp="1"/>
          </p:cNvSpPr>
          <p:nvPr>
            <p:ph type="title"/>
          </p:nvPr>
        </p:nvSpPr>
        <p:spPr/>
        <p:txBody>
          <a:bodyPr/>
          <a:lstStyle/>
          <a:p>
            <a:r>
              <a:rPr lang="en-US" sz="3200" dirty="0"/>
              <a:t>Are certain devices more susceptible to data breaches according to the data given? </a:t>
            </a:r>
          </a:p>
        </p:txBody>
      </p:sp>
      <p:sp>
        <p:nvSpPr>
          <p:cNvPr id="3" name="Content Placeholder 2">
            <a:extLst>
              <a:ext uri="{FF2B5EF4-FFF2-40B4-BE49-F238E27FC236}">
                <a16:creationId xmlns:a16="http://schemas.microsoft.com/office/drawing/2014/main" id="{922282B7-97A0-40B5-93B2-78C83C1142AC}"/>
              </a:ext>
            </a:extLst>
          </p:cNvPr>
          <p:cNvSpPr>
            <a:spLocks noGrp="1"/>
          </p:cNvSpPr>
          <p:nvPr>
            <p:ph idx="1"/>
          </p:nvPr>
        </p:nvSpPr>
        <p:spPr/>
        <p:txBody>
          <a:bodyPr/>
          <a:lstStyle/>
          <a:p>
            <a:pPr marL="0" indent="0">
              <a:buNone/>
            </a:pPr>
            <a:r>
              <a:rPr lang="en-US" dirty="0"/>
              <a:t>To determine which devices were more susceptible to data breaches first we had to clean up the data to remove the parts of the data that had multiple points of breach.</a:t>
            </a:r>
          </a:p>
          <a:p>
            <a:pPr marL="0" indent="0">
              <a:buNone/>
            </a:pPr>
            <a:r>
              <a:rPr lang="en-US" dirty="0"/>
              <a:t>To best demonstrate visually which device was most likely to be breached we used a bar chart. Which showed, the Number of Breaches per Data Storage Device that was breached. </a:t>
            </a:r>
          </a:p>
          <a:p>
            <a:pPr marL="0" indent="0">
              <a:buNone/>
            </a:pPr>
            <a:r>
              <a:rPr lang="en-US" dirty="0"/>
              <a:t>Based on our findings data stored on a piece of paper was most likely to be breached. But, a Laptop was a very close second as can be seen in the bar chart that follows. </a:t>
            </a:r>
          </a:p>
        </p:txBody>
      </p:sp>
    </p:spTree>
    <p:extLst>
      <p:ext uri="{BB962C8B-B14F-4D97-AF65-F5344CB8AC3E}">
        <p14:creationId xmlns:p14="http://schemas.microsoft.com/office/powerpoint/2010/main" val="2083356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4" name="Picture 3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3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3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3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 name="Rectangle 4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4" name="Rectangle 43">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Content Placeholder 3">
            <a:extLst>
              <a:ext uri="{FF2B5EF4-FFF2-40B4-BE49-F238E27FC236}">
                <a16:creationId xmlns:a16="http://schemas.microsoft.com/office/drawing/2014/main" id="{9ECFDE2F-07E2-4402-94C4-961A40732707}"/>
              </a:ext>
            </a:extLst>
          </p:cNvPr>
          <p:cNvPicPr>
            <a:picLocks noGrp="1"/>
          </p:cNvPicPr>
          <p:nvPr>
            <p:ph idx="1"/>
          </p:nvPr>
        </p:nvPicPr>
        <p:blipFill>
          <a:blip r:embed="rId6">
            <a:extLst>
              <a:ext uri="{28A0092B-C50C-407E-A947-70E740481C1C}">
                <a14:useLocalDpi xmlns:a14="http://schemas.microsoft.com/office/drawing/2010/main" val="0"/>
              </a:ext>
            </a:extLst>
          </a:blip>
          <a:stretch>
            <a:fillRect/>
          </a:stretch>
        </p:blipFill>
        <p:spPr bwMode="auto">
          <a:xfrm>
            <a:off x="1692503" y="23630"/>
            <a:ext cx="8803817" cy="4458991"/>
          </a:xfrm>
          <a:prstGeom prst="rect">
            <a:avLst/>
          </a:prstGeom>
          <a:noFill/>
          <a:effectLst/>
        </p:spPr>
      </p:pic>
      <p:sp>
        <p:nvSpPr>
          <p:cNvPr id="50" name="Freeform: Shape 4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8959A-5B9F-43C7-A33D-35ED09C4E39E}"/>
              </a:ext>
            </a:extLst>
          </p:cNvPr>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3700" b="0" i="0" kern="1200">
                <a:solidFill>
                  <a:srgbClr val="EBEBEB"/>
                </a:solidFill>
                <a:latin typeface="+mj-lt"/>
                <a:ea typeface="+mj-ea"/>
                <a:cs typeface="+mj-cs"/>
              </a:rPr>
              <a:t>Bar chart: Location of Breached Data</a:t>
            </a:r>
          </a:p>
        </p:txBody>
      </p:sp>
    </p:spTree>
    <p:extLst>
      <p:ext uri="{BB962C8B-B14F-4D97-AF65-F5344CB8AC3E}">
        <p14:creationId xmlns:p14="http://schemas.microsoft.com/office/powerpoint/2010/main" val="262364504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89D0-11EE-4A6C-809B-C4A49DB42A0E}"/>
              </a:ext>
            </a:extLst>
          </p:cNvPr>
          <p:cNvSpPr>
            <a:spLocks noGrp="1"/>
          </p:cNvSpPr>
          <p:nvPr>
            <p:ph type="title"/>
          </p:nvPr>
        </p:nvSpPr>
        <p:spPr/>
        <p:txBody>
          <a:bodyPr/>
          <a:lstStyle/>
          <a:p>
            <a:r>
              <a:rPr lang="en-US" sz="3000" dirty="0"/>
              <a:t>Is there a relation between the type of breach and the number of individuals affected?</a:t>
            </a:r>
          </a:p>
        </p:txBody>
      </p:sp>
      <p:sp>
        <p:nvSpPr>
          <p:cNvPr id="3" name="Content Placeholder 2">
            <a:extLst>
              <a:ext uri="{FF2B5EF4-FFF2-40B4-BE49-F238E27FC236}">
                <a16:creationId xmlns:a16="http://schemas.microsoft.com/office/drawing/2014/main" id="{8872AE07-01A5-48F9-A408-806DB489E681}"/>
              </a:ext>
            </a:extLst>
          </p:cNvPr>
          <p:cNvSpPr>
            <a:spLocks noGrp="1"/>
          </p:cNvSpPr>
          <p:nvPr>
            <p:ph idx="1"/>
          </p:nvPr>
        </p:nvSpPr>
        <p:spPr/>
        <p:txBody>
          <a:bodyPr/>
          <a:lstStyle/>
          <a:p>
            <a:r>
              <a:rPr lang="en-US" dirty="0"/>
              <a:t>To answer this question the first step was to create a bar graph displaying to visualize the data</a:t>
            </a:r>
          </a:p>
          <a:p>
            <a:r>
              <a:rPr lang="en-US" dirty="0"/>
              <a:t>To do this and maintain readability a limit had to be selected for what categories of data would be shown.</a:t>
            </a:r>
          </a:p>
          <a:p>
            <a:r>
              <a:rPr lang="en-US" dirty="0"/>
              <a:t>The limit was set on the number of individuals affected </a:t>
            </a:r>
          </a:p>
          <a:p>
            <a:r>
              <a:rPr lang="en-US" dirty="0"/>
              <a:t>The less significant data was excluded from the graph to maintain visibility</a:t>
            </a:r>
          </a:p>
          <a:p>
            <a:r>
              <a:rPr lang="en-US" dirty="0"/>
              <a:t>After the graph was created it was simple to make conclusions from the visualized data.</a:t>
            </a:r>
          </a:p>
        </p:txBody>
      </p:sp>
    </p:spTree>
    <p:extLst>
      <p:ext uri="{BB962C8B-B14F-4D97-AF65-F5344CB8AC3E}">
        <p14:creationId xmlns:p14="http://schemas.microsoft.com/office/powerpoint/2010/main" val="1160246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B428-C3DF-4CF2-8BE0-8F544515272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4C84B6B-B075-4DBA-A30A-A355C12D7D6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7F7A098-D494-4E93-994B-F16D724B04B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7527" y="319492"/>
            <a:ext cx="10021889" cy="6219015"/>
          </a:xfrm>
          <a:prstGeom prst="rect">
            <a:avLst/>
          </a:prstGeom>
          <a:noFill/>
          <a:ln>
            <a:noFill/>
          </a:ln>
        </p:spPr>
      </p:pic>
    </p:spTree>
    <p:extLst>
      <p:ext uri="{BB962C8B-B14F-4D97-AF65-F5344CB8AC3E}">
        <p14:creationId xmlns:p14="http://schemas.microsoft.com/office/powerpoint/2010/main" val="1846771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2901-B020-4BC8-8ABD-98A317C2021A}"/>
              </a:ext>
            </a:extLst>
          </p:cNvPr>
          <p:cNvSpPr>
            <a:spLocks noGrp="1"/>
          </p:cNvSpPr>
          <p:nvPr>
            <p:ph type="title"/>
          </p:nvPr>
        </p:nvSpPr>
        <p:spPr/>
        <p:txBody>
          <a:bodyPr/>
          <a:lstStyle/>
          <a:p>
            <a:r>
              <a:rPr lang="en-US" sz="3000" dirty="0"/>
              <a:t>Is there a relation between the type of breach and the number of individuals affected?</a:t>
            </a:r>
          </a:p>
        </p:txBody>
      </p:sp>
      <p:sp>
        <p:nvSpPr>
          <p:cNvPr id="3" name="Content Placeholder 2">
            <a:extLst>
              <a:ext uri="{FF2B5EF4-FFF2-40B4-BE49-F238E27FC236}">
                <a16:creationId xmlns:a16="http://schemas.microsoft.com/office/drawing/2014/main" id="{38D8085C-BDAF-4437-95D8-54634CF7F28B}"/>
              </a:ext>
            </a:extLst>
          </p:cNvPr>
          <p:cNvSpPr>
            <a:spLocks noGrp="1"/>
          </p:cNvSpPr>
          <p:nvPr>
            <p:ph idx="1"/>
          </p:nvPr>
        </p:nvSpPr>
        <p:spPr/>
        <p:txBody>
          <a:bodyPr/>
          <a:lstStyle/>
          <a:p>
            <a:r>
              <a:rPr lang="en-US" dirty="0"/>
              <a:t>Out of the known types of breaches thefts and loses had a significantly higher impact on individuals in comparison to all of the other known types of breaches</a:t>
            </a:r>
          </a:p>
          <a:p>
            <a:endParaRPr lang="en-US" dirty="0"/>
          </a:p>
          <a:p>
            <a:r>
              <a:rPr lang="en-US" dirty="0"/>
              <a:t>This data is useful; this could help individuals and group better protect their confidential data from unexpected loss</a:t>
            </a:r>
          </a:p>
          <a:p>
            <a:endParaRPr lang="en-US" dirty="0"/>
          </a:p>
          <a:p>
            <a:r>
              <a:rPr lang="en-US" dirty="0"/>
              <a:t>It can give an idea what the biggest threats are regarding cybersecurity</a:t>
            </a:r>
          </a:p>
          <a:p>
            <a:endParaRPr lang="en-US" dirty="0"/>
          </a:p>
        </p:txBody>
      </p:sp>
    </p:spTree>
    <p:extLst>
      <p:ext uri="{BB962C8B-B14F-4D97-AF65-F5344CB8AC3E}">
        <p14:creationId xmlns:p14="http://schemas.microsoft.com/office/powerpoint/2010/main" val="344025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7CEF-92AD-624D-8157-F2FE156E9724}"/>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D853F37-E5BE-9D49-956B-7E027C80DA96}"/>
              </a:ext>
            </a:extLst>
          </p:cNvPr>
          <p:cNvSpPr>
            <a:spLocks noGrp="1"/>
          </p:cNvSpPr>
          <p:nvPr>
            <p:ph idx="1"/>
          </p:nvPr>
        </p:nvSpPr>
        <p:spPr/>
        <p:txBody>
          <a:bodyPr/>
          <a:lstStyle/>
          <a:p>
            <a:r>
              <a:rPr lang="en-US" dirty="0"/>
              <a:t>In this project we will discuss a detailed analysis of Cyber Security breaches in the USA from 2009 to 2014.</a:t>
            </a:r>
          </a:p>
          <a:p>
            <a:r>
              <a:rPr lang="en-US" dirty="0"/>
              <a:t>The conclusions we have drawn from the analysis of this data set have been from using various techniques writing code in R and </a:t>
            </a:r>
            <a:r>
              <a:rPr lang="en-US" dirty="0" err="1"/>
              <a:t>Rstudio</a:t>
            </a:r>
            <a:r>
              <a:rPr lang="en-US" dirty="0"/>
              <a:t>.</a:t>
            </a:r>
          </a:p>
          <a:p>
            <a:r>
              <a:rPr lang="en-US" dirty="0"/>
              <a:t> These conclusions in real world scenarios with the correct data set could lead to important business decisions that may help lead to significant updates in a companies security of software, systems, and  decrease in loss of money and information due to cybersecurity breaches.</a:t>
            </a:r>
          </a:p>
          <a:p>
            <a:endParaRPr lang="en-US" dirty="0"/>
          </a:p>
        </p:txBody>
      </p:sp>
    </p:spTree>
    <p:extLst>
      <p:ext uri="{BB962C8B-B14F-4D97-AF65-F5344CB8AC3E}">
        <p14:creationId xmlns:p14="http://schemas.microsoft.com/office/powerpoint/2010/main" val="76996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FDFE-A02B-574B-8954-31A0BEB897D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EAD8C75-ABEE-C24E-B778-624480C5267C}"/>
              </a:ext>
            </a:extLst>
          </p:cNvPr>
          <p:cNvSpPr>
            <a:spLocks noGrp="1"/>
          </p:cNvSpPr>
          <p:nvPr>
            <p:ph idx="1"/>
          </p:nvPr>
        </p:nvSpPr>
        <p:spPr/>
        <p:txBody>
          <a:bodyPr/>
          <a:lstStyle/>
          <a:p>
            <a:r>
              <a:rPr lang="en-US" dirty="0"/>
              <a:t>During our research we used the USA cybersecurity breaches data-set to draw useful information for any entity interested in updating security measures to better prepare for the future.</a:t>
            </a:r>
          </a:p>
          <a:p>
            <a:r>
              <a:rPr lang="en-US" dirty="0"/>
              <a:t>With a Team of 5 we were able to define pertinent questions that by answering would help us produce useful information about our subject matter.</a:t>
            </a:r>
          </a:p>
          <a:p>
            <a:r>
              <a:rPr lang="en-US" dirty="0"/>
              <a:t>The problem that we are trying to solve Is how to effectively address future cybersecurity breaches and avoid them with the observations  made from the data.</a:t>
            </a:r>
          </a:p>
          <a:p>
            <a:r>
              <a:rPr lang="en-US" dirty="0"/>
              <a:t>This problem was chosen because of previous classes of some team members as well as an interest in cybersecurity for other members. </a:t>
            </a:r>
          </a:p>
          <a:p>
            <a:pPr marL="0" indent="0">
              <a:buNone/>
            </a:pPr>
            <a:endParaRPr lang="en-US" dirty="0"/>
          </a:p>
        </p:txBody>
      </p:sp>
    </p:spTree>
    <p:extLst>
      <p:ext uri="{BB962C8B-B14F-4D97-AF65-F5344CB8AC3E}">
        <p14:creationId xmlns:p14="http://schemas.microsoft.com/office/powerpoint/2010/main" val="39493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840A-4DAC-4C43-9BB4-7694F1E3EE03}"/>
              </a:ext>
            </a:extLst>
          </p:cNvPr>
          <p:cNvSpPr>
            <a:spLocks noGrp="1"/>
          </p:cNvSpPr>
          <p:nvPr>
            <p:ph type="title"/>
          </p:nvPr>
        </p:nvSpPr>
        <p:spPr/>
        <p:txBody>
          <a:bodyPr/>
          <a:lstStyle/>
          <a:p>
            <a:r>
              <a:rPr lang="en-US" dirty="0"/>
              <a:t>Introduction continued</a:t>
            </a:r>
          </a:p>
        </p:txBody>
      </p:sp>
      <p:sp>
        <p:nvSpPr>
          <p:cNvPr id="3" name="Content Placeholder 2">
            <a:extLst>
              <a:ext uri="{FF2B5EF4-FFF2-40B4-BE49-F238E27FC236}">
                <a16:creationId xmlns:a16="http://schemas.microsoft.com/office/drawing/2014/main" id="{EBF7F786-45D0-3C42-9F02-61E7A6A1F3FD}"/>
              </a:ext>
            </a:extLst>
          </p:cNvPr>
          <p:cNvSpPr>
            <a:spLocks noGrp="1"/>
          </p:cNvSpPr>
          <p:nvPr>
            <p:ph idx="1"/>
          </p:nvPr>
        </p:nvSpPr>
        <p:spPr/>
        <p:txBody>
          <a:bodyPr/>
          <a:lstStyle/>
          <a:p>
            <a:r>
              <a:rPr lang="en-US" dirty="0"/>
              <a:t>As a team of 5 members each member was tasked with developing a question that would lead to our end goal of defining the truths from the data to avoid future breaches. </a:t>
            </a:r>
          </a:p>
          <a:p>
            <a:r>
              <a:rPr lang="en-US" dirty="0"/>
              <a:t>Along with developing a question each member was also tasked with providing an answer to that question.</a:t>
            </a:r>
          </a:p>
          <a:p>
            <a:r>
              <a:rPr lang="en-US" dirty="0"/>
              <a:t>On top of answering these questions our team has also provided multiple predictive models that will predict the number of breaches per year after our data set no longer has information available.</a:t>
            </a:r>
          </a:p>
          <a:p>
            <a:r>
              <a:rPr lang="en-US" dirty="0"/>
              <a:t> Our data set contains the following details, number of breaches, Year, date breached, individuals affected, summary of breach, name of entity breached, the state where the breach took place, type of breach, and location of breached information.</a:t>
            </a:r>
          </a:p>
        </p:txBody>
      </p:sp>
    </p:spTree>
    <p:extLst>
      <p:ext uri="{BB962C8B-B14F-4D97-AF65-F5344CB8AC3E}">
        <p14:creationId xmlns:p14="http://schemas.microsoft.com/office/powerpoint/2010/main" val="149257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F413-45F6-AF46-8B99-ECF54348F848}"/>
              </a:ext>
            </a:extLst>
          </p:cNvPr>
          <p:cNvSpPr>
            <a:spLocks noGrp="1"/>
          </p:cNvSpPr>
          <p:nvPr>
            <p:ph type="title"/>
          </p:nvPr>
        </p:nvSpPr>
        <p:spPr/>
        <p:txBody>
          <a:bodyPr/>
          <a:lstStyle/>
          <a:p>
            <a:r>
              <a:rPr lang="en-US" dirty="0"/>
              <a:t>Initial goals </a:t>
            </a:r>
          </a:p>
        </p:txBody>
      </p:sp>
      <p:sp>
        <p:nvSpPr>
          <p:cNvPr id="3" name="Content Placeholder 2">
            <a:extLst>
              <a:ext uri="{FF2B5EF4-FFF2-40B4-BE49-F238E27FC236}">
                <a16:creationId xmlns:a16="http://schemas.microsoft.com/office/drawing/2014/main" id="{DF9C784D-EF14-D74A-A1EB-D12DC301596B}"/>
              </a:ext>
            </a:extLst>
          </p:cNvPr>
          <p:cNvSpPr>
            <a:spLocks noGrp="1"/>
          </p:cNvSpPr>
          <p:nvPr>
            <p:ph idx="1"/>
          </p:nvPr>
        </p:nvSpPr>
        <p:spPr/>
        <p:txBody>
          <a:bodyPr/>
          <a:lstStyle/>
          <a:p>
            <a:r>
              <a:rPr lang="en-US" dirty="0"/>
              <a:t>See correlation of security breaches over time</a:t>
            </a:r>
          </a:p>
          <a:p>
            <a:r>
              <a:rPr lang="en-US" dirty="0"/>
              <a:t>See the correlation between type of breach and number of individuals effected by the breach</a:t>
            </a:r>
          </a:p>
          <a:p>
            <a:r>
              <a:rPr lang="en-US" dirty="0"/>
              <a:t>See the correlation between the number of breaches and location by state</a:t>
            </a:r>
          </a:p>
          <a:p>
            <a:r>
              <a:rPr lang="en-US" dirty="0"/>
              <a:t>We wanted to see</a:t>
            </a:r>
          </a:p>
          <a:p>
            <a:r>
              <a:rPr lang="en-US" dirty="0"/>
              <a:t>We also wanted to see which type of breach is most common</a:t>
            </a:r>
          </a:p>
          <a:p>
            <a:r>
              <a:rPr lang="en-US" dirty="0"/>
              <a:t>All this information so companies can make better decisions about what kinds of security to invest more resources </a:t>
            </a:r>
          </a:p>
          <a:p>
            <a:endParaRPr lang="en-US" dirty="0"/>
          </a:p>
        </p:txBody>
      </p:sp>
    </p:spTree>
    <p:extLst>
      <p:ext uri="{BB962C8B-B14F-4D97-AF65-F5344CB8AC3E}">
        <p14:creationId xmlns:p14="http://schemas.microsoft.com/office/powerpoint/2010/main" val="380773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E5E7-8A27-4B08-9DCA-010E02327D4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2A191A4D-F631-4BDC-B1C9-E93CE4A8B8F2}"/>
              </a:ext>
            </a:extLst>
          </p:cNvPr>
          <p:cNvSpPr>
            <a:spLocks noGrp="1"/>
          </p:cNvSpPr>
          <p:nvPr>
            <p:ph idx="1"/>
          </p:nvPr>
        </p:nvSpPr>
        <p:spPr/>
        <p:txBody>
          <a:bodyPr/>
          <a:lstStyle/>
          <a:p>
            <a:r>
              <a:rPr lang="en-US" dirty="0"/>
              <a:t>Various information regarding data breaches in the US</a:t>
            </a:r>
          </a:p>
          <a:p>
            <a:r>
              <a:rPr lang="en-US" u="sng" dirty="0">
                <a:hlinkClick r:id="rId2"/>
              </a:rPr>
              <a:t>https://public.tableau.com/profile/chris1505#!/vizhome/DatasetExplorationandDowbload/DatabaseDash?publish=yes</a:t>
            </a:r>
            <a:r>
              <a:rPr lang="en-US" dirty="0"/>
              <a:t>.</a:t>
            </a:r>
          </a:p>
          <a:p>
            <a:endParaRPr lang="en-US" dirty="0"/>
          </a:p>
        </p:txBody>
      </p:sp>
    </p:spTree>
    <p:extLst>
      <p:ext uri="{BB962C8B-B14F-4D97-AF65-F5344CB8AC3E}">
        <p14:creationId xmlns:p14="http://schemas.microsoft.com/office/powerpoint/2010/main" val="252053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48B8-92D2-4E30-B5ED-10DCEFFE2194}"/>
              </a:ext>
            </a:extLst>
          </p:cNvPr>
          <p:cNvSpPr>
            <a:spLocks noGrp="1"/>
          </p:cNvSpPr>
          <p:nvPr>
            <p:ph type="title"/>
          </p:nvPr>
        </p:nvSpPr>
        <p:spPr/>
        <p:txBody>
          <a:bodyPr/>
          <a:lstStyle/>
          <a:p>
            <a:r>
              <a:rPr lang="en-US" dirty="0"/>
              <a:t>Data analysis and Modeling</a:t>
            </a:r>
          </a:p>
        </p:txBody>
      </p:sp>
      <p:sp>
        <p:nvSpPr>
          <p:cNvPr id="3" name="Content Placeholder 2">
            <a:extLst>
              <a:ext uri="{FF2B5EF4-FFF2-40B4-BE49-F238E27FC236}">
                <a16:creationId xmlns:a16="http://schemas.microsoft.com/office/drawing/2014/main" id="{2ED99355-3E53-429D-B01C-9127686A18EF}"/>
              </a:ext>
            </a:extLst>
          </p:cNvPr>
          <p:cNvSpPr>
            <a:spLocks noGrp="1"/>
          </p:cNvSpPr>
          <p:nvPr>
            <p:ph sz="half" idx="1"/>
          </p:nvPr>
        </p:nvSpPr>
        <p:spPr/>
        <p:txBody>
          <a:bodyPr/>
          <a:lstStyle/>
          <a:p>
            <a:r>
              <a:rPr lang="en-US" dirty="0"/>
              <a:t>Visualization methods:</a:t>
            </a:r>
          </a:p>
          <a:p>
            <a:pPr lvl="1"/>
            <a:r>
              <a:rPr lang="en-US" dirty="0"/>
              <a:t>Spline Chart</a:t>
            </a:r>
          </a:p>
          <a:p>
            <a:pPr lvl="1"/>
            <a:r>
              <a:rPr lang="en-US" dirty="0"/>
              <a:t>Multiple Bar Graphs</a:t>
            </a:r>
          </a:p>
          <a:p>
            <a:r>
              <a:rPr lang="en-US" dirty="0"/>
              <a:t>Deeper Understanding:</a:t>
            </a:r>
          </a:p>
          <a:p>
            <a:pPr lvl="1"/>
            <a:r>
              <a:rPr lang="en-US" dirty="0"/>
              <a:t>Confusion Matrix</a:t>
            </a:r>
          </a:p>
          <a:p>
            <a:pPr lvl="1"/>
            <a:r>
              <a:rPr lang="en-US" dirty="0"/>
              <a:t>SVM</a:t>
            </a:r>
          </a:p>
          <a:p>
            <a:r>
              <a:rPr lang="en-US" dirty="0"/>
              <a:t>Machine Learning Techniques:</a:t>
            </a:r>
          </a:p>
          <a:p>
            <a:pPr lvl="1"/>
            <a:r>
              <a:rPr lang="en-US" dirty="0"/>
              <a:t>Linear Regression Model</a:t>
            </a:r>
          </a:p>
          <a:p>
            <a:pPr lvl="1"/>
            <a:r>
              <a:rPr lang="en-US" dirty="0"/>
              <a:t>Multiple Regression Model</a:t>
            </a:r>
          </a:p>
          <a:p>
            <a:pPr lvl="1"/>
            <a:r>
              <a:rPr lang="en-US" dirty="0"/>
              <a:t>Generalized Linear Model</a:t>
            </a:r>
          </a:p>
          <a:p>
            <a:endParaRPr lang="en-US" dirty="0"/>
          </a:p>
        </p:txBody>
      </p:sp>
      <p:sp>
        <p:nvSpPr>
          <p:cNvPr id="4" name="Content Placeholder 3">
            <a:extLst>
              <a:ext uri="{FF2B5EF4-FFF2-40B4-BE49-F238E27FC236}">
                <a16:creationId xmlns:a16="http://schemas.microsoft.com/office/drawing/2014/main" id="{988ABF63-3B99-41B0-ADEE-88939EC98F39}"/>
              </a:ext>
            </a:extLst>
          </p:cNvPr>
          <p:cNvSpPr>
            <a:spLocks noGrp="1"/>
          </p:cNvSpPr>
          <p:nvPr>
            <p:ph sz="half" idx="2"/>
          </p:nvPr>
        </p:nvSpPr>
        <p:spPr/>
        <p:txBody>
          <a:bodyPr/>
          <a:lstStyle/>
          <a:p>
            <a:r>
              <a:rPr lang="en-US" dirty="0"/>
              <a:t>How did we reach our conclusions?</a:t>
            </a:r>
          </a:p>
          <a:p>
            <a:pPr lvl="1"/>
            <a:r>
              <a:rPr lang="en-US" dirty="0"/>
              <a:t>Using various visualization methods and data analysis skills. </a:t>
            </a:r>
          </a:p>
          <a:p>
            <a:pPr lvl="1"/>
            <a:r>
              <a:rPr lang="en-US" dirty="0"/>
              <a:t>Machine Learning which helped us make educated predictions about the future.</a:t>
            </a:r>
          </a:p>
          <a:p>
            <a:pPr marL="457200" lvl="1" indent="0">
              <a:buNone/>
            </a:pPr>
            <a:endParaRPr lang="en-US" dirty="0"/>
          </a:p>
        </p:txBody>
      </p:sp>
    </p:spTree>
    <p:extLst>
      <p:ext uri="{BB962C8B-B14F-4D97-AF65-F5344CB8AC3E}">
        <p14:creationId xmlns:p14="http://schemas.microsoft.com/office/powerpoint/2010/main" val="121311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9B3B-99B6-4324-9296-26A9C799267D}"/>
              </a:ext>
            </a:extLst>
          </p:cNvPr>
          <p:cNvSpPr>
            <a:spLocks noGrp="1"/>
          </p:cNvSpPr>
          <p:nvPr>
            <p:ph type="title"/>
          </p:nvPr>
        </p:nvSpPr>
        <p:spPr/>
        <p:txBody>
          <a:bodyPr/>
          <a:lstStyle/>
          <a:p>
            <a:r>
              <a:rPr lang="en-US" dirty="0"/>
              <a:t>Final Outcomes and Analysis</a:t>
            </a:r>
          </a:p>
        </p:txBody>
      </p:sp>
      <p:sp>
        <p:nvSpPr>
          <p:cNvPr id="3" name="Content Placeholder 2">
            <a:extLst>
              <a:ext uri="{FF2B5EF4-FFF2-40B4-BE49-F238E27FC236}">
                <a16:creationId xmlns:a16="http://schemas.microsoft.com/office/drawing/2014/main" id="{20C048A0-8741-498E-A277-D378F4C901B0}"/>
              </a:ext>
            </a:extLst>
          </p:cNvPr>
          <p:cNvSpPr>
            <a:spLocks noGrp="1"/>
          </p:cNvSpPr>
          <p:nvPr>
            <p:ph idx="1"/>
          </p:nvPr>
        </p:nvSpPr>
        <p:spPr/>
        <p:txBody>
          <a:bodyPr>
            <a:normAutofit fontScale="85000" lnSpcReduction="10000"/>
          </a:bodyPr>
          <a:lstStyle/>
          <a:p>
            <a:r>
              <a:rPr lang="en-US" dirty="0"/>
              <a:t>Main Result: The Number of Breaches has gone up as the years have progressed.</a:t>
            </a:r>
          </a:p>
          <a:p>
            <a:r>
              <a:rPr lang="en-US" dirty="0"/>
              <a:t>Machine Learning Prediction: The different types of breaches will continue to rise as technology and the years progress. </a:t>
            </a:r>
          </a:p>
          <a:p>
            <a:r>
              <a:rPr lang="en-US" dirty="0"/>
              <a:t>Initial question answers:</a:t>
            </a:r>
          </a:p>
          <a:p>
            <a:pPr lvl="1"/>
            <a:r>
              <a:rPr lang="en-US" dirty="0"/>
              <a:t>A correlation between the number of breaches and year has been found.</a:t>
            </a:r>
          </a:p>
          <a:p>
            <a:pPr lvl="1"/>
            <a:r>
              <a:rPr lang="en-US" dirty="0"/>
              <a:t>Thefts and Losses had a larger impact on individuals than all of the other types of breaches compared.</a:t>
            </a:r>
          </a:p>
          <a:p>
            <a:pPr lvl="1"/>
            <a:r>
              <a:rPr lang="en-US" dirty="0"/>
              <a:t>Paper was the most susceptible to a data breach. But, Laptops were a very close second. </a:t>
            </a:r>
          </a:p>
          <a:p>
            <a:pPr lvl="1"/>
            <a:r>
              <a:rPr lang="en-US" dirty="0"/>
              <a:t>Virginia had the most people that were affected by Data Breaches.</a:t>
            </a:r>
          </a:p>
          <a:p>
            <a:pPr lvl="1"/>
            <a:r>
              <a:rPr lang="en-US" dirty="0"/>
              <a:t>Predictive models showed the number of data breaches will rise as time progresses. </a:t>
            </a:r>
          </a:p>
          <a:p>
            <a:r>
              <a:rPr lang="en-US" dirty="0"/>
              <a:t>Justified answers: Using various visualization methods and predictive models.</a:t>
            </a:r>
          </a:p>
        </p:txBody>
      </p:sp>
    </p:spTree>
    <p:extLst>
      <p:ext uri="{BB962C8B-B14F-4D97-AF65-F5344CB8AC3E}">
        <p14:creationId xmlns:p14="http://schemas.microsoft.com/office/powerpoint/2010/main" val="389656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5BC1-A248-44F8-B86B-F4D0F295699E}"/>
              </a:ext>
            </a:extLst>
          </p:cNvPr>
          <p:cNvSpPr>
            <a:spLocks noGrp="1"/>
          </p:cNvSpPr>
          <p:nvPr>
            <p:ph type="title"/>
          </p:nvPr>
        </p:nvSpPr>
        <p:spPr/>
        <p:txBody>
          <a:bodyPr/>
          <a:lstStyle/>
          <a:p>
            <a:r>
              <a:rPr lang="en-US" dirty="0"/>
              <a:t>Cleaning the Dataset</a:t>
            </a:r>
          </a:p>
        </p:txBody>
      </p:sp>
      <p:sp>
        <p:nvSpPr>
          <p:cNvPr id="3" name="Content Placeholder 2">
            <a:extLst>
              <a:ext uri="{FF2B5EF4-FFF2-40B4-BE49-F238E27FC236}">
                <a16:creationId xmlns:a16="http://schemas.microsoft.com/office/drawing/2014/main" id="{5C9EE4AD-9CE5-478C-822F-67F47BD6A35E}"/>
              </a:ext>
            </a:extLst>
          </p:cNvPr>
          <p:cNvSpPr>
            <a:spLocks noGrp="1"/>
          </p:cNvSpPr>
          <p:nvPr>
            <p:ph idx="1"/>
          </p:nvPr>
        </p:nvSpPr>
        <p:spPr/>
        <p:txBody>
          <a:bodyPr/>
          <a:lstStyle/>
          <a:p>
            <a:r>
              <a:rPr lang="en-US" dirty="0"/>
              <a:t>Removed some irrelevant rows</a:t>
            </a:r>
          </a:p>
          <a:p>
            <a:r>
              <a:rPr lang="en-US" dirty="0"/>
              <a:t>Corrected the names of some companies</a:t>
            </a:r>
          </a:p>
          <a:p>
            <a:r>
              <a:rPr lang="en-US" dirty="0"/>
              <a:t>Changed dates to date datatype instead of char string</a:t>
            </a:r>
          </a:p>
          <a:p>
            <a:pPr lvl="1"/>
            <a:r>
              <a:rPr lang="en-US" dirty="0"/>
              <a:t>Easier to use date data and sort by time</a:t>
            </a:r>
          </a:p>
          <a:p>
            <a:endParaRPr lang="en-US" dirty="0"/>
          </a:p>
        </p:txBody>
      </p:sp>
    </p:spTree>
    <p:extLst>
      <p:ext uri="{BB962C8B-B14F-4D97-AF65-F5344CB8AC3E}">
        <p14:creationId xmlns:p14="http://schemas.microsoft.com/office/powerpoint/2010/main" val="2092159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37</TotalTime>
  <Words>1261</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Cyber Security  Breaches</vt:lpstr>
      <vt:lpstr>Abstract</vt:lpstr>
      <vt:lpstr>Introduction</vt:lpstr>
      <vt:lpstr>Introduction continued</vt:lpstr>
      <vt:lpstr>Initial goals </vt:lpstr>
      <vt:lpstr>Dataset</vt:lpstr>
      <vt:lpstr>Data analysis and Modeling</vt:lpstr>
      <vt:lpstr>Final Outcomes and Analysis</vt:lpstr>
      <vt:lpstr>Cleaning the Dataset</vt:lpstr>
      <vt:lpstr>Which states have the largest number of individual breaches and what type of data breach was most dominant?</vt:lpstr>
      <vt:lpstr>Bar Chart</vt:lpstr>
      <vt:lpstr>Confusion Matrix and SVM </vt:lpstr>
      <vt:lpstr>Confusion matrix Diagram and SVM Stats</vt:lpstr>
      <vt:lpstr>Are certain devices more susceptible to data breaches according to the data given? </vt:lpstr>
      <vt:lpstr>Bar chart: Location of Breached Data</vt:lpstr>
      <vt:lpstr>Is there a relation between the type of breach and the number of individuals affected?</vt:lpstr>
      <vt:lpstr>PowerPoint Presentation</vt:lpstr>
      <vt:lpstr>Is there a relation between the type of breach and the number of individuals affected?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Breaches</dc:title>
  <dc:creator>Zachary Kovalenko</dc:creator>
  <cp:lastModifiedBy>Kingsley Okereke</cp:lastModifiedBy>
  <cp:revision>6</cp:revision>
  <dcterms:created xsi:type="dcterms:W3CDTF">2020-05-06T05:45:34Z</dcterms:created>
  <dcterms:modified xsi:type="dcterms:W3CDTF">2020-05-06T10:54:10Z</dcterms:modified>
</cp:coreProperties>
</file>