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65" r:id="rId2"/>
    <p:sldId id="258" r:id="rId3"/>
    <p:sldId id="273" r:id="rId4"/>
    <p:sldId id="283" r:id="rId5"/>
    <p:sldId id="284" r:id="rId6"/>
    <p:sldId id="289" r:id="rId7"/>
    <p:sldId id="291" r:id="rId8"/>
    <p:sldId id="292" r:id="rId9"/>
    <p:sldId id="305" r:id="rId10"/>
    <p:sldId id="296" r:id="rId11"/>
    <p:sldId id="297" r:id="rId12"/>
    <p:sldId id="298" r:id="rId13"/>
    <p:sldId id="329" r:id="rId14"/>
    <p:sldId id="301" r:id="rId15"/>
    <p:sldId id="326" r:id="rId16"/>
    <p:sldId id="299" r:id="rId17"/>
    <p:sldId id="308" r:id="rId18"/>
    <p:sldId id="327" r:id="rId19"/>
    <p:sldId id="310" r:id="rId20"/>
    <p:sldId id="330" r:id="rId21"/>
    <p:sldId id="311" r:id="rId22"/>
    <p:sldId id="313" r:id="rId23"/>
    <p:sldId id="314" r:id="rId24"/>
    <p:sldId id="315" r:id="rId25"/>
    <p:sldId id="316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31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원" initials="이" lastIdx="1" clrIdx="0">
    <p:extLst>
      <p:ext uri="{19B8F6BF-5375-455C-9EA6-DF929625EA0E}">
        <p15:presenceInfo xmlns:p15="http://schemas.microsoft.com/office/powerpoint/2012/main" userId="S-1-5-21-791609980-505775873-20350821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EBF7"/>
    <a:srgbClr val="02497F"/>
    <a:srgbClr val="4591CE"/>
    <a:srgbClr val="B4C7E7"/>
    <a:srgbClr val="98C2E4"/>
    <a:srgbClr val="D2E9FA"/>
    <a:srgbClr val="62C4AA"/>
    <a:srgbClr val="73B993"/>
    <a:srgbClr val="1E6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7" autoAdjust="0"/>
    <p:restoredTop sz="87431" autoAdjust="0"/>
  </p:normalViewPr>
  <p:slideViewPr>
    <p:cSldViewPr snapToGrid="0">
      <p:cViewPr>
        <p:scale>
          <a:sx n="75" d="100"/>
          <a:sy n="75" d="100"/>
        </p:scale>
        <p:origin x="2976" y="19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55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51EDB0-1AC5-44EE-A0D6-1992E79FF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315EA-29FA-42C6-824C-3F4B7BF81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5D8E4-A3DF-4060-82F5-84451599BA6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72323-3CBD-4C07-A156-BEA1E8940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7FF4-25E2-48B2-8882-5B8DF3043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53E4-0F46-4A99-81D3-72E525C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4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7:14:29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1 121 24575,'0'-1'0,"1"0"0,-1 0 0,1 0 0,-1 0 0,1 0 0,-1 0 0,1 1 0,0-1 0,0 0 0,-1 0 0,1 0 0,0 1 0,0-1 0,0 0 0,0 1 0,0-1 0,0 1 0,2-1 0,22-11 0,-22 11 0,17-5 0,0 1 0,0 1 0,1 0 0,0 2 0,0 0 0,27 2 0,16-2 0,476-18 0,-107 6 0,-27-14 0,-81 22 0,-188 8 0,1726-2 0,-1626 11 0,-32 0 0,754-8 0,-491-5 0,-286 13 0,-47 0 0,17-8 0,98 6 0,408 8 0,-440-19 0,200 2 0,-383 1 0,39 8 0,-3-1 0,390 22 0,-290-19 0,83 2 0,52-1 0,62 0 0,551-13 0,-677 14 0,-107-3 0,137 6 0,494 18 0,-449-10 0,-56-1 0,80-21 0,-182-3 0,-113 3 0,89 16 0,-39-3 0,239 16 0,-322-30 0,24 3 0,51 11 0,-69-11-1365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7:14:34.8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1005 1 24575,'-1005'0'0,"1011"0"0,90 0 0,192 23 0,-23 19 0,466 15 0,-681-56 0,283 14 0,-206 6 0,25 3 0,227-14 0,-312-11 0,-39 3 0,0 0 0,0 2 0,41 11 0,-35-6 0,52 4 0,142-9 128,-132-6-1621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7:14:35.2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7:14:29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1 121 24575,'0'-1'0,"1"0"0,-1 0 0,1 0 0,-1 0 0,1 0 0,-1 0 0,1 1 0,0-1 0,0 0 0,-1 0 0,1 0 0,0 1 0,0-1 0,0 0 0,0 1 0,0-1 0,0 1 0,2-1 0,22-11 0,-22 11 0,17-5 0,0 1 0,0 1 0,1 0 0,0 2 0,0 0 0,27 2 0,16-2 0,476-18 0,-107 6 0,-27-14 0,-81 22 0,-188 8 0,1726-2 0,-1626 11 0,-32 0 0,754-8 0,-491-5 0,-286 13 0,-47 0 0,17-8 0,98 6 0,408 8 0,-440-19 0,200 2 0,-383 1 0,39 8 0,-3-1 0,390 22 0,-290-19 0,83 2 0,52-1 0,62 0 0,551-13 0,-677 14 0,-107-3 0,137 6 0,494 18 0,-449-10 0,-56-1 0,80-21 0,-182-3 0,-113 3 0,89 16 0,-39-3 0,239 16 0,-322-30 0,24 3 0,51 11 0,-69-11-1365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7:14:34.8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1005 1 24575,'-1005'0'0,"1011"0"0,90 0 0,192 23 0,-23 19 0,466 15 0,-681-56 0,283 14 0,-206 6 0,25 3 0,227-14 0,-312-11 0,-39 3 0,0 0 0,0 2 0,41 11 0,-35-6 0,52 4 0,142-9 128,-132-6-1621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7:14:35.2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2:35:50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199 404 24575,'-3'-1'0,"0"1"0,0 0 0,0 0 0,0 0 0,0 1 0,0-1 0,0 1 0,0 0 0,0 0 0,0 0 0,0 0 0,0 0 0,0 1 0,1-1 0,-1 1 0,1 0 0,-1 0 0,1-1 0,-1 2 0,1-1 0,0 0 0,0 0 0,0 1 0,1-1 0,-1 1 0,0 0 0,1-1 0,0 1 0,-2 5 0,-5 11 0,-10 39 0,16-50 0,2-6 0,-1-1 0,1 1 0,0 0 0,-1-1 0,1 1 0,0 0 0,0-1 0,0 1 0,0 0 0,1 0 0,-1-1 0,0 1 0,1-1 0,-1 1 0,1 0 0,0-1 0,-1 1 0,1-1 0,0 1 0,0-1 0,0 1 0,2 1 0,-1-1 0,1 1 0,0-1 0,0 0 0,0 0 0,0-1 0,0 1 0,0-1 0,0 1 0,1-1 0,4 1 0,1 0 0,0 0 0,0-1 0,0 0 0,0-1 0,0 0 0,0 0 0,0-1 0,10-2 0,-15 2 0,-1 0 0,1 0 0,-1-1 0,1 1 0,-1-1 0,0 0 0,1 0 0,-1 0 0,0 0 0,0-1 0,-1 1 0,1-1 0,0 0 0,-1 0 0,0 0 0,4-5 0,-3 2 0,-1 1 0,0 0 0,0-1 0,0 0 0,-1 1 0,1-1 0,-1 0 0,-1 0 0,1 1 0,-1-8 0,-1 3 0,1 0 0,-2 1 0,1-1 0,-1 1 0,-1 0 0,0 0 0,0 0 0,-1 0 0,0 0 0,0 1 0,-1-1 0,0 1 0,-9-10 0,1 5 0,0 1 0,-20-13 0,-16-15 0,48 39 0,-1 0 0,1 0 0,0 0 0,0-1 0,0 1 0,0-1 0,0 1 0,1-1 0,-1 1 0,0-1 0,1 1 0,-1-1 0,1 1 0,0-1 0,-1 0 0,1 1 0,0-1 0,0 0 0,0 1 0,0-1 0,0 0 0,0 1 0,1-1 0,-1 0 0,0 1 0,2-3 0,0-2 0,2-1 0,-1 1 0,1 0 0,8-11 0,-3 4 0,20-26 0,-21 29 0,1 0 0,-2-1 0,1 0 0,-2 0 0,1-1 0,-1 0 0,7-23 0,-13 34 0,0 1 0,1-1 0,-1 1 0,0-1 0,0 1 0,0-1 0,0 1 0,0-1 0,0 1 0,0-1 0,0 1 0,0-1 0,0 0 0,0 1 0,0-1 0,0 1 0,-1-1 0,1 1 0,0-1 0,0 1 0,0-1 0,-1 1 0,1-1 0,-11 2 0,-14 18 0,24-18 0,-20 18 0,1 1 0,2 1 0,0 0 0,1 1 0,1 2 0,-19 33 0,29-43 0,0 0 0,0-1 0,2 2 0,-4 13 0,7-23 0,0 0 0,0-1 0,0 1 0,1 0 0,0-1 0,0 1 0,0 0 0,0 0 0,1-1 0,0 1 0,0 0 0,0-1 0,1 1 0,-1-1 0,1 1 0,4 5 0,-5-8 0,0 0 0,1-1 0,-1 1 0,1-1 0,-1 1 0,1-1 0,0 0 0,-1 0 0,1 0 0,0 0 0,0 0 0,0 0 0,0 0 0,0-1 0,0 1 0,0-1 0,0 1 0,0-1 0,0 0 0,0 0 0,1 0 0,-1 0 0,0 0 0,0 0 0,0-1 0,0 1 0,0-1 0,0 1 0,0-1 0,0 0 0,0 0 0,3-2 0,1 0 0,0 0 0,0-1 0,-1 0 0,0 0 0,0-1 0,0 0 0,0 1 0,-1-2 0,6-6 0,-3 0 0,-1 1 0,0-1 0,-1 0 0,-1 0 0,1-1 0,-2 1 0,3-16 0,-4 17 0,-1 1 0,0-1 0,-1 1 0,0-1 0,0 1 0,-1-1 0,-1 1 0,0-1 0,-4-14 0,5 23 0,0-1 0,0 1 0,0-1 0,0 1 0,0 0 0,-1 0 0,1-1 0,-1 1 0,1 0 0,-1 0 0,0 1 0,0-1 0,0 0 0,0 1 0,0-1 0,0 1 0,0-1 0,-1 1 0,1 0 0,-4-1 0,4 1 0,-1 1 0,1 0 0,0 0 0,-1 0 0,1 0 0,0 0 0,-1 0 0,1 1 0,0-1 0,-1 1 0,1 0 0,0-1 0,0 1 0,-1 0 0,1 0 0,0 1 0,0-1 0,0 0 0,1 1 0,-1-1 0,0 1 0,-2 2 0,-8 9 0,1 0 0,0 1 0,1 1 0,1 0 0,-13 25 0,9-10 0,1-1 0,-9 37 0,16-49 171,5-22 0,7-27-1878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F20-0429-42EC-AFE6-D43E94E5DB2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114-79BA-4EB3-B9E8-603E846A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7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0599F01-5B59-48B3-B562-5E193D7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07832" cy="3473534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69F957E1-7986-4C96-A1E6-25FD4574D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4095" y="2370259"/>
            <a:ext cx="7194875" cy="717178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FFF00"/>
                </a:solidFill>
              </a:defRPr>
            </a:lvl1pPr>
          </a:lstStyle>
          <a:p>
            <a:r>
              <a:rPr lang="ko-KR" altLang="en-US" dirty="0"/>
              <a:t>메인 타이틀</a:t>
            </a:r>
          </a:p>
        </p:txBody>
      </p:sp>
      <p:sp>
        <p:nvSpPr>
          <p:cNvPr id="14" name="Google Shape;16;p2">
            <a:extLst>
              <a:ext uri="{FF2B5EF4-FFF2-40B4-BE49-F238E27FC236}">
                <a16:creationId xmlns:a16="http://schemas.microsoft.com/office/drawing/2014/main" id="{43E11AC5-6153-4933-813D-3CE0D259839E}"/>
              </a:ext>
            </a:extLst>
          </p:cNvPr>
          <p:cNvSpPr/>
          <p:nvPr/>
        </p:nvSpPr>
        <p:spPr>
          <a:xfrm>
            <a:off x="2190751" y="1863437"/>
            <a:ext cx="45719" cy="12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>
            <a:extLst>
              <a:ext uri="{FF2B5EF4-FFF2-40B4-BE49-F238E27FC236}">
                <a16:creationId xmlns:a16="http://schemas.microsoft.com/office/drawing/2014/main" id="{C5DB0455-809D-45DD-BF3A-415FDFD7C4D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284095" y="1861654"/>
            <a:ext cx="9144000" cy="46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 i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ko-KR" altLang="en-US" dirty="0"/>
              <a:t>서브 타이틀</a:t>
            </a:r>
            <a:endParaRPr dirty="0"/>
          </a:p>
        </p:txBody>
      </p:sp>
      <p:sp>
        <p:nvSpPr>
          <p:cNvPr id="17" name="Google Shape;19;p2">
            <a:extLst>
              <a:ext uri="{FF2B5EF4-FFF2-40B4-BE49-F238E27FC236}">
                <a16:creationId xmlns:a16="http://schemas.microsoft.com/office/drawing/2014/main" id="{4BA3BAEF-FCAE-4EDC-92D2-9F8A38012A5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2279513" y="4149082"/>
            <a:ext cx="4933748" cy="4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 dirty="0"/>
              <a:t>텍스트를 입력하세요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4C378-FCA5-4867-A163-1AC154A56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8726" y="1861654"/>
            <a:ext cx="914400" cy="1225783"/>
          </a:xfrm>
        </p:spPr>
        <p:txBody>
          <a:bodyPr>
            <a:normAutofit/>
          </a:bodyPr>
          <a:lstStyle>
            <a:lvl1pPr marL="0" indent="0" algn="r">
              <a:buNone/>
              <a:defRPr sz="1400" b="1">
                <a:solidFill>
                  <a:srgbClr val="DEEBF7"/>
                </a:solidFill>
              </a:defRPr>
            </a:lvl1pPr>
          </a:lstStyle>
          <a:p>
            <a:pPr lvl="0"/>
            <a:r>
              <a:rPr lang="ko-KR" altLang="en-US" dirty="0"/>
              <a:t>텍스트를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6597878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7A7E91B-3172-4DDA-B28A-29C7E7F7EDBD}"/>
              </a:ext>
            </a:extLst>
          </p:cNvPr>
          <p:cNvSpPr/>
          <p:nvPr userDrawn="1"/>
        </p:nvSpPr>
        <p:spPr>
          <a:xfrm>
            <a:off x="8452184" y="468801"/>
            <a:ext cx="3739816" cy="6202709"/>
          </a:xfrm>
          <a:custGeom>
            <a:avLst/>
            <a:gdLst>
              <a:gd name="connsiteX0" fmla="*/ 3739816 w 3739816"/>
              <a:gd name="connsiteY0" fmla="*/ 0 h 6202709"/>
              <a:gd name="connsiteX1" fmla="*/ 3739816 w 3739816"/>
              <a:gd name="connsiteY1" fmla="*/ 652138 h 6202709"/>
              <a:gd name="connsiteX2" fmla="*/ 3739816 w 3739816"/>
              <a:gd name="connsiteY2" fmla="*/ 6202709 h 6202709"/>
              <a:gd name="connsiteX3" fmla="*/ 3733800 w 3739816"/>
              <a:gd name="connsiteY3" fmla="*/ 6202709 h 6202709"/>
              <a:gd name="connsiteX4" fmla="*/ 3733800 w 3739816"/>
              <a:gd name="connsiteY4" fmla="*/ 5553660 h 6202709"/>
              <a:gd name="connsiteX5" fmla="*/ 2490537 w 3739816"/>
              <a:gd name="connsiteY5" fmla="*/ 5760540 h 6202709"/>
              <a:gd name="connsiteX6" fmla="*/ 2490537 w 3739816"/>
              <a:gd name="connsiteY6" fmla="*/ 5645103 h 6202709"/>
              <a:gd name="connsiteX7" fmla="*/ 2490535 w 3739816"/>
              <a:gd name="connsiteY7" fmla="*/ 5645104 h 6202709"/>
              <a:gd name="connsiteX8" fmla="*/ 2490535 w 3739816"/>
              <a:gd name="connsiteY8" fmla="*/ 5760541 h 6202709"/>
              <a:gd name="connsiteX9" fmla="*/ 2005 w 3739816"/>
              <a:gd name="connsiteY9" fmla="*/ 6174634 h 6202709"/>
              <a:gd name="connsiteX10" fmla="*/ 2005 w 3739816"/>
              <a:gd name="connsiteY10" fmla="*/ 6166610 h 6202709"/>
              <a:gd name="connsiteX11" fmla="*/ 0 w 3739816"/>
              <a:gd name="connsiteY11" fmla="*/ 6167030 h 6202709"/>
              <a:gd name="connsiteX12" fmla="*/ 0 w 3739816"/>
              <a:gd name="connsiteY12" fmla="*/ 4980503 h 6202709"/>
              <a:gd name="connsiteX13" fmla="*/ 1257301 w 3739816"/>
              <a:gd name="connsiteY13" fmla="*/ 4770953 h 6202709"/>
              <a:gd name="connsiteX14" fmla="*/ 1257301 w 3739816"/>
              <a:gd name="connsiteY14" fmla="*/ 447600 h 6202709"/>
              <a:gd name="connsiteX15" fmla="*/ 1257301 w 3739816"/>
              <a:gd name="connsiteY15" fmla="*/ 413093 h 620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9816" h="6202709">
                <a:moveTo>
                  <a:pt x="3739816" y="0"/>
                </a:moveTo>
                <a:lnTo>
                  <a:pt x="3739816" y="652138"/>
                </a:lnTo>
                <a:lnTo>
                  <a:pt x="3739816" y="6202709"/>
                </a:lnTo>
                <a:lnTo>
                  <a:pt x="3733800" y="6202709"/>
                </a:lnTo>
                <a:lnTo>
                  <a:pt x="3733800" y="5553660"/>
                </a:lnTo>
                <a:lnTo>
                  <a:pt x="2490537" y="5760540"/>
                </a:lnTo>
                <a:lnTo>
                  <a:pt x="2490537" y="5645103"/>
                </a:lnTo>
                <a:lnTo>
                  <a:pt x="2490535" y="5645104"/>
                </a:lnTo>
                <a:lnTo>
                  <a:pt x="2490535" y="5760541"/>
                </a:lnTo>
                <a:lnTo>
                  <a:pt x="2005" y="6174634"/>
                </a:lnTo>
                <a:lnTo>
                  <a:pt x="2005" y="6166610"/>
                </a:lnTo>
                <a:lnTo>
                  <a:pt x="0" y="6167030"/>
                </a:lnTo>
                <a:lnTo>
                  <a:pt x="0" y="4980503"/>
                </a:lnTo>
                <a:lnTo>
                  <a:pt x="1257301" y="4770953"/>
                </a:lnTo>
                <a:lnTo>
                  <a:pt x="1257301" y="447600"/>
                </a:lnTo>
                <a:lnTo>
                  <a:pt x="1257301" y="41309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A5F55D1D-068C-403F-8548-CD1FF503F5C5}"/>
              </a:ext>
            </a:extLst>
          </p:cNvPr>
          <p:cNvSpPr/>
          <p:nvPr userDrawn="1"/>
        </p:nvSpPr>
        <p:spPr>
          <a:xfrm flipV="1">
            <a:off x="-1" y="0"/>
            <a:ext cx="12192001" cy="1882942"/>
          </a:xfrm>
          <a:custGeom>
            <a:avLst/>
            <a:gdLst>
              <a:gd name="connsiteX0" fmla="*/ 0 w 12192000"/>
              <a:gd name="connsiteY0" fmla="*/ 1882942 h 1882942"/>
              <a:gd name="connsiteX1" fmla="*/ 11315700 w 12192000"/>
              <a:gd name="connsiteY1" fmla="*/ 1882942 h 1882942"/>
              <a:gd name="connsiteX2" fmla="*/ 11315697 w 12192000"/>
              <a:gd name="connsiteY2" fmla="*/ 1882941 h 1882942"/>
              <a:gd name="connsiteX3" fmla="*/ 12192000 w 12192000"/>
              <a:gd name="connsiteY3" fmla="*/ 1882941 h 1882942"/>
              <a:gd name="connsiteX4" fmla="*/ 12192000 w 12192000"/>
              <a:gd name="connsiteY4" fmla="*/ 1414141 h 1882942"/>
              <a:gd name="connsiteX5" fmla="*/ 9703468 w 12192000"/>
              <a:gd name="connsiteY5" fmla="*/ 1000047 h 1882942"/>
              <a:gd name="connsiteX6" fmla="*/ 9703468 w 12192000"/>
              <a:gd name="connsiteY6" fmla="*/ 1614665 h 1882942"/>
              <a:gd name="connsiteX7" fmla="*/ 2488532 w 12192000"/>
              <a:gd name="connsiteY7" fmla="*/ 414094 h 1882942"/>
              <a:gd name="connsiteX8" fmla="*/ 2488532 w 12192000"/>
              <a:gd name="connsiteY8" fmla="*/ 1419727 h 1882942"/>
              <a:gd name="connsiteX9" fmla="*/ 2488530 w 12192000"/>
              <a:gd name="connsiteY9" fmla="*/ 1419727 h 1882942"/>
              <a:gd name="connsiteX10" fmla="*/ 2488530 w 12192000"/>
              <a:gd name="connsiteY10" fmla="*/ 414093 h 1882942"/>
              <a:gd name="connsiteX11" fmla="*/ 0 w 12192000"/>
              <a:gd name="connsiteY11" fmla="*/ 0 h 18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882942">
                <a:moveTo>
                  <a:pt x="0" y="1882942"/>
                </a:moveTo>
                <a:lnTo>
                  <a:pt x="11315700" y="1882942"/>
                </a:lnTo>
                <a:lnTo>
                  <a:pt x="11315697" y="1882941"/>
                </a:lnTo>
                <a:lnTo>
                  <a:pt x="12192000" y="1882941"/>
                </a:lnTo>
                <a:lnTo>
                  <a:pt x="12192000" y="1414141"/>
                </a:lnTo>
                <a:lnTo>
                  <a:pt x="9703468" y="1000047"/>
                </a:lnTo>
                <a:lnTo>
                  <a:pt x="9703468" y="1614665"/>
                </a:lnTo>
                <a:lnTo>
                  <a:pt x="2488532" y="414094"/>
                </a:lnTo>
                <a:lnTo>
                  <a:pt x="2488532" y="1419727"/>
                </a:lnTo>
                <a:lnTo>
                  <a:pt x="2488530" y="1419727"/>
                </a:lnTo>
                <a:lnTo>
                  <a:pt x="2488530" y="414093"/>
                </a:lnTo>
                <a:lnTo>
                  <a:pt x="0" y="0"/>
                </a:lnTo>
                <a:close/>
              </a:path>
            </a:pathLst>
          </a:cu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0F83FE2-6691-41B3-98A0-F98D40A6FAF1}"/>
              </a:ext>
            </a:extLst>
          </p:cNvPr>
          <p:cNvSpPr/>
          <p:nvPr userDrawn="1"/>
        </p:nvSpPr>
        <p:spPr>
          <a:xfrm rot="10800000" flipV="1">
            <a:off x="-3" y="5451549"/>
            <a:ext cx="12192003" cy="1406451"/>
          </a:xfrm>
          <a:custGeom>
            <a:avLst/>
            <a:gdLst>
              <a:gd name="connsiteX0" fmla="*/ 3739819 w 12192002"/>
              <a:gd name="connsiteY0" fmla="*/ 0 h 1406451"/>
              <a:gd name="connsiteX1" fmla="*/ 3739819 w 12192002"/>
              <a:gd name="connsiteY1" fmla="*/ 1179528 h 1406451"/>
              <a:gd name="connsiteX2" fmla="*/ 3731795 w 12192002"/>
              <a:gd name="connsiteY2" fmla="*/ 1177847 h 1406451"/>
              <a:gd name="connsiteX3" fmla="*/ 3731795 w 12192002"/>
              <a:gd name="connsiteY3" fmla="*/ 1185871 h 1406451"/>
              <a:gd name="connsiteX4" fmla="*/ 1243265 w 12192002"/>
              <a:gd name="connsiteY4" fmla="*/ 771778 h 1406451"/>
              <a:gd name="connsiteX5" fmla="*/ 1243265 w 12192002"/>
              <a:gd name="connsiteY5" fmla="*/ 656341 h 1406451"/>
              <a:gd name="connsiteX6" fmla="*/ 1243263 w 12192002"/>
              <a:gd name="connsiteY6" fmla="*/ 656340 h 1406451"/>
              <a:gd name="connsiteX7" fmla="*/ 1243263 w 12192002"/>
              <a:gd name="connsiteY7" fmla="*/ 771777 h 1406451"/>
              <a:gd name="connsiteX8" fmla="*/ 0 w 12192002"/>
              <a:gd name="connsiteY8" fmla="*/ 564897 h 1406451"/>
              <a:gd name="connsiteX9" fmla="*/ 0 w 12192002"/>
              <a:gd name="connsiteY9" fmla="*/ 1406451 h 1406451"/>
              <a:gd name="connsiteX10" fmla="*/ 3739819 w 12192002"/>
              <a:gd name="connsiteY10" fmla="*/ 1406451 h 1406451"/>
              <a:gd name="connsiteX11" fmla="*/ 4822658 w 12192002"/>
              <a:gd name="connsiteY11" fmla="*/ 1406451 h 1406451"/>
              <a:gd name="connsiteX12" fmla="*/ 12192002 w 12192002"/>
              <a:gd name="connsiteY12" fmla="*/ 1406451 h 1406451"/>
              <a:gd name="connsiteX13" fmla="*/ 12191950 w 12192002"/>
              <a:gd name="connsiteY13" fmla="*/ 1406441 h 1406451"/>
              <a:gd name="connsiteX14" fmla="*/ 9703470 w 12192002"/>
              <a:gd name="connsiteY14" fmla="*/ 992357 h 1406451"/>
              <a:gd name="connsiteX15" fmla="*/ 9703470 w 12192002"/>
              <a:gd name="connsiteY15" fmla="*/ 960109 h 1406451"/>
              <a:gd name="connsiteX16" fmla="*/ 9703468 w 12192002"/>
              <a:gd name="connsiteY16" fmla="*/ 960108 h 1406451"/>
              <a:gd name="connsiteX17" fmla="*/ 9703468 w 12192002"/>
              <a:gd name="connsiteY17" fmla="*/ 992356 h 140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2" h="1406451">
                <a:moveTo>
                  <a:pt x="3739819" y="0"/>
                </a:moveTo>
                <a:lnTo>
                  <a:pt x="3739819" y="1179528"/>
                </a:lnTo>
                <a:lnTo>
                  <a:pt x="3731795" y="1177847"/>
                </a:lnTo>
                <a:lnTo>
                  <a:pt x="3731795" y="1185871"/>
                </a:lnTo>
                <a:lnTo>
                  <a:pt x="1243265" y="771778"/>
                </a:lnTo>
                <a:lnTo>
                  <a:pt x="1243265" y="656341"/>
                </a:lnTo>
                <a:lnTo>
                  <a:pt x="1243263" y="656340"/>
                </a:lnTo>
                <a:lnTo>
                  <a:pt x="1243263" y="771777"/>
                </a:lnTo>
                <a:lnTo>
                  <a:pt x="0" y="564897"/>
                </a:lnTo>
                <a:lnTo>
                  <a:pt x="0" y="1406451"/>
                </a:lnTo>
                <a:lnTo>
                  <a:pt x="3739819" y="1406451"/>
                </a:lnTo>
                <a:lnTo>
                  <a:pt x="4822658" y="1406451"/>
                </a:lnTo>
                <a:lnTo>
                  <a:pt x="12192002" y="1406451"/>
                </a:lnTo>
                <a:lnTo>
                  <a:pt x="12191950" y="1406441"/>
                </a:lnTo>
                <a:lnTo>
                  <a:pt x="9703470" y="992357"/>
                </a:lnTo>
                <a:lnTo>
                  <a:pt x="9703470" y="960109"/>
                </a:lnTo>
                <a:lnTo>
                  <a:pt x="9703468" y="960108"/>
                </a:lnTo>
                <a:lnTo>
                  <a:pt x="9703468" y="992356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E4AB990-BDF4-4FC7-8432-A2668E33E93D}"/>
              </a:ext>
            </a:extLst>
          </p:cNvPr>
          <p:cNvSpPr/>
          <p:nvPr userDrawn="1"/>
        </p:nvSpPr>
        <p:spPr>
          <a:xfrm>
            <a:off x="8452184" y="5245438"/>
            <a:ext cx="1253132" cy="1397496"/>
          </a:xfrm>
          <a:custGeom>
            <a:avLst/>
            <a:gdLst>
              <a:gd name="connsiteX0" fmla="*/ 1253132 w 1253132"/>
              <a:gd name="connsiteY0" fmla="*/ 0 h 1397496"/>
              <a:gd name="connsiteX1" fmla="*/ 0 w 1253132"/>
              <a:gd name="connsiteY1" fmla="*/ 1397496 h 1397496"/>
              <a:gd name="connsiteX2" fmla="*/ 0 w 1253132"/>
              <a:gd name="connsiteY2" fmla="*/ 206250 h 139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132" h="1397496">
                <a:moveTo>
                  <a:pt x="1253132" y="0"/>
                </a:moveTo>
                <a:lnTo>
                  <a:pt x="0" y="1397496"/>
                </a:lnTo>
                <a:lnTo>
                  <a:pt x="0" y="20625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4A7114-BBFE-4CCC-87E0-DC418007DBE5}"/>
              </a:ext>
            </a:extLst>
          </p:cNvPr>
          <p:cNvSpPr txBox="1"/>
          <p:nvPr/>
        </p:nvSpPr>
        <p:spPr>
          <a:xfrm>
            <a:off x="607596" y="468803"/>
            <a:ext cx="201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1" name="바닥글 개체 틀 70">
            <a:extLst>
              <a:ext uri="{FF2B5EF4-FFF2-40B4-BE49-F238E27FC236}">
                <a16:creationId xmlns:a16="http://schemas.microsoft.com/office/drawing/2014/main" id="{90ACC6C4-993F-42D7-904C-E38509CB8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72" name="슬라이드 번호 개체 틀 71">
            <a:extLst>
              <a:ext uri="{FF2B5EF4-FFF2-40B4-BE49-F238E27FC236}">
                <a16:creationId xmlns:a16="http://schemas.microsoft.com/office/drawing/2014/main" id="{FA80A685-43BA-4F60-BECE-C1C63C4E4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2" name="텍스트 개체 틀 80">
            <a:extLst>
              <a:ext uri="{FF2B5EF4-FFF2-40B4-BE49-F238E27FC236}">
                <a16:creationId xmlns:a16="http://schemas.microsoft.com/office/drawing/2014/main" id="{6225DEBB-5DEC-43FB-90F0-1809832D64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3680" y="2177719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7" name="텍스트 개체 틀 80">
            <a:extLst>
              <a:ext uri="{FF2B5EF4-FFF2-40B4-BE49-F238E27FC236}">
                <a16:creationId xmlns:a16="http://schemas.microsoft.com/office/drawing/2014/main" id="{2501EEA0-3A38-4F93-ABE7-5CFBC57957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3680" y="2783494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8" name="텍스트 개체 틀 80">
            <a:extLst>
              <a:ext uri="{FF2B5EF4-FFF2-40B4-BE49-F238E27FC236}">
                <a16:creationId xmlns:a16="http://schemas.microsoft.com/office/drawing/2014/main" id="{6DCE048C-0497-4398-87EE-45C81F41FC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3680" y="3396918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9" name="텍스트 개체 틀 80">
            <a:extLst>
              <a:ext uri="{FF2B5EF4-FFF2-40B4-BE49-F238E27FC236}">
                <a16:creationId xmlns:a16="http://schemas.microsoft.com/office/drawing/2014/main" id="{27DE2F2D-4F8F-488E-9A99-F0AB81A7FF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3680" y="4003562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100" name="텍스트 개체 틀 80">
            <a:extLst>
              <a:ext uri="{FF2B5EF4-FFF2-40B4-BE49-F238E27FC236}">
                <a16:creationId xmlns:a16="http://schemas.microsoft.com/office/drawing/2014/main" id="{44838633-251F-4968-8DC4-F02BE71A8D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3680" y="4606915"/>
            <a:ext cx="2222579" cy="492961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1" name="텍스트 개체 틀 90">
            <a:extLst>
              <a:ext uri="{FF2B5EF4-FFF2-40B4-BE49-F238E27FC236}">
                <a16:creationId xmlns:a16="http://schemas.microsoft.com/office/drawing/2014/main" id="{75E60A49-8C43-4837-97E5-9D571066F4D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18306" y="2173522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93" name="텍스트 개체 틀 92">
            <a:extLst>
              <a:ext uri="{FF2B5EF4-FFF2-40B4-BE49-F238E27FC236}">
                <a16:creationId xmlns:a16="http://schemas.microsoft.com/office/drawing/2014/main" id="{83AA36EE-5B97-4377-99AB-31F5EE6FFCE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18305" y="2783494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95" name="텍스트 개체 틀 94">
            <a:extLst>
              <a:ext uri="{FF2B5EF4-FFF2-40B4-BE49-F238E27FC236}">
                <a16:creationId xmlns:a16="http://schemas.microsoft.com/office/drawing/2014/main" id="{0F81D246-DCDF-4D74-AEC4-BE3D6F8561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18305" y="3396918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01" name="텍스트 개체 틀 100">
            <a:extLst>
              <a:ext uri="{FF2B5EF4-FFF2-40B4-BE49-F238E27FC236}">
                <a16:creationId xmlns:a16="http://schemas.microsoft.com/office/drawing/2014/main" id="{739B85C0-D576-4E4A-9945-0E9E146B7D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18304" y="4003562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02" name="텍스트 개체 틀 101">
            <a:extLst>
              <a:ext uri="{FF2B5EF4-FFF2-40B4-BE49-F238E27FC236}">
                <a16:creationId xmlns:a16="http://schemas.microsoft.com/office/drawing/2014/main" id="{BB66D09C-932B-46D3-872F-F3AF9305A5E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18304" y="4606914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4165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8169D8-26B8-4FB1-A07B-70715EBCF3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07832" cy="3473534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:a16="http://schemas.microsoft.com/office/drawing/2014/main" id="{5BCFEF86-57D8-40AB-AE91-958536B3F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3962" y="2392985"/>
            <a:ext cx="5364076" cy="717178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컨텐츠 타이틀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01DB04-AEB7-4A02-AB45-12819B14764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28122" y="3320716"/>
            <a:ext cx="3357311" cy="501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배지 교차 단색으로 채워진">
            <a:extLst>
              <a:ext uri="{FF2B5EF4-FFF2-40B4-BE49-F238E27FC236}">
                <a16:creationId xmlns:a16="http://schemas.microsoft.com/office/drawing/2014/main" id="{A0B637C8-903D-46E9-A540-189F62B29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85433" y="3213434"/>
            <a:ext cx="215566" cy="21556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A69E90-7840-4699-BD2F-69F9D690A623}"/>
              </a:ext>
            </a:extLst>
          </p:cNvPr>
          <p:cNvCxnSpPr>
            <a:cxnSpLocks/>
          </p:cNvCxnSpPr>
          <p:nvPr/>
        </p:nvCxnSpPr>
        <p:spPr>
          <a:xfrm flipH="1">
            <a:off x="514352" y="3320716"/>
            <a:ext cx="3293481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배지 교차 단색으로 채워진">
            <a:extLst>
              <a:ext uri="{FF2B5EF4-FFF2-40B4-BE49-F238E27FC236}">
                <a16:creationId xmlns:a16="http://schemas.microsoft.com/office/drawing/2014/main" id="{DB45F49C-F78E-487D-90B7-80D29C414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8786" y="3213434"/>
            <a:ext cx="215566" cy="215566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B1597C-13D2-406E-A46F-3743AC0FC92A}"/>
              </a:ext>
            </a:extLst>
          </p:cNvPr>
          <p:cNvSpPr/>
          <p:nvPr/>
        </p:nvSpPr>
        <p:spPr>
          <a:xfrm>
            <a:off x="3876173" y="3549319"/>
            <a:ext cx="443965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F93174F-B78B-4680-9AAA-6B3088D2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8450" y="3549318"/>
            <a:ext cx="3994151" cy="4616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390859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DD11D3-1A0B-4E0B-8270-696E4DF5B4F2}"/>
              </a:ext>
            </a:extLst>
          </p:cNvPr>
          <p:cNvSpPr/>
          <p:nvPr/>
        </p:nvSpPr>
        <p:spPr>
          <a:xfrm>
            <a:off x="0" y="-1"/>
            <a:ext cx="12192000" cy="1058779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3CCCD6-5AED-475C-B5B6-C27384709329}"/>
              </a:ext>
            </a:extLst>
          </p:cNvPr>
          <p:cNvSpPr/>
          <p:nvPr/>
        </p:nvSpPr>
        <p:spPr>
          <a:xfrm>
            <a:off x="0" y="6492877"/>
            <a:ext cx="12192000" cy="371839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248B968-E00D-403F-99EE-2C1D8B051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26DC5B0-1919-4D50-84F6-95793CD47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CB4FAA-49A9-4CCB-86F5-A31B266F0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396" y="75029"/>
            <a:ext cx="10873208" cy="9087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BF01B405-B94B-431A-9375-BA72C440B4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396" y="1586329"/>
            <a:ext cx="10873208" cy="450164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 b="1">
                <a:solidFill>
                  <a:srgbClr val="02497F"/>
                </a:solidFill>
              </a:defRPr>
            </a:lvl1pPr>
            <a:lvl2pPr marL="685800" indent="-228600">
              <a:buFont typeface="Calibri" panose="020F0502020204030204" pitchFamily="34" charset="0"/>
              <a:buChar char="›"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445257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35C498-77C2-41E6-8D88-9E6D98858D42}"/>
              </a:ext>
            </a:extLst>
          </p:cNvPr>
          <p:cNvSpPr/>
          <p:nvPr/>
        </p:nvSpPr>
        <p:spPr>
          <a:xfrm>
            <a:off x="2" y="0"/>
            <a:ext cx="246647" cy="6858000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4672D5C-9617-4275-85AA-51B4A9B71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933" y="810293"/>
            <a:ext cx="3174332" cy="24622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B9B5DD27-61C9-4C99-83C1-9D0F37A6BC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34" y="3775077"/>
            <a:ext cx="3174332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5A9AD7-ACDB-4EA4-A22C-89198EE2D479}"/>
              </a:ext>
            </a:extLst>
          </p:cNvPr>
          <p:cNvCxnSpPr/>
          <p:nvPr/>
        </p:nvCxnSpPr>
        <p:spPr>
          <a:xfrm>
            <a:off x="5323973" y="244842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699F68-D7FF-4848-B79D-9412170BA27B}"/>
              </a:ext>
            </a:extLst>
          </p:cNvPr>
          <p:cNvCxnSpPr/>
          <p:nvPr/>
        </p:nvCxnSpPr>
        <p:spPr>
          <a:xfrm>
            <a:off x="5323975" y="444767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910DAA19-7DC3-4C66-BF59-FDD241E3E7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9C4E421-164E-46F2-804D-848E96227C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8AD3D-1347-43C4-833B-750492BD61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24976" y="2739528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B8E7136-3C45-4FB9-9818-60652F2AB2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3973" y="810293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5925605-6822-4FCE-A22A-81CC83648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23973" y="4738777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49252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350135-FB24-4E70-9C2A-AAE416E2D0C8}"/>
              </a:ext>
            </a:extLst>
          </p:cNvPr>
          <p:cNvSpPr/>
          <p:nvPr/>
        </p:nvSpPr>
        <p:spPr>
          <a:xfrm>
            <a:off x="2" y="0"/>
            <a:ext cx="4590047" cy="6858000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F41E916-B10F-4B4F-8552-59ADEC974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933" y="810293"/>
            <a:ext cx="3174332" cy="24622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BDEBD080-59CF-479E-9218-5385943747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34" y="3775077"/>
            <a:ext cx="3174332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EB8B80-24C1-41D9-9710-5BB4DE3AD4A4}"/>
              </a:ext>
            </a:extLst>
          </p:cNvPr>
          <p:cNvCxnSpPr/>
          <p:nvPr/>
        </p:nvCxnSpPr>
        <p:spPr>
          <a:xfrm>
            <a:off x="5323973" y="244842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5ACE842-F16A-400B-9C10-426280356273}"/>
              </a:ext>
            </a:extLst>
          </p:cNvPr>
          <p:cNvCxnSpPr/>
          <p:nvPr/>
        </p:nvCxnSpPr>
        <p:spPr>
          <a:xfrm>
            <a:off x="5323975" y="444767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936E3B49-A0C6-4CB4-A3E2-51B038AF27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ADCEE1-8359-4CC7-A20B-75F72DD15D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725D979-FF92-4FA8-B3B1-40F9153FE3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24976" y="2739528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94FF9D1-50BA-40A4-94C9-EB1A6D3847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3973" y="810293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67611719-EF25-4AEC-8D14-E6E0625312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23973" y="4738777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707572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C9B344-786A-4EFE-820A-7180FC3DC19F}"/>
              </a:ext>
            </a:extLst>
          </p:cNvPr>
          <p:cNvSpPr/>
          <p:nvPr/>
        </p:nvSpPr>
        <p:spPr>
          <a:xfrm>
            <a:off x="0" y="2"/>
            <a:ext cx="12192000" cy="312821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033676D-E41E-459E-873C-F43B05394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548EFBC-C785-458A-8C36-A7817329A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D2B7716-3F66-41BA-A9D3-197576FC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0658" y="1338682"/>
            <a:ext cx="3790449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C23F49-A71F-4207-BDAE-31CBA647A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2293"/>
            <a:ext cx="10515600" cy="87412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6B092-05EB-4261-8B59-0631BC1CF3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7032" y="2821905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17C24C54-1CB3-4919-8564-FD51F0F4E51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54072" y="2821904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F7E4D4F1-51B5-4F2E-AA80-7C601240D0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91112" y="2821902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1615519D-4078-4CC0-8A49-AC5EDAAC56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28152" y="2821903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DD7E58DE-3B10-42D4-B61C-D7E98725E16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565192" y="2821902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4767577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341E3C-83B8-4536-BBDB-91C1EB2D303D}"/>
              </a:ext>
            </a:extLst>
          </p:cNvPr>
          <p:cNvGrpSpPr/>
          <p:nvPr/>
        </p:nvGrpSpPr>
        <p:grpSpPr>
          <a:xfrm>
            <a:off x="6731668" y="0"/>
            <a:ext cx="5490411" cy="6858000"/>
            <a:chOff x="5410201" y="0"/>
            <a:chExt cx="67818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1A5919-7260-473C-BD30-A1EDA21E1768}"/>
                </a:ext>
              </a:extLst>
            </p:cNvPr>
            <p:cNvSpPr/>
            <p:nvPr userDrawn="1"/>
          </p:nvSpPr>
          <p:spPr>
            <a:xfrm>
              <a:off x="5410201" y="0"/>
              <a:ext cx="6781800" cy="6858000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1B4409-2CF2-438E-9390-16D9DD5BC9F8}"/>
                </a:ext>
              </a:extLst>
            </p:cNvPr>
            <p:cNvSpPr/>
            <p:nvPr userDrawn="1"/>
          </p:nvSpPr>
          <p:spPr>
            <a:xfrm>
              <a:off x="5570621" y="0"/>
              <a:ext cx="6621379" cy="6858000"/>
            </a:xfrm>
            <a:prstGeom prst="rect">
              <a:avLst/>
            </a:prstGeom>
            <a:solidFill>
              <a:srgbClr val="024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D798722F-7AC5-4E2B-8923-750E9098DB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0017" y="366963"/>
            <a:ext cx="5830063" cy="6125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이미지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88DFB4C-89D9-410B-A6A8-BB82CE3FA1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A22B64-AC4D-45B5-941C-E25AE45C0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7F9EBF6C-25D6-4CF3-BDAD-3A3EF5828F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2280" y="891193"/>
            <a:ext cx="3790449" cy="367548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2DB4F7-2B1F-4571-8190-C68526F8C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374" y="371119"/>
            <a:ext cx="4650609" cy="433138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D3A3B-87E4-4F8F-8971-A3578AC76A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47077" y="1508052"/>
            <a:ext cx="4589463" cy="4735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4920215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CE031C-8B5E-49F8-99C6-04E33BD1905E}"/>
              </a:ext>
            </a:extLst>
          </p:cNvPr>
          <p:cNvSpPr/>
          <p:nvPr/>
        </p:nvSpPr>
        <p:spPr>
          <a:xfrm>
            <a:off x="2610353" y="1374608"/>
            <a:ext cx="6971297" cy="4108784"/>
          </a:xfrm>
          <a:prstGeom prst="rect">
            <a:avLst/>
          </a:prstGeom>
          <a:noFill/>
          <a:ln w="190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45B148A-61F8-440F-939E-6C377EF68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4878" y="3056398"/>
            <a:ext cx="4982244" cy="7452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01804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5B4AE-5158-4FA5-B52D-7DCACEBF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9FF59-1E88-4CD2-AF24-4B3DE0C4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49ED6-B013-436A-B68C-0EA2273A5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79160" y="6492877"/>
            <a:ext cx="2561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7900B-41A2-42FF-BF9A-3E6080AC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0616" y="6492877"/>
            <a:ext cx="551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1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5" Type="http://schemas.openxmlformats.org/officeDocument/2006/relationships/image" Target="../media/image160.png"/><Relationship Id="rId10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7" Type="http://schemas.openxmlformats.org/officeDocument/2006/relationships/image" Target="../media/image17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160.png"/><Relationship Id="rId10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5" Type="http://schemas.openxmlformats.org/officeDocument/2006/relationships/customXml" Target="../ink/ink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BBAEE-6C54-4A7A-BD91-6058456B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기계학습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2C1185-E200-4836-8DE1-21C1EA97D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2023_07_12	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31D11-4D7B-4DCA-8472-AD16F3FAD07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599646" y="6335328"/>
            <a:ext cx="4933748" cy="439737"/>
          </a:xfrm>
        </p:spPr>
        <p:txBody>
          <a:bodyPr/>
          <a:lstStyle/>
          <a:p>
            <a:r>
              <a:rPr lang="ko-KR" altLang="en-US" dirty="0"/>
              <a:t>컴퓨터정보통신공학과  </a:t>
            </a:r>
            <a:r>
              <a:rPr lang="en-US" altLang="ko-KR" dirty="0"/>
              <a:t>201813168 </a:t>
            </a:r>
            <a:r>
              <a:rPr lang="ko-KR" altLang="en-US" dirty="0"/>
              <a:t>박주현</a:t>
            </a:r>
          </a:p>
        </p:txBody>
      </p:sp>
    </p:spTree>
    <p:extLst>
      <p:ext uri="{BB962C8B-B14F-4D97-AF65-F5344CB8AC3E}">
        <p14:creationId xmlns:p14="http://schemas.microsoft.com/office/powerpoint/2010/main" val="257966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648000" y="1296000"/>
            <a:ext cx="10873208" cy="450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오차를 계산해주는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매개변수 </a:t>
            </a:r>
            <a:r>
              <a:rPr lang="en-US" altLang="ko-KR" dirty="0"/>
              <a:t>W</a:t>
            </a:r>
            <a:r>
              <a:rPr lang="ko-KR" altLang="en-US" dirty="0"/>
              <a:t>에 대한 함수 </a:t>
            </a:r>
            <a:r>
              <a:rPr lang="en-US" altLang="ko-KR" dirty="0"/>
              <a:t>L(w)</a:t>
            </a:r>
          </a:p>
          <a:p>
            <a:pPr marL="0" indent="0">
              <a:buNone/>
            </a:pPr>
            <a:r>
              <a:rPr lang="ko-KR" altLang="en-US" sz="2000" dirty="0"/>
              <a:t>      손실함수 값이 작다 </a:t>
            </a:r>
            <a:r>
              <a:rPr lang="en-US" altLang="ko-KR" sz="2000" dirty="0"/>
              <a:t>=&gt; </a:t>
            </a:r>
            <a:r>
              <a:rPr lang="ko-KR" altLang="en-US" sz="2000" dirty="0"/>
              <a:t>해당 매개변수 </a:t>
            </a:r>
            <a:r>
              <a:rPr lang="en-US" altLang="ko-KR" sz="2000" dirty="0"/>
              <a:t>w</a:t>
            </a:r>
            <a:r>
              <a:rPr lang="ko-KR" altLang="en-US" sz="2000" dirty="0"/>
              <a:t>의 성능이 좋다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손실함수 값이 크다 </a:t>
            </a:r>
            <a:r>
              <a:rPr lang="en-US" altLang="ko-KR" sz="2000" dirty="0"/>
              <a:t>=&gt; </a:t>
            </a:r>
            <a:r>
              <a:rPr lang="ko-KR" altLang="en-US" sz="2000" dirty="0"/>
              <a:t>해당 매개변수 </a:t>
            </a:r>
            <a:r>
              <a:rPr lang="en-US" altLang="ko-KR" sz="2000" dirty="0"/>
              <a:t>w</a:t>
            </a:r>
            <a:r>
              <a:rPr lang="ko-KR" altLang="en-US" sz="2000" dirty="0"/>
              <a:t>의 성능이 나쁘다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문제에 따라 혹은 데이터의 특성에 따라 다양한 손실함수 존재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sz="2000" dirty="0"/>
              <a:t>     회귀 모델에서의 대표적인 손실함수 </a:t>
            </a:r>
            <a:r>
              <a:rPr lang="en-US" altLang="ko-KR" sz="2000" dirty="0"/>
              <a:t>– </a:t>
            </a:r>
            <a:r>
              <a:rPr lang="ko-KR" altLang="en-US" sz="2000" dirty="0"/>
              <a:t>평균 제곱 오차</a:t>
            </a:r>
            <a:r>
              <a:rPr lang="en-US" altLang="ko-KR" sz="2000" dirty="0"/>
              <a:t>(MSE)</a:t>
            </a:r>
          </a:p>
          <a:p>
            <a:pPr marL="0" indent="0">
              <a:buNone/>
            </a:pPr>
            <a:r>
              <a:rPr lang="ko-KR" altLang="en-US" sz="2000" dirty="0"/>
              <a:t>      분류 모델에서의 대표적인 손실함수 </a:t>
            </a:r>
            <a:r>
              <a:rPr lang="en-US" altLang="ko-KR" sz="2000" dirty="0"/>
              <a:t>– </a:t>
            </a:r>
            <a:r>
              <a:rPr lang="ko-KR" altLang="en-US" sz="2000" dirty="0"/>
              <a:t>교차 엔트로피</a:t>
            </a:r>
            <a:r>
              <a:rPr lang="en-US" altLang="ko-KR" sz="2000" dirty="0"/>
              <a:t>(Cross entropy)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548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제곱 오차</a:t>
            </a:r>
            <a:r>
              <a:rPr lang="en-US" altLang="ko-KR" dirty="0"/>
              <a:t>(Mean </a:t>
            </a:r>
            <a:r>
              <a:rPr lang="en-US" altLang="ko-KR" dirty="0" err="1"/>
              <a:t>Squred</a:t>
            </a:r>
            <a:r>
              <a:rPr lang="en-US" altLang="ko-KR" dirty="0"/>
              <a:t> Error)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64D20-D004-DBC6-ECEF-489F6A9C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" y="2384723"/>
            <a:ext cx="8004285" cy="4108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6">
                <a:extLst>
                  <a:ext uri="{FF2B5EF4-FFF2-40B4-BE49-F238E27FC236}">
                    <a16:creationId xmlns:a16="http://schemas.microsoft.com/office/drawing/2014/main" id="{B57D2310-3000-5888-9336-311C90DD1E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000" y="1296000"/>
                <a:ext cx="10873208" cy="450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2400" b="1" kern="1200">
                    <a:solidFill>
                      <a:srgbClr val="02497F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Calibri" panose="020F0502020204030204" pitchFamily="34" charset="0"/>
                  <a:buChar char="›"/>
                  <a:defRPr sz="1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Calibri" panose="020F0502020204030204" pitchFamily="34" charset="0"/>
                  <a:buChar char="–"/>
                  <a:defRPr sz="1400" kern="1200">
                    <a:solidFill>
                      <a:srgbClr val="4591CE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회귀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모델에서의 손실함수</a:t>
                </a:r>
                <a:endParaRPr lang="en-US" altLang="ko-KR" dirty="0"/>
              </a:p>
              <a:p>
                <a:r>
                  <a:rPr lang="ko-KR" altLang="en-US" dirty="0"/>
                  <a:t>전체 데이터에 오차를 제곱하여 더하고 평균으로 나눔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ex) </a:t>
                </a:r>
                <a:r>
                  <a:rPr lang="ko-KR" altLang="en-US" sz="2000" dirty="0"/>
                  <a:t>성능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 따른 가격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를 예측하여 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0" dirty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</m:oMath>
                </a14:m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구하는 문제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6">
                <a:extLst>
                  <a:ext uri="{FF2B5EF4-FFF2-40B4-BE49-F238E27FC236}">
                    <a16:creationId xmlns:a16="http://schemas.microsoft.com/office/drawing/2014/main" id="{B57D2310-3000-5888-9336-311C90DD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296000"/>
                <a:ext cx="10873208" cy="4501649"/>
              </a:xfrm>
              <a:prstGeom prst="rect">
                <a:avLst/>
              </a:prstGeom>
              <a:blipFill>
                <a:blip r:embed="rId3"/>
                <a:stretch>
                  <a:fillRect l="-729" t="-2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E67ABB6-0083-C937-534F-FC298776E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198" y="2714433"/>
            <a:ext cx="2978303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8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엔트로피</a:t>
            </a:r>
            <a:r>
              <a:rPr lang="en-US" altLang="ko-KR" dirty="0"/>
              <a:t>(Cross</a:t>
            </a:r>
            <a:r>
              <a:rPr lang="ko-KR" altLang="en-US" dirty="0"/>
              <a:t> </a:t>
            </a:r>
            <a:r>
              <a:rPr lang="en-US" altLang="ko-KR" dirty="0"/>
              <a:t>entropy)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648000" y="1296000"/>
            <a:ext cx="10873208" cy="450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분류 모델에서의 손실함수</a:t>
            </a:r>
            <a:endParaRPr lang="en-US" altLang="ko-KR" dirty="0"/>
          </a:p>
          <a:p>
            <a:r>
              <a:rPr lang="ko-KR" altLang="en-US" dirty="0"/>
              <a:t>정답 </a:t>
            </a:r>
            <a:r>
              <a:rPr lang="en-US" altLang="ko-KR" dirty="0"/>
              <a:t>class</a:t>
            </a:r>
            <a:r>
              <a:rPr lang="ko-KR" altLang="en-US" dirty="0"/>
              <a:t>에 해당하는 </a:t>
            </a:r>
            <a:r>
              <a:rPr lang="ko-KR" altLang="en-US" dirty="0" err="1"/>
              <a:t>예측값에만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를 부여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5A0188-5DD0-6E2C-3AAA-E91FFB92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1" y="2363054"/>
            <a:ext cx="11049568" cy="40642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5C77D7-303C-EE68-E83C-063B8816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53" y="5677819"/>
            <a:ext cx="2293539" cy="6786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8D08B4-B3D6-2B08-DD45-28975FF9D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444" y="5774015"/>
            <a:ext cx="6140766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9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Optimizer</a:t>
            </a:r>
            <a:endParaRPr lang="ko-KR" altLang="en-US" sz="36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업데이트된 매개변수로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손실함수 </a:t>
            </a:r>
            <a:r>
              <a:rPr lang="en-US" altLang="ko-KR" dirty="0"/>
              <a:t>=&gt; </a:t>
            </a:r>
            <a:r>
              <a:rPr lang="ko-KR" altLang="en-US" dirty="0" err="1"/>
              <a:t>역전파</a:t>
            </a:r>
            <a:r>
              <a:rPr lang="en-US" altLang="ko-KR" dirty="0"/>
              <a:t>=&gt;</a:t>
            </a:r>
            <a:r>
              <a:rPr lang="ko-KR" altLang="en-US" dirty="0"/>
              <a:t> 매개변수 업데이트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0B761-D668-11C5-6FD9-25E6195A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3" y="2461888"/>
            <a:ext cx="5734345" cy="348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5CDB4F-49BE-DB6B-2791-F76418D0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85" y="3668449"/>
            <a:ext cx="1797142" cy="1073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51FDA8-9DEE-E6B3-D39F-D63F4596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398" y="3660136"/>
            <a:ext cx="2292468" cy="12637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A17E3C-A185-8AD8-FD8F-30BF8F6C4D55}"/>
              </a:ext>
            </a:extLst>
          </p:cNvPr>
          <p:cNvSpPr txBox="1"/>
          <p:nvPr/>
        </p:nvSpPr>
        <p:spPr>
          <a:xfrm>
            <a:off x="6382345" y="4583275"/>
            <a:ext cx="3072585" cy="6952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3200" dirty="0"/>
              <a:t>오차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26AA1-D921-F891-7105-B651806287A5}"/>
              </a:ext>
            </a:extLst>
          </p:cNvPr>
          <p:cNvSpPr/>
          <p:nvPr/>
        </p:nvSpPr>
        <p:spPr>
          <a:xfrm>
            <a:off x="7197754" y="3407583"/>
            <a:ext cx="1433158" cy="5224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손실함수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32B93A-B6A1-22B8-6E86-B11795A3B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834" y="1669409"/>
            <a:ext cx="1524078" cy="1621476"/>
          </a:xfrm>
          <a:prstGeom prst="rect">
            <a:avLst/>
          </a:prstGeom>
        </p:spPr>
      </p:pic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B46D1859-E001-11CE-C78A-AE8581C761E2}"/>
              </a:ext>
            </a:extLst>
          </p:cNvPr>
          <p:cNvSpPr/>
          <p:nvPr/>
        </p:nvSpPr>
        <p:spPr>
          <a:xfrm>
            <a:off x="2021747" y="1799437"/>
            <a:ext cx="5008227" cy="72343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역전파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D4BA69D-CF1D-04F4-35C4-323DDB47A5BB}"/>
              </a:ext>
            </a:extLst>
          </p:cNvPr>
          <p:cNvSpPr/>
          <p:nvPr/>
        </p:nvSpPr>
        <p:spPr>
          <a:xfrm>
            <a:off x="2180874" y="5731121"/>
            <a:ext cx="4979051" cy="5945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순전파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C383F-E01E-6DBC-B760-6B1FCF79F78D}"/>
              </a:ext>
            </a:extLst>
          </p:cNvPr>
          <p:cNvSpPr txBox="1"/>
          <p:nvPr/>
        </p:nvSpPr>
        <p:spPr>
          <a:xfrm>
            <a:off x="189967" y="1669409"/>
            <a:ext cx="1575387" cy="1077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ko-KR" altLang="en-US" sz="3200" b="1" dirty="0">
                <a:solidFill>
                  <a:srgbClr val="FF0000"/>
                </a:solidFill>
              </a:rPr>
              <a:t>반복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9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DD92BC-2780-3076-7304-44E3499C9014}"/>
                  </a:ext>
                </a:extLst>
              </p14:cNvPr>
              <p14:cNvContentPartPr/>
              <p14:nvPr/>
            </p14:nvContentPartPr>
            <p14:xfrm>
              <a:off x="6393053" y="3033418"/>
              <a:ext cx="4963320" cy="137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DD92BC-2780-3076-7304-44E3499C90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0413" y="2970418"/>
                <a:ext cx="508896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C39938-26C3-24FB-3C2B-07111A4EBD2F}"/>
              </a:ext>
            </a:extLst>
          </p:cNvPr>
          <p:cNvGrpSpPr/>
          <p:nvPr/>
        </p:nvGrpSpPr>
        <p:grpSpPr>
          <a:xfrm>
            <a:off x="10352411" y="2449630"/>
            <a:ext cx="1113120" cy="104400"/>
            <a:chOff x="10352411" y="2449630"/>
            <a:chExt cx="111312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7B07AB5-66A4-6D86-0D6B-95DCDFE13376}"/>
                    </a:ext>
                  </a:extLst>
                </p14:cNvPr>
                <p14:cNvContentPartPr/>
                <p14:nvPr/>
              </p14:nvContentPartPr>
              <p14:xfrm>
                <a:off x="10352411" y="2466910"/>
                <a:ext cx="1113120" cy="87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7B07AB5-66A4-6D86-0D6B-95DCDFE133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89411" y="2404270"/>
                  <a:ext cx="1238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EF0823A-83D2-B72C-1B89-B0D9F3E0FB0D}"/>
                    </a:ext>
                  </a:extLst>
                </p14:cNvPr>
                <p14:cNvContentPartPr/>
                <p14:nvPr/>
              </p14:nvContentPartPr>
              <p14:xfrm>
                <a:off x="10524131" y="2449630"/>
                <a:ext cx="36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EF0823A-83D2-B72C-1B89-B0D9F3E0FB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61491" y="23866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648000" y="1296000"/>
            <a:ext cx="10873208" cy="450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손실함수 </a:t>
            </a:r>
            <a:r>
              <a:rPr lang="en-US" altLang="ko-KR" dirty="0"/>
              <a:t>L(w)</a:t>
            </a:r>
            <a:r>
              <a:rPr lang="ko-KR" altLang="en-US" dirty="0"/>
              <a:t>가 최소값을 갖는 매개변수 </a:t>
            </a:r>
            <a:r>
              <a:rPr lang="en-US" altLang="ko-KR" dirty="0"/>
              <a:t>w</a:t>
            </a:r>
            <a:r>
              <a:rPr lang="ko-KR" altLang="en-US" dirty="0"/>
              <a:t>를 찾아가는 방법</a:t>
            </a:r>
            <a:endParaRPr lang="en-US" altLang="ko-KR" dirty="0"/>
          </a:p>
          <a:p>
            <a:r>
              <a:rPr lang="ko-KR" altLang="en-US" dirty="0"/>
              <a:t>미분은 함수의 </a:t>
            </a:r>
            <a:r>
              <a:rPr lang="en-US" altLang="ko-KR" dirty="0"/>
              <a:t>Gradient</a:t>
            </a:r>
            <a:r>
              <a:rPr lang="ko-KR" altLang="en-US" dirty="0"/>
              <a:t>방향을 알려주고</a:t>
            </a:r>
            <a:r>
              <a:rPr lang="en-US" altLang="ko-KR" dirty="0"/>
              <a:t>, </a:t>
            </a:r>
            <a:r>
              <a:rPr lang="ko-KR" altLang="en-US" dirty="0"/>
              <a:t>이는 함수가 증가하는 방향을 가리킴</a:t>
            </a:r>
            <a:endParaRPr lang="en-US" altLang="ko-KR" dirty="0"/>
          </a:p>
          <a:p>
            <a:r>
              <a:rPr lang="ko-KR" altLang="en-US" dirty="0"/>
              <a:t>미분을 이용하여 손실함수가 작아지는 방향을 알아내고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작아지는 방향을 향해 매개변수 </a:t>
            </a:r>
            <a:r>
              <a:rPr lang="en-US" altLang="ko-KR" dirty="0"/>
              <a:t>w</a:t>
            </a:r>
            <a:r>
              <a:rPr lang="ko-KR" altLang="en-US" dirty="0"/>
              <a:t>를 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B3202A-2FE0-45E9-15EE-931B0BA2E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0047" y="3385780"/>
            <a:ext cx="3700786" cy="7620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C6DDE2-F3F5-260D-8C39-0B7A4E1984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167" y="3170578"/>
            <a:ext cx="7096838" cy="32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8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r>
              <a:rPr lang="en-US" altLang="ko-KR" dirty="0"/>
              <a:t>(Batch gradient descent)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648000" y="1296000"/>
            <a:ext cx="10873208" cy="450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매 학습마다 전체</a:t>
            </a:r>
            <a:r>
              <a:rPr lang="en-US" altLang="ko-KR" dirty="0"/>
              <a:t> </a:t>
            </a:r>
            <a:r>
              <a:rPr lang="ko-KR" altLang="en-US" dirty="0"/>
              <a:t>학습 데이터에 대한 모든 </a:t>
            </a:r>
            <a:r>
              <a:rPr lang="en-US" altLang="ko-KR" dirty="0"/>
              <a:t>gradient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ko-KR" altLang="en-US" dirty="0"/>
              <a:t>전체 데이터를 모두 한 번에 처리하기에 메모리가 가장 많이 필요</a:t>
            </a:r>
            <a:endParaRPr lang="en-US" altLang="ko-KR" dirty="0"/>
          </a:p>
          <a:p>
            <a:r>
              <a:rPr lang="ko-KR" altLang="en-US" dirty="0"/>
              <a:t>항상 같은 데이터에 대해 </a:t>
            </a:r>
            <a:r>
              <a:rPr lang="en-US" altLang="ko-KR" dirty="0"/>
              <a:t>gradient</a:t>
            </a:r>
            <a:r>
              <a:rPr lang="ko-KR" altLang="en-US" dirty="0"/>
              <a:t>를 구하기에 수렴이 안정적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E4DFE-A6B3-5F1A-96A7-C7F7D09C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03" y="3852021"/>
            <a:ext cx="4629388" cy="7620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882168-D30D-ACFA-5A8F-0F602535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51" y="2925337"/>
            <a:ext cx="5522322" cy="26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7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r>
              <a:rPr lang="en-US" altLang="ko-KR" dirty="0"/>
              <a:t>(Stochastic</a:t>
            </a:r>
            <a:r>
              <a:rPr lang="ko-KR" altLang="en-US" dirty="0"/>
              <a:t> </a:t>
            </a:r>
            <a:r>
              <a:rPr lang="en-US" altLang="ko-KR" dirty="0"/>
              <a:t>gradient descent)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648000" y="1296000"/>
            <a:ext cx="10873208" cy="450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매 학습마다 한 개의 샘플을 무작위로 선택하고 그 샘플에 대한 </a:t>
            </a:r>
            <a:r>
              <a:rPr lang="en-US" altLang="ko-KR" dirty="0"/>
              <a:t>gradient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ko-KR" altLang="en-US" dirty="0"/>
              <a:t>계산 속도가 빠름</a:t>
            </a:r>
            <a:r>
              <a:rPr lang="en-US" altLang="ko-KR" dirty="0"/>
              <a:t>, </a:t>
            </a:r>
            <a:r>
              <a:rPr lang="ko-KR" altLang="en-US" dirty="0"/>
              <a:t>매개변수가 자주 업데이트 되어 더 빠르게 수렴 가능</a:t>
            </a:r>
            <a:endParaRPr lang="en-US" altLang="ko-KR" dirty="0"/>
          </a:p>
          <a:p>
            <a:r>
              <a:rPr lang="ko-KR" altLang="en-US" dirty="0"/>
              <a:t>빈번한 업데이트로 인해 노이즈가 심함</a:t>
            </a:r>
            <a:r>
              <a:rPr lang="en-US" altLang="ko-KR" dirty="0"/>
              <a:t>, </a:t>
            </a:r>
            <a:r>
              <a:rPr lang="ko-KR" altLang="en-US" dirty="0"/>
              <a:t>노이즈 발생 시 수렴하는데 오래 걸림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139FF2-E18B-48B1-02A6-22963220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01" y="2967688"/>
            <a:ext cx="5412097" cy="2698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4E4DFE-A6B3-5F1A-96A7-C7F7D09C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03" y="3852021"/>
            <a:ext cx="4629388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3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미니배치 경사 </a:t>
            </a:r>
            <a:r>
              <a:rPr lang="ko-KR" altLang="en-US" dirty="0" err="1"/>
              <a:t>하강법</a:t>
            </a:r>
            <a:r>
              <a:rPr lang="en-US" altLang="ko-KR" dirty="0"/>
              <a:t>(Mini-Batch gradient descent)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648000" y="1296000"/>
            <a:ext cx="10873208" cy="450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매 학습마다 배치 크기만큼의 샘플을 선택하고 샘플에 대한 모든 </a:t>
            </a:r>
            <a:r>
              <a:rPr lang="en-US" altLang="ko-KR" dirty="0"/>
              <a:t>gradient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ko-KR" altLang="en-US" dirty="0"/>
              <a:t>배치 </a:t>
            </a:r>
            <a:r>
              <a:rPr lang="ko-KR" altLang="en-US" dirty="0" err="1"/>
              <a:t>경사하강법보다</a:t>
            </a:r>
            <a:r>
              <a:rPr lang="ko-KR" altLang="en-US" dirty="0"/>
              <a:t> 빠른 학습을 제공</a:t>
            </a:r>
            <a:r>
              <a:rPr lang="en-US" altLang="ko-KR" dirty="0"/>
              <a:t>, </a:t>
            </a:r>
            <a:r>
              <a:rPr lang="en-US" altLang="ko-KR" dirty="0" err="1"/>
              <a:t>gpu</a:t>
            </a:r>
            <a:r>
              <a:rPr lang="ko-KR" altLang="en-US" dirty="0"/>
              <a:t>를 사용한 병렬처리에 유리</a:t>
            </a:r>
            <a:endParaRPr lang="en-US" altLang="ko-KR" dirty="0"/>
          </a:p>
          <a:p>
            <a:r>
              <a:rPr lang="ko-KR" altLang="en-US" dirty="0"/>
              <a:t>현대 기계 학습에서는 미니배치를 표준처럼 널리 사용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049780F-E837-0207-6A0E-40D0B96B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06" y="3177950"/>
            <a:ext cx="5297110" cy="2454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C46E4E-FC7C-25F6-E4FD-1E3D151C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03" y="3852021"/>
            <a:ext cx="4629388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DD92BC-2780-3076-7304-44E3499C9014}"/>
                  </a:ext>
                </a:extLst>
              </p14:cNvPr>
              <p14:cNvContentPartPr/>
              <p14:nvPr/>
            </p14:nvContentPartPr>
            <p14:xfrm>
              <a:off x="6393053" y="3033418"/>
              <a:ext cx="4963320" cy="137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DD92BC-2780-3076-7304-44E3499C90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0413" y="2970418"/>
                <a:ext cx="508896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C39938-26C3-24FB-3C2B-07111A4EBD2F}"/>
              </a:ext>
            </a:extLst>
          </p:cNvPr>
          <p:cNvGrpSpPr/>
          <p:nvPr/>
        </p:nvGrpSpPr>
        <p:grpSpPr>
          <a:xfrm>
            <a:off x="10352411" y="2449630"/>
            <a:ext cx="1113120" cy="104400"/>
            <a:chOff x="10352411" y="2449630"/>
            <a:chExt cx="111312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7B07AB5-66A4-6D86-0D6B-95DCDFE13376}"/>
                    </a:ext>
                  </a:extLst>
                </p14:cNvPr>
                <p14:cNvContentPartPr/>
                <p14:nvPr/>
              </p14:nvContentPartPr>
              <p14:xfrm>
                <a:off x="10352411" y="2466910"/>
                <a:ext cx="1113120" cy="87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7B07AB5-66A4-6D86-0D6B-95DCDFE133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89411" y="2404270"/>
                  <a:ext cx="1238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EF0823A-83D2-B72C-1B89-B0D9F3E0FB0D}"/>
                    </a:ext>
                  </a:extLst>
                </p14:cNvPr>
                <p14:cNvContentPartPr/>
                <p14:nvPr/>
              </p14:nvContentPartPr>
              <p14:xfrm>
                <a:off x="10524131" y="2449630"/>
                <a:ext cx="36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EF0823A-83D2-B72C-1B89-B0D9F3E0FB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61491" y="23866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B9F25F06-CF50-028E-937B-0E7E21F5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8" y="1297690"/>
            <a:ext cx="9719675" cy="479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0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648000" y="1296000"/>
            <a:ext cx="10873208" cy="450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각 입력은 입력층에서 </a:t>
            </a:r>
            <a:r>
              <a:rPr lang="ko-KR" altLang="en-US" dirty="0" err="1"/>
              <a:t>은닉층</a:t>
            </a:r>
            <a:r>
              <a:rPr lang="ko-KR" altLang="en-US" dirty="0"/>
              <a:t> 방향으로 향한다 </a:t>
            </a:r>
            <a:endParaRPr lang="en-US" altLang="ko-KR" dirty="0"/>
          </a:p>
          <a:p>
            <a:r>
              <a:rPr lang="ko-KR" altLang="en-US" dirty="0"/>
              <a:t>각 입력에 해당하는 가중치와 곱해지고</a:t>
            </a:r>
            <a:r>
              <a:rPr lang="en-US" altLang="ko-KR" dirty="0"/>
              <a:t>, </a:t>
            </a:r>
            <a:r>
              <a:rPr lang="ko-KR" altLang="en-US" dirty="0"/>
              <a:t>가중합으로 계산되어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 err="1"/>
              <a:t>은닉층</a:t>
            </a:r>
            <a:r>
              <a:rPr lang="ko-KR" altLang="en-US" dirty="0"/>
              <a:t> 뉴런의 활성함수의</a:t>
            </a:r>
            <a:r>
              <a:rPr lang="en-US" altLang="ko-KR" dirty="0"/>
              <a:t> </a:t>
            </a:r>
            <a:r>
              <a:rPr lang="ko-KR" altLang="en-US" dirty="0" err="1"/>
              <a:t>입력값이</a:t>
            </a:r>
            <a:r>
              <a:rPr lang="ko-KR" altLang="en-US" dirty="0"/>
              <a:t> 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FEB3DA42-A518-5232-69E5-EBA76266AA69}"/>
              </a:ext>
            </a:extLst>
          </p:cNvPr>
          <p:cNvSpPr txBox="1">
            <a:spLocks/>
          </p:cNvSpPr>
          <p:nvPr/>
        </p:nvSpPr>
        <p:spPr>
          <a:xfrm>
            <a:off x="8950682" y="3240211"/>
            <a:ext cx="2689934" cy="149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/>
              <a:t>Train Data</a:t>
            </a:r>
          </a:p>
          <a:p>
            <a:pPr marL="0" indent="0">
              <a:buNone/>
            </a:pPr>
            <a:r>
              <a:rPr lang="en-US" altLang="ko-KR" dirty="0"/>
              <a:t>    i1     i2         y1  y2 </a:t>
            </a:r>
          </a:p>
          <a:p>
            <a:pPr marL="0" indent="0">
              <a:buNone/>
            </a:pPr>
            <a:r>
              <a:rPr lang="en-US" altLang="ko-KR" dirty="0"/>
              <a:t>[0.1 , 0.7] -&gt; [ 1 , 0 ]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5A85C1-9C72-2BB8-81CD-317C87DF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9" y="2744828"/>
            <a:ext cx="8462855" cy="3545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89526F-9A57-28DF-9117-777F8AEE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11" y="1847746"/>
            <a:ext cx="4762745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54E065-EB45-40B4-AE67-F71CD9793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EA662-03FB-45DE-A93D-1F15F9FA2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800C2F2-204B-44DE-9F4E-27C9194C2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3680" y="2693107"/>
            <a:ext cx="5123384" cy="492961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신경망 모델 학습 과정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BA9069E-1023-482F-A31E-5487CB930A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3680" y="3298882"/>
            <a:ext cx="3815516" cy="492961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손실 함수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1CE3FAC-3E27-41A6-BFB7-74A89E0B6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3680" y="3912306"/>
            <a:ext cx="3815516" cy="49296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Optimizer</a:t>
            </a:r>
            <a:endParaRPr lang="ko-KR" altLang="en-US" sz="28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E8FBD13-2936-4F3C-8B54-C2B188F038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18306" y="2688910"/>
            <a:ext cx="407813" cy="49296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12329A3-28FE-478D-A90E-0D6D5C04248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018305" y="3298882"/>
            <a:ext cx="407813" cy="492961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413A297-0A18-472D-BB81-14F6561A16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018305" y="3912306"/>
            <a:ext cx="407813" cy="492961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7958247C-F7BE-1682-D37A-A96C2BA98F39}"/>
              </a:ext>
            </a:extLst>
          </p:cNvPr>
          <p:cNvSpPr txBox="1">
            <a:spLocks/>
          </p:cNvSpPr>
          <p:nvPr/>
        </p:nvSpPr>
        <p:spPr>
          <a:xfrm>
            <a:off x="4018305" y="4525730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8C8F9360-74A3-6ABB-1658-2933EA84B3D9}"/>
              </a:ext>
            </a:extLst>
          </p:cNvPr>
          <p:cNvSpPr txBox="1">
            <a:spLocks/>
          </p:cNvSpPr>
          <p:nvPr/>
        </p:nvSpPr>
        <p:spPr>
          <a:xfrm>
            <a:off x="4733679" y="4525730"/>
            <a:ext cx="3815516" cy="492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err="1"/>
              <a:t>역전파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762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sz="36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업데이트된 매개변수로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손실함수 </a:t>
            </a:r>
            <a:r>
              <a:rPr lang="en-US" altLang="ko-KR" dirty="0"/>
              <a:t>=&gt; </a:t>
            </a:r>
            <a:r>
              <a:rPr lang="ko-KR" altLang="en-US" dirty="0" err="1"/>
              <a:t>역전파</a:t>
            </a:r>
            <a:r>
              <a:rPr lang="en-US" altLang="ko-KR" dirty="0"/>
              <a:t>=&gt;</a:t>
            </a:r>
            <a:r>
              <a:rPr lang="ko-KR" altLang="en-US" dirty="0"/>
              <a:t> 매개변수 업데이트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0B761-D668-11C5-6FD9-25E6195A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3" y="2461888"/>
            <a:ext cx="5734345" cy="348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5CDB4F-49BE-DB6B-2791-F76418D0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85" y="3668449"/>
            <a:ext cx="1797142" cy="1073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51FDA8-9DEE-E6B3-D39F-D63F4596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398" y="3660136"/>
            <a:ext cx="2292468" cy="12637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A17E3C-A185-8AD8-FD8F-30BF8F6C4D55}"/>
              </a:ext>
            </a:extLst>
          </p:cNvPr>
          <p:cNvSpPr txBox="1"/>
          <p:nvPr/>
        </p:nvSpPr>
        <p:spPr>
          <a:xfrm>
            <a:off x="6382345" y="4583275"/>
            <a:ext cx="3072585" cy="6952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3200" dirty="0"/>
              <a:t>오차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26AA1-D921-F891-7105-B651806287A5}"/>
              </a:ext>
            </a:extLst>
          </p:cNvPr>
          <p:cNvSpPr/>
          <p:nvPr/>
        </p:nvSpPr>
        <p:spPr>
          <a:xfrm>
            <a:off x="7197754" y="3407583"/>
            <a:ext cx="1433158" cy="5224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손실함수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32B93A-B6A1-22B8-6E86-B11795A3B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834" y="1669409"/>
            <a:ext cx="1524078" cy="1621476"/>
          </a:xfrm>
          <a:prstGeom prst="rect">
            <a:avLst/>
          </a:prstGeom>
        </p:spPr>
      </p:pic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B46D1859-E001-11CE-C78A-AE8581C761E2}"/>
              </a:ext>
            </a:extLst>
          </p:cNvPr>
          <p:cNvSpPr/>
          <p:nvPr/>
        </p:nvSpPr>
        <p:spPr>
          <a:xfrm>
            <a:off x="2021747" y="1799437"/>
            <a:ext cx="5008227" cy="72343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역전파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D4BA69D-CF1D-04F4-35C4-323DDB47A5BB}"/>
              </a:ext>
            </a:extLst>
          </p:cNvPr>
          <p:cNvSpPr/>
          <p:nvPr/>
        </p:nvSpPr>
        <p:spPr>
          <a:xfrm>
            <a:off x="2180874" y="5731121"/>
            <a:ext cx="4979051" cy="5945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순전파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C383F-E01E-6DBC-B760-6B1FCF79F78D}"/>
              </a:ext>
            </a:extLst>
          </p:cNvPr>
          <p:cNvSpPr txBox="1"/>
          <p:nvPr/>
        </p:nvSpPr>
        <p:spPr>
          <a:xfrm>
            <a:off x="189967" y="1669409"/>
            <a:ext cx="1575387" cy="1077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ko-KR" altLang="en-US" sz="3200" b="1" dirty="0">
                <a:solidFill>
                  <a:srgbClr val="FF0000"/>
                </a:solidFill>
              </a:rPr>
              <a:t>반복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0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DA2B6-95AF-D777-CD2D-2C97B33EADA7}"/>
              </a:ext>
            </a:extLst>
          </p:cNvPr>
          <p:cNvSpPr txBox="1"/>
          <p:nvPr/>
        </p:nvSpPr>
        <p:spPr>
          <a:xfrm>
            <a:off x="659396" y="4755573"/>
            <a:ext cx="7522345" cy="18466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800" b="1" dirty="0"/>
              <a:t>h1 = i1(0.1) x w1(0.15) + i2(0.7) x w2(0.2)= 0.155</a:t>
            </a:r>
          </a:p>
          <a:p>
            <a:r>
              <a:rPr lang="en-US" altLang="ko-KR" sz="2800" b="1" dirty="0"/>
              <a:t>h1’ = </a:t>
            </a:r>
            <a:r>
              <a:rPr lang="en-US" altLang="ko-KR" sz="2800" b="1" dirty="0" err="1"/>
              <a:t>ReLU</a:t>
            </a:r>
            <a:r>
              <a:rPr lang="en-US" altLang="ko-KR" sz="2800" b="1" dirty="0"/>
              <a:t>(h1) = 0.155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4F74E-24D6-38B0-D6E6-D4D7F6F0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319866"/>
            <a:ext cx="10537794" cy="35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8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DA2B6-95AF-D777-CD2D-2C97B33EADA7}"/>
              </a:ext>
            </a:extLst>
          </p:cNvPr>
          <p:cNvSpPr txBox="1"/>
          <p:nvPr/>
        </p:nvSpPr>
        <p:spPr>
          <a:xfrm>
            <a:off x="659396" y="4755573"/>
            <a:ext cx="10047074" cy="18466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800" b="1" dirty="0"/>
              <a:t>o1 = h1’(0.155) x w5(0.4) + h2’(0.235) x w6(0.45)= 0.16775</a:t>
            </a:r>
          </a:p>
          <a:p>
            <a:r>
              <a:rPr lang="en-US" altLang="ko-KR" sz="2800" b="1" dirty="0"/>
              <a:t>o2 = h1’(0.155) x w7(0.5) + h2’(0.235) x w8(0.55)= 0.20675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22018D-B350-8378-8B50-F1766938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0" y="1502011"/>
            <a:ext cx="10536774" cy="338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DA2B6-95AF-D777-CD2D-2C97B33EADA7}"/>
              </a:ext>
            </a:extLst>
          </p:cNvPr>
          <p:cNvSpPr txBox="1"/>
          <p:nvPr/>
        </p:nvSpPr>
        <p:spPr>
          <a:xfrm>
            <a:off x="659396" y="4755573"/>
            <a:ext cx="10047074" cy="18466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en-US" altLang="ko-KR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2BF97-B1D4-282D-FB43-1FF37C63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6" y="1526339"/>
            <a:ext cx="10536774" cy="3557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C5A5BE-EB23-5A8D-F42F-6D210FC266C0}"/>
                  </a:ext>
                </a:extLst>
              </p:cNvPr>
              <p:cNvSpPr txBox="1"/>
              <p:nvPr/>
            </p:nvSpPr>
            <p:spPr>
              <a:xfrm>
                <a:off x="3453414" y="4907973"/>
                <a:ext cx="8540318" cy="184669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2800" b="1" dirty="0"/>
                  <a:t>Loss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800" b="1" dirty="0"/>
                  <a:t> {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800" b="1" dirty="0"/>
                          <m:t>(1−0.16775)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800" b="1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800" b="1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−0.</m:t>
                        </m:r>
                        <m:r>
                          <m:rPr>
                            <m:nor/>
                          </m:rPr>
                          <a:rPr lang="en-US" altLang="ko-KR" sz="2800" b="1" i="0" dirty="0" smtClean="0"/>
                          <m:t>20675</m:t>
                        </m:r>
                        <m:r>
                          <m:rPr>
                            <m:nor/>
                          </m:rPr>
                          <a:rPr lang="en-US" altLang="ko-KR" sz="2800" b="1" dirty="0"/>
                          <m:t>)</m:t>
                        </m:r>
                      </m:e>
                      <m:sup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ko-KR" sz="2800" b="1" dirty="0"/>
                  <a:t>= 0.3676928125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C5A5BE-EB23-5A8D-F42F-6D210FC2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14" y="4907973"/>
                <a:ext cx="8540318" cy="1846694"/>
              </a:xfrm>
              <a:prstGeom prst="rect">
                <a:avLst/>
              </a:prstGeom>
              <a:blipFill>
                <a:blip r:embed="rId3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5AB5C12-17BB-6516-3CF5-975452D0A30D}"/>
              </a:ext>
            </a:extLst>
          </p:cNvPr>
          <p:cNvSpPr txBox="1">
            <a:spLocks/>
          </p:cNvSpPr>
          <p:nvPr/>
        </p:nvSpPr>
        <p:spPr>
          <a:xfrm>
            <a:off x="8746496" y="1366954"/>
            <a:ext cx="2689934" cy="1025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   i1     i2         y1  y2 </a:t>
            </a:r>
          </a:p>
          <a:p>
            <a:pPr marL="0" indent="0">
              <a:buNone/>
            </a:pPr>
            <a:r>
              <a:rPr lang="en-US" altLang="ko-KR" dirty="0"/>
              <a:t>[0.1 , 0.7] -&gt; [ 1 , 0 ]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A29779-A367-422D-4B57-55F07491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48" y="5306420"/>
            <a:ext cx="2485172" cy="1186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D99139-59CC-4EBF-07E8-B4D22DE99D90}"/>
              </a:ext>
            </a:extLst>
          </p:cNvPr>
          <p:cNvSpPr txBox="1"/>
          <p:nvPr/>
        </p:nvSpPr>
        <p:spPr>
          <a:xfrm>
            <a:off x="0" y="5478330"/>
            <a:ext cx="1225118" cy="8433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altLang="ko-KR" sz="2800" b="1" dirty="0"/>
              <a:t>MSE=</a:t>
            </a:r>
            <a:endParaRPr lang="ko-KR" alt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3C90EE8-C2B2-994D-E0E3-5D8E9060A742}"/>
                  </a:ext>
                </a:extLst>
              </p14:cNvPr>
              <p14:cNvContentPartPr/>
              <p14:nvPr/>
            </p14:nvContentPartPr>
            <p14:xfrm>
              <a:off x="2192071" y="5261250"/>
              <a:ext cx="109800" cy="2170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3C90EE8-C2B2-994D-E0E3-5D8E9060A7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9431" y="5198610"/>
                <a:ext cx="235440" cy="3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12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업데이트된 매개변수로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손실함수 </a:t>
            </a:r>
            <a:r>
              <a:rPr lang="en-US" altLang="ko-KR" dirty="0"/>
              <a:t>=&gt; </a:t>
            </a:r>
            <a:r>
              <a:rPr lang="ko-KR" altLang="en-US" dirty="0" err="1"/>
              <a:t>역전파</a:t>
            </a:r>
            <a:r>
              <a:rPr lang="en-US" altLang="ko-KR" dirty="0"/>
              <a:t>=&gt;</a:t>
            </a:r>
            <a:r>
              <a:rPr lang="ko-KR" altLang="en-US" dirty="0"/>
              <a:t> 매개변수 업데이트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26AA1-D921-F891-7105-B651806287A5}"/>
              </a:ext>
            </a:extLst>
          </p:cNvPr>
          <p:cNvSpPr/>
          <p:nvPr/>
        </p:nvSpPr>
        <p:spPr>
          <a:xfrm>
            <a:off x="7224299" y="3546824"/>
            <a:ext cx="1524078" cy="5224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손실함수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32B93A-B6A1-22B8-6E86-B11795A3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34" y="1669408"/>
            <a:ext cx="1524078" cy="1759591"/>
          </a:xfrm>
          <a:prstGeom prst="rect">
            <a:avLst/>
          </a:prstGeom>
        </p:spPr>
      </p:pic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B46D1859-E001-11CE-C78A-AE8581C761E2}"/>
              </a:ext>
            </a:extLst>
          </p:cNvPr>
          <p:cNvSpPr/>
          <p:nvPr/>
        </p:nvSpPr>
        <p:spPr>
          <a:xfrm>
            <a:off x="2021747" y="1799437"/>
            <a:ext cx="5008227" cy="72343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역전파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D4BA69D-CF1D-04F4-35C4-323DDB47A5BB}"/>
              </a:ext>
            </a:extLst>
          </p:cNvPr>
          <p:cNvSpPr/>
          <p:nvPr/>
        </p:nvSpPr>
        <p:spPr>
          <a:xfrm>
            <a:off x="2180874" y="5447509"/>
            <a:ext cx="4979051" cy="5945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순전파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9D3139-3244-9EED-1317-71D8488FD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2" y="2679013"/>
            <a:ext cx="6489133" cy="2612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2B77BB-9FED-CB28-75D1-17C90ADA7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911" y="1834892"/>
            <a:ext cx="3500445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55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8C4F74E-24D6-38B0-D6E6-D4D7F6F0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319866"/>
            <a:ext cx="10537794" cy="40444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5C6DC6-F0BA-D5D0-6067-914BB72E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975" y="1220758"/>
            <a:ext cx="3500445" cy="762039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DA2B6-95AF-D777-CD2D-2C97B33EADA7}"/>
                  </a:ext>
                </a:extLst>
              </p:cNvPr>
              <p:cNvSpPr txBox="1"/>
              <p:nvPr/>
            </p:nvSpPr>
            <p:spPr>
              <a:xfrm>
                <a:off x="632791" y="4936277"/>
                <a:ext cx="7522345" cy="184669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2800" b="1" dirty="0"/>
                  <a:t>w5’ = w5 - ɑ x(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28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b/>
                        </m:sSub>
                      </m:den>
                    </m:f>
                  </m:oMath>
                </a14:m>
                <a:r>
                  <a:rPr lang="en-US" altLang="ko-KR" sz="2800" b="1" dirty="0"/>
                  <a:t>)       Loss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800" b="1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800" b="1" i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sz="28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DA2B6-95AF-D777-CD2D-2C97B33EA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91" y="4936277"/>
                <a:ext cx="7522345" cy="1846694"/>
              </a:xfrm>
              <a:prstGeom prst="rect">
                <a:avLst/>
              </a:prstGeom>
              <a:blipFill>
                <a:blip r:embed="rId4"/>
                <a:stretch>
                  <a:fillRect l="-1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액자 3">
            <a:extLst>
              <a:ext uri="{FF2B5EF4-FFF2-40B4-BE49-F238E27FC236}">
                <a16:creationId xmlns:a16="http://schemas.microsoft.com/office/drawing/2014/main" id="{D83F8632-1A96-DE18-EF29-FA90D65B4E9E}"/>
              </a:ext>
            </a:extLst>
          </p:cNvPr>
          <p:cNvSpPr/>
          <p:nvPr/>
        </p:nvSpPr>
        <p:spPr>
          <a:xfrm>
            <a:off x="5779363" y="1452268"/>
            <a:ext cx="1180730" cy="690877"/>
          </a:xfrm>
          <a:prstGeom prst="fram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9BABB-0E35-4B20-2E13-2CDF7BEA50ED}"/>
              </a:ext>
            </a:extLst>
          </p:cNvPr>
          <p:cNvSpPr txBox="1"/>
          <p:nvPr/>
        </p:nvSpPr>
        <p:spPr>
          <a:xfrm>
            <a:off x="5894772" y="1047238"/>
            <a:ext cx="1411549" cy="5452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/>
          <a:p>
            <a:pPr algn="r"/>
            <a:r>
              <a:rPr lang="en-US" altLang="ko-KR" sz="3200" b="1" dirty="0"/>
              <a:t>W5  </a:t>
            </a:r>
            <a:r>
              <a:rPr lang="ko-KR" altLang="en-US" sz="3200" b="1" dirty="0"/>
              <a:t>갱신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1EE2B-4460-6274-5A94-14E09EB747C1}"/>
                  </a:ext>
                </a:extLst>
              </p:cNvPr>
              <p:cNvSpPr txBox="1"/>
              <p:nvPr/>
            </p:nvSpPr>
            <p:spPr>
              <a:xfrm>
                <a:off x="8347279" y="4781606"/>
                <a:ext cx="3786141" cy="151305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 fontScale="92500" lnSpcReduction="20000"/>
              </a:bodyPr>
              <a:lstStyle/>
              <a:p>
                <a:r>
                  <a:rPr lang="en-US" altLang="ko-KR" sz="3200" b="1" dirty="0">
                    <a:solidFill>
                      <a:schemeClr val="tx1"/>
                    </a:solidFill>
                  </a:rPr>
                  <a:t>Chain Rule</a:t>
                </a:r>
              </a:p>
              <a:p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32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32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32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32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altLang="ko-KR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b/>
                        </m:sSub>
                      </m:den>
                    </m:f>
                  </m:oMath>
                </a14:m>
                <a:endParaRPr lang="ko-KR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1EE2B-4460-6274-5A94-14E09EB7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279" y="4781606"/>
                <a:ext cx="3786141" cy="1513056"/>
              </a:xfrm>
              <a:prstGeom prst="rect">
                <a:avLst/>
              </a:prstGeom>
              <a:blipFill>
                <a:blip r:embed="rId5"/>
                <a:stretch>
                  <a:fillRect l="-3704" t="-8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723C5E-AE83-9E43-BA33-429B2E6A19DF}"/>
                  </a:ext>
                </a:extLst>
              </p:cNvPr>
              <p:cNvSpPr/>
              <p:nvPr/>
            </p:nvSpPr>
            <p:spPr>
              <a:xfrm>
                <a:off x="1421306" y="1051033"/>
                <a:ext cx="8946931" cy="52436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Chain Rule(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연쇄법칙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이란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합성함수의 미분은 합성함수를 구성하는 각 함수의 미분의 곱으로 나타낼 수 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합성함수의 기울기를 계산하려면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이전 함수의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미분값이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필요하고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이전 함수의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미분값을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구하기 위해서는 그 이전의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미분값이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필요하다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endParaRPr lang="en-US" altLang="ko-KR" i="1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723C5E-AE83-9E43-BA33-429B2E6A1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06" y="1051033"/>
                <a:ext cx="8946931" cy="5243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F5491DAB-0CCA-DA05-1F05-66A9F0DA2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199" y="4936277"/>
            <a:ext cx="3264068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4F74E-24D6-38B0-D6E6-D4D7F6F0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429" y="1183568"/>
            <a:ext cx="6846947" cy="2785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EA8360-1E7E-10A5-31B4-615ECC46DA66}"/>
                  </a:ext>
                </a:extLst>
              </p:cNvPr>
              <p:cNvSpPr txBox="1"/>
              <p:nvPr/>
            </p:nvSpPr>
            <p:spPr>
              <a:xfrm>
                <a:off x="5069361" y="4265371"/>
                <a:ext cx="6846947" cy="144724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 fontScale="85000" lnSpcReduction="20000"/>
              </a:bodyPr>
              <a:lstStyle/>
              <a:p>
                <a:r>
                  <a:rPr lang="en-US" altLang="ko-KR" sz="3200" b="1" dirty="0">
                    <a:solidFill>
                      <a:schemeClr val="tx1"/>
                    </a:solidFill>
                  </a:rPr>
                  <a:t>Chain Rule</a:t>
                </a:r>
              </a:p>
              <a:p>
                <a:endParaRPr lang="en-US" altLang="ko-KR" sz="32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32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32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32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ko-KR" alt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b="1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32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altLang="ko-KR" sz="3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b/>
                        </m:sSub>
                      </m:den>
                    </m:f>
                    <m:r>
                      <a:rPr lang="en-US" altLang="ko-KR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b="1" dirty="0">
                    <a:solidFill>
                      <a:schemeClr val="tx1"/>
                    </a:solidFill>
                  </a:rPr>
                  <a:t>= -(y1-o1) x (h1')</a:t>
                </a:r>
                <a:endParaRPr lang="ko-KR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EA8360-1E7E-10A5-31B4-615ECC46D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61" y="4265371"/>
                <a:ext cx="6846947" cy="1447242"/>
              </a:xfrm>
              <a:prstGeom prst="rect">
                <a:avLst/>
              </a:prstGeom>
              <a:blipFill>
                <a:blip r:embed="rId3"/>
                <a:stretch>
                  <a:fillRect l="-1692" t="-4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11EC9-2476-13B7-3BF6-957568E5E9A5}"/>
                  </a:ext>
                </a:extLst>
              </p:cNvPr>
              <p:cNvSpPr txBox="1"/>
              <p:nvPr/>
            </p:nvSpPr>
            <p:spPr>
              <a:xfrm>
                <a:off x="385482" y="993633"/>
                <a:ext cx="3765177" cy="184669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2800" b="1" dirty="0"/>
                  <a:t>Loss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800" b="1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800" b="1" i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11EC9-2476-13B7-3BF6-957568E5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993633"/>
                <a:ext cx="3765177" cy="1846694"/>
              </a:xfrm>
              <a:prstGeom prst="rect">
                <a:avLst/>
              </a:prstGeom>
              <a:blipFill>
                <a:blip r:embed="rId4"/>
                <a:stretch>
                  <a:fillRect l="-3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2C925-DA03-BFA8-FD40-1D249A078CF1}"/>
                  </a:ext>
                </a:extLst>
              </p:cNvPr>
              <p:cNvSpPr txBox="1"/>
              <p:nvPr/>
            </p:nvSpPr>
            <p:spPr>
              <a:xfrm>
                <a:off x="385482" y="1916980"/>
                <a:ext cx="2734235" cy="184669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2800" b="1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ko-KR" sz="2800" b="1" dirty="0"/>
                  <a:t> = -(y1-o1)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2C925-DA03-BFA8-FD40-1D249A07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916980"/>
                <a:ext cx="2734235" cy="184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30549F-2FB7-F26A-C1B4-DDA3BECC6722}"/>
              </a:ext>
            </a:extLst>
          </p:cNvPr>
          <p:cNvSpPr txBox="1"/>
          <p:nvPr/>
        </p:nvSpPr>
        <p:spPr>
          <a:xfrm>
            <a:off x="385482" y="3579467"/>
            <a:ext cx="4880792" cy="18466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800" b="1" dirty="0"/>
              <a:t>o1 = h1’ x w5 + h2’ x w6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64A1A7-1A76-55F9-1370-2012E14A4F04}"/>
                  </a:ext>
                </a:extLst>
              </p:cNvPr>
              <p:cNvSpPr txBox="1"/>
              <p:nvPr/>
            </p:nvSpPr>
            <p:spPr>
              <a:xfrm>
                <a:off x="449280" y="4265371"/>
                <a:ext cx="2734235" cy="184669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𝐨𝟏</m:t>
                        </m:r>
                      </m:num>
                      <m:den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𝐰𝟓</m:t>
                        </m:r>
                      </m:den>
                    </m:f>
                  </m:oMath>
                </a14:m>
                <a:r>
                  <a:rPr lang="en-US" altLang="ko-KR" sz="2800" b="1" dirty="0"/>
                  <a:t> = h1’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64A1A7-1A76-55F9-1370-2012E14A4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0" y="4265371"/>
                <a:ext cx="2734235" cy="184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50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DA2B6-95AF-D777-CD2D-2C97B33EADA7}"/>
                  </a:ext>
                </a:extLst>
              </p:cNvPr>
              <p:cNvSpPr txBox="1"/>
              <p:nvPr/>
            </p:nvSpPr>
            <p:spPr>
              <a:xfrm>
                <a:off x="5417552" y="4185254"/>
                <a:ext cx="7522345" cy="221238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2400" b="1" dirty="0">
                    <a:solidFill>
                      <a:srgbClr val="FF0000"/>
                    </a:solidFill>
                  </a:rPr>
                  <a:t>Learning rate = 0.5</a:t>
                </a:r>
              </a:p>
              <a:p>
                <a:r>
                  <a:rPr lang="en-US" altLang="ko-KR" sz="2400" b="1" dirty="0"/>
                  <a:t>w5’ = w5 - ɑ x(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24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24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b/>
                        </m:sSub>
                      </m:den>
                    </m:f>
                  </m:oMath>
                </a14:m>
                <a:r>
                  <a:rPr lang="en-US" altLang="ko-KR" sz="2400" b="1" dirty="0"/>
                  <a:t>) = 0.4 – 0.5 x(-0.128) = 0.464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DA2B6-95AF-D777-CD2D-2C97B33EA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52" y="4185254"/>
                <a:ext cx="7522345" cy="2212381"/>
              </a:xfrm>
              <a:prstGeom prst="rect">
                <a:avLst/>
              </a:prstGeom>
              <a:blipFill>
                <a:blip r:embed="rId2"/>
                <a:stretch>
                  <a:fillRect l="-1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12CAB-CC2F-4CDD-B0AD-2E05D0D0EE12}"/>
                  </a:ext>
                </a:extLst>
              </p:cNvPr>
              <p:cNvSpPr txBox="1"/>
              <p:nvPr/>
            </p:nvSpPr>
            <p:spPr>
              <a:xfrm>
                <a:off x="340658" y="3594847"/>
                <a:ext cx="5880847" cy="268735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24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ko-KR" alt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altLang="ko-KR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b/>
                        </m:sSub>
                      </m:den>
                    </m:f>
                    <m:r>
                      <a:rPr lang="en-US" altLang="ko-KR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1" dirty="0">
                    <a:solidFill>
                      <a:schemeClr val="tx1"/>
                    </a:solidFill>
                  </a:rPr>
                  <a:t>= -(y1-o1) x (h1’)</a:t>
                </a:r>
              </a:p>
              <a:p>
                <a:endParaRPr lang="en-US" altLang="ko-KR" sz="2400" b="1" dirty="0">
                  <a:solidFill>
                    <a:schemeClr val="tx1"/>
                  </a:solidFill>
                </a:endParaRPr>
              </a:p>
              <a:p>
                <a:r>
                  <a:rPr lang="en-US" altLang="ko-KR" sz="2400" b="1" dirty="0">
                    <a:solidFill>
                      <a:schemeClr val="tx1"/>
                    </a:solidFill>
                  </a:rPr>
                  <a:t>= -(1-0.16775) x 0.155 = -0.128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12CAB-CC2F-4CDD-B0AD-2E05D0D0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8" y="3594847"/>
                <a:ext cx="5880847" cy="2687358"/>
              </a:xfrm>
              <a:prstGeom prst="rect">
                <a:avLst/>
              </a:prstGeom>
              <a:blipFill>
                <a:blip r:embed="rId3"/>
                <a:stretch>
                  <a:fillRect l="-1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40DC2D3-62B0-A668-9DA9-7ED5F3A04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8" y="1278323"/>
            <a:ext cx="9399004" cy="280278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FCF980-A1EA-F06A-1869-461B23D83634}"/>
              </a:ext>
            </a:extLst>
          </p:cNvPr>
          <p:cNvCxnSpPr/>
          <p:nvPr/>
        </p:nvCxnSpPr>
        <p:spPr>
          <a:xfrm flipV="1">
            <a:off x="5611528" y="1453415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B8618-F4BE-33F2-FB77-C6D20CB5F014}"/>
              </a:ext>
            </a:extLst>
          </p:cNvPr>
          <p:cNvSpPr txBox="1"/>
          <p:nvPr/>
        </p:nvSpPr>
        <p:spPr>
          <a:xfrm>
            <a:off x="5024387" y="1174180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.464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DA2B6-95AF-D777-CD2D-2C97B33EADA7}"/>
                  </a:ext>
                </a:extLst>
              </p:cNvPr>
              <p:cNvSpPr txBox="1"/>
              <p:nvPr/>
            </p:nvSpPr>
            <p:spPr>
              <a:xfrm>
                <a:off x="224117" y="4020766"/>
                <a:ext cx="3317979" cy="85327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2800" dirty="0"/>
                  <a:t>W1’ = w1 - ɑ x(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𝐿𝑂𝑆𝑆</m:t>
                        </m:r>
                      </m:num>
                      <m:den>
                        <m:r>
                          <a:rPr lang="en-US" altLang="ko-KR" sz="2800" b="0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/>
                        </m:sSub>
                      </m:den>
                    </m:f>
                  </m:oMath>
                </a14:m>
                <a:r>
                  <a:rPr lang="en-US" altLang="ko-KR" sz="28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DA2B6-95AF-D777-CD2D-2C97B33EA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7" y="4020766"/>
                <a:ext cx="3317979" cy="853270"/>
              </a:xfrm>
              <a:prstGeom prst="rect">
                <a:avLst/>
              </a:prstGeom>
              <a:blipFill>
                <a:blip r:embed="rId2"/>
                <a:stretch>
                  <a:fillRect l="-3860" r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68C4F74E-24D6-38B0-D6E6-D4D7F6F0A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1" y="1265459"/>
            <a:ext cx="10537794" cy="2785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EA8360-1E7E-10A5-31B4-615ECC46DA66}"/>
                  </a:ext>
                </a:extLst>
              </p:cNvPr>
              <p:cNvSpPr txBox="1"/>
              <p:nvPr/>
            </p:nvSpPr>
            <p:spPr>
              <a:xfrm>
                <a:off x="224117" y="4754079"/>
                <a:ext cx="11566892" cy="13455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LOSS</m:t>
                            </m:r>
                          </m:num>
                          <m:den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ko-KR" sz="3200" b="0" i="0" dirty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ko-KR" sz="3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ko-KR" sz="3200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3200" b="0" i="0" dirty="0" smtClean="0">
                                <a:latin typeface="Cambria Math" panose="02040503050406030204" pitchFamily="18" charset="0"/>
                              </a:rPr>
                              <m:t>1′</m:t>
                            </m:r>
                          </m:den>
                        </m:f>
                        <m: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LOSS</m:t>
                            </m:r>
                          </m:num>
                          <m:den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3200" b="0" i="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ko-KR" sz="32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32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1′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ko-KR" sz="3200" b="0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1’</m:t>
                        </m:r>
                      </m:num>
                      <m:den>
                        <m: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/>
                        </m:sSub>
                      </m:den>
                    </m:f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200" b="0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0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ko-KR" sz="32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/>
                        </m:sSub>
                      </m:den>
                    </m:f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EA8360-1E7E-10A5-31B4-615ECC46D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7" y="4754079"/>
                <a:ext cx="11566892" cy="134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액자 3">
            <a:extLst>
              <a:ext uri="{FF2B5EF4-FFF2-40B4-BE49-F238E27FC236}">
                <a16:creationId xmlns:a16="http://schemas.microsoft.com/office/drawing/2014/main" id="{044764CB-7C55-CCF1-5CDB-7EE4B5D406E4}"/>
              </a:ext>
            </a:extLst>
          </p:cNvPr>
          <p:cNvSpPr/>
          <p:nvPr/>
        </p:nvSpPr>
        <p:spPr>
          <a:xfrm>
            <a:off x="2449022" y="1300987"/>
            <a:ext cx="1180730" cy="690877"/>
          </a:xfrm>
          <a:prstGeom prst="frame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38DD1-C081-1657-ADD5-00272D2AA0C5}"/>
              </a:ext>
            </a:extLst>
          </p:cNvPr>
          <p:cNvSpPr txBox="1"/>
          <p:nvPr/>
        </p:nvSpPr>
        <p:spPr>
          <a:xfrm>
            <a:off x="3542097" y="1027629"/>
            <a:ext cx="1411549" cy="5452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/>
          <a:p>
            <a:pPr algn="r"/>
            <a:r>
              <a:rPr lang="en-US" altLang="ko-KR" sz="3200" b="1" dirty="0"/>
              <a:t>W1  </a:t>
            </a:r>
            <a:r>
              <a:rPr lang="ko-KR" altLang="en-US" sz="3200" b="1" dirty="0"/>
              <a:t>갱신</a:t>
            </a:r>
          </a:p>
        </p:txBody>
      </p:sp>
    </p:spTree>
    <p:extLst>
      <p:ext uri="{BB962C8B-B14F-4D97-AF65-F5344CB8AC3E}">
        <p14:creationId xmlns:p14="http://schemas.microsoft.com/office/powerpoint/2010/main" val="367007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4F74E-24D6-38B0-D6E6-D4D7F6F0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3568"/>
            <a:ext cx="5746376" cy="2338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11EC9-2476-13B7-3BF6-957568E5E9A5}"/>
                  </a:ext>
                </a:extLst>
              </p:cNvPr>
              <p:cNvSpPr txBox="1"/>
              <p:nvPr/>
            </p:nvSpPr>
            <p:spPr>
              <a:xfrm>
                <a:off x="449280" y="1088738"/>
                <a:ext cx="4629280" cy="86134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2800" b="1" dirty="0"/>
                  <a:t>Loss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800" b="1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800" b="1" i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11EC9-2476-13B7-3BF6-957568E5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0" y="1088738"/>
                <a:ext cx="4629280" cy="861344"/>
              </a:xfrm>
              <a:prstGeom prst="rect">
                <a:avLst/>
              </a:prstGeom>
              <a:blipFill>
                <a:blip r:embed="rId3"/>
                <a:stretch>
                  <a:fillRect l="-2767" b="-4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2C925-DA03-BFA8-FD40-1D249A078CF1}"/>
                  </a:ext>
                </a:extLst>
              </p:cNvPr>
              <p:cNvSpPr txBox="1"/>
              <p:nvPr/>
            </p:nvSpPr>
            <p:spPr>
              <a:xfrm>
                <a:off x="385482" y="1916980"/>
                <a:ext cx="5426038" cy="96025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𝐋𝐎𝐒𝐒</m:t>
                        </m:r>
                      </m:num>
                      <m:den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𝐡𝟏</m:t>
                        </m:r>
                        <m: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den>
                    </m:f>
                  </m:oMath>
                </a14:m>
                <a:r>
                  <a:rPr lang="en-US" altLang="ko-KR" sz="2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ko-KR" sz="2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2800" b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𝐡𝟏</m:t>
                        </m:r>
                        <m:r>
                          <a:rPr lang="en-US" altLang="ko-KR" sz="2800" b="1" dirty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b="1" dirty="0"/>
                  <a:t>= -(y1-o1) x w5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2C925-DA03-BFA8-FD40-1D249A07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916980"/>
                <a:ext cx="5426038" cy="960252"/>
              </a:xfrm>
              <a:prstGeom prst="rect">
                <a:avLst/>
              </a:prstGeom>
              <a:blipFill>
                <a:blip r:embed="rId4"/>
                <a:stretch>
                  <a:fillRect r="-2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5F41-CE3B-7F76-BE88-A31F4767C4EE}"/>
                  </a:ext>
                </a:extLst>
              </p:cNvPr>
              <p:cNvSpPr txBox="1"/>
              <p:nvPr/>
            </p:nvSpPr>
            <p:spPr>
              <a:xfrm>
                <a:off x="385482" y="5306615"/>
                <a:ext cx="4693078" cy="96025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𝐡𝟏</m:t>
                        </m:r>
                      </m:num>
                      <m:den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𝐰𝟏</m:t>
                        </m:r>
                      </m:den>
                    </m:f>
                  </m:oMath>
                </a14:m>
                <a:r>
                  <a:rPr lang="en-US" altLang="ko-KR" sz="2800" b="1" dirty="0"/>
                  <a:t> = i1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5F41-CE3B-7F76-BE88-A31F4767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5306615"/>
                <a:ext cx="4693078" cy="960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2632D-4D8D-C98E-66DA-B1D221FB904F}"/>
                  </a:ext>
                </a:extLst>
              </p:cNvPr>
              <p:cNvSpPr txBox="1"/>
              <p:nvPr/>
            </p:nvSpPr>
            <p:spPr>
              <a:xfrm>
                <a:off x="349624" y="3042723"/>
                <a:ext cx="5557190" cy="96025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𝐋𝐎𝐒𝐒</m:t>
                        </m:r>
                      </m:num>
                      <m:den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𝐡𝟏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den>
                    </m:f>
                  </m:oMath>
                </a14:m>
                <a:r>
                  <a:rPr lang="en-US" altLang="ko-KR" sz="2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2800" b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sz="2800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𝐡𝟏</m:t>
                        </m:r>
                        <m:r>
                          <a:rPr lang="en-US" altLang="ko-KR" sz="2800" b="1" dirty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altLang="ko-KR" sz="2800" b="1" dirty="0"/>
                  <a:t> = -(y2-o2) x w7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2632D-4D8D-C98E-66DA-B1D221FB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4" y="3042723"/>
                <a:ext cx="5557190" cy="960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0156F4-41B5-6B45-EF3B-50D2DBDCF172}"/>
                  </a:ext>
                </a:extLst>
              </p:cNvPr>
              <p:cNvSpPr txBox="1"/>
              <p:nvPr/>
            </p:nvSpPr>
            <p:spPr>
              <a:xfrm>
                <a:off x="385482" y="4160564"/>
                <a:ext cx="4693078" cy="96025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𝐡𝟏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ko-KR" sz="28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sz="2800" b="1" i="0" dirty="0" smtClean="0">
                            <a:latin typeface="Cambria Math" panose="02040503050406030204" pitchFamily="18" charset="0"/>
                          </a:rPr>
                          <m:t>𝐡𝟏</m:t>
                        </m:r>
                      </m:den>
                    </m:f>
                  </m:oMath>
                </a14:m>
                <a:r>
                  <a:rPr lang="en-US" altLang="ko-KR" sz="2800" b="1" dirty="0"/>
                  <a:t> = 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0156F4-41B5-6B45-EF3B-50D2DBDC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4160564"/>
                <a:ext cx="4693078" cy="960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BF2CD90-744C-E458-3D5C-A698BEC3F67C}"/>
              </a:ext>
            </a:extLst>
          </p:cNvPr>
          <p:cNvSpPr txBox="1"/>
          <p:nvPr/>
        </p:nvSpPr>
        <p:spPr>
          <a:xfrm>
            <a:off x="6191294" y="3521723"/>
            <a:ext cx="5615224" cy="25532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순전파를 통해 나온 결과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/>
          </a:p>
          <a:p>
            <a:r>
              <a:rPr lang="en-US" altLang="ko-KR" sz="2400" b="1" dirty="0"/>
              <a:t>o1 = h1’ x w5 + h2’ x w6</a:t>
            </a:r>
          </a:p>
          <a:p>
            <a:r>
              <a:rPr lang="en-US" altLang="ko-KR" sz="2400" b="1" dirty="0"/>
              <a:t>o2 = h1’ x w7 + h2’ x w8</a:t>
            </a:r>
          </a:p>
          <a:p>
            <a:r>
              <a:rPr lang="en-US" altLang="ko-KR" sz="2400" b="1" dirty="0"/>
              <a:t>h1’ = </a:t>
            </a:r>
            <a:r>
              <a:rPr lang="en-US" altLang="ko-KR" sz="2400" b="1" dirty="0" err="1"/>
              <a:t>ReLU</a:t>
            </a:r>
            <a:r>
              <a:rPr lang="en-US" altLang="ko-KR" sz="2400" b="1" dirty="0"/>
              <a:t>(h1)</a:t>
            </a:r>
          </a:p>
          <a:p>
            <a:r>
              <a:rPr lang="en-US" altLang="ko-KR" sz="2400" b="1" dirty="0"/>
              <a:t>h1 = i1 x w1 + i2 x w2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59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신경망 모델 학습 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신경망 구조의 학습 모델 정의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E639B7-85F9-15A5-D5EB-24A30154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83" y="1983704"/>
            <a:ext cx="421661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53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DA2B6-95AF-D777-CD2D-2C97B33EADA7}"/>
                  </a:ext>
                </a:extLst>
              </p:cNvPr>
              <p:cNvSpPr txBox="1"/>
              <p:nvPr/>
            </p:nvSpPr>
            <p:spPr>
              <a:xfrm>
                <a:off x="659396" y="5247208"/>
                <a:ext cx="7522345" cy="109576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2400" b="1" dirty="0"/>
                  <a:t>W1’ = w1 - ɑ x(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2400" b="1" i="0" dirty="0"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24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/>
                        </m:sSub>
                      </m:den>
                    </m:f>
                  </m:oMath>
                </a14:m>
                <a:r>
                  <a:rPr lang="en-US" altLang="ko-KR" sz="2400" b="1" dirty="0"/>
                  <a:t>) = 0.15 – 0.5 x(-0.023) = 0.162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DA2B6-95AF-D777-CD2D-2C97B33EA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6" y="5247208"/>
                <a:ext cx="7522345" cy="1095761"/>
              </a:xfrm>
              <a:prstGeom prst="rect">
                <a:avLst/>
              </a:prstGeom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12CAB-CC2F-4CDD-B0AD-2E05D0D0EE12}"/>
                  </a:ext>
                </a:extLst>
              </p:cNvPr>
              <p:cNvSpPr txBox="1"/>
              <p:nvPr/>
            </p:nvSpPr>
            <p:spPr>
              <a:xfrm>
                <a:off x="557930" y="4167863"/>
                <a:ext cx="8350955" cy="107934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𝑳𝑶𝑺𝑺</m:t>
                        </m:r>
                      </m:num>
                      <m:den>
                        <m:r>
                          <a:rPr lang="en-US" altLang="ko-KR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en-US" altLang="ko-KR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chemeClr val="tx1"/>
                    </a:solidFill>
                  </a:rPr>
                  <a:t>= ((-(y1-o1) x w5)+(-(y2-o2) x w7)) x 1 x i1 =-0.023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12CAB-CC2F-4CDD-B0AD-2E05D0D0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0" y="4167863"/>
                <a:ext cx="8350955" cy="1079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40DC2D3-62B0-A668-9DA9-7ED5F3A04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8" y="1278323"/>
            <a:ext cx="9399004" cy="28027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41CB34-1B86-B5D9-82F5-C529D9B436DB}"/>
              </a:ext>
            </a:extLst>
          </p:cNvPr>
          <p:cNvCxnSpPr/>
          <p:nvPr/>
        </p:nvCxnSpPr>
        <p:spPr>
          <a:xfrm flipV="1">
            <a:off x="2541069" y="1472666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0654D3-EA02-BD6B-3A98-74DA5301477E}"/>
              </a:ext>
            </a:extLst>
          </p:cNvPr>
          <p:cNvSpPr txBox="1"/>
          <p:nvPr/>
        </p:nvSpPr>
        <p:spPr>
          <a:xfrm>
            <a:off x="1809549" y="1191572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.162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3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648000" y="1296000"/>
            <a:ext cx="10873208" cy="450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업데이트된 가중치</a:t>
            </a:r>
            <a:endParaRPr lang="en-US" altLang="ko-KR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07E9775-15CF-DC11-284F-4ABAC131252A}"/>
              </a:ext>
            </a:extLst>
          </p:cNvPr>
          <p:cNvSpPr/>
          <p:nvPr/>
        </p:nvSpPr>
        <p:spPr>
          <a:xfrm>
            <a:off x="854014" y="2310696"/>
            <a:ext cx="1095537" cy="1043675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2407E5A-A55B-F59A-877C-E3B5891300F1}"/>
              </a:ext>
            </a:extLst>
          </p:cNvPr>
          <p:cNvSpPr/>
          <p:nvPr/>
        </p:nvSpPr>
        <p:spPr>
          <a:xfrm>
            <a:off x="10242450" y="3089882"/>
            <a:ext cx="1249384" cy="1172675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Loss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961B98DD-B708-AD9D-3135-730557D3CF9C}"/>
              </a:ext>
            </a:extLst>
          </p:cNvPr>
          <p:cNvSpPr/>
          <p:nvPr/>
        </p:nvSpPr>
        <p:spPr>
          <a:xfrm>
            <a:off x="854013" y="4367763"/>
            <a:ext cx="1095537" cy="1043675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2EB203E3-1F77-8FA6-83D0-C2774557C8F2}"/>
              </a:ext>
            </a:extLst>
          </p:cNvPr>
          <p:cNvSpPr/>
          <p:nvPr/>
        </p:nvSpPr>
        <p:spPr>
          <a:xfrm>
            <a:off x="4090366" y="2310696"/>
            <a:ext cx="1249385" cy="1043675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h1   </a:t>
            </a:r>
            <a:r>
              <a:rPr lang="en-US" altLang="ko-KR" sz="2000" dirty="0" err="1">
                <a:solidFill>
                  <a:schemeClr val="tx1"/>
                </a:solidFill>
              </a:rPr>
              <a:t>h1</a:t>
            </a:r>
            <a:r>
              <a:rPr lang="en-US" altLang="ko-KR" sz="2000" dirty="0">
                <a:solidFill>
                  <a:schemeClr val="tx1"/>
                </a:solidFill>
              </a:rPr>
              <a:t>’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3D7FE81-DCBE-D9DD-FBD2-82E2F3B93874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4715059" y="2310696"/>
            <a:ext cx="0" cy="10436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B4699A08-A47D-D1D6-922D-09233C13BF25}"/>
              </a:ext>
            </a:extLst>
          </p:cNvPr>
          <p:cNvSpPr/>
          <p:nvPr/>
        </p:nvSpPr>
        <p:spPr>
          <a:xfrm>
            <a:off x="4112636" y="4367762"/>
            <a:ext cx="1249385" cy="1043675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h2   </a:t>
            </a:r>
            <a:r>
              <a:rPr lang="en-US" altLang="ko-KR" sz="2000" dirty="0" err="1">
                <a:solidFill>
                  <a:schemeClr val="tx1"/>
                </a:solidFill>
              </a:rPr>
              <a:t>h2</a:t>
            </a:r>
            <a:r>
              <a:rPr lang="en-US" altLang="ko-KR" sz="2000" dirty="0">
                <a:solidFill>
                  <a:schemeClr val="tx1"/>
                </a:solidFill>
              </a:rPr>
              <a:t>’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E8836D-4C74-81CE-F8A2-F8A27A545204}"/>
              </a:ext>
            </a:extLst>
          </p:cNvPr>
          <p:cNvCxnSpPr>
            <a:cxnSpLocks/>
          </p:cNvCxnSpPr>
          <p:nvPr/>
        </p:nvCxnSpPr>
        <p:spPr>
          <a:xfrm>
            <a:off x="4749542" y="4367761"/>
            <a:ext cx="0" cy="10436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2F76B357-6B7A-950C-93A5-28AAF71BDE1D}"/>
              </a:ext>
            </a:extLst>
          </p:cNvPr>
          <p:cNvSpPr/>
          <p:nvPr/>
        </p:nvSpPr>
        <p:spPr>
          <a:xfrm>
            <a:off x="7476942" y="2310695"/>
            <a:ext cx="1095537" cy="10436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o1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B831E144-18E8-202C-4F75-30F6045C5666}"/>
              </a:ext>
            </a:extLst>
          </p:cNvPr>
          <p:cNvSpPr/>
          <p:nvPr/>
        </p:nvSpPr>
        <p:spPr>
          <a:xfrm>
            <a:off x="7525107" y="4367760"/>
            <a:ext cx="1095537" cy="10436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o2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9AD5121-CEB9-2AA1-2E56-6B808DEE4ABA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1949551" y="2832534"/>
            <a:ext cx="214081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C75D70-5ED8-2B08-1639-157C8C83C0B3}"/>
              </a:ext>
            </a:extLst>
          </p:cNvPr>
          <p:cNvCxnSpPr>
            <a:cxnSpLocks/>
          </p:cNvCxnSpPr>
          <p:nvPr/>
        </p:nvCxnSpPr>
        <p:spPr>
          <a:xfrm>
            <a:off x="5336127" y="2832532"/>
            <a:ext cx="214081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B4964F3-51EE-1463-5B38-147E01F65CCC}"/>
              </a:ext>
            </a:extLst>
          </p:cNvPr>
          <p:cNvCxnSpPr>
            <a:cxnSpLocks/>
          </p:cNvCxnSpPr>
          <p:nvPr/>
        </p:nvCxnSpPr>
        <p:spPr>
          <a:xfrm>
            <a:off x="1949550" y="4889597"/>
            <a:ext cx="214081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531EECD-FA39-3FD8-BF9C-634FC6F25EF1}"/>
              </a:ext>
            </a:extLst>
          </p:cNvPr>
          <p:cNvCxnSpPr>
            <a:cxnSpLocks/>
          </p:cNvCxnSpPr>
          <p:nvPr/>
        </p:nvCxnSpPr>
        <p:spPr>
          <a:xfrm>
            <a:off x="5384292" y="4889597"/>
            <a:ext cx="214081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AD5D6EC-79D9-6148-4D42-E8DC3C27AA1F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>
            <a:off x="1949551" y="2832534"/>
            <a:ext cx="2163085" cy="2057066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72E32A5-6DA4-4F9C-3CEA-921FC60E3001}"/>
              </a:ext>
            </a:extLst>
          </p:cNvPr>
          <p:cNvCxnSpPr>
            <a:cxnSpLocks/>
          </p:cNvCxnSpPr>
          <p:nvPr/>
        </p:nvCxnSpPr>
        <p:spPr>
          <a:xfrm>
            <a:off x="5369916" y="2847673"/>
            <a:ext cx="2163085" cy="2057066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6C76780-3B90-2638-9BBF-30ADFF9839AF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949550" y="2832534"/>
            <a:ext cx="2140816" cy="2057067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790719F-4C5E-07B5-932B-DD672856EF9E}"/>
              </a:ext>
            </a:extLst>
          </p:cNvPr>
          <p:cNvCxnSpPr>
            <a:cxnSpLocks/>
          </p:cNvCxnSpPr>
          <p:nvPr/>
        </p:nvCxnSpPr>
        <p:spPr>
          <a:xfrm flipV="1">
            <a:off x="5354126" y="2862814"/>
            <a:ext cx="2140816" cy="2057067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467571F-6DEF-BDAA-0F57-FAAEF84CF64F}"/>
              </a:ext>
            </a:extLst>
          </p:cNvPr>
          <p:cNvCxnSpPr>
            <a:cxnSpLocks/>
            <a:stCxn id="31" idx="6"/>
            <a:endCxn id="12" idx="2"/>
          </p:cNvCxnSpPr>
          <p:nvPr/>
        </p:nvCxnSpPr>
        <p:spPr>
          <a:xfrm flipV="1">
            <a:off x="8620644" y="3676220"/>
            <a:ext cx="1621806" cy="1213378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F0D9D8-D66D-7760-47ED-7D8E2D3CDCB3}"/>
              </a:ext>
            </a:extLst>
          </p:cNvPr>
          <p:cNvCxnSpPr>
            <a:cxnSpLocks/>
            <a:stCxn id="30" idx="6"/>
            <a:endCxn id="12" idx="2"/>
          </p:cNvCxnSpPr>
          <p:nvPr/>
        </p:nvCxnSpPr>
        <p:spPr>
          <a:xfrm>
            <a:off x="8572479" y="2832533"/>
            <a:ext cx="1669971" cy="843687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5EEDB0B-F28C-D820-A2D2-9FB78188D137}"/>
              </a:ext>
            </a:extLst>
          </p:cNvPr>
          <p:cNvSpPr txBox="1"/>
          <p:nvPr/>
        </p:nvSpPr>
        <p:spPr>
          <a:xfrm>
            <a:off x="5654615" y="3019245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BE7994-82CB-D225-8325-E8D87D11F34D}"/>
              </a:ext>
            </a:extLst>
          </p:cNvPr>
          <p:cNvSpPr txBox="1"/>
          <p:nvPr/>
        </p:nvSpPr>
        <p:spPr>
          <a:xfrm>
            <a:off x="2857479" y="2352623"/>
            <a:ext cx="1010166" cy="4799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dirty="0">
                <a:solidFill>
                  <a:srgbClr val="7030A0"/>
                </a:solidFill>
              </a:rPr>
              <a:t>.15 </a:t>
            </a:r>
            <a:r>
              <a:rPr lang="en-US" altLang="ko-KR" sz="3200" dirty="0"/>
              <a:t>w1</a:t>
            </a:r>
            <a:endParaRPr lang="ko-KR" alt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E86CBC-6454-F6BA-ED54-C608FD03F4E9}"/>
              </a:ext>
            </a:extLst>
          </p:cNvPr>
          <p:cNvSpPr txBox="1"/>
          <p:nvPr/>
        </p:nvSpPr>
        <p:spPr>
          <a:xfrm>
            <a:off x="3164439" y="3219759"/>
            <a:ext cx="1108413" cy="4799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dirty="0">
                <a:solidFill>
                  <a:srgbClr val="7030A0"/>
                </a:solidFill>
              </a:rPr>
              <a:t>.20  </a:t>
            </a:r>
            <a:r>
              <a:rPr lang="en-US" altLang="ko-KR" sz="3200" dirty="0"/>
              <a:t>w2</a:t>
            </a:r>
            <a:endParaRPr lang="ko-KR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F296A8-6E40-0BE7-6574-FB60D34A3104}"/>
              </a:ext>
            </a:extLst>
          </p:cNvPr>
          <p:cNvSpPr txBox="1"/>
          <p:nvPr/>
        </p:nvSpPr>
        <p:spPr>
          <a:xfrm>
            <a:off x="3272506" y="4053219"/>
            <a:ext cx="1058139" cy="4799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altLang="ko-KR" sz="2200" dirty="0">
                <a:solidFill>
                  <a:srgbClr val="7030A0"/>
                </a:solidFill>
              </a:rPr>
              <a:t>.25</a:t>
            </a:r>
            <a:r>
              <a:rPr lang="en-US" altLang="ko-KR" sz="2200" dirty="0"/>
              <a:t> w3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6BA66C-9126-AAD4-B73B-93A3A0B61252}"/>
              </a:ext>
            </a:extLst>
          </p:cNvPr>
          <p:cNvSpPr txBox="1"/>
          <p:nvPr/>
        </p:nvSpPr>
        <p:spPr>
          <a:xfrm>
            <a:off x="2695399" y="4961894"/>
            <a:ext cx="1249384" cy="4799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altLang="ko-KR" sz="2200" dirty="0">
                <a:solidFill>
                  <a:srgbClr val="7030A0"/>
                </a:solidFill>
              </a:rPr>
              <a:t>.30 </a:t>
            </a:r>
            <a:r>
              <a:rPr lang="en-US" altLang="ko-KR" sz="2200" dirty="0"/>
              <a:t>w4</a:t>
            </a:r>
            <a:endParaRPr lang="ko-KR" altLang="en-US" sz="2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759249-A227-606A-2A91-34B4F224F3A2}"/>
              </a:ext>
            </a:extLst>
          </p:cNvPr>
          <p:cNvSpPr txBox="1"/>
          <p:nvPr/>
        </p:nvSpPr>
        <p:spPr>
          <a:xfrm>
            <a:off x="6131717" y="2348396"/>
            <a:ext cx="1311256" cy="4799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altLang="ko-KR" sz="2200" dirty="0">
                <a:solidFill>
                  <a:srgbClr val="7030A0"/>
                </a:solidFill>
              </a:rPr>
              <a:t>.40 </a:t>
            </a:r>
            <a:r>
              <a:rPr lang="en-US" altLang="ko-KR" sz="2200" dirty="0"/>
              <a:t>w5</a:t>
            </a:r>
            <a:endParaRPr lang="ko-KR" altLang="en-US" sz="2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59788D-605E-C697-0FB1-E82D11B4D334}"/>
              </a:ext>
            </a:extLst>
          </p:cNvPr>
          <p:cNvSpPr txBox="1"/>
          <p:nvPr/>
        </p:nvSpPr>
        <p:spPr>
          <a:xfrm>
            <a:off x="6569015" y="3186712"/>
            <a:ext cx="1211499" cy="4799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altLang="ko-KR" sz="2200" dirty="0">
                <a:solidFill>
                  <a:srgbClr val="7030A0"/>
                </a:solidFill>
              </a:rPr>
              <a:t>.45 </a:t>
            </a:r>
            <a:r>
              <a:rPr lang="en-US" altLang="ko-KR" sz="2200" dirty="0"/>
              <a:t>w6</a:t>
            </a:r>
            <a:endParaRPr lang="ko-KR" altLang="en-US" sz="2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1778A0-99CF-49D3-BF85-40E18BB8C2A9}"/>
              </a:ext>
            </a:extLst>
          </p:cNvPr>
          <p:cNvSpPr txBox="1"/>
          <p:nvPr/>
        </p:nvSpPr>
        <p:spPr>
          <a:xfrm>
            <a:off x="6569015" y="4054125"/>
            <a:ext cx="1211499" cy="4799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altLang="ko-KR" sz="2200" dirty="0">
                <a:solidFill>
                  <a:srgbClr val="7030A0"/>
                </a:solidFill>
              </a:rPr>
              <a:t>.50 </a:t>
            </a:r>
            <a:r>
              <a:rPr lang="en-US" altLang="ko-KR" sz="2200" dirty="0"/>
              <a:t>w7</a:t>
            </a:r>
            <a:endParaRPr lang="ko-KR" altLang="en-US" sz="2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74D8D-82CE-A99C-489D-FB177F4BB651}"/>
              </a:ext>
            </a:extLst>
          </p:cNvPr>
          <p:cNvSpPr txBox="1"/>
          <p:nvPr/>
        </p:nvSpPr>
        <p:spPr>
          <a:xfrm>
            <a:off x="6245557" y="4996474"/>
            <a:ext cx="1249385" cy="4799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en-US" altLang="ko-KR" sz="2200" dirty="0">
                <a:solidFill>
                  <a:srgbClr val="7030A0"/>
                </a:solidFill>
              </a:rPr>
              <a:t>.55 </a:t>
            </a:r>
            <a:r>
              <a:rPr lang="en-US" altLang="ko-KR" sz="2200" dirty="0"/>
              <a:t>w8</a:t>
            </a:r>
            <a:endParaRPr lang="ko-KR" altLang="en-US" sz="2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0481AE-DF3F-09B9-BB94-B5E55E39595E}"/>
              </a:ext>
            </a:extLst>
          </p:cNvPr>
          <p:cNvCxnSpPr/>
          <p:nvPr/>
        </p:nvCxnSpPr>
        <p:spPr>
          <a:xfrm flipV="1">
            <a:off x="3131987" y="2392228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8C7FA4-C7DF-0492-A312-BA717F93958B}"/>
              </a:ext>
            </a:extLst>
          </p:cNvPr>
          <p:cNvCxnSpPr/>
          <p:nvPr/>
        </p:nvCxnSpPr>
        <p:spPr>
          <a:xfrm flipV="1">
            <a:off x="3487943" y="3282511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3FCD1E-565F-0CDD-62B1-CED2BFF428E1}"/>
              </a:ext>
            </a:extLst>
          </p:cNvPr>
          <p:cNvCxnSpPr/>
          <p:nvPr/>
        </p:nvCxnSpPr>
        <p:spPr>
          <a:xfrm flipV="1">
            <a:off x="3589008" y="4158495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F80CE5-ABC9-BC95-D067-3688096AF64E}"/>
              </a:ext>
            </a:extLst>
          </p:cNvPr>
          <p:cNvCxnSpPr/>
          <p:nvPr/>
        </p:nvCxnSpPr>
        <p:spPr>
          <a:xfrm flipV="1">
            <a:off x="3205290" y="5043031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00E110-5D95-2434-E160-BF75E1EF2AC7}"/>
              </a:ext>
            </a:extLst>
          </p:cNvPr>
          <p:cNvCxnSpPr/>
          <p:nvPr/>
        </p:nvCxnSpPr>
        <p:spPr>
          <a:xfrm flipV="1">
            <a:off x="6751185" y="2429533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AD511A-9422-852A-7864-B963174EE087}"/>
              </a:ext>
            </a:extLst>
          </p:cNvPr>
          <p:cNvCxnSpPr/>
          <p:nvPr/>
        </p:nvCxnSpPr>
        <p:spPr>
          <a:xfrm flipV="1">
            <a:off x="7035314" y="3300896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6BF8C3-5595-946A-A1A0-7820A7239C42}"/>
              </a:ext>
            </a:extLst>
          </p:cNvPr>
          <p:cNvCxnSpPr/>
          <p:nvPr/>
        </p:nvCxnSpPr>
        <p:spPr>
          <a:xfrm flipV="1">
            <a:off x="7073698" y="4065154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5B7D39-2169-405F-BB1E-D03150ED9583}"/>
              </a:ext>
            </a:extLst>
          </p:cNvPr>
          <p:cNvCxnSpPr/>
          <p:nvPr/>
        </p:nvCxnSpPr>
        <p:spPr>
          <a:xfrm flipV="1">
            <a:off x="6769183" y="5077611"/>
            <a:ext cx="202131" cy="31763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756D8D-050E-2350-1884-95DAC8864681}"/>
              </a:ext>
            </a:extLst>
          </p:cNvPr>
          <p:cNvSpPr txBox="1"/>
          <p:nvPr/>
        </p:nvSpPr>
        <p:spPr>
          <a:xfrm>
            <a:off x="2598460" y="2029829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.162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B9518-5A89-9AF3-7398-4AEA358D0C7F}"/>
              </a:ext>
            </a:extLst>
          </p:cNvPr>
          <p:cNvSpPr txBox="1"/>
          <p:nvPr/>
        </p:nvSpPr>
        <p:spPr>
          <a:xfrm>
            <a:off x="2798679" y="3019245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.281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0C4440-C22F-BFD8-64DF-3408A77C715E}"/>
              </a:ext>
            </a:extLst>
          </p:cNvPr>
          <p:cNvSpPr txBox="1"/>
          <p:nvPr/>
        </p:nvSpPr>
        <p:spPr>
          <a:xfrm>
            <a:off x="3213263" y="3845328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.263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D9476-4ECB-4696-7CB6-A2A413C33943}"/>
              </a:ext>
            </a:extLst>
          </p:cNvPr>
          <p:cNvSpPr txBox="1"/>
          <p:nvPr/>
        </p:nvSpPr>
        <p:spPr>
          <a:xfrm>
            <a:off x="3041661" y="5320575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.381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F9D026-EAC3-B89D-8583-A15FC2B548C0}"/>
              </a:ext>
            </a:extLst>
          </p:cNvPr>
          <p:cNvSpPr txBox="1"/>
          <p:nvPr/>
        </p:nvSpPr>
        <p:spPr>
          <a:xfrm>
            <a:off x="6263767" y="2094321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.464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61251-4396-859C-7D7C-1A65F24307E6}"/>
              </a:ext>
            </a:extLst>
          </p:cNvPr>
          <p:cNvSpPr txBox="1"/>
          <p:nvPr/>
        </p:nvSpPr>
        <p:spPr>
          <a:xfrm>
            <a:off x="6371767" y="3075189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.548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5257C4-85BC-15BD-132A-EBDFDFC914EB}"/>
              </a:ext>
            </a:extLst>
          </p:cNvPr>
          <p:cNvSpPr txBox="1"/>
          <p:nvPr/>
        </p:nvSpPr>
        <p:spPr>
          <a:xfrm>
            <a:off x="6979542" y="3769644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.484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24875-B505-C390-072C-B25C37DF6F88}"/>
              </a:ext>
            </a:extLst>
          </p:cNvPr>
          <p:cNvSpPr txBox="1"/>
          <p:nvPr/>
        </p:nvSpPr>
        <p:spPr>
          <a:xfrm>
            <a:off x="6684557" y="5310255"/>
            <a:ext cx="731520" cy="404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r"/>
            <a:r>
              <a:rPr lang="en-US" altLang="ko-KR" sz="3200" b="1" dirty="0">
                <a:solidFill>
                  <a:srgbClr val="FF0000"/>
                </a:solidFill>
              </a:rPr>
              <a:t>.525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</a:t>
            </a:r>
            <a:r>
              <a:rPr lang="ko-KR" altLang="en-US" dirty="0"/>
              <a:t>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DA2B6-95AF-D777-CD2D-2C97B33EADA7}"/>
              </a:ext>
            </a:extLst>
          </p:cNvPr>
          <p:cNvSpPr txBox="1"/>
          <p:nvPr/>
        </p:nvSpPr>
        <p:spPr>
          <a:xfrm>
            <a:off x="659396" y="4755573"/>
            <a:ext cx="10047074" cy="18466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en-US" altLang="ko-K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C5A5BE-EB23-5A8D-F42F-6D210FC266C0}"/>
                  </a:ext>
                </a:extLst>
              </p:cNvPr>
              <p:cNvSpPr txBox="1"/>
              <p:nvPr/>
            </p:nvSpPr>
            <p:spPr>
              <a:xfrm>
                <a:off x="71769" y="5195480"/>
                <a:ext cx="6080020" cy="8628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2000" b="1" dirty="0"/>
                  <a:t>Loss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000" b="1" dirty="0"/>
                  <a:t> {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b="1" dirty="0"/>
                          <m:t>(1−0.16775)</m:t>
                        </m:r>
                      </m:e>
                      <m:sup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="1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sz="2000" b="1" dirty="0"/>
                          <m:t>−0.</m:t>
                        </m:r>
                        <m:r>
                          <m:rPr>
                            <m:nor/>
                          </m:rPr>
                          <a:rPr lang="en-US" altLang="ko-KR" sz="2000" b="1" dirty="0" smtClean="0"/>
                          <m:t>20675</m:t>
                        </m:r>
                        <m:r>
                          <m:rPr>
                            <m:nor/>
                          </m:rPr>
                          <a:rPr lang="en-US" altLang="ko-KR" sz="2000" b="1" dirty="0"/>
                          <m:t>)</m:t>
                        </m:r>
                      </m:e>
                      <m:sup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ko-KR" sz="2000" b="1" dirty="0"/>
                  <a:t>= 0.3676928125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C5A5BE-EB23-5A8D-F42F-6D210FC2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9" y="5195480"/>
                <a:ext cx="6080020" cy="862841"/>
              </a:xfrm>
              <a:prstGeom prst="rect">
                <a:avLst/>
              </a:prstGeom>
              <a:blipFill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8EE36-13DA-0845-F610-309EC4494C1D}"/>
                  </a:ext>
                </a:extLst>
              </p:cNvPr>
              <p:cNvSpPr txBox="1"/>
              <p:nvPr/>
            </p:nvSpPr>
            <p:spPr>
              <a:xfrm>
                <a:off x="6096000" y="5160808"/>
                <a:ext cx="5924770" cy="8628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r>
                  <a:rPr lang="en-US" altLang="ko-KR" sz="2000" b="1" dirty="0"/>
                  <a:t>Loss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000" b="1" dirty="0"/>
                  <a:t> {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b="1" dirty="0"/>
                          <m:t>(1−0.</m:t>
                        </m:r>
                        <m:r>
                          <a:rPr lang="en-US" altLang="ko-KR" sz="2000" b="1" i="0" dirty="0" smtClean="0">
                            <a:latin typeface="Cambria Math" panose="02040503050406030204" pitchFamily="18" charset="0"/>
                          </a:rPr>
                          <m:t>𝟐𝟓𝟗</m:t>
                        </m:r>
                        <m:r>
                          <m:rPr>
                            <m:nor/>
                          </m:rPr>
                          <a:rPr lang="en-US" altLang="ko-KR" sz="2000" b="1" dirty="0"/>
                          <m:t>)</m:t>
                        </m:r>
                      </m:e>
                      <m:sup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b="1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="1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sz="2000" b="1" dirty="0"/>
                          <m:t>−0.</m:t>
                        </m:r>
                        <m:r>
                          <m:rPr>
                            <m:nor/>
                          </m:rPr>
                          <a:rPr lang="en-US" altLang="ko-KR" sz="2000" b="1" dirty="0" smtClean="0"/>
                          <m:t>2</m:t>
                        </m:r>
                        <m:r>
                          <a:rPr lang="en-US" altLang="ko-KR" sz="2000" b="1" i="0" dirty="0">
                            <a:latin typeface="Cambria Math" panose="02040503050406030204" pitchFamily="18" charset="0"/>
                          </a:rPr>
                          <m:t>𝟓𝟕</m:t>
                        </m:r>
                        <m:r>
                          <m:rPr>
                            <m:nor/>
                          </m:rPr>
                          <a:rPr lang="en-US" altLang="ko-KR" sz="2000" b="1" dirty="0"/>
                          <m:t>)</m:t>
                        </m:r>
                      </m:e>
                      <m:sup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ko-KR" sz="2000" b="1" dirty="0"/>
                  <a:t>= 0.307565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8EE36-13DA-0845-F610-309EC449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60808"/>
                <a:ext cx="5924770" cy="862841"/>
              </a:xfrm>
              <a:prstGeom prst="rect">
                <a:avLst/>
              </a:prstGeom>
              <a:blipFill>
                <a:blip r:embed="rId5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3B7167D3-193A-4C9C-FE9E-6571BF8C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11" y="1379670"/>
            <a:ext cx="5118690" cy="37910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A0A2C2F-791D-A259-DF1B-D1181F4C0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75" y="1298269"/>
            <a:ext cx="5709341" cy="393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6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마무리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업데이트된 매개변수로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손실함수 </a:t>
            </a:r>
            <a:r>
              <a:rPr lang="en-US" altLang="ko-KR" dirty="0"/>
              <a:t>=&gt; </a:t>
            </a:r>
            <a:r>
              <a:rPr lang="ko-KR" altLang="en-US" dirty="0" err="1"/>
              <a:t>역전파</a:t>
            </a:r>
            <a:r>
              <a:rPr lang="en-US" altLang="ko-KR" dirty="0"/>
              <a:t>=&gt;</a:t>
            </a:r>
            <a:r>
              <a:rPr lang="ko-KR" altLang="en-US" dirty="0"/>
              <a:t> 매개변수 업데이트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0B761-D668-11C5-6FD9-25E6195A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3" y="2461888"/>
            <a:ext cx="5734345" cy="348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5CDB4F-49BE-DB6B-2791-F76418D0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85" y="3668449"/>
            <a:ext cx="1797142" cy="1073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51FDA8-9DEE-E6B3-D39F-D63F4596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398" y="3660136"/>
            <a:ext cx="2292468" cy="12637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A17E3C-A185-8AD8-FD8F-30BF8F6C4D55}"/>
              </a:ext>
            </a:extLst>
          </p:cNvPr>
          <p:cNvSpPr txBox="1"/>
          <p:nvPr/>
        </p:nvSpPr>
        <p:spPr>
          <a:xfrm>
            <a:off x="6382345" y="4583275"/>
            <a:ext cx="3072585" cy="6952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3200" dirty="0"/>
              <a:t>오차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26AA1-D921-F891-7105-B651806287A5}"/>
              </a:ext>
            </a:extLst>
          </p:cNvPr>
          <p:cNvSpPr/>
          <p:nvPr/>
        </p:nvSpPr>
        <p:spPr>
          <a:xfrm>
            <a:off x="7197754" y="3407583"/>
            <a:ext cx="1433158" cy="5224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손실함수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32B93A-B6A1-22B8-6E86-B11795A3B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834" y="1669409"/>
            <a:ext cx="1524078" cy="1621476"/>
          </a:xfrm>
          <a:prstGeom prst="rect">
            <a:avLst/>
          </a:prstGeom>
        </p:spPr>
      </p:pic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B46D1859-E001-11CE-C78A-AE8581C761E2}"/>
              </a:ext>
            </a:extLst>
          </p:cNvPr>
          <p:cNvSpPr/>
          <p:nvPr/>
        </p:nvSpPr>
        <p:spPr>
          <a:xfrm>
            <a:off x="2021747" y="1799437"/>
            <a:ext cx="5008227" cy="72343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역전파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D4BA69D-CF1D-04F4-35C4-323DDB47A5BB}"/>
              </a:ext>
            </a:extLst>
          </p:cNvPr>
          <p:cNvSpPr/>
          <p:nvPr/>
        </p:nvSpPr>
        <p:spPr>
          <a:xfrm>
            <a:off x="2180874" y="5731121"/>
            <a:ext cx="4979051" cy="5945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순전파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C383F-E01E-6DBC-B760-6B1FCF79F78D}"/>
              </a:ext>
            </a:extLst>
          </p:cNvPr>
          <p:cNvSpPr txBox="1"/>
          <p:nvPr/>
        </p:nvSpPr>
        <p:spPr>
          <a:xfrm>
            <a:off x="189967" y="1669409"/>
            <a:ext cx="1575387" cy="1077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ko-KR" altLang="en-US" sz="3200" b="1" dirty="0">
                <a:solidFill>
                  <a:srgbClr val="FF0000"/>
                </a:solidFill>
              </a:rPr>
              <a:t>반복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71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3A331F-4D0A-46CD-A821-E3926DE98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139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신경망 모델 학습 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E03EE4-521D-E637-4FF0-30593879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3" y="2461888"/>
            <a:ext cx="5734345" cy="34863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952F5E-A270-6367-006D-4743CC61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3" y="2447984"/>
            <a:ext cx="5759746" cy="3410125"/>
          </a:xfrm>
          <a:prstGeom prst="rect">
            <a:avLst/>
          </a:prstGeom>
        </p:spPr>
      </p:pic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F53B5902-6B12-ACC2-8059-1E0446CD25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4375" cy="45021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데이터 전처리를 수행한 </a:t>
            </a:r>
            <a:r>
              <a:rPr lang="ko-KR" altLang="en-US" dirty="0" err="1"/>
              <a:t>입력값</a:t>
            </a:r>
            <a:r>
              <a:rPr lang="ko-KR" altLang="en-US" dirty="0"/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26666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신경망 모델 학습 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임의 매개변수를 지정하여 </a:t>
            </a:r>
            <a:r>
              <a:rPr lang="en-US" altLang="ko-KR" dirty="0"/>
              <a:t>layer</a:t>
            </a:r>
            <a:r>
              <a:rPr lang="ko-KR" altLang="en-US" dirty="0"/>
              <a:t>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0B761-D668-11C5-6FD9-25E6195A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3" y="2461888"/>
            <a:ext cx="5734345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신경망 모델 학습 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임의 매개변수 값에 따라 순전파를 진행하여 </a:t>
            </a:r>
            <a:r>
              <a:rPr lang="ko-KR" altLang="en-US" dirty="0" err="1"/>
              <a:t>예측값</a:t>
            </a:r>
            <a:r>
              <a:rPr lang="ko-KR" altLang="en-US" dirty="0"/>
              <a:t>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0B761-D668-11C5-6FD9-25E6195A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3" y="2461888"/>
            <a:ext cx="5734345" cy="348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5CDB4F-49BE-DB6B-2791-F76418D0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85" y="3668449"/>
            <a:ext cx="1797142" cy="107320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8EFF1F6-E003-8CB7-3C8E-2C2804533633}"/>
              </a:ext>
            </a:extLst>
          </p:cNvPr>
          <p:cNvSpPr/>
          <p:nvPr/>
        </p:nvSpPr>
        <p:spPr>
          <a:xfrm>
            <a:off x="2180874" y="5731121"/>
            <a:ext cx="4979051" cy="5945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순전파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1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신경망 모델 학습 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예측값을</a:t>
            </a:r>
            <a:r>
              <a:rPr lang="ko-KR" altLang="en-US" dirty="0"/>
              <a:t> </a:t>
            </a:r>
            <a:r>
              <a:rPr lang="ko-KR" altLang="en-US" dirty="0" err="1"/>
              <a:t>실제값과</a:t>
            </a:r>
            <a:r>
              <a:rPr lang="ko-KR" altLang="en-US" dirty="0"/>
              <a:t> 손실함수를 통해 오차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0B761-D668-11C5-6FD9-25E6195A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3" y="2461888"/>
            <a:ext cx="5734345" cy="348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5CDB4F-49BE-DB6B-2791-F76418D0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85" y="3668449"/>
            <a:ext cx="1797142" cy="1073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51FDA8-9DEE-E6B3-D39F-D63F4596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398" y="3660136"/>
            <a:ext cx="2292468" cy="12637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A17E3C-A185-8AD8-FD8F-30BF8F6C4D55}"/>
              </a:ext>
            </a:extLst>
          </p:cNvPr>
          <p:cNvSpPr txBox="1"/>
          <p:nvPr/>
        </p:nvSpPr>
        <p:spPr>
          <a:xfrm>
            <a:off x="6332580" y="4489489"/>
            <a:ext cx="3072585" cy="6952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오차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26AA1-D921-F891-7105-B651806287A5}"/>
              </a:ext>
            </a:extLst>
          </p:cNvPr>
          <p:cNvSpPr/>
          <p:nvPr/>
        </p:nvSpPr>
        <p:spPr>
          <a:xfrm>
            <a:off x="7197754" y="3407583"/>
            <a:ext cx="1554360" cy="5224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손실함수</a:t>
            </a:r>
          </a:p>
        </p:txBody>
      </p:sp>
    </p:spTree>
    <p:extLst>
      <p:ext uri="{BB962C8B-B14F-4D97-AF65-F5344CB8AC3E}">
        <p14:creationId xmlns:p14="http://schemas.microsoft.com/office/powerpoint/2010/main" val="4444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신경망 모델 학습 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손실함수를 </a:t>
            </a:r>
            <a:r>
              <a:rPr lang="ko-KR" altLang="en-US" dirty="0" err="1"/>
              <a:t>옵티마이저와</a:t>
            </a:r>
            <a:r>
              <a:rPr lang="ko-KR" altLang="en-US" dirty="0"/>
              <a:t> 역전파를 활용하여 매개변수 업데이트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0B761-D668-11C5-6FD9-25E6195A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3" y="2461888"/>
            <a:ext cx="5734345" cy="348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5CDB4F-49BE-DB6B-2791-F76418D0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85" y="3668449"/>
            <a:ext cx="1797142" cy="1073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51FDA8-9DEE-E6B3-D39F-D63F4596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398" y="3660136"/>
            <a:ext cx="2292468" cy="12637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A17E3C-A185-8AD8-FD8F-30BF8F6C4D55}"/>
              </a:ext>
            </a:extLst>
          </p:cNvPr>
          <p:cNvSpPr txBox="1"/>
          <p:nvPr/>
        </p:nvSpPr>
        <p:spPr>
          <a:xfrm>
            <a:off x="6382345" y="4606187"/>
            <a:ext cx="3072585" cy="6952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3200" dirty="0"/>
              <a:t>오차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26AA1-D921-F891-7105-B651806287A5}"/>
              </a:ext>
            </a:extLst>
          </p:cNvPr>
          <p:cNvSpPr/>
          <p:nvPr/>
        </p:nvSpPr>
        <p:spPr>
          <a:xfrm>
            <a:off x="7197754" y="3407583"/>
            <a:ext cx="1551371" cy="5224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손실함수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32B93A-B6A1-22B8-6E86-B11795A3B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834" y="1669409"/>
            <a:ext cx="1524078" cy="1621476"/>
          </a:xfrm>
          <a:prstGeom prst="rect">
            <a:avLst/>
          </a:prstGeom>
        </p:spPr>
      </p:pic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B46D1859-E001-11CE-C78A-AE8581C761E2}"/>
              </a:ext>
            </a:extLst>
          </p:cNvPr>
          <p:cNvSpPr/>
          <p:nvPr/>
        </p:nvSpPr>
        <p:spPr>
          <a:xfrm>
            <a:off x="2021747" y="1799437"/>
            <a:ext cx="5008227" cy="72343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역전파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1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신경망 모델 학습 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D41BA72-23E1-D797-3D69-83BBBD1A10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000" y="1296000"/>
            <a:ext cx="10873208" cy="45016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업데이트된 매개변수로 </a:t>
            </a:r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손실함수 </a:t>
            </a:r>
            <a:r>
              <a:rPr lang="en-US" altLang="ko-KR" dirty="0"/>
              <a:t>=&gt; </a:t>
            </a:r>
            <a:r>
              <a:rPr lang="ko-KR" altLang="en-US" dirty="0" err="1"/>
              <a:t>역전파</a:t>
            </a:r>
            <a:r>
              <a:rPr lang="en-US" altLang="ko-KR" dirty="0"/>
              <a:t>=&gt;</a:t>
            </a:r>
            <a:r>
              <a:rPr lang="ko-KR" altLang="en-US" dirty="0"/>
              <a:t> 매개변수 업데이트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0B761-D668-11C5-6FD9-25E6195A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3" y="2461888"/>
            <a:ext cx="5734345" cy="348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5CDB4F-49BE-DB6B-2791-F76418D09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85" y="3668449"/>
            <a:ext cx="1797142" cy="1073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51FDA8-9DEE-E6B3-D39F-D63F4596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398" y="3660136"/>
            <a:ext cx="2292468" cy="12637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A17E3C-A185-8AD8-FD8F-30BF8F6C4D55}"/>
              </a:ext>
            </a:extLst>
          </p:cNvPr>
          <p:cNvSpPr txBox="1"/>
          <p:nvPr/>
        </p:nvSpPr>
        <p:spPr>
          <a:xfrm>
            <a:off x="6382345" y="4583275"/>
            <a:ext cx="3072585" cy="6952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3200" dirty="0"/>
              <a:t>오차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26AA1-D921-F891-7105-B651806287A5}"/>
              </a:ext>
            </a:extLst>
          </p:cNvPr>
          <p:cNvSpPr/>
          <p:nvPr/>
        </p:nvSpPr>
        <p:spPr>
          <a:xfrm>
            <a:off x="7197754" y="3407583"/>
            <a:ext cx="1433158" cy="5224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손실함수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32B93A-B6A1-22B8-6E86-B11795A3B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834" y="1669409"/>
            <a:ext cx="1524078" cy="1621476"/>
          </a:xfrm>
          <a:prstGeom prst="rect">
            <a:avLst/>
          </a:prstGeom>
        </p:spPr>
      </p:pic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B46D1859-E001-11CE-C78A-AE8581C761E2}"/>
              </a:ext>
            </a:extLst>
          </p:cNvPr>
          <p:cNvSpPr/>
          <p:nvPr/>
        </p:nvSpPr>
        <p:spPr>
          <a:xfrm>
            <a:off x="2021747" y="1799437"/>
            <a:ext cx="5008227" cy="72343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역전파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D4BA69D-CF1D-04F4-35C4-323DDB47A5BB}"/>
              </a:ext>
            </a:extLst>
          </p:cNvPr>
          <p:cNvSpPr/>
          <p:nvPr/>
        </p:nvSpPr>
        <p:spPr>
          <a:xfrm>
            <a:off x="2180874" y="5731121"/>
            <a:ext cx="4979051" cy="5945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순전파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C383F-E01E-6DBC-B760-6B1FCF79F78D}"/>
              </a:ext>
            </a:extLst>
          </p:cNvPr>
          <p:cNvSpPr txBox="1"/>
          <p:nvPr/>
        </p:nvSpPr>
        <p:spPr>
          <a:xfrm>
            <a:off x="189967" y="1669409"/>
            <a:ext cx="1575387" cy="10776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r"/>
            <a:r>
              <a:rPr lang="ko-KR" altLang="en-US" sz="3200" b="1" dirty="0">
                <a:solidFill>
                  <a:srgbClr val="FF0000"/>
                </a:solidFill>
              </a:rPr>
              <a:t>반복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9646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">
      <a:majorFont>
        <a:latin typeface="Arial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85000" lnSpcReduction="10000"/>
      </a:bodyPr>
      <a:lstStyle>
        <a:defPPr algn="r">
          <a:defRPr sz="32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MIPLAB-16by9.potx" id="{F98AB37B-FF0F-4A6F-9D13-515D0E19BA73}" vid="{470C9A6B-5BA8-4EDA-80C2-E0A9228F564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CVMIPLAB-16by9</Template>
  <TotalTime>2039</TotalTime>
  <Words>1095</Words>
  <Application>Microsoft Office PowerPoint</Application>
  <PresentationFormat>와이드스크린</PresentationFormat>
  <Paragraphs>260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1_디자인 사용자 지정</vt:lpstr>
      <vt:lpstr>기계학습</vt:lpstr>
      <vt:lpstr>PowerPoint 프레젠테이션</vt:lpstr>
      <vt:lpstr>신경망 모델 학습 과정</vt:lpstr>
      <vt:lpstr>신경망 모델 학습 과정</vt:lpstr>
      <vt:lpstr>신경망 모델 학습 과정</vt:lpstr>
      <vt:lpstr>신경망 모델 학습 과정</vt:lpstr>
      <vt:lpstr>신경망 모델 학습 과정</vt:lpstr>
      <vt:lpstr>신경망 모델 학습 과정</vt:lpstr>
      <vt:lpstr>신경망 모델 학습 과정</vt:lpstr>
      <vt:lpstr>손실함수</vt:lpstr>
      <vt:lpstr>평균 제곱 오차(Mean Squred Error)</vt:lpstr>
      <vt:lpstr>교차 엔트로피(Cross entropy)</vt:lpstr>
      <vt:lpstr>Optimizer</vt:lpstr>
      <vt:lpstr>Optimizer</vt:lpstr>
      <vt:lpstr>배치 경사 하강법(Batch gradient descent)</vt:lpstr>
      <vt:lpstr>확률적 경사 하강법(Stochastic gradient descent)</vt:lpstr>
      <vt:lpstr>미니배치 경사 하강법(Mini-Batch gradient descent)</vt:lpstr>
      <vt:lpstr>Optimizer</vt:lpstr>
      <vt:lpstr>순전파</vt:lpstr>
      <vt:lpstr>역전파</vt:lpstr>
      <vt:lpstr>순전파</vt:lpstr>
      <vt:lpstr>순전파</vt:lpstr>
      <vt:lpstr>순전파</vt:lpstr>
      <vt:lpstr>역전파</vt:lpstr>
      <vt:lpstr>역전파</vt:lpstr>
      <vt:lpstr>역전파</vt:lpstr>
      <vt:lpstr>역전파</vt:lpstr>
      <vt:lpstr>역전파</vt:lpstr>
      <vt:lpstr>역전파</vt:lpstr>
      <vt:lpstr>역전파</vt:lpstr>
      <vt:lpstr>역전파</vt:lpstr>
      <vt:lpstr>Loss 비교</vt:lpstr>
      <vt:lpstr>마무리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IPCVLab</dc:subject>
  <dc:creator>김도원</dc:creator>
  <cp:keywords>Docker</cp:keywords>
  <cp:lastModifiedBy>JuHyun</cp:lastModifiedBy>
  <cp:revision>210</cp:revision>
  <dcterms:created xsi:type="dcterms:W3CDTF">2021-07-06T01:21:43Z</dcterms:created>
  <dcterms:modified xsi:type="dcterms:W3CDTF">2023-07-12T06:51:18Z</dcterms:modified>
</cp:coreProperties>
</file>