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2" r:id="rId3"/>
    <p:sldId id="327" r:id="rId4"/>
    <p:sldId id="330" r:id="rId5"/>
    <p:sldId id="331" r:id="rId6"/>
    <p:sldId id="344" r:id="rId7"/>
    <p:sldId id="326" r:id="rId8"/>
    <p:sldId id="332" r:id="rId9"/>
    <p:sldId id="334" r:id="rId10"/>
    <p:sldId id="333" r:id="rId11"/>
    <p:sldId id="335" r:id="rId12"/>
    <p:sldId id="343" r:id="rId13"/>
    <p:sldId id="339" r:id="rId14"/>
    <p:sldId id="336" r:id="rId15"/>
    <p:sldId id="341" r:id="rId16"/>
    <p:sldId id="342" r:id="rId17"/>
    <p:sldId id="34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97F"/>
    <a:srgbClr val="FFFFFF"/>
    <a:srgbClr val="DEEBF7"/>
    <a:srgbClr val="4591CE"/>
    <a:srgbClr val="B4C7E7"/>
    <a:srgbClr val="98C2E4"/>
    <a:srgbClr val="D2E9FA"/>
    <a:srgbClr val="62C4AA"/>
    <a:srgbClr val="73B993"/>
    <a:srgbClr val="1E6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87431" autoAdjust="0"/>
  </p:normalViewPr>
  <p:slideViewPr>
    <p:cSldViewPr snapToGrid="0">
      <p:cViewPr>
        <p:scale>
          <a:sx n="84" d="100"/>
          <a:sy n="84" d="100"/>
        </p:scale>
        <p:origin x="180" y="1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55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599F01-5B59-48B3-B562-5E193D7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9F957E1-7986-4C96-A1E6-25FD4574D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4095" y="2370259"/>
            <a:ext cx="7194875" cy="71717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ko-KR" altLang="en-US" dirty="0"/>
              <a:t>메인 타이틀</a:t>
            </a:r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3E11AC5-6153-4933-813D-3CE0D259839E}"/>
              </a:ext>
            </a:extLst>
          </p:cNvPr>
          <p:cNvSpPr/>
          <p:nvPr/>
        </p:nvSpPr>
        <p:spPr>
          <a:xfrm>
            <a:off x="2190751" y="1863437"/>
            <a:ext cx="45719" cy="12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>
            <a:extLst>
              <a:ext uri="{FF2B5EF4-FFF2-40B4-BE49-F238E27FC236}">
                <a16:creationId xmlns:a16="http://schemas.microsoft.com/office/drawing/2014/main" id="{C5DB0455-809D-45DD-BF3A-415FDFD7C4D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284095" y="1861654"/>
            <a:ext cx="9144000" cy="46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 i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ko-KR" altLang="en-US" dirty="0"/>
              <a:t>서브 타이틀</a:t>
            </a:r>
            <a:endParaRPr dirty="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4BA3BAEF-FCAE-4EDC-92D2-9F8A38012A5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2279513" y="4149082"/>
            <a:ext cx="4933748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4C378-FCA5-4867-A163-1AC154A56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8726" y="1861654"/>
            <a:ext cx="914400" cy="1225783"/>
          </a:xfrm>
        </p:spPr>
        <p:txBody>
          <a:bodyPr>
            <a:normAutofit/>
          </a:bodyPr>
          <a:lstStyle>
            <a:lvl1pPr marL="0" indent="0" algn="r">
              <a:buNone/>
              <a:defRPr sz="1400" b="1">
                <a:solidFill>
                  <a:srgbClr val="DEEBF7"/>
                </a:solidFill>
              </a:defRPr>
            </a:lvl1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659787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7A7E91B-3172-4DDA-B28A-29C7E7F7EDBD}"/>
              </a:ext>
            </a:extLst>
          </p:cNvPr>
          <p:cNvSpPr/>
          <p:nvPr userDrawn="1"/>
        </p:nvSpPr>
        <p:spPr>
          <a:xfrm>
            <a:off x="8452184" y="468801"/>
            <a:ext cx="3739816" cy="6202709"/>
          </a:xfrm>
          <a:custGeom>
            <a:avLst/>
            <a:gdLst>
              <a:gd name="connsiteX0" fmla="*/ 3739816 w 3739816"/>
              <a:gd name="connsiteY0" fmla="*/ 0 h 6202709"/>
              <a:gd name="connsiteX1" fmla="*/ 3739816 w 3739816"/>
              <a:gd name="connsiteY1" fmla="*/ 652138 h 6202709"/>
              <a:gd name="connsiteX2" fmla="*/ 3739816 w 3739816"/>
              <a:gd name="connsiteY2" fmla="*/ 6202709 h 6202709"/>
              <a:gd name="connsiteX3" fmla="*/ 3733800 w 3739816"/>
              <a:gd name="connsiteY3" fmla="*/ 6202709 h 6202709"/>
              <a:gd name="connsiteX4" fmla="*/ 3733800 w 3739816"/>
              <a:gd name="connsiteY4" fmla="*/ 5553660 h 6202709"/>
              <a:gd name="connsiteX5" fmla="*/ 2490537 w 3739816"/>
              <a:gd name="connsiteY5" fmla="*/ 5760540 h 6202709"/>
              <a:gd name="connsiteX6" fmla="*/ 2490537 w 3739816"/>
              <a:gd name="connsiteY6" fmla="*/ 5645103 h 6202709"/>
              <a:gd name="connsiteX7" fmla="*/ 2490535 w 3739816"/>
              <a:gd name="connsiteY7" fmla="*/ 5645104 h 6202709"/>
              <a:gd name="connsiteX8" fmla="*/ 2490535 w 3739816"/>
              <a:gd name="connsiteY8" fmla="*/ 5760541 h 6202709"/>
              <a:gd name="connsiteX9" fmla="*/ 2005 w 3739816"/>
              <a:gd name="connsiteY9" fmla="*/ 6174634 h 6202709"/>
              <a:gd name="connsiteX10" fmla="*/ 2005 w 3739816"/>
              <a:gd name="connsiteY10" fmla="*/ 6166610 h 6202709"/>
              <a:gd name="connsiteX11" fmla="*/ 0 w 3739816"/>
              <a:gd name="connsiteY11" fmla="*/ 6167030 h 6202709"/>
              <a:gd name="connsiteX12" fmla="*/ 0 w 3739816"/>
              <a:gd name="connsiteY12" fmla="*/ 4980503 h 6202709"/>
              <a:gd name="connsiteX13" fmla="*/ 1257301 w 3739816"/>
              <a:gd name="connsiteY13" fmla="*/ 4770953 h 6202709"/>
              <a:gd name="connsiteX14" fmla="*/ 1257301 w 3739816"/>
              <a:gd name="connsiteY14" fmla="*/ 447600 h 6202709"/>
              <a:gd name="connsiteX15" fmla="*/ 1257301 w 3739816"/>
              <a:gd name="connsiteY15" fmla="*/ 413093 h 62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9816" h="6202709">
                <a:moveTo>
                  <a:pt x="3739816" y="0"/>
                </a:moveTo>
                <a:lnTo>
                  <a:pt x="3739816" y="652138"/>
                </a:lnTo>
                <a:lnTo>
                  <a:pt x="3739816" y="6202709"/>
                </a:lnTo>
                <a:lnTo>
                  <a:pt x="3733800" y="6202709"/>
                </a:lnTo>
                <a:lnTo>
                  <a:pt x="3733800" y="5553660"/>
                </a:lnTo>
                <a:lnTo>
                  <a:pt x="2490537" y="5760540"/>
                </a:lnTo>
                <a:lnTo>
                  <a:pt x="2490537" y="5645103"/>
                </a:lnTo>
                <a:lnTo>
                  <a:pt x="2490535" y="5645104"/>
                </a:lnTo>
                <a:lnTo>
                  <a:pt x="2490535" y="5760541"/>
                </a:lnTo>
                <a:lnTo>
                  <a:pt x="2005" y="6174634"/>
                </a:lnTo>
                <a:lnTo>
                  <a:pt x="2005" y="6166610"/>
                </a:lnTo>
                <a:lnTo>
                  <a:pt x="0" y="6167030"/>
                </a:lnTo>
                <a:lnTo>
                  <a:pt x="0" y="4980503"/>
                </a:lnTo>
                <a:lnTo>
                  <a:pt x="1257301" y="4770953"/>
                </a:lnTo>
                <a:lnTo>
                  <a:pt x="1257301" y="447600"/>
                </a:lnTo>
                <a:lnTo>
                  <a:pt x="1257301" y="41309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5F55D1D-068C-403F-8548-CD1FF503F5C5}"/>
              </a:ext>
            </a:extLst>
          </p:cNvPr>
          <p:cNvSpPr/>
          <p:nvPr userDrawn="1"/>
        </p:nvSpPr>
        <p:spPr>
          <a:xfrm flipV="1">
            <a:off x="-1" y="0"/>
            <a:ext cx="12192001" cy="1882942"/>
          </a:xfrm>
          <a:custGeom>
            <a:avLst/>
            <a:gdLst>
              <a:gd name="connsiteX0" fmla="*/ 0 w 12192000"/>
              <a:gd name="connsiteY0" fmla="*/ 1882942 h 1882942"/>
              <a:gd name="connsiteX1" fmla="*/ 11315700 w 12192000"/>
              <a:gd name="connsiteY1" fmla="*/ 1882942 h 1882942"/>
              <a:gd name="connsiteX2" fmla="*/ 11315697 w 12192000"/>
              <a:gd name="connsiteY2" fmla="*/ 1882941 h 1882942"/>
              <a:gd name="connsiteX3" fmla="*/ 12192000 w 12192000"/>
              <a:gd name="connsiteY3" fmla="*/ 1882941 h 1882942"/>
              <a:gd name="connsiteX4" fmla="*/ 12192000 w 12192000"/>
              <a:gd name="connsiteY4" fmla="*/ 1414141 h 1882942"/>
              <a:gd name="connsiteX5" fmla="*/ 9703468 w 12192000"/>
              <a:gd name="connsiteY5" fmla="*/ 1000047 h 1882942"/>
              <a:gd name="connsiteX6" fmla="*/ 9703468 w 12192000"/>
              <a:gd name="connsiteY6" fmla="*/ 1614665 h 1882942"/>
              <a:gd name="connsiteX7" fmla="*/ 2488532 w 12192000"/>
              <a:gd name="connsiteY7" fmla="*/ 414094 h 1882942"/>
              <a:gd name="connsiteX8" fmla="*/ 2488532 w 12192000"/>
              <a:gd name="connsiteY8" fmla="*/ 1419727 h 1882942"/>
              <a:gd name="connsiteX9" fmla="*/ 2488530 w 12192000"/>
              <a:gd name="connsiteY9" fmla="*/ 1419727 h 1882942"/>
              <a:gd name="connsiteX10" fmla="*/ 2488530 w 12192000"/>
              <a:gd name="connsiteY10" fmla="*/ 414093 h 1882942"/>
              <a:gd name="connsiteX11" fmla="*/ 0 w 12192000"/>
              <a:gd name="connsiteY11" fmla="*/ 0 h 18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882942">
                <a:moveTo>
                  <a:pt x="0" y="1882942"/>
                </a:moveTo>
                <a:lnTo>
                  <a:pt x="11315700" y="1882942"/>
                </a:lnTo>
                <a:lnTo>
                  <a:pt x="11315697" y="1882941"/>
                </a:lnTo>
                <a:lnTo>
                  <a:pt x="12192000" y="1882941"/>
                </a:lnTo>
                <a:lnTo>
                  <a:pt x="12192000" y="1414141"/>
                </a:lnTo>
                <a:lnTo>
                  <a:pt x="9703468" y="1000047"/>
                </a:lnTo>
                <a:lnTo>
                  <a:pt x="9703468" y="1614665"/>
                </a:lnTo>
                <a:lnTo>
                  <a:pt x="2488532" y="414094"/>
                </a:lnTo>
                <a:lnTo>
                  <a:pt x="2488532" y="1419727"/>
                </a:lnTo>
                <a:lnTo>
                  <a:pt x="2488530" y="1419727"/>
                </a:lnTo>
                <a:lnTo>
                  <a:pt x="2488530" y="414093"/>
                </a:lnTo>
                <a:lnTo>
                  <a:pt x="0" y="0"/>
                </a:lnTo>
                <a:close/>
              </a:path>
            </a:pathLst>
          </a:cu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0F83FE2-6691-41B3-98A0-F98D40A6FAF1}"/>
              </a:ext>
            </a:extLst>
          </p:cNvPr>
          <p:cNvSpPr/>
          <p:nvPr userDrawn="1"/>
        </p:nvSpPr>
        <p:spPr>
          <a:xfrm rot="10800000" flipV="1">
            <a:off x="-3" y="5451549"/>
            <a:ext cx="12192003" cy="1406451"/>
          </a:xfrm>
          <a:custGeom>
            <a:avLst/>
            <a:gdLst>
              <a:gd name="connsiteX0" fmla="*/ 3739819 w 12192002"/>
              <a:gd name="connsiteY0" fmla="*/ 0 h 1406451"/>
              <a:gd name="connsiteX1" fmla="*/ 3739819 w 12192002"/>
              <a:gd name="connsiteY1" fmla="*/ 1179528 h 1406451"/>
              <a:gd name="connsiteX2" fmla="*/ 3731795 w 12192002"/>
              <a:gd name="connsiteY2" fmla="*/ 1177847 h 1406451"/>
              <a:gd name="connsiteX3" fmla="*/ 3731795 w 12192002"/>
              <a:gd name="connsiteY3" fmla="*/ 1185871 h 1406451"/>
              <a:gd name="connsiteX4" fmla="*/ 1243265 w 12192002"/>
              <a:gd name="connsiteY4" fmla="*/ 771778 h 1406451"/>
              <a:gd name="connsiteX5" fmla="*/ 1243265 w 12192002"/>
              <a:gd name="connsiteY5" fmla="*/ 656341 h 1406451"/>
              <a:gd name="connsiteX6" fmla="*/ 1243263 w 12192002"/>
              <a:gd name="connsiteY6" fmla="*/ 656340 h 1406451"/>
              <a:gd name="connsiteX7" fmla="*/ 1243263 w 12192002"/>
              <a:gd name="connsiteY7" fmla="*/ 771777 h 1406451"/>
              <a:gd name="connsiteX8" fmla="*/ 0 w 12192002"/>
              <a:gd name="connsiteY8" fmla="*/ 564897 h 1406451"/>
              <a:gd name="connsiteX9" fmla="*/ 0 w 12192002"/>
              <a:gd name="connsiteY9" fmla="*/ 1406451 h 1406451"/>
              <a:gd name="connsiteX10" fmla="*/ 3739819 w 12192002"/>
              <a:gd name="connsiteY10" fmla="*/ 1406451 h 1406451"/>
              <a:gd name="connsiteX11" fmla="*/ 4822658 w 12192002"/>
              <a:gd name="connsiteY11" fmla="*/ 1406451 h 1406451"/>
              <a:gd name="connsiteX12" fmla="*/ 12192002 w 12192002"/>
              <a:gd name="connsiteY12" fmla="*/ 1406451 h 1406451"/>
              <a:gd name="connsiteX13" fmla="*/ 12191950 w 12192002"/>
              <a:gd name="connsiteY13" fmla="*/ 1406441 h 1406451"/>
              <a:gd name="connsiteX14" fmla="*/ 9703470 w 12192002"/>
              <a:gd name="connsiteY14" fmla="*/ 992357 h 1406451"/>
              <a:gd name="connsiteX15" fmla="*/ 9703470 w 12192002"/>
              <a:gd name="connsiteY15" fmla="*/ 960109 h 1406451"/>
              <a:gd name="connsiteX16" fmla="*/ 9703468 w 12192002"/>
              <a:gd name="connsiteY16" fmla="*/ 960108 h 1406451"/>
              <a:gd name="connsiteX17" fmla="*/ 9703468 w 12192002"/>
              <a:gd name="connsiteY17" fmla="*/ 992356 h 140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2" h="1406451">
                <a:moveTo>
                  <a:pt x="3739819" y="0"/>
                </a:moveTo>
                <a:lnTo>
                  <a:pt x="3739819" y="1179528"/>
                </a:lnTo>
                <a:lnTo>
                  <a:pt x="3731795" y="1177847"/>
                </a:lnTo>
                <a:lnTo>
                  <a:pt x="3731795" y="1185871"/>
                </a:lnTo>
                <a:lnTo>
                  <a:pt x="1243265" y="771778"/>
                </a:lnTo>
                <a:lnTo>
                  <a:pt x="1243265" y="656341"/>
                </a:lnTo>
                <a:lnTo>
                  <a:pt x="1243263" y="656340"/>
                </a:lnTo>
                <a:lnTo>
                  <a:pt x="1243263" y="771777"/>
                </a:lnTo>
                <a:lnTo>
                  <a:pt x="0" y="564897"/>
                </a:lnTo>
                <a:lnTo>
                  <a:pt x="0" y="1406451"/>
                </a:lnTo>
                <a:lnTo>
                  <a:pt x="3739819" y="1406451"/>
                </a:lnTo>
                <a:lnTo>
                  <a:pt x="4822658" y="1406451"/>
                </a:lnTo>
                <a:lnTo>
                  <a:pt x="12192002" y="1406451"/>
                </a:lnTo>
                <a:lnTo>
                  <a:pt x="12191950" y="1406441"/>
                </a:lnTo>
                <a:lnTo>
                  <a:pt x="9703470" y="992357"/>
                </a:lnTo>
                <a:lnTo>
                  <a:pt x="9703470" y="960109"/>
                </a:lnTo>
                <a:lnTo>
                  <a:pt x="9703468" y="960108"/>
                </a:lnTo>
                <a:lnTo>
                  <a:pt x="9703468" y="992356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4AB990-BDF4-4FC7-8432-A2668E33E93D}"/>
              </a:ext>
            </a:extLst>
          </p:cNvPr>
          <p:cNvSpPr/>
          <p:nvPr userDrawn="1"/>
        </p:nvSpPr>
        <p:spPr>
          <a:xfrm>
            <a:off x="8452184" y="5245438"/>
            <a:ext cx="1253132" cy="1397496"/>
          </a:xfrm>
          <a:custGeom>
            <a:avLst/>
            <a:gdLst>
              <a:gd name="connsiteX0" fmla="*/ 1253132 w 1253132"/>
              <a:gd name="connsiteY0" fmla="*/ 0 h 1397496"/>
              <a:gd name="connsiteX1" fmla="*/ 0 w 1253132"/>
              <a:gd name="connsiteY1" fmla="*/ 1397496 h 1397496"/>
              <a:gd name="connsiteX2" fmla="*/ 0 w 1253132"/>
              <a:gd name="connsiteY2" fmla="*/ 206250 h 139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132" h="1397496">
                <a:moveTo>
                  <a:pt x="1253132" y="0"/>
                </a:moveTo>
                <a:lnTo>
                  <a:pt x="0" y="1397496"/>
                </a:lnTo>
                <a:lnTo>
                  <a:pt x="0" y="2062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4A7114-BBFE-4CCC-87E0-DC418007DBE5}"/>
              </a:ext>
            </a:extLst>
          </p:cNvPr>
          <p:cNvSpPr txBox="1"/>
          <p:nvPr/>
        </p:nvSpPr>
        <p:spPr>
          <a:xfrm>
            <a:off x="607596" y="468803"/>
            <a:ext cx="201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1" name="바닥글 개체 틀 70">
            <a:extLst>
              <a:ext uri="{FF2B5EF4-FFF2-40B4-BE49-F238E27FC236}">
                <a16:creationId xmlns:a16="http://schemas.microsoft.com/office/drawing/2014/main" id="{90ACC6C4-993F-42D7-904C-E38509CB8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FA80A685-43BA-4F60-BECE-C1C63C4E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2" name="텍스트 개체 틀 80">
            <a:extLst>
              <a:ext uri="{FF2B5EF4-FFF2-40B4-BE49-F238E27FC236}">
                <a16:creationId xmlns:a16="http://schemas.microsoft.com/office/drawing/2014/main" id="{6225DEBB-5DEC-43FB-90F0-1809832D64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3680" y="2177719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7" name="텍스트 개체 틀 80">
            <a:extLst>
              <a:ext uri="{FF2B5EF4-FFF2-40B4-BE49-F238E27FC236}">
                <a16:creationId xmlns:a16="http://schemas.microsoft.com/office/drawing/2014/main" id="{2501EEA0-3A38-4F93-ABE7-5CFBC57957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3680" y="2783494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8" name="텍스트 개체 틀 80">
            <a:extLst>
              <a:ext uri="{FF2B5EF4-FFF2-40B4-BE49-F238E27FC236}">
                <a16:creationId xmlns:a16="http://schemas.microsoft.com/office/drawing/2014/main" id="{6DCE048C-0497-4398-87EE-45C81F41F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680" y="3396918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9" name="텍스트 개체 틀 80">
            <a:extLst>
              <a:ext uri="{FF2B5EF4-FFF2-40B4-BE49-F238E27FC236}">
                <a16:creationId xmlns:a16="http://schemas.microsoft.com/office/drawing/2014/main" id="{27DE2F2D-4F8F-488E-9A99-F0AB81A7FF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3680" y="4003562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100" name="텍스트 개체 틀 80">
            <a:extLst>
              <a:ext uri="{FF2B5EF4-FFF2-40B4-BE49-F238E27FC236}">
                <a16:creationId xmlns:a16="http://schemas.microsoft.com/office/drawing/2014/main" id="{44838633-251F-4968-8DC4-F02BE71A8D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3680" y="4606915"/>
            <a:ext cx="2222579" cy="492961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75E60A49-8C43-4837-97E5-9D571066F4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18306" y="217352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83AA36EE-5B97-4377-99AB-31F5EE6FFC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18305" y="278349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0F81D246-DCDF-4D74-AEC4-BE3D6F8561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18305" y="3396918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1" name="텍스트 개체 틀 100">
            <a:extLst>
              <a:ext uri="{FF2B5EF4-FFF2-40B4-BE49-F238E27FC236}">
                <a16:creationId xmlns:a16="http://schemas.microsoft.com/office/drawing/2014/main" id="{739B85C0-D576-4E4A-9945-0E9E146B7D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18304" y="400356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2" name="텍스트 개체 틀 101">
            <a:extLst>
              <a:ext uri="{FF2B5EF4-FFF2-40B4-BE49-F238E27FC236}">
                <a16:creationId xmlns:a16="http://schemas.microsoft.com/office/drawing/2014/main" id="{BB66D09C-932B-46D3-872F-F3AF9305A5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18304" y="460691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4165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8169D8-26B8-4FB1-A07B-70715EBC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5BCFEF86-57D8-40AB-AE91-958536B3F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3962" y="2392985"/>
            <a:ext cx="5364076" cy="717178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컨텐츠 타이틀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DB04-AEB7-4A02-AB45-12819B14764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28122" y="3320716"/>
            <a:ext cx="3357311" cy="501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배지 교차 단색으로 채워진">
            <a:extLst>
              <a:ext uri="{FF2B5EF4-FFF2-40B4-BE49-F238E27FC236}">
                <a16:creationId xmlns:a16="http://schemas.microsoft.com/office/drawing/2014/main" id="{A0B637C8-903D-46E9-A540-189F62B2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5433" y="3213434"/>
            <a:ext cx="215566" cy="2155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69E90-7840-4699-BD2F-69F9D690A623}"/>
              </a:ext>
            </a:extLst>
          </p:cNvPr>
          <p:cNvCxnSpPr>
            <a:cxnSpLocks/>
          </p:cNvCxnSpPr>
          <p:nvPr/>
        </p:nvCxnSpPr>
        <p:spPr>
          <a:xfrm flipH="1">
            <a:off x="514352" y="3320716"/>
            <a:ext cx="3293481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배지 교차 단색으로 채워진">
            <a:extLst>
              <a:ext uri="{FF2B5EF4-FFF2-40B4-BE49-F238E27FC236}">
                <a16:creationId xmlns:a16="http://schemas.microsoft.com/office/drawing/2014/main" id="{DB45F49C-F78E-487D-90B7-80D29C41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8786" y="3213434"/>
            <a:ext cx="215566" cy="2155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B1597C-13D2-406E-A46F-3743AC0FC92A}"/>
              </a:ext>
            </a:extLst>
          </p:cNvPr>
          <p:cNvSpPr/>
          <p:nvPr/>
        </p:nvSpPr>
        <p:spPr>
          <a:xfrm>
            <a:off x="3876173" y="3549319"/>
            <a:ext cx="443965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F93174F-B78B-4680-9AAA-6B3088D2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8450" y="3549318"/>
            <a:ext cx="3994151" cy="4616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390859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DD11D3-1A0B-4E0B-8270-696E4DF5B4F2}"/>
              </a:ext>
            </a:extLst>
          </p:cNvPr>
          <p:cNvSpPr/>
          <p:nvPr/>
        </p:nvSpPr>
        <p:spPr>
          <a:xfrm>
            <a:off x="0" y="-1"/>
            <a:ext cx="12192000" cy="105877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CCCD6-5AED-475C-B5B6-C27384709329}"/>
              </a:ext>
            </a:extLst>
          </p:cNvPr>
          <p:cNvSpPr/>
          <p:nvPr/>
        </p:nvSpPr>
        <p:spPr>
          <a:xfrm>
            <a:off x="0" y="6492877"/>
            <a:ext cx="12192000" cy="37183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248B968-E00D-403F-99EE-2C1D8B051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26DC5B0-1919-4D50-84F6-95793CD47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CB4FAA-49A9-4CCB-86F5-A31B266F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396" y="75029"/>
            <a:ext cx="10873208" cy="9087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BF01B405-B94B-431A-9375-BA72C440B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396" y="1586329"/>
            <a:ext cx="10873208" cy="450164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 b="1">
                <a:solidFill>
                  <a:srgbClr val="02497F"/>
                </a:solidFill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44525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35C498-77C2-41E6-8D88-9E6D98858D42}"/>
              </a:ext>
            </a:extLst>
          </p:cNvPr>
          <p:cNvSpPr/>
          <p:nvPr/>
        </p:nvSpPr>
        <p:spPr>
          <a:xfrm>
            <a:off x="2" y="0"/>
            <a:ext cx="2466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4672D5C-9617-4275-85AA-51B4A9B71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9B5DD27-61C9-4C99-83C1-9D0F37A6BC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5A9AD7-ACDB-4EA4-A22C-89198EE2D479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99F68-D7FF-4848-B79D-9412170BA27B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910DAA19-7DC3-4C66-BF59-FDD241E3E7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9C4E421-164E-46F2-804D-848E96227C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8AD3D-1347-43C4-833B-750492BD61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B8E7136-3C45-4FB9-9818-60652F2AB2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5925605-6822-4FCE-A22A-81CC83648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4925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350135-FB24-4E70-9C2A-AAE416E2D0C8}"/>
              </a:ext>
            </a:extLst>
          </p:cNvPr>
          <p:cNvSpPr/>
          <p:nvPr/>
        </p:nvSpPr>
        <p:spPr>
          <a:xfrm>
            <a:off x="2" y="0"/>
            <a:ext cx="45900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1E916-B10F-4B4F-8552-59ADEC97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DEBD080-59CF-479E-9218-5385943747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EB8B80-24C1-41D9-9710-5BB4DE3AD4A4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ACE842-F16A-400B-9C10-426280356273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36E3B49-A0C6-4CB4-A3E2-51B038AF27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ADCEE1-8359-4CC7-A20B-75F72DD15D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725D979-FF92-4FA8-B3B1-40F9153FE3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94FF9D1-50BA-40A4-94C9-EB1A6D3847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7611719-EF25-4AEC-8D14-E6E0625312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70757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C9B344-786A-4EFE-820A-7180FC3DC19F}"/>
              </a:ext>
            </a:extLst>
          </p:cNvPr>
          <p:cNvSpPr/>
          <p:nvPr/>
        </p:nvSpPr>
        <p:spPr>
          <a:xfrm>
            <a:off x="0" y="2"/>
            <a:ext cx="12192000" cy="312821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033676D-E41E-459E-873C-F43B0539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548EFBC-C785-458A-8C36-A7817329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D2B7716-3F66-41BA-A9D3-197576FC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0658" y="1338682"/>
            <a:ext cx="3790449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23F49-A71F-4207-BDAE-31CBA647A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2293"/>
            <a:ext cx="10515600" cy="87412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B092-05EB-4261-8B59-0631BC1CF3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7032" y="2821905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17C24C54-1CB3-4919-8564-FD51F0F4E51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54072" y="2821904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F7E4D4F1-51B5-4F2E-AA80-7C601240D0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9111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615519D-4078-4CC0-8A49-AC5EDAAC56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28152" y="2821903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DD7E58DE-3B10-42D4-B61C-D7E98725E1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56519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4767577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341E3C-83B8-4536-BBDB-91C1EB2D303D}"/>
              </a:ext>
            </a:extLst>
          </p:cNvPr>
          <p:cNvGrpSpPr/>
          <p:nvPr/>
        </p:nvGrpSpPr>
        <p:grpSpPr>
          <a:xfrm>
            <a:off x="6731668" y="0"/>
            <a:ext cx="5490411" cy="6858000"/>
            <a:chOff x="5410201" y="0"/>
            <a:chExt cx="67818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A5919-7260-473C-BD30-A1EDA21E1768}"/>
                </a:ext>
              </a:extLst>
            </p:cNvPr>
            <p:cNvSpPr/>
            <p:nvPr userDrawn="1"/>
          </p:nvSpPr>
          <p:spPr>
            <a:xfrm>
              <a:off x="5410201" y="0"/>
              <a:ext cx="6781800" cy="685800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1B4409-2CF2-438E-9390-16D9DD5BC9F8}"/>
                </a:ext>
              </a:extLst>
            </p:cNvPr>
            <p:cNvSpPr/>
            <p:nvPr userDrawn="1"/>
          </p:nvSpPr>
          <p:spPr>
            <a:xfrm>
              <a:off x="5570621" y="0"/>
              <a:ext cx="6621379" cy="6858000"/>
            </a:xfrm>
            <a:prstGeom prst="rect">
              <a:avLst/>
            </a:prstGeom>
            <a:solidFill>
              <a:srgbClr val="024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798722F-7AC5-4E2B-8923-750E9098DB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017" y="366963"/>
            <a:ext cx="5830063" cy="6125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이미지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88DFB4C-89D9-410B-A6A8-BB82CE3FA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A22B64-AC4D-45B5-941C-E25AE45C0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7F9EBF6C-25D6-4CF3-BDAD-3A3EF5828F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2280" y="891193"/>
            <a:ext cx="3790449" cy="367548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2DB4F7-2B1F-4571-8190-C68526F8C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74" y="371119"/>
            <a:ext cx="4650609" cy="433138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D3A3B-87E4-4F8F-8971-A3578AC76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7077" y="1508052"/>
            <a:ext cx="4589463" cy="4735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49202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CE031C-8B5E-49F8-99C6-04E33BD1905E}"/>
              </a:ext>
            </a:extLst>
          </p:cNvPr>
          <p:cNvSpPr/>
          <p:nvPr/>
        </p:nvSpPr>
        <p:spPr>
          <a:xfrm>
            <a:off x="2610353" y="1374608"/>
            <a:ext cx="6971297" cy="4108784"/>
          </a:xfrm>
          <a:prstGeom prst="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5B148A-61F8-440F-939E-6C377EF68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878" y="3056398"/>
            <a:ext cx="4982244" cy="7452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01804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5B4AE-5158-4FA5-B52D-7DCACEBF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FF59-1E88-4CD2-AF24-4B3DE0C4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9ED6-B013-436A-B68C-0EA2273A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79160" y="6492877"/>
            <a:ext cx="2561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900B-41A2-42FF-BF9A-3E6080A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492877"/>
            <a:ext cx="551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BAEE-6C54-4A7A-BD91-6058456B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Convolutional Neural Network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C1185-E200-4836-8DE1-21C1EA97D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2023_07_20_3</a:t>
            </a:r>
            <a:r>
              <a:rPr lang="ko-KR" altLang="en-US" dirty="0">
                <a:solidFill>
                  <a:schemeClr val="bg1"/>
                </a:solidFill>
              </a:rPr>
              <a:t>차  세미나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31D11-4D7B-4DCA-8472-AD16F3FAD07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599646" y="6335328"/>
            <a:ext cx="4933748" cy="439737"/>
          </a:xfrm>
        </p:spPr>
        <p:txBody>
          <a:bodyPr/>
          <a:lstStyle/>
          <a:p>
            <a:r>
              <a:rPr lang="ko-KR" altLang="en-US" dirty="0"/>
              <a:t>컴퓨터정보통신공학과  </a:t>
            </a:r>
            <a:r>
              <a:rPr lang="en-US" altLang="ko-KR" dirty="0"/>
              <a:t>201813168 </a:t>
            </a:r>
            <a:r>
              <a:rPr lang="ko-KR" altLang="en-US" dirty="0"/>
              <a:t>박주현</a:t>
            </a:r>
          </a:p>
        </p:txBody>
      </p:sp>
    </p:spTree>
    <p:extLst>
      <p:ext uri="{BB962C8B-B14F-4D97-AF65-F5344CB8AC3E}">
        <p14:creationId xmlns:p14="http://schemas.microsoft.com/office/powerpoint/2010/main" val="25796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826B4874-606D-84A1-0042-84EC13BC185E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Pooling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특정 영역의 픽셀 중에서 해당 영역을 대표하는 픽셀 하나로 축소하여 나타내는 연산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를 강조</a:t>
            </a:r>
            <a:endParaRPr lang="en-US" altLang="ko-KR" dirty="0"/>
          </a:p>
          <a:p>
            <a:r>
              <a:rPr lang="en-US" altLang="ko-KR" dirty="0"/>
              <a:t>Max Pooling, Average Pooling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752E4E-A1F0-1CF3-5647-82D4CED5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92" y="2478273"/>
            <a:ext cx="8475731" cy="38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2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Feature Learning </a:t>
            </a:r>
            <a:r>
              <a:rPr lang="ko-KR" altLang="en-US" dirty="0"/>
              <a:t>구조 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826B4874-606D-84A1-0042-84EC13BC185E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 </a:t>
            </a:r>
            <a:r>
              <a:rPr lang="ko-KR" altLang="en-US" dirty="0"/>
              <a:t>모델의 </a:t>
            </a:r>
            <a:r>
              <a:rPr lang="en-US" altLang="ko-KR" dirty="0"/>
              <a:t>Feature Learning</a:t>
            </a:r>
            <a:r>
              <a:rPr lang="ko-KR" altLang="en-US" dirty="0"/>
              <a:t>은 빌딩 블록을 이어 붙여 깊은 구조를 만듦</a:t>
            </a:r>
            <a:endParaRPr lang="en-US" altLang="ko-KR" dirty="0"/>
          </a:p>
          <a:p>
            <a:r>
              <a:rPr lang="ko-KR" altLang="en-US" dirty="0"/>
              <a:t>다중 커널을 사용하여 다중 특징 </a:t>
            </a:r>
            <a:r>
              <a:rPr lang="ko-KR" altLang="en-US" dirty="0" err="1"/>
              <a:t>맵을</a:t>
            </a:r>
            <a:r>
              <a:rPr lang="ko-KR" altLang="en-US" dirty="0"/>
              <a:t> 추출함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126426-577A-B868-DADD-5B88F98E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" y="2306558"/>
            <a:ext cx="8308812" cy="380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전체 구조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 = stride     h = </a:t>
            </a:r>
            <a:r>
              <a:rPr lang="ko-KR" altLang="en-US" dirty="0"/>
              <a:t>커널 사이즈</a:t>
            </a:r>
            <a:r>
              <a:rPr lang="en-US" altLang="ko-KR" dirty="0"/>
              <a:t>     k = </a:t>
            </a:r>
            <a:r>
              <a:rPr lang="ko-KR" altLang="en-US" dirty="0"/>
              <a:t>커널 개수     </a:t>
            </a:r>
            <a:r>
              <a:rPr lang="en-US" altLang="ko-KR" dirty="0"/>
              <a:t>p = </a:t>
            </a:r>
            <a:r>
              <a:rPr lang="ko-KR" altLang="en-US" dirty="0"/>
              <a:t>패딩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B5E3EA-1991-2A96-B93D-9965862E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2" y="1731147"/>
            <a:ext cx="10849036" cy="442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0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학습 과정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Feature Learning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계층</a:t>
            </a:r>
            <a:r>
              <a:rPr lang="en-US" altLang="ko-KR" dirty="0"/>
              <a:t>, </a:t>
            </a:r>
            <a:r>
              <a:rPr lang="ko-KR" altLang="en-US" dirty="0"/>
              <a:t>활성함수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), </a:t>
            </a:r>
            <a:r>
              <a:rPr lang="ko-KR" altLang="en-US" dirty="0" err="1"/>
              <a:t>풀링</a:t>
            </a:r>
            <a:r>
              <a:rPr lang="ko-KR" altLang="en-US" dirty="0"/>
              <a:t> 계층 과정을 거쳐서 이미지의 특징을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Classification</a:t>
            </a:r>
          </a:p>
          <a:p>
            <a:r>
              <a:rPr lang="en-US" altLang="ko-KR" dirty="0"/>
              <a:t>Flatten, fully connected,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r>
              <a:rPr lang="ko-KR" altLang="en-US" dirty="0"/>
              <a:t>을 통해 이미지 </a:t>
            </a:r>
            <a:r>
              <a:rPr lang="en-US" altLang="ko-KR" dirty="0"/>
              <a:t>class</a:t>
            </a:r>
            <a:r>
              <a:rPr lang="ko-KR" altLang="en-US" dirty="0"/>
              <a:t>를 분류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81B80-5A03-9B4D-4D96-9BE15FA0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" y="3577445"/>
            <a:ext cx="9705134" cy="12383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636B8B-000A-DBB7-9020-5BA719E7203A}"/>
              </a:ext>
            </a:extLst>
          </p:cNvPr>
          <p:cNvCxnSpPr>
            <a:cxnSpLocks/>
          </p:cNvCxnSpPr>
          <p:nvPr/>
        </p:nvCxnSpPr>
        <p:spPr>
          <a:xfrm>
            <a:off x="1929468" y="4884499"/>
            <a:ext cx="43470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6F7E24-FCDB-1DA3-EBAE-E3F99BE9156D}"/>
              </a:ext>
            </a:extLst>
          </p:cNvPr>
          <p:cNvCxnSpPr>
            <a:cxnSpLocks/>
          </p:cNvCxnSpPr>
          <p:nvPr/>
        </p:nvCxnSpPr>
        <p:spPr>
          <a:xfrm>
            <a:off x="6844683" y="4886605"/>
            <a:ext cx="337310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BB4D3-E11F-80E6-FEAB-E502A1577670}"/>
              </a:ext>
            </a:extLst>
          </p:cNvPr>
          <p:cNvSpPr/>
          <p:nvPr/>
        </p:nvSpPr>
        <p:spPr>
          <a:xfrm>
            <a:off x="2366469" y="5083851"/>
            <a:ext cx="3473042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2497F"/>
                </a:solidFill>
              </a:rPr>
              <a:t>Feature Learning</a:t>
            </a:r>
            <a:endParaRPr lang="ko-KR" altLang="en-US" dirty="0">
              <a:solidFill>
                <a:srgbClr val="02497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9018E-19D6-34C7-E1D0-33F7C9A01CD1}"/>
              </a:ext>
            </a:extLst>
          </p:cNvPr>
          <p:cNvSpPr/>
          <p:nvPr/>
        </p:nvSpPr>
        <p:spPr>
          <a:xfrm>
            <a:off x="7348104" y="5083851"/>
            <a:ext cx="2366266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2497F"/>
                </a:solidFill>
              </a:rPr>
              <a:t>Classification</a:t>
            </a:r>
            <a:endParaRPr lang="ko-KR" altLang="en-US" dirty="0">
              <a:solidFill>
                <a:srgbClr val="0249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826B4874-606D-84A1-0042-84EC13BC185E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Feature Learning</a:t>
            </a:r>
            <a:r>
              <a:rPr lang="ko-KR" altLang="en-US" dirty="0"/>
              <a:t>층에서 추출된 특징 데이터는 밀집층에 입력으로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추출된 특징 데이터는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밀집층에 입력될 데이터는 </a:t>
            </a:r>
            <a:r>
              <a:rPr lang="en-US" altLang="ko-KR" dirty="0"/>
              <a:t>1</a:t>
            </a:r>
            <a:r>
              <a:rPr lang="ko-KR" altLang="en-US" dirty="0"/>
              <a:t>차원 형태이므로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특징 데이터를 벡터화</a:t>
            </a:r>
            <a:r>
              <a:rPr lang="en-US" altLang="ko-KR" dirty="0"/>
              <a:t>(Flatten)</a:t>
            </a:r>
            <a:r>
              <a:rPr lang="ko-KR" altLang="en-US" dirty="0"/>
              <a:t>하는 과정 필요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38B6D-767B-6DBA-954A-42D42136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7" y="2600065"/>
            <a:ext cx="8020066" cy="3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8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9E0DA-6CDB-DD61-4402-8E714483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1" y="2737923"/>
            <a:ext cx="9177870" cy="353619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826B4874-606D-84A1-0042-84EC13BC185E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벡터화</a:t>
            </a:r>
            <a:r>
              <a:rPr lang="en-US" altLang="ko-KR" dirty="0"/>
              <a:t>(Flatten)</a:t>
            </a:r>
            <a:r>
              <a:rPr lang="ko-KR" altLang="en-US" dirty="0"/>
              <a:t>하는 과정을 거친 데이터들은 </a:t>
            </a:r>
            <a:r>
              <a:rPr lang="en-US" altLang="ko-KR" dirty="0"/>
              <a:t>Fully connected Layer</a:t>
            </a:r>
            <a:r>
              <a:rPr lang="ko-KR" altLang="en-US" dirty="0"/>
              <a:t>의 입력으로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최종적으로 </a:t>
            </a:r>
            <a:r>
              <a:rPr lang="en-US" altLang="ko-KR" dirty="0" err="1"/>
              <a:t>softmax</a:t>
            </a:r>
            <a:r>
              <a:rPr lang="ko-KR" altLang="en-US" dirty="0"/>
              <a:t>함수를 거쳐 </a:t>
            </a:r>
            <a:r>
              <a:rPr lang="en-US" altLang="ko-KR" dirty="0"/>
              <a:t>Class </a:t>
            </a:r>
            <a:r>
              <a:rPr lang="ko-KR" altLang="en-US" dirty="0"/>
              <a:t>레이블에 대한 예측을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872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학습 과정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손실함수를 통해 모델을 평가하며</a:t>
            </a:r>
            <a:r>
              <a:rPr lang="en-US" altLang="ko-KR" dirty="0"/>
              <a:t>, </a:t>
            </a:r>
            <a:r>
              <a:rPr lang="ko-KR" altLang="en-US" dirty="0"/>
              <a:t>모델 파라미터인 </a:t>
            </a:r>
            <a:r>
              <a:rPr lang="en-US" altLang="ko-KR" dirty="0"/>
              <a:t>Kernel</a:t>
            </a:r>
            <a:r>
              <a:rPr lang="ko-KR" altLang="en-US" dirty="0"/>
              <a:t>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밀집층의 가중치</a:t>
            </a:r>
            <a:r>
              <a:rPr lang="en-US" altLang="ko-KR" dirty="0"/>
              <a:t>(w)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갱신하며 최적의 파라미터 학습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81B80-5A03-9B4D-4D96-9BE15FA0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" y="3577445"/>
            <a:ext cx="9705134" cy="12383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636B8B-000A-DBB7-9020-5BA719E7203A}"/>
              </a:ext>
            </a:extLst>
          </p:cNvPr>
          <p:cNvCxnSpPr>
            <a:cxnSpLocks/>
          </p:cNvCxnSpPr>
          <p:nvPr/>
        </p:nvCxnSpPr>
        <p:spPr>
          <a:xfrm>
            <a:off x="1929468" y="4884499"/>
            <a:ext cx="43470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6F7E24-FCDB-1DA3-EBAE-E3F99BE9156D}"/>
              </a:ext>
            </a:extLst>
          </p:cNvPr>
          <p:cNvCxnSpPr>
            <a:cxnSpLocks/>
          </p:cNvCxnSpPr>
          <p:nvPr/>
        </p:nvCxnSpPr>
        <p:spPr>
          <a:xfrm>
            <a:off x="6844683" y="4886605"/>
            <a:ext cx="337310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BB4D3-E11F-80E6-FEAB-E502A1577670}"/>
              </a:ext>
            </a:extLst>
          </p:cNvPr>
          <p:cNvSpPr/>
          <p:nvPr/>
        </p:nvSpPr>
        <p:spPr>
          <a:xfrm>
            <a:off x="2366469" y="5083851"/>
            <a:ext cx="3473042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97F"/>
                </a:solidFill>
              </a:rPr>
              <a:t>특징 추출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9018E-19D6-34C7-E1D0-33F7C9A01CD1}"/>
              </a:ext>
            </a:extLst>
          </p:cNvPr>
          <p:cNvSpPr/>
          <p:nvPr/>
        </p:nvSpPr>
        <p:spPr>
          <a:xfrm>
            <a:off x="7348104" y="5083851"/>
            <a:ext cx="2366266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97F"/>
                </a:solidFill>
              </a:rPr>
              <a:t>분류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701158D-A324-09BB-543F-4A6C5824BBC4}"/>
              </a:ext>
            </a:extLst>
          </p:cNvPr>
          <p:cNvSpPr/>
          <p:nvPr/>
        </p:nvSpPr>
        <p:spPr>
          <a:xfrm>
            <a:off x="1929468" y="2797625"/>
            <a:ext cx="8137810" cy="844650"/>
          </a:xfrm>
          <a:prstGeom prst="leftArrow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2497F"/>
                </a:solidFill>
              </a:rPr>
              <a:t>역전파</a:t>
            </a:r>
            <a:endParaRPr lang="ko-KR" altLang="en-US" dirty="0">
              <a:solidFill>
                <a:srgbClr val="0249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7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코드 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39B458-B271-A671-314E-6946144E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11" y="1091549"/>
            <a:ext cx="6776309" cy="529352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FC8784E-CFF1-BCF6-B591-44C67859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2" y="1632087"/>
            <a:ext cx="4896882" cy="451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51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A331F-4D0A-46CD-A821-E3926DE9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139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E2BA776-8BB3-4ACD-8A23-2088D7877D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8646BD-C955-40D8-9452-DB4E8F53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E655506-1579-46E2-9B9C-8959FCA6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공부 내용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F72AEC-47A1-40B9-8D95-7DA53D276D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기계학습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장 강의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4A90C2F-B4C3-4AF0-B267-919FACC9B8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기계학습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 강의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341CA4A-0B7E-47B0-9FD5-247D5EC820C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06C2D6C-D44C-49F6-BE5B-E012385CF52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실습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DE91CE3-3E96-47EA-AD1F-0B0EB26BE57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부트캠프</a:t>
            </a:r>
            <a:endParaRPr lang="en-US" altLang="ko-KR" dirty="0"/>
          </a:p>
          <a:p>
            <a:r>
              <a:rPr lang="ko-KR" altLang="en-US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54352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DMLP (Deep Multi Layer perceptron)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 err="1"/>
              <a:t>입력층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출력층으로 이루어져 있음</a:t>
            </a:r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의 모든 노드가 다음 </a:t>
            </a:r>
            <a:r>
              <a:rPr lang="en-US" altLang="ko-KR" dirty="0"/>
              <a:t>Layer</a:t>
            </a:r>
            <a:r>
              <a:rPr lang="ko-KR" altLang="en-US" dirty="0"/>
              <a:t>의 모든 노드들과 연결된  완전 연결 구조</a:t>
            </a:r>
            <a:endParaRPr lang="en-US" altLang="ko-KR" dirty="0"/>
          </a:p>
          <a:p>
            <a:r>
              <a:rPr lang="ko-KR" altLang="en-US" dirty="0"/>
              <a:t>완전 연결 구조로 인해 매개변수가 매우 많아 </a:t>
            </a:r>
            <a:r>
              <a:rPr lang="ko-KR" altLang="en-US" dirty="0" err="1"/>
              <a:t>계산량이</a:t>
            </a:r>
            <a:r>
              <a:rPr lang="ko-KR" altLang="en-US" dirty="0"/>
              <a:t> 매우 많음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25E69-41FB-FBBA-A93A-0FC95EA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" y="3125619"/>
            <a:ext cx="11610805" cy="3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CNN (Convolutional neural network)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12753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연산을 이용한 부분연결 구조로 파라미터의 양 감소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연산이 좋은 특징 추출</a:t>
            </a:r>
            <a:endParaRPr lang="en-US" altLang="ko-KR" dirty="0"/>
          </a:p>
          <a:p>
            <a:r>
              <a:rPr lang="ko-KR" altLang="en-US" dirty="0"/>
              <a:t>이미지 특징을 추출하는 </a:t>
            </a:r>
            <a:r>
              <a:rPr lang="en-US" altLang="ko-KR" dirty="0"/>
              <a:t>Feature Learning</a:t>
            </a:r>
            <a:r>
              <a:rPr lang="ko-KR" altLang="en-US" dirty="0"/>
              <a:t>층과 이미지를 분류하는 </a:t>
            </a:r>
            <a:r>
              <a:rPr lang="en-US" altLang="ko-KR" dirty="0"/>
              <a:t>Classification</a:t>
            </a:r>
            <a:r>
              <a:rPr lang="ko-KR" altLang="en-US" dirty="0"/>
              <a:t>층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0B195-B2B7-043B-E6E2-0F949875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4" y="3429000"/>
            <a:ext cx="10933060" cy="29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E1366F-2C9A-DC46-D6C5-B2261494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3" y="3101787"/>
            <a:ext cx="6174167" cy="3176507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DMLP vs CNN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433C6-759E-9C8C-90F0-97F9C025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" y="3200400"/>
            <a:ext cx="5712977" cy="3077895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5712977" cy="5197225"/>
          </a:xfrm>
          <a:prstGeom prst="rect">
            <a:avLst/>
          </a:prstGeom>
          <a:ln w="57150">
            <a:solidFill>
              <a:srgbClr val="02497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DMLP</a:t>
            </a:r>
          </a:p>
          <a:p>
            <a:r>
              <a:rPr lang="ko-KR" altLang="en-US" dirty="0"/>
              <a:t>이미지 전체를 하나의 묶음으로 처리</a:t>
            </a:r>
            <a:endParaRPr lang="en-US" altLang="ko-KR" dirty="0"/>
          </a:p>
          <a:p>
            <a:r>
              <a:rPr lang="ko-KR" altLang="en-US" dirty="0"/>
              <a:t>데이터의 형상이 무너짐</a:t>
            </a:r>
            <a:endParaRPr lang="en-US" altLang="ko-KR" dirty="0"/>
          </a:p>
          <a:p>
            <a:r>
              <a:rPr lang="ko-KR" altLang="en-US" dirty="0"/>
              <a:t>매개변수가 많아 복잡도가 높음</a:t>
            </a:r>
            <a:endParaRPr lang="en-US" altLang="ko-KR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39197B21-993D-31BB-26B5-5874176802EF}"/>
              </a:ext>
            </a:extLst>
          </p:cNvPr>
          <p:cNvSpPr txBox="1">
            <a:spLocks/>
          </p:cNvSpPr>
          <p:nvPr/>
        </p:nvSpPr>
        <p:spPr>
          <a:xfrm>
            <a:off x="5943601" y="1178174"/>
            <a:ext cx="6174167" cy="5197225"/>
          </a:xfrm>
          <a:prstGeom prst="rect">
            <a:avLst/>
          </a:prstGeom>
          <a:ln w="57150">
            <a:solidFill>
              <a:srgbClr val="02497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CNN</a:t>
            </a:r>
          </a:p>
          <a:p>
            <a:r>
              <a:rPr lang="ko-KR" altLang="en-US" dirty="0"/>
              <a:t>이미지를</a:t>
            </a:r>
            <a:r>
              <a:rPr lang="en-US" altLang="ko-KR" dirty="0"/>
              <a:t> </a:t>
            </a:r>
            <a:r>
              <a:rPr lang="ko-KR" altLang="en-US" dirty="0"/>
              <a:t>여러 개로 분할하여 처리</a:t>
            </a:r>
          </a:p>
          <a:p>
            <a:r>
              <a:rPr lang="ko-KR" altLang="en-US" dirty="0"/>
              <a:t>이미지의 부분적 특성을 추출할 수 있음</a:t>
            </a:r>
            <a:endParaRPr lang="en-US" altLang="ko-KR" dirty="0"/>
          </a:p>
          <a:p>
            <a:r>
              <a:rPr lang="ko-KR" altLang="en-US" dirty="0"/>
              <a:t>매개변수가 적어 복잡도가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10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모델 구조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Feature Learning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계층</a:t>
            </a:r>
            <a:r>
              <a:rPr lang="en-US" altLang="ko-KR" dirty="0"/>
              <a:t>, </a:t>
            </a:r>
            <a:r>
              <a:rPr lang="ko-KR" altLang="en-US" dirty="0"/>
              <a:t>활성함수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), </a:t>
            </a:r>
            <a:r>
              <a:rPr lang="ko-KR" altLang="en-US" dirty="0" err="1"/>
              <a:t>풀링</a:t>
            </a:r>
            <a:r>
              <a:rPr lang="ko-KR" altLang="en-US" dirty="0"/>
              <a:t> 계층 과정을 거쳐서 이미지의 특징을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Classification</a:t>
            </a:r>
          </a:p>
          <a:p>
            <a:r>
              <a:rPr lang="en-US" altLang="ko-KR" dirty="0"/>
              <a:t>Flatten, fully connected,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r>
              <a:rPr lang="ko-KR" altLang="en-US" dirty="0"/>
              <a:t>을 통해 이미지 </a:t>
            </a:r>
            <a:r>
              <a:rPr lang="en-US" altLang="ko-KR" dirty="0"/>
              <a:t>class</a:t>
            </a:r>
            <a:r>
              <a:rPr lang="ko-KR" altLang="en-US" dirty="0"/>
              <a:t>를 분류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81B80-5A03-9B4D-4D96-9BE15FA0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" y="3577445"/>
            <a:ext cx="9705134" cy="12383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636B8B-000A-DBB7-9020-5BA719E7203A}"/>
              </a:ext>
            </a:extLst>
          </p:cNvPr>
          <p:cNvCxnSpPr>
            <a:cxnSpLocks/>
          </p:cNvCxnSpPr>
          <p:nvPr/>
        </p:nvCxnSpPr>
        <p:spPr>
          <a:xfrm>
            <a:off x="1929468" y="4884499"/>
            <a:ext cx="43470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6F7E24-FCDB-1DA3-EBAE-E3F99BE9156D}"/>
              </a:ext>
            </a:extLst>
          </p:cNvPr>
          <p:cNvCxnSpPr>
            <a:cxnSpLocks/>
          </p:cNvCxnSpPr>
          <p:nvPr/>
        </p:nvCxnSpPr>
        <p:spPr>
          <a:xfrm>
            <a:off x="6844683" y="4886605"/>
            <a:ext cx="337310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BB4D3-E11F-80E6-FEAB-E502A1577670}"/>
              </a:ext>
            </a:extLst>
          </p:cNvPr>
          <p:cNvSpPr/>
          <p:nvPr/>
        </p:nvSpPr>
        <p:spPr>
          <a:xfrm>
            <a:off x="2366469" y="5083851"/>
            <a:ext cx="3473042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2497F"/>
                </a:solidFill>
              </a:rPr>
              <a:t>Feature Learning</a:t>
            </a:r>
            <a:endParaRPr lang="ko-KR" altLang="en-US" dirty="0">
              <a:solidFill>
                <a:srgbClr val="02497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9018E-19D6-34C7-E1D0-33F7C9A01CD1}"/>
              </a:ext>
            </a:extLst>
          </p:cNvPr>
          <p:cNvSpPr/>
          <p:nvPr/>
        </p:nvSpPr>
        <p:spPr>
          <a:xfrm>
            <a:off x="7348104" y="5083851"/>
            <a:ext cx="2366266" cy="511728"/>
          </a:xfrm>
          <a:prstGeom prst="rect">
            <a:avLst/>
          </a:prstGeom>
          <a:solidFill>
            <a:schemeClr val="bg1"/>
          </a:solidFill>
          <a:ln w="38100">
            <a:solidFill>
              <a:srgbClr val="0249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2497F"/>
                </a:solidFill>
              </a:rPr>
              <a:t>Classification</a:t>
            </a:r>
            <a:endParaRPr lang="ko-KR" altLang="en-US" dirty="0">
              <a:solidFill>
                <a:srgbClr val="0249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0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D642A9-5CFA-5C20-68D8-8B0FA990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0" y="3023095"/>
            <a:ext cx="5010150" cy="33771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계층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컨볼루션</a:t>
            </a:r>
            <a:r>
              <a:rPr lang="ko-KR" altLang="en-US" dirty="0"/>
              <a:t> 연산</a:t>
            </a:r>
            <a:endParaRPr lang="en-US" altLang="ko-KR" dirty="0"/>
          </a:p>
          <a:p>
            <a:r>
              <a:rPr lang="ko-KR" altLang="en-US" dirty="0"/>
              <a:t>입력 데이터의 특징을 추출하는 역할</a:t>
            </a:r>
            <a:endParaRPr lang="en-US" altLang="ko-KR" dirty="0"/>
          </a:p>
          <a:p>
            <a:r>
              <a:rPr lang="en-US" altLang="ko-KR" dirty="0"/>
              <a:t>Kernel</a:t>
            </a:r>
            <a:r>
              <a:rPr lang="ko-KR" altLang="en-US" dirty="0"/>
              <a:t> 또는 </a:t>
            </a:r>
            <a:r>
              <a:rPr lang="en-US" altLang="ko-KR" dirty="0"/>
              <a:t>filter</a:t>
            </a:r>
            <a:r>
              <a:rPr lang="ko-KR" altLang="en-US" dirty="0"/>
              <a:t>는 </a:t>
            </a:r>
            <a:r>
              <a:rPr lang="en-US" altLang="ko-KR" dirty="0" err="1"/>
              <a:t>NxM</a:t>
            </a:r>
            <a:r>
              <a:rPr lang="ko-KR" altLang="en-US" dirty="0"/>
              <a:t>크기의 행렬로 입력 이미지를 처음부터 끝까지 훑으면서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겹쳐지는 부분의 각 이미지와 </a:t>
            </a:r>
            <a:r>
              <a:rPr lang="en-US" altLang="ko-KR" dirty="0"/>
              <a:t>Kernel</a:t>
            </a:r>
            <a:r>
              <a:rPr lang="ko-KR" altLang="en-US" dirty="0"/>
              <a:t>의 요소끼리 곱하고 결과를 모두 더하는 연산</a:t>
            </a:r>
            <a:endParaRPr lang="en-US" altLang="ko-KR" dirty="0"/>
          </a:p>
          <a:p>
            <a:r>
              <a:rPr lang="en-US" altLang="ko-KR" dirty="0"/>
              <a:t>Stride -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커널의 이동 간격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02E126-C056-04F7-E810-CFD9C52A3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83" y="3056965"/>
            <a:ext cx="3382730" cy="32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0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ko-KR" altLang="en-US" dirty="0"/>
              <a:t>패딩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컨볼루션</a:t>
            </a:r>
            <a:r>
              <a:rPr lang="ko-KR" altLang="en-US" dirty="0"/>
              <a:t> 연산으로 얻은 특성 </a:t>
            </a:r>
            <a:r>
              <a:rPr lang="ko-KR" altLang="en-US" dirty="0" err="1"/>
              <a:t>맵은</a:t>
            </a:r>
            <a:r>
              <a:rPr lang="ko-KR" altLang="en-US" dirty="0"/>
              <a:t> 입력보다 크기가 작아진다</a:t>
            </a:r>
            <a:endParaRPr lang="en-US" altLang="ko-KR" dirty="0"/>
          </a:p>
          <a:p>
            <a:r>
              <a:rPr lang="ko-KR" altLang="en-US" dirty="0"/>
              <a:t>가장자리의 정보 소실을 방지하기 위해 특정 값으로 주변을 채워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컨볼루션</a:t>
            </a:r>
            <a:r>
              <a:rPr lang="ko-KR" altLang="en-US" dirty="0"/>
              <a:t> 연산으로 얻은 특성 </a:t>
            </a:r>
            <a:r>
              <a:rPr lang="ko-KR" altLang="en-US" dirty="0" err="1"/>
              <a:t>맵의</a:t>
            </a:r>
            <a:r>
              <a:rPr lang="ko-KR" altLang="en-US" dirty="0"/>
              <a:t> 크기를 조절할 수 있음</a:t>
            </a:r>
            <a:endParaRPr lang="en-US" altLang="ko-KR" dirty="0"/>
          </a:p>
          <a:p>
            <a:r>
              <a:rPr lang="en-US" altLang="ko-KR" dirty="0"/>
              <a:t>Zero Padding, Same Padding 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7CE9B9-B87C-229B-3F1F-0F802C3C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3118686"/>
            <a:ext cx="6383158" cy="32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계층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1959017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다수</a:t>
            </a:r>
            <a:r>
              <a:rPr lang="en-US" altLang="ko-KR" dirty="0"/>
              <a:t> </a:t>
            </a:r>
            <a:r>
              <a:rPr lang="ko-KR" altLang="en-US" dirty="0"/>
              <a:t>채널을 가진 </a:t>
            </a:r>
            <a:r>
              <a:rPr lang="ko-KR" altLang="en-US" dirty="0" err="1"/>
              <a:t>컨볼루션</a:t>
            </a:r>
            <a:r>
              <a:rPr lang="ko-KR" altLang="en-US" dirty="0"/>
              <a:t> 연산</a:t>
            </a:r>
            <a:endParaRPr lang="en-US" altLang="ko-KR" dirty="0"/>
          </a:p>
          <a:p>
            <a:r>
              <a:rPr lang="ko-KR" altLang="en-US" dirty="0"/>
              <a:t>커널의 채널 수도 입력의 채널 수만큼 존재</a:t>
            </a:r>
            <a:endParaRPr lang="en-US" altLang="ko-KR" dirty="0"/>
          </a:p>
          <a:p>
            <a:r>
              <a:rPr lang="ko-KR" altLang="en-US" dirty="0"/>
              <a:t>채널마다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연산을 수행하고 그 결과를 모두 더하여 최종 특성 </a:t>
            </a:r>
            <a:r>
              <a:rPr lang="ko-KR" altLang="en-US" dirty="0" err="1"/>
              <a:t>맵을</a:t>
            </a:r>
            <a:r>
              <a:rPr lang="ko-KR" altLang="en-US" dirty="0"/>
              <a:t> 얻음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B57062-629A-5215-EA74-330FF14C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6" y="2575202"/>
            <a:ext cx="8718472" cy="38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57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85000" lnSpcReduction="10000"/>
      </a:bodyPr>
      <a:lstStyle>
        <a:defPPr algn="r">
          <a:defRPr sz="32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MIPLAB-16by9.potx" id="{F98AB37B-FF0F-4A6F-9D13-515D0E19BA73}" vid="{470C9A6B-5BA8-4EDA-80C2-E0A9228F56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CVMIPLAB-16by9</Template>
  <TotalTime>2545</TotalTime>
  <Words>520</Words>
  <Application>Microsoft Office PowerPoint</Application>
  <PresentationFormat>와이드스크린</PresentationFormat>
  <Paragraphs>120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1_디자인 사용자 지정</vt:lpstr>
      <vt:lpstr>Convolutional Neural Network</vt:lpstr>
      <vt:lpstr>이번주 공부 내용</vt:lpstr>
      <vt:lpstr>DMLP (Deep Multi Layer perceptron)</vt:lpstr>
      <vt:lpstr>CNN (Convolutional neural network)</vt:lpstr>
      <vt:lpstr>DMLP vs CNN </vt:lpstr>
      <vt:lpstr>CNN 모델 구조</vt:lpstr>
      <vt:lpstr>컨볼루션 계층</vt:lpstr>
      <vt:lpstr>패딩</vt:lpstr>
      <vt:lpstr>컨볼루션 계층</vt:lpstr>
      <vt:lpstr>풀링 계층</vt:lpstr>
      <vt:lpstr>Feature Learning 구조 </vt:lpstr>
      <vt:lpstr>CNN 전체 구조</vt:lpstr>
      <vt:lpstr>CNN 학습 과정</vt:lpstr>
      <vt:lpstr>Flatten</vt:lpstr>
      <vt:lpstr>분류</vt:lpstr>
      <vt:lpstr>CNN 학습 과정</vt:lpstr>
      <vt:lpstr>Pytorch 코드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IPCVLab</dc:subject>
  <dc:creator>김도원</dc:creator>
  <cp:keywords>Docker</cp:keywords>
  <cp:lastModifiedBy>JuHyun</cp:lastModifiedBy>
  <cp:revision>254</cp:revision>
  <dcterms:created xsi:type="dcterms:W3CDTF">2021-07-06T01:21:43Z</dcterms:created>
  <dcterms:modified xsi:type="dcterms:W3CDTF">2023-07-20T05:51:43Z</dcterms:modified>
</cp:coreProperties>
</file>