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65" r:id="rId2"/>
    <p:sldId id="258" r:id="rId3"/>
    <p:sldId id="327" r:id="rId4"/>
    <p:sldId id="328" r:id="rId5"/>
    <p:sldId id="329" r:id="rId6"/>
    <p:sldId id="332" r:id="rId7"/>
    <p:sldId id="330" r:id="rId8"/>
    <p:sldId id="333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47" r:id="rId17"/>
    <p:sldId id="34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원" initials="이" lastIdx="1" clrIdx="0">
    <p:extLst>
      <p:ext uri="{19B8F6BF-5375-455C-9EA6-DF929625EA0E}">
        <p15:presenceInfo xmlns:p15="http://schemas.microsoft.com/office/powerpoint/2012/main" userId="S-1-5-21-791609980-505775873-20350821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97F"/>
    <a:srgbClr val="FFFFFF"/>
    <a:srgbClr val="DEEBF7"/>
    <a:srgbClr val="4591CE"/>
    <a:srgbClr val="B4C7E7"/>
    <a:srgbClr val="98C2E4"/>
    <a:srgbClr val="D2E9FA"/>
    <a:srgbClr val="62C4AA"/>
    <a:srgbClr val="73B993"/>
    <a:srgbClr val="1E6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87431" autoAdjust="0"/>
  </p:normalViewPr>
  <p:slideViewPr>
    <p:cSldViewPr snapToGrid="0">
      <p:cViewPr>
        <p:scale>
          <a:sx n="150" d="100"/>
          <a:sy n="150" d="100"/>
        </p:scale>
        <p:origin x="108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255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51EDB0-1AC5-44EE-A0D6-1992E79FFD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6315EA-29FA-42C6-824C-3F4B7BF811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5D8E4-A3DF-4060-82F5-84451599BA6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72323-3CBD-4C07-A156-BEA1E8940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AD7FF4-25E2-48B2-8882-5B8DF3043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853E4-0F46-4A99-81D3-72E525C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4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4F20-0429-42EC-AFE6-D43E94E5DB2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114-79BA-4EB3-B9E8-603E846A9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7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0599F01-5B59-48B3-B562-5E193D76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07832" cy="3473534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69F957E1-7986-4C96-A1E6-25FD4574D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4095" y="2370259"/>
            <a:ext cx="7194875" cy="717178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FFF00"/>
                </a:solidFill>
              </a:defRPr>
            </a:lvl1pPr>
          </a:lstStyle>
          <a:p>
            <a:r>
              <a:rPr lang="ko-KR" altLang="en-US" dirty="0"/>
              <a:t>메인 타이틀</a:t>
            </a:r>
          </a:p>
        </p:txBody>
      </p:sp>
      <p:sp>
        <p:nvSpPr>
          <p:cNvPr id="14" name="Google Shape;16;p2">
            <a:extLst>
              <a:ext uri="{FF2B5EF4-FFF2-40B4-BE49-F238E27FC236}">
                <a16:creationId xmlns:a16="http://schemas.microsoft.com/office/drawing/2014/main" id="{43E11AC5-6153-4933-813D-3CE0D259839E}"/>
              </a:ext>
            </a:extLst>
          </p:cNvPr>
          <p:cNvSpPr/>
          <p:nvPr/>
        </p:nvSpPr>
        <p:spPr>
          <a:xfrm>
            <a:off x="2190751" y="1863437"/>
            <a:ext cx="45719" cy="122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>
            <a:extLst>
              <a:ext uri="{FF2B5EF4-FFF2-40B4-BE49-F238E27FC236}">
                <a16:creationId xmlns:a16="http://schemas.microsoft.com/office/drawing/2014/main" id="{C5DB0455-809D-45DD-BF3A-415FDFD7C4D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284095" y="1861654"/>
            <a:ext cx="9144000" cy="46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 b="1" i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ko-KR" altLang="en-US" dirty="0"/>
              <a:t>서브 타이틀</a:t>
            </a:r>
            <a:endParaRPr dirty="0"/>
          </a:p>
        </p:txBody>
      </p:sp>
      <p:sp>
        <p:nvSpPr>
          <p:cNvPr id="17" name="Google Shape;19;p2">
            <a:extLst>
              <a:ext uri="{FF2B5EF4-FFF2-40B4-BE49-F238E27FC236}">
                <a16:creationId xmlns:a16="http://schemas.microsoft.com/office/drawing/2014/main" id="{4BA3BAEF-FCAE-4EDC-92D2-9F8A38012A5B}"/>
              </a:ext>
            </a:extLst>
          </p:cNvPr>
          <p:cNvSpPr txBox="1">
            <a:spLocks noGrp="1"/>
          </p:cNvSpPr>
          <p:nvPr>
            <p:ph type="body" idx="3" hasCustomPrompt="1"/>
          </p:nvPr>
        </p:nvSpPr>
        <p:spPr>
          <a:xfrm>
            <a:off x="2279513" y="4149082"/>
            <a:ext cx="4933748" cy="4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ko-KR" altLang="en-US" dirty="0"/>
              <a:t>텍스트를 입력하세요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4C378-FCA5-4867-A163-1AC154A56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8726" y="1861654"/>
            <a:ext cx="914400" cy="1225783"/>
          </a:xfrm>
        </p:spPr>
        <p:txBody>
          <a:bodyPr>
            <a:normAutofit/>
          </a:bodyPr>
          <a:lstStyle>
            <a:lvl1pPr marL="0" indent="0" algn="r">
              <a:buNone/>
              <a:defRPr sz="1400" b="1">
                <a:solidFill>
                  <a:srgbClr val="DEEBF7"/>
                </a:solidFill>
              </a:defRPr>
            </a:lvl1pPr>
          </a:lstStyle>
          <a:p>
            <a:pPr lvl="0"/>
            <a:r>
              <a:rPr lang="ko-KR" altLang="en-US" dirty="0"/>
              <a:t>텍스트를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6597878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7A7E91B-3172-4DDA-B28A-29C7E7F7EDBD}"/>
              </a:ext>
            </a:extLst>
          </p:cNvPr>
          <p:cNvSpPr/>
          <p:nvPr userDrawn="1"/>
        </p:nvSpPr>
        <p:spPr>
          <a:xfrm>
            <a:off x="8452184" y="468801"/>
            <a:ext cx="3739816" cy="6202709"/>
          </a:xfrm>
          <a:custGeom>
            <a:avLst/>
            <a:gdLst>
              <a:gd name="connsiteX0" fmla="*/ 3739816 w 3739816"/>
              <a:gd name="connsiteY0" fmla="*/ 0 h 6202709"/>
              <a:gd name="connsiteX1" fmla="*/ 3739816 w 3739816"/>
              <a:gd name="connsiteY1" fmla="*/ 652138 h 6202709"/>
              <a:gd name="connsiteX2" fmla="*/ 3739816 w 3739816"/>
              <a:gd name="connsiteY2" fmla="*/ 6202709 h 6202709"/>
              <a:gd name="connsiteX3" fmla="*/ 3733800 w 3739816"/>
              <a:gd name="connsiteY3" fmla="*/ 6202709 h 6202709"/>
              <a:gd name="connsiteX4" fmla="*/ 3733800 w 3739816"/>
              <a:gd name="connsiteY4" fmla="*/ 5553660 h 6202709"/>
              <a:gd name="connsiteX5" fmla="*/ 2490537 w 3739816"/>
              <a:gd name="connsiteY5" fmla="*/ 5760540 h 6202709"/>
              <a:gd name="connsiteX6" fmla="*/ 2490537 w 3739816"/>
              <a:gd name="connsiteY6" fmla="*/ 5645103 h 6202709"/>
              <a:gd name="connsiteX7" fmla="*/ 2490535 w 3739816"/>
              <a:gd name="connsiteY7" fmla="*/ 5645104 h 6202709"/>
              <a:gd name="connsiteX8" fmla="*/ 2490535 w 3739816"/>
              <a:gd name="connsiteY8" fmla="*/ 5760541 h 6202709"/>
              <a:gd name="connsiteX9" fmla="*/ 2005 w 3739816"/>
              <a:gd name="connsiteY9" fmla="*/ 6174634 h 6202709"/>
              <a:gd name="connsiteX10" fmla="*/ 2005 w 3739816"/>
              <a:gd name="connsiteY10" fmla="*/ 6166610 h 6202709"/>
              <a:gd name="connsiteX11" fmla="*/ 0 w 3739816"/>
              <a:gd name="connsiteY11" fmla="*/ 6167030 h 6202709"/>
              <a:gd name="connsiteX12" fmla="*/ 0 w 3739816"/>
              <a:gd name="connsiteY12" fmla="*/ 4980503 h 6202709"/>
              <a:gd name="connsiteX13" fmla="*/ 1257301 w 3739816"/>
              <a:gd name="connsiteY13" fmla="*/ 4770953 h 6202709"/>
              <a:gd name="connsiteX14" fmla="*/ 1257301 w 3739816"/>
              <a:gd name="connsiteY14" fmla="*/ 447600 h 6202709"/>
              <a:gd name="connsiteX15" fmla="*/ 1257301 w 3739816"/>
              <a:gd name="connsiteY15" fmla="*/ 413093 h 620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9816" h="6202709">
                <a:moveTo>
                  <a:pt x="3739816" y="0"/>
                </a:moveTo>
                <a:lnTo>
                  <a:pt x="3739816" y="652138"/>
                </a:lnTo>
                <a:lnTo>
                  <a:pt x="3739816" y="6202709"/>
                </a:lnTo>
                <a:lnTo>
                  <a:pt x="3733800" y="6202709"/>
                </a:lnTo>
                <a:lnTo>
                  <a:pt x="3733800" y="5553660"/>
                </a:lnTo>
                <a:lnTo>
                  <a:pt x="2490537" y="5760540"/>
                </a:lnTo>
                <a:lnTo>
                  <a:pt x="2490537" y="5645103"/>
                </a:lnTo>
                <a:lnTo>
                  <a:pt x="2490535" y="5645104"/>
                </a:lnTo>
                <a:lnTo>
                  <a:pt x="2490535" y="5760541"/>
                </a:lnTo>
                <a:lnTo>
                  <a:pt x="2005" y="6174634"/>
                </a:lnTo>
                <a:lnTo>
                  <a:pt x="2005" y="6166610"/>
                </a:lnTo>
                <a:lnTo>
                  <a:pt x="0" y="6167030"/>
                </a:lnTo>
                <a:lnTo>
                  <a:pt x="0" y="4980503"/>
                </a:lnTo>
                <a:lnTo>
                  <a:pt x="1257301" y="4770953"/>
                </a:lnTo>
                <a:lnTo>
                  <a:pt x="1257301" y="447600"/>
                </a:lnTo>
                <a:lnTo>
                  <a:pt x="1257301" y="41309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A5F55D1D-068C-403F-8548-CD1FF503F5C5}"/>
              </a:ext>
            </a:extLst>
          </p:cNvPr>
          <p:cNvSpPr/>
          <p:nvPr userDrawn="1"/>
        </p:nvSpPr>
        <p:spPr>
          <a:xfrm flipV="1">
            <a:off x="-1" y="0"/>
            <a:ext cx="12192001" cy="1882942"/>
          </a:xfrm>
          <a:custGeom>
            <a:avLst/>
            <a:gdLst>
              <a:gd name="connsiteX0" fmla="*/ 0 w 12192000"/>
              <a:gd name="connsiteY0" fmla="*/ 1882942 h 1882942"/>
              <a:gd name="connsiteX1" fmla="*/ 11315700 w 12192000"/>
              <a:gd name="connsiteY1" fmla="*/ 1882942 h 1882942"/>
              <a:gd name="connsiteX2" fmla="*/ 11315697 w 12192000"/>
              <a:gd name="connsiteY2" fmla="*/ 1882941 h 1882942"/>
              <a:gd name="connsiteX3" fmla="*/ 12192000 w 12192000"/>
              <a:gd name="connsiteY3" fmla="*/ 1882941 h 1882942"/>
              <a:gd name="connsiteX4" fmla="*/ 12192000 w 12192000"/>
              <a:gd name="connsiteY4" fmla="*/ 1414141 h 1882942"/>
              <a:gd name="connsiteX5" fmla="*/ 9703468 w 12192000"/>
              <a:gd name="connsiteY5" fmla="*/ 1000047 h 1882942"/>
              <a:gd name="connsiteX6" fmla="*/ 9703468 w 12192000"/>
              <a:gd name="connsiteY6" fmla="*/ 1614665 h 1882942"/>
              <a:gd name="connsiteX7" fmla="*/ 2488532 w 12192000"/>
              <a:gd name="connsiteY7" fmla="*/ 414094 h 1882942"/>
              <a:gd name="connsiteX8" fmla="*/ 2488532 w 12192000"/>
              <a:gd name="connsiteY8" fmla="*/ 1419727 h 1882942"/>
              <a:gd name="connsiteX9" fmla="*/ 2488530 w 12192000"/>
              <a:gd name="connsiteY9" fmla="*/ 1419727 h 1882942"/>
              <a:gd name="connsiteX10" fmla="*/ 2488530 w 12192000"/>
              <a:gd name="connsiteY10" fmla="*/ 414093 h 1882942"/>
              <a:gd name="connsiteX11" fmla="*/ 0 w 12192000"/>
              <a:gd name="connsiteY11" fmla="*/ 0 h 1882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882942">
                <a:moveTo>
                  <a:pt x="0" y="1882942"/>
                </a:moveTo>
                <a:lnTo>
                  <a:pt x="11315700" y="1882942"/>
                </a:lnTo>
                <a:lnTo>
                  <a:pt x="11315697" y="1882941"/>
                </a:lnTo>
                <a:lnTo>
                  <a:pt x="12192000" y="1882941"/>
                </a:lnTo>
                <a:lnTo>
                  <a:pt x="12192000" y="1414141"/>
                </a:lnTo>
                <a:lnTo>
                  <a:pt x="9703468" y="1000047"/>
                </a:lnTo>
                <a:lnTo>
                  <a:pt x="9703468" y="1614665"/>
                </a:lnTo>
                <a:lnTo>
                  <a:pt x="2488532" y="414094"/>
                </a:lnTo>
                <a:lnTo>
                  <a:pt x="2488532" y="1419727"/>
                </a:lnTo>
                <a:lnTo>
                  <a:pt x="2488530" y="1419727"/>
                </a:lnTo>
                <a:lnTo>
                  <a:pt x="2488530" y="414093"/>
                </a:lnTo>
                <a:lnTo>
                  <a:pt x="0" y="0"/>
                </a:lnTo>
                <a:close/>
              </a:path>
            </a:pathLst>
          </a:cu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60F83FE2-6691-41B3-98A0-F98D40A6FAF1}"/>
              </a:ext>
            </a:extLst>
          </p:cNvPr>
          <p:cNvSpPr/>
          <p:nvPr userDrawn="1"/>
        </p:nvSpPr>
        <p:spPr>
          <a:xfrm rot="10800000" flipV="1">
            <a:off x="-3" y="5451549"/>
            <a:ext cx="12192003" cy="1406451"/>
          </a:xfrm>
          <a:custGeom>
            <a:avLst/>
            <a:gdLst>
              <a:gd name="connsiteX0" fmla="*/ 3739819 w 12192002"/>
              <a:gd name="connsiteY0" fmla="*/ 0 h 1406451"/>
              <a:gd name="connsiteX1" fmla="*/ 3739819 w 12192002"/>
              <a:gd name="connsiteY1" fmla="*/ 1179528 h 1406451"/>
              <a:gd name="connsiteX2" fmla="*/ 3731795 w 12192002"/>
              <a:gd name="connsiteY2" fmla="*/ 1177847 h 1406451"/>
              <a:gd name="connsiteX3" fmla="*/ 3731795 w 12192002"/>
              <a:gd name="connsiteY3" fmla="*/ 1185871 h 1406451"/>
              <a:gd name="connsiteX4" fmla="*/ 1243265 w 12192002"/>
              <a:gd name="connsiteY4" fmla="*/ 771778 h 1406451"/>
              <a:gd name="connsiteX5" fmla="*/ 1243265 w 12192002"/>
              <a:gd name="connsiteY5" fmla="*/ 656341 h 1406451"/>
              <a:gd name="connsiteX6" fmla="*/ 1243263 w 12192002"/>
              <a:gd name="connsiteY6" fmla="*/ 656340 h 1406451"/>
              <a:gd name="connsiteX7" fmla="*/ 1243263 w 12192002"/>
              <a:gd name="connsiteY7" fmla="*/ 771777 h 1406451"/>
              <a:gd name="connsiteX8" fmla="*/ 0 w 12192002"/>
              <a:gd name="connsiteY8" fmla="*/ 564897 h 1406451"/>
              <a:gd name="connsiteX9" fmla="*/ 0 w 12192002"/>
              <a:gd name="connsiteY9" fmla="*/ 1406451 h 1406451"/>
              <a:gd name="connsiteX10" fmla="*/ 3739819 w 12192002"/>
              <a:gd name="connsiteY10" fmla="*/ 1406451 h 1406451"/>
              <a:gd name="connsiteX11" fmla="*/ 4822658 w 12192002"/>
              <a:gd name="connsiteY11" fmla="*/ 1406451 h 1406451"/>
              <a:gd name="connsiteX12" fmla="*/ 12192002 w 12192002"/>
              <a:gd name="connsiteY12" fmla="*/ 1406451 h 1406451"/>
              <a:gd name="connsiteX13" fmla="*/ 12191950 w 12192002"/>
              <a:gd name="connsiteY13" fmla="*/ 1406441 h 1406451"/>
              <a:gd name="connsiteX14" fmla="*/ 9703470 w 12192002"/>
              <a:gd name="connsiteY14" fmla="*/ 992357 h 1406451"/>
              <a:gd name="connsiteX15" fmla="*/ 9703470 w 12192002"/>
              <a:gd name="connsiteY15" fmla="*/ 960109 h 1406451"/>
              <a:gd name="connsiteX16" fmla="*/ 9703468 w 12192002"/>
              <a:gd name="connsiteY16" fmla="*/ 960108 h 1406451"/>
              <a:gd name="connsiteX17" fmla="*/ 9703468 w 12192002"/>
              <a:gd name="connsiteY17" fmla="*/ 992356 h 140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2" h="1406451">
                <a:moveTo>
                  <a:pt x="3739819" y="0"/>
                </a:moveTo>
                <a:lnTo>
                  <a:pt x="3739819" y="1179528"/>
                </a:lnTo>
                <a:lnTo>
                  <a:pt x="3731795" y="1177847"/>
                </a:lnTo>
                <a:lnTo>
                  <a:pt x="3731795" y="1185871"/>
                </a:lnTo>
                <a:lnTo>
                  <a:pt x="1243265" y="771778"/>
                </a:lnTo>
                <a:lnTo>
                  <a:pt x="1243265" y="656341"/>
                </a:lnTo>
                <a:lnTo>
                  <a:pt x="1243263" y="656340"/>
                </a:lnTo>
                <a:lnTo>
                  <a:pt x="1243263" y="771777"/>
                </a:lnTo>
                <a:lnTo>
                  <a:pt x="0" y="564897"/>
                </a:lnTo>
                <a:lnTo>
                  <a:pt x="0" y="1406451"/>
                </a:lnTo>
                <a:lnTo>
                  <a:pt x="3739819" y="1406451"/>
                </a:lnTo>
                <a:lnTo>
                  <a:pt x="4822658" y="1406451"/>
                </a:lnTo>
                <a:lnTo>
                  <a:pt x="12192002" y="1406451"/>
                </a:lnTo>
                <a:lnTo>
                  <a:pt x="12191950" y="1406441"/>
                </a:lnTo>
                <a:lnTo>
                  <a:pt x="9703470" y="992357"/>
                </a:lnTo>
                <a:lnTo>
                  <a:pt x="9703470" y="960109"/>
                </a:lnTo>
                <a:lnTo>
                  <a:pt x="9703468" y="960108"/>
                </a:lnTo>
                <a:lnTo>
                  <a:pt x="9703468" y="992356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DE4AB990-BDF4-4FC7-8432-A2668E33E93D}"/>
              </a:ext>
            </a:extLst>
          </p:cNvPr>
          <p:cNvSpPr/>
          <p:nvPr userDrawn="1"/>
        </p:nvSpPr>
        <p:spPr>
          <a:xfrm>
            <a:off x="8452184" y="5245438"/>
            <a:ext cx="1253132" cy="1397496"/>
          </a:xfrm>
          <a:custGeom>
            <a:avLst/>
            <a:gdLst>
              <a:gd name="connsiteX0" fmla="*/ 1253132 w 1253132"/>
              <a:gd name="connsiteY0" fmla="*/ 0 h 1397496"/>
              <a:gd name="connsiteX1" fmla="*/ 0 w 1253132"/>
              <a:gd name="connsiteY1" fmla="*/ 1397496 h 1397496"/>
              <a:gd name="connsiteX2" fmla="*/ 0 w 1253132"/>
              <a:gd name="connsiteY2" fmla="*/ 206250 h 139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3132" h="1397496">
                <a:moveTo>
                  <a:pt x="1253132" y="0"/>
                </a:moveTo>
                <a:lnTo>
                  <a:pt x="0" y="1397496"/>
                </a:lnTo>
                <a:lnTo>
                  <a:pt x="0" y="20625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4A7114-BBFE-4CCC-87E0-DC418007DBE5}"/>
              </a:ext>
            </a:extLst>
          </p:cNvPr>
          <p:cNvSpPr txBox="1"/>
          <p:nvPr/>
        </p:nvSpPr>
        <p:spPr>
          <a:xfrm>
            <a:off x="607596" y="468803"/>
            <a:ext cx="201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1" name="바닥글 개체 틀 70">
            <a:extLst>
              <a:ext uri="{FF2B5EF4-FFF2-40B4-BE49-F238E27FC236}">
                <a16:creationId xmlns:a16="http://schemas.microsoft.com/office/drawing/2014/main" id="{90ACC6C4-993F-42D7-904C-E38509CB8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72" name="슬라이드 번호 개체 틀 71">
            <a:extLst>
              <a:ext uri="{FF2B5EF4-FFF2-40B4-BE49-F238E27FC236}">
                <a16:creationId xmlns:a16="http://schemas.microsoft.com/office/drawing/2014/main" id="{FA80A685-43BA-4F60-BECE-C1C63C4E4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2" name="텍스트 개체 틀 80">
            <a:extLst>
              <a:ext uri="{FF2B5EF4-FFF2-40B4-BE49-F238E27FC236}">
                <a16:creationId xmlns:a16="http://schemas.microsoft.com/office/drawing/2014/main" id="{6225DEBB-5DEC-43FB-90F0-1809832D64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3680" y="2177719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7" name="텍스트 개체 틀 80">
            <a:extLst>
              <a:ext uri="{FF2B5EF4-FFF2-40B4-BE49-F238E27FC236}">
                <a16:creationId xmlns:a16="http://schemas.microsoft.com/office/drawing/2014/main" id="{2501EEA0-3A38-4F93-ABE7-5CFBC57957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3680" y="2783494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8" name="텍스트 개체 틀 80">
            <a:extLst>
              <a:ext uri="{FF2B5EF4-FFF2-40B4-BE49-F238E27FC236}">
                <a16:creationId xmlns:a16="http://schemas.microsoft.com/office/drawing/2014/main" id="{6DCE048C-0497-4398-87EE-45C81F41FC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3680" y="3396918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9" name="텍스트 개체 틀 80">
            <a:extLst>
              <a:ext uri="{FF2B5EF4-FFF2-40B4-BE49-F238E27FC236}">
                <a16:creationId xmlns:a16="http://schemas.microsoft.com/office/drawing/2014/main" id="{27DE2F2D-4F8F-488E-9A99-F0AB81A7FF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3680" y="4003562"/>
            <a:ext cx="2222579" cy="4929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100" name="텍스트 개체 틀 80">
            <a:extLst>
              <a:ext uri="{FF2B5EF4-FFF2-40B4-BE49-F238E27FC236}">
                <a16:creationId xmlns:a16="http://schemas.microsoft.com/office/drawing/2014/main" id="{44838633-251F-4968-8DC4-F02BE71A8D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3680" y="4606915"/>
            <a:ext cx="2222579" cy="492961"/>
          </a:xfrm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 dirty="0"/>
              <a:t>컨텐츠 타이틀</a:t>
            </a:r>
          </a:p>
        </p:txBody>
      </p:sp>
      <p:sp>
        <p:nvSpPr>
          <p:cNvPr id="91" name="텍스트 개체 틀 90">
            <a:extLst>
              <a:ext uri="{FF2B5EF4-FFF2-40B4-BE49-F238E27FC236}">
                <a16:creationId xmlns:a16="http://schemas.microsoft.com/office/drawing/2014/main" id="{75E60A49-8C43-4837-97E5-9D571066F4D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18306" y="2173522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93" name="텍스트 개체 틀 92">
            <a:extLst>
              <a:ext uri="{FF2B5EF4-FFF2-40B4-BE49-F238E27FC236}">
                <a16:creationId xmlns:a16="http://schemas.microsoft.com/office/drawing/2014/main" id="{83AA36EE-5B97-4377-99AB-31F5EE6FFCE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18305" y="2783494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95" name="텍스트 개체 틀 94">
            <a:extLst>
              <a:ext uri="{FF2B5EF4-FFF2-40B4-BE49-F238E27FC236}">
                <a16:creationId xmlns:a16="http://schemas.microsoft.com/office/drawing/2014/main" id="{0F81D246-DCDF-4D74-AEC4-BE3D6F8561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18305" y="3396918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01" name="텍스트 개체 틀 100">
            <a:extLst>
              <a:ext uri="{FF2B5EF4-FFF2-40B4-BE49-F238E27FC236}">
                <a16:creationId xmlns:a16="http://schemas.microsoft.com/office/drawing/2014/main" id="{739B85C0-D576-4E4A-9945-0E9E146B7D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18304" y="4003562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sp>
        <p:nvSpPr>
          <p:cNvPr id="102" name="텍스트 개체 틀 101">
            <a:extLst>
              <a:ext uri="{FF2B5EF4-FFF2-40B4-BE49-F238E27FC236}">
                <a16:creationId xmlns:a16="http://schemas.microsoft.com/office/drawing/2014/main" id="{BB66D09C-932B-46D3-872F-F3AF9305A5E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18304" y="4606914"/>
            <a:ext cx="407813" cy="492961"/>
          </a:xfrm>
          <a:custGeom>
            <a:avLst/>
            <a:gdLst>
              <a:gd name="connsiteX0" fmla="*/ 401143 w 407813"/>
              <a:gd name="connsiteY0" fmla="*/ 0 h 492961"/>
              <a:gd name="connsiteX1" fmla="*/ 407813 w 407813"/>
              <a:gd name="connsiteY1" fmla="*/ 0 h 492961"/>
              <a:gd name="connsiteX2" fmla="*/ 407813 w 407813"/>
              <a:gd name="connsiteY2" fmla="*/ 426747 h 492961"/>
              <a:gd name="connsiteX3" fmla="*/ 10454 w 407813"/>
              <a:gd name="connsiteY3" fmla="*/ 492961 h 492961"/>
              <a:gd name="connsiteX4" fmla="*/ 0 w 407813"/>
              <a:gd name="connsiteY4" fmla="*/ 492961 h 492961"/>
              <a:gd name="connsiteX5" fmla="*/ 0 w 407813"/>
              <a:gd name="connsiteY5" fmla="*/ 66770 h 49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813" h="492961">
                <a:moveTo>
                  <a:pt x="401143" y="0"/>
                </a:moveTo>
                <a:lnTo>
                  <a:pt x="407813" y="0"/>
                </a:lnTo>
                <a:lnTo>
                  <a:pt x="407813" y="426747"/>
                </a:lnTo>
                <a:lnTo>
                  <a:pt x="10454" y="492961"/>
                </a:lnTo>
                <a:lnTo>
                  <a:pt x="0" y="492961"/>
                </a:lnTo>
                <a:lnTo>
                  <a:pt x="0" y="66770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64165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8169D8-26B8-4FB1-A07B-70715EBCF3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807832" cy="3473534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:a16="http://schemas.microsoft.com/office/drawing/2014/main" id="{5BCFEF86-57D8-40AB-AE91-958536B3FB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3962" y="2392985"/>
            <a:ext cx="5364076" cy="717178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컨텐츠 타이틀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01DB04-AEB7-4A02-AB45-12819B14764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28122" y="3320716"/>
            <a:ext cx="3357311" cy="501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배지 교차 단색으로 채워진">
            <a:extLst>
              <a:ext uri="{FF2B5EF4-FFF2-40B4-BE49-F238E27FC236}">
                <a16:creationId xmlns:a16="http://schemas.microsoft.com/office/drawing/2014/main" id="{A0B637C8-903D-46E9-A540-189F62B29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85433" y="3213434"/>
            <a:ext cx="215566" cy="21556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A69E90-7840-4699-BD2F-69F9D690A623}"/>
              </a:ext>
            </a:extLst>
          </p:cNvPr>
          <p:cNvCxnSpPr>
            <a:cxnSpLocks/>
          </p:cNvCxnSpPr>
          <p:nvPr/>
        </p:nvCxnSpPr>
        <p:spPr>
          <a:xfrm flipH="1">
            <a:off x="514352" y="3320716"/>
            <a:ext cx="3293481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배지 교차 단색으로 채워진">
            <a:extLst>
              <a:ext uri="{FF2B5EF4-FFF2-40B4-BE49-F238E27FC236}">
                <a16:creationId xmlns:a16="http://schemas.microsoft.com/office/drawing/2014/main" id="{DB45F49C-F78E-487D-90B7-80D29C414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98786" y="3213434"/>
            <a:ext cx="215566" cy="215566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B1597C-13D2-406E-A46F-3743AC0FC92A}"/>
              </a:ext>
            </a:extLst>
          </p:cNvPr>
          <p:cNvSpPr/>
          <p:nvPr/>
        </p:nvSpPr>
        <p:spPr>
          <a:xfrm>
            <a:off x="3876173" y="3549319"/>
            <a:ext cx="4439655" cy="4616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F93174F-B78B-4680-9AAA-6B3088D22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8450" y="3549318"/>
            <a:ext cx="3994151" cy="4616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rgbClr val="02497F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3908591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DD11D3-1A0B-4E0B-8270-696E4DF5B4F2}"/>
              </a:ext>
            </a:extLst>
          </p:cNvPr>
          <p:cNvSpPr/>
          <p:nvPr/>
        </p:nvSpPr>
        <p:spPr>
          <a:xfrm>
            <a:off x="0" y="-1"/>
            <a:ext cx="12192000" cy="1058779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3CCCD6-5AED-475C-B5B6-C27384709329}"/>
              </a:ext>
            </a:extLst>
          </p:cNvPr>
          <p:cNvSpPr/>
          <p:nvPr/>
        </p:nvSpPr>
        <p:spPr>
          <a:xfrm>
            <a:off x="0" y="6492877"/>
            <a:ext cx="12192000" cy="371839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248B968-E00D-403F-99EE-2C1D8B051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26DC5B0-1919-4D50-84F6-95793CD47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CB4FAA-49A9-4CCB-86F5-A31B266F0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396" y="75029"/>
            <a:ext cx="10873208" cy="9087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12" name="내용 개체 틀 13">
            <a:extLst>
              <a:ext uri="{FF2B5EF4-FFF2-40B4-BE49-F238E27FC236}">
                <a16:creationId xmlns:a16="http://schemas.microsoft.com/office/drawing/2014/main" id="{BF01B405-B94B-431A-9375-BA72C440B4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9396" y="1586329"/>
            <a:ext cx="10873208" cy="4501649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 b="1">
                <a:solidFill>
                  <a:srgbClr val="02497F"/>
                </a:solidFill>
              </a:defRPr>
            </a:lvl1pPr>
            <a:lvl2pPr marL="685800" indent="-228600">
              <a:buFont typeface="Calibri" panose="020F0502020204030204" pitchFamily="34" charset="0"/>
              <a:buChar char="›"/>
              <a:defRPr sz="18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445257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35C498-77C2-41E6-8D88-9E6D98858D42}"/>
              </a:ext>
            </a:extLst>
          </p:cNvPr>
          <p:cNvSpPr/>
          <p:nvPr/>
        </p:nvSpPr>
        <p:spPr>
          <a:xfrm>
            <a:off x="2" y="0"/>
            <a:ext cx="246647" cy="6858000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4672D5C-9617-4275-85AA-51B4A9B71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933" y="810293"/>
            <a:ext cx="3174332" cy="246229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B9B5DD27-61C9-4C99-83C1-9D0F37A6BC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34" y="3775077"/>
            <a:ext cx="3174332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5A9AD7-ACDB-4EA4-A22C-89198EE2D479}"/>
              </a:ext>
            </a:extLst>
          </p:cNvPr>
          <p:cNvCxnSpPr/>
          <p:nvPr/>
        </p:nvCxnSpPr>
        <p:spPr>
          <a:xfrm>
            <a:off x="5323973" y="244842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699F68-D7FF-4848-B79D-9412170BA27B}"/>
              </a:ext>
            </a:extLst>
          </p:cNvPr>
          <p:cNvCxnSpPr/>
          <p:nvPr/>
        </p:nvCxnSpPr>
        <p:spPr>
          <a:xfrm>
            <a:off x="5323975" y="444767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910DAA19-7DC3-4C66-BF59-FDD241E3E7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9C4E421-164E-46F2-804D-848E96227C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8AD3D-1347-43C4-833B-750492BD61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24976" y="2739528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AB8E7136-3C45-4FB9-9818-60652F2AB2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3973" y="810293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75925605-6822-4FCE-A22A-81CC83648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23973" y="4738777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492523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350135-FB24-4E70-9C2A-AAE416E2D0C8}"/>
              </a:ext>
            </a:extLst>
          </p:cNvPr>
          <p:cNvSpPr/>
          <p:nvPr/>
        </p:nvSpPr>
        <p:spPr>
          <a:xfrm>
            <a:off x="2" y="0"/>
            <a:ext cx="4590047" cy="6858000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F41E916-B10F-4B4F-8552-59ADEC974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933" y="810293"/>
            <a:ext cx="3174332" cy="24622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BDEBD080-59CF-479E-9218-5385943747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934" y="3775077"/>
            <a:ext cx="3174332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EB8B80-24C1-41D9-9710-5BB4DE3AD4A4}"/>
              </a:ext>
            </a:extLst>
          </p:cNvPr>
          <p:cNvCxnSpPr/>
          <p:nvPr/>
        </p:nvCxnSpPr>
        <p:spPr>
          <a:xfrm>
            <a:off x="5323973" y="244842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5ACE842-F16A-400B-9C10-426280356273}"/>
              </a:ext>
            </a:extLst>
          </p:cNvPr>
          <p:cNvCxnSpPr/>
          <p:nvPr/>
        </p:nvCxnSpPr>
        <p:spPr>
          <a:xfrm>
            <a:off x="5323975" y="4447674"/>
            <a:ext cx="6039853" cy="0"/>
          </a:xfrm>
          <a:prstGeom prst="line">
            <a:avLst/>
          </a:prstGeom>
          <a:ln w="28575">
            <a:solidFill>
              <a:srgbClr val="B4C7E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936E3B49-A0C6-4CB4-A3E2-51B038AF27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ADCEE1-8359-4CC7-A20B-75F72DD15D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9725D979-FF92-4FA8-B3B1-40F9153FE3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24976" y="2739528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94FF9D1-50BA-40A4-94C9-EB1A6D3847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23973" y="810293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67611719-EF25-4AEC-8D14-E6E0625312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23973" y="4738777"/>
            <a:ext cx="6038850" cy="1369344"/>
          </a:xfrm>
        </p:spPr>
        <p:txBody>
          <a:bodyPr/>
          <a:lstStyle>
            <a:lvl1pPr>
              <a:defRPr b="1">
                <a:solidFill>
                  <a:srgbClr val="02497F"/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rgbClr val="4591CE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707572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C9B344-786A-4EFE-820A-7180FC3DC19F}"/>
              </a:ext>
            </a:extLst>
          </p:cNvPr>
          <p:cNvSpPr/>
          <p:nvPr/>
        </p:nvSpPr>
        <p:spPr>
          <a:xfrm>
            <a:off x="0" y="2"/>
            <a:ext cx="12192000" cy="312821"/>
          </a:xfrm>
          <a:prstGeom prst="rect">
            <a:avLst/>
          </a:prstGeom>
          <a:solidFill>
            <a:srgbClr val="024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033676D-E41E-459E-873C-F43B05394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548EFBC-C785-458A-8C36-A7817329A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2497F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D2B7716-3F66-41BA-A9D3-197576FC40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0658" y="1338682"/>
            <a:ext cx="3790449" cy="36754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C23F49-A71F-4207-BDAE-31CBA647A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12293"/>
            <a:ext cx="10515600" cy="87412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6B092-05EB-4261-8B59-0631BC1CF3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7032" y="2821905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17C24C54-1CB3-4919-8564-FD51F0F4E51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854072" y="2821904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F7E4D4F1-51B5-4F2E-AA80-7C601240D0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91112" y="2821902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1615519D-4078-4CC0-8A49-AC5EDAAC56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28152" y="2821903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DD7E58DE-3B10-42D4-B61C-D7E98725E16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565192" y="2821902"/>
            <a:ext cx="2009775" cy="2790825"/>
          </a:xfrm>
          <a:solidFill>
            <a:srgbClr val="02497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4767577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341E3C-83B8-4536-BBDB-91C1EB2D303D}"/>
              </a:ext>
            </a:extLst>
          </p:cNvPr>
          <p:cNvGrpSpPr/>
          <p:nvPr/>
        </p:nvGrpSpPr>
        <p:grpSpPr>
          <a:xfrm>
            <a:off x="6731668" y="0"/>
            <a:ext cx="5490411" cy="6858000"/>
            <a:chOff x="5410201" y="0"/>
            <a:chExt cx="67818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C1A5919-7260-473C-BD30-A1EDA21E1768}"/>
                </a:ext>
              </a:extLst>
            </p:cNvPr>
            <p:cNvSpPr/>
            <p:nvPr userDrawn="1"/>
          </p:nvSpPr>
          <p:spPr>
            <a:xfrm>
              <a:off x="5410201" y="0"/>
              <a:ext cx="6781800" cy="6858000"/>
            </a:xfrm>
            <a:prstGeom prst="rect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1B4409-2CF2-438E-9390-16D9DD5BC9F8}"/>
                </a:ext>
              </a:extLst>
            </p:cNvPr>
            <p:cNvSpPr/>
            <p:nvPr userDrawn="1"/>
          </p:nvSpPr>
          <p:spPr>
            <a:xfrm>
              <a:off x="5570621" y="0"/>
              <a:ext cx="6621379" cy="6858000"/>
            </a:xfrm>
            <a:prstGeom prst="rect">
              <a:avLst/>
            </a:prstGeom>
            <a:solidFill>
              <a:srgbClr val="024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D798722F-7AC5-4E2B-8923-750E9098DB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0017" y="366963"/>
            <a:ext cx="5830063" cy="6125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rgbClr val="02497F"/>
                </a:solidFill>
              </a:defRPr>
            </a:lvl1pPr>
          </a:lstStyle>
          <a:p>
            <a:r>
              <a:rPr lang="ko-KR" altLang="en-US" dirty="0"/>
              <a:t>이미지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88DFB4C-89D9-410B-A6A8-BB82CE3FA1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A22B64-AC4D-45B5-941C-E25AE45C0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12">
            <a:extLst>
              <a:ext uri="{FF2B5EF4-FFF2-40B4-BE49-F238E27FC236}">
                <a16:creationId xmlns:a16="http://schemas.microsoft.com/office/drawing/2014/main" id="{7F9EBF6C-25D6-4CF3-BDAD-3A3EF5828F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2280" y="891193"/>
            <a:ext cx="3790449" cy="367548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591CE"/>
                </a:solidFill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2DB4F7-2B1F-4571-8190-C68526F8C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374" y="371119"/>
            <a:ext cx="4650609" cy="433138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슬라이드 제목을 입력하세요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D3A3B-87E4-4F8F-8971-A3578AC76A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47077" y="1508052"/>
            <a:ext cx="4589463" cy="47355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4920215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bg>
      <p:bgPr>
        <a:solidFill>
          <a:srgbClr val="0249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CE031C-8B5E-49F8-99C6-04E33BD1905E}"/>
              </a:ext>
            </a:extLst>
          </p:cNvPr>
          <p:cNvSpPr/>
          <p:nvPr/>
        </p:nvSpPr>
        <p:spPr>
          <a:xfrm>
            <a:off x="2610353" y="1374608"/>
            <a:ext cx="6971297" cy="4108784"/>
          </a:xfrm>
          <a:prstGeom prst="rect">
            <a:avLst/>
          </a:prstGeom>
          <a:noFill/>
          <a:ln w="1905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45B148A-61F8-440F-939E-6C377EF68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4878" y="3056398"/>
            <a:ext cx="4982244" cy="7452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8018042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5B4AE-5158-4FA5-B52D-7DCACEBF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9FF59-1E88-4CD2-AF24-4B3DE0C4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49ED6-B013-436A-B68C-0EA2273A5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79160" y="6492877"/>
            <a:ext cx="2561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7900B-41A2-42FF-BF9A-3E6080AC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0616" y="6492877"/>
            <a:ext cx="551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7F60867C-2874-4F3B-883F-4D3D0E35397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1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BBAEE-6C54-4A7A-BD91-6058456B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95" y="2370259"/>
            <a:ext cx="7194875" cy="95280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Fully Convolutional Networks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for Semantic Segmentation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2C1185-E200-4836-8DE1-21C1EA97D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i="0" dirty="0">
                <a:solidFill>
                  <a:schemeClr val="bg1"/>
                </a:solidFill>
              </a:rPr>
              <a:t>2015 </a:t>
            </a:r>
            <a:r>
              <a:rPr lang="en-US" altLang="ko-KR" i="0" dirty="0" err="1">
                <a:solidFill>
                  <a:schemeClr val="bg1"/>
                </a:solidFill>
              </a:rPr>
              <a:t>CVPR_UC</a:t>
            </a:r>
            <a:r>
              <a:rPr lang="en-US" altLang="ko-KR" i="0" dirty="0">
                <a:solidFill>
                  <a:schemeClr val="bg1"/>
                </a:solidFill>
              </a:rPr>
              <a:t> Berkeley_ Jonathan Long 	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31D11-4D7B-4DCA-8472-AD16F3FAD07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599646" y="6335328"/>
            <a:ext cx="4933748" cy="439737"/>
          </a:xfrm>
        </p:spPr>
        <p:txBody>
          <a:bodyPr/>
          <a:lstStyle/>
          <a:p>
            <a:r>
              <a:rPr lang="ko-KR" altLang="en-US" dirty="0"/>
              <a:t>컴퓨터정보통신공학과  </a:t>
            </a:r>
            <a:r>
              <a:rPr lang="en-US" altLang="ko-KR" dirty="0"/>
              <a:t>201813168 </a:t>
            </a:r>
            <a:r>
              <a:rPr lang="ko-KR" altLang="en-US" dirty="0"/>
              <a:t>박주현</a:t>
            </a:r>
          </a:p>
        </p:txBody>
      </p:sp>
    </p:spTree>
    <p:extLst>
      <p:ext uri="{BB962C8B-B14F-4D97-AF65-F5344CB8AC3E}">
        <p14:creationId xmlns:p14="http://schemas.microsoft.com/office/powerpoint/2010/main" val="257966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BD8C8D-0687-9DB4-CDDE-FA0FF070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5" y="4330979"/>
            <a:ext cx="5675233" cy="2044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F486D1-7DD0-E572-2674-0C1E1DFF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04" y="3917824"/>
            <a:ext cx="4216617" cy="24575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52E570-0AEF-9839-F938-2644E1A6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43" y="1647550"/>
            <a:ext cx="5282307" cy="1904351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Transposed  Convolution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Stride &gt;=2</a:t>
            </a:r>
            <a:r>
              <a:rPr lang="ko-KR" altLang="en-US" dirty="0"/>
              <a:t>인</a:t>
            </a:r>
            <a:r>
              <a:rPr lang="en-US" altLang="ko-KR" dirty="0"/>
              <a:t>  Convolution</a:t>
            </a:r>
            <a:r>
              <a:rPr lang="ko-KR" altLang="en-US" dirty="0"/>
              <a:t>연산은 </a:t>
            </a:r>
            <a:r>
              <a:rPr lang="en-US" altLang="ko-KR" dirty="0"/>
              <a:t>Feature Map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가 줄어든다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Stride &gt;=2</a:t>
            </a:r>
            <a:r>
              <a:rPr lang="ko-KR" altLang="en-US" dirty="0"/>
              <a:t>인 </a:t>
            </a:r>
            <a:r>
              <a:rPr lang="en-US" altLang="ko-KR" dirty="0"/>
              <a:t>Convolution</a:t>
            </a:r>
            <a:r>
              <a:rPr lang="ko-KR" altLang="en-US" dirty="0"/>
              <a:t>연산을 반대로 수행하면</a:t>
            </a:r>
            <a:r>
              <a:rPr lang="en-US" altLang="ko-KR" dirty="0"/>
              <a:t> Feature Map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가 늘어난다</a:t>
            </a:r>
            <a:endParaRPr lang="en-US" altLang="ko-KR" dirty="0"/>
          </a:p>
          <a:p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19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Up-Sampling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Up-Sampling</a:t>
            </a:r>
            <a:r>
              <a:rPr lang="ko-KR" altLang="en-US" dirty="0"/>
              <a:t>을 통해 </a:t>
            </a:r>
            <a:r>
              <a:rPr lang="en-US" altLang="ko-KR" dirty="0"/>
              <a:t>Dense Map</a:t>
            </a:r>
            <a:r>
              <a:rPr lang="ko-KR" altLang="en-US" dirty="0"/>
              <a:t>을 도출하였지만</a:t>
            </a:r>
            <a:r>
              <a:rPr lang="en-US" altLang="ko-KR" dirty="0"/>
              <a:t>, Feature Map</a:t>
            </a:r>
            <a:r>
              <a:rPr lang="ko-KR" altLang="en-US" dirty="0"/>
              <a:t>의 크기가 워낙 작아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Stride =32</a:t>
            </a:r>
            <a:r>
              <a:rPr lang="ko-KR" altLang="en-US" dirty="0"/>
              <a:t>인 </a:t>
            </a:r>
            <a:r>
              <a:rPr lang="en-US" altLang="ko-KR" dirty="0"/>
              <a:t>Up-Sampling</a:t>
            </a:r>
            <a:r>
              <a:rPr lang="ko-KR" altLang="en-US" dirty="0"/>
              <a:t>으로 도출된 </a:t>
            </a:r>
            <a:r>
              <a:rPr lang="en-US" altLang="ko-KR" dirty="0"/>
              <a:t>Dense Map</a:t>
            </a:r>
            <a:r>
              <a:rPr lang="ko-KR" altLang="en-US" dirty="0"/>
              <a:t>은 여전히 </a:t>
            </a:r>
            <a:r>
              <a:rPr lang="en-US" altLang="ko-KR" dirty="0"/>
              <a:t>Coarse</a:t>
            </a:r>
            <a:r>
              <a:rPr lang="ko-KR" altLang="en-US" dirty="0"/>
              <a:t>하다</a:t>
            </a:r>
            <a:endParaRPr lang="en-US" altLang="ko-KR" dirty="0"/>
          </a:p>
          <a:p>
            <a:r>
              <a:rPr lang="ko-KR" altLang="en-US" dirty="0"/>
              <a:t>정교한 </a:t>
            </a:r>
            <a:r>
              <a:rPr lang="en-US" altLang="ko-KR" dirty="0"/>
              <a:t>Segmentation </a:t>
            </a:r>
            <a:r>
              <a:rPr lang="ko-KR" altLang="en-US" dirty="0"/>
              <a:t>수행을 위해 추가적인 작업이 필요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C1AEB-C4D5-7334-0ABC-89FEC394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" y="3139067"/>
            <a:ext cx="6284924" cy="30051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BE758B-FE05-3CE2-6212-7E29C40C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55" y="2516673"/>
            <a:ext cx="5035809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8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Skip Architecture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Dense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에 </a:t>
            </a:r>
            <a:r>
              <a:rPr lang="ko-KR" altLang="en-US" dirty="0" err="1"/>
              <a:t>깊은층의</a:t>
            </a:r>
            <a:r>
              <a:rPr lang="ko-KR" altLang="en-US" dirty="0"/>
              <a:t> 추상적인 정보와 </a:t>
            </a:r>
            <a:r>
              <a:rPr lang="ko-KR" altLang="en-US" dirty="0" err="1"/>
              <a:t>얕은층의</a:t>
            </a:r>
            <a:r>
              <a:rPr lang="ko-KR" altLang="en-US" dirty="0"/>
              <a:t> 외관적인 정보를 결합하여 품질 개선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42BE411F-42D4-15BC-AC5F-317A426C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4" y="2267111"/>
            <a:ext cx="11303942" cy="34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1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Skip Architecture</a:t>
            </a:r>
            <a:r>
              <a:rPr lang="ko-KR" altLang="en-US" dirty="0"/>
              <a:t> 적용에 따른 결과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182B7-01E4-062C-1597-2D5329AC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9" y="1806154"/>
            <a:ext cx="6566297" cy="357256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E1145D3-F3C2-98D2-7479-689892EC6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76" y="2419351"/>
            <a:ext cx="53244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4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 모델 구축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755314-3932-53A9-089B-B30342C1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" y="1188144"/>
            <a:ext cx="5695581" cy="50714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2B661B-BF7F-BEA9-0701-98C023FA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660" y="1188144"/>
            <a:ext cx="5657850" cy="50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 모델 구축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2E883-E6B3-CE52-49B2-4FB8757C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0" y="1271202"/>
            <a:ext cx="5607049" cy="4988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65E4E7-D51C-2169-DF46-B74222B2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60" y="1271202"/>
            <a:ext cx="5563073" cy="49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 모델 구축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3E6896-4DD8-90BE-5DEB-4C4F6B30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9" y="1272712"/>
            <a:ext cx="7543415" cy="5113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10ADC-FDE0-4F9D-7F82-32EC38E3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346" y="1272712"/>
            <a:ext cx="3295199" cy="51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4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 모델 학습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FAADC6F-057F-8F18-36DF-7389ABCA4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59" y="4443563"/>
            <a:ext cx="52578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626F1D-C005-3252-7A5F-C42C421C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2" y="1525865"/>
            <a:ext cx="5921342" cy="1449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DA24E5-373E-589A-49E8-6A76E906A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13" y="3202637"/>
            <a:ext cx="5842020" cy="3136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6A473C-ED4B-0EAC-672E-B06BB7B71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913" y="1525865"/>
            <a:ext cx="5098493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39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3A331F-4D0A-46CD-A821-E3926DE98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139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B54E065-EB45-40B4-AE67-F71CD9793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1EA662-03FB-45DE-A93D-1F15F9FA2A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800C2F2-204B-44DE-9F4E-27C9194C2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6246" y="2960736"/>
            <a:ext cx="5123384" cy="49296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Segmentation</a:t>
            </a:r>
            <a:endParaRPr lang="ko-KR" altLang="en-US" sz="28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BA9069E-1023-482F-A31E-5487CB930A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6246" y="3566511"/>
            <a:ext cx="4611042" cy="492961"/>
          </a:xfrm>
        </p:spPr>
        <p:txBody>
          <a:bodyPr>
            <a:noAutofit/>
          </a:bodyPr>
          <a:lstStyle/>
          <a:p>
            <a:r>
              <a:rPr lang="en-US" altLang="ko-KR" sz="2800" dirty="0"/>
              <a:t>Fully Convolutional Networks</a:t>
            </a:r>
            <a:endParaRPr lang="ko-KR" altLang="en-US" sz="28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1CE3FAC-3E27-41A6-BFB7-74A89E0B6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26246" y="4179935"/>
            <a:ext cx="3815516" cy="492961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Pytorch</a:t>
            </a:r>
            <a:r>
              <a:rPr lang="en-US" altLang="ko-KR" sz="2800" dirty="0"/>
              <a:t> </a:t>
            </a:r>
            <a:r>
              <a:rPr lang="ko-KR" altLang="en-US" sz="2800" dirty="0"/>
              <a:t>실습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E8FBD13-2936-4F3C-8B54-C2B188F038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10872" y="2956539"/>
            <a:ext cx="407813" cy="492961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12329A3-28FE-478D-A90E-0D6D5C04248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010871" y="3566511"/>
            <a:ext cx="407813" cy="492961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413A297-0A18-472D-BB81-14F6561A16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010871" y="4179935"/>
            <a:ext cx="407813" cy="492961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2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의료 영상 - MATLAB &amp; Simulink - MathWorks 한국">
            <a:extLst>
              <a:ext uri="{FF2B5EF4-FFF2-40B4-BE49-F238E27FC236}">
                <a16:creationId xmlns:a16="http://schemas.microsoft.com/office/drawing/2014/main" id="{34429EED-0EE3-CA19-2372-E5C9B4D3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3681"/>
            <a:ext cx="6171386" cy="369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Segmentation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이미지의 각각의 </a:t>
            </a:r>
            <a:r>
              <a:rPr lang="en-US" altLang="ko-KR" dirty="0"/>
              <a:t>pixel</a:t>
            </a:r>
            <a:r>
              <a:rPr lang="ko-KR" altLang="en-US" dirty="0"/>
              <a:t>이 어떤 </a:t>
            </a:r>
            <a:r>
              <a:rPr lang="en-US" altLang="ko-KR" dirty="0"/>
              <a:t>Class</a:t>
            </a:r>
            <a:r>
              <a:rPr lang="ko-KR" altLang="en-US" dirty="0"/>
              <a:t>를 갖는지 분리하는 방법</a:t>
            </a:r>
            <a:endParaRPr lang="en-US" altLang="ko-KR" dirty="0"/>
          </a:p>
          <a:p>
            <a:r>
              <a:rPr lang="ko-KR" altLang="en-US" dirty="0"/>
              <a:t>이미지 내의 영역 분리가 필요한 분야에서 활용 </a:t>
            </a:r>
            <a:r>
              <a:rPr lang="en-US" altLang="ko-KR" dirty="0"/>
              <a:t>ex) </a:t>
            </a:r>
            <a:r>
              <a:rPr lang="ko-KR" altLang="en-US" dirty="0"/>
              <a:t>의료영상</a:t>
            </a:r>
            <a:r>
              <a:rPr lang="en-US" altLang="ko-KR" dirty="0"/>
              <a:t>, </a:t>
            </a:r>
            <a:r>
              <a:rPr lang="ko-KR" altLang="en-US" dirty="0"/>
              <a:t>자율주행 카메라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8" name="Picture 4" descr="車도 탈선하면 안돼요&quot;…스트라드비젼, 자율주행 핵심 기술 공개 - 매일경제">
            <a:extLst>
              <a:ext uri="{FF2B5EF4-FFF2-40B4-BE49-F238E27FC236}">
                <a16:creationId xmlns:a16="http://schemas.microsoft.com/office/drawing/2014/main" id="{A4279FF0-4EB1-F136-CF14-84657F69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04" y="2733928"/>
            <a:ext cx="5038605" cy="32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0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33D2B46-61DF-9C37-C3EF-4F7343A7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584" y="3609463"/>
            <a:ext cx="7249667" cy="2765937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Segmentation </a:t>
            </a:r>
            <a:r>
              <a:rPr lang="ko-KR" altLang="en-US" dirty="0"/>
              <a:t>접근 방식</a:t>
            </a:r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74E5CA51-85F2-3F77-AB97-73EDFE2E7CC4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Semantic Segmentation</a:t>
            </a:r>
          </a:p>
          <a:p>
            <a:r>
              <a:rPr lang="ko-KR" altLang="en-US" dirty="0"/>
              <a:t>이미지를 픽셀 단위로 분류하는 작업</a:t>
            </a:r>
            <a:r>
              <a:rPr lang="en-US" altLang="ko-KR" dirty="0"/>
              <a:t>, </a:t>
            </a:r>
            <a:r>
              <a:rPr lang="ko-KR" altLang="en-US" dirty="0"/>
              <a:t>모든 픽셀은 의미적인 </a:t>
            </a:r>
            <a:r>
              <a:rPr lang="en-US" altLang="ko-KR" dirty="0"/>
              <a:t>Class Label</a:t>
            </a:r>
            <a:r>
              <a:rPr lang="ko-KR" altLang="en-US" dirty="0"/>
              <a:t>로 할당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Instance Segmentation</a:t>
            </a:r>
          </a:p>
          <a:p>
            <a:r>
              <a:rPr lang="ko-KR" altLang="en-US" dirty="0"/>
              <a:t>이미지에서 객체를 픽셀 단위로 분할하고</a:t>
            </a:r>
            <a:r>
              <a:rPr lang="en-US" altLang="ko-KR" dirty="0"/>
              <a:t>, </a:t>
            </a:r>
            <a:r>
              <a:rPr lang="ko-KR" altLang="en-US" dirty="0"/>
              <a:t>각 개체에 고유한 </a:t>
            </a:r>
            <a:r>
              <a:rPr lang="en-US" altLang="ko-KR" dirty="0"/>
              <a:t>ID</a:t>
            </a:r>
            <a:r>
              <a:rPr lang="ko-KR" altLang="en-US" dirty="0"/>
              <a:t>를 할당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31F65B-811A-5EEA-946D-FCAFA839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5" y="2232734"/>
            <a:ext cx="10393046" cy="414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47FDC8-239B-DCF6-3341-3676EF49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83" y="3428999"/>
            <a:ext cx="8274205" cy="3005139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Fully Convolutional Networks(FCN)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Semantic Segmentation </a:t>
            </a:r>
            <a:r>
              <a:rPr lang="ko-KR" altLang="en-US" dirty="0"/>
              <a:t>수행을 위해 </a:t>
            </a:r>
            <a:r>
              <a:rPr lang="en-US" altLang="ko-KR" dirty="0"/>
              <a:t>Image Classification</a:t>
            </a:r>
            <a:r>
              <a:rPr lang="ko-KR" altLang="en-US" dirty="0"/>
              <a:t>에서 우수한 성능을 보인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CNN</a:t>
            </a:r>
            <a:r>
              <a:rPr lang="ko-KR" altLang="en-US" dirty="0"/>
              <a:t>기반 모델</a:t>
            </a:r>
            <a:r>
              <a:rPr lang="en-US" altLang="ko-KR" dirty="0"/>
              <a:t>(</a:t>
            </a:r>
            <a:r>
              <a:rPr lang="en-US" altLang="ko-KR" dirty="0" err="1"/>
              <a:t>AlexNet</a:t>
            </a:r>
            <a:r>
              <a:rPr lang="en-US" altLang="ko-KR" dirty="0"/>
              <a:t>, </a:t>
            </a:r>
            <a:r>
              <a:rPr lang="en-US" altLang="ko-KR" dirty="0" err="1"/>
              <a:t>VGG16</a:t>
            </a:r>
            <a:r>
              <a:rPr lang="en-US" altLang="ko-KR" dirty="0"/>
              <a:t>)</a:t>
            </a:r>
            <a:r>
              <a:rPr lang="ko-KR" altLang="en-US" dirty="0"/>
              <a:t>을 목적에 맞게 변형시킨 모델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Image classification model </a:t>
            </a:r>
            <a:r>
              <a:rPr lang="ko-KR" altLang="en-US" dirty="0"/>
              <a:t>에서 </a:t>
            </a:r>
            <a:r>
              <a:rPr lang="en-US" altLang="ko-KR" dirty="0"/>
              <a:t>Semantic</a:t>
            </a:r>
            <a:r>
              <a:rPr lang="ko-KR" altLang="en-US" dirty="0"/>
              <a:t> </a:t>
            </a:r>
            <a:r>
              <a:rPr lang="en-US" altLang="ko-KR" dirty="0"/>
              <a:t>segmentation model</a:t>
            </a:r>
            <a:r>
              <a:rPr lang="ko-KR" altLang="en-US" dirty="0"/>
              <a:t>로 변형되는 과정</a:t>
            </a:r>
            <a:endParaRPr lang="en-US" altLang="ko-KR" dirty="0"/>
          </a:p>
          <a:p>
            <a:r>
              <a:rPr lang="en-US" altLang="ko-KR" dirty="0" err="1"/>
              <a:t>Convolutionalization</a:t>
            </a:r>
            <a:r>
              <a:rPr lang="en-US" altLang="ko-KR" dirty="0"/>
              <a:t>, Up-Sampling, Skip architecture</a:t>
            </a:r>
          </a:p>
          <a:p>
            <a:pPr marL="0" indent="0">
              <a:buNone/>
            </a:pPr>
            <a:endParaRPr lang="en-US" altLang="ko-KR" i="1" dirty="0"/>
          </a:p>
        </p:txBody>
      </p:sp>
    </p:spTree>
    <p:extLst>
      <p:ext uri="{BB962C8B-B14F-4D97-AF65-F5344CB8AC3E}">
        <p14:creationId xmlns:p14="http://schemas.microsoft.com/office/powerpoint/2010/main" val="340951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881B4A1F-8F3E-A2DF-2101-34EB018CB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57" y="3358973"/>
            <a:ext cx="4495556" cy="313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E004700-6F50-5A32-B88E-B0FDA0641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21" y="3429000"/>
            <a:ext cx="4656738" cy="28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 err="1"/>
              <a:t>VGG16</a:t>
            </a:r>
            <a:r>
              <a:rPr lang="ko-KR" altLang="en-US" dirty="0"/>
              <a:t>모델 구조의 한계</a:t>
            </a:r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/>
              <a:t>VGG16</a:t>
            </a:r>
            <a:r>
              <a:rPr lang="ko-KR" altLang="en-US" dirty="0"/>
              <a:t> 모델 구조</a:t>
            </a:r>
            <a:endParaRPr lang="en-US" altLang="ko-KR" dirty="0"/>
          </a:p>
          <a:p>
            <a:r>
              <a:rPr lang="en-US" altLang="ko-KR" dirty="0"/>
              <a:t>Feature </a:t>
            </a:r>
            <a:r>
              <a:rPr lang="ko-KR" altLang="en-US" dirty="0"/>
              <a:t>추출을 위한 </a:t>
            </a:r>
            <a:r>
              <a:rPr lang="en-US" altLang="ko-KR" dirty="0"/>
              <a:t>13</a:t>
            </a:r>
            <a:r>
              <a:rPr lang="ko-KR" altLang="en-US" dirty="0"/>
              <a:t> </a:t>
            </a:r>
            <a:r>
              <a:rPr lang="en-US" altLang="ko-KR" dirty="0"/>
              <a:t>Convolution Layers + Class </a:t>
            </a:r>
            <a:r>
              <a:rPr lang="ko-KR" altLang="en-US" dirty="0"/>
              <a:t>분류를 위한 </a:t>
            </a:r>
            <a:r>
              <a:rPr lang="en-US" altLang="ko-KR" dirty="0"/>
              <a:t>3 Fully-connected Layers</a:t>
            </a:r>
          </a:p>
          <a:p>
            <a:pPr marL="0" indent="0">
              <a:buNone/>
            </a:pPr>
            <a:r>
              <a:rPr lang="en-US" altLang="ko-KR" dirty="0"/>
              <a:t>Fully-connected Layer</a:t>
            </a:r>
            <a:r>
              <a:rPr lang="ko-KR" altLang="en-US" dirty="0"/>
              <a:t>한계</a:t>
            </a:r>
            <a:endParaRPr lang="en-US" altLang="ko-KR" dirty="0"/>
          </a:p>
          <a:p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/>
              <a:t>flatten</a:t>
            </a:r>
            <a:r>
              <a:rPr lang="ko-KR" altLang="en-US" dirty="0"/>
              <a:t>하는 과정에서 이미지의 위치 정보가 사라짐</a:t>
            </a:r>
            <a:endParaRPr lang="en-US" altLang="ko-KR" dirty="0"/>
          </a:p>
          <a:p>
            <a:r>
              <a:rPr lang="en-US" altLang="ko-KR" dirty="0"/>
              <a:t>Fully-connected Layer</a:t>
            </a:r>
            <a:r>
              <a:rPr lang="ko-KR" altLang="en-US" dirty="0"/>
              <a:t>에 가중치 개수가 고정되어 있어 </a:t>
            </a:r>
            <a:r>
              <a:rPr lang="en-US" altLang="ko-KR" dirty="0"/>
              <a:t>Input size</a:t>
            </a:r>
            <a:r>
              <a:rPr lang="ko-KR" altLang="en-US" dirty="0"/>
              <a:t>가 고정됨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507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 err="1"/>
              <a:t>Convolutionalization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Fully–connected Layer</a:t>
            </a:r>
            <a:r>
              <a:rPr lang="ko-KR" altLang="en-US" dirty="0"/>
              <a:t>의 한계를 보완하기 위해 </a:t>
            </a:r>
            <a:r>
              <a:rPr lang="en-US" altLang="ko-KR" dirty="0"/>
              <a:t>Convolution Layer</a:t>
            </a:r>
            <a:r>
              <a:rPr lang="ko-KR" altLang="en-US" dirty="0"/>
              <a:t>로 대체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번째 </a:t>
            </a:r>
            <a:r>
              <a:rPr lang="en-US" altLang="ko-KR" dirty="0"/>
              <a:t>pooling</a:t>
            </a:r>
            <a:r>
              <a:rPr lang="ko-KR" altLang="en-US" dirty="0"/>
              <a:t> 연산 후 </a:t>
            </a:r>
            <a:r>
              <a:rPr lang="en-US" altLang="ko-KR" dirty="0"/>
              <a:t>Feature Map</a:t>
            </a:r>
            <a:r>
              <a:rPr lang="ko-KR" altLang="en-US" dirty="0"/>
              <a:t>에 </a:t>
            </a:r>
            <a:r>
              <a:rPr lang="en-US" altLang="ko-KR" dirty="0" err="1"/>
              <a:t>1x1</a:t>
            </a:r>
            <a:r>
              <a:rPr lang="en-US" altLang="ko-KR" dirty="0"/>
              <a:t> Convolution Layer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en-US" altLang="ko-KR" dirty="0" err="1"/>
              <a:t>Convolutionalization</a:t>
            </a:r>
            <a:r>
              <a:rPr lang="ko-KR" altLang="en-US" dirty="0"/>
              <a:t>을 통해 나온 </a:t>
            </a:r>
            <a:r>
              <a:rPr lang="en-US" altLang="ko-KR" dirty="0"/>
              <a:t>Feature Map</a:t>
            </a:r>
            <a:r>
              <a:rPr lang="ko-KR" altLang="en-US" dirty="0"/>
              <a:t>은 이미지의 위치 정보를  내포</a:t>
            </a:r>
            <a:endParaRPr lang="en-US" altLang="ko-KR" dirty="0"/>
          </a:p>
          <a:p>
            <a:r>
              <a:rPr lang="ko-KR" altLang="en-US" dirty="0"/>
              <a:t>이미지의 </a:t>
            </a:r>
            <a:r>
              <a:rPr lang="en-US" altLang="ko-KR" dirty="0"/>
              <a:t>input size</a:t>
            </a:r>
            <a:r>
              <a:rPr lang="ko-KR" altLang="en-US" dirty="0"/>
              <a:t>에 상관없이 모델 적용이 가능해짐</a:t>
            </a:r>
            <a:endParaRPr lang="en-US" altLang="ko-K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3629C9-8103-A1AF-0126-5356C662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8" y="3018322"/>
            <a:ext cx="6725347" cy="31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5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Up-Sampling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픽셀</a:t>
            </a:r>
            <a:r>
              <a:rPr lang="en-US" altLang="ko-KR" dirty="0"/>
              <a:t> </a:t>
            </a:r>
            <a:r>
              <a:rPr lang="ko-KR" altLang="en-US" dirty="0"/>
              <a:t>단위 예측을 수행하기엔 </a:t>
            </a:r>
            <a:r>
              <a:rPr lang="en-US" altLang="ko-KR" dirty="0"/>
              <a:t>FCN</a:t>
            </a:r>
            <a:r>
              <a:rPr lang="ko-KR" altLang="en-US" dirty="0"/>
              <a:t>의 출력 </a:t>
            </a:r>
            <a:r>
              <a:rPr lang="en-US" altLang="ko-KR" dirty="0"/>
              <a:t>Feature Map</a:t>
            </a:r>
            <a:r>
              <a:rPr lang="ko-KR" altLang="en-US" dirty="0"/>
              <a:t>은 크기가 작아 </a:t>
            </a:r>
            <a:r>
              <a:rPr lang="en-US" altLang="ko-KR" dirty="0"/>
              <a:t>Coarse</a:t>
            </a:r>
            <a:r>
              <a:rPr lang="ko-KR" altLang="en-US" dirty="0"/>
              <a:t>하다</a:t>
            </a:r>
            <a:endParaRPr lang="en-US" altLang="ko-KR" dirty="0"/>
          </a:p>
          <a:p>
            <a:r>
              <a:rPr lang="en-US" altLang="ko-KR" dirty="0"/>
              <a:t>Feature Map</a:t>
            </a:r>
            <a:r>
              <a:rPr lang="ko-KR" altLang="en-US" dirty="0"/>
              <a:t>의 크기를 입력 이미지 크기와 같은 </a:t>
            </a:r>
            <a:r>
              <a:rPr lang="en-US" altLang="ko-KR" dirty="0"/>
              <a:t>Dense Map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5E1429-9B6B-D1F8-0DA3-D37D7D6A85FE}"/>
              </a:ext>
            </a:extLst>
          </p:cNvPr>
          <p:cNvSpPr/>
          <p:nvPr/>
        </p:nvSpPr>
        <p:spPr>
          <a:xfrm>
            <a:off x="1011044" y="3429000"/>
            <a:ext cx="18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7x7</a:t>
            </a:r>
            <a:endParaRPr lang="en-US" altLang="ko-KR" sz="1600" dirty="0"/>
          </a:p>
          <a:p>
            <a:pPr algn="ctr"/>
            <a:r>
              <a:rPr lang="en-US" altLang="ko-KR" sz="1600" dirty="0"/>
              <a:t>[Feature Map]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D7B2D2-1428-1E28-30DF-E1C7922B4DC9}"/>
              </a:ext>
            </a:extLst>
          </p:cNvPr>
          <p:cNvSpPr/>
          <p:nvPr/>
        </p:nvSpPr>
        <p:spPr>
          <a:xfrm>
            <a:off x="4978881" y="2435483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244x244</a:t>
            </a:r>
            <a:endParaRPr lang="en-US" altLang="ko-KR" sz="1600" dirty="0"/>
          </a:p>
          <a:p>
            <a:pPr algn="ctr"/>
            <a:r>
              <a:rPr lang="en-US" altLang="ko-KR" sz="1600" dirty="0"/>
              <a:t>[Dense Map]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799BB6-58AF-55E7-E5F9-FEE1AFCD5AC3}"/>
              </a:ext>
            </a:extLst>
          </p:cNvPr>
          <p:cNvCxnSpPr>
            <a:cxnSpLocks/>
          </p:cNvCxnSpPr>
          <p:nvPr/>
        </p:nvCxnSpPr>
        <p:spPr>
          <a:xfrm flipV="1">
            <a:off x="1011044" y="2435483"/>
            <a:ext cx="3967837" cy="993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0AECDC-9704-7E6F-A696-0D99DC2F8E58}"/>
              </a:ext>
            </a:extLst>
          </p:cNvPr>
          <p:cNvCxnSpPr>
            <a:cxnSpLocks/>
          </p:cNvCxnSpPr>
          <p:nvPr/>
        </p:nvCxnSpPr>
        <p:spPr>
          <a:xfrm flipV="1">
            <a:off x="2811044" y="2435483"/>
            <a:ext cx="5767837" cy="9935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A0C4C6-AFE3-A8B8-9CED-4F65C65FB902}"/>
              </a:ext>
            </a:extLst>
          </p:cNvPr>
          <p:cNvCxnSpPr>
            <a:cxnSpLocks/>
          </p:cNvCxnSpPr>
          <p:nvPr/>
        </p:nvCxnSpPr>
        <p:spPr>
          <a:xfrm>
            <a:off x="2811044" y="5229000"/>
            <a:ext cx="5767837" cy="806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B3944A-AE86-1A09-AD27-9140A609B1B2}"/>
              </a:ext>
            </a:extLst>
          </p:cNvPr>
          <p:cNvCxnSpPr>
            <a:cxnSpLocks/>
          </p:cNvCxnSpPr>
          <p:nvPr/>
        </p:nvCxnSpPr>
        <p:spPr>
          <a:xfrm>
            <a:off x="1011044" y="5229000"/>
            <a:ext cx="4093564" cy="806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2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C3A33FE-8AC4-7B5F-783E-A5640BBA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42" y="3923539"/>
            <a:ext cx="6323474" cy="2430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8ECDCF-FE56-9B27-AA0B-F64013D8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8" y="3857083"/>
            <a:ext cx="5175843" cy="2635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DC4447-394C-19AC-5DEF-BE293EA6A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67326"/>
            <a:ext cx="5018049" cy="1310446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5B13D00-515C-498E-8C55-DABCFE02D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CVMIPLAB @ KNU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A1FF5-39ED-4689-9266-46393394B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0867C-2874-4F3B-883F-4D3D0E35397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B12825-4451-4615-9459-69C1F6F2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2" y="75029"/>
            <a:ext cx="11458372" cy="908721"/>
          </a:xfrm>
        </p:spPr>
        <p:txBody>
          <a:bodyPr/>
          <a:lstStyle/>
          <a:p>
            <a:r>
              <a:rPr lang="en-US" altLang="ko-KR" dirty="0"/>
              <a:t>Bilinear Interpolation</a:t>
            </a:r>
            <a:endParaRPr lang="ko-KR" altLang="en-US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57D2310-3000-5888-9336-311C90DD1E45}"/>
              </a:ext>
            </a:extLst>
          </p:cNvPr>
          <p:cNvSpPr txBox="1">
            <a:spLocks/>
          </p:cNvSpPr>
          <p:nvPr/>
        </p:nvSpPr>
        <p:spPr>
          <a:xfrm>
            <a:off x="74232" y="1178175"/>
            <a:ext cx="12039545" cy="519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rgbClr val="0249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›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400" kern="1200">
                <a:solidFill>
                  <a:srgbClr val="4591C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Linear Interpolation</a:t>
            </a:r>
          </a:p>
          <a:p>
            <a:r>
              <a:rPr lang="ko-KR" altLang="en-US" dirty="0"/>
              <a:t>두 지점 사이의 값을 추정할 때 직관적으로 사용하는 방법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Bilinear</a:t>
            </a:r>
            <a:r>
              <a:rPr lang="ko-KR" altLang="en-US" dirty="0"/>
              <a:t> </a:t>
            </a:r>
            <a:r>
              <a:rPr lang="en-US" altLang="ko-KR" dirty="0"/>
              <a:t>interpolation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차원의 </a:t>
            </a:r>
            <a:r>
              <a:rPr lang="en-US" altLang="ko-KR" dirty="0"/>
              <a:t>Linear Interpolation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차원으로 확장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556151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">
      <a:majorFont>
        <a:latin typeface="Arial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85000" lnSpcReduction="10000"/>
      </a:bodyPr>
      <a:lstStyle>
        <a:defPPr algn="r">
          <a:defRPr sz="3200" b="1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MIPLAB-16by9.potx" id="{F98AB37B-FF0F-4A6F-9D13-515D0E19BA73}" vid="{470C9A6B-5BA8-4EDA-80C2-E0A9228F564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CVMIPLAB-16by9</Template>
  <TotalTime>5312</TotalTime>
  <Words>441</Words>
  <Application>Microsoft Office PowerPoint</Application>
  <PresentationFormat>와이드스크린</PresentationFormat>
  <Paragraphs>102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1_디자인 사용자 지정</vt:lpstr>
      <vt:lpstr>Fully Convolutional Networks for Semantic Segmentation</vt:lpstr>
      <vt:lpstr>PowerPoint 프레젠테이션</vt:lpstr>
      <vt:lpstr>Segmentation</vt:lpstr>
      <vt:lpstr>Segmentation 접근 방식</vt:lpstr>
      <vt:lpstr>Fully Convolutional Networks(FCN)</vt:lpstr>
      <vt:lpstr>VGG16모델 구조의 한계</vt:lpstr>
      <vt:lpstr>Convolutionalization</vt:lpstr>
      <vt:lpstr>Up-Sampling</vt:lpstr>
      <vt:lpstr>Bilinear Interpolation</vt:lpstr>
      <vt:lpstr>Transposed  Convolution</vt:lpstr>
      <vt:lpstr>Up-Sampling</vt:lpstr>
      <vt:lpstr>Skip Architecture</vt:lpstr>
      <vt:lpstr>Skip Architecture 적용에 따른 결과  </vt:lpstr>
      <vt:lpstr>Pytorch 모델 구축</vt:lpstr>
      <vt:lpstr>Pytorch 모델 구축</vt:lpstr>
      <vt:lpstr>Pytorch 모델 구축</vt:lpstr>
      <vt:lpstr>Pytorch 모델 학습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IPCVLab</dc:subject>
  <dc:creator>김도원</dc:creator>
  <cp:keywords>Docker</cp:keywords>
  <cp:lastModifiedBy>juhyun park</cp:lastModifiedBy>
  <cp:revision>295</cp:revision>
  <dcterms:created xsi:type="dcterms:W3CDTF">2021-07-06T01:21:43Z</dcterms:created>
  <dcterms:modified xsi:type="dcterms:W3CDTF">2023-07-26T05:44:16Z</dcterms:modified>
</cp:coreProperties>
</file>